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comments/modernComment_11F_0.xml" ContentType="application/vnd.ms-powerpoint.comments+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5"/>
  </p:notesMasterIdLst>
  <p:sldIdLst>
    <p:sldId id="256" r:id="rId2"/>
    <p:sldId id="260" r:id="rId3"/>
    <p:sldId id="258" r:id="rId4"/>
    <p:sldId id="259" r:id="rId5"/>
    <p:sldId id="261" r:id="rId6"/>
    <p:sldId id="745" r:id="rId7"/>
    <p:sldId id="266" r:id="rId8"/>
    <p:sldId id="262" r:id="rId9"/>
    <p:sldId id="265" r:id="rId10"/>
    <p:sldId id="267" r:id="rId11"/>
    <p:sldId id="727" r:id="rId12"/>
    <p:sldId id="341" r:id="rId13"/>
    <p:sldId id="728" r:id="rId14"/>
    <p:sldId id="744" r:id="rId15"/>
    <p:sldId id="351" r:id="rId16"/>
    <p:sldId id="283" r:id="rId17"/>
    <p:sldId id="736" r:id="rId18"/>
    <p:sldId id="733" r:id="rId19"/>
    <p:sldId id="273" r:id="rId20"/>
    <p:sldId id="726" r:id="rId21"/>
    <p:sldId id="734" r:id="rId22"/>
    <p:sldId id="270" r:id="rId23"/>
    <p:sldId id="743" r:id="rId24"/>
    <p:sldId id="279" r:id="rId25"/>
    <p:sldId id="742" r:id="rId26"/>
    <p:sldId id="735" r:id="rId27"/>
    <p:sldId id="280" r:id="rId28"/>
    <p:sldId id="741" r:id="rId29"/>
    <p:sldId id="272" r:id="rId30"/>
    <p:sldId id="738" r:id="rId31"/>
    <p:sldId id="740" r:id="rId32"/>
    <p:sldId id="737" r:id="rId33"/>
    <p:sldId id="282" r:id="rId34"/>
    <p:sldId id="284" r:id="rId35"/>
    <p:sldId id="285" r:id="rId36"/>
    <p:sldId id="346" r:id="rId37"/>
    <p:sldId id="287" r:id="rId38"/>
    <p:sldId id="383" r:id="rId39"/>
    <p:sldId id="739" r:id="rId40"/>
    <p:sldId id="288" r:id="rId41"/>
    <p:sldId id="292" r:id="rId42"/>
    <p:sldId id="387" r:id="rId43"/>
    <p:sldId id="725" r:id="rId44"/>
  </p:sldIdLst>
  <p:sldSz cx="12192000" cy="6858000"/>
  <p:notesSz cx="7099300" cy="10234613"/>
  <p:defaultText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itle" id="{D4D75116-D833-4B06-8B96-09320BA77FED}">
          <p14:sldIdLst>
            <p14:sldId id="256"/>
          </p14:sldIdLst>
        </p14:section>
        <p14:section name="Session 1" id="{E2656851-F58E-485C-9F51-99800ABBBAB4}">
          <p14:sldIdLst>
            <p14:sldId id="260"/>
            <p14:sldId id="258"/>
            <p14:sldId id="259"/>
            <p14:sldId id="261"/>
            <p14:sldId id="745"/>
            <p14:sldId id="266"/>
            <p14:sldId id="262"/>
          </p14:sldIdLst>
        </p14:section>
        <p14:section name="Session 2" id="{7A75035B-9E92-4718-B976-B42765DCB723}">
          <p14:sldIdLst>
            <p14:sldId id="265"/>
            <p14:sldId id="267"/>
            <p14:sldId id="727"/>
            <p14:sldId id="341"/>
            <p14:sldId id="728"/>
            <p14:sldId id="744"/>
            <p14:sldId id="351"/>
            <p14:sldId id="283"/>
            <p14:sldId id="736"/>
            <p14:sldId id="733"/>
            <p14:sldId id="273"/>
          </p14:sldIdLst>
        </p14:section>
        <p14:section name="Session 3" id="{3CAF6845-7CE0-4338-A3A8-A4ADABADDF6A}">
          <p14:sldIdLst>
            <p14:sldId id="726"/>
            <p14:sldId id="734"/>
            <p14:sldId id="270"/>
            <p14:sldId id="743"/>
            <p14:sldId id="279"/>
            <p14:sldId id="742"/>
            <p14:sldId id="735"/>
            <p14:sldId id="280"/>
            <p14:sldId id="741"/>
            <p14:sldId id="272"/>
            <p14:sldId id="738"/>
            <p14:sldId id="740"/>
            <p14:sldId id="737"/>
          </p14:sldIdLst>
        </p14:section>
        <p14:section name="Session 4" id="{1AED8C77-9923-4D9A-BB0B-E29D47E29357}">
          <p14:sldIdLst>
            <p14:sldId id="282"/>
            <p14:sldId id="284"/>
            <p14:sldId id="285"/>
            <p14:sldId id="346"/>
            <p14:sldId id="287"/>
            <p14:sldId id="383"/>
            <p14:sldId id="739"/>
            <p14:sldId id="288"/>
          </p14:sldIdLst>
        </p14:section>
        <p14:section name="Session 5" id="{CE295FCD-8F58-4D75-B0A0-B71B15E0F3E0}">
          <p14:sldIdLst>
            <p14:sldId id="292"/>
            <p14:sldId id="387"/>
            <p14:sldId id="725"/>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C6EC714-8382-DEDA-363D-064BEB13D0B0}" name="Crystal Stewart" initials="CS" userId="GKZZVnRSUXtTMPrb39Zri5wg64SiJQpaNi8UeT9rgak=" providerId="None"/>
  <p188:author id="{AAEC1317-ED4B-3651-3741-C9C6FC8C0C6C}" name="Justina Ojom" initials="JO" userId="S::justina.ojom@little-fish.co::cbdaed7d-8d45-4372-a16a-f3f8900c2f45" providerId="AD"/>
  <p188:author id="{A36A2820-D923-6E53-C312-A21723F6603F}" name="Ilse Van der Straeten" initials="IVdS" userId="S::Ilse.VanderStraeten@rescue.org::48c204e9-4447-4a09-a8d3-af2f3980ba4f" providerId="AD"/>
  <p188:author id="{2BA547FE-46EF-BB21-D252-B02F0AE3AB5E}" name="Ilse Van der Straeten" initials="IVdS" userId="Ilse Van der Straeten"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7467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6" autoAdjust="0"/>
    <p:restoredTop sz="83698" autoAdjust="0"/>
  </p:normalViewPr>
  <p:slideViewPr>
    <p:cSldViewPr snapToGrid="0">
      <p:cViewPr varScale="1">
        <p:scale>
          <a:sx n="62" d="100"/>
          <a:sy n="62" d="100"/>
        </p:scale>
        <p:origin x="825" y="39"/>
      </p:cViewPr>
      <p:guideLst/>
    </p:cSldViewPr>
  </p:slideViewPr>
  <p:notesTextViewPr>
    <p:cViewPr>
      <p:scale>
        <a:sx n="1" d="1"/>
        <a:sy n="1" d="1"/>
      </p:scale>
      <p:origin x="0" y="0"/>
    </p:cViewPr>
  </p:notesTextViewPr>
  <p:sorterViewPr>
    <p:cViewPr>
      <p:scale>
        <a:sx n="50" d="100"/>
        <a:sy n="50" d="100"/>
      </p:scale>
      <p:origin x="0" y="0"/>
    </p:cViewPr>
  </p:sorterViewPr>
  <p:notesViewPr>
    <p:cSldViewPr snapToGrid="0">
      <p:cViewPr varScale="1">
        <p:scale>
          <a:sx n="43" d="100"/>
          <a:sy n="43" d="100"/>
        </p:scale>
        <p:origin x="2840" y="52"/>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50" Type="http://schemas.microsoft.com/office/2018/10/relationships/authors" Target="author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comments/modernComment_11F_0.xml><?xml version="1.0" encoding="utf-8"?>
<p188:cmLst xmlns:a="http://schemas.openxmlformats.org/drawingml/2006/main" xmlns:r="http://schemas.openxmlformats.org/officeDocument/2006/relationships" xmlns:p188="http://schemas.microsoft.com/office/powerpoint/2018/8/main">
  <p188:cm id="{DA01BD77-DDC0-4924-B176-590AF9BF3261}" authorId="{AAEC1317-ED4B-3651-3741-C9C6FC8C0C6C}" created="2023-03-10T01:44:46.887">
    <pc:sldMkLst xmlns:pc="http://schemas.microsoft.com/office/powerpoint/2013/main/command">
      <pc:docMk/>
      <pc:sldMk cId="0" sldId="287"/>
    </pc:sldMkLst>
    <p188:txBody>
      <a:bodyPr/>
      <a:lstStyle/>
      <a:p>
        <a:r>
          <a:rPr lang="en-US"/>
          <a:t>Missing answers</a:t>
        </a:r>
      </a:p>
    </p188:txBody>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Notes Placeholder 4"/>
          <p:cNvSpPr>
            <a:spLocks noGrp="1"/>
          </p:cNvSpPr>
          <p:nvPr>
            <p:ph type="body" sz="quarter" idx="3"/>
          </p:nvPr>
        </p:nvSpPr>
        <p:spPr>
          <a:xfrm>
            <a:off x="477839" y="4229101"/>
            <a:ext cx="6143624" cy="5545137"/>
          </a:xfrm>
          <a:prstGeom prst="rect">
            <a:avLst/>
          </a:prstGeom>
        </p:spPr>
        <p:txBody>
          <a:bodyPr vert="horz" lIns="99048" tIns="49524" rIns="99048" bIns="49524" rtlCol="0"/>
          <a:lstStyle/>
          <a:p>
            <a:pPr lvl="0"/>
            <a:r>
              <a:rPr lang="en-US" dirty="0"/>
              <a:t>Cliquez pour modifier les styles de texte du Master</a:t>
            </a:r>
          </a:p>
          <a:p>
            <a:pPr lvl="1"/>
            <a:r>
              <a:rPr lang="en-US" dirty="0"/>
              <a:t>Deuxième niveau</a:t>
            </a:r>
          </a:p>
          <a:p>
            <a:pPr lvl="2"/>
            <a:r>
              <a:rPr lang="en-US" dirty="0"/>
              <a:t>Troisième niveau</a:t>
            </a:r>
          </a:p>
          <a:p>
            <a:pPr lvl="3"/>
            <a:r>
              <a:rPr lang="en-US" dirty="0"/>
              <a:t>Quatrième niveau</a:t>
            </a:r>
          </a:p>
          <a:p>
            <a:pPr lvl="4"/>
            <a:r>
              <a:rPr lang="en-US" dirty="0"/>
              <a:t>Cinquième niveau</a:t>
            </a:r>
            <a:endParaRPr lang="en-BE" dirty="0"/>
          </a:p>
        </p:txBody>
      </p:sp>
      <p:sp>
        <p:nvSpPr>
          <p:cNvPr id="11" name="Slide Image Placeholder 4">
            <a:extLst>
              <a:ext uri="{FF2B5EF4-FFF2-40B4-BE49-F238E27FC236}">
                <a16:creationId xmlns:a16="http://schemas.microsoft.com/office/drawing/2014/main" id="{74F37066-7EF5-9EE9-76FF-72FA3C747033}"/>
              </a:ext>
            </a:extLst>
          </p:cNvPr>
          <p:cNvSpPr>
            <a:spLocks noGrp="1" noRot="1" noChangeAspect="1"/>
          </p:cNvSpPr>
          <p:nvPr>
            <p:ph type="sldImg" idx="2"/>
          </p:nvPr>
        </p:nvSpPr>
        <p:spPr>
          <a:xfrm>
            <a:off x="477838" y="460375"/>
            <a:ext cx="6143625" cy="3455988"/>
          </a:xfrm>
          <a:prstGeom prst="rect">
            <a:avLst/>
          </a:prstGeom>
          <a:noFill/>
          <a:ln w="12700">
            <a:solidFill>
              <a:prstClr val="black"/>
            </a:solidFill>
          </a:ln>
        </p:spPr>
        <p:txBody>
          <a:bodyPr vert="horz" lIns="99048" tIns="49524" rIns="99048" bIns="49524" rtlCol="0" anchor="ctr"/>
          <a:lstStyle/>
          <a:p>
            <a:endParaRPr lang="en-CA" dirty="0"/>
          </a:p>
        </p:txBody>
      </p:sp>
    </p:spTree>
    <p:extLst>
      <p:ext uri="{BB962C8B-B14F-4D97-AF65-F5344CB8AC3E}">
        <p14:creationId xmlns:p14="http://schemas.microsoft.com/office/powerpoint/2010/main" val="1826165021"/>
      </p:ext>
    </p:extLst>
  </p:cSld>
  <p:clrMap bg1="lt1" tx1="dk1" bg2="lt2" tx2="dk2" accent1="accent1" accent2="accent2" accent3="accent3" accent4="accent4" accent5="accent5" accent6="accent6" hlink="hlink" folHlink="folHlink"/>
  <p:notesStyle>
    <a:lvl1pPr marL="1714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1pPr>
    <a:lvl2pPr marL="6286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2pPr>
    <a:lvl3pPr marL="10858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3pPr>
    <a:lvl4pPr marL="15430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4pPr>
    <a:lvl5pPr marL="20002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3"/>
        <p:cNvGrpSpPr/>
        <p:nvPr/>
      </p:nvGrpSpPr>
      <p:grpSpPr>
        <a:xfrm>
          <a:off x="0" y="0"/>
          <a:ext cx="0" cy="0"/>
          <a:chOff x="0" y="0"/>
          <a:chExt cx="0" cy="0"/>
        </a:xfrm>
      </p:grpSpPr>
      <p:sp>
        <p:nvSpPr>
          <p:cNvPr id="235" name="Google Shape;235;p1:notes"/>
          <p:cNvSpPr txBox="1">
            <a:spLocks noGrp="1"/>
          </p:cNvSpPr>
          <p:nvPr>
            <p:ph type="body" idx="1"/>
          </p:nvPr>
        </p:nvSpPr>
        <p:spPr/>
        <p:txBody>
          <a:bodyPr/>
          <a:lstStyle/>
          <a:p>
            <a:pPr marL="0" indent="0">
              <a:buNone/>
            </a:pPr>
            <a:r>
              <a:rPr lang="en-US" b="1" dirty="0"/>
              <a:t>BIENVENUE</a:t>
            </a:r>
          </a:p>
          <a:p>
            <a:r>
              <a:rPr lang="en-US" dirty="0">
                <a:sym typeface="Helvetica Neue"/>
              </a:rPr>
              <a:t>Accueillir les participants</a:t>
            </a:r>
            <a:endParaRPr lang="en-US" dirty="0">
              <a:sym typeface="Calibri"/>
            </a:endParaRPr>
          </a:p>
          <a:p>
            <a:endParaRPr lang="en-US" dirty="0"/>
          </a:p>
        </p:txBody>
      </p:sp>
      <p:sp>
        <p:nvSpPr>
          <p:cNvPr id="3" name="Slide Image Placeholder 2">
            <a:extLst>
              <a:ext uri="{FF2B5EF4-FFF2-40B4-BE49-F238E27FC236}">
                <a16:creationId xmlns:a16="http://schemas.microsoft.com/office/drawing/2014/main" id="{2F7904EB-76E4-95D0-9E16-EC6948E4939A}"/>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B7C0B688-5A60-9E68-65EE-CC669E5F7E02}"/>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a:t>
            </a:fld>
            <a:endParaRPr lang="en-US" sz="1200" dirty="0">
              <a:latin typeface="+mn-lt"/>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7"/>
        <p:cNvGrpSpPr/>
        <p:nvPr/>
      </p:nvGrpSpPr>
      <p:grpSpPr>
        <a:xfrm>
          <a:off x="0" y="0"/>
          <a:ext cx="0" cy="0"/>
          <a:chOff x="0" y="0"/>
          <a:chExt cx="0" cy="0"/>
        </a:xfrm>
      </p:grpSpPr>
      <p:sp>
        <p:nvSpPr>
          <p:cNvPr id="479" name="Google Shape;479;p12:notes"/>
          <p:cNvSpPr txBox="1">
            <a:spLocks noGrp="1"/>
          </p:cNvSpPr>
          <p:nvPr>
            <p:ph type="body" idx="1"/>
          </p:nvPr>
        </p:nvSpPr>
        <p:spPr/>
        <p:txBody>
          <a:bodyPr/>
          <a:lstStyle/>
          <a:p>
            <a:pPr marL="0" indent="0">
              <a:buNone/>
            </a:pPr>
            <a:r>
              <a:rPr lang="en-US" b="1" dirty="0">
                <a:sym typeface="Arial"/>
              </a:rPr>
              <a:t>DISCUSSION PLÉNIÈRE (10 minutes)</a:t>
            </a:r>
          </a:p>
          <a:p>
            <a:r>
              <a:rPr lang="en-US" i="1" dirty="0">
                <a:sym typeface="Arial"/>
              </a:rPr>
              <a:t>Pourquoi est-il important d'assurer un suivi au cours du processus de gestion de </a:t>
            </a:r>
            <a:r>
              <a:rPr lang="en-US" i="1" dirty="0" err="1">
                <a:sym typeface="Arial"/>
              </a:rPr>
              <a:t>cas</a:t>
            </a:r>
            <a:r>
              <a:rPr lang="en-US" i="1" dirty="0">
                <a:sym typeface="Arial"/>
              </a:rPr>
              <a:t> ?</a:t>
            </a:r>
          </a:p>
          <a:p>
            <a:pPr lvl="1"/>
            <a:r>
              <a:rPr lang="en-US" i="1" dirty="0">
                <a:sym typeface="Arial"/>
              </a:rPr>
              <a:t>Que se passe-t-il en l'absence de suivi ? </a:t>
            </a:r>
          </a:p>
          <a:p>
            <a:pPr lvl="1"/>
            <a:r>
              <a:rPr lang="en-US" i="1" dirty="0" err="1">
                <a:sym typeface="Arial"/>
              </a:rPr>
              <a:t>Qu'est-ce</a:t>
            </a:r>
            <a:r>
              <a:rPr lang="en-US" i="1" dirty="0">
                <a:sym typeface="Arial"/>
              </a:rPr>
              <a:t> </a:t>
            </a:r>
            <a:r>
              <a:rPr lang="en-US" i="1" dirty="0" err="1">
                <a:sym typeface="Arial"/>
              </a:rPr>
              <a:t>qu'un</a:t>
            </a:r>
            <a:r>
              <a:rPr lang="en-US" i="1" dirty="0">
                <a:sym typeface="Arial"/>
              </a:rPr>
              <a:t> </a:t>
            </a:r>
            <a:r>
              <a:rPr lang="en-US" i="1" dirty="0" err="1">
                <a:sym typeface="Arial"/>
              </a:rPr>
              <a:t>gestionnaire</a:t>
            </a:r>
            <a:r>
              <a:rPr lang="en-US" i="1" dirty="0">
                <a:sym typeface="Arial"/>
              </a:rPr>
              <a:t> de </a:t>
            </a:r>
            <a:r>
              <a:rPr lang="en-US" i="1" dirty="0" err="1">
                <a:sym typeface="Arial"/>
              </a:rPr>
              <a:t>cas</a:t>
            </a:r>
            <a:r>
              <a:rPr lang="en-US" i="1" dirty="0">
                <a:sym typeface="Arial"/>
              </a:rPr>
              <a:t> essaie de faire ou de savoir lorsqu'il assure un suivi ? </a:t>
            </a:r>
            <a:endParaRPr lang="en-US" i="1" dirty="0"/>
          </a:p>
          <a:p>
            <a:r>
              <a:rPr lang="en-US" dirty="0"/>
              <a:t>Demandez à des volontaires de partager leurs réponses</a:t>
            </a:r>
          </a:p>
          <a:p>
            <a:r>
              <a:rPr lang="en-US" dirty="0"/>
              <a:t>Examinez et complétez les réponses possibles ci-dessous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______________________________________________________________________________</a:t>
            </a:r>
          </a:p>
          <a:p>
            <a:pPr marL="0" indent="0">
              <a:buNone/>
            </a:pPr>
            <a:endParaRPr lang="en-US" dirty="0"/>
          </a:p>
          <a:p>
            <a:pPr marL="0" indent="0">
              <a:buNone/>
            </a:pPr>
            <a:r>
              <a:rPr lang="en-US" b="1" dirty="0"/>
              <a:t>RÉPONSES POSSIBLES</a:t>
            </a:r>
          </a:p>
          <a:p>
            <a:pPr lvl="0"/>
            <a:r>
              <a:rPr lang="en-US" dirty="0"/>
              <a:t>Grâce au suivi, les </a:t>
            </a:r>
            <a:r>
              <a:rPr lang="en-US" dirty="0" err="1"/>
              <a:t>gestionnaires</a:t>
            </a:r>
            <a:r>
              <a:rPr lang="en-US" dirty="0"/>
              <a:t> de </a:t>
            </a:r>
            <a:r>
              <a:rPr lang="en-US" dirty="0" err="1"/>
              <a:t>cas</a:t>
            </a:r>
            <a:r>
              <a:rPr lang="en-US" dirty="0"/>
              <a:t> </a:t>
            </a:r>
            <a:r>
              <a:rPr lang="en-US" dirty="0" err="1"/>
              <a:t>peuvent</a:t>
            </a:r>
            <a:r>
              <a:rPr lang="en-US" dirty="0"/>
              <a:t>:</a:t>
            </a:r>
          </a:p>
          <a:p>
            <a:pPr lvl="1"/>
            <a:r>
              <a:rPr lang="en-US" dirty="0"/>
              <a:t>Suivre régulièrement la situation de l'enfant, y compris sa sécurité, le risque de préjudice et son bien-être.</a:t>
            </a:r>
          </a:p>
          <a:p>
            <a:pPr lvl="1"/>
            <a:r>
              <a:rPr lang="en-US" dirty="0"/>
              <a:t>Vérifier s'il y a eu des progrès, c'est-à-dire :</a:t>
            </a:r>
          </a:p>
          <a:p>
            <a:pPr lvl="2"/>
            <a:r>
              <a:rPr lang="en-US" dirty="0"/>
              <a:t>Si les besoins de l'enfant sont pris en compte</a:t>
            </a:r>
          </a:p>
          <a:p>
            <a:pPr lvl="2"/>
            <a:r>
              <a:rPr lang="en-US" dirty="0"/>
              <a:t>Si le plan d'action fonctionne</a:t>
            </a:r>
          </a:p>
          <a:p>
            <a:pPr lvl="1"/>
            <a:r>
              <a:rPr lang="en-US" dirty="0"/>
              <a:t>Vérifier si le plan </a:t>
            </a:r>
            <a:r>
              <a:rPr lang="en-US" dirty="0" err="1"/>
              <a:t>d’action</a:t>
            </a:r>
            <a:r>
              <a:rPr lang="en-US" dirty="0"/>
              <a:t> doit être adapté, par exemple :</a:t>
            </a:r>
          </a:p>
          <a:p>
            <a:pPr lvl="2"/>
            <a:r>
              <a:rPr lang="en-US" dirty="0"/>
              <a:t>Si les besoins de l'enfant ne sont pas pris en compte à temps</a:t>
            </a:r>
          </a:p>
          <a:p>
            <a:pPr lvl="2"/>
            <a:r>
              <a:rPr lang="en-US" dirty="0"/>
              <a:t>Si </a:t>
            </a:r>
            <a:r>
              <a:rPr lang="en-US" dirty="0" err="1"/>
              <a:t>peu</a:t>
            </a:r>
            <a:r>
              <a:rPr lang="en-US" dirty="0"/>
              <a:t> de progrès sont réalisés</a:t>
            </a:r>
          </a:p>
          <a:p>
            <a:pPr lvl="1"/>
            <a:r>
              <a:rPr lang="en-US" dirty="0"/>
              <a:t>Vérifier s'il y a des changements significatifs dans la situation de l'enfant</a:t>
            </a:r>
          </a:p>
          <a:p>
            <a:pPr lvl="1"/>
            <a:r>
              <a:rPr lang="en-US" dirty="0"/>
              <a:t>Maintenir ou renforcer la relation que le </a:t>
            </a:r>
            <a:r>
              <a:rPr lang="en-US" dirty="0" err="1"/>
              <a:t>gestionnaire</a:t>
            </a:r>
            <a:r>
              <a:rPr lang="en-US" dirty="0"/>
              <a:t> de </a:t>
            </a:r>
            <a:r>
              <a:rPr lang="en-US" dirty="0" err="1"/>
              <a:t>cas</a:t>
            </a:r>
            <a:r>
              <a:rPr lang="en-US" dirty="0"/>
              <a:t> a établie avec l'enfant, le parent ou la personne qui s'occupe de lui. </a:t>
            </a:r>
          </a:p>
        </p:txBody>
      </p:sp>
      <p:sp>
        <p:nvSpPr>
          <p:cNvPr id="3" name="Slide Image Placeholder 2">
            <a:extLst>
              <a:ext uri="{FF2B5EF4-FFF2-40B4-BE49-F238E27FC236}">
                <a16:creationId xmlns:a16="http://schemas.microsoft.com/office/drawing/2014/main" id="{F1815B72-D7F2-FFCA-BED0-CF8F0AB487C0}"/>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488CEE8F-968E-D6C3-5832-0072A9E25BA6}"/>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10</a:t>
            </a:fld>
            <a:endParaRPr lang="en-US" sz="1200" dirty="0">
              <a:latin typeface="+mn-lt"/>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sym typeface="Arial"/>
              </a:rPr>
              <a:t>EXPLICATION</a:t>
            </a:r>
          </a:p>
          <a:p>
            <a:r>
              <a:rPr lang="en-GB" dirty="0">
                <a:sym typeface="Arial"/>
              </a:rPr>
              <a:t>Présenter la diapositive</a:t>
            </a:r>
          </a:p>
          <a:p>
            <a:r>
              <a:rPr lang="en-GB" i="1" dirty="0">
                <a:sym typeface="Arial"/>
              </a:rPr>
              <a:t>Quelqu'un a-t-il des questions à poser ou des précisions à demander ?</a:t>
            </a:r>
          </a:p>
        </p:txBody>
      </p:sp>
      <p:sp>
        <p:nvSpPr>
          <p:cNvPr id="6" name="Slide Image Placeholder 5">
            <a:extLst>
              <a:ext uri="{FF2B5EF4-FFF2-40B4-BE49-F238E27FC236}">
                <a16:creationId xmlns:a16="http://schemas.microsoft.com/office/drawing/2014/main" id="{7609F85B-37AA-F4F9-262C-63CA0AA7268D}"/>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6C12B88E-E337-0A11-7E01-D6C939521AAE}"/>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11</a:t>
            </a:fld>
            <a:endParaRPr lang="en-US" sz="1200" dirty="0">
              <a:latin typeface="+mn-lt"/>
            </a:endParaRPr>
          </a:p>
        </p:txBody>
      </p:sp>
    </p:spTree>
    <p:extLst>
      <p:ext uri="{BB962C8B-B14F-4D97-AF65-F5344CB8AC3E}">
        <p14:creationId xmlns:p14="http://schemas.microsoft.com/office/powerpoint/2010/main" val="277855282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EXPLICATION</a:t>
            </a:r>
          </a:p>
          <a:p>
            <a:pPr marL="171450" indent="-171450"/>
            <a:r>
              <a:rPr lang="en-GB" dirty="0"/>
              <a:t>Présenter la diapositive</a:t>
            </a:r>
          </a:p>
          <a:p>
            <a:r>
              <a:rPr lang="en-GB" i="1" dirty="0"/>
              <a:t>Le contrôle de la sécurité et du bien-être de l'enfant est le premier et le plus important objectif du suivi.</a:t>
            </a:r>
          </a:p>
        </p:txBody>
      </p:sp>
      <p:sp>
        <p:nvSpPr>
          <p:cNvPr id="6" name="Slide Image Placeholder 5">
            <a:extLst>
              <a:ext uri="{FF2B5EF4-FFF2-40B4-BE49-F238E27FC236}">
                <a16:creationId xmlns:a16="http://schemas.microsoft.com/office/drawing/2014/main" id="{BB22DE23-2DBB-3354-2636-4E86810CED48}"/>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85EFCAB3-2BB1-A552-7ADB-A9B366842F5D}"/>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12</a:t>
            </a:fld>
            <a:endParaRPr lang="en-US" sz="1200" dirty="0">
              <a:latin typeface="+mn-lt"/>
            </a:endParaRPr>
          </a:p>
        </p:txBody>
      </p:sp>
    </p:spTree>
    <p:extLst>
      <p:ext uri="{BB962C8B-B14F-4D97-AF65-F5344CB8AC3E}">
        <p14:creationId xmlns:p14="http://schemas.microsoft.com/office/powerpoint/2010/main" val="339535736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b="1" dirty="0"/>
              <a:t>INTRODUCTION</a:t>
            </a:r>
          </a:p>
          <a:p>
            <a:r>
              <a:rPr lang="en-GB" dirty="0"/>
              <a:t>Nous ferons un </a:t>
            </a:r>
            <a:r>
              <a:rPr lang="en-GB" dirty="0" err="1"/>
              <a:t>exercice</a:t>
            </a:r>
            <a:r>
              <a:rPr lang="en-GB" dirty="0"/>
              <a:t> de </a:t>
            </a:r>
            <a:r>
              <a:rPr lang="en-GB" dirty="0" err="1"/>
              <a:t>groupe</a:t>
            </a:r>
            <a:r>
              <a:rPr lang="en-GB" dirty="0"/>
              <a:t> </a:t>
            </a:r>
            <a:r>
              <a:rPr lang="en-GB" dirty="0" err="1"/>
              <a:t>rapide</a:t>
            </a:r>
            <a:r>
              <a:rPr lang="en-GB" dirty="0"/>
              <a:t> dans lequel nous préciserons ces éléments de bien-être.</a:t>
            </a:r>
          </a:p>
          <a:p>
            <a:r>
              <a:rPr lang="en-GB" dirty="0"/>
              <a:t>Répartissez les participants en 4 groupes </a:t>
            </a:r>
          </a:p>
          <a:p>
            <a:r>
              <a:rPr lang="en-GB" dirty="0" err="1"/>
              <a:t>Fournissez</a:t>
            </a:r>
            <a:r>
              <a:rPr lang="en-GB" dirty="0"/>
              <a:t> à chaque groupe un tableau de papier et des marqueurs.</a:t>
            </a:r>
          </a:p>
          <a:p>
            <a:r>
              <a:rPr lang="en-GB" i="1" dirty="0"/>
              <a:t>Dans vos groupes :</a:t>
            </a:r>
          </a:p>
          <a:p>
            <a:pPr lvl="1"/>
            <a:r>
              <a:rPr lang="en-GB" i="1" dirty="0"/>
              <a:t>Dessinez la forme d'un enfant sur la feuille de papier. </a:t>
            </a:r>
          </a:p>
          <a:p>
            <a:pPr lvl="1"/>
            <a:r>
              <a:rPr lang="en-GB" i="1" dirty="0"/>
              <a:t>Inscrivez les cinq différents éléments du bien-être sur la forme de l'enfant</a:t>
            </a:r>
          </a:p>
          <a:p>
            <a:pPr lvl="1"/>
            <a:r>
              <a:rPr lang="en-GB" i="1" dirty="0"/>
              <a:t>Vous devrez trouver des exemples de ces éléments de santé et la manière dont ils se concrétisent dans la vie quotidienne de l'enfant. </a:t>
            </a:r>
          </a:p>
          <a:p>
            <a:pPr lvl="1"/>
            <a:r>
              <a:rPr lang="en-GB" i="1" dirty="0"/>
              <a:t>Réfléchissez à la manière dont vous pourriez savoir que cet enfant est socialement sain, physiquement sain, cognitivement sain, </a:t>
            </a:r>
            <a:r>
              <a:rPr lang="en-GB" i="1" dirty="0" err="1"/>
              <a:t>émotionnellement</a:t>
            </a:r>
            <a:r>
              <a:rPr lang="en-GB" i="1" dirty="0"/>
              <a:t> sain et </a:t>
            </a:r>
            <a:r>
              <a:rPr lang="en-GB" i="1" dirty="0" err="1"/>
              <a:t>spirituellement</a:t>
            </a:r>
            <a:r>
              <a:rPr lang="en-GB" i="1" dirty="0"/>
              <a:t> sain.</a:t>
            </a:r>
            <a:endParaRPr lang="en-GB" dirty="0"/>
          </a:p>
          <a:p>
            <a:pPr marL="0" indent="0">
              <a:buNone/>
            </a:pPr>
            <a:endParaRPr lang="en-GB" b="1" dirty="0"/>
          </a:p>
          <a:p>
            <a:pPr marL="0" indent="0">
              <a:buNone/>
            </a:pPr>
            <a:r>
              <a:rPr lang="en-GB" b="1" dirty="0"/>
              <a:t>TRAVAIL DE GROUPE (15 minutes)</a:t>
            </a:r>
          </a:p>
          <a:p>
            <a:r>
              <a:rPr lang="en-GB" dirty="0"/>
              <a:t>Laisser 15 minutes aux participants pour compléter le questionnaire</a:t>
            </a:r>
          </a:p>
          <a:p>
            <a:pPr marL="0" indent="0">
              <a:buNone/>
            </a:pPr>
            <a:endParaRPr lang="en-GB" dirty="0"/>
          </a:p>
          <a:p>
            <a:pPr marL="0" indent="0">
              <a:buNone/>
            </a:pPr>
            <a:r>
              <a:rPr lang="en-GB" b="1" dirty="0"/>
              <a:t>DISCUSSION PLÉNIÈRE (25 minutes)</a:t>
            </a:r>
          </a:p>
          <a:p>
            <a:r>
              <a:rPr lang="en-GB" dirty="0"/>
              <a:t>Demandez à un volontaire de chaque groupe de présenter le travail de son groupe.</a:t>
            </a:r>
          </a:p>
          <a:p>
            <a:pPr lvl="0"/>
            <a:r>
              <a:rPr lang="en-GB" i="1" dirty="0"/>
              <a:t>Il y a de la place sur la </a:t>
            </a:r>
            <a:r>
              <a:rPr lang="en-GB" b="1" i="1" dirty="0"/>
              <a:t>page 171 de </a:t>
            </a:r>
            <a:r>
              <a:rPr lang="en-GB" i="1" dirty="0"/>
              <a:t>votre </a:t>
            </a:r>
            <a:r>
              <a:rPr lang="en-GB" b="1" i="1" dirty="0"/>
              <a:t>cahier d'exercices : Éléments du bien-être de l'enfant </a:t>
            </a:r>
            <a:r>
              <a:rPr lang="en-GB" i="1" dirty="0"/>
              <a:t>pour prendre des notes sur chaque présentation. </a:t>
            </a:r>
          </a:p>
          <a:p>
            <a:r>
              <a:rPr lang="en-GB" dirty="0"/>
              <a:t>Révisez et complétez avec les exemples possibles de la page suivante.</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______________________________________________________________________________</a:t>
            </a:r>
          </a:p>
          <a:p>
            <a:endParaRPr lang="en-GB" dirty="0"/>
          </a:p>
          <a:p>
            <a:pPr marL="0" indent="0">
              <a:buNone/>
            </a:pPr>
            <a:r>
              <a:rPr lang="en-GB" b="1" dirty="0"/>
              <a:t>SUITE </a:t>
            </a:r>
            <a:r>
              <a:rPr lang="en-GB" b="1" dirty="0">
                <a:sym typeface="Wingdings" panose="05000000000000000000" pitchFamily="2" charset="2"/>
              </a:rPr>
              <a:t></a:t>
            </a:r>
            <a:endParaRPr lang="en-GB" dirty="0"/>
          </a:p>
        </p:txBody>
      </p:sp>
      <p:sp>
        <p:nvSpPr>
          <p:cNvPr id="6" name="Slide Image Placeholder 5">
            <a:extLst>
              <a:ext uri="{FF2B5EF4-FFF2-40B4-BE49-F238E27FC236}">
                <a16:creationId xmlns:a16="http://schemas.microsoft.com/office/drawing/2014/main" id="{199B0FF0-B5EC-0847-115B-69A8DC470E71}"/>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E5ED7591-3048-CBD6-569F-481B4CAB6BA6}"/>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13</a:t>
            </a:fld>
            <a:endParaRPr lang="en-US" sz="1200" dirty="0">
              <a:latin typeface="+mn-lt"/>
            </a:endParaRPr>
          </a:p>
        </p:txBody>
      </p:sp>
    </p:spTree>
    <p:extLst>
      <p:ext uri="{BB962C8B-B14F-4D97-AF65-F5344CB8AC3E}">
        <p14:creationId xmlns:p14="http://schemas.microsoft.com/office/powerpoint/2010/main" val="24448480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477839" y="460375"/>
            <a:ext cx="6143624" cy="9313863"/>
          </a:xfrm>
        </p:spPr>
        <p:txBody>
          <a:bodyPr/>
          <a:lstStyle/>
          <a:p>
            <a:pPr marL="0" indent="0">
              <a:buNone/>
            </a:pPr>
            <a:r>
              <a:rPr lang="en-GB" b="1" dirty="0"/>
              <a:t>EXEMPLES POSSIBLES</a:t>
            </a:r>
          </a:p>
          <a:p>
            <a:r>
              <a:rPr lang="en-GB" b="1" dirty="0"/>
              <a:t>Santé physique : </a:t>
            </a:r>
            <a:r>
              <a:rPr lang="en-GB" dirty="0"/>
              <a:t>ne pas être malade, ne pas se blesser, pouvoir faire du sport, manger régulièrement et avoir accès à des aliments sains, bien dormir, etc.</a:t>
            </a:r>
          </a:p>
          <a:p>
            <a:pPr lvl="0"/>
            <a:r>
              <a:rPr lang="en-GB" b="1" dirty="0"/>
              <a:t>Santé cognitive : </a:t>
            </a:r>
            <a:r>
              <a:rPr lang="en-GB" dirty="0"/>
              <a:t>capacité à penser clairement, à comprendre et à traiter les informations partagées avec quelqu'un, à apprendre en allant à l'école, en jouant, en lisant des livres, etc.</a:t>
            </a:r>
          </a:p>
          <a:p>
            <a:pPr lvl="0"/>
            <a:r>
              <a:rPr lang="en-GB" b="1" dirty="0"/>
              <a:t>Santé émotionnelle : </a:t>
            </a:r>
            <a:r>
              <a:rPr lang="en-GB" dirty="0">
                <a:sym typeface="Helvetica Neue"/>
              </a:rPr>
              <a:t>se sentir heureux ou satisfaite, pouvoir se détendre (absence de détresse), avoir confiance en soi, ne pas douter de ses choix, absence de maladie mentale ou de traumatisme, pouvoir dire non sans se sentir coupable, etc.</a:t>
            </a:r>
            <a:endParaRPr lang="en-GB" dirty="0"/>
          </a:p>
          <a:p>
            <a:pPr lvl="0"/>
            <a:r>
              <a:rPr lang="en-GB" b="1" dirty="0"/>
              <a:t>Santé spirituelle : </a:t>
            </a:r>
            <a:r>
              <a:rPr lang="en-GB" dirty="0"/>
              <a:t>trouver sa force dans la religion, trouver un sens aux actions quotidiennes, développer sa conscience en tenant un journal, apprécier la musique ou l'art, avoir le sentiment d'avoir un but, savoir que l'on appartient à quelque chose, etc.</a:t>
            </a:r>
          </a:p>
          <a:p>
            <a:pPr lvl="0"/>
            <a:r>
              <a:rPr lang="en-GB" b="1" dirty="0"/>
              <a:t>Santé sociale : </a:t>
            </a:r>
            <a:r>
              <a:rPr lang="en-GB" dirty="0"/>
              <a:t>Avoir des relations de qualité avec la famille, les pairs et/ou la communauté, se sentir accepté par les autres, </a:t>
            </a:r>
            <a:r>
              <a:rPr lang="en-GB" dirty="0">
                <a:sym typeface="Helvetica Neue"/>
              </a:rPr>
              <a:t>se sentir soigné et soutenu, se sentir aimé, être capable de partager ses pensées et ses expériences avec les autres, être capable de fixer des limites saines avec les autres, etc.</a:t>
            </a:r>
            <a:endParaRPr lang="en-GB" dirty="0"/>
          </a:p>
        </p:txBody>
      </p:sp>
      <p:sp>
        <p:nvSpPr>
          <p:cNvPr id="2" name="Google Shape;725;p48:notes">
            <a:extLst>
              <a:ext uri="{FF2B5EF4-FFF2-40B4-BE49-F238E27FC236}">
                <a16:creationId xmlns:a16="http://schemas.microsoft.com/office/drawing/2014/main" id="{95CD938E-083B-A25D-D096-306B05BB41E6}"/>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14</a:t>
            </a:fld>
            <a:endParaRPr lang="en-US" sz="1200" dirty="0">
              <a:latin typeface="+mn-lt"/>
            </a:endParaRPr>
          </a:p>
        </p:txBody>
      </p:sp>
    </p:spTree>
    <p:extLst>
      <p:ext uri="{BB962C8B-B14F-4D97-AF65-F5344CB8AC3E}">
        <p14:creationId xmlns:p14="http://schemas.microsoft.com/office/powerpoint/2010/main" val="43354079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i="0" dirty="0"/>
              <a:t>INTRODUCTION</a:t>
            </a:r>
          </a:p>
          <a:p>
            <a:r>
              <a:rPr lang="en-GB" i="1" dirty="0"/>
              <a:t>Les progrès peuvent être identifiés en comparant la situation actuelle de l'enfant - au moment du suivi - avec l'évaluation effectuée au début du processus de gestion de </a:t>
            </a:r>
            <a:r>
              <a:rPr lang="en-GB" i="1" dirty="0" err="1"/>
              <a:t>cas</a:t>
            </a:r>
            <a:r>
              <a:rPr lang="en-GB" i="1" dirty="0"/>
              <a:t>.</a:t>
            </a:r>
          </a:p>
          <a:p>
            <a:r>
              <a:rPr lang="en-GB" dirty="0"/>
              <a:t>Guidez les participants vers les </a:t>
            </a:r>
            <a:r>
              <a:rPr lang="en-GB" b="1" dirty="0"/>
              <a:t>pages 122-123 du manuel : Éléments à évaluer</a:t>
            </a:r>
          </a:p>
          <a:p>
            <a:r>
              <a:rPr lang="en-GB" i="1" dirty="0"/>
              <a:t>Passez 5 minutes à revoir vos notes et la liste des questions et des observations possibles.</a:t>
            </a:r>
          </a:p>
          <a:p>
            <a:r>
              <a:rPr lang="en-GB" i="1" dirty="0"/>
              <a:t>Ces questions et les éléments à observer sont également pertinents lors du suivi.</a:t>
            </a:r>
          </a:p>
          <a:p>
            <a:endParaRPr lang="en-GB" i="1"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b="1" dirty="0"/>
              <a:t>TRAVAIL INDIVIDUEL (5 minutes)</a:t>
            </a:r>
          </a:p>
          <a:p>
            <a:pPr marL="171450" indent="-171450"/>
            <a:r>
              <a:rPr lang="en-GB" i="0" dirty="0"/>
              <a:t>Laisser 5 minutes aux participants pour compléter le questionnaire</a:t>
            </a:r>
          </a:p>
          <a:p>
            <a:pPr marL="0" indent="0">
              <a:buNone/>
            </a:pPr>
            <a:endParaRPr lang="en-GB" dirty="0"/>
          </a:p>
        </p:txBody>
      </p:sp>
      <p:sp>
        <p:nvSpPr>
          <p:cNvPr id="6" name="Slide Image Placeholder 5">
            <a:extLst>
              <a:ext uri="{FF2B5EF4-FFF2-40B4-BE49-F238E27FC236}">
                <a16:creationId xmlns:a16="http://schemas.microsoft.com/office/drawing/2014/main" id="{36C65D0B-F9A1-0631-EC02-08F643C12A5A}"/>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C8565E6C-3BF9-ECBF-3A98-9FE69E1926DD}"/>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15</a:t>
            </a:fld>
            <a:endParaRPr lang="en-US" sz="1200" dirty="0">
              <a:latin typeface="+mn-lt"/>
            </a:endParaRPr>
          </a:p>
        </p:txBody>
      </p:sp>
    </p:spTree>
    <p:extLst>
      <p:ext uri="{BB962C8B-B14F-4D97-AF65-F5344CB8AC3E}">
        <p14:creationId xmlns:p14="http://schemas.microsoft.com/office/powerpoint/2010/main" val="121539737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1"/>
        <p:cNvGrpSpPr/>
        <p:nvPr/>
      </p:nvGrpSpPr>
      <p:grpSpPr>
        <a:xfrm>
          <a:off x="0" y="0"/>
          <a:ext cx="0" cy="0"/>
          <a:chOff x="0" y="0"/>
          <a:chExt cx="0" cy="0"/>
        </a:xfrm>
      </p:grpSpPr>
      <p:sp>
        <p:nvSpPr>
          <p:cNvPr id="773" name="Google Shape;773;p28:notes"/>
          <p:cNvSpPr txBox="1">
            <a:spLocks noGrp="1"/>
          </p:cNvSpPr>
          <p:nvPr>
            <p:ph type="body" idx="1"/>
          </p:nvPr>
        </p:nvSpPr>
        <p:spPr/>
        <p:txBody>
          <a:bodyPr/>
          <a:lstStyle/>
          <a:p>
            <a:pPr marL="0" indent="0">
              <a:buNone/>
            </a:pPr>
            <a:r>
              <a:rPr lang="en-US" b="1" i="0" dirty="0"/>
              <a:t>EXPLICATION</a:t>
            </a:r>
          </a:p>
          <a:p>
            <a:r>
              <a:rPr lang="en-US" i="1" dirty="0"/>
              <a:t>Il est </a:t>
            </a:r>
            <a:r>
              <a:rPr lang="en-US" i="1" dirty="0" err="1"/>
              <a:t>assez</a:t>
            </a:r>
            <a:r>
              <a:rPr lang="en-US" i="1" dirty="0"/>
              <a:t> rare que des progrès continus se produisent sans aucune remise en question ni rechute. </a:t>
            </a:r>
          </a:p>
          <a:p>
            <a:pPr lvl="1"/>
            <a:r>
              <a:rPr lang="en-US" i="1" dirty="0"/>
              <a:t>Le </a:t>
            </a:r>
            <a:r>
              <a:rPr lang="en-US" i="1" dirty="0" err="1"/>
              <a:t>gestionnaire</a:t>
            </a:r>
            <a:r>
              <a:rPr lang="en-US" i="1" dirty="0"/>
              <a:t> de </a:t>
            </a:r>
            <a:r>
              <a:rPr lang="en-US" i="1" dirty="0" err="1"/>
              <a:t>cas</a:t>
            </a:r>
            <a:r>
              <a:rPr lang="en-US" i="1" dirty="0"/>
              <a:t> doit avoir des attentes réalistes pour lui-même et les communiquer clairement à l'enfant, au parent ou à la personne qui s'occupe de lui.</a:t>
            </a:r>
          </a:p>
          <a:p>
            <a:pPr lvl="0"/>
            <a:r>
              <a:rPr lang="en-US" i="1" dirty="0"/>
              <a:t>Certains progrès peuvent nécessiter beaucoup de temps. </a:t>
            </a:r>
          </a:p>
          <a:p>
            <a:pPr lvl="1"/>
            <a:r>
              <a:rPr lang="en-US" i="1" dirty="0"/>
              <a:t>Par exemple, la procédure légale pour obtenir des documents d'état civil peut prendre des mois.</a:t>
            </a:r>
          </a:p>
          <a:p>
            <a:pPr lvl="0"/>
            <a:r>
              <a:rPr lang="en-US" i="1" dirty="0"/>
              <a:t>Certains progrès peuvent nécessiter que l'enfant, le parent ou la personne qui s'occupe de lui soit confronté à un défi majeur ou qu'il surmonte des obstacles. </a:t>
            </a:r>
          </a:p>
          <a:p>
            <a:pPr lvl="1"/>
            <a:r>
              <a:rPr lang="en-US" i="1" dirty="0"/>
              <a:t>Par exemple, parler d'un événement traumatisant et évoquer la peur peut être très difficile pour un enfant, un parent ou une personne qui s'occupe d'un enfant. </a:t>
            </a:r>
          </a:p>
          <a:p>
            <a:pPr lvl="1"/>
            <a:r>
              <a:rPr lang="en-US" i="1" dirty="0"/>
              <a:t>Cela demande beaucoup de force intérieure. </a:t>
            </a:r>
          </a:p>
          <a:p>
            <a:pPr lvl="1"/>
            <a:r>
              <a:rPr lang="en-US" i="1" dirty="0"/>
              <a:t>Mais il est nécessaire d'en parler pour aider à y faire face et pour commencer à travailler à la réduction de leur impact négatif. </a:t>
            </a:r>
          </a:p>
          <a:p>
            <a:r>
              <a:rPr lang="en-US" i="1" dirty="0"/>
              <a:t>Il est également possible que des progrès dans l'intérêt supérieur de l'enfant soient réalisés sur un élément, alors qu'un autre élément stagne, voire s'aggrave. </a:t>
            </a:r>
          </a:p>
          <a:p>
            <a:pPr lvl="1"/>
            <a:r>
              <a:rPr lang="en-US" i="1" dirty="0"/>
              <a:t>Par exemple, les documents relatifs à un enfant ont été obtenus alors que la santé mentale de l'enfant s'aggrave. </a:t>
            </a:r>
          </a:p>
          <a:p>
            <a:endParaRPr lang="en-US" dirty="0"/>
          </a:p>
          <a:p>
            <a:pPr marL="0" indent="0">
              <a:buNone/>
            </a:pPr>
            <a:r>
              <a:rPr lang="en-US" b="1" dirty="0"/>
              <a:t>DISCUSSION PLÉNIÈRE (10 minutes)</a:t>
            </a:r>
          </a:p>
          <a:p>
            <a:r>
              <a:rPr lang="en-US" i="1" dirty="0"/>
              <a:t>Quels sont les autres exemples de :</a:t>
            </a:r>
          </a:p>
          <a:p>
            <a:pPr lvl="1"/>
            <a:r>
              <a:rPr lang="en-US" i="1" dirty="0"/>
              <a:t>Progrès qui prennent du temps ou qui exigent de l'enfant, du parent ou de la personne qui s'occupe de l'enfant qu'ils relèvent des défis majeurs ou qu'ils surmontent des obstacles ?</a:t>
            </a:r>
          </a:p>
          <a:p>
            <a:pPr lvl="1"/>
            <a:r>
              <a:rPr lang="en-US" i="1" dirty="0"/>
              <a:t>Des développements parallèles dans le cas d'un enfant, que des progrès sont réalisés tout en étant bloqués ou que la situation s'aggrave ?</a:t>
            </a:r>
          </a:p>
          <a:p>
            <a:r>
              <a:rPr lang="en-US" dirty="0"/>
              <a:t>Demandez à des volontaires de partager leurs réponses</a:t>
            </a:r>
          </a:p>
          <a:p>
            <a:r>
              <a:rPr lang="en-US" dirty="0"/>
              <a:t>Examiner et résumer les réponses</a:t>
            </a:r>
          </a:p>
        </p:txBody>
      </p:sp>
      <p:sp>
        <p:nvSpPr>
          <p:cNvPr id="3" name="Slide Image Placeholder 2">
            <a:extLst>
              <a:ext uri="{FF2B5EF4-FFF2-40B4-BE49-F238E27FC236}">
                <a16:creationId xmlns:a16="http://schemas.microsoft.com/office/drawing/2014/main" id="{DBB67FDC-CC88-20B1-C6AA-8D53CCFD6F15}"/>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46708B98-BF92-E3E6-4372-A9C6E9C9B2EB}"/>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16</a:t>
            </a:fld>
            <a:endParaRPr lang="en-US" sz="1200" dirty="0">
              <a:latin typeface="+mn-lt"/>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DISCUSSION PLÉNIÈRE (10 minutes)</a:t>
            </a:r>
          </a:p>
          <a:p>
            <a:r>
              <a:rPr lang="en-GB" i="1" dirty="0"/>
              <a:t>Le </a:t>
            </a:r>
            <a:r>
              <a:rPr lang="en-GB" i="1" dirty="0" err="1"/>
              <a:t>gestionnaire</a:t>
            </a:r>
            <a:r>
              <a:rPr lang="en-GB" i="1" dirty="0"/>
              <a:t> de </a:t>
            </a:r>
            <a:r>
              <a:rPr lang="en-GB" i="1" dirty="0" err="1"/>
              <a:t>cas</a:t>
            </a:r>
            <a:r>
              <a:rPr lang="en-GB" i="1" dirty="0"/>
              <a:t> peut également déceler des changements lors des contacts de suivi. </a:t>
            </a:r>
          </a:p>
          <a:p>
            <a:r>
              <a:rPr lang="en-GB" i="1" dirty="0"/>
              <a:t>Certains changements peuvent avoir un impact sur les besoins de l'enfant, son bien-être, sa sécurité et les risques auxquels il est exposé. </a:t>
            </a:r>
          </a:p>
          <a:p>
            <a:r>
              <a:rPr lang="en-GB" i="1" dirty="0"/>
              <a:t>Pouvez-vous donner d'autres exemples de changements susceptibles d'avoir un impact sur les besoins d'un enfant, son bien-être, sa sécurité ou le risque auquel il est exposé ?</a:t>
            </a:r>
          </a:p>
          <a:p>
            <a:pPr lvl="1"/>
            <a:r>
              <a:rPr lang="en-GB" dirty="0"/>
              <a:t>Demandez à des volontaires de partager leurs réponses</a:t>
            </a:r>
          </a:p>
          <a:p>
            <a:pPr lvl="2"/>
            <a:r>
              <a:rPr lang="en-GB" dirty="0"/>
              <a:t>Si les participants ont du mal à trouver des exemples, donnez-en quelques-uns vous-mêmes</a:t>
            </a:r>
          </a:p>
          <a:p>
            <a:pPr lvl="2"/>
            <a:r>
              <a:rPr lang="en-GB" dirty="0"/>
              <a:t>Par exemple, dans le cadre de la mise en œuvre, un </a:t>
            </a:r>
            <a:r>
              <a:rPr lang="en-GB" dirty="0" err="1"/>
              <a:t>gestionnaire</a:t>
            </a:r>
            <a:r>
              <a:rPr lang="en-GB" dirty="0"/>
              <a:t> de </a:t>
            </a:r>
            <a:r>
              <a:rPr lang="en-GB" dirty="0" err="1"/>
              <a:t>cas</a:t>
            </a:r>
            <a:r>
              <a:rPr lang="en-GB" dirty="0"/>
              <a:t> a mis en place un réseau de soutien communautaire pour un ménage dirigé par un enfant et vivant dans un camp de personnes déplacées. Soudain, le gouvernement local annonce que le camp fermera dans les 48 heures et que toutes les personnes déplacées devront déménager. </a:t>
            </a:r>
          </a:p>
          <a:p>
            <a:pPr lvl="1"/>
            <a:r>
              <a:rPr lang="en-GB" dirty="0"/>
              <a:t>Examiner et résumer les réponses</a:t>
            </a:r>
          </a:p>
          <a:p>
            <a:r>
              <a:rPr lang="en-GB" i="1" dirty="0"/>
              <a:t>Des changements susceptibles d'avoir un impact négatif sur la sécurité ou le bien-être d'un enfant et une rechute dans les progrès accomplis peuvent toujours se produire tout au long d'un processus de gestion de cas, même </a:t>
            </a:r>
            <a:r>
              <a:rPr lang="en-GB" i="1" dirty="0" err="1"/>
              <a:t>si</a:t>
            </a:r>
            <a:r>
              <a:rPr lang="en-GB" i="1" dirty="0"/>
              <a:t> le </a:t>
            </a:r>
            <a:r>
              <a:rPr lang="en-GB" i="1" dirty="0" err="1"/>
              <a:t>gestionnaire</a:t>
            </a:r>
            <a:r>
              <a:rPr lang="en-GB" i="1" dirty="0"/>
              <a:t> de </a:t>
            </a:r>
            <a:r>
              <a:rPr lang="en-GB" i="1" dirty="0" err="1"/>
              <a:t>cas</a:t>
            </a:r>
            <a:r>
              <a:rPr lang="en-GB" i="1" dirty="0"/>
              <a:t> fait un excellent travail. </a:t>
            </a:r>
          </a:p>
          <a:p>
            <a:pPr lvl="1"/>
            <a:r>
              <a:rPr lang="en-GB" i="1" dirty="0"/>
              <a:t>Il est important pour un </a:t>
            </a:r>
            <a:r>
              <a:rPr lang="en-GB" i="1" dirty="0" err="1"/>
              <a:t>gestionnaire</a:t>
            </a:r>
            <a:r>
              <a:rPr lang="en-GB" i="1" dirty="0"/>
              <a:t> de </a:t>
            </a:r>
            <a:r>
              <a:rPr lang="en-GB" i="1" dirty="0" err="1"/>
              <a:t>cas</a:t>
            </a:r>
            <a:r>
              <a:rPr lang="en-GB" i="1" dirty="0"/>
              <a:t> d'en être conscient et de connaître les limites de son agence. </a:t>
            </a:r>
          </a:p>
          <a:p>
            <a:pPr lvl="1"/>
            <a:r>
              <a:rPr lang="en-GB" i="1" dirty="0"/>
              <a:t>Nous apprendrons à aborder les changements par le biais d'un examen du plan d'intervention dans la session 4 de ce module.</a:t>
            </a:r>
          </a:p>
        </p:txBody>
      </p:sp>
      <p:sp>
        <p:nvSpPr>
          <p:cNvPr id="6" name="Slide Image Placeholder 5">
            <a:extLst>
              <a:ext uri="{FF2B5EF4-FFF2-40B4-BE49-F238E27FC236}">
                <a16:creationId xmlns:a16="http://schemas.microsoft.com/office/drawing/2014/main" id="{47F9B96E-3BED-2ED4-A7C2-358EBEB96C07}"/>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1C609796-78A4-AEE5-FB9B-3C84003336F3}"/>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17</a:t>
            </a:fld>
            <a:endParaRPr lang="en-US" sz="1200" dirty="0">
              <a:latin typeface="+mn-lt"/>
            </a:endParaRPr>
          </a:p>
        </p:txBody>
      </p:sp>
    </p:spTree>
    <p:extLst>
      <p:ext uri="{BB962C8B-B14F-4D97-AF65-F5344CB8AC3E}">
        <p14:creationId xmlns:p14="http://schemas.microsoft.com/office/powerpoint/2010/main" val="33562785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EXPLICATION</a:t>
            </a:r>
          </a:p>
          <a:p>
            <a:r>
              <a:rPr lang="en-GB" i="1" dirty="0"/>
              <a:t>Au cours du processus de gestion de </a:t>
            </a:r>
            <a:r>
              <a:rPr lang="en-GB" i="1" dirty="0" err="1"/>
              <a:t>cas</a:t>
            </a:r>
            <a:r>
              <a:rPr lang="en-GB" i="1" dirty="0"/>
              <a:t>, le </a:t>
            </a:r>
            <a:r>
              <a:rPr lang="en-GB" i="1" dirty="0" err="1"/>
              <a:t>gestionnaire</a:t>
            </a:r>
            <a:r>
              <a:rPr lang="en-GB" i="1" dirty="0"/>
              <a:t> de </a:t>
            </a:r>
            <a:r>
              <a:rPr lang="en-GB" i="1" dirty="0" err="1"/>
              <a:t>cas</a:t>
            </a:r>
            <a:r>
              <a:rPr lang="en-GB" i="1" dirty="0"/>
              <a:t> a établi une relation de confiance avec l'enfant, le parent ou la personne qui s'occupe de lui. </a:t>
            </a:r>
          </a:p>
          <a:p>
            <a:pPr lvl="0"/>
            <a:r>
              <a:rPr lang="en-GB" i="1" dirty="0"/>
              <a:t>Cette relation devrait déjà être établie au moment de l'enregistrement et de l'évaluation. </a:t>
            </a:r>
          </a:p>
          <a:p>
            <a:pPr lvl="0"/>
            <a:r>
              <a:rPr lang="en-GB" i="1" dirty="0"/>
              <a:t>Tout au long du processus de gestion de </a:t>
            </a:r>
            <a:r>
              <a:rPr lang="en-GB" i="1" dirty="0" err="1"/>
              <a:t>cas</a:t>
            </a:r>
            <a:r>
              <a:rPr lang="en-GB" i="1" dirty="0"/>
              <a:t>, cette relation doit être maintenue ou renforcée.</a:t>
            </a:r>
          </a:p>
          <a:p>
            <a:pPr lvl="0"/>
            <a:r>
              <a:rPr lang="en-GB" i="1" dirty="0"/>
              <a:t>Une relation de confiance est essentielle pour permettre une communication ouverte et honnête et pour </a:t>
            </a:r>
            <a:r>
              <a:rPr lang="en-GB" i="1" dirty="0" err="1"/>
              <a:t>permettre</a:t>
            </a:r>
            <a:r>
              <a:rPr lang="en-GB" i="1" dirty="0"/>
              <a:t> au </a:t>
            </a:r>
            <a:r>
              <a:rPr lang="en-GB" i="1" dirty="0" err="1"/>
              <a:t>gestionnaire</a:t>
            </a:r>
            <a:r>
              <a:rPr lang="en-GB" i="1" dirty="0"/>
              <a:t> de </a:t>
            </a:r>
            <a:r>
              <a:rPr lang="en-GB" i="1" dirty="0" err="1"/>
              <a:t>cas</a:t>
            </a:r>
            <a:r>
              <a:rPr lang="en-GB" i="1" dirty="0"/>
              <a:t> de fournir un soutien de qualité. </a:t>
            </a:r>
          </a:p>
        </p:txBody>
      </p:sp>
      <p:sp>
        <p:nvSpPr>
          <p:cNvPr id="6" name="Slide Image Placeholder 5">
            <a:extLst>
              <a:ext uri="{FF2B5EF4-FFF2-40B4-BE49-F238E27FC236}">
                <a16:creationId xmlns:a16="http://schemas.microsoft.com/office/drawing/2014/main" id="{346E20AF-6E3D-6B84-6564-7006389F840F}"/>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45E93A93-831C-8528-0A75-56CEC70BE724}"/>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18</a:t>
            </a:fld>
            <a:endParaRPr lang="en-US" sz="1200" dirty="0">
              <a:latin typeface="+mn-lt"/>
            </a:endParaRPr>
          </a:p>
        </p:txBody>
      </p:sp>
    </p:spTree>
    <p:extLst>
      <p:ext uri="{BB962C8B-B14F-4D97-AF65-F5344CB8AC3E}">
        <p14:creationId xmlns:p14="http://schemas.microsoft.com/office/powerpoint/2010/main" val="118264288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6"/>
        <p:cNvGrpSpPr/>
        <p:nvPr/>
      </p:nvGrpSpPr>
      <p:grpSpPr>
        <a:xfrm>
          <a:off x="0" y="0"/>
          <a:ext cx="0" cy="0"/>
          <a:chOff x="0" y="0"/>
          <a:chExt cx="0" cy="0"/>
        </a:xfrm>
      </p:grpSpPr>
      <p:sp>
        <p:nvSpPr>
          <p:cNvPr id="568" name="Google Shape;568;p18:notes"/>
          <p:cNvSpPr txBox="1">
            <a:spLocks noGrp="1"/>
          </p:cNvSpPr>
          <p:nvPr>
            <p:ph type="body" idx="1"/>
          </p:nvPr>
        </p:nvSpPr>
        <p:spPr/>
        <p:txBody>
          <a:bodyPr/>
          <a:lstStyle/>
          <a:p>
            <a:pPr marL="0" indent="0">
              <a:buNone/>
            </a:pPr>
            <a:r>
              <a:rPr lang="en-US" b="1" dirty="0">
                <a:sym typeface="Arial"/>
              </a:rPr>
              <a:t>EXPLICATION</a:t>
            </a:r>
          </a:p>
          <a:p>
            <a:r>
              <a:rPr lang="en-GB" dirty="0">
                <a:sym typeface="Arial"/>
              </a:rPr>
              <a:t>Présenter la diapositive</a:t>
            </a:r>
          </a:p>
          <a:p>
            <a:r>
              <a:rPr lang="en-GB" i="1" dirty="0">
                <a:sym typeface="Arial"/>
              </a:rPr>
              <a:t>Quelqu'un a-t-il des questions à poser ou des précisions à demander ?</a:t>
            </a:r>
          </a:p>
          <a:p>
            <a:endParaRPr lang="en-US" dirty="0">
              <a:sym typeface="Arial"/>
            </a:endParaRPr>
          </a:p>
        </p:txBody>
      </p:sp>
      <p:sp>
        <p:nvSpPr>
          <p:cNvPr id="3" name="Slide Image Placeholder 2">
            <a:extLst>
              <a:ext uri="{FF2B5EF4-FFF2-40B4-BE49-F238E27FC236}">
                <a16:creationId xmlns:a16="http://schemas.microsoft.com/office/drawing/2014/main" id="{9409CF1E-672F-E90A-1BD4-E6E481BA0DBF}"/>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ED75CDDC-6220-53D7-4A70-7F3FA9CB9DC8}"/>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19</a:t>
            </a:fld>
            <a:endParaRPr lang="en-US" sz="1200" dirty="0">
              <a:latin typeface="+mn-lt"/>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1"/>
        <p:cNvGrpSpPr/>
        <p:nvPr/>
      </p:nvGrpSpPr>
      <p:grpSpPr>
        <a:xfrm>
          <a:off x="0" y="0"/>
          <a:ext cx="0" cy="0"/>
          <a:chOff x="0" y="0"/>
          <a:chExt cx="0" cy="0"/>
        </a:xfrm>
      </p:grpSpPr>
      <p:sp>
        <p:nvSpPr>
          <p:cNvPr id="293" name="Google Shape;293;p5:notes"/>
          <p:cNvSpPr txBox="1">
            <a:spLocks noGrp="1"/>
          </p:cNvSpPr>
          <p:nvPr>
            <p:ph type="body" idx="1"/>
          </p:nvPr>
        </p:nvSpPr>
        <p:spPr/>
        <p:txBody>
          <a:bodyPr/>
          <a:lstStyle/>
          <a:p>
            <a:pPr marL="0" indent="0">
              <a:buNone/>
            </a:pPr>
            <a:r>
              <a:rPr lang="en-US" b="1" dirty="0"/>
              <a:t>SESSION 1 DURÉE : 0h30</a:t>
            </a:r>
          </a:p>
          <a:p>
            <a:pPr marL="0" indent="0">
              <a:buNone/>
            </a:pPr>
            <a:r>
              <a:rPr lang="en-US" dirty="0"/>
              <a:t>______________________________________________________________________________</a:t>
            </a:r>
          </a:p>
          <a:p>
            <a:pPr marL="0" indent="0">
              <a:buNone/>
            </a:pPr>
            <a:endParaRPr lang="en-US" dirty="0"/>
          </a:p>
          <a:p>
            <a:pPr marL="0" indent="0">
              <a:buNone/>
            </a:pPr>
            <a:r>
              <a:rPr lang="en-US" b="1" dirty="0"/>
              <a:t>EXPLICATION</a:t>
            </a:r>
            <a:endParaRPr lang="en-US" dirty="0"/>
          </a:p>
          <a:p>
            <a:r>
              <a:rPr lang="en-US" i="1" dirty="0"/>
              <a:t>Nous ouvrirons la session par :</a:t>
            </a:r>
          </a:p>
          <a:p>
            <a:pPr lvl="1"/>
            <a:r>
              <a:rPr lang="en-US" i="1" dirty="0"/>
              <a:t>Un aperçu de ce que l'on peut attendre du module d'aujourd'hui sur le suivi et l'évaluation </a:t>
            </a:r>
          </a:p>
          <a:p>
            <a:pPr lvl="1"/>
            <a:r>
              <a:rPr lang="en-US" i="1" dirty="0"/>
              <a:t>Une </a:t>
            </a:r>
            <a:r>
              <a:rPr lang="en-US" i="1" dirty="0" err="1"/>
              <a:t>récapitulation</a:t>
            </a:r>
            <a:r>
              <a:rPr lang="en-US" i="1" dirty="0"/>
              <a:t> rapide de la mise en œuvre du module 9</a:t>
            </a:r>
          </a:p>
          <a:p>
            <a:endParaRPr lang="en-US" dirty="0"/>
          </a:p>
        </p:txBody>
      </p:sp>
      <p:sp>
        <p:nvSpPr>
          <p:cNvPr id="3" name="Slide Image Placeholder 2">
            <a:extLst>
              <a:ext uri="{FF2B5EF4-FFF2-40B4-BE49-F238E27FC236}">
                <a16:creationId xmlns:a16="http://schemas.microsoft.com/office/drawing/2014/main" id="{36419308-A961-EEB0-C4DC-38341C33D9F9}"/>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0CAF2006-F598-33F6-D909-615F31DAFF61}"/>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a:t>
            </a:fld>
            <a:endParaRPr lang="en-US" sz="1200" dirty="0">
              <a:latin typeface="+mn-lt"/>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5"/>
        <p:cNvGrpSpPr/>
        <p:nvPr/>
      </p:nvGrpSpPr>
      <p:grpSpPr>
        <a:xfrm>
          <a:off x="0" y="0"/>
          <a:ext cx="0" cy="0"/>
          <a:chOff x="0" y="0"/>
          <a:chExt cx="0" cy="0"/>
        </a:xfrm>
      </p:grpSpPr>
      <p:sp>
        <p:nvSpPr>
          <p:cNvPr id="437" name="Google Shape;437;p10:notes"/>
          <p:cNvSpPr txBox="1">
            <a:spLocks noGrp="1"/>
          </p:cNvSpPr>
          <p:nvPr>
            <p:ph type="body" idx="1"/>
          </p:nvPr>
        </p:nvSpPr>
        <p:spPr/>
        <p:txBody>
          <a:bodyPr/>
          <a:lstStyle/>
          <a:p>
            <a:pPr marL="0" indent="0">
              <a:buNone/>
            </a:pPr>
            <a:r>
              <a:rPr lang="en-US" b="1" dirty="0"/>
              <a:t>SESSION 3 DURÉE : 2h</a:t>
            </a:r>
          </a:p>
          <a:p>
            <a:pPr marL="0" indent="0">
              <a:buNone/>
            </a:pPr>
            <a:r>
              <a:rPr lang="en-US" dirty="0"/>
              <a:t>______________________________________________________________________________</a:t>
            </a:r>
          </a:p>
          <a:p>
            <a:pPr marL="0" indent="0">
              <a:buNone/>
            </a:pPr>
            <a:endParaRPr lang="en-US" dirty="0"/>
          </a:p>
          <a:p>
            <a:pPr marL="0" indent="0">
              <a:buNone/>
            </a:pPr>
            <a:r>
              <a:rPr lang="en-US" b="1" dirty="0"/>
              <a:t>EXPLICATION</a:t>
            </a:r>
            <a:endParaRPr lang="en-US" dirty="0"/>
          </a:p>
          <a:p>
            <a:r>
              <a:rPr lang="en-US" i="1" dirty="0"/>
              <a:t>Nous avons appris pourquoi le suivi est important et à quoi il sert.</a:t>
            </a:r>
          </a:p>
          <a:p>
            <a:r>
              <a:rPr lang="en-US" i="1" dirty="0"/>
              <a:t>Dans la prochaine session, nous verrons les différentes façons d'assurer le suivi.</a:t>
            </a:r>
          </a:p>
          <a:p>
            <a:endParaRPr lang="en-US" dirty="0"/>
          </a:p>
        </p:txBody>
      </p:sp>
      <p:sp>
        <p:nvSpPr>
          <p:cNvPr id="3" name="Slide Image Placeholder 2">
            <a:extLst>
              <a:ext uri="{FF2B5EF4-FFF2-40B4-BE49-F238E27FC236}">
                <a16:creationId xmlns:a16="http://schemas.microsoft.com/office/drawing/2014/main" id="{FF40B7B3-2821-9382-4E0D-3A6AD8A7BEBC}"/>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43A163B4-D68F-5C12-5CC9-6A5D3D5993E4}"/>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20</a:t>
            </a:fld>
            <a:endParaRPr lang="en-US" sz="1200" dirty="0">
              <a:latin typeface="+mn-lt"/>
            </a:endParaRPr>
          </a:p>
        </p:txBody>
      </p:sp>
    </p:spTree>
    <p:extLst>
      <p:ext uri="{BB962C8B-B14F-4D97-AF65-F5344CB8AC3E}">
        <p14:creationId xmlns:p14="http://schemas.microsoft.com/office/powerpoint/2010/main" val="243421400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b="1" dirty="0"/>
              <a:t>INTRODUCTION</a:t>
            </a:r>
          </a:p>
          <a:p>
            <a:r>
              <a:rPr lang="en-GB" i="1" dirty="0"/>
              <a:t>Nous explorerons les différentes manières d'assurer le suivi à travers une étude de cas.</a:t>
            </a:r>
          </a:p>
          <a:p>
            <a:r>
              <a:rPr lang="en-GB" dirty="0"/>
              <a:t>Répartissez les participants en groupes de 3 ou 4 personnes.</a:t>
            </a:r>
          </a:p>
          <a:p>
            <a:r>
              <a:rPr lang="en-GB" dirty="0"/>
              <a:t>Guidez les participants vers la </a:t>
            </a:r>
            <a:r>
              <a:rPr lang="en-GB" b="1" dirty="0"/>
              <a:t>page 172 du cahier de travail : Étude de cas - Suivi</a:t>
            </a:r>
          </a:p>
          <a:p>
            <a:r>
              <a:rPr lang="en-GB" i="1" dirty="0"/>
              <a:t>Dans vos groupes :</a:t>
            </a:r>
          </a:p>
          <a:p>
            <a:pPr lvl="1"/>
            <a:r>
              <a:rPr lang="en-GB" i="1" dirty="0" err="1"/>
              <a:t>Lisez</a:t>
            </a:r>
            <a:r>
              <a:rPr lang="en-GB" i="1" dirty="0"/>
              <a:t> l'étude de cas </a:t>
            </a:r>
          </a:p>
          <a:p>
            <a:pPr lvl="1"/>
            <a:r>
              <a:rPr lang="en-GB" i="1" dirty="0"/>
              <a:t>Discutez des différentes façons dont Clément pourrait suivre les besoins, la sécurité et le bien-être de Selim, ainsi que les risques auxquels il est exposé.</a:t>
            </a:r>
          </a:p>
          <a:p>
            <a:pPr marL="0" indent="0">
              <a:buNone/>
            </a:pPr>
            <a:endParaRPr lang="en-GB" b="1" dirty="0"/>
          </a:p>
          <a:p>
            <a:pPr marL="0" indent="0">
              <a:buNone/>
            </a:pPr>
            <a:r>
              <a:rPr lang="en-GB" b="1" dirty="0"/>
              <a:t>TRAVAIL DE GROUPE (15 minutes)</a:t>
            </a:r>
          </a:p>
          <a:p>
            <a:r>
              <a:rPr lang="en-GB" dirty="0"/>
              <a:t>Laisser 15 minutes aux participants pour compléter le questionnaire</a:t>
            </a:r>
          </a:p>
          <a:p>
            <a:pPr marL="0" indent="0">
              <a:buNone/>
            </a:pPr>
            <a:endParaRPr lang="en-GB" dirty="0"/>
          </a:p>
          <a:p>
            <a:pPr marL="0" indent="0">
              <a:buNone/>
            </a:pPr>
            <a:r>
              <a:rPr lang="en-GB" b="1" dirty="0"/>
              <a:t>DISCUSSION PLÉNIÈRE (15 minutes)</a:t>
            </a:r>
          </a:p>
          <a:p>
            <a:r>
              <a:rPr lang="en-GB" dirty="0"/>
              <a:t>Demandez à un volontaire de chaque groupe de présenter ses idées.</a:t>
            </a:r>
          </a:p>
          <a:p>
            <a:r>
              <a:rPr lang="en-GB" dirty="0" err="1"/>
              <a:t>Examinez</a:t>
            </a:r>
            <a:r>
              <a:rPr lang="en-GB" dirty="0"/>
              <a:t> et </a:t>
            </a:r>
            <a:r>
              <a:rPr lang="en-GB" dirty="0" err="1"/>
              <a:t>complétez</a:t>
            </a:r>
            <a:r>
              <a:rPr lang="en-GB" dirty="0"/>
              <a:t> les réponses ci-dessous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______________________________________________________________________________</a:t>
            </a:r>
          </a:p>
          <a:p>
            <a:pPr marL="0" indent="0">
              <a:buNone/>
            </a:pPr>
            <a:endParaRPr lang="en-GB" dirty="0"/>
          </a:p>
          <a:p>
            <a:pPr marL="0" indent="0">
              <a:buNone/>
            </a:pPr>
            <a:r>
              <a:rPr lang="en-GB" b="1" dirty="0"/>
              <a:t>RÉPONSES</a:t>
            </a:r>
          </a:p>
          <a:p>
            <a:pPr lvl="0"/>
            <a:r>
              <a:rPr lang="en-GB" dirty="0"/>
              <a:t>Appeler Selim et prendre de ses nouvelles. Clément peut informer Selim sur la date de sa prochaine visite. </a:t>
            </a:r>
          </a:p>
          <a:p>
            <a:pPr lvl="0"/>
            <a:r>
              <a:rPr lang="en-GB" dirty="0"/>
              <a:t>Rendre visite à Selim dans la maison de la famille chez qui il est actuellement hébergé</a:t>
            </a:r>
          </a:p>
          <a:p>
            <a:pPr lvl="1"/>
            <a:r>
              <a:rPr lang="en-GB" dirty="0"/>
              <a:t>Clément parle avec Selim, lui demande comment il va.</a:t>
            </a:r>
          </a:p>
          <a:p>
            <a:pPr lvl="1"/>
            <a:r>
              <a:rPr lang="en-GB" dirty="0"/>
              <a:t>Clement peut s'entretenir avec les parents d'accueil intérimaires et observer leur interaction avec Selim.</a:t>
            </a:r>
          </a:p>
          <a:p>
            <a:pPr lvl="0"/>
            <a:r>
              <a:rPr lang="en-GB" dirty="0"/>
              <a:t>Appeler l'école</a:t>
            </a:r>
          </a:p>
          <a:p>
            <a:pPr lvl="1"/>
            <a:r>
              <a:rPr lang="en-GB" dirty="0"/>
              <a:t>Suivi de l'inscription de Selim</a:t>
            </a:r>
          </a:p>
          <a:p>
            <a:pPr lvl="1"/>
            <a:r>
              <a:rPr lang="en-GB" dirty="0"/>
              <a:t>Vérifier si Selim peut commencer les cours de langue après les vacances ou non.</a:t>
            </a:r>
          </a:p>
          <a:p>
            <a:pPr lvl="0"/>
            <a:r>
              <a:rPr lang="en-GB" dirty="0"/>
              <a:t>Appeler les services gouvernementaux responsables de la procédure de demande d'asile </a:t>
            </a:r>
          </a:p>
          <a:p>
            <a:pPr lvl="1"/>
            <a:r>
              <a:rPr lang="en-GB" dirty="0"/>
              <a:t>Vérifiez la date à laquelle vous pouvez vous attendre à recevoir l'invitation à l'entretien final.</a:t>
            </a:r>
          </a:p>
        </p:txBody>
      </p:sp>
      <p:sp>
        <p:nvSpPr>
          <p:cNvPr id="6" name="Slide Image Placeholder 5">
            <a:extLst>
              <a:ext uri="{FF2B5EF4-FFF2-40B4-BE49-F238E27FC236}">
                <a16:creationId xmlns:a16="http://schemas.microsoft.com/office/drawing/2014/main" id="{E502AE46-9CC0-A95C-7E4E-81431B846375}"/>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41A409D9-59BF-14F2-AEC6-F3CE805A7297}"/>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21</a:t>
            </a:fld>
            <a:endParaRPr lang="en-US" sz="1200" dirty="0">
              <a:latin typeface="+mn-lt"/>
            </a:endParaRPr>
          </a:p>
        </p:txBody>
      </p:sp>
    </p:spTree>
    <p:extLst>
      <p:ext uri="{BB962C8B-B14F-4D97-AF65-F5344CB8AC3E}">
        <p14:creationId xmlns:p14="http://schemas.microsoft.com/office/powerpoint/2010/main" val="379712856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1"/>
        <p:cNvGrpSpPr/>
        <p:nvPr/>
      </p:nvGrpSpPr>
      <p:grpSpPr>
        <a:xfrm>
          <a:off x="0" y="0"/>
          <a:ext cx="0" cy="0"/>
          <a:chOff x="0" y="0"/>
          <a:chExt cx="0" cy="0"/>
        </a:xfrm>
      </p:grpSpPr>
      <p:sp>
        <p:nvSpPr>
          <p:cNvPr id="513" name="Google Shape;513;p15:notes"/>
          <p:cNvSpPr txBox="1">
            <a:spLocks noGrp="1"/>
          </p:cNvSpPr>
          <p:nvPr>
            <p:ph type="body" idx="1"/>
          </p:nvPr>
        </p:nvSpPr>
        <p:spPr/>
        <p:txBody>
          <a:bodyPr/>
          <a:lstStyle/>
          <a:p>
            <a:pPr marL="0" indent="0">
              <a:buNone/>
            </a:pPr>
            <a:r>
              <a:rPr lang="en-US" b="1" dirty="0">
                <a:sym typeface="Arial"/>
              </a:rPr>
              <a:t>EXPLICATION</a:t>
            </a:r>
          </a:p>
          <a:p>
            <a:r>
              <a:rPr lang="en-US" i="1" dirty="0">
                <a:sym typeface="Arial"/>
              </a:rPr>
              <a:t>Comme nous l'avons vu dans l'exercice précédent, le suivi peut se faire de différentes manières. </a:t>
            </a:r>
          </a:p>
          <a:p>
            <a:r>
              <a:rPr lang="en-GB" dirty="0">
                <a:sym typeface="Arial"/>
              </a:rPr>
              <a:t>Présenter la diapositive</a:t>
            </a:r>
          </a:p>
          <a:p>
            <a:r>
              <a:rPr lang="en-US" b="1" i="1" dirty="0">
                <a:sym typeface="Arial"/>
              </a:rPr>
              <a:t>Visites à domicile</a:t>
            </a:r>
          </a:p>
          <a:p>
            <a:pPr lvl="1"/>
            <a:r>
              <a:rPr lang="en-US" i="1" dirty="0">
                <a:sym typeface="Arial"/>
              </a:rPr>
              <a:t>Les visites à domicile peuvent être importantes pour le suivi de la situation dans le foyer. </a:t>
            </a:r>
          </a:p>
          <a:p>
            <a:pPr lvl="1"/>
            <a:r>
              <a:rPr lang="en-US" i="1" dirty="0">
                <a:sym typeface="Arial"/>
              </a:rPr>
              <a:t>C'est particulièrement le cas lorsque l'environnement familial change rapidement ou lorsque les niveaux de soins sont faibles. </a:t>
            </a:r>
          </a:p>
          <a:p>
            <a:pPr lvl="1"/>
            <a:r>
              <a:rPr lang="en-US" i="1" dirty="0">
                <a:sym typeface="Arial"/>
              </a:rPr>
              <a:t>Ils permettent de recueillir des informations non seulement en rencontrant l'enfant et/ou sa famille, mais aussi par l'observation.</a:t>
            </a:r>
          </a:p>
          <a:p>
            <a:pPr lvl="1"/>
            <a:r>
              <a:rPr lang="en-US" i="1" dirty="0">
                <a:sym typeface="Arial"/>
              </a:rPr>
              <a:t>La visite à domicile peut être programmée à l'avance ou effectuée de manière ad hoc (lorsqu'elle est nécessaire sans être planifiée). </a:t>
            </a:r>
          </a:p>
          <a:p>
            <a:pPr lvl="2"/>
            <a:r>
              <a:rPr lang="en-US" i="1" dirty="0">
                <a:sym typeface="Arial"/>
              </a:rPr>
              <a:t>Mais avant d'effectuer une visite à domicile, le </a:t>
            </a:r>
            <a:r>
              <a:rPr lang="en-US" i="1" dirty="0" err="1">
                <a:sym typeface="Arial"/>
              </a:rPr>
              <a:t>gestionnaire</a:t>
            </a:r>
            <a:r>
              <a:rPr lang="en-US" i="1" dirty="0">
                <a:sym typeface="Arial"/>
              </a:rPr>
              <a:t> de </a:t>
            </a:r>
            <a:r>
              <a:rPr lang="en-US" i="1" dirty="0" err="1">
                <a:sym typeface="Arial"/>
              </a:rPr>
              <a:t>cas</a:t>
            </a:r>
            <a:r>
              <a:rPr lang="en-US" i="1" dirty="0">
                <a:sym typeface="Arial"/>
              </a:rPr>
              <a:t> doit prendre en compte les répercussions possibles d'une visite à domicile </a:t>
            </a:r>
          </a:p>
          <a:p>
            <a:pPr lvl="2"/>
            <a:r>
              <a:rPr lang="en-US" i="1" dirty="0">
                <a:sym typeface="Arial"/>
              </a:rPr>
              <a:t>Les </a:t>
            </a:r>
            <a:r>
              <a:rPr lang="en-US" i="1" dirty="0" err="1">
                <a:sym typeface="Arial"/>
              </a:rPr>
              <a:t>gestionnaires</a:t>
            </a:r>
            <a:r>
              <a:rPr lang="en-US" i="1" dirty="0">
                <a:sym typeface="Arial"/>
              </a:rPr>
              <a:t> de </a:t>
            </a:r>
            <a:r>
              <a:rPr lang="en-US" i="1" dirty="0" err="1">
                <a:sym typeface="Arial"/>
              </a:rPr>
              <a:t>cas</a:t>
            </a:r>
            <a:r>
              <a:rPr lang="en-US" i="1" dirty="0">
                <a:sym typeface="Arial"/>
              </a:rPr>
              <a:t> doivent veiller à ce que l'enfant et sa famille ne soient pas exposés à des risques, par exemple en attirant l'attention des voisins ou de la communauté.</a:t>
            </a:r>
          </a:p>
          <a:p>
            <a:r>
              <a:rPr lang="en-US" b="1" i="1" dirty="0">
                <a:sym typeface="Arial"/>
              </a:rPr>
              <a:t>Rencontre avec l'enfant et/ou sa famille</a:t>
            </a:r>
          </a:p>
          <a:p>
            <a:pPr lvl="1"/>
            <a:r>
              <a:rPr lang="en-US" i="1" dirty="0">
                <a:sym typeface="Arial"/>
              </a:rPr>
              <a:t>Si une visite à domicile risque de nuire davantage à l'enfant et/ou à sa famille, le </a:t>
            </a:r>
            <a:r>
              <a:rPr lang="en-US" i="1" dirty="0" err="1">
                <a:sym typeface="Arial"/>
              </a:rPr>
              <a:t>gestionnaire</a:t>
            </a:r>
            <a:r>
              <a:rPr lang="en-US" i="1" dirty="0">
                <a:sym typeface="Arial"/>
              </a:rPr>
              <a:t> de </a:t>
            </a:r>
            <a:r>
              <a:rPr lang="en-US" i="1" dirty="0" err="1">
                <a:sym typeface="Arial"/>
              </a:rPr>
              <a:t>cas</a:t>
            </a:r>
            <a:r>
              <a:rPr lang="en-US" i="1" dirty="0">
                <a:sym typeface="Arial"/>
              </a:rPr>
              <a:t> peut envisager de rencontrer l'enfant et/ou sa famille dans un autre lieu. </a:t>
            </a:r>
          </a:p>
          <a:p>
            <a:pPr lvl="1"/>
            <a:r>
              <a:rPr lang="en-US" i="1" dirty="0">
                <a:sym typeface="Arial"/>
              </a:rPr>
              <a:t>Il est important que cet autre lieu soit un espace privé qui </a:t>
            </a:r>
            <a:r>
              <a:rPr lang="en-US" i="1" dirty="0" err="1">
                <a:sym typeface="Arial"/>
              </a:rPr>
              <a:t>permette</a:t>
            </a:r>
            <a:r>
              <a:rPr lang="en-US" i="1" dirty="0">
                <a:sym typeface="Arial"/>
              </a:rPr>
              <a:t> au </a:t>
            </a:r>
            <a:r>
              <a:rPr lang="en-US" i="1" dirty="0" err="1">
                <a:sym typeface="Arial"/>
              </a:rPr>
              <a:t>gestionnaire</a:t>
            </a:r>
            <a:r>
              <a:rPr lang="en-US" i="1" dirty="0">
                <a:sym typeface="Arial"/>
              </a:rPr>
              <a:t> de </a:t>
            </a:r>
            <a:r>
              <a:rPr lang="en-US" i="1" dirty="0" err="1">
                <a:sym typeface="Arial"/>
              </a:rPr>
              <a:t>cas</a:t>
            </a:r>
            <a:r>
              <a:rPr lang="en-US" i="1" dirty="0">
                <a:sym typeface="Arial"/>
              </a:rPr>
              <a:t> de le rencontrer de manière confidentielle. </a:t>
            </a:r>
          </a:p>
          <a:p>
            <a:pPr lvl="1"/>
            <a:r>
              <a:rPr lang="en-US" i="1" dirty="0">
                <a:sym typeface="Arial"/>
              </a:rPr>
              <a:t>Quels autres lieux pourraient être envisagés pour rencontrer l'enfant et/ou sa famille ?</a:t>
            </a:r>
          </a:p>
          <a:p>
            <a:pPr lvl="2"/>
            <a:r>
              <a:rPr lang="en-US" i="0" dirty="0">
                <a:sym typeface="Arial"/>
              </a:rPr>
              <a:t>École (le cas échéant)</a:t>
            </a:r>
          </a:p>
          <a:p>
            <a:pPr lvl="2"/>
            <a:r>
              <a:rPr lang="en-US" i="0" dirty="0">
                <a:sym typeface="Arial"/>
              </a:rPr>
              <a:t>Centre de santé (le cas échéant)</a:t>
            </a:r>
          </a:p>
          <a:p>
            <a:pPr lvl="2"/>
            <a:r>
              <a:rPr lang="fr-FR" i="0" dirty="0">
                <a:sym typeface="Arial"/>
              </a:rPr>
              <a:t>Espace approprié pour les </a:t>
            </a:r>
            <a:r>
              <a:rPr lang="fr-FR" i="0" dirty="0" err="1">
                <a:sym typeface="Arial"/>
              </a:rPr>
              <a:t>enfats</a:t>
            </a:r>
            <a:r>
              <a:rPr lang="en-US" i="0" dirty="0">
                <a:sym typeface="Arial"/>
              </a:rPr>
              <a:t> ou centre communautaire (le cas échéant)</a:t>
            </a:r>
          </a:p>
          <a:p>
            <a:pPr marL="0" indent="0">
              <a:buNone/>
            </a:pPr>
            <a:endParaRPr lang="en-US" b="1" i="1" dirty="0">
              <a:sym typeface="Arial"/>
            </a:endParaRPr>
          </a:p>
          <a:p>
            <a:pPr marL="0" indent="0">
              <a:buNone/>
            </a:pPr>
            <a:r>
              <a:rPr lang="en-US" b="1" dirty="0">
                <a:sym typeface="Arial"/>
              </a:rPr>
              <a:t>SUITE </a:t>
            </a:r>
            <a:r>
              <a:rPr lang="en-US" b="1" dirty="0">
                <a:sym typeface="Wingdings" panose="05000000000000000000" pitchFamily="2" charset="2"/>
              </a:rPr>
              <a:t></a:t>
            </a:r>
            <a:endParaRPr lang="en-US" b="1" dirty="0">
              <a:sym typeface="Arial"/>
            </a:endParaRPr>
          </a:p>
        </p:txBody>
      </p:sp>
      <p:sp>
        <p:nvSpPr>
          <p:cNvPr id="3" name="Slide Image Placeholder 2">
            <a:extLst>
              <a:ext uri="{FF2B5EF4-FFF2-40B4-BE49-F238E27FC236}">
                <a16:creationId xmlns:a16="http://schemas.microsoft.com/office/drawing/2014/main" id="{BC3793D4-28E8-3918-EB16-45D09ECE1B26}"/>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6ECCC282-5BA5-B412-1013-88EFD700F1E6}"/>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22</a:t>
            </a:fld>
            <a:endParaRPr lang="en-US" sz="1200" dirty="0">
              <a:latin typeface="+mn-lt"/>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1"/>
        <p:cNvGrpSpPr/>
        <p:nvPr/>
      </p:nvGrpSpPr>
      <p:grpSpPr>
        <a:xfrm>
          <a:off x="0" y="0"/>
          <a:ext cx="0" cy="0"/>
          <a:chOff x="0" y="0"/>
          <a:chExt cx="0" cy="0"/>
        </a:xfrm>
      </p:grpSpPr>
      <p:sp>
        <p:nvSpPr>
          <p:cNvPr id="513" name="Google Shape;513;p15:notes"/>
          <p:cNvSpPr txBox="1">
            <a:spLocks noGrp="1"/>
          </p:cNvSpPr>
          <p:nvPr>
            <p:ph type="body" idx="1"/>
          </p:nvPr>
        </p:nvSpPr>
        <p:spPr>
          <a:xfrm>
            <a:off x="477839" y="460375"/>
            <a:ext cx="6143624" cy="9313863"/>
          </a:xfrm>
        </p:spPr>
        <p:txBody>
          <a:bodyPr/>
          <a:lstStyle/>
          <a:p>
            <a:r>
              <a:rPr lang="en-US" b="1" i="1" dirty="0">
                <a:sym typeface="Arial"/>
              </a:rPr>
              <a:t>Appels téléphoniques</a:t>
            </a:r>
          </a:p>
          <a:p>
            <a:pPr lvl="1"/>
            <a:r>
              <a:rPr lang="en-US" i="1" dirty="0">
                <a:sym typeface="Arial"/>
              </a:rPr>
              <a:t>Les appels téléphoniques peuvent être très utiles. Par exemple pour prendre rapidement des nouvelles de l'enfant et de sa famille, ou pour transmettre des informations. </a:t>
            </a:r>
          </a:p>
          <a:p>
            <a:pPr lvl="1"/>
            <a:r>
              <a:rPr lang="en-US" i="1" dirty="0">
                <a:sym typeface="Arial"/>
              </a:rPr>
              <a:t>Cela permet également à l'enfant et à sa famille de demander de l'aide, car il peut être difficile pour quelqu'un de décrocher le téléphone et de </a:t>
            </a:r>
            <a:r>
              <a:rPr lang="en-US" i="1" dirty="0" err="1">
                <a:sym typeface="Arial"/>
              </a:rPr>
              <a:t>contacter</a:t>
            </a:r>
            <a:r>
              <a:rPr lang="en-US" i="1" dirty="0">
                <a:sym typeface="Arial"/>
              </a:rPr>
              <a:t> le </a:t>
            </a:r>
            <a:r>
              <a:rPr lang="en-US" i="1" dirty="0" err="1">
                <a:sym typeface="Arial"/>
              </a:rPr>
              <a:t>gestionnaire</a:t>
            </a:r>
            <a:r>
              <a:rPr lang="en-US" i="1" dirty="0">
                <a:sym typeface="Arial"/>
              </a:rPr>
              <a:t> de </a:t>
            </a:r>
            <a:r>
              <a:rPr lang="en-US" i="1" dirty="0" err="1">
                <a:sym typeface="Arial"/>
              </a:rPr>
              <a:t>cas</a:t>
            </a:r>
            <a:r>
              <a:rPr lang="en-US" i="1" dirty="0">
                <a:sym typeface="Arial"/>
              </a:rPr>
              <a:t> de sa propre initiative.</a:t>
            </a:r>
          </a:p>
          <a:p>
            <a:r>
              <a:rPr lang="en-US" b="1" i="1" dirty="0">
                <a:sym typeface="Arial"/>
              </a:rPr>
              <a:t>Contacter un prestataire de services vers lequel l'enfant a été orienté</a:t>
            </a:r>
          </a:p>
          <a:p>
            <a:pPr lvl="1"/>
            <a:r>
              <a:rPr lang="en-US" i="1" dirty="0">
                <a:sym typeface="Arial"/>
              </a:rPr>
              <a:t>Un </a:t>
            </a:r>
            <a:r>
              <a:rPr lang="en-US" i="1" dirty="0" err="1">
                <a:sym typeface="Arial"/>
              </a:rPr>
              <a:t>gestionnaire</a:t>
            </a:r>
            <a:r>
              <a:rPr lang="en-US" i="1" dirty="0">
                <a:sym typeface="Arial"/>
              </a:rPr>
              <a:t> de </a:t>
            </a:r>
            <a:r>
              <a:rPr lang="en-US" i="1" dirty="0" err="1">
                <a:sym typeface="Arial"/>
              </a:rPr>
              <a:t>cas</a:t>
            </a:r>
            <a:r>
              <a:rPr lang="en-US" i="1" dirty="0">
                <a:sym typeface="Arial"/>
              </a:rPr>
              <a:t> peut également assurer le suivi auprès des prestataires de services vers lesquels l'enfant a été orienté. </a:t>
            </a:r>
          </a:p>
          <a:p>
            <a:pPr lvl="1"/>
            <a:r>
              <a:rPr lang="en-US" i="1" dirty="0">
                <a:sym typeface="Arial"/>
              </a:rPr>
              <a:t>Par exemple, si la demande a été reçue avec succès, quand un accueil est prévu ou quand le service sera fourni. </a:t>
            </a:r>
          </a:p>
          <a:p>
            <a:pPr lvl="1"/>
            <a:r>
              <a:rPr lang="en-US" i="1" dirty="0">
                <a:sym typeface="Arial"/>
              </a:rPr>
              <a:t>Cela peut se faire par courrier électronique, par appel téléphonique - selon ce qui convient.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i="1" dirty="0">
                <a:sym typeface="Arial"/>
              </a:rPr>
              <a:t>Rappeler les contacts socioculturels avec les </a:t>
            </a:r>
            <a:r>
              <a:rPr lang="en-US" b="1" i="1" dirty="0">
                <a:sym typeface="Arial"/>
              </a:rPr>
              <a:t>autres personnes impliquées dans la prise en charge et la protection de l'enfant.</a:t>
            </a:r>
          </a:p>
          <a:p>
            <a:pPr lvl="1"/>
            <a:r>
              <a:rPr lang="en-US" i="1" dirty="0">
                <a:sym typeface="Arial"/>
              </a:rPr>
              <a:t>modèle écologique discuté dans le cadre du module 1 </a:t>
            </a:r>
          </a:p>
          <a:p>
            <a:pPr lvl="1"/>
            <a:r>
              <a:rPr lang="en-US" i="1" dirty="0">
                <a:sym typeface="Arial"/>
              </a:rPr>
              <a:t>De nombreuses personnes au niveau de la famille, de la communauté et de la société sont impliquées dans la prise en charge et la protection de l'enfant. </a:t>
            </a:r>
          </a:p>
          <a:p>
            <a:pPr lvl="1"/>
            <a:r>
              <a:rPr lang="en-US" i="1" dirty="0">
                <a:sym typeface="Arial"/>
              </a:rPr>
              <a:t>Le cas échéant, le </a:t>
            </a:r>
            <a:r>
              <a:rPr lang="en-US" i="1" dirty="0" err="1">
                <a:sym typeface="Arial"/>
              </a:rPr>
              <a:t>gestionnaire</a:t>
            </a:r>
            <a:r>
              <a:rPr lang="en-US" i="1" dirty="0">
                <a:sym typeface="Arial"/>
              </a:rPr>
              <a:t> de </a:t>
            </a:r>
            <a:r>
              <a:rPr lang="en-US" i="1" dirty="0" err="1">
                <a:sym typeface="Arial"/>
              </a:rPr>
              <a:t>cas</a:t>
            </a:r>
            <a:r>
              <a:rPr lang="en-US" i="1" dirty="0">
                <a:sym typeface="Arial"/>
              </a:rPr>
              <a:t> peut également assurer un suivi en contactant, par exemple, l'enseignant de l'enfant, son entraîneur sportif ou en discutant avec un oncle ou une tante. </a:t>
            </a:r>
          </a:p>
          <a:p>
            <a:pPr lvl="1"/>
            <a:r>
              <a:rPr lang="en-US" i="1" dirty="0">
                <a:sym typeface="Arial"/>
              </a:rPr>
              <a:t>Avant de prendre une quelconque mesure, il est important de se demander si celle-ci peut potentiellement causer du tort à l'enfant ou avoir des répercussions négatives par la suite.</a:t>
            </a:r>
          </a:p>
        </p:txBody>
      </p:sp>
      <p:sp>
        <p:nvSpPr>
          <p:cNvPr id="2" name="Google Shape;725;p48:notes">
            <a:extLst>
              <a:ext uri="{FF2B5EF4-FFF2-40B4-BE49-F238E27FC236}">
                <a16:creationId xmlns:a16="http://schemas.microsoft.com/office/drawing/2014/main" id="{4D941437-758C-43B0-42E7-6CE247373B74}"/>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23</a:t>
            </a:fld>
            <a:endParaRPr lang="en-US" sz="1200" dirty="0">
              <a:latin typeface="+mn-lt"/>
            </a:endParaRPr>
          </a:p>
        </p:txBody>
      </p:sp>
    </p:spTree>
    <p:extLst>
      <p:ext uri="{BB962C8B-B14F-4D97-AF65-F5344CB8AC3E}">
        <p14:creationId xmlns:p14="http://schemas.microsoft.com/office/powerpoint/2010/main" val="415232165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6"/>
        <p:cNvGrpSpPr/>
        <p:nvPr/>
      </p:nvGrpSpPr>
      <p:grpSpPr>
        <a:xfrm>
          <a:off x="0" y="0"/>
          <a:ext cx="0" cy="0"/>
          <a:chOff x="0" y="0"/>
          <a:chExt cx="0" cy="0"/>
        </a:xfrm>
      </p:grpSpPr>
      <p:sp>
        <p:nvSpPr>
          <p:cNvPr id="688" name="Google Shape;688;p24:notes"/>
          <p:cNvSpPr txBox="1">
            <a:spLocks noGrp="1"/>
          </p:cNvSpPr>
          <p:nvPr>
            <p:ph type="body" idx="1"/>
          </p:nvPr>
        </p:nvSpPr>
        <p:spPr/>
        <p:txBody>
          <a:bodyPr/>
          <a:lstStyle/>
          <a:p>
            <a:pPr marL="0" indent="0">
              <a:buNone/>
            </a:pPr>
            <a:r>
              <a:rPr lang="en-US" b="1" dirty="0">
                <a:sym typeface="Arial"/>
              </a:rPr>
              <a:t>INTRODUCTION</a:t>
            </a:r>
          </a:p>
          <a:p>
            <a:r>
              <a:rPr lang="en-US" i="1" dirty="0">
                <a:sym typeface="Arial"/>
              </a:rPr>
              <a:t>Nous ferons un jeu de rôle sur le suivi.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sym typeface="Arial"/>
              </a:rPr>
              <a:t>Demandez deux volontaires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sym typeface="Arial"/>
              </a:rPr>
              <a:t>L'un d'entre eux jouera le rôle de Selim (jeune homme non accompagné de 16 ans).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sym typeface="Arial"/>
              </a:rPr>
              <a:t>L'un d'entre eux jouera le rôle de Clément (le </a:t>
            </a:r>
            <a:r>
              <a:rPr lang="en-US" dirty="0" err="1">
                <a:sym typeface="Arial"/>
              </a:rPr>
              <a:t>gestionnaire</a:t>
            </a:r>
            <a:r>
              <a:rPr lang="en-US" dirty="0">
                <a:sym typeface="Arial"/>
              </a:rPr>
              <a:t> de </a:t>
            </a:r>
            <a:r>
              <a:rPr lang="en-US" dirty="0" err="1">
                <a:sym typeface="Arial"/>
              </a:rPr>
              <a:t>cas</a:t>
            </a:r>
            <a:r>
              <a:rPr lang="en-US" dirty="0">
                <a:sym typeface="Arial"/>
              </a:rPr>
              <a:t> de Selim). </a:t>
            </a:r>
          </a:p>
          <a:p>
            <a:r>
              <a:rPr lang="en-US" dirty="0">
                <a:sym typeface="Arial"/>
              </a:rPr>
              <a:t>Organisez la scène en plaçant deux chaises l'une en face de l'autre (de manière à ce que le </a:t>
            </a:r>
            <a:r>
              <a:rPr lang="en-US" dirty="0" err="1">
                <a:sym typeface="Arial"/>
              </a:rPr>
              <a:t>gestionnaire</a:t>
            </a:r>
            <a:r>
              <a:rPr lang="en-US" dirty="0">
                <a:sym typeface="Arial"/>
              </a:rPr>
              <a:t> de </a:t>
            </a:r>
            <a:r>
              <a:rPr lang="en-US" dirty="0" err="1">
                <a:sym typeface="Arial"/>
              </a:rPr>
              <a:t>cas</a:t>
            </a:r>
            <a:r>
              <a:rPr lang="en-US" dirty="0">
                <a:sym typeface="Arial"/>
              </a:rPr>
              <a:t> et l'enfant se fassent directement face).</a:t>
            </a:r>
          </a:p>
          <a:p>
            <a:r>
              <a:rPr lang="en-US" dirty="0">
                <a:sym typeface="Arial"/>
              </a:rPr>
              <a:t>Pour les joueurs :</a:t>
            </a:r>
            <a:br>
              <a:rPr lang="en-US" dirty="0">
                <a:sym typeface="Arial"/>
              </a:rPr>
            </a:br>
            <a:r>
              <a:rPr lang="en-US" dirty="0">
                <a:sym typeface="Arial"/>
              </a:rPr>
              <a:t>[Donnez l'instruction suivante aux joueurs de rôle sans que les autres participants ne l'entendent]</a:t>
            </a:r>
          </a:p>
          <a:p>
            <a:pPr lvl="1"/>
            <a:r>
              <a:rPr lang="en-US" i="0" dirty="0">
                <a:sym typeface="Arial"/>
              </a:rPr>
              <a:t>Le volontaire qui joue le rôle de le </a:t>
            </a:r>
            <a:r>
              <a:rPr lang="en-US" i="0" dirty="0" err="1">
                <a:sym typeface="Arial"/>
              </a:rPr>
              <a:t>gestionnaire</a:t>
            </a:r>
            <a:r>
              <a:rPr lang="en-US" i="0" dirty="0">
                <a:sym typeface="Arial"/>
              </a:rPr>
              <a:t> de </a:t>
            </a:r>
            <a:r>
              <a:rPr lang="en-US" i="0" dirty="0" err="1">
                <a:sym typeface="Arial"/>
              </a:rPr>
              <a:t>cas</a:t>
            </a:r>
            <a:r>
              <a:rPr lang="en-US" i="0" dirty="0">
                <a:sym typeface="Arial"/>
              </a:rPr>
              <a:t> commettra plusieurs erreurs :</a:t>
            </a:r>
          </a:p>
          <a:p>
            <a:pPr lvl="2"/>
            <a:r>
              <a:rPr lang="en-US" i="1" dirty="0">
                <a:sym typeface="Arial"/>
              </a:rPr>
              <a:t>N'utilisez aucune des techniques d'écoute active. </a:t>
            </a:r>
          </a:p>
          <a:p>
            <a:pPr lvl="2"/>
            <a:r>
              <a:rPr lang="en-US" i="1" dirty="0">
                <a:sym typeface="Arial"/>
              </a:rPr>
              <a:t>Tenez-vous en à la liste et n'écoutez rien de ce que dit l'adolescent. </a:t>
            </a:r>
          </a:p>
          <a:p>
            <a:pPr lvl="2"/>
            <a:r>
              <a:rPr lang="en-US" i="1" dirty="0" err="1">
                <a:sym typeface="Arial"/>
              </a:rPr>
              <a:t>Prenez</a:t>
            </a:r>
            <a:r>
              <a:rPr lang="en-US" i="1" dirty="0">
                <a:sym typeface="Arial"/>
              </a:rPr>
              <a:t> note de tout ce que dit l'adolescent </a:t>
            </a:r>
          </a:p>
          <a:p>
            <a:pPr lvl="2"/>
            <a:r>
              <a:rPr lang="en-US" i="1" dirty="0">
                <a:sym typeface="Arial"/>
              </a:rPr>
              <a:t>Demandez à l'adolescent d'arrêter de parler et d'attendre une minute avant de continuer, car vous ne pouvez pas écrire ce qu'il dit assez rapidement.</a:t>
            </a:r>
          </a:p>
          <a:p>
            <a:pPr lvl="1"/>
            <a:r>
              <a:rPr lang="en-US" i="0" dirty="0">
                <a:sym typeface="Arial"/>
              </a:rPr>
              <a:t>Le participant jouant le rôle de Selim : </a:t>
            </a:r>
          </a:p>
          <a:p>
            <a:pPr lvl="2"/>
            <a:r>
              <a:rPr lang="en-US" i="1" dirty="0" err="1">
                <a:sym typeface="Arial"/>
              </a:rPr>
              <a:t>Lorsque</a:t>
            </a:r>
            <a:r>
              <a:rPr lang="en-US" i="1" dirty="0">
                <a:sym typeface="Arial"/>
              </a:rPr>
              <a:t> le </a:t>
            </a:r>
            <a:r>
              <a:rPr lang="en-US" i="1" dirty="0" err="1">
                <a:sym typeface="Arial"/>
              </a:rPr>
              <a:t>gestionnaire</a:t>
            </a:r>
            <a:r>
              <a:rPr lang="en-US" i="1" dirty="0">
                <a:sym typeface="Arial"/>
              </a:rPr>
              <a:t> de </a:t>
            </a:r>
            <a:r>
              <a:rPr lang="en-US" i="1" dirty="0" err="1">
                <a:sym typeface="Arial"/>
              </a:rPr>
              <a:t>cas</a:t>
            </a:r>
            <a:r>
              <a:rPr lang="en-US" i="1" dirty="0">
                <a:sym typeface="Arial"/>
              </a:rPr>
              <a:t> montre qu'il n'écoute pas ce que vous dites, vous pouvez décider de la marche à suivre (répondre à ses questions / cesser de parler / quitter la réunion,...).</a:t>
            </a:r>
          </a:p>
          <a:p>
            <a:r>
              <a:rPr lang="en-US" dirty="0">
                <a:sym typeface="Arial"/>
              </a:rPr>
              <a:t>Pour les autres participants :</a:t>
            </a:r>
          </a:p>
          <a:p>
            <a:pPr lvl="1"/>
            <a:r>
              <a:rPr lang="en-US" i="1" dirty="0">
                <a:sym typeface="Arial"/>
              </a:rPr>
              <a:t>Observer le jeu de rôle </a:t>
            </a:r>
          </a:p>
          <a:p>
            <a:pPr lvl="1"/>
            <a:r>
              <a:rPr lang="en-US" i="1" dirty="0">
                <a:sym typeface="Arial"/>
              </a:rPr>
              <a:t>Prenez des notes dans le </a:t>
            </a:r>
            <a:r>
              <a:rPr lang="en-US" b="1" i="1" dirty="0">
                <a:sym typeface="Arial"/>
              </a:rPr>
              <a:t>cahier d'exercices page 173 : Jeu de rôle - Visite de suivi</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dirty="0">
              <a:sym typeface="Arial"/>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dirty="0">
                <a:sym typeface="Arial"/>
              </a:rPr>
              <a:t>ACTIVITÉ PLÉNIÈRE (10 minutes)</a:t>
            </a:r>
          </a:p>
          <a:p>
            <a:r>
              <a:rPr lang="en-US" dirty="0">
                <a:sym typeface="Arial"/>
              </a:rPr>
              <a:t>Donnez 5 à 10 minutes aux volontaires pour faire le jeu de rôle.</a:t>
            </a:r>
          </a:p>
          <a:p>
            <a:pPr marL="0" indent="0">
              <a:buNone/>
            </a:pPr>
            <a:endParaRPr lang="en-US" dirty="0">
              <a:sym typeface="Arial"/>
            </a:endParaRPr>
          </a:p>
          <a:p>
            <a:pPr marL="0" indent="0">
              <a:buNone/>
            </a:pPr>
            <a:r>
              <a:rPr lang="en-US" b="1" dirty="0">
                <a:sym typeface="Arial"/>
              </a:rPr>
              <a:t>SUITE </a:t>
            </a:r>
            <a:r>
              <a:rPr lang="en-US" b="1" dirty="0">
                <a:sym typeface="Wingdings" panose="05000000000000000000" pitchFamily="2" charset="2"/>
              </a:rPr>
              <a:t></a:t>
            </a:r>
            <a:endParaRPr lang="en-US" b="1" dirty="0">
              <a:sym typeface="Arial"/>
            </a:endParaRPr>
          </a:p>
        </p:txBody>
      </p:sp>
      <p:sp>
        <p:nvSpPr>
          <p:cNvPr id="3" name="Slide Image Placeholder 2">
            <a:extLst>
              <a:ext uri="{FF2B5EF4-FFF2-40B4-BE49-F238E27FC236}">
                <a16:creationId xmlns:a16="http://schemas.microsoft.com/office/drawing/2014/main" id="{FDB94806-43A1-D741-53BC-9A1668A03659}"/>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B7FC11B8-939F-B509-4F5F-8CC503E0F810}"/>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24</a:t>
            </a:fld>
            <a:endParaRPr lang="en-US" sz="1200" dirty="0">
              <a:latin typeface="+mn-lt"/>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6"/>
        <p:cNvGrpSpPr/>
        <p:nvPr/>
      </p:nvGrpSpPr>
      <p:grpSpPr>
        <a:xfrm>
          <a:off x="0" y="0"/>
          <a:ext cx="0" cy="0"/>
          <a:chOff x="0" y="0"/>
          <a:chExt cx="0" cy="0"/>
        </a:xfrm>
      </p:grpSpPr>
      <p:sp>
        <p:nvSpPr>
          <p:cNvPr id="688" name="Google Shape;688;p24:notes"/>
          <p:cNvSpPr txBox="1">
            <a:spLocks noGrp="1"/>
          </p:cNvSpPr>
          <p:nvPr>
            <p:ph type="body" idx="1"/>
          </p:nvPr>
        </p:nvSpPr>
        <p:spPr>
          <a:xfrm>
            <a:off x="477839" y="460375"/>
            <a:ext cx="6143624" cy="9313863"/>
          </a:xfrm>
        </p:spPr>
        <p:txBody>
          <a:bodyPr/>
          <a:lstStyle/>
          <a:p>
            <a:pPr marL="0" indent="0">
              <a:buNone/>
            </a:pPr>
            <a:r>
              <a:rPr lang="en-US" b="1" dirty="0">
                <a:sym typeface="Arial"/>
              </a:rPr>
              <a:t>DISCUSSION PLÉNIÈRE (10 minutes)</a:t>
            </a:r>
          </a:p>
          <a:p>
            <a:r>
              <a:rPr lang="en-US" i="1" dirty="0">
                <a:sym typeface="Arial"/>
              </a:rPr>
              <a:t>Partagez votre retour d'expérience sur la base de vos observations</a:t>
            </a:r>
          </a:p>
          <a:p>
            <a:pPr lvl="1"/>
            <a:r>
              <a:rPr lang="en-US" i="1" dirty="0">
                <a:sym typeface="Arial"/>
              </a:rPr>
              <a:t>Pensez-vous que le </a:t>
            </a:r>
            <a:r>
              <a:rPr lang="en-US" i="1" dirty="0" err="1">
                <a:sym typeface="Arial"/>
              </a:rPr>
              <a:t>gestionnaire</a:t>
            </a:r>
            <a:r>
              <a:rPr lang="en-US" i="1" dirty="0">
                <a:sym typeface="Arial"/>
              </a:rPr>
              <a:t> de </a:t>
            </a:r>
            <a:r>
              <a:rPr lang="en-US" i="1" dirty="0" err="1">
                <a:sym typeface="Arial"/>
              </a:rPr>
              <a:t>cas</a:t>
            </a:r>
            <a:r>
              <a:rPr lang="en-US" i="1" dirty="0">
                <a:sym typeface="Arial"/>
              </a:rPr>
              <a:t> a réussi à comprendre la situation de l'enfant - comment se sent-il , si le plan d'action fonctionne, si le garçon reçoit les services appropriés ? Pourquoi ou pourquoi pas ?</a:t>
            </a:r>
          </a:p>
          <a:p>
            <a:pPr lvl="1"/>
            <a:r>
              <a:rPr lang="en-US" i="1" dirty="0">
                <a:sym typeface="Arial"/>
              </a:rPr>
              <a:t>Le </a:t>
            </a:r>
            <a:r>
              <a:rPr lang="en-US" i="1" dirty="0" err="1">
                <a:sym typeface="Arial"/>
              </a:rPr>
              <a:t>gestionnaire</a:t>
            </a:r>
            <a:r>
              <a:rPr lang="en-US" i="1" dirty="0">
                <a:sym typeface="Arial"/>
              </a:rPr>
              <a:t> de </a:t>
            </a:r>
            <a:r>
              <a:rPr lang="en-US" i="1" dirty="0" err="1">
                <a:sym typeface="Arial"/>
              </a:rPr>
              <a:t>cas</a:t>
            </a:r>
            <a:r>
              <a:rPr lang="en-US" i="1" dirty="0">
                <a:sym typeface="Arial"/>
              </a:rPr>
              <a:t> pourrait-il améliorer sa communication ? Si oui, comment ? </a:t>
            </a:r>
          </a:p>
          <a:p>
            <a:pPr lvl="1"/>
            <a:r>
              <a:rPr lang="en-US" i="1" dirty="0">
                <a:sym typeface="Arial"/>
              </a:rPr>
              <a:t>Avez-vous observé d'autres choses que vous feriez différemment ? Si oui, lesquelles ? </a:t>
            </a:r>
          </a:p>
          <a:p>
            <a:r>
              <a:rPr lang="en-US" dirty="0">
                <a:sym typeface="Arial"/>
              </a:rPr>
              <a:t>Guidez une brève discussion</a:t>
            </a:r>
          </a:p>
          <a:p>
            <a:r>
              <a:rPr lang="en-US" dirty="0">
                <a:sym typeface="Arial"/>
              </a:rPr>
              <a:t>Résumer les réponses</a:t>
            </a:r>
          </a:p>
          <a:p>
            <a:r>
              <a:rPr lang="en-US" dirty="0">
                <a:sym typeface="Arial"/>
              </a:rPr>
              <a:t>Révéler les instructions supplémentaires données aux 2 volontaires jouant le rôle de Selim et Clément</a:t>
            </a:r>
          </a:p>
        </p:txBody>
      </p:sp>
      <p:sp>
        <p:nvSpPr>
          <p:cNvPr id="2" name="Google Shape;725;p48:notes">
            <a:extLst>
              <a:ext uri="{FF2B5EF4-FFF2-40B4-BE49-F238E27FC236}">
                <a16:creationId xmlns:a16="http://schemas.microsoft.com/office/drawing/2014/main" id="{EA23C85D-3768-189D-D937-B34ABC26DA27}"/>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25</a:t>
            </a:fld>
            <a:endParaRPr lang="en-US" sz="1200" dirty="0">
              <a:latin typeface="+mn-lt"/>
            </a:endParaRPr>
          </a:p>
        </p:txBody>
      </p:sp>
    </p:spTree>
    <p:extLst>
      <p:ext uri="{BB962C8B-B14F-4D97-AF65-F5344CB8AC3E}">
        <p14:creationId xmlns:p14="http://schemas.microsoft.com/office/powerpoint/2010/main" val="403551781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EXPLICATION</a:t>
            </a:r>
          </a:p>
          <a:p>
            <a:r>
              <a:rPr lang="en-GB" i="1" dirty="0"/>
              <a:t>Au cours du processus de gestion de </a:t>
            </a:r>
            <a:r>
              <a:rPr lang="en-GB" i="1" dirty="0" err="1"/>
              <a:t>cas</a:t>
            </a:r>
            <a:r>
              <a:rPr lang="en-GB" i="1" dirty="0"/>
              <a:t>, le </a:t>
            </a:r>
            <a:r>
              <a:rPr lang="en-GB" i="1" dirty="0" err="1"/>
              <a:t>gestionnaire</a:t>
            </a:r>
            <a:r>
              <a:rPr lang="en-GB" i="1" dirty="0"/>
              <a:t> de </a:t>
            </a:r>
            <a:r>
              <a:rPr lang="en-GB" i="1" dirty="0" err="1"/>
              <a:t>cas</a:t>
            </a:r>
            <a:r>
              <a:rPr lang="en-GB" i="1" dirty="0"/>
              <a:t> a établi une relation de confiance avec l'enfant, le parent, la personne qui s'occupe de lui et/ou l'adulte de confiance. </a:t>
            </a:r>
          </a:p>
          <a:p>
            <a:r>
              <a:rPr lang="en-GB" i="1" dirty="0"/>
              <a:t>Nous avons appris que le maintien ou le renforcement de cette relation est l'un des objectifs du suivi. </a:t>
            </a:r>
          </a:p>
          <a:p>
            <a:r>
              <a:rPr lang="en-GB" i="1" dirty="0"/>
              <a:t>La relation peut être maintenue par des contacts réguliers avec l'enfant, le parent, la personne qui s'occupe de lui et/ou l'adulte de confiance. </a:t>
            </a:r>
          </a:p>
          <a:p>
            <a:r>
              <a:rPr lang="en-GB" i="0" dirty="0"/>
              <a:t>Présenter la diapositive</a:t>
            </a:r>
          </a:p>
          <a:p>
            <a:pPr lvl="1"/>
            <a:r>
              <a:rPr lang="en-GB" i="1" dirty="0"/>
              <a:t>Appliquer des techniques de communication efficaces pour </a:t>
            </a:r>
            <a:r>
              <a:rPr lang="en-GB" i="1" dirty="0" err="1"/>
              <a:t>contacter</a:t>
            </a:r>
            <a:r>
              <a:rPr lang="en-GB" i="1" dirty="0"/>
              <a:t> </a:t>
            </a:r>
            <a:r>
              <a:rPr lang="en-GB" i="1" dirty="0" err="1"/>
              <a:t>l'enfant</a:t>
            </a:r>
            <a:r>
              <a:rPr lang="en-GB" i="1" dirty="0"/>
              <a:t>:</a:t>
            </a:r>
          </a:p>
          <a:p>
            <a:pPr lvl="2"/>
            <a:r>
              <a:rPr lang="en-GB" i="1" dirty="0"/>
              <a:t>Cela comprend la communication non verbale, l'écoute active et la prise de parole efficace.</a:t>
            </a:r>
          </a:p>
          <a:p>
            <a:pPr lvl="2"/>
            <a:r>
              <a:rPr lang="en-GB" i="1" dirty="0"/>
              <a:t>Comme toujours, n'oubliez pas d'adapter la communication à l'âge, au stade de développement et aux capacités de l'enfant. </a:t>
            </a:r>
          </a:p>
          <a:p>
            <a:pPr lvl="1"/>
            <a:r>
              <a:rPr lang="en-GB" i="1" dirty="0"/>
              <a:t>Appliquer les compétences en matière </a:t>
            </a:r>
            <a:r>
              <a:rPr lang="en-GB" i="1" dirty="0" err="1"/>
              <a:t>d'assistance</a:t>
            </a:r>
            <a:r>
              <a:rPr lang="en-GB" i="1" dirty="0"/>
              <a:t> SPS :</a:t>
            </a:r>
          </a:p>
          <a:p>
            <a:pPr lvl="2"/>
            <a:r>
              <a:rPr lang="en-GB" i="1" dirty="0" err="1"/>
              <a:t>Répondre</a:t>
            </a:r>
            <a:r>
              <a:rPr lang="en-GB" i="1" dirty="0"/>
              <a:t> avec empathie, adopter une attitude centrée sur l'enfant et </a:t>
            </a:r>
            <a:r>
              <a:rPr lang="en-GB" i="1" dirty="0" err="1"/>
              <a:t>soutenir</a:t>
            </a:r>
            <a:r>
              <a:rPr lang="en-GB" i="1" dirty="0"/>
              <a:t> la prise de </a:t>
            </a:r>
            <a:r>
              <a:rPr lang="en-GB" i="1" dirty="0" err="1"/>
              <a:t>décision</a:t>
            </a:r>
            <a:r>
              <a:rPr lang="en-GB" i="1" dirty="0"/>
              <a:t> </a:t>
            </a:r>
            <a:r>
              <a:rPr lang="en-GB" i="1" dirty="0" err="1"/>
              <a:t>devraient</a:t>
            </a:r>
            <a:r>
              <a:rPr lang="en-GB" i="1" dirty="0"/>
              <a:t> également permettre de maintenir ou de renforcer la relation. </a:t>
            </a:r>
          </a:p>
          <a:p>
            <a:pPr lvl="2"/>
            <a:r>
              <a:rPr lang="en-GB" i="1" dirty="0"/>
              <a:t>L'adoption d'une attitude centrée sur l'enfant devrait déjà avoir un impact positif sur la relation, en donnant à l'enfant le sentiment d'être respecté, entendu et reconnu. </a:t>
            </a:r>
          </a:p>
          <a:p>
            <a:pPr lvl="1"/>
            <a:r>
              <a:rPr lang="en-GB" i="1" dirty="0"/>
              <a:t>Demander comment ils vont ou comment ils se </a:t>
            </a:r>
            <a:r>
              <a:rPr lang="en-GB" i="1" dirty="0" err="1"/>
              <a:t>sentent</a:t>
            </a:r>
            <a:r>
              <a:rPr lang="en-GB" i="1" dirty="0"/>
              <a:t> :</a:t>
            </a:r>
          </a:p>
          <a:p>
            <a:pPr lvl="2"/>
            <a:r>
              <a:rPr lang="en-GB" i="1" dirty="0"/>
              <a:t>L'enfant se sent ainsi reconnu et entendu. </a:t>
            </a:r>
          </a:p>
          <a:p>
            <a:pPr lvl="2"/>
            <a:r>
              <a:rPr lang="en-GB" i="1" dirty="0"/>
              <a:t>Cela montre que le </a:t>
            </a:r>
            <a:r>
              <a:rPr lang="en-GB" i="1" dirty="0" err="1"/>
              <a:t>gestionnaire</a:t>
            </a:r>
            <a:r>
              <a:rPr lang="en-GB" i="1" dirty="0"/>
              <a:t> de </a:t>
            </a:r>
            <a:r>
              <a:rPr lang="en-GB" i="1" dirty="0" err="1"/>
              <a:t>cas</a:t>
            </a:r>
            <a:r>
              <a:rPr lang="en-GB" i="1" dirty="0"/>
              <a:t> se soucie de l'enfant et qu'il n'est pas seul.</a:t>
            </a:r>
          </a:p>
          <a:p>
            <a:pPr lvl="1"/>
            <a:r>
              <a:rPr lang="en-GB" i="1" dirty="0"/>
              <a:t>Être cohérent et </a:t>
            </a:r>
            <a:r>
              <a:rPr lang="en-GB" i="1" dirty="0" err="1"/>
              <a:t>fiable</a:t>
            </a:r>
            <a:r>
              <a:rPr lang="en-GB" i="1" dirty="0"/>
              <a:t>:</a:t>
            </a:r>
          </a:p>
          <a:p>
            <a:pPr lvl="2"/>
            <a:r>
              <a:rPr lang="en-GB" i="1" dirty="0"/>
              <a:t>Le </a:t>
            </a:r>
            <a:r>
              <a:rPr lang="en-GB" i="1" dirty="0" err="1"/>
              <a:t>gestionnaire</a:t>
            </a:r>
            <a:r>
              <a:rPr lang="en-GB" i="1" dirty="0"/>
              <a:t> de </a:t>
            </a:r>
            <a:r>
              <a:rPr lang="en-GB" i="1" dirty="0" err="1"/>
              <a:t>cas</a:t>
            </a:r>
            <a:r>
              <a:rPr lang="en-GB" i="1" dirty="0"/>
              <a:t> montre qu'il est disponible pour soutenir l'enfant, le parent, la personne qui s'occupe de lui et/ou l'adulte de confiance. </a:t>
            </a:r>
          </a:p>
          <a:p>
            <a:pPr lvl="2"/>
            <a:r>
              <a:rPr lang="en-GB" i="1" dirty="0"/>
              <a:t>C'est l'occasion de poser des questions ou de demander un soutien supplémentaire.</a:t>
            </a:r>
          </a:p>
          <a:p>
            <a:pPr lvl="1"/>
            <a:r>
              <a:rPr lang="en-GB" i="1" dirty="0"/>
              <a:t>Fournir régulièrement des mises à jour et partager des informations </a:t>
            </a:r>
          </a:p>
          <a:p>
            <a:pPr lvl="2"/>
            <a:r>
              <a:rPr lang="en-GB" i="1" dirty="0"/>
              <a:t>Cela démontre la volonté des </a:t>
            </a:r>
            <a:r>
              <a:rPr lang="en-GB" i="1" dirty="0" err="1"/>
              <a:t>gestionnaires</a:t>
            </a:r>
            <a:r>
              <a:rPr lang="en-GB" i="1" dirty="0"/>
              <a:t> de </a:t>
            </a:r>
            <a:r>
              <a:rPr lang="en-GB" i="1" dirty="0" err="1"/>
              <a:t>cas</a:t>
            </a:r>
            <a:r>
              <a:rPr lang="en-GB" i="1" dirty="0"/>
              <a:t> de soutenir et de reconnaître l'agence de l'enfant, du parent ou de la personne qui s'occupe de l'enfant en les aidant à prendre des décisions.</a:t>
            </a:r>
          </a:p>
        </p:txBody>
      </p:sp>
      <p:sp>
        <p:nvSpPr>
          <p:cNvPr id="6" name="Slide Image Placeholder 5">
            <a:extLst>
              <a:ext uri="{FF2B5EF4-FFF2-40B4-BE49-F238E27FC236}">
                <a16:creationId xmlns:a16="http://schemas.microsoft.com/office/drawing/2014/main" id="{5ECF5619-0CDF-78CB-AE3C-FB7F8549485D}"/>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56795E00-4ECB-1179-23E1-7F938AEF30B8}"/>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26</a:t>
            </a:fld>
            <a:endParaRPr lang="en-US" sz="1200" dirty="0">
              <a:latin typeface="+mn-lt"/>
            </a:endParaRPr>
          </a:p>
        </p:txBody>
      </p:sp>
    </p:spTree>
    <p:extLst>
      <p:ext uri="{BB962C8B-B14F-4D97-AF65-F5344CB8AC3E}">
        <p14:creationId xmlns:p14="http://schemas.microsoft.com/office/powerpoint/2010/main" val="352341329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5"/>
        <p:cNvGrpSpPr/>
        <p:nvPr/>
      </p:nvGrpSpPr>
      <p:grpSpPr>
        <a:xfrm>
          <a:off x="0" y="0"/>
          <a:ext cx="0" cy="0"/>
          <a:chOff x="0" y="0"/>
          <a:chExt cx="0" cy="0"/>
        </a:xfrm>
      </p:grpSpPr>
      <p:sp>
        <p:nvSpPr>
          <p:cNvPr id="707" name="Google Shape;707;p25:notes"/>
          <p:cNvSpPr txBox="1">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b="1" dirty="0"/>
              <a:t>INTRODUCTION</a:t>
            </a:r>
            <a:endParaRPr lang="en-US"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i="1" dirty="0"/>
              <a:t>Une fois la relation avec l'enfant établie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i="1" dirty="0"/>
              <a:t>L'objectif du suivi est de maintenir ou de renforcer la relation existante.</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i="1" dirty="0"/>
              <a:t>Il existe de multiples façons de contacter un enfant et de communiquer avec lui une fois qu'il a quitté l'école.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i="1" dirty="0"/>
              <a:t>Les enfants doivent se sentir à l'aise et confortables</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i="1" dirty="0"/>
              <a:t>Cela permet une communication ouverte et honnête</a:t>
            </a:r>
          </a:p>
          <a:p>
            <a:pPr lvl="1"/>
            <a:r>
              <a:rPr lang="en-US" i="1" dirty="0"/>
              <a:t>S'asseoir à un bureau ou sur des chaises dans une salle de réunion ou une salle centrale n'est peut-être pas la solution la plus appropriée.</a:t>
            </a:r>
          </a:p>
          <a:p>
            <a:r>
              <a:rPr lang="en-US" dirty="0"/>
              <a:t>Répartissez les participants en groupes de 3 ou 4 personnes.</a:t>
            </a:r>
          </a:p>
          <a:p>
            <a:r>
              <a:rPr lang="en-GB" dirty="0"/>
              <a:t>Guidez les participants vers la </a:t>
            </a:r>
            <a:r>
              <a:rPr lang="en-GB" b="1" dirty="0"/>
              <a:t>page 174 du cahier </a:t>
            </a:r>
            <a:r>
              <a:rPr lang="en-GB" b="1" dirty="0" err="1"/>
              <a:t>d’exercices</a:t>
            </a:r>
            <a:r>
              <a:rPr lang="en-GB" b="1" dirty="0"/>
              <a:t> : Façons créatives de communiquer avec un enfant pendant le suivi</a:t>
            </a:r>
          </a:p>
          <a:p>
            <a:r>
              <a:rPr lang="en-US" b="0" i="1" dirty="0"/>
              <a:t>Dans vos groupes :</a:t>
            </a:r>
          </a:p>
          <a:p>
            <a:pPr lvl="1"/>
            <a:r>
              <a:rPr lang="en-US" i="1" dirty="0"/>
              <a:t>Réfléchissez ensemble aux </a:t>
            </a:r>
            <a:r>
              <a:rPr lang="en-US" i="1" dirty="0" err="1"/>
              <a:t>activités</a:t>
            </a:r>
            <a:r>
              <a:rPr lang="en-US" i="1" dirty="0"/>
              <a:t> </a:t>
            </a:r>
            <a:r>
              <a:rPr lang="en-US" i="1" dirty="0" err="1"/>
              <a:t>qu'un</a:t>
            </a:r>
            <a:r>
              <a:rPr lang="en-US" i="1" dirty="0"/>
              <a:t> </a:t>
            </a:r>
            <a:r>
              <a:rPr lang="en-US" i="1" dirty="0" err="1"/>
              <a:t>gestionnaire</a:t>
            </a:r>
            <a:r>
              <a:rPr lang="en-US" i="1" dirty="0"/>
              <a:t> de </a:t>
            </a:r>
            <a:r>
              <a:rPr lang="en-US" i="1" dirty="0" err="1"/>
              <a:t>cas</a:t>
            </a:r>
            <a:r>
              <a:rPr lang="en-US" i="1" dirty="0"/>
              <a:t> pourrait entreprendre dans le cadre du suivi d'un enfant.</a:t>
            </a:r>
          </a:p>
          <a:p>
            <a:pPr lvl="1"/>
            <a:r>
              <a:rPr lang="en-US" i="1" dirty="0"/>
              <a:t>Rappelez-vous la différence entre les activités directives et non-directives, comme indiqué dans le module 7 (</a:t>
            </a:r>
            <a:r>
              <a:rPr lang="en-US" b="1" i="1" dirty="0"/>
              <a:t>page 115 du cahier d'exercices : Activités directives et non-directives</a:t>
            </a:r>
            <a:r>
              <a:rPr lang="en-US" b="0" i="1" dirty="0"/>
              <a:t>).</a:t>
            </a:r>
            <a:endParaRPr lang="en-US" dirty="0"/>
          </a:p>
          <a:p>
            <a:pPr marL="0" indent="0">
              <a:buNone/>
            </a:pPr>
            <a:endParaRPr lang="en-GB" b="1" dirty="0"/>
          </a:p>
          <a:p>
            <a:pPr marL="0" indent="0">
              <a:buNone/>
            </a:pPr>
            <a:r>
              <a:rPr lang="en-GB" b="1" dirty="0"/>
              <a:t>TRAVAIL DE GROUPE (10 minutes)</a:t>
            </a:r>
          </a:p>
          <a:p>
            <a:r>
              <a:rPr lang="en-GB" dirty="0"/>
              <a:t>Laisser 10 minutes aux participants pour compléter le questionnaire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Si les participants ont du mal à trouver des idées créatives, vous pouvez partager quelques-unes des réponses possibles ci-dessous</a:t>
            </a:r>
            <a:endParaRPr lang="en-GB" dirty="0"/>
          </a:p>
          <a:p>
            <a:pPr marL="0" indent="0">
              <a:buNone/>
            </a:pPr>
            <a:endParaRPr lang="en-GB" dirty="0"/>
          </a:p>
          <a:p>
            <a:pPr marL="0" indent="0">
              <a:buNone/>
            </a:pPr>
            <a:r>
              <a:rPr lang="en-GB" b="1" dirty="0"/>
              <a:t>DISCUSSION PLÉNIÈRE (10 minutes)</a:t>
            </a:r>
            <a:endParaRPr lang="en-US" dirty="0"/>
          </a:p>
          <a:p>
            <a:r>
              <a:rPr lang="en-US" dirty="0"/>
              <a:t>Demandez à un volontaire de chaque groupe de présenter le travail de son groupe.</a:t>
            </a:r>
          </a:p>
          <a:p>
            <a:pPr lvl="0"/>
            <a:r>
              <a:rPr lang="en-US" i="1" dirty="0"/>
              <a:t>Vous pouvez prendre des notes sur chaque présentation à la </a:t>
            </a:r>
            <a:r>
              <a:rPr lang="en-US" b="1" i="1" dirty="0"/>
              <a:t>page 174 du cahier d'exercices.</a:t>
            </a:r>
            <a:endParaRPr lang="en-US" i="1" dirty="0"/>
          </a:p>
          <a:p>
            <a:r>
              <a:rPr lang="en-US" dirty="0"/>
              <a:t>Examinez et complétez les réponses possibles ci-dessous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______________________________________________________________________________</a:t>
            </a:r>
          </a:p>
          <a:p>
            <a:pPr marL="0" indent="0">
              <a:buNone/>
            </a:pPr>
            <a:endParaRPr lang="en-US" dirty="0"/>
          </a:p>
          <a:p>
            <a:pPr marL="0" indent="0">
              <a:buNone/>
            </a:pPr>
            <a:r>
              <a:rPr lang="en-US" b="1" dirty="0"/>
              <a:t>SUITE </a:t>
            </a:r>
            <a:r>
              <a:rPr lang="en-US" b="1" dirty="0">
                <a:sym typeface="Wingdings" panose="05000000000000000000" pitchFamily="2" charset="2"/>
              </a:rPr>
              <a:t></a:t>
            </a:r>
            <a:endParaRPr lang="en-US" dirty="0"/>
          </a:p>
        </p:txBody>
      </p:sp>
      <p:sp>
        <p:nvSpPr>
          <p:cNvPr id="3" name="Slide Image Placeholder 2">
            <a:extLst>
              <a:ext uri="{FF2B5EF4-FFF2-40B4-BE49-F238E27FC236}">
                <a16:creationId xmlns:a16="http://schemas.microsoft.com/office/drawing/2014/main" id="{285A3D09-C3E8-A1D7-A919-9349DDD23DA3}"/>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481EE315-9DEB-8026-6D51-70175D2EBCC5}"/>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27</a:t>
            </a:fld>
            <a:endParaRPr lang="en-US" sz="1200" dirty="0">
              <a:latin typeface="+mn-lt"/>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5"/>
        <p:cNvGrpSpPr/>
        <p:nvPr/>
      </p:nvGrpSpPr>
      <p:grpSpPr>
        <a:xfrm>
          <a:off x="0" y="0"/>
          <a:ext cx="0" cy="0"/>
          <a:chOff x="0" y="0"/>
          <a:chExt cx="0" cy="0"/>
        </a:xfrm>
      </p:grpSpPr>
      <p:sp>
        <p:nvSpPr>
          <p:cNvPr id="707" name="Google Shape;707;p25:notes"/>
          <p:cNvSpPr txBox="1">
            <a:spLocks noGrp="1"/>
          </p:cNvSpPr>
          <p:nvPr>
            <p:ph type="body" idx="1"/>
          </p:nvPr>
        </p:nvSpPr>
        <p:spPr>
          <a:xfrm>
            <a:off x="477839" y="460375"/>
            <a:ext cx="6143624" cy="9313863"/>
          </a:xfrm>
        </p:spPr>
        <p:txBody>
          <a:bodyPr/>
          <a:lstStyle/>
          <a:p>
            <a:pPr marL="0" indent="0">
              <a:buNone/>
            </a:pPr>
            <a:r>
              <a:rPr lang="en-US" b="1" dirty="0"/>
              <a:t>RÉPONSES POSSIBLES</a:t>
            </a:r>
          </a:p>
          <a:p>
            <a:pPr lvl="0"/>
            <a:r>
              <a:rPr lang="en-US" dirty="0"/>
              <a:t>Parler et écouter un enfant pendant qu'il se vernit les ongles (si la culture et l'âge s'y prêtent).</a:t>
            </a:r>
          </a:p>
          <a:p>
            <a:pPr lvl="0"/>
            <a:r>
              <a:rPr lang="en-US" dirty="0"/>
              <a:t>Parler et écouter un enfant tout en le coiffant ou en le laissant vous coiffer (si la culture et l'âge s'y prêtent).</a:t>
            </a:r>
          </a:p>
          <a:p>
            <a:pPr lvl="0"/>
            <a:r>
              <a:rPr lang="en-US" dirty="0"/>
              <a:t>Parler et écouter un enfant pendant qu'il joue à un jeu de cartes ou à un jeu de société.</a:t>
            </a:r>
          </a:p>
          <a:p>
            <a:pPr lvl="0"/>
            <a:r>
              <a:rPr lang="en-US" dirty="0"/>
              <a:t>Parler à un enfant et l'écouter pendant qu'il fait une petite promenade (si cela est sans danger et adapté à la culture et à l'âge de l'enfant). </a:t>
            </a:r>
          </a:p>
          <a:p>
            <a:pPr lvl="0"/>
            <a:r>
              <a:rPr lang="en-US" dirty="0"/>
              <a:t>Parler et écouter un enfant pendant qu'il pratique un sport (si la culture et l'âge s'y prêtent).</a:t>
            </a:r>
          </a:p>
        </p:txBody>
      </p:sp>
      <p:sp>
        <p:nvSpPr>
          <p:cNvPr id="2" name="Google Shape;725;p48:notes">
            <a:extLst>
              <a:ext uri="{FF2B5EF4-FFF2-40B4-BE49-F238E27FC236}">
                <a16:creationId xmlns:a16="http://schemas.microsoft.com/office/drawing/2014/main" id="{CF900CBA-7764-360B-A86A-3D7E30426FE7}"/>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28</a:t>
            </a:fld>
            <a:endParaRPr lang="en-US" sz="1200" dirty="0">
              <a:latin typeface="+mn-lt"/>
            </a:endParaRPr>
          </a:p>
        </p:txBody>
      </p:sp>
    </p:spTree>
    <p:extLst>
      <p:ext uri="{BB962C8B-B14F-4D97-AF65-F5344CB8AC3E}">
        <p14:creationId xmlns:p14="http://schemas.microsoft.com/office/powerpoint/2010/main" val="245506708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2"/>
        <p:cNvGrpSpPr/>
        <p:nvPr/>
      </p:nvGrpSpPr>
      <p:grpSpPr>
        <a:xfrm>
          <a:off x="0" y="0"/>
          <a:ext cx="0" cy="0"/>
          <a:chOff x="0" y="0"/>
          <a:chExt cx="0" cy="0"/>
        </a:xfrm>
      </p:grpSpPr>
      <p:sp>
        <p:nvSpPr>
          <p:cNvPr id="554" name="Google Shape;554;p17:notes"/>
          <p:cNvSpPr txBox="1">
            <a:spLocks noGrp="1"/>
          </p:cNvSpPr>
          <p:nvPr>
            <p:ph type="body" idx="1"/>
          </p:nvPr>
        </p:nvSpPr>
        <p:spPr/>
        <p:txBody>
          <a:bodyPr/>
          <a:lstStyle/>
          <a:p>
            <a:pPr marL="0" indent="0">
              <a:buNone/>
            </a:pPr>
            <a:r>
              <a:rPr lang="en-GB" b="1" dirty="0"/>
              <a:t>EXPLICATION</a:t>
            </a:r>
          </a:p>
          <a:p>
            <a:r>
              <a:rPr lang="en-GB" i="1" dirty="0"/>
              <a:t>Des conseils sur le calendrier de chaque étape de la gestion de </a:t>
            </a:r>
            <a:r>
              <a:rPr lang="en-GB" i="1" dirty="0" err="1"/>
              <a:t>cas</a:t>
            </a:r>
            <a:r>
              <a:rPr lang="en-GB" i="1" dirty="0"/>
              <a:t> ont été élaborés en fonction du niveau de risque du dossier de l'enfant.</a:t>
            </a:r>
          </a:p>
          <a:p>
            <a:pPr lvl="1"/>
            <a:r>
              <a:rPr lang="en-GB" i="1" dirty="0"/>
              <a:t>Les enfants présentant un risque élevé de préjudice devraient être prioritaires par rapport aux enfants présentant un risque moindre de préjudice.</a:t>
            </a:r>
          </a:p>
          <a:p>
            <a:r>
              <a:rPr lang="en-GB" dirty="0">
                <a:sym typeface="Arial"/>
              </a:rPr>
              <a:t>Présenter la diapositive</a:t>
            </a:r>
            <a:endParaRPr lang="en-GB" dirty="0"/>
          </a:p>
          <a:p>
            <a:r>
              <a:rPr lang="en-GB" i="1" dirty="0"/>
              <a:t>Il est utile de planifier les contacts de suivi à l'avance, mais il est essentiel que le </a:t>
            </a:r>
            <a:r>
              <a:rPr lang="en-GB" i="1" dirty="0" err="1"/>
              <a:t>gestionnaire</a:t>
            </a:r>
            <a:r>
              <a:rPr lang="en-GB" i="1" dirty="0"/>
              <a:t> de </a:t>
            </a:r>
            <a:r>
              <a:rPr lang="en-GB" i="1" dirty="0" err="1"/>
              <a:t>cas</a:t>
            </a:r>
            <a:r>
              <a:rPr lang="en-GB" i="1" dirty="0"/>
              <a:t> reste flexible.</a:t>
            </a:r>
          </a:p>
          <a:p>
            <a:pPr lvl="1"/>
            <a:r>
              <a:rPr lang="en-GB" i="1" dirty="0">
                <a:sym typeface="Helvetica Neue Light"/>
              </a:rPr>
              <a:t>Étant donné que chaque enfant et chaque situation sont différents, le </a:t>
            </a:r>
            <a:r>
              <a:rPr lang="en-GB" i="1" dirty="0" err="1">
                <a:sym typeface="Helvetica Neue Light"/>
              </a:rPr>
              <a:t>gestionnaire</a:t>
            </a:r>
            <a:r>
              <a:rPr lang="en-GB" i="1" dirty="0">
                <a:sym typeface="Helvetica Neue Light"/>
              </a:rPr>
              <a:t> de </a:t>
            </a:r>
            <a:r>
              <a:rPr lang="en-GB" i="1" dirty="0" err="1">
                <a:sym typeface="Helvetica Neue Light"/>
              </a:rPr>
              <a:t>cas</a:t>
            </a:r>
            <a:r>
              <a:rPr lang="en-GB" i="1" dirty="0">
                <a:sym typeface="Helvetica Neue Light"/>
              </a:rPr>
              <a:t> doit rester flexible et adapter le calendrier de suivi si nécessaire. </a:t>
            </a:r>
            <a:endParaRPr lang="en-GB" i="1" dirty="0"/>
          </a:p>
        </p:txBody>
      </p:sp>
      <p:sp>
        <p:nvSpPr>
          <p:cNvPr id="3" name="Slide Image Placeholder 2">
            <a:extLst>
              <a:ext uri="{FF2B5EF4-FFF2-40B4-BE49-F238E27FC236}">
                <a16:creationId xmlns:a16="http://schemas.microsoft.com/office/drawing/2014/main" id="{436987FD-D4B1-0299-1C64-967DFB19192F}"/>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44D7DB7A-FE95-51D8-A975-C46C1FEF89FD}"/>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29</a:t>
            </a:fld>
            <a:endParaRPr lang="en-US" sz="1200" dirty="0">
              <a:latin typeface="+mn-lt"/>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8"/>
        <p:cNvGrpSpPr/>
        <p:nvPr/>
      </p:nvGrpSpPr>
      <p:grpSpPr>
        <a:xfrm>
          <a:off x="0" y="0"/>
          <a:ext cx="0" cy="0"/>
          <a:chOff x="0" y="0"/>
          <a:chExt cx="0" cy="0"/>
        </a:xfrm>
      </p:grpSpPr>
      <p:sp>
        <p:nvSpPr>
          <p:cNvPr id="250" name="Google Shape;250;p3:notes"/>
          <p:cNvSpPr txBox="1">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dirty="0"/>
              <a:t>EXPLICATION</a:t>
            </a:r>
            <a:endParaRPr lang="en-US" dirty="0"/>
          </a:p>
          <a:p>
            <a:r>
              <a:rPr lang="en-GB" dirty="0">
                <a:sym typeface="Arial"/>
              </a:rPr>
              <a:t>Présenter la diapositive</a:t>
            </a:r>
          </a:p>
        </p:txBody>
      </p:sp>
      <p:sp>
        <p:nvSpPr>
          <p:cNvPr id="3" name="Slide Image Placeholder 2">
            <a:extLst>
              <a:ext uri="{FF2B5EF4-FFF2-40B4-BE49-F238E27FC236}">
                <a16:creationId xmlns:a16="http://schemas.microsoft.com/office/drawing/2014/main" id="{53BDA8BC-ADDC-4213-A55A-AA97550B1E89}"/>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F61B76D7-E058-DB72-5A31-25D05078872C}"/>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a:t>
            </a:fld>
            <a:endParaRPr lang="en-US" sz="1200" dirty="0">
              <a:latin typeface="+mn-lt"/>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b="1" dirty="0"/>
              <a:t>INTRODUCTION</a:t>
            </a:r>
            <a:endParaRPr lang="en-GB" dirty="0"/>
          </a:p>
          <a:p>
            <a:r>
              <a:rPr lang="en-GB" i="1" dirty="0"/>
              <a:t>Comme pour chaque étape de la gestion de cas, la mise en œuvre de celle-ci doit être documentée</a:t>
            </a:r>
          </a:p>
          <a:p>
            <a:r>
              <a:rPr lang="en-GB" i="1" dirty="0"/>
              <a:t>Rappelez-vous notre discussion sur l'importance de la documentation :</a:t>
            </a:r>
          </a:p>
          <a:p>
            <a:pPr lvl="1"/>
            <a:r>
              <a:rPr lang="en-GB" i="1" dirty="0"/>
              <a:t>Pour </a:t>
            </a:r>
            <a:r>
              <a:rPr lang="en-GB" i="1" dirty="0" err="1"/>
              <a:t>mieux</a:t>
            </a:r>
            <a:r>
              <a:rPr lang="en-GB" i="1" dirty="0"/>
              <a:t> comprendre la situation de l'enfant</a:t>
            </a:r>
          </a:p>
          <a:p>
            <a:pPr lvl="1"/>
            <a:r>
              <a:rPr lang="en-GB" i="1" dirty="0"/>
              <a:t>Pour soutenir la mémoire</a:t>
            </a:r>
          </a:p>
          <a:p>
            <a:pPr lvl="1"/>
            <a:r>
              <a:rPr lang="en-GB" i="1" dirty="0"/>
              <a:t>Pour assurer la continuité des services</a:t>
            </a:r>
          </a:p>
          <a:p>
            <a:pPr lvl="1"/>
            <a:r>
              <a:rPr lang="en-GB" i="1" dirty="0"/>
              <a:t>Pour </a:t>
            </a:r>
            <a:r>
              <a:rPr lang="en-GB" i="1" dirty="0" err="1"/>
              <a:t>contrôler</a:t>
            </a:r>
            <a:r>
              <a:rPr lang="en-GB" i="1" dirty="0"/>
              <a:t> la qualité de l'aide</a:t>
            </a:r>
          </a:p>
          <a:p>
            <a:pPr lvl="1"/>
            <a:r>
              <a:rPr lang="en-GB" i="1" dirty="0"/>
              <a:t>Pour </a:t>
            </a:r>
            <a:r>
              <a:rPr lang="en-GB" i="1" dirty="0" err="1"/>
              <a:t>suivre</a:t>
            </a:r>
            <a:r>
              <a:rPr lang="en-GB" i="1" dirty="0"/>
              <a:t> les progrès </a:t>
            </a:r>
          </a:p>
          <a:p>
            <a:pPr lvl="1"/>
            <a:r>
              <a:rPr lang="en-GB" i="1" dirty="0"/>
              <a:t>Pour </a:t>
            </a:r>
            <a:r>
              <a:rPr lang="en-GB" i="1" dirty="0" err="1"/>
              <a:t>soutenir</a:t>
            </a:r>
            <a:r>
              <a:rPr lang="en-GB" i="1" dirty="0"/>
              <a:t> l'analyse de la protection de l'enfance pour éclairer la programmation</a:t>
            </a:r>
          </a:p>
          <a:p>
            <a:r>
              <a:rPr lang="en-GB" dirty="0"/>
              <a:t>Répartissez les participants en paires </a:t>
            </a:r>
          </a:p>
          <a:p>
            <a:r>
              <a:rPr lang="en-GB" dirty="0"/>
              <a:t>Guidez les participants vers les </a:t>
            </a:r>
            <a:r>
              <a:rPr lang="en-GB" b="1" dirty="0"/>
              <a:t>pages 175-156 du manuel : Formulaire de suivi</a:t>
            </a:r>
          </a:p>
          <a:p>
            <a:r>
              <a:rPr lang="en-GB" i="1" dirty="0"/>
              <a:t>Avec votre partenaire :</a:t>
            </a:r>
          </a:p>
          <a:p>
            <a:pPr lvl="1"/>
            <a:r>
              <a:rPr lang="en-GB" i="1" dirty="0"/>
              <a:t>Examiner le formulaire de suivi </a:t>
            </a:r>
          </a:p>
          <a:p>
            <a:pPr lvl="1"/>
            <a:r>
              <a:rPr lang="en-GB" i="1" dirty="0"/>
              <a:t>Identifier les erreurs commises</a:t>
            </a:r>
          </a:p>
          <a:p>
            <a:endParaRPr lang="en-GB" b="1" dirty="0"/>
          </a:p>
          <a:p>
            <a:pPr marL="0" indent="0">
              <a:buNone/>
            </a:pPr>
            <a:r>
              <a:rPr lang="en-GB" b="1" dirty="0"/>
              <a:t>TRAVAIL EN PARTENARIAT (15 minutes)</a:t>
            </a:r>
          </a:p>
          <a:p>
            <a:r>
              <a:rPr lang="en-GB" dirty="0"/>
              <a:t>Laisser 15 minutes aux participants pour compléter le questionnaire</a:t>
            </a:r>
          </a:p>
          <a:p>
            <a:pPr marL="0" indent="0">
              <a:buNone/>
            </a:pPr>
            <a:endParaRPr lang="en-GB" dirty="0"/>
          </a:p>
          <a:p>
            <a:pPr marL="0" indent="0">
              <a:buNone/>
            </a:pPr>
            <a:r>
              <a:rPr lang="en-GB" b="1" dirty="0"/>
              <a:t>DISCUSSION PLÉNIÈRE (10 minutes)</a:t>
            </a:r>
          </a:p>
          <a:p>
            <a:r>
              <a:rPr lang="en-GB" dirty="0"/>
              <a:t>Demandez à des volontaires de partager leurs réponses</a:t>
            </a:r>
          </a:p>
          <a:p>
            <a:r>
              <a:rPr lang="en-GB" dirty="0"/>
              <a:t>Examiner et compléter les réponses de la page suivante</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______________________________________________________________________________</a:t>
            </a:r>
          </a:p>
          <a:p>
            <a:pPr marL="0" indent="0">
              <a:buNone/>
            </a:pPr>
            <a:endParaRPr lang="en-GB" dirty="0"/>
          </a:p>
          <a:p>
            <a:pPr marL="0" indent="0">
              <a:buNone/>
            </a:pPr>
            <a:r>
              <a:rPr lang="en-CA" b="1" dirty="0"/>
              <a:t>SUITE </a:t>
            </a:r>
            <a:r>
              <a:rPr lang="en-CA" b="1" dirty="0">
                <a:sym typeface="Wingdings" panose="05000000000000000000" pitchFamily="2" charset="2"/>
              </a:rPr>
              <a:t></a:t>
            </a:r>
            <a:endParaRPr lang="en-GB" dirty="0"/>
          </a:p>
        </p:txBody>
      </p:sp>
      <p:sp>
        <p:nvSpPr>
          <p:cNvPr id="6" name="Slide Image Placeholder 5">
            <a:extLst>
              <a:ext uri="{FF2B5EF4-FFF2-40B4-BE49-F238E27FC236}">
                <a16:creationId xmlns:a16="http://schemas.microsoft.com/office/drawing/2014/main" id="{A32F0A2E-1B2A-7A72-39A8-6685AFDAC86A}"/>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65968BEF-952E-48D6-23CE-022149D32CB9}"/>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30</a:t>
            </a:fld>
            <a:endParaRPr lang="en-US" sz="1200" dirty="0">
              <a:latin typeface="+mn-lt"/>
            </a:endParaRPr>
          </a:p>
        </p:txBody>
      </p:sp>
    </p:spTree>
    <p:extLst>
      <p:ext uri="{BB962C8B-B14F-4D97-AF65-F5344CB8AC3E}">
        <p14:creationId xmlns:p14="http://schemas.microsoft.com/office/powerpoint/2010/main" val="34668395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477839" y="460375"/>
            <a:ext cx="6143624" cy="9313863"/>
          </a:xfrm>
        </p:spPr>
        <p:txBody>
          <a:bodyPr/>
          <a:lstStyle/>
          <a:p>
            <a:pPr marL="0" indent="0">
              <a:buNone/>
            </a:pPr>
            <a:r>
              <a:rPr lang="en-GB" b="1" dirty="0"/>
              <a:t>RÉPONSES</a:t>
            </a:r>
          </a:p>
          <a:p>
            <a:pPr lvl="0"/>
            <a:r>
              <a:rPr lang="en-GB" dirty="0"/>
              <a:t>Le dernier suivi remonte à plus de 3 mois - la période entre les visites de suivi est trop longue</a:t>
            </a:r>
          </a:p>
          <a:p>
            <a:pPr lvl="0"/>
            <a:r>
              <a:rPr lang="en-GB" dirty="0"/>
              <a:t>Le </a:t>
            </a:r>
            <a:r>
              <a:rPr lang="en-GB" dirty="0" err="1"/>
              <a:t>gestionnaire</a:t>
            </a:r>
            <a:r>
              <a:rPr lang="en-GB" dirty="0"/>
              <a:t> de </a:t>
            </a:r>
            <a:r>
              <a:rPr lang="en-GB" dirty="0" err="1"/>
              <a:t>cas</a:t>
            </a:r>
            <a:r>
              <a:rPr lang="en-GB" dirty="0"/>
              <a:t> a coché que quelqu'un d'autre était présent, mais n'a pas précisé qui</a:t>
            </a:r>
          </a:p>
          <a:p>
            <a:pPr lvl="0"/>
            <a:r>
              <a:rPr lang="en-GB" dirty="0"/>
              <a:t>Le </a:t>
            </a:r>
            <a:r>
              <a:rPr lang="en-GB" dirty="0" err="1"/>
              <a:t>gestionnaire</a:t>
            </a:r>
            <a:r>
              <a:rPr lang="en-GB" dirty="0"/>
              <a:t> de </a:t>
            </a:r>
            <a:r>
              <a:rPr lang="en-GB" dirty="0" err="1"/>
              <a:t>cas</a:t>
            </a:r>
            <a:r>
              <a:rPr lang="en-GB" dirty="0"/>
              <a:t> assure le suivi d'une action spécifique mais ne précise pas laquelle</a:t>
            </a:r>
          </a:p>
          <a:p>
            <a:pPr lvl="0"/>
            <a:r>
              <a:rPr lang="en-GB" dirty="0"/>
              <a:t>L'objectif et le résultat du suivi pourraient être mieux expliqués et documentés. Par exemple, "</a:t>
            </a:r>
            <a:r>
              <a:rPr lang="en-ZA" dirty="0"/>
              <a:t>Elle se porte bien et participe à des séances d'apprentissage de la vie</a:t>
            </a:r>
            <a:r>
              <a:rPr lang="en-GB" dirty="0"/>
              <a:t>" n'est pas suffisant. </a:t>
            </a:r>
          </a:p>
          <a:p>
            <a:pPr lvl="0"/>
            <a:r>
              <a:rPr lang="en-GB" dirty="0"/>
              <a:t>La date de la prochaine visite de suivi n'est pas encore fixée. S'il n'est pas possible de fixer la date, il faut au moins définir la période au cours de laquelle la prochaine visite de suivi aura lieu. Par exemple, dans deux semaines, le mois prochain, etc.</a:t>
            </a:r>
          </a:p>
          <a:p>
            <a:pPr lvl="0"/>
            <a:r>
              <a:rPr lang="en-GB" dirty="0"/>
              <a:t>Si des recommandations sont formulées à l'issue du suivi, elles doivent être documentées et incluses dans le formulaire. </a:t>
            </a:r>
          </a:p>
        </p:txBody>
      </p:sp>
      <p:sp>
        <p:nvSpPr>
          <p:cNvPr id="2" name="Google Shape;725;p48:notes">
            <a:extLst>
              <a:ext uri="{FF2B5EF4-FFF2-40B4-BE49-F238E27FC236}">
                <a16:creationId xmlns:a16="http://schemas.microsoft.com/office/drawing/2014/main" id="{EA7142D0-19C6-D436-1C04-AA99AA391734}"/>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31</a:t>
            </a:fld>
            <a:endParaRPr lang="en-US" sz="1200" dirty="0">
              <a:latin typeface="+mn-lt"/>
            </a:endParaRPr>
          </a:p>
        </p:txBody>
      </p:sp>
    </p:spTree>
    <p:extLst>
      <p:ext uri="{BB962C8B-B14F-4D97-AF65-F5344CB8AC3E}">
        <p14:creationId xmlns:p14="http://schemas.microsoft.com/office/powerpoint/2010/main" val="297682689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6"/>
        <p:cNvGrpSpPr/>
        <p:nvPr/>
      </p:nvGrpSpPr>
      <p:grpSpPr>
        <a:xfrm>
          <a:off x="0" y="0"/>
          <a:ext cx="0" cy="0"/>
          <a:chOff x="0" y="0"/>
          <a:chExt cx="0" cy="0"/>
        </a:xfrm>
      </p:grpSpPr>
      <p:sp>
        <p:nvSpPr>
          <p:cNvPr id="568" name="Google Shape;568;p18:notes"/>
          <p:cNvSpPr txBox="1">
            <a:spLocks noGrp="1"/>
          </p:cNvSpPr>
          <p:nvPr>
            <p:ph type="body" idx="1"/>
          </p:nvPr>
        </p:nvSpPr>
        <p:spPr/>
        <p:txBody>
          <a:bodyPr/>
          <a:lstStyle/>
          <a:p>
            <a:pPr marL="0" indent="0">
              <a:buNone/>
            </a:pPr>
            <a:r>
              <a:rPr lang="en-GB" b="1" dirty="0">
                <a:sym typeface="Arial"/>
              </a:rPr>
              <a:t>EXPLICATION</a:t>
            </a:r>
          </a:p>
          <a:p>
            <a:r>
              <a:rPr lang="en-GB" dirty="0">
                <a:sym typeface="Arial"/>
              </a:rPr>
              <a:t>Présenter la diapositive</a:t>
            </a:r>
          </a:p>
          <a:p>
            <a:r>
              <a:rPr lang="en-GB" i="1" dirty="0">
                <a:sym typeface="Arial"/>
              </a:rPr>
              <a:t>Quelqu'un a-t-il des questions à poser ou des précisions à demander ?</a:t>
            </a:r>
          </a:p>
        </p:txBody>
      </p:sp>
      <p:sp>
        <p:nvSpPr>
          <p:cNvPr id="3" name="Slide Image Placeholder 2">
            <a:extLst>
              <a:ext uri="{FF2B5EF4-FFF2-40B4-BE49-F238E27FC236}">
                <a16:creationId xmlns:a16="http://schemas.microsoft.com/office/drawing/2014/main" id="{DF0B6F1C-D357-DF61-7ACD-309603A419A8}"/>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C2829B50-22AE-EA87-AD0E-7990C240FBB9}"/>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32</a:t>
            </a:fld>
            <a:endParaRPr lang="en-US" sz="1200" dirty="0">
              <a:latin typeface="+mn-lt"/>
            </a:endParaRPr>
          </a:p>
        </p:txBody>
      </p:sp>
    </p:spTree>
    <p:extLst>
      <p:ext uri="{BB962C8B-B14F-4D97-AF65-F5344CB8AC3E}">
        <p14:creationId xmlns:p14="http://schemas.microsoft.com/office/powerpoint/2010/main" val="316471675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5"/>
        <p:cNvGrpSpPr/>
        <p:nvPr/>
      </p:nvGrpSpPr>
      <p:grpSpPr>
        <a:xfrm>
          <a:off x="0" y="0"/>
          <a:ext cx="0" cy="0"/>
          <a:chOff x="0" y="0"/>
          <a:chExt cx="0" cy="0"/>
        </a:xfrm>
      </p:grpSpPr>
      <p:sp>
        <p:nvSpPr>
          <p:cNvPr id="757" name="Google Shape;757;p27:notes"/>
          <p:cNvSpPr txBox="1">
            <a:spLocks noGrp="1"/>
          </p:cNvSpPr>
          <p:nvPr>
            <p:ph type="body" idx="1"/>
          </p:nvPr>
        </p:nvSpPr>
        <p:spPr/>
        <p:txBody>
          <a:bodyPr/>
          <a:lstStyle/>
          <a:p>
            <a:pPr marL="0" indent="0">
              <a:buNone/>
            </a:pPr>
            <a:r>
              <a:rPr lang="en-US" b="1" dirty="0"/>
              <a:t>SESSION 4 DURÉE : 2h</a:t>
            </a:r>
          </a:p>
          <a:p>
            <a:pPr marL="0" indent="0">
              <a:buNone/>
            </a:pPr>
            <a:r>
              <a:rPr lang="en-US" dirty="0"/>
              <a:t>______________________________________________________________________________</a:t>
            </a:r>
          </a:p>
          <a:p>
            <a:pPr marL="0" indent="0">
              <a:buNone/>
            </a:pPr>
            <a:endParaRPr lang="en-US" dirty="0"/>
          </a:p>
          <a:p>
            <a:pPr marL="0" indent="0">
              <a:buNone/>
            </a:pPr>
            <a:r>
              <a:rPr lang="en-US" b="1" dirty="0"/>
              <a:t>EXPLICATION</a:t>
            </a:r>
            <a:endParaRPr lang="en-US" dirty="0"/>
          </a:p>
          <a:p>
            <a:r>
              <a:rPr lang="en-US" i="1" dirty="0">
                <a:sym typeface="Arial"/>
              </a:rPr>
              <a:t>Rappelez-vous qu'au cours de la session 2, nous avons discuté du fait que la détection des changements est l'un des objectifs du suivi.</a:t>
            </a:r>
          </a:p>
          <a:p>
            <a:r>
              <a:rPr lang="en-US" i="1" dirty="0">
                <a:sym typeface="Arial"/>
              </a:rPr>
              <a:t>Dans cette session, nous discuterons de la manière </a:t>
            </a:r>
            <a:r>
              <a:rPr lang="en-US" i="1" dirty="0" err="1">
                <a:sym typeface="Arial"/>
              </a:rPr>
              <a:t>dont</a:t>
            </a:r>
            <a:r>
              <a:rPr lang="en-US" i="1" dirty="0">
                <a:sym typeface="Arial"/>
              </a:rPr>
              <a:t> un </a:t>
            </a:r>
            <a:r>
              <a:rPr lang="en-US" i="1" dirty="0" err="1">
                <a:sym typeface="Arial"/>
              </a:rPr>
              <a:t>gestionnaire</a:t>
            </a:r>
            <a:r>
              <a:rPr lang="en-US" i="1" dirty="0">
                <a:sym typeface="Arial"/>
              </a:rPr>
              <a:t> de </a:t>
            </a:r>
            <a:r>
              <a:rPr lang="en-US" i="1" dirty="0" err="1">
                <a:sym typeface="Arial"/>
              </a:rPr>
              <a:t>cas</a:t>
            </a:r>
            <a:r>
              <a:rPr lang="en-US" i="1" dirty="0">
                <a:sym typeface="Arial"/>
              </a:rPr>
              <a:t> peut aborder les changements par le </a:t>
            </a:r>
            <a:r>
              <a:rPr lang="en-US" i="1" dirty="0" err="1">
                <a:sym typeface="Arial"/>
              </a:rPr>
              <a:t>biais</a:t>
            </a:r>
            <a:r>
              <a:rPr lang="en-US" i="1" dirty="0">
                <a:sym typeface="Arial"/>
              </a:rPr>
              <a:t> </a:t>
            </a:r>
            <a:r>
              <a:rPr lang="en-US" i="1" dirty="0" err="1">
                <a:sym typeface="Arial"/>
              </a:rPr>
              <a:t>d’une</a:t>
            </a:r>
            <a:r>
              <a:rPr lang="en-US" i="1" dirty="0">
                <a:sym typeface="Arial"/>
              </a:rPr>
              <a:t> examen</a:t>
            </a:r>
            <a:endParaRPr lang="en-US" i="1" dirty="0"/>
          </a:p>
          <a:p>
            <a:endParaRPr lang="en-US" dirty="0">
              <a:sym typeface="Arial"/>
            </a:endParaRPr>
          </a:p>
          <a:p>
            <a:endParaRPr lang="en-US" dirty="0">
              <a:sym typeface="Arial"/>
            </a:endParaRPr>
          </a:p>
          <a:p>
            <a:endParaRPr lang="en-US" dirty="0">
              <a:sym typeface="Arial"/>
            </a:endParaRPr>
          </a:p>
        </p:txBody>
      </p:sp>
      <p:sp>
        <p:nvSpPr>
          <p:cNvPr id="3" name="Slide Image Placeholder 2">
            <a:extLst>
              <a:ext uri="{FF2B5EF4-FFF2-40B4-BE49-F238E27FC236}">
                <a16:creationId xmlns:a16="http://schemas.microsoft.com/office/drawing/2014/main" id="{DC59D151-46FC-52FE-ED07-2473A82AF900}"/>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8267B485-DF66-811E-70CF-099EF4462F4F}"/>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33</a:t>
            </a:fld>
            <a:endParaRPr lang="en-US" sz="1200" dirty="0">
              <a:latin typeface="+mn-lt"/>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3"/>
        <p:cNvGrpSpPr/>
        <p:nvPr/>
      </p:nvGrpSpPr>
      <p:grpSpPr>
        <a:xfrm>
          <a:off x="0" y="0"/>
          <a:ext cx="0" cy="0"/>
          <a:chOff x="0" y="0"/>
          <a:chExt cx="0" cy="0"/>
        </a:xfrm>
      </p:grpSpPr>
      <p:sp>
        <p:nvSpPr>
          <p:cNvPr id="785" name="Google Shape;785;p29:notes"/>
          <p:cNvSpPr txBox="1">
            <a:spLocks noGrp="1"/>
          </p:cNvSpPr>
          <p:nvPr>
            <p:ph type="body" idx="1"/>
          </p:nvPr>
        </p:nvSpPr>
        <p:spPr/>
        <p:txBody>
          <a:bodyPr/>
          <a:lstStyle/>
          <a:p>
            <a:pPr marL="0" indent="0">
              <a:buNone/>
            </a:pPr>
            <a:r>
              <a:rPr lang="en-GB" b="1" dirty="0">
                <a:sym typeface="Arial"/>
              </a:rPr>
              <a:t>EXPLICATION</a:t>
            </a:r>
          </a:p>
          <a:p>
            <a:r>
              <a:rPr lang="en-GB" i="1" dirty="0">
                <a:sym typeface="Arial"/>
              </a:rPr>
              <a:t>Certains changements peuvent avoir un impact sur les besoins de l'enfant, son </a:t>
            </a:r>
            <a:r>
              <a:rPr lang="en-GB" i="1" dirty="0"/>
              <a:t>bien-être, sa sécurité et les risques auxquels il est exposé. </a:t>
            </a:r>
          </a:p>
          <a:p>
            <a:r>
              <a:rPr lang="en-GB" i="1" dirty="0">
                <a:sym typeface="Arial"/>
              </a:rPr>
              <a:t>Lorsque des changements de ce type se produisent, il </a:t>
            </a:r>
            <a:r>
              <a:rPr lang="en-GB" i="1" dirty="0">
                <a:sym typeface="Calibri"/>
              </a:rPr>
              <a:t>se peut que </a:t>
            </a:r>
            <a:r>
              <a:rPr lang="en-GB" i="1" dirty="0">
                <a:sym typeface="Arial"/>
              </a:rPr>
              <a:t>le plan de traitement </a:t>
            </a:r>
            <a:r>
              <a:rPr lang="en-GB" i="1" dirty="0">
                <a:sym typeface="Calibri"/>
              </a:rPr>
              <a:t>ne soit plus tout à fait pertinent et </a:t>
            </a:r>
            <a:r>
              <a:rPr lang="en-GB" i="1" dirty="0" err="1">
                <a:sym typeface="Calibri"/>
              </a:rPr>
              <a:t>qu'une</a:t>
            </a:r>
            <a:r>
              <a:rPr lang="en-GB" i="1" dirty="0">
                <a:sym typeface="Calibri"/>
              </a:rPr>
              <a:t> examen soit nécessaire.</a:t>
            </a:r>
          </a:p>
          <a:p>
            <a:r>
              <a:rPr lang="en-GB" dirty="0">
                <a:sym typeface="Arial"/>
              </a:rPr>
              <a:t>Présenter la diapositive</a:t>
            </a:r>
          </a:p>
          <a:p>
            <a:pPr lvl="0"/>
            <a:r>
              <a:rPr lang="en-GB" i="1" dirty="0">
                <a:sym typeface="Calibri"/>
              </a:rPr>
              <a:t>Il s'agit d'une liste non exhaustive. Il peut y avoir de nombreuses raisons différentes de réviser le plan d'intervention et la décision de examen doit être prise au cas par cas. </a:t>
            </a:r>
          </a:p>
          <a:p>
            <a:pPr lvl="1"/>
            <a:r>
              <a:rPr lang="en-GB" i="1" dirty="0">
                <a:sym typeface="Calibri"/>
              </a:rPr>
              <a:t>Par exemple, lorsqu'il y a de nombreux petits changements </a:t>
            </a:r>
            <a:r>
              <a:rPr lang="en-GB" i="1" dirty="0">
                <a:sym typeface="Arial"/>
              </a:rPr>
              <a:t>qui ne semblent pas significatifs en soi, </a:t>
            </a:r>
            <a:r>
              <a:rPr lang="en-GB" i="1" dirty="0" err="1">
                <a:sym typeface="Arial"/>
              </a:rPr>
              <a:t>une</a:t>
            </a:r>
            <a:r>
              <a:rPr lang="en-GB" i="1" dirty="0">
                <a:sym typeface="Arial"/>
              </a:rPr>
              <a:t> revision du </a:t>
            </a:r>
            <a:r>
              <a:rPr lang="en-GB" i="1" dirty="0" err="1">
                <a:sym typeface="Arial"/>
              </a:rPr>
              <a:t>cas</a:t>
            </a:r>
            <a:r>
              <a:rPr lang="en-GB" i="1" dirty="0">
                <a:sym typeface="Arial"/>
              </a:rPr>
              <a:t> peut quand même être nécessaire en raison du nombre de changements.</a:t>
            </a:r>
          </a:p>
          <a:p>
            <a:pPr lvl="1"/>
            <a:r>
              <a:rPr lang="en-GB" i="1" dirty="0">
                <a:sym typeface="Calibri"/>
              </a:rPr>
              <a:t>Par exemple, dans les cas complexes ou à très haut risque, </a:t>
            </a:r>
            <a:r>
              <a:rPr lang="en-GB" i="1" dirty="0" err="1">
                <a:sym typeface="Calibri"/>
              </a:rPr>
              <a:t>une</a:t>
            </a:r>
            <a:r>
              <a:rPr lang="en-GB" i="1" dirty="0">
                <a:sym typeface="Calibri"/>
              </a:rPr>
              <a:t> revision </a:t>
            </a:r>
            <a:r>
              <a:rPr lang="en-GB" i="1" dirty="0" err="1">
                <a:sym typeface="Calibri"/>
              </a:rPr>
              <a:t>régulier</a:t>
            </a:r>
            <a:r>
              <a:rPr lang="en-GB" i="1" dirty="0">
                <a:sym typeface="Calibri"/>
              </a:rPr>
              <a:t> peut s'avérer très utile.</a:t>
            </a:r>
          </a:p>
        </p:txBody>
      </p:sp>
      <p:sp>
        <p:nvSpPr>
          <p:cNvPr id="3" name="Slide Image Placeholder 2">
            <a:extLst>
              <a:ext uri="{FF2B5EF4-FFF2-40B4-BE49-F238E27FC236}">
                <a16:creationId xmlns:a16="http://schemas.microsoft.com/office/drawing/2014/main" id="{90A868A2-67FB-4D22-4E8F-935F6D42E0AB}"/>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F291610C-BFCA-0272-B1AE-81AC409A9B2E}"/>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34</a:t>
            </a:fld>
            <a:endParaRPr lang="en-US" sz="1200" dirty="0">
              <a:latin typeface="+mn-lt"/>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1"/>
        <p:cNvGrpSpPr/>
        <p:nvPr/>
      </p:nvGrpSpPr>
      <p:grpSpPr>
        <a:xfrm>
          <a:off x="0" y="0"/>
          <a:ext cx="0" cy="0"/>
          <a:chOff x="0" y="0"/>
          <a:chExt cx="0" cy="0"/>
        </a:xfrm>
      </p:grpSpPr>
      <p:sp>
        <p:nvSpPr>
          <p:cNvPr id="793" name="Google Shape;793;p30:notes"/>
          <p:cNvSpPr txBox="1">
            <a:spLocks noGrp="1"/>
          </p:cNvSpPr>
          <p:nvPr>
            <p:ph type="body" idx="1"/>
          </p:nvPr>
        </p:nvSpPr>
        <p:spPr/>
        <p:txBody>
          <a:bodyPr/>
          <a:lstStyle/>
          <a:p>
            <a:pPr marL="0" indent="0">
              <a:buNone/>
            </a:pPr>
            <a:r>
              <a:rPr lang="en-US" b="1" dirty="0"/>
              <a:t>EXPLICATION</a:t>
            </a:r>
          </a:p>
          <a:p>
            <a:r>
              <a:rPr lang="en-US" i="1" dirty="0"/>
              <a:t>La </a:t>
            </a:r>
            <a:r>
              <a:rPr lang="en-US" i="1" dirty="0" err="1"/>
              <a:t>réunion</a:t>
            </a:r>
            <a:r>
              <a:rPr lang="en-US" i="1" dirty="0"/>
              <a:t> </a:t>
            </a:r>
            <a:r>
              <a:rPr lang="en-US" i="1" dirty="0" err="1"/>
              <a:t>d'examen</a:t>
            </a:r>
            <a:r>
              <a:rPr lang="en-US" i="1" dirty="0"/>
              <a:t> de </a:t>
            </a:r>
            <a:r>
              <a:rPr lang="en-US" i="1" dirty="0" err="1"/>
              <a:t>cas</a:t>
            </a:r>
            <a:r>
              <a:rPr lang="en-US" i="1" dirty="0"/>
              <a:t> peut entraîner des modifications du plan d'action, ce qui a un impact sur la vie de l'enfant.</a:t>
            </a:r>
          </a:p>
          <a:p>
            <a:r>
              <a:rPr lang="en-US" i="1" dirty="0"/>
              <a:t>Il est donc essentiel que l'enfant puisse participer à la </a:t>
            </a:r>
            <a:r>
              <a:rPr lang="en-US" i="1" dirty="0" err="1"/>
              <a:t>réunion</a:t>
            </a:r>
            <a:r>
              <a:rPr lang="en-US" i="1" dirty="0"/>
              <a:t> </a:t>
            </a:r>
            <a:r>
              <a:rPr lang="en-US" i="1" dirty="0" err="1"/>
              <a:t>d'examen</a:t>
            </a:r>
            <a:r>
              <a:rPr lang="en-US" i="1" dirty="0"/>
              <a:t> de </a:t>
            </a:r>
            <a:r>
              <a:rPr lang="en-US" i="1" dirty="0" err="1"/>
              <a:t>cas</a:t>
            </a:r>
            <a:r>
              <a:rPr lang="en-US" i="1" dirty="0"/>
              <a:t> et à la prise de décision. </a:t>
            </a:r>
          </a:p>
          <a:p>
            <a:r>
              <a:rPr lang="en-US" i="1" dirty="0"/>
              <a:t>Bien entendu, l'âge, le stade de développement et les capacités de l'enfant doivent être pris en compte. </a:t>
            </a:r>
          </a:p>
          <a:p>
            <a:r>
              <a:rPr lang="en-GB" dirty="0">
                <a:sym typeface="Arial"/>
              </a:rPr>
              <a:t>Présenter la diapositive</a:t>
            </a:r>
          </a:p>
          <a:p>
            <a:pPr lvl="0"/>
            <a:r>
              <a:rPr lang="en-US" i="1" dirty="0"/>
              <a:t>N'oubliez pas que la </a:t>
            </a:r>
            <a:r>
              <a:rPr lang="en-US" i="1" dirty="0" err="1"/>
              <a:t>réunion</a:t>
            </a:r>
            <a:r>
              <a:rPr lang="en-US" i="1" dirty="0"/>
              <a:t> </a:t>
            </a:r>
            <a:r>
              <a:rPr lang="en-US" i="1" dirty="0" err="1"/>
              <a:t>d'examen</a:t>
            </a:r>
            <a:r>
              <a:rPr lang="en-US" i="1" dirty="0"/>
              <a:t> de </a:t>
            </a:r>
            <a:r>
              <a:rPr lang="en-US" i="1" dirty="0" err="1"/>
              <a:t>cas</a:t>
            </a:r>
            <a:r>
              <a:rPr lang="en-US" i="1" dirty="0"/>
              <a:t> doit être organisée dans un espace sûr, privé, adapté à l'enfant, confortable et accessible à l'enfant, au parent, à la personne qui s'occupe de lui et/ou à l'adulte de confiance. </a:t>
            </a:r>
          </a:p>
          <a:p>
            <a:r>
              <a:rPr lang="en-GB" i="1" dirty="0">
                <a:sym typeface="Arial"/>
              </a:rPr>
              <a:t>Quelqu'un a-t-il des questions à poser ou des précisions à demander ?</a:t>
            </a:r>
            <a:endParaRPr lang="en-US" dirty="0">
              <a:sym typeface="Arial"/>
            </a:endParaRPr>
          </a:p>
          <a:p>
            <a:pPr marL="0" indent="0">
              <a:buNone/>
            </a:pPr>
            <a:endParaRPr lang="en-US" dirty="0"/>
          </a:p>
        </p:txBody>
      </p:sp>
      <p:sp>
        <p:nvSpPr>
          <p:cNvPr id="3" name="Slide Image Placeholder 2">
            <a:extLst>
              <a:ext uri="{FF2B5EF4-FFF2-40B4-BE49-F238E27FC236}">
                <a16:creationId xmlns:a16="http://schemas.microsoft.com/office/drawing/2014/main" id="{5DDF4CF5-9641-05FC-000A-AB5A4EDEC565}"/>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320BFA1C-83D8-314D-C3D4-618813D941EF}"/>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35</a:t>
            </a:fld>
            <a:endParaRPr lang="en-US" sz="1200" dirty="0">
              <a:latin typeface="+mn-lt"/>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sym typeface="Arial"/>
              </a:rPr>
              <a:t>EXPLICATION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sym typeface="Arial"/>
              </a:rPr>
              <a:t>Présenter la diapositive</a:t>
            </a:r>
            <a:endParaRPr lang="en-GB" i="1" dirty="0">
              <a:sym typeface="Arial"/>
            </a:endParaRPr>
          </a:p>
          <a:p>
            <a:r>
              <a:rPr lang="en-GB" i="1" dirty="0">
                <a:sym typeface="Arial"/>
              </a:rPr>
              <a:t>Comme la réunion de planification du </a:t>
            </a:r>
            <a:r>
              <a:rPr lang="en-GB" i="1" dirty="0" err="1">
                <a:sym typeface="Arial"/>
              </a:rPr>
              <a:t>cas</a:t>
            </a:r>
            <a:r>
              <a:rPr lang="en-GB" i="1" dirty="0">
                <a:sym typeface="Arial"/>
              </a:rPr>
              <a:t>, la </a:t>
            </a:r>
            <a:r>
              <a:rPr lang="en-GB" i="1" dirty="0" err="1">
                <a:sym typeface="Arial"/>
              </a:rPr>
              <a:t>réunion</a:t>
            </a:r>
            <a:r>
              <a:rPr lang="en-GB" i="1" dirty="0">
                <a:sym typeface="Arial"/>
              </a:rPr>
              <a:t> </a:t>
            </a:r>
            <a:r>
              <a:rPr lang="en-GB" i="1" dirty="0" err="1">
                <a:sym typeface="Arial"/>
              </a:rPr>
              <a:t>d'examen</a:t>
            </a:r>
            <a:r>
              <a:rPr lang="en-GB" i="1" dirty="0">
                <a:sym typeface="Arial"/>
              </a:rPr>
              <a:t> de </a:t>
            </a:r>
            <a:r>
              <a:rPr lang="en-GB" i="1" dirty="0" err="1">
                <a:sym typeface="Arial"/>
              </a:rPr>
              <a:t>cas</a:t>
            </a:r>
            <a:r>
              <a:rPr lang="en-GB" i="1" dirty="0">
                <a:sym typeface="Arial"/>
              </a:rPr>
              <a:t> doit être participative</a:t>
            </a:r>
            <a:endParaRPr lang="en-GB" i="1" dirty="0"/>
          </a:p>
          <a:p>
            <a:pPr lvl="0"/>
            <a:r>
              <a:rPr lang="en-GB" i="1" dirty="0">
                <a:sym typeface="Arial"/>
              </a:rPr>
              <a:t>La participation doit être volontaire, adaptée à l'âge, les enfants doivent être entendus et pris au sérieux et, pour faciliter la prise de décision, les enfants doivent être informés des options disponibles.</a:t>
            </a:r>
          </a:p>
        </p:txBody>
      </p:sp>
      <p:sp>
        <p:nvSpPr>
          <p:cNvPr id="6" name="Slide Image Placeholder 5">
            <a:extLst>
              <a:ext uri="{FF2B5EF4-FFF2-40B4-BE49-F238E27FC236}">
                <a16:creationId xmlns:a16="http://schemas.microsoft.com/office/drawing/2014/main" id="{6BD0FD48-B915-FB73-2A00-E83EA0767360}"/>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CF13BCD7-4E38-EEA2-E5B2-177F6003B696}"/>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36</a:t>
            </a:fld>
            <a:endParaRPr lang="en-US" sz="1200" dirty="0">
              <a:latin typeface="+mn-lt"/>
            </a:endParaRPr>
          </a:p>
        </p:txBody>
      </p:sp>
    </p:spTree>
    <p:extLst>
      <p:ext uri="{BB962C8B-B14F-4D97-AF65-F5344CB8AC3E}">
        <p14:creationId xmlns:p14="http://schemas.microsoft.com/office/powerpoint/2010/main" val="16491944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3"/>
        <p:cNvGrpSpPr/>
        <p:nvPr/>
      </p:nvGrpSpPr>
      <p:grpSpPr>
        <a:xfrm>
          <a:off x="0" y="0"/>
          <a:ext cx="0" cy="0"/>
          <a:chOff x="0" y="0"/>
          <a:chExt cx="0" cy="0"/>
        </a:xfrm>
      </p:grpSpPr>
      <p:sp>
        <p:nvSpPr>
          <p:cNvPr id="825" name="Google Shape;825;p32:notes"/>
          <p:cNvSpPr txBox="1">
            <a:spLocks noGrp="1"/>
          </p:cNvSpPr>
          <p:nvPr>
            <p:ph type="body" idx="1"/>
          </p:nvPr>
        </p:nvSpPr>
        <p:spPr/>
        <p:txBody>
          <a:bodyPr/>
          <a:lstStyle/>
          <a:p>
            <a:pPr marL="0" indent="0">
              <a:buNone/>
            </a:pPr>
            <a:r>
              <a:rPr lang="en-US" b="1" dirty="0"/>
              <a:t>INTRODUCTION</a:t>
            </a:r>
          </a:p>
          <a:p>
            <a:r>
              <a:rPr lang="en-US" i="1" dirty="0"/>
              <a:t>Nous </a:t>
            </a:r>
            <a:r>
              <a:rPr lang="en-US" i="1" dirty="0" err="1"/>
              <a:t>pratiquerons</a:t>
            </a:r>
            <a:r>
              <a:rPr lang="en-US" i="1" dirty="0"/>
              <a:t> un examen de </a:t>
            </a:r>
            <a:r>
              <a:rPr lang="en-US" i="1" dirty="0" err="1"/>
              <a:t>cas</a:t>
            </a:r>
            <a:r>
              <a:rPr lang="en-US" i="1" dirty="0"/>
              <a:t> basé sur une étude de cas.</a:t>
            </a:r>
          </a:p>
          <a:p>
            <a:r>
              <a:rPr lang="en-US" dirty="0"/>
              <a:t>Répartissez les participants en groupes de 3 à 5 personnes.</a:t>
            </a:r>
          </a:p>
          <a:p>
            <a:r>
              <a:rPr lang="en-GB" dirty="0"/>
              <a:t>Guidez les participants vers les </a:t>
            </a:r>
            <a:r>
              <a:rPr lang="en-GB" b="1" dirty="0"/>
              <a:t>pages 177-178 du manuel : Étude de cas - </a:t>
            </a:r>
            <a:r>
              <a:rPr lang="en-GB" b="1" dirty="0" err="1"/>
              <a:t>réunion</a:t>
            </a:r>
            <a:r>
              <a:rPr lang="en-GB" b="1" dirty="0"/>
              <a:t> </a:t>
            </a:r>
            <a:r>
              <a:rPr lang="en-GB" b="1" dirty="0" err="1"/>
              <a:t>d'examen</a:t>
            </a:r>
            <a:r>
              <a:rPr lang="en-GB" b="1" dirty="0"/>
              <a:t> de </a:t>
            </a:r>
            <a:r>
              <a:rPr lang="en-GB" b="1" dirty="0" err="1"/>
              <a:t>cas</a:t>
            </a:r>
            <a:endParaRPr lang="en-GB" b="1" dirty="0"/>
          </a:p>
          <a:p>
            <a:r>
              <a:rPr lang="en-US" i="1" dirty="0"/>
              <a:t>Dans vos groupes :</a:t>
            </a:r>
          </a:p>
          <a:p>
            <a:pPr lvl="1"/>
            <a:r>
              <a:rPr lang="en-US" i="1" dirty="0"/>
              <a:t>Lire l'étude de cas </a:t>
            </a:r>
          </a:p>
          <a:p>
            <a:pPr lvl="1"/>
            <a:r>
              <a:rPr lang="en-US" i="1" dirty="0"/>
              <a:t>Identifier les progrès, les changements ou les nouveaux risques</a:t>
            </a:r>
          </a:p>
          <a:p>
            <a:pPr lvl="1"/>
            <a:r>
              <a:rPr lang="en-US" i="1" dirty="0"/>
              <a:t>Remplir le modèle de risque de protection de l'enfance</a:t>
            </a:r>
          </a:p>
          <a:p>
            <a:pPr lvl="1"/>
            <a:r>
              <a:rPr lang="en-US" i="1" dirty="0"/>
              <a:t>Souligner les éléments nouveaux par rapport à l'analyse du risque de protection de l'enfant effectuée lors de l'évaluation</a:t>
            </a:r>
          </a:p>
          <a:p>
            <a:pPr lvl="1"/>
            <a:r>
              <a:rPr lang="en-US" i="1" dirty="0"/>
              <a:t>Le modèle précédent, rempli lors de l'évaluation, se trouve à la </a:t>
            </a:r>
            <a:r>
              <a:rPr lang="en-US" b="1" i="1" dirty="0"/>
              <a:t>page 126 du cahier de travail : Analyse des risques en matière de protection de l'enfance</a:t>
            </a:r>
            <a:endParaRPr lang="en-US" dirty="0"/>
          </a:p>
          <a:p>
            <a:endParaRPr lang="en-US" dirty="0"/>
          </a:p>
          <a:p>
            <a:pPr marL="0" indent="0">
              <a:buNone/>
            </a:pPr>
            <a:r>
              <a:rPr lang="en-US" b="1" dirty="0"/>
              <a:t>TRAVAIL DE GROUPE (15 minutes)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Laisser 15 minutes aux participants pour compléter le questionnaire</a:t>
            </a:r>
          </a:p>
          <a:p>
            <a:endParaRPr lang="en-US" dirty="0"/>
          </a:p>
          <a:p>
            <a:pPr marL="0" indent="0">
              <a:buNone/>
            </a:pPr>
            <a:r>
              <a:rPr lang="en-US" b="1" dirty="0"/>
              <a:t>DISCUSSION PLÉNIÈRE (25 minutes)</a:t>
            </a:r>
            <a:endParaRPr lang="en-US" dirty="0"/>
          </a:p>
          <a:p>
            <a:r>
              <a:rPr lang="en-US" dirty="0"/>
              <a:t>Demandez à un volontaire de chaque groupe de présenter les nouveautés de leur analyse des risques en matière de protection de l'enfance.</a:t>
            </a:r>
          </a:p>
          <a:p>
            <a:r>
              <a:rPr lang="en-US" dirty="0"/>
              <a:t>Examiner et compléter la réponse ci-dessous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______________________________________________________________________________</a:t>
            </a:r>
          </a:p>
          <a:p>
            <a:pPr marL="0" indent="0">
              <a:buNone/>
            </a:pPr>
            <a:endParaRPr lang="en-US" dirty="0"/>
          </a:p>
          <a:p>
            <a:pPr marL="0" indent="0">
              <a:buNone/>
            </a:pPr>
            <a:r>
              <a:rPr lang="en-US" b="1" dirty="0"/>
              <a:t>RÉPONSES</a:t>
            </a:r>
          </a:p>
          <a:p>
            <a:r>
              <a:rPr lang="en-US" dirty="0"/>
              <a:t>Aperçu des nouveaux facteurs de risque et de protection : </a:t>
            </a:r>
          </a:p>
          <a:p>
            <a:pPr lvl="0"/>
            <a:r>
              <a:rPr lang="en-US" dirty="0"/>
              <a:t>xxx</a:t>
            </a:r>
          </a:p>
        </p:txBody>
      </p:sp>
      <p:sp>
        <p:nvSpPr>
          <p:cNvPr id="3" name="Slide Image Placeholder 2">
            <a:extLst>
              <a:ext uri="{FF2B5EF4-FFF2-40B4-BE49-F238E27FC236}">
                <a16:creationId xmlns:a16="http://schemas.microsoft.com/office/drawing/2014/main" id="{93786D04-5F53-191B-D54C-D7F83A334916}"/>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41145ACB-8CFA-E71A-B912-21FE8F687E6C}"/>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37</a:t>
            </a:fld>
            <a:endParaRPr lang="en-US" sz="1200" dirty="0">
              <a:latin typeface="+mn-lt"/>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dirty="0"/>
              <a:t>INTRODUCTION</a:t>
            </a:r>
          </a:p>
          <a:p>
            <a:r>
              <a:rPr lang="en-US" dirty="0"/>
              <a:t>Répartissez les participants en groupes de 3 personnes</a:t>
            </a:r>
          </a:p>
          <a:p>
            <a:r>
              <a:rPr lang="en-US" i="1" dirty="0"/>
              <a:t>Dans vos groupes :</a:t>
            </a:r>
          </a:p>
          <a:p>
            <a:pPr lvl="1"/>
            <a:r>
              <a:rPr lang="en-US" i="1" dirty="0"/>
              <a:t>Lisez le scénario dans leur </a:t>
            </a:r>
            <a:r>
              <a:rPr lang="en-US" b="1" i="1" dirty="0"/>
              <a:t>cahier d'exercices, page 179 : Jeu de rôle - </a:t>
            </a:r>
            <a:r>
              <a:rPr lang="en-US" b="1" i="1" dirty="0" err="1"/>
              <a:t>réunion</a:t>
            </a:r>
            <a:r>
              <a:rPr lang="en-US" b="1" i="1" dirty="0"/>
              <a:t> </a:t>
            </a:r>
            <a:r>
              <a:rPr lang="en-US" b="1" i="1" dirty="0" err="1"/>
              <a:t>d'examen</a:t>
            </a:r>
            <a:r>
              <a:rPr lang="en-US" b="1" i="1" dirty="0"/>
              <a:t> de </a:t>
            </a:r>
            <a:r>
              <a:rPr lang="en-US" b="1" i="1" dirty="0" err="1"/>
              <a:t>cas</a:t>
            </a:r>
            <a:endParaRPr lang="en-US" b="1" i="1" dirty="0"/>
          </a:p>
          <a:p>
            <a:pPr lvl="1"/>
            <a:r>
              <a:rPr lang="en-US" i="1" dirty="0"/>
              <a:t>Sur la base de ce scénario, jouez le rôle de la </a:t>
            </a:r>
            <a:r>
              <a:rPr lang="en-US" i="1" dirty="0" err="1"/>
              <a:t>réunion</a:t>
            </a:r>
            <a:r>
              <a:rPr lang="en-US" i="1" dirty="0"/>
              <a:t> </a:t>
            </a:r>
            <a:r>
              <a:rPr lang="en-US" i="1" dirty="0" err="1"/>
              <a:t>d'examen</a:t>
            </a:r>
            <a:r>
              <a:rPr lang="en-US" i="1" dirty="0"/>
              <a:t> de </a:t>
            </a:r>
            <a:r>
              <a:rPr lang="en-US" i="1" dirty="0" err="1"/>
              <a:t>cas</a:t>
            </a:r>
            <a:r>
              <a:rPr lang="en-US" i="1" dirty="0"/>
              <a:t>.</a:t>
            </a:r>
          </a:p>
          <a:p>
            <a:pPr marL="0" indent="0">
              <a:buNone/>
            </a:pPr>
            <a:endParaRPr lang="en-US" dirty="0"/>
          </a:p>
          <a:p>
            <a:pPr marL="0" indent="0">
              <a:buNone/>
            </a:pPr>
            <a:r>
              <a:rPr lang="en-US" b="1" dirty="0"/>
              <a:t>TRAVAIL DE GROUPE (10 minutes)</a:t>
            </a:r>
          </a:p>
          <a:p>
            <a:pPr marL="171450" marR="0" lvl="0" indent="-171450" algn="l" defTabSz="914400" rtl="0" eaLnBrk="1" fontAlgn="auto" latinLnBrk="0" hangingPunct="1">
              <a:lnSpc>
                <a:spcPct val="100000"/>
              </a:lnSpc>
              <a:spcBef>
                <a:spcPts val="0"/>
              </a:spcBef>
              <a:spcAft>
                <a:spcPts val="0"/>
              </a:spcAft>
              <a:buClrTx/>
              <a:buSzTx/>
              <a:tabLst/>
              <a:defRPr/>
            </a:pPr>
            <a:r>
              <a:rPr lang="en-US" dirty="0"/>
              <a:t>Laisser 10 minutes aux participants pour compléter le questionnaire</a:t>
            </a:r>
          </a:p>
          <a:p>
            <a:pPr marL="0" indent="0">
              <a:buNone/>
            </a:pPr>
            <a:endParaRPr lang="en-US" b="1" dirty="0"/>
          </a:p>
          <a:p>
            <a:pPr marL="0" indent="0">
              <a:buNone/>
            </a:pPr>
            <a:r>
              <a:rPr lang="en-US" b="1" dirty="0"/>
              <a:t>DISCUSSION PLÉNIÈRE (10 minutes)</a:t>
            </a:r>
          </a:p>
          <a:p>
            <a:pPr lvl="0"/>
            <a:r>
              <a:rPr lang="en-US" i="1" dirty="0"/>
              <a:t>Quelles actions possibles avez-vous envisagées ? </a:t>
            </a:r>
          </a:p>
          <a:p>
            <a:pPr lvl="0"/>
            <a:r>
              <a:rPr lang="en-US" i="1" dirty="0"/>
              <a:t>Comment le </a:t>
            </a:r>
            <a:r>
              <a:rPr lang="en-US" i="1" dirty="0" err="1"/>
              <a:t>gestionnaire</a:t>
            </a:r>
            <a:r>
              <a:rPr lang="en-US" i="1" dirty="0"/>
              <a:t> de </a:t>
            </a:r>
            <a:r>
              <a:rPr lang="en-US" i="1" dirty="0" err="1"/>
              <a:t>cas</a:t>
            </a:r>
            <a:r>
              <a:rPr lang="en-US" i="1" dirty="0"/>
              <a:t> a-t-elle essayé d'encourager la mère d'Amina à partager ses idées sur les solutions possibles ?</a:t>
            </a:r>
          </a:p>
          <a:p>
            <a:pPr lvl="0"/>
            <a:r>
              <a:rPr lang="en-GB" i="1" dirty="0"/>
              <a:t>Comment le </a:t>
            </a:r>
            <a:r>
              <a:rPr lang="en-GB" i="1" dirty="0" err="1"/>
              <a:t>gestionnaire</a:t>
            </a:r>
            <a:r>
              <a:rPr lang="en-GB" i="1" dirty="0"/>
              <a:t> de </a:t>
            </a:r>
            <a:r>
              <a:rPr lang="en-GB" i="1" dirty="0" err="1"/>
              <a:t>cas</a:t>
            </a:r>
            <a:r>
              <a:rPr lang="en-GB" i="1" dirty="0"/>
              <a:t> a-t-elle réagi lorsqu'Amina lui a dit qu'elle avait peur ?</a:t>
            </a:r>
            <a:endParaRPr lang="en-GB" dirty="0"/>
          </a:p>
        </p:txBody>
      </p:sp>
      <p:sp>
        <p:nvSpPr>
          <p:cNvPr id="6" name="Slide Image Placeholder 5">
            <a:extLst>
              <a:ext uri="{FF2B5EF4-FFF2-40B4-BE49-F238E27FC236}">
                <a16:creationId xmlns:a16="http://schemas.microsoft.com/office/drawing/2014/main" id="{2DFB51F9-EB45-E92D-A68A-EFB82A3FF0F2}"/>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0B78D1CE-A704-50A9-D53C-FE9C2F35EB95}"/>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38</a:t>
            </a:fld>
            <a:endParaRPr lang="en-US" sz="1200" dirty="0">
              <a:latin typeface="+mn-lt"/>
            </a:endParaRPr>
          </a:p>
        </p:txBody>
      </p:sp>
    </p:spTree>
    <p:extLst>
      <p:ext uri="{BB962C8B-B14F-4D97-AF65-F5344CB8AC3E}">
        <p14:creationId xmlns:p14="http://schemas.microsoft.com/office/powerpoint/2010/main" val="347969148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i="0" dirty="0"/>
              <a:t>INTRODUCTION</a:t>
            </a:r>
          </a:p>
          <a:p>
            <a:r>
              <a:rPr lang="en-GB" i="1" dirty="0"/>
              <a:t>Comme pour chaque étape de la gestion de cas, la mise en œuvre doit être documentée.</a:t>
            </a:r>
          </a:p>
          <a:p>
            <a:r>
              <a:rPr lang="en-GB" i="1" dirty="0"/>
              <a:t>Rappelez-vous notre discussion sur l'importance de la documentation :</a:t>
            </a:r>
          </a:p>
          <a:p>
            <a:pPr lvl="1"/>
            <a:r>
              <a:rPr lang="en-GB" i="1" dirty="0"/>
              <a:t>Mieux comprendre la situation de l'enfant</a:t>
            </a:r>
          </a:p>
          <a:p>
            <a:pPr lvl="1"/>
            <a:r>
              <a:rPr lang="en-GB" i="1" dirty="0"/>
              <a:t>Pour soutenir la mémoire</a:t>
            </a:r>
          </a:p>
          <a:p>
            <a:pPr lvl="1"/>
            <a:r>
              <a:rPr lang="en-GB" i="1" dirty="0"/>
              <a:t>Assurer la continuité des services</a:t>
            </a:r>
          </a:p>
          <a:p>
            <a:pPr lvl="1"/>
            <a:r>
              <a:rPr lang="en-GB" i="1" dirty="0"/>
              <a:t>Contrôler la qualité de l'aide</a:t>
            </a:r>
          </a:p>
          <a:p>
            <a:pPr lvl="1"/>
            <a:r>
              <a:rPr lang="en-GB" i="1" dirty="0"/>
              <a:t>Suivre les progrès </a:t>
            </a:r>
          </a:p>
          <a:p>
            <a:pPr lvl="1"/>
            <a:r>
              <a:rPr lang="en-GB" i="1" dirty="0"/>
              <a:t>Soutenir l'analyse de la protection de l'enfance pour éclairer la programmation</a:t>
            </a:r>
          </a:p>
          <a:p>
            <a:r>
              <a:rPr lang="en-GB" dirty="0"/>
              <a:t>Guidez les participants vers les </a:t>
            </a:r>
            <a:r>
              <a:rPr lang="en-GB" b="1" dirty="0"/>
              <a:t>pages 180-181 du cahier d'exercices : Formulaire d'examen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i="1" dirty="0"/>
              <a:t>Restez dans vos groupes de jeu de rôle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i="1" dirty="0"/>
              <a:t>Documentez la </a:t>
            </a:r>
            <a:r>
              <a:rPr lang="en-GB" i="1" dirty="0" err="1"/>
              <a:t>réunion</a:t>
            </a:r>
            <a:r>
              <a:rPr lang="en-GB" i="1" dirty="0"/>
              <a:t> </a:t>
            </a:r>
            <a:r>
              <a:rPr lang="en-GB" i="1" dirty="0" err="1"/>
              <a:t>d'examen</a:t>
            </a:r>
            <a:r>
              <a:rPr lang="en-GB" i="1" dirty="0"/>
              <a:t> de </a:t>
            </a:r>
            <a:r>
              <a:rPr lang="en-GB" i="1" dirty="0" err="1"/>
              <a:t>cas</a:t>
            </a:r>
            <a:r>
              <a:rPr lang="en-GB" i="1" dirty="0"/>
              <a:t> que vous avez menée précédemment en remplissant le </a:t>
            </a:r>
            <a:r>
              <a:rPr lang="en-GB" i="1" dirty="0" err="1"/>
              <a:t>formulaire</a:t>
            </a:r>
            <a:r>
              <a:rPr lang="en-GB" i="1" dirty="0"/>
              <a:t> </a:t>
            </a:r>
            <a:r>
              <a:rPr lang="en-GB" i="1" dirty="0" err="1"/>
              <a:t>d'examen</a:t>
            </a:r>
            <a:r>
              <a:rPr lang="en-GB" i="1" dirty="0"/>
              <a:t> du </a:t>
            </a:r>
            <a:r>
              <a:rPr lang="en-GB" i="1" dirty="0" err="1"/>
              <a:t>cas</a:t>
            </a:r>
            <a:r>
              <a:rPr lang="en-GB" i="1" dirty="0"/>
              <a:t>.</a:t>
            </a:r>
          </a:p>
          <a:p>
            <a:pPr marL="0" indent="0">
              <a:buNone/>
            </a:pPr>
            <a:endParaRPr lang="en-GB" dirty="0"/>
          </a:p>
          <a:p>
            <a:pPr marL="0" indent="0">
              <a:buNone/>
            </a:pPr>
            <a:r>
              <a:rPr lang="en-GB" b="1" dirty="0"/>
              <a:t>TRAVAIL EN GROUPE (15 minutes)</a:t>
            </a:r>
          </a:p>
          <a:p>
            <a:pPr marL="171450" marR="0" lvl="0" indent="-171450" algn="l" defTabSz="914400" rtl="0" eaLnBrk="1" fontAlgn="auto" latinLnBrk="0" hangingPunct="1">
              <a:lnSpc>
                <a:spcPct val="100000"/>
              </a:lnSpc>
              <a:spcBef>
                <a:spcPts val="0"/>
              </a:spcBef>
              <a:spcAft>
                <a:spcPts val="0"/>
              </a:spcAft>
              <a:buClrTx/>
              <a:buSzTx/>
              <a:tabLst/>
              <a:defRPr/>
            </a:pPr>
            <a:r>
              <a:rPr lang="en-US" dirty="0"/>
              <a:t>Laisser 15 minutes aux participants pour compléter le questionnaire</a:t>
            </a:r>
            <a:endParaRPr lang="en-GB" b="1" dirty="0"/>
          </a:p>
          <a:p>
            <a:pPr marL="0" indent="0">
              <a:buNone/>
            </a:pPr>
            <a:endParaRPr lang="en-GB" b="1" dirty="0"/>
          </a:p>
          <a:p>
            <a:pPr marL="0" indent="0">
              <a:buNone/>
            </a:pPr>
            <a:r>
              <a:rPr lang="en-GB" b="1" dirty="0"/>
              <a:t>DISCUSSION PLÉNIÈRE (5 minutes)</a:t>
            </a:r>
          </a:p>
          <a:p>
            <a:r>
              <a:rPr lang="en-GB" dirty="0"/>
              <a:t>Demandez à un volontaire de présenter la manière dont il a rempli le formulaire d'examen du cas et ce qu'il a noté.</a:t>
            </a:r>
          </a:p>
          <a:p>
            <a:r>
              <a:rPr lang="en-GB" dirty="0"/>
              <a:t>Revoir et compléter leur présentation</a:t>
            </a:r>
          </a:p>
          <a:p>
            <a:pPr lvl="1"/>
            <a:endParaRPr lang="en-GB" dirty="0"/>
          </a:p>
          <a:p>
            <a:endParaRPr lang="en-GB" dirty="0"/>
          </a:p>
        </p:txBody>
      </p:sp>
      <p:sp>
        <p:nvSpPr>
          <p:cNvPr id="6" name="Slide Image Placeholder 5">
            <a:extLst>
              <a:ext uri="{FF2B5EF4-FFF2-40B4-BE49-F238E27FC236}">
                <a16:creationId xmlns:a16="http://schemas.microsoft.com/office/drawing/2014/main" id="{9C62C55C-B661-8096-DC5B-91C1403F9F80}"/>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C3BDF58B-21F6-5AC8-564D-C27F5049F5E8}"/>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39</a:t>
            </a:fld>
            <a:endParaRPr lang="en-US" sz="1200" dirty="0">
              <a:latin typeface="+mn-lt"/>
            </a:endParaRPr>
          </a:p>
        </p:txBody>
      </p:sp>
    </p:spTree>
    <p:extLst>
      <p:ext uri="{BB962C8B-B14F-4D97-AF65-F5344CB8AC3E}">
        <p14:creationId xmlns:p14="http://schemas.microsoft.com/office/powerpoint/2010/main" val="6285892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7"/>
        <p:cNvGrpSpPr/>
        <p:nvPr/>
      </p:nvGrpSpPr>
      <p:grpSpPr>
        <a:xfrm>
          <a:off x="0" y="0"/>
          <a:ext cx="0" cy="0"/>
          <a:chOff x="0" y="0"/>
          <a:chExt cx="0" cy="0"/>
        </a:xfrm>
      </p:grpSpPr>
      <p:sp>
        <p:nvSpPr>
          <p:cNvPr id="269" name="Google Shape;269;p4:notes"/>
          <p:cNvSpPr txBox="1">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dirty="0"/>
              <a:t>EXPLICATION</a:t>
            </a:r>
            <a:endParaRPr lang="en-US"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sym typeface="Arial"/>
              </a:rPr>
              <a:t>Présenter la diapositive</a:t>
            </a:r>
          </a:p>
          <a:p>
            <a:r>
              <a:rPr lang="en-US" dirty="0">
                <a:sym typeface="Helvetica Neue"/>
              </a:rPr>
              <a:t>Rappeler aux participants :</a:t>
            </a:r>
          </a:p>
          <a:p>
            <a:pPr lvl="1"/>
            <a:r>
              <a:rPr lang="en-US" dirty="0">
                <a:sym typeface="Helvetica Neue"/>
              </a:rPr>
              <a:t>Le contrat d'apprentissage conclu précédemment </a:t>
            </a:r>
          </a:p>
          <a:p>
            <a:pPr lvl="1"/>
            <a:r>
              <a:rPr lang="en-US" dirty="0">
                <a:sym typeface="Helvetica Neue"/>
              </a:rPr>
              <a:t>Tout “</a:t>
            </a:r>
            <a:r>
              <a:rPr lang="en-US" dirty="0" err="1">
                <a:sym typeface="Helvetica Neue"/>
              </a:rPr>
              <a:t>entretien</a:t>
            </a:r>
            <a:r>
              <a:rPr lang="en-US" dirty="0">
                <a:sym typeface="Helvetica Neue"/>
              </a:rPr>
              <a:t> </a:t>
            </a:r>
            <a:r>
              <a:rPr lang="en-US" dirty="0" err="1">
                <a:sym typeface="Helvetica Neue"/>
              </a:rPr>
              <a:t>ménager</a:t>
            </a:r>
            <a:r>
              <a:rPr lang="en-US" dirty="0">
                <a:sym typeface="Helvetica Neue"/>
              </a:rPr>
              <a:t>” (par exemple, les pauses, l'emplacement des toilettes, etc.)</a:t>
            </a:r>
            <a:endParaRPr lang="en-US" dirty="0"/>
          </a:p>
        </p:txBody>
      </p:sp>
      <p:sp>
        <p:nvSpPr>
          <p:cNvPr id="3" name="Slide Image Placeholder 2">
            <a:extLst>
              <a:ext uri="{FF2B5EF4-FFF2-40B4-BE49-F238E27FC236}">
                <a16:creationId xmlns:a16="http://schemas.microsoft.com/office/drawing/2014/main" id="{569E1F66-22F5-4428-D8F2-7D22632B9E95}"/>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4F5BB758-2FCF-70EC-A993-60E58847319C}"/>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4</a:t>
            </a:fld>
            <a:endParaRPr lang="en-US" sz="1200" dirty="0">
              <a:latin typeface="+mn-lt"/>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2"/>
        <p:cNvGrpSpPr/>
        <p:nvPr/>
      </p:nvGrpSpPr>
      <p:grpSpPr>
        <a:xfrm>
          <a:off x="0" y="0"/>
          <a:ext cx="0" cy="0"/>
          <a:chOff x="0" y="0"/>
          <a:chExt cx="0" cy="0"/>
        </a:xfrm>
      </p:grpSpPr>
      <p:sp>
        <p:nvSpPr>
          <p:cNvPr id="844" name="Google Shape;844;p33:notes"/>
          <p:cNvSpPr txBox="1">
            <a:spLocks noGrp="1"/>
          </p:cNvSpPr>
          <p:nvPr>
            <p:ph type="body" idx="1"/>
          </p:nvPr>
        </p:nvSpPr>
        <p:spPr/>
        <p:txBody>
          <a:bodyPr/>
          <a:lstStyle/>
          <a:p>
            <a:pPr marL="0" indent="0">
              <a:buNone/>
            </a:pPr>
            <a:r>
              <a:rPr lang="en-US" b="1" dirty="0">
                <a:sym typeface="Arial"/>
              </a:rPr>
              <a:t>EXPLICATION</a:t>
            </a:r>
          </a:p>
          <a:p>
            <a:r>
              <a:rPr lang="en-GB" dirty="0">
                <a:sym typeface="Arial"/>
              </a:rPr>
              <a:t>Présenter la diapositive</a:t>
            </a:r>
          </a:p>
          <a:p>
            <a:r>
              <a:rPr lang="en-GB" i="1" dirty="0">
                <a:sym typeface="Arial"/>
              </a:rPr>
              <a:t>Quelqu'un a-t-il des questions à poser ou des précisions à demander ?</a:t>
            </a:r>
          </a:p>
        </p:txBody>
      </p:sp>
      <p:sp>
        <p:nvSpPr>
          <p:cNvPr id="3" name="Slide Image Placeholder 2">
            <a:extLst>
              <a:ext uri="{FF2B5EF4-FFF2-40B4-BE49-F238E27FC236}">
                <a16:creationId xmlns:a16="http://schemas.microsoft.com/office/drawing/2014/main" id="{07CA60ED-E43D-7DEA-E13B-D5D7F3AC48DE}"/>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5521204E-66FA-5F58-B93B-6115CE340D5B}"/>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40</a:t>
            </a:fld>
            <a:endParaRPr lang="en-US" sz="1200" dirty="0">
              <a:latin typeface="+mn-lt"/>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4"/>
        <p:cNvGrpSpPr/>
        <p:nvPr/>
      </p:nvGrpSpPr>
      <p:grpSpPr>
        <a:xfrm>
          <a:off x="0" y="0"/>
          <a:ext cx="0" cy="0"/>
          <a:chOff x="0" y="0"/>
          <a:chExt cx="0" cy="0"/>
        </a:xfrm>
      </p:grpSpPr>
      <p:sp>
        <p:nvSpPr>
          <p:cNvPr id="676" name="Google Shape;676;p29:notes"/>
          <p:cNvSpPr txBox="1">
            <a:spLocks noGrp="1"/>
          </p:cNvSpPr>
          <p:nvPr>
            <p:ph type="body" idx="1"/>
          </p:nvPr>
        </p:nvSpPr>
        <p:spPr/>
        <p:txBody>
          <a:bodyPr/>
          <a:lstStyle/>
          <a:p>
            <a:pPr marL="0" indent="0">
              <a:buNone/>
            </a:pPr>
            <a:r>
              <a:rPr lang="en-US" b="1" dirty="0"/>
              <a:t>SESSION 5 DURÉE : 0h30</a:t>
            </a:r>
          </a:p>
        </p:txBody>
      </p:sp>
      <p:sp>
        <p:nvSpPr>
          <p:cNvPr id="3" name="Slide Image Placeholder 2">
            <a:extLst>
              <a:ext uri="{FF2B5EF4-FFF2-40B4-BE49-F238E27FC236}">
                <a16:creationId xmlns:a16="http://schemas.microsoft.com/office/drawing/2014/main" id="{C51EDA5E-01D7-6F62-02EE-FBB8B71FD3BE}"/>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B405890D-A24F-DF4D-3452-468256C917D5}"/>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41</a:t>
            </a:fld>
            <a:endParaRPr lang="en-US" sz="1200" dirty="0">
              <a:latin typeface="+mn-lt"/>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sz="1100" b="1" dirty="0">
                <a:sym typeface="Arial"/>
              </a:rPr>
              <a:t>INTRODUCTION</a:t>
            </a:r>
          </a:p>
          <a:p>
            <a:r>
              <a:rPr lang="en-GB" sz="1100" dirty="0">
                <a:sym typeface="Arial"/>
              </a:rPr>
              <a:t>Guider les participants jusqu'à la </a:t>
            </a:r>
            <a:r>
              <a:rPr lang="en-GB" sz="1100" b="1" dirty="0">
                <a:sym typeface="Arial"/>
              </a:rPr>
              <a:t>page 182 du cahier d'exercices : Objectifs d'apprentissage</a:t>
            </a:r>
          </a:p>
          <a:p>
            <a:r>
              <a:rPr lang="en-GB" sz="1100" i="1" dirty="0">
                <a:sym typeface="Arial"/>
              </a:rPr>
              <a:t>Il est important de prendre le temps de revoir les objectifs d'apprentissage (</a:t>
            </a:r>
            <a:r>
              <a:rPr lang="en-GB" sz="1100" b="1" i="1" dirty="0">
                <a:sym typeface="Arial"/>
              </a:rPr>
              <a:t>page 170 du manuel</a:t>
            </a:r>
            <a:r>
              <a:rPr lang="en-GB" sz="1100" i="1" dirty="0">
                <a:sym typeface="Arial"/>
              </a:rPr>
              <a:t>) et de réfléchir à vos réalisations à la fin de cette formation. </a:t>
            </a:r>
          </a:p>
          <a:p>
            <a:r>
              <a:rPr lang="en-GB" sz="1100" i="1" dirty="0">
                <a:sym typeface="Arial"/>
              </a:rPr>
              <a:t>Certains objectifs d'apprentissage peuvent nécessiter davantage d'informations, de pratique ou de soutien de la part du superviseur pour être pleinement atteints.</a:t>
            </a:r>
          </a:p>
          <a:p>
            <a:r>
              <a:rPr lang="en-GB" sz="1100" i="1" dirty="0">
                <a:sym typeface="Arial"/>
              </a:rPr>
              <a:t>Revenez sur la formation d'aujourd'hui et répondez aux questions sur les objectifs d'apprentissage dans leur cahier d'exercices. </a:t>
            </a:r>
          </a:p>
          <a:p>
            <a:pPr marL="0" indent="0">
              <a:buNone/>
            </a:pPr>
            <a:endParaRPr lang="en-GB" sz="1100" b="1" dirty="0">
              <a:sym typeface="Arial"/>
            </a:endParaRPr>
          </a:p>
          <a:p>
            <a:pPr marL="0" indent="0">
              <a:buNone/>
            </a:pPr>
            <a:r>
              <a:rPr lang="en-GB" sz="1100" b="1" dirty="0">
                <a:sym typeface="Arial"/>
              </a:rPr>
              <a:t>TRAVAIL INDIVIDUEL (5 minutes)</a:t>
            </a:r>
            <a:endParaRPr lang="en-GB" sz="1100" i="1" dirty="0">
              <a:sym typeface="Arial"/>
            </a:endParaRPr>
          </a:p>
          <a:p>
            <a:pPr marL="0" marR="0" lvl="0" indent="0" algn="l" defTabSz="914400" rtl="0" eaLnBrk="1" fontAlgn="auto" latinLnBrk="0" hangingPunct="1">
              <a:lnSpc>
                <a:spcPct val="100000"/>
              </a:lnSpc>
              <a:spcBef>
                <a:spcPts val="0"/>
              </a:spcBef>
              <a:spcAft>
                <a:spcPts val="0"/>
              </a:spcAft>
              <a:buClrTx/>
              <a:buSzTx/>
              <a:buNone/>
              <a:tabLst/>
              <a:defRPr/>
            </a:pPr>
            <a:endParaRPr lang="en-GB" sz="1100" dirty="0">
              <a:sym typeface="Arial"/>
            </a:endParaRPr>
          </a:p>
          <a:p>
            <a:pPr marL="0" marR="0" lvl="0" indent="0" algn="l" defTabSz="914400" rtl="0" eaLnBrk="1" fontAlgn="auto" latinLnBrk="0" hangingPunct="1">
              <a:lnSpc>
                <a:spcPct val="100000"/>
              </a:lnSpc>
              <a:spcBef>
                <a:spcPts val="0"/>
              </a:spcBef>
              <a:spcAft>
                <a:spcPts val="0"/>
              </a:spcAft>
              <a:buClrTx/>
              <a:buSzTx/>
              <a:buNone/>
              <a:tabLst/>
              <a:defRPr/>
            </a:pPr>
            <a:r>
              <a:rPr lang="en-GB" sz="1100" b="1" dirty="0">
                <a:sym typeface="Arial"/>
              </a:rPr>
              <a:t>DISCUSSION PLÉNIÈRE (5 minutes)</a:t>
            </a:r>
          </a:p>
          <a:p>
            <a:r>
              <a:rPr lang="en-GB" sz="1100" i="1" dirty="0">
                <a:sym typeface="Arial"/>
              </a:rPr>
              <a:t>Quelqu'un aimerait-il partager son expérience ?</a:t>
            </a:r>
          </a:p>
          <a:p>
            <a:pPr lvl="1"/>
            <a:r>
              <a:rPr lang="en-GB" sz="1100" i="1" dirty="0">
                <a:sym typeface="Arial"/>
              </a:rPr>
              <a:t>Quels sont les objectifs d'apprentissage sur lesquels vous avez besoin de plus d'informations, de pratique ou de soutien pour les atteindre pleinement ?</a:t>
            </a:r>
          </a:p>
          <a:p>
            <a:pPr lvl="1"/>
            <a:r>
              <a:rPr lang="en-GB" sz="1100" i="1" dirty="0">
                <a:sym typeface="Arial"/>
              </a:rPr>
              <a:t>Quels sont les objectifs d'apprentissage pour lesquels vous êtes confiant ?</a:t>
            </a:r>
          </a:p>
          <a:p>
            <a:endParaRPr lang="en-GB" sz="1100" i="1" dirty="0">
              <a:sym typeface="Arial"/>
            </a:endParaRPr>
          </a:p>
          <a:p>
            <a:pPr marL="0" indent="0">
              <a:buNone/>
            </a:pPr>
            <a:r>
              <a:rPr lang="en-GB" sz="1100" b="1" dirty="0">
                <a:sym typeface="Arial"/>
              </a:rPr>
              <a:t>INTRODUCTION</a:t>
            </a:r>
          </a:p>
          <a:p>
            <a:r>
              <a:rPr lang="en-GB" sz="1100" dirty="0">
                <a:sym typeface="Arial"/>
              </a:rPr>
              <a:t>Poursuivre à la </a:t>
            </a:r>
            <a:r>
              <a:rPr lang="en-GB" sz="1100" b="1" dirty="0">
                <a:sym typeface="Arial"/>
              </a:rPr>
              <a:t>page 182 du cahier d'exercices : Réflexion</a:t>
            </a:r>
          </a:p>
          <a:p>
            <a:r>
              <a:rPr lang="en-GB" sz="1100" i="1" dirty="0">
                <a:sym typeface="Arial"/>
              </a:rPr>
              <a:t>Qu'est-ce qui vous a surpris ?</a:t>
            </a:r>
          </a:p>
          <a:p>
            <a:r>
              <a:rPr lang="en-GB" sz="1100" i="1" dirty="0">
                <a:sym typeface="Arial"/>
              </a:rPr>
              <a:t>Quels étaient les défis à relever ?</a:t>
            </a:r>
          </a:p>
          <a:p>
            <a:r>
              <a:rPr lang="en-GB" sz="1100" i="1" dirty="0">
                <a:sym typeface="Arial"/>
              </a:rPr>
              <a:t>Sur quoi aimeriez-vous en savoir plus ?</a:t>
            </a:r>
          </a:p>
          <a:p>
            <a:pPr marL="0" indent="0">
              <a:buNone/>
            </a:pPr>
            <a:endParaRPr lang="en-GB" sz="1100" dirty="0">
              <a:sym typeface="Arial"/>
            </a:endParaRPr>
          </a:p>
          <a:p>
            <a:pPr marL="0" indent="0">
              <a:buNone/>
            </a:pPr>
            <a:r>
              <a:rPr lang="en-GB" sz="1100" b="1" dirty="0">
                <a:sym typeface="Arial"/>
              </a:rPr>
              <a:t>TRAVAIL INDIVIDUEL (5 minutes)</a:t>
            </a:r>
          </a:p>
          <a:p>
            <a:pPr marL="0" indent="0">
              <a:buNone/>
            </a:pPr>
            <a:endParaRPr lang="en-GB" sz="1100" dirty="0">
              <a:sym typeface="Arial"/>
            </a:endParaRPr>
          </a:p>
          <a:p>
            <a:pPr marL="0" indent="0">
              <a:buNone/>
            </a:pPr>
            <a:r>
              <a:rPr lang="en-GB" sz="1100" b="1" dirty="0">
                <a:sym typeface="Arial"/>
              </a:rPr>
              <a:t>DISCUSSION PLÉNIÈRE (5 minutes)</a:t>
            </a:r>
          </a:p>
          <a:p>
            <a:r>
              <a:rPr lang="en-GB" sz="1100" i="1" dirty="0">
                <a:sym typeface="Arial"/>
              </a:rPr>
              <a:t>Quelqu'un aimerait-il partager son expérience ?</a:t>
            </a:r>
          </a:p>
          <a:p>
            <a:pPr lvl="1"/>
            <a:r>
              <a:rPr lang="en-GB" sz="1100" i="1" dirty="0">
                <a:sym typeface="Arial"/>
              </a:rPr>
              <a:t>Quelque chose que vous avez appris aujourd'hui ?</a:t>
            </a:r>
          </a:p>
          <a:p>
            <a:pPr lvl="1"/>
            <a:r>
              <a:rPr lang="en-GB" sz="1100" i="1" dirty="0">
                <a:sym typeface="Arial"/>
              </a:rPr>
              <a:t>Vous voulez en savoir plus ?</a:t>
            </a:r>
          </a:p>
          <a:p>
            <a:r>
              <a:rPr lang="en-GB" sz="1100" i="0" dirty="0">
                <a:sym typeface="Arial"/>
              </a:rPr>
              <a:t>Expliquer quand commencera la formation sur module suivant</a:t>
            </a:r>
          </a:p>
          <a:p>
            <a:r>
              <a:rPr lang="en-GB" sz="1100" i="0" dirty="0">
                <a:sym typeface="Arial"/>
              </a:rPr>
              <a:t>Remercier les participants pour leur participation</a:t>
            </a:r>
            <a:endParaRPr lang="en-GB" sz="1100" dirty="0">
              <a:sym typeface="Arial"/>
            </a:endParaRPr>
          </a:p>
          <a:p>
            <a:endParaRPr lang="en-BE" dirty="0"/>
          </a:p>
        </p:txBody>
      </p:sp>
      <p:sp>
        <p:nvSpPr>
          <p:cNvPr id="6" name="Slide Image Placeholder 5">
            <a:extLst>
              <a:ext uri="{FF2B5EF4-FFF2-40B4-BE49-F238E27FC236}">
                <a16:creationId xmlns:a16="http://schemas.microsoft.com/office/drawing/2014/main" id="{87DDD2B3-E864-B038-48CC-11BD83E5DD58}"/>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5231AEE8-03C6-2632-09B1-A212A0FDEC9F}"/>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42</a:t>
            </a:fld>
            <a:endParaRPr lang="en-US" sz="1200" dirty="0">
              <a:latin typeface="+mn-lt"/>
            </a:endParaRPr>
          </a:p>
        </p:txBody>
      </p:sp>
    </p:spTree>
    <p:extLst>
      <p:ext uri="{BB962C8B-B14F-4D97-AF65-F5344CB8AC3E}">
        <p14:creationId xmlns:p14="http://schemas.microsoft.com/office/powerpoint/2010/main" val="2108023017"/>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i="0" dirty="0"/>
              <a:t>INTRODUCTION</a:t>
            </a:r>
          </a:p>
          <a:p>
            <a:r>
              <a:rPr lang="en-US" i="1" dirty="0"/>
              <a:t>Nous allons pratiquer une activité d'auto-soin très courte et facile à mettre en œuvre lorsque vous commencez à vous sentir débordé ou à ressentir une forte tension dans votre corps.</a:t>
            </a:r>
            <a:endParaRPr lang="en-BE" i="1" dirty="0"/>
          </a:p>
          <a:p>
            <a:r>
              <a:rPr lang="en-US" dirty="0"/>
              <a:t>Demandez au groupe de se lever. </a:t>
            </a:r>
            <a:endParaRPr lang="en-BE" dirty="0"/>
          </a:p>
          <a:p>
            <a:r>
              <a:rPr lang="en-US" i="1" dirty="0"/>
              <a:t>Cette activité s'appelle "shake it out" (secouez-le) </a:t>
            </a:r>
            <a:endParaRPr lang="en-BE" i="1" dirty="0"/>
          </a:p>
          <a:p>
            <a:r>
              <a:rPr lang="en-US" i="1" dirty="0"/>
              <a:t>Cette activité consiste à secouer la main droite, la main gauche, la jambe droite et la jambe gauche. Nous secouons chaque partie du corps pendant 5, puis 4, puis 3 et ainsi de suite. </a:t>
            </a:r>
            <a:endParaRPr lang="en-BE" i="1" dirty="0"/>
          </a:p>
          <a:p>
            <a:r>
              <a:rPr lang="en-CA" i="1" dirty="0"/>
              <a:t>Êtes-vous prêt à commencer ?</a:t>
            </a:r>
          </a:p>
          <a:p>
            <a:endParaRPr lang="en-CA" i="1"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b="1" dirty="0">
                <a:sym typeface="Arial"/>
              </a:rPr>
              <a:t>EXERCICE D'AUTO-SURVEILLANCE (10 minutes)</a:t>
            </a:r>
          </a:p>
          <a:p>
            <a:r>
              <a:rPr lang="en-US" i="0" dirty="0"/>
              <a:t>Levez la main droite et demandez à tout le monde de faire de même. </a:t>
            </a:r>
          </a:p>
          <a:p>
            <a:r>
              <a:rPr lang="en-US" i="0" dirty="0"/>
              <a:t>Commencez à compter à partir de 5 et secouez votre main droite.</a:t>
            </a:r>
          </a:p>
          <a:p>
            <a:r>
              <a:rPr lang="en-US" i="0" dirty="0"/>
              <a:t>Passez à la main gauche, secouez et comptez jusqu'à 5. </a:t>
            </a:r>
          </a:p>
          <a:p>
            <a:r>
              <a:rPr lang="en-US" i="0" dirty="0"/>
              <a:t>Passez à la jambe droite, secouez et comptez jusqu'à 5. </a:t>
            </a:r>
          </a:p>
          <a:p>
            <a:r>
              <a:rPr lang="en-US" i="0" dirty="0"/>
              <a:t>Passez à la jambe gauche, secouez et comptez jusqu'à 5. </a:t>
            </a:r>
            <a:endParaRPr lang="en-BE" i="0" dirty="0"/>
          </a:p>
          <a:p>
            <a:r>
              <a:rPr lang="en-US" i="0" dirty="0" err="1"/>
              <a:t>Répétez</a:t>
            </a:r>
            <a:r>
              <a:rPr lang="en-US" i="0" dirty="0"/>
              <a:t> avec un compte à rebours à partir de 4</a:t>
            </a:r>
            <a:endParaRPr lang="en-BE" i="0" dirty="0"/>
          </a:p>
          <a:p>
            <a:r>
              <a:rPr lang="en-US" i="0" dirty="0" err="1"/>
              <a:t>Répétez</a:t>
            </a:r>
            <a:r>
              <a:rPr lang="en-US" i="0" dirty="0"/>
              <a:t> avec un compte à rebours à partir de 3</a:t>
            </a:r>
            <a:endParaRPr lang="en-BE" i="0" dirty="0"/>
          </a:p>
          <a:p>
            <a:r>
              <a:rPr lang="en-US" i="0" dirty="0" err="1"/>
              <a:t>Répétez</a:t>
            </a:r>
            <a:r>
              <a:rPr lang="en-US" i="0" dirty="0"/>
              <a:t> avec un compte à rebours à partir de 2</a:t>
            </a:r>
            <a:endParaRPr lang="en-BE" i="0" dirty="0"/>
          </a:p>
          <a:p>
            <a:r>
              <a:rPr lang="en-US" i="0"/>
              <a:t>Répétez </a:t>
            </a:r>
            <a:r>
              <a:rPr lang="en-US" i="0" dirty="0"/>
              <a:t>avec un compte à rebours à partir de 1. </a:t>
            </a:r>
            <a:endParaRPr lang="en-BE" i="0" dirty="0"/>
          </a:p>
        </p:txBody>
      </p:sp>
      <p:sp>
        <p:nvSpPr>
          <p:cNvPr id="6" name="Slide Image Placeholder 5">
            <a:extLst>
              <a:ext uri="{FF2B5EF4-FFF2-40B4-BE49-F238E27FC236}">
                <a16:creationId xmlns:a16="http://schemas.microsoft.com/office/drawing/2014/main" id="{EC646D90-3C1F-F7B2-22A4-FF29DD160166}"/>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BD0B7766-9561-1D7E-3F6D-90E63F14FF3F}"/>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43</a:t>
            </a:fld>
            <a:endParaRPr lang="en-US" sz="1200" dirty="0">
              <a:latin typeface="+mn-lt"/>
            </a:endParaRPr>
          </a:p>
        </p:txBody>
      </p:sp>
    </p:spTree>
    <p:extLst>
      <p:ext uri="{BB962C8B-B14F-4D97-AF65-F5344CB8AC3E}">
        <p14:creationId xmlns:p14="http://schemas.microsoft.com/office/powerpoint/2010/main" val="5910186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7"/>
        <p:cNvGrpSpPr/>
        <p:nvPr/>
      </p:nvGrpSpPr>
      <p:grpSpPr>
        <a:xfrm>
          <a:off x="0" y="0"/>
          <a:ext cx="0" cy="0"/>
          <a:chOff x="0" y="0"/>
          <a:chExt cx="0" cy="0"/>
        </a:xfrm>
      </p:grpSpPr>
      <p:sp>
        <p:nvSpPr>
          <p:cNvPr id="309" name="Google Shape;309;p6:notes"/>
          <p:cNvSpPr txBox="1">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b="1" dirty="0"/>
              <a:t>INTRODUCTION</a:t>
            </a:r>
          </a:p>
          <a:p>
            <a:r>
              <a:rPr lang="en-GB" dirty="0"/>
              <a:t>Répartissez les participants en 4 groupes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Attribuez un type d'activité à chaque groupe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Défendre les intérêts de l'enfant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Roue des émotions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Respiration avec la main sur le </a:t>
            </a:r>
            <a:r>
              <a:rPr lang="en-GB" dirty="0" err="1"/>
              <a:t>ventre</a:t>
            </a:r>
            <a:endParaRPr lang="en-GB" dirty="0"/>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Mise à jour de la cartographie des services</a:t>
            </a:r>
          </a:p>
          <a:p>
            <a:r>
              <a:rPr lang="en-GB" i="1" dirty="0"/>
              <a:t>Dans votre groupe :</a:t>
            </a:r>
          </a:p>
          <a:p>
            <a:pPr lvl="1"/>
            <a:r>
              <a:rPr lang="en-GB" i="1" dirty="0"/>
              <a:t>Discutez des raisons pour lesquelles l'activité que vous avez choisie pourrait être utile à un </a:t>
            </a:r>
            <a:r>
              <a:rPr lang="en-GB" i="1" dirty="0" err="1"/>
              <a:t>gestionnaire</a:t>
            </a:r>
            <a:r>
              <a:rPr lang="en-GB" i="1" dirty="0"/>
              <a:t> de </a:t>
            </a:r>
            <a:r>
              <a:rPr lang="en-GB" i="1" dirty="0" err="1"/>
              <a:t>cas</a:t>
            </a:r>
            <a:r>
              <a:rPr lang="en-GB" i="1" dirty="0"/>
              <a:t>. </a:t>
            </a:r>
          </a:p>
          <a:p>
            <a:pPr lvl="1"/>
            <a:r>
              <a:rPr lang="en-GB" i="1" dirty="0"/>
              <a:t>Préparez-vous à présenter vos arguments</a:t>
            </a:r>
          </a:p>
          <a:p>
            <a:pPr marL="0" indent="0">
              <a:buNone/>
            </a:pPr>
            <a:endParaRPr lang="en-GB" b="1" dirty="0"/>
          </a:p>
          <a:p>
            <a:pPr marL="0" indent="0">
              <a:buNone/>
            </a:pPr>
            <a:r>
              <a:rPr lang="en-GB" b="1" dirty="0"/>
              <a:t>TRAVAIL EN GROUPE (5 minutes)</a:t>
            </a:r>
          </a:p>
          <a:p>
            <a:r>
              <a:rPr lang="en-GB" dirty="0"/>
              <a:t>Laisser 5 minutes aux participants pour compléter le questionnaire</a:t>
            </a:r>
          </a:p>
          <a:p>
            <a:pPr marL="0" indent="0">
              <a:buNone/>
            </a:pPr>
            <a:endParaRPr lang="en-GB" dirty="0"/>
          </a:p>
          <a:p>
            <a:pPr marL="0" indent="0">
              <a:buNone/>
            </a:pPr>
            <a:r>
              <a:rPr lang="en-GB" b="1" dirty="0"/>
              <a:t>DISCUSSION PLÉNIÈRE (15 minutes)</a:t>
            </a:r>
          </a:p>
          <a:p>
            <a:r>
              <a:rPr lang="en-GB" dirty="0"/>
              <a:t>Demandez à chaque groupe de présenter</a:t>
            </a:r>
          </a:p>
          <a:p>
            <a:r>
              <a:rPr lang="en-GB" dirty="0"/>
              <a:t>Examinez et complétez les réponses possibles ci-dessous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______________________________________________________________________________</a:t>
            </a:r>
          </a:p>
          <a:p>
            <a:endParaRPr lang="en-GB" dirty="0"/>
          </a:p>
          <a:p>
            <a:pPr marL="0" indent="0">
              <a:buNone/>
            </a:pPr>
            <a:r>
              <a:rPr lang="en-GB" b="1" dirty="0"/>
              <a:t>RÉPONSES POSSIBLES</a:t>
            </a:r>
          </a:p>
          <a:p>
            <a:pPr lvl="0"/>
            <a:r>
              <a:rPr lang="en-GB" dirty="0"/>
              <a:t>Défendre les intérêts de l'enfant :</a:t>
            </a:r>
          </a:p>
          <a:p>
            <a:pPr lvl="1"/>
            <a:r>
              <a:rPr lang="en-GB" dirty="0" err="1"/>
              <a:t>Cela</a:t>
            </a:r>
            <a:r>
              <a:rPr lang="en-GB" dirty="0"/>
              <a:t> peut encourager l'enfant à participer et à exprimer son point de vue.</a:t>
            </a:r>
          </a:p>
          <a:p>
            <a:pPr lvl="1"/>
            <a:r>
              <a:rPr lang="en-GB" dirty="0" err="1"/>
              <a:t>Cela</a:t>
            </a:r>
            <a:r>
              <a:rPr lang="en-GB" dirty="0"/>
              <a:t> peut également avoir un effet d'autonomisation, les rendant plus confiants pour se défendre et revendiquer leurs droits.</a:t>
            </a:r>
          </a:p>
          <a:p>
            <a:pPr marL="0" lvl="0" indent="0">
              <a:buNone/>
            </a:pPr>
            <a:endParaRPr lang="en-GB" dirty="0"/>
          </a:p>
          <a:p>
            <a:pPr marL="0" lvl="0" indent="0">
              <a:buNone/>
            </a:pPr>
            <a:r>
              <a:rPr lang="en-GB" b="1" dirty="0"/>
              <a:t>SUITE </a:t>
            </a:r>
            <a:r>
              <a:rPr lang="en-GB" b="1" dirty="0">
                <a:sym typeface="Wingdings" panose="05000000000000000000" pitchFamily="2" charset="2"/>
              </a:rPr>
              <a:t></a:t>
            </a:r>
            <a:endParaRPr lang="en-GB" dirty="0"/>
          </a:p>
        </p:txBody>
      </p:sp>
      <p:sp>
        <p:nvSpPr>
          <p:cNvPr id="3" name="Slide Image Placeholder 2">
            <a:extLst>
              <a:ext uri="{FF2B5EF4-FFF2-40B4-BE49-F238E27FC236}">
                <a16:creationId xmlns:a16="http://schemas.microsoft.com/office/drawing/2014/main" id="{6236A845-1D93-1DE1-5DB0-08205B64FE31}"/>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E103FE91-C0B5-8700-428A-0CA1E676310B}"/>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5</a:t>
            </a:fld>
            <a:endParaRPr lang="en-US" sz="1200" dirty="0">
              <a:latin typeface="+mn-lt"/>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7"/>
        <p:cNvGrpSpPr/>
        <p:nvPr/>
      </p:nvGrpSpPr>
      <p:grpSpPr>
        <a:xfrm>
          <a:off x="0" y="0"/>
          <a:ext cx="0" cy="0"/>
          <a:chOff x="0" y="0"/>
          <a:chExt cx="0" cy="0"/>
        </a:xfrm>
      </p:grpSpPr>
      <p:sp>
        <p:nvSpPr>
          <p:cNvPr id="309" name="Google Shape;309;p6:notes"/>
          <p:cNvSpPr txBox="1">
            <a:spLocks noGrp="1"/>
          </p:cNvSpPr>
          <p:nvPr>
            <p:ph type="body" idx="1"/>
          </p:nvPr>
        </p:nvSpPr>
        <p:spPr>
          <a:xfrm>
            <a:off x="477839" y="460375"/>
            <a:ext cx="6143624" cy="9313863"/>
          </a:xfrm>
        </p:spPr>
        <p:txBody>
          <a:bodyPr/>
          <a:lstStyle/>
          <a:p>
            <a:pPr lvl="0"/>
            <a:r>
              <a:rPr lang="en-GB" dirty="0"/>
              <a:t>Roue des émotions : </a:t>
            </a:r>
          </a:p>
          <a:p>
            <a:pPr lvl="1"/>
            <a:r>
              <a:rPr lang="en-GB" dirty="0"/>
              <a:t>Il s'agit d'une activité de psychoéducation </a:t>
            </a:r>
          </a:p>
          <a:p>
            <a:pPr lvl="1"/>
            <a:r>
              <a:rPr lang="en-GB" dirty="0"/>
              <a:t>Elle peut aider les enfants à découvrir les sentiments et les émotions.</a:t>
            </a:r>
          </a:p>
          <a:p>
            <a:pPr lvl="1"/>
            <a:r>
              <a:rPr lang="en-GB" dirty="0"/>
              <a:t>Elle peut les aider à reconnaître leurs propres émotions, à apprendre à les étiqueter (différents mots pour décrire différents sentiments) et les encourager à exprimer ce qu'ils ressentent.</a:t>
            </a:r>
          </a:p>
          <a:p>
            <a:pPr lvl="0"/>
            <a:r>
              <a:rPr lang="en-GB" dirty="0"/>
              <a:t>Respiration avec la main sur le </a:t>
            </a:r>
            <a:r>
              <a:rPr lang="en-GB" dirty="0" err="1"/>
              <a:t>ventre</a:t>
            </a:r>
            <a:endParaRPr lang="en-GB" dirty="0"/>
          </a:p>
          <a:p>
            <a:pPr lvl="1"/>
            <a:r>
              <a:rPr lang="en-GB" dirty="0"/>
              <a:t>Il s'agit d'une activité de régulation des émotions </a:t>
            </a:r>
          </a:p>
          <a:p>
            <a:pPr lvl="1"/>
            <a:r>
              <a:rPr lang="en-GB" dirty="0"/>
              <a:t>Elle peut aider l'enfant à prendre conscience de lui-même </a:t>
            </a:r>
          </a:p>
          <a:p>
            <a:pPr lvl="1"/>
            <a:r>
              <a:rPr lang="en-GB" dirty="0"/>
              <a:t>Elle peut aider l'enfant à détendre son esprit et son corps.</a:t>
            </a:r>
          </a:p>
          <a:p>
            <a:pPr lvl="0"/>
            <a:r>
              <a:rPr lang="en-GB" dirty="0"/>
              <a:t>Mise à jour de la cartographie des services : </a:t>
            </a:r>
          </a:p>
          <a:p>
            <a:pPr lvl="1"/>
            <a:r>
              <a:rPr lang="en-GB" dirty="0"/>
              <a:t>Il s'agit notamment de mettre à jour la procédure d'orientation </a:t>
            </a:r>
          </a:p>
          <a:p>
            <a:pPr lvl="1"/>
            <a:r>
              <a:rPr lang="en-GB" dirty="0"/>
              <a:t>Cela </a:t>
            </a:r>
            <a:r>
              <a:rPr lang="en-GB" dirty="0" err="1"/>
              <a:t>permet</a:t>
            </a:r>
            <a:r>
              <a:rPr lang="en-GB" dirty="0"/>
              <a:t> au </a:t>
            </a:r>
            <a:r>
              <a:rPr lang="en-GB" dirty="0" err="1"/>
              <a:t>gestionnaire</a:t>
            </a:r>
            <a:r>
              <a:rPr lang="en-GB" dirty="0"/>
              <a:t> de </a:t>
            </a:r>
            <a:r>
              <a:rPr lang="en-GB" dirty="0" err="1"/>
              <a:t>cas</a:t>
            </a:r>
            <a:r>
              <a:rPr lang="en-GB" dirty="0"/>
              <a:t> de garder une vue d'ensemble des types d'aide disponibles. </a:t>
            </a:r>
          </a:p>
          <a:p>
            <a:pPr lvl="1"/>
            <a:r>
              <a:rPr lang="en-GB" dirty="0"/>
              <a:t>Cela </a:t>
            </a:r>
            <a:r>
              <a:rPr lang="en-GB" dirty="0" err="1"/>
              <a:t>permet</a:t>
            </a:r>
            <a:r>
              <a:rPr lang="en-GB" dirty="0"/>
              <a:t> au </a:t>
            </a:r>
            <a:r>
              <a:rPr lang="en-GB" dirty="0" err="1"/>
              <a:t>gestionnaire</a:t>
            </a:r>
            <a:r>
              <a:rPr lang="en-GB" dirty="0"/>
              <a:t> de </a:t>
            </a:r>
            <a:r>
              <a:rPr lang="en-GB" dirty="0" err="1"/>
              <a:t>cas</a:t>
            </a:r>
            <a:r>
              <a:rPr lang="en-GB" dirty="0"/>
              <a:t> de se familiariser avec les services offerts par d'autres acteurs. </a:t>
            </a:r>
          </a:p>
          <a:p>
            <a:pPr lvl="1"/>
            <a:r>
              <a:rPr lang="en-GB" dirty="0"/>
              <a:t>Il s'agit de l'une des meilleures pratiques pour garantir une orientation adéquate des enfants ayant besoin d'un soutien. </a:t>
            </a:r>
          </a:p>
        </p:txBody>
      </p:sp>
      <p:sp>
        <p:nvSpPr>
          <p:cNvPr id="2" name="Google Shape;725;p48:notes">
            <a:extLst>
              <a:ext uri="{FF2B5EF4-FFF2-40B4-BE49-F238E27FC236}">
                <a16:creationId xmlns:a16="http://schemas.microsoft.com/office/drawing/2014/main" id="{C708E1C7-8602-B3F4-B741-A9DDBC77E82D}"/>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6</a:t>
            </a:fld>
            <a:endParaRPr lang="en-US" sz="1200" dirty="0">
              <a:latin typeface="+mn-lt"/>
            </a:endParaRPr>
          </a:p>
        </p:txBody>
      </p:sp>
    </p:spTree>
    <p:extLst>
      <p:ext uri="{BB962C8B-B14F-4D97-AF65-F5344CB8AC3E}">
        <p14:creationId xmlns:p14="http://schemas.microsoft.com/office/powerpoint/2010/main" val="5133249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0"/>
        <p:cNvGrpSpPr/>
        <p:nvPr/>
      </p:nvGrpSpPr>
      <p:grpSpPr>
        <a:xfrm>
          <a:off x="0" y="0"/>
          <a:ext cx="0" cy="0"/>
          <a:chOff x="0" y="0"/>
          <a:chExt cx="0" cy="0"/>
        </a:xfrm>
      </p:grpSpPr>
      <p:sp>
        <p:nvSpPr>
          <p:cNvPr id="452" name="Google Shape;452;p11:notes"/>
          <p:cNvSpPr txBox="1">
            <a:spLocks noGrp="1"/>
          </p:cNvSpPr>
          <p:nvPr>
            <p:ph type="body" idx="1"/>
          </p:nvPr>
        </p:nvSpPr>
        <p:spPr/>
        <p:txBody>
          <a:bodyPr/>
          <a:lstStyle/>
          <a:p>
            <a:pPr marL="0" indent="0">
              <a:buNone/>
            </a:pPr>
            <a:r>
              <a:rPr lang="en-US" b="1" dirty="0"/>
              <a:t>EXPLICATION</a:t>
            </a:r>
          </a:p>
          <a:p>
            <a:r>
              <a:rPr lang="en-US" dirty="0"/>
              <a:t>Récapituler le processus de gestion de </a:t>
            </a:r>
            <a:r>
              <a:rPr lang="en-US" dirty="0" err="1"/>
              <a:t>cas</a:t>
            </a:r>
            <a:r>
              <a:rPr lang="en-US" dirty="0"/>
              <a:t> </a:t>
            </a:r>
          </a:p>
          <a:p>
            <a:pPr lvl="0"/>
            <a:r>
              <a:rPr lang="en-US" dirty="0"/>
              <a:t>Expliquer la position de l'étape de suivi et d'examen</a:t>
            </a:r>
          </a:p>
          <a:p>
            <a:pPr lvl="0"/>
            <a:r>
              <a:rPr lang="en-US" i="1" dirty="0"/>
              <a:t>Le suivi de la sécurité et du bien-être de l'enfant peut être effectué à tout moment de la procédure de gestion de </a:t>
            </a:r>
            <a:r>
              <a:rPr lang="en-US" i="1" dirty="0" err="1"/>
              <a:t>cas</a:t>
            </a:r>
            <a:r>
              <a:rPr lang="en-US" i="1" dirty="0"/>
              <a:t>, notamment :</a:t>
            </a:r>
          </a:p>
          <a:p>
            <a:pPr lvl="1"/>
            <a:r>
              <a:rPr lang="en-US" i="1" dirty="0"/>
              <a:t>Immédiatement après l'évaluation </a:t>
            </a:r>
          </a:p>
          <a:p>
            <a:pPr lvl="1"/>
            <a:r>
              <a:rPr lang="en-US" i="1" dirty="0"/>
              <a:t>Après avoir élaboré le plan d'action. </a:t>
            </a:r>
          </a:p>
          <a:p>
            <a:endParaRPr lang="en-US" dirty="0"/>
          </a:p>
          <a:p>
            <a:endParaRPr lang="en-US" dirty="0"/>
          </a:p>
        </p:txBody>
      </p:sp>
      <p:sp>
        <p:nvSpPr>
          <p:cNvPr id="3" name="Slide Image Placeholder 2">
            <a:extLst>
              <a:ext uri="{FF2B5EF4-FFF2-40B4-BE49-F238E27FC236}">
                <a16:creationId xmlns:a16="http://schemas.microsoft.com/office/drawing/2014/main" id="{C498C45F-FAB6-38B4-3D9D-4565F35C61BD}"/>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EBC35BF8-111F-4967-ACD7-3E85CC4F3A98}"/>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7</a:t>
            </a:fld>
            <a:endParaRPr lang="en-US" sz="1200" dirty="0">
              <a:latin typeface="+mn-lt"/>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2"/>
        <p:cNvGrpSpPr/>
        <p:nvPr/>
      </p:nvGrpSpPr>
      <p:grpSpPr>
        <a:xfrm>
          <a:off x="0" y="0"/>
          <a:ext cx="0" cy="0"/>
          <a:chOff x="0" y="0"/>
          <a:chExt cx="0" cy="0"/>
        </a:xfrm>
      </p:grpSpPr>
      <p:sp>
        <p:nvSpPr>
          <p:cNvPr id="344" name="Google Shape;344;p7:notes"/>
          <p:cNvSpPr txBox="1">
            <a:spLocks noGrp="1"/>
          </p:cNvSpPr>
          <p:nvPr>
            <p:ph type="body" idx="1"/>
          </p:nvPr>
        </p:nvSpPr>
        <p:spPr/>
        <p:txBody>
          <a:bodyPr/>
          <a:lstStyle/>
          <a:p>
            <a:pPr marL="0" indent="0">
              <a:buNone/>
            </a:pPr>
            <a:r>
              <a:rPr lang="en-GB" b="1" dirty="0"/>
              <a:t>EXPLICATION</a:t>
            </a:r>
          </a:p>
          <a:p>
            <a:r>
              <a:rPr lang="en-GB" dirty="0">
                <a:sym typeface="Arial"/>
              </a:rPr>
              <a:t>Présenter la diapositive</a:t>
            </a:r>
          </a:p>
          <a:p>
            <a:r>
              <a:rPr lang="en-GB" i="1" dirty="0"/>
              <a:t>Ce module porte sur la cinquième étape de la gestion de </a:t>
            </a:r>
            <a:r>
              <a:rPr lang="en-GB" i="1" dirty="0" err="1"/>
              <a:t>cas</a:t>
            </a:r>
            <a:r>
              <a:rPr lang="en-GB" i="1" dirty="0"/>
              <a:t>, à savoir le suivi et la examen. </a:t>
            </a:r>
          </a:p>
          <a:p>
            <a:r>
              <a:rPr lang="en-GB" i="1" dirty="0">
                <a:sym typeface="Helvetica Neue"/>
              </a:rPr>
              <a:t>Dans ce module, nous aborderons quelques-unes des nombreuses façons de suivre et de revoir le dossier d'un enfant. </a:t>
            </a:r>
          </a:p>
          <a:p>
            <a:r>
              <a:rPr lang="en-GB" i="1" dirty="0">
                <a:sym typeface="Arial"/>
              </a:rPr>
              <a:t>Quelqu'un a-t-il des questions à poser ou des précisions à demander ?</a:t>
            </a:r>
          </a:p>
          <a:p>
            <a:r>
              <a:rPr lang="en-GB" i="1" dirty="0">
                <a:sym typeface="Arial"/>
              </a:rPr>
              <a:t>Vous trouverez les objectifs d'apprentissage à la </a:t>
            </a:r>
            <a:r>
              <a:rPr lang="en-GB" b="1" i="1" dirty="0">
                <a:sym typeface="Arial"/>
              </a:rPr>
              <a:t>page 170 du cahier d'exercices : Objectifs d'apprentissage</a:t>
            </a:r>
          </a:p>
          <a:p>
            <a:endParaRPr lang="en-GB" dirty="0"/>
          </a:p>
        </p:txBody>
      </p:sp>
      <p:sp>
        <p:nvSpPr>
          <p:cNvPr id="3" name="Slide Image Placeholder 2">
            <a:extLst>
              <a:ext uri="{FF2B5EF4-FFF2-40B4-BE49-F238E27FC236}">
                <a16:creationId xmlns:a16="http://schemas.microsoft.com/office/drawing/2014/main" id="{7C04495A-1030-5EE1-28F4-6829F5540680}"/>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02BAAB04-F0E7-5172-71DC-00C80CE13940}"/>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8</a:t>
            </a:fld>
            <a:endParaRPr lang="en-US" sz="1200" dirty="0">
              <a:latin typeface="+mn-lt"/>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5"/>
        <p:cNvGrpSpPr/>
        <p:nvPr/>
      </p:nvGrpSpPr>
      <p:grpSpPr>
        <a:xfrm>
          <a:off x="0" y="0"/>
          <a:ext cx="0" cy="0"/>
          <a:chOff x="0" y="0"/>
          <a:chExt cx="0" cy="0"/>
        </a:xfrm>
      </p:grpSpPr>
      <p:sp>
        <p:nvSpPr>
          <p:cNvPr id="437" name="Google Shape;437;p10:notes"/>
          <p:cNvSpPr txBox="1">
            <a:spLocks noGrp="1"/>
          </p:cNvSpPr>
          <p:nvPr>
            <p:ph type="body" idx="1"/>
          </p:nvPr>
        </p:nvSpPr>
        <p:spPr/>
        <p:txBody>
          <a:bodyPr/>
          <a:lstStyle/>
          <a:p>
            <a:pPr marL="0" indent="0">
              <a:buNone/>
            </a:pPr>
            <a:r>
              <a:rPr lang="en-US" b="1" dirty="0"/>
              <a:t>SESSION 2 DURÉE : 1h30</a:t>
            </a:r>
          </a:p>
          <a:p>
            <a:pPr marL="0" indent="0">
              <a:buNone/>
            </a:pPr>
            <a:r>
              <a:rPr lang="en-US" dirty="0"/>
              <a:t>______________________________________________________________________________</a:t>
            </a:r>
          </a:p>
          <a:p>
            <a:pPr marL="0" indent="0">
              <a:buNone/>
            </a:pPr>
            <a:endParaRPr lang="en-US" dirty="0"/>
          </a:p>
          <a:p>
            <a:pPr marL="0" indent="0">
              <a:buNone/>
            </a:pPr>
            <a:r>
              <a:rPr lang="en-US" b="1" dirty="0"/>
              <a:t>EXPLICATION</a:t>
            </a:r>
            <a:endParaRPr lang="en-US" dirty="0"/>
          </a:p>
          <a:p>
            <a:r>
              <a:rPr lang="en-US" i="1" dirty="0"/>
              <a:t>Nous allons d'abord en discuter :</a:t>
            </a:r>
          </a:p>
          <a:p>
            <a:pPr lvl="1"/>
            <a:r>
              <a:rPr lang="en-US" i="1" dirty="0"/>
              <a:t>Pourquoi le suivi est-il important ?</a:t>
            </a:r>
          </a:p>
          <a:p>
            <a:pPr lvl="1"/>
            <a:r>
              <a:rPr lang="en-US" i="1" dirty="0"/>
              <a:t>L'objectif du suivi </a:t>
            </a:r>
          </a:p>
          <a:p>
            <a:pPr lvl="1"/>
            <a:r>
              <a:rPr lang="en-US" i="1" dirty="0"/>
              <a:t>Qu'est-ce qui doit faire l'objet d'un suivi ? </a:t>
            </a:r>
          </a:p>
        </p:txBody>
      </p:sp>
      <p:sp>
        <p:nvSpPr>
          <p:cNvPr id="3" name="Slide Image Placeholder 2">
            <a:extLst>
              <a:ext uri="{FF2B5EF4-FFF2-40B4-BE49-F238E27FC236}">
                <a16:creationId xmlns:a16="http://schemas.microsoft.com/office/drawing/2014/main" id="{D66D45DC-7CA7-19F7-147E-7CB3EE7F3E35}"/>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3F04958D-DDA2-DC3D-A9BF-995EED8F7510}"/>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9</a:t>
            </a:fld>
            <a:endParaRPr lang="en-US" sz="1200" dirty="0">
              <a:latin typeface="+mn-lt"/>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D97D11-7B4C-6EB3-CF4D-2F8E6A36F1A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BE"/>
          </a:p>
        </p:txBody>
      </p:sp>
      <p:sp>
        <p:nvSpPr>
          <p:cNvPr id="3" name="Subtitle 2">
            <a:extLst>
              <a:ext uri="{FF2B5EF4-FFF2-40B4-BE49-F238E27FC236}">
                <a16:creationId xmlns:a16="http://schemas.microsoft.com/office/drawing/2014/main" id="{0994209E-9346-F2AA-7138-6F9D9381112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BE"/>
          </a:p>
        </p:txBody>
      </p:sp>
      <p:sp>
        <p:nvSpPr>
          <p:cNvPr id="4" name="Date Placeholder 3">
            <a:extLst>
              <a:ext uri="{FF2B5EF4-FFF2-40B4-BE49-F238E27FC236}">
                <a16:creationId xmlns:a16="http://schemas.microsoft.com/office/drawing/2014/main" id="{B60B21E5-9952-55D4-E379-555C72941079}"/>
              </a:ext>
            </a:extLst>
          </p:cNvPr>
          <p:cNvSpPr>
            <a:spLocks noGrp="1"/>
          </p:cNvSpPr>
          <p:nvPr>
            <p:ph type="dt" sz="half" idx="10"/>
          </p:nvPr>
        </p:nvSpPr>
        <p:spPr/>
        <p:txBody>
          <a:bodyPr/>
          <a:lstStyle/>
          <a:p>
            <a:fld id="{E9E2FBD0-D69E-47CB-BE57-4D41A3F8B326}" type="datetimeFigureOut">
              <a:rPr lang="en-BE" smtClean="0"/>
              <a:t>05/04/2023</a:t>
            </a:fld>
            <a:endParaRPr lang="en-BE"/>
          </a:p>
        </p:txBody>
      </p:sp>
      <p:sp>
        <p:nvSpPr>
          <p:cNvPr id="5" name="Footer Placeholder 4">
            <a:extLst>
              <a:ext uri="{FF2B5EF4-FFF2-40B4-BE49-F238E27FC236}">
                <a16:creationId xmlns:a16="http://schemas.microsoft.com/office/drawing/2014/main" id="{88611A48-0813-DEF9-A3FE-BA882B620A1E}"/>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979A674D-D2D1-8AA7-5BB8-6CC86F4E4608}"/>
              </a:ext>
            </a:extLst>
          </p:cNvPr>
          <p:cNvSpPr>
            <a:spLocks noGrp="1"/>
          </p:cNvSpPr>
          <p:nvPr>
            <p:ph type="sldNum" sz="quarter" idx="12"/>
          </p:nvPr>
        </p:nvSpPr>
        <p:spPr/>
        <p:txBody>
          <a:bodyPr/>
          <a:lstStyle/>
          <a:p>
            <a:fld id="{CF201E3F-FBD2-489A-A935-D68F4F1B4298}" type="slidenum">
              <a:rPr lang="en-BE" smtClean="0"/>
              <a:t>‹#›</a:t>
            </a:fld>
            <a:endParaRPr lang="en-BE"/>
          </a:p>
        </p:txBody>
      </p:sp>
    </p:spTree>
    <p:extLst>
      <p:ext uri="{BB962C8B-B14F-4D97-AF65-F5344CB8AC3E}">
        <p14:creationId xmlns:p14="http://schemas.microsoft.com/office/powerpoint/2010/main" val="3220368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AB5AC4-9F53-89B8-30DB-537C8569F38C}"/>
              </a:ext>
            </a:extLst>
          </p:cNvPr>
          <p:cNvSpPr>
            <a:spLocks noGrp="1"/>
          </p:cNvSpPr>
          <p:nvPr>
            <p:ph type="title"/>
          </p:nvPr>
        </p:nvSpPr>
        <p:spPr/>
        <p:txBody>
          <a:bodyPr/>
          <a:lstStyle/>
          <a:p>
            <a:r>
              <a:rPr lang="en-US"/>
              <a:t>Click to edit Master title style</a:t>
            </a:r>
            <a:endParaRPr lang="en-BE"/>
          </a:p>
        </p:txBody>
      </p:sp>
      <p:sp>
        <p:nvSpPr>
          <p:cNvPr id="3" name="Vertical Text Placeholder 2">
            <a:extLst>
              <a:ext uri="{FF2B5EF4-FFF2-40B4-BE49-F238E27FC236}">
                <a16:creationId xmlns:a16="http://schemas.microsoft.com/office/drawing/2014/main" id="{9F765BC1-61DE-3D5F-35DA-6FBDD782D5E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Date Placeholder 3">
            <a:extLst>
              <a:ext uri="{FF2B5EF4-FFF2-40B4-BE49-F238E27FC236}">
                <a16:creationId xmlns:a16="http://schemas.microsoft.com/office/drawing/2014/main" id="{EE7E4287-F37C-CE38-1AF5-98B631B8E07B}"/>
              </a:ext>
            </a:extLst>
          </p:cNvPr>
          <p:cNvSpPr>
            <a:spLocks noGrp="1"/>
          </p:cNvSpPr>
          <p:nvPr>
            <p:ph type="dt" sz="half" idx="10"/>
          </p:nvPr>
        </p:nvSpPr>
        <p:spPr/>
        <p:txBody>
          <a:bodyPr/>
          <a:lstStyle/>
          <a:p>
            <a:fld id="{E9E2FBD0-D69E-47CB-BE57-4D41A3F8B326}" type="datetimeFigureOut">
              <a:rPr lang="en-BE" smtClean="0"/>
              <a:t>05/04/2023</a:t>
            </a:fld>
            <a:endParaRPr lang="en-BE"/>
          </a:p>
        </p:txBody>
      </p:sp>
      <p:sp>
        <p:nvSpPr>
          <p:cNvPr id="5" name="Footer Placeholder 4">
            <a:extLst>
              <a:ext uri="{FF2B5EF4-FFF2-40B4-BE49-F238E27FC236}">
                <a16:creationId xmlns:a16="http://schemas.microsoft.com/office/drawing/2014/main" id="{B84275A5-86C9-1676-CD26-1F867529D661}"/>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69C25441-F60F-C12C-34FF-5E9E2A61EA85}"/>
              </a:ext>
            </a:extLst>
          </p:cNvPr>
          <p:cNvSpPr>
            <a:spLocks noGrp="1"/>
          </p:cNvSpPr>
          <p:nvPr>
            <p:ph type="sldNum" sz="quarter" idx="12"/>
          </p:nvPr>
        </p:nvSpPr>
        <p:spPr/>
        <p:txBody>
          <a:bodyPr/>
          <a:lstStyle/>
          <a:p>
            <a:fld id="{CF201E3F-FBD2-489A-A935-D68F4F1B4298}" type="slidenum">
              <a:rPr lang="en-BE" smtClean="0"/>
              <a:t>‹#›</a:t>
            </a:fld>
            <a:endParaRPr lang="en-BE"/>
          </a:p>
        </p:txBody>
      </p:sp>
    </p:spTree>
    <p:extLst>
      <p:ext uri="{BB962C8B-B14F-4D97-AF65-F5344CB8AC3E}">
        <p14:creationId xmlns:p14="http://schemas.microsoft.com/office/powerpoint/2010/main" val="1020505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E83A014-B218-55F6-94AA-978DCFD1196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BE"/>
          </a:p>
        </p:txBody>
      </p:sp>
      <p:sp>
        <p:nvSpPr>
          <p:cNvPr id="3" name="Vertical Text Placeholder 2">
            <a:extLst>
              <a:ext uri="{FF2B5EF4-FFF2-40B4-BE49-F238E27FC236}">
                <a16:creationId xmlns:a16="http://schemas.microsoft.com/office/drawing/2014/main" id="{8A5446EC-DEA5-1646-386F-DB87B83C0B4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Date Placeholder 3">
            <a:extLst>
              <a:ext uri="{FF2B5EF4-FFF2-40B4-BE49-F238E27FC236}">
                <a16:creationId xmlns:a16="http://schemas.microsoft.com/office/drawing/2014/main" id="{B7EC4C14-FC87-AF0C-C1EE-84C239E4A4FF}"/>
              </a:ext>
            </a:extLst>
          </p:cNvPr>
          <p:cNvSpPr>
            <a:spLocks noGrp="1"/>
          </p:cNvSpPr>
          <p:nvPr>
            <p:ph type="dt" sz="half" idx="10"/>
          </p:nvPr>
        </p:nvSpPr>
        <p:spPr/>
        <p:txBody>
          <a:bodyPr/>
          <a:lstStyle/>
          <a:p>
            <a:fld id="{E9E2FBD0-D69E-47CB-BE57-4D41A3F8B326}" type="datetimeFigureOut">
              <a:rPr lang="en-BE" smtClean="0"/>
              <a:t>05/04/2023</a:t>
            </a:fld>
            <a:endParaRPr lang="en-BE"/>
          </a:p>
        </p:txBody>
      </p:sp>
      <p:sp>
        <p:nvSpPr>
          <p:cNvPr id="5" name="Footer Placeholder 4">
            <a:extLst>
              <a:ext uri="{FF2B5EF4-FFF2-40B4-BE49-F238E27FC236}">
                <a16:creationId xmlns:a16="http://schemas.microsoft.com/office/drawing/2014/main" id="{093954DE-F313-0651-14B9-02EC97D217DB}"/>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51EFBA98-903E-0E03-97A7-216A481F34CD}"/>
              </a:ext>
            </a:extLst>
          </p:cNvPr>
          <p:cNvSpPr>
            <a:spLocks noGrp="1"/>
          </p:cNvSpPr>
          <p:nvPr>
            <p:ph type="sldNum" sz="quarter" idx="12"/>
          </p:nvPr>
        </p:nvSpPr>
        <p:spPr/>
        <p:txBody>
          <a:bodyPr/>
          <a:lstStyle/>
          <a:p>
            <a:fld id="{CF201E3F-FBD2-489A-A935-D68F4F1B4298}" type="slidenum">
              <a:rPr lang="en-BE" smtClean="0"/>
              <a:t>‹#›</a:t>
            </a:fld>
            <a:endParaRPr lang="en-BE"/>
          </a:p>
        </p:txBody>
      </p:sp>
    </p:spTree>
    <p:extLst>
      <p:ext uri="{BB962C8B-B14F-4D97-AF65-F5344CB8AC3E}">
        <p14:creationId xmlns:p14="http://schemas.microsoft.com/office/powerpoint/2010/main" val="7428555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Custom Layout">
  <p:cSld name="Custom Layout">
    <p:bg>
      <p:bgPr>
        <a:solidFill>
          <a:schemeClr val="accent1"/>
        </a:solidFill>
        <a:effectLst/>
      </p:bgPr>
    </p:bg>
    <p:spTree>
      <p:nvGrpSpPr>
        <p:cNvPr id="1" name="Shape 16"/>
        <p:cNvGrpSpPr/>
        <p:nvPr/>
      </p:nvGrpSpPr>
      <p:grpSpPr>
        <a:xfrm>
          <a:off x="0" y="0"/>
          <a:ext cx="0" cy="0"/>
          <a:chOff x="0" y="0"/>
          <a:chExt cx="0" cy="0"/>
        </a:xfrm>
      </p:grpSpPr>
      <p:sp>
        <p:nvSpPr>
          <p:cNvPr id="17" name="Google Shape;17;p40"/>
          <p:cNvSpPr/>
          <p:nvPr/>
        </p:nvSpPr>
        <p:spPr>
          <a:xfrm>
            <a:off x="0" y="0"/>
            <a:ext cx="5811000" cy="6858000"/>
          </a:xfrm>
          <a:prstGeom prst="homePlate">
            <a:avLst>
              <a:gd name="adj" fmla="val 25259"/>
            </a:avLst>
          </a:prstGeom>
          <a:solidFill>
            <a:schemeClr val="accent1">
              <a:lumMod val="75000"/>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18" name="Google Shape;18;p40"/>
          <p:cNvSpPr txBox="1">
            <a:spLocks noGrp="1"/>
          </p:cNvSpPr>
          <p:nvPr>
            <p:ph type="title"/>
          </p:nvPr>
        </p:nvSpPr>
        <p:spPr>
          <a:xfrm>
            <a:off x="796385" y="3099692"/>
            <a:ext cx="4015311" cy="562168"/>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lt1"/>
              </a:buClr>
              <a:buSzPts val="4800"/>
              <a:buFont typeface="Garamond"/>
              <a:buNone/>
              <a:defRPr sz="4800" b="1">
                <a:solidFill>
                  <a:schemeClr val="lt1"/>
                </a:solidFill>
                <a:latin typeface="Garamond"/>
                <a:ea typeface="Garamond"/>
                <a:cs typeface="Garamond"/>
                <a:sym typeface="Garamond"/>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extLst>
      <p:ext uri="{BB962C8B-B14F-4D97-AF65-F5344CB8AC3E}">
        <p14:creationId xmlns:p14="http://schemas.microsoft.com/office/powerpoint/2010/main" val="15641348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2_Custom Layout">
  <p:cSld name="2_Custom Layout">
    <p:bg>
      <p:bgPr>
        <a:solidFill>
          <a:schemeClr val="accent1"/>
        </a:solidFill>
        <a:effectLst/>
      </p:bgPr>
    </p:bg>
    <p:spTree>
      <p:nvGrpSpPr>
        <p:cNvPr id="1" name="Shape 13"/>
        <p:cNvGrpSpPr/>
        <p:nvPr/>
      </p:nvGrpSpPr>
      <p:grpSpPr>
        <a:xfrm>
          <a:off x="0" y="0"/>
          <a:ext cx="0" cy="0"/>
          <a:chOff x="0" y="0"/>
          <a:chExt cx="0" cy="0"/>
        </a:xfrm>
      </p:grpSpPr>
      <p:sp>
        <p:nvSpPr>
          <p:cNvPr id="14" name="Google Shape;14;p39"/>
          <p:cNvSpPr/>
          <p:nvPr/>
        </p:nvSpPr>
        <p:spPr>
          <a:xfrm rot="1782986">
            <a:off x="657418" y="1353464"/>
            <a:ext cx="4749573" cy="4094457"/>
          </a:xfrm>
          <a:prstGeom prst="hexagon">
            <a:avLst>
              <a:gd name="adj" fmla="val 28965"/>
              <a:gd name="vf" fmla="val 115470"/>
            </a:avLst>
          </a:prstGeom>
          <a:solidFill>
            <a:schemeClr val="accent1">
              <a:lumMod val="75000"/>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15" name="Google Shape;15;p39"/>
          <p:cNvSpPr txBox="1">
            <a:spLocks noGrp="1"/>
          </p:cNvSpPr>
          <p:nvPr>
            <p:ph type="title"/>
          </p:nvPr>
        </p:nvSpPr>
        <p:spPr>
          <a:xfrm>
            <a:off x="1024548" y="3099692"/>
            <a:ext cx="4015311" cy="562168"/>
          </a:xfrm>
          <a:prstGeom prst="rect">
            <a:avLst/>
          </a:prstGeom>
          <a:noFill/>
          <a:ln>
            <a:noFill/>
          </a:ln>
        </p:spPr>
        <p:txBody>
          <a:bodyPr spcFirstLastPara="1" wrap="square" lIns="91425" tIns="45700" rIns="91425" bIns="45700" anchor="ctr" anchorCtr="0">
            <a:noAutofit/>
          </a:bodyPr>
          <a:lstStyle>
            <a:lvl1pPr lvl="0" algn="ctr">
              <a:lnSpc>
                <a:spcPct val="90000"/>
              </a:lnSpc>
              <a:spcBef>
                <a:spcPts val="0"/>
              </a:spcBef>
              <a:spcAft>
                <a:spcPts val="0"/>
              </a:spcAft>
              <a:buClr>
                <a:schemeClr val="lt1"/>
              </a:buClr>
              <a:buSzPts val="4800"/>
              <a:buFont typeface="Garamond"/>
              <a:buNone/>
              <a:defRPr sz="4800" b="1">
                <a:solidFill>
                  <a:schemeClr val="lt1"/>
                </a:solidFill>
                <a:latin typeface="Garamond"/>
                <a:ea typeface="Garamond"/>
                <a:cs typeface="Garamond"/>
                <a:sym typeface="Garamond"/>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extLst>
      <p:ext uri="{BB962C8B-B14F-4D97-AF65-F5344CB8AC3E}">
        <p14:creationId xmlns:p14="http://schemas.microsoft.com/office/powerpoint/2010/main" val="21339902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1_Custom Layout">
  <p:cSld name="1_Custom Layout">
    <p:spTree>
      <p:nvGrpSpPr>
        <p:cNvPr id="1" name="Shape 19"/>
        <p:cNvGrpSpPr/>
        <p:nvPr/>
      </p:nvGrpSpPr>
      <p:grpSpPr>
        <a:xfrm>
          <a:off x="0" y="0"/>
          <a:ext cx="0" cy="0"/>
          <a:chOff x="0" y="0"/>
          <a:chExt cx="0" cy="0"/>
        </a:xfrm>
      </p:grpSpPr>
      <p:sp>
        <p:nvSpPr>
          <p:cNvPr id="20" name="Google Shape;20;p41"/>
          <p:cNvSpPr/>
          <p:nvPr/>
        </p:nvSpPr>
        <p:spPr>
          <a:xfrm>
            <a:off x="0" y="-1"/>
            <a:ext cx="12192000" cy="985520"/>
          </a:xfrm>
          <a:prstGeom prst="rect">
            <a:avLst/>
          </a:prstGeom>
          <a:solidFill>
            <a:schemeClr val="accent1">
              <a:lumMod val="20000"/>
              <a:lumOff val="80000"/>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23" name="Google Shape;23;p41"/>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8C5F7A"/>
              </a:buClr>
              <a:buSzPts val="3200"/>
              <a:buFont typeface="Arial"/>
              <a:buNone/>
              <a:defRPr sz="3200" b="1">
                <a:solidFill>
                  <a:schemeClr val="accen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dirty="0"/>
          </a:p>
        </p:txBody>
      </p:sp>
      <p:pic>
        <p:nvPicPr>
          <p:cNvPr id="2" name="Picture 1">
            <a:extLst>
              <a:ext uri="{FF2B5EF4-FFF2-40B4-BE49-F238E27FC236}">
                <a16:creationId xmlns:a16="http://schemas.microsoft.com/office/drawing/2014/main" id="{09928DA7-E62C-340E-47F3-98EC43B9BEF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35817" y="6230028"/>
            <a:ext cx="349714" cy="402608"/>
          </a:xfrm>
          <a:prstGeom prst="rect">
            <a:avLst/>
          </a:prstGeom>
        </p:spPr>
      </p:pic>
      <p:sp>
        <p:nvSpPr>
          <p:cNvPr id="3" name="Rectangle 2">
            <a:extLst>
              <a:ext uri="{FF2B5EF4-FFF2-40B4-BE49-F238E27FC236}">
                <a16:creationId xmlns:a16="http://schemas.microsoft.com/office/drawing/2014/main" id="{6C3AAD25-E4E9-EC99-2706-3DBA1EF34934}"/>
              </a:ext>
            </a:extLst>
          </p:cNvPr>
          <p:cNvSpPr/>
          <p:nvPr userDrawn="1"/>
        </p:nvSpPr>
        <p:spPr>
          <a:xfrm>
            <a:off x="766810" y="6277443"/>
            <a:ext cx="4160790" cy="307777"/>
          </a:xfrm>
          <a:prstGeom prst="rect">
            <a:avLst/>
          </a:prstGeom>
        </p:spPr>
        <p:txBody>
          <a:bodyPr wrap="square">
            <a:spAutoFit/>
          </a:bodyPr>
          <a:lstStyle/>
          <a:p>
            <a:pPr marL="0" marR="0" lvl="0" indent="0" algn="l" rtl="0">
              <a:spcBef>
                <a:spcPts val="0"/>
              </a:spcBef>
              <a:spcAft>
                <a:spcPts val="0"/>
              </a:spcAft>
              <a:buNone/>
            </a:pPr>
            <a:r>
              <a:rPr lang="en-US" sz="1400" b="0" i="0" u="none" strike="noStrike" cap="none" dirty="0" err="1">
                <a:solidFill>
                  <a:schemeClr val="bg2">
                    <a:lumMod val="75000"/>
                  </a:schemeClr>
                </a:solidFill>
                <a:latin typeface="Arial" panose="020B0604020202020204" pitchFamily="34" charset="0"/>
                <a:ea typeface="Calibri"/>
                <a:cs typeface="Arial" panose="020B0604020202020204" pitchFamily="34" charset="0"/>
                <a:sym typeface="Calibri"/>
              </a:rPr>
              <a:t>Niveau</a:t>
            </a:r>
            <a:r>
              <a:rPr lang="en-US" sz="1400" b="0" i="0" u="none" strike="noStrike" cap="none" dirty="0">
                <a:solidFill>
                  <a:schemeClr val="bg2">
                    <a:lumMod val="75000"/>
                  </a:schemeClr>
                </a:solidFill>
                <a:latin typeface="Arial" panose="020B0604020202020204" pitchFamily="34" charset="0"/>
                <a:ea typeface="Calibri"/>
                <a:cs typeface="Arial" panose="020B0604020202020204" pitchFamily="34" charset="0"/>
                <a:sym typeface="Calibri"/>
              </a:rPr>
              <a:t> 10 Module 10: </a:t>
            </a:r>
            <a:r>
              <a:rPr lang="en-US" sz="1400" b="1" i="0" u="none" strike="noStrike" cap="none" dirty="0" err="1">
                <a:solidFill>
                  <a:schemeClr val="bg2">
                    <a:lumMod val="75000"/>
                  </a:schemeClr>
                </a:solidFill>
                <a:latin typeface="Arial" panose="020B0604020202020204" pitchFamily="34" charset="0"/>
                <a:ea typeface="Calibri"/>
                <a:cs typeface="Arial" panose="020B0604020202020204" pitchFamily="34" charset="0"/>
                <a:sym typeface="Calibri"/>
              </a:rPr>
              <a:t>Suivi</a:t>
            </a:r>
            <a:r>
              <a:rPr lang="en-US" sz="1400" b="1" i="0" u="none" strike="noStrike" cap="none" dirty="0">
                <a:solidFill>
                  <a:schemeClr val="bg2">
                    <a:lumMod val="75000"/>
                  </a:schemeClr>
                </a:solidFill>
                <a:latin typeface="Arial" panose="020B0604020202020204" pitchFamily="34" charset="0"/>
                <a:ea typeface="Calibri"/>
                <a:cs typeface="Arial" panose="020B0604020202020204" pitchFamily="34" charset="0"/>
                <a:sym typeface="Calibri"/>
              </a:rPr>
              <a:t> et Examen</a:t>
            </a:r>
          </a:p>
        </p:txBody>
      </p:sp>
    </p:spTree>
    <p:extLst>
      <p:ext uri="{BB962C8B-B14F-4D97-AF65-F5344CB8AC3E}">
        <p14:creationId xmlns:p14="http://schemas.microsoft.com/office/powerpoint/2010/main" val="18309736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3E2D1B-556D-4BDD-1D76-97151FB9D7AB}"/>
              </a:ext>
            </a:extLst>
          </p:cNvPr>
          <p:cNvSpPr>
            <a:spLocks noGrp="1"/>
          </p:cNvSpPr>
          <p:nvPr>
            <p:ph type="title"/>
          </p:nvPr>
        </p:nvSpPr>
        <p:spPr/>
        <p:txBody>
          <a:bodyPr/>
          <a:lstStyle/>
          <a:p>
            <a:r>
              <a:rPr lang="en-US"/>
              <a:t>Click to edit Master title style</a:t>
            </a:r>
            <a:endParaRPr lang="en-BE"/>
          </a:p>
        </p:txBody>
      </p:sp>
      <p:sp>
        <p:nvSpPr>
          <p:cNvPr id="3" name="Content Placeholder 2">
            <a:extLst>
              <a:ext uri="{FF2B5EF4-FFF2-40B4-BE49-F238E27FC236}">
                <a16:creationId xmlns:a16="http://schemas.microsoft.com/office/drawing/2014/main" id="{0C16AD33-7832-2E57-2639-16EEEEB1212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Date Placeholder 3">
            <a:extLst>
              <a:ext uri="{FF2B5EF4-FFF2-40B4-BE49-F238E27FC236}">
                <a16:creationId xmlns:a16="http://schemas.microsoft.com/office/drawing/2014/main" id="{898EB42E-B2E8-0BC2-8E6F-879DDD15DD5E}"/>
              </a:ext>
            </a:extLst>
          </p:cNvPr>
          <p:cNvSpPr>
            <a:spLocks noGrp="1"/>
          </p:cNvSpPr>
          <p:nvPr>
            <p:ph type="dt" sz="half" idx="10"/>
          </p:nvPr>
        </p:nvSpPr>
        <p:spPr/>
        <p:txBody>
          <a:bodyPr/>
          <a:lstStyle/>
          <a:p>
            <a:fld id="{E9E2FBD0-D69E-47CB-BE57-4D41A3F8B326}" type="datetimeFigureOut">
              <a:rPr lang="en-BE" smtClean="0"/>
              <a:t>05/04/2023</a:t>
            </a:fld>
            <a:endParaRPr lang="en-BE"/>
          </a:p>
        </p:txBody>
      </p:sp>
      <p:sp>
        <p:nvSpPr>
          <p:cNvPr id="5" name="Footer Placeholder 4">
            <a:extLst>
              <a:ext uri="{FF2B5EF4-FFF2-40B4-BE49-F238E27FC236}">
                <a16:creationId xmlns:a16="http://schemas.microsoft.com/office/drawing/2014/main" id="{86DF4DC1-85FA-0E76-D359-DDE52C70183E}"/>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2B933133-126F-D338-183C-C82AADAF8817}"/>
              </a:ext>
            </a:extLst>
          </p:cNvPr>
          <p:cNvSpPr>
            <a:spLocks noGrp="1"/>
          </p:cNvSpPr>
          <p:nvPr>
            <p:ph type="sldNum" sz="quarter" idx="12"/>
          </p:nvPr>
        </p:nvSpPr>
        <p:spPr/>
        <p:txBody>
          <a:bodyPr/>
          <a:lstStyle/>
          <a:p>
            <a:fld id="{CF201E3F-FBD2-489A-A935-D68F4F1B4298}" type="slidenum">
              <a:rPr lang="en-BE" smtClean="0"/>
              <a:t>‹#›</a:t>
            </a:fld>
            <a:endParaRPr lang="en-BE"/>
          </a:p>
        </p:txBody>
      </p:sp>
    </p:spTree>
    <p:extLst>
      <p:ext uri="{BB962C8B-B14F-4D97-AF65-F5344CB8AC3E}">
        <p14:creationId xmlns:p14="http://schemas.microsoft.com/office/powerpoint/2010/main" val="1794153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C30535-744C-7E5B-1964-CF4745132AA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BE"/>
          </a:p>
        </p:txBody>
      </p:sp>
      <p:sp>
        <p:nvSpPr>
          <p:cNvPr id="3" name="Text Placeholder 2">
            <a:extLst>
              <a:ext uri="{FF2B5EF4-FFF2-40B4-BE49-F238E27FC236}">
                <a16:creationId xmlns:a16="http://schemas.microsoft.com/office/drawing/2014/main" id="{08108764-0794-512B-F3D6-70AD53D8D9A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BD4B741-42D2-A2F5-A0F6-CADF75B71AA7}"/>
              </a:ext>
            </a:extLst>
          </p:cNvPr>
          <p:cNvSpPr>
            <a:spLocks noGrp="1"/>
          </p:cNvSpPr>
          <p:nvPr>
            <p:ph type="dt" sz="half" idx="10"/>
          </p:nvPr>
        </p:nvSpPr>
        <p:spPr/>
        <p:txBody>
          <a:bodyPr/>
          <a:lstStyle/>
          <a:p>
            <a:fld id="{E9E2FBD0-D69E-47CB-BE57-4D41A3F8B326}" type="datetimeFigureOut">
              <a:rPr lang="en-BE" smtClean="0"/>
              <a:t>05/04/2023</a:t>
            </a:fld>
            <a:endParaRPr lang="en-BE"/>
          </a:p>
        </p:txBody>
      </p:sp>
      <p:sp>
        <p:nvSpPr>
          <p:cNvPr id="5" name="Footer Placeholder 4">
            <a:extLst>
              <a:ext uri="{FF2B5EF4-FFF2-40B4-BE49-F238E27FC236}">
                <a16:creationId xmlns:a16="http://schemas.microsoft.com/office/drawing/2014/main" id="{F63FB15D-352E-FC47-D062-AD551610D991}"/>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759F2F68-6275-B4DB-4E9D-FD4259D6543D}"/>
              </a:ext>
            </a:extLst>
          </p:cNvPr>
          <p:cNvSpPr>
            <a:spLocks noGrp="1"/>
          </p:cNvSpPr>
          <p:nvPr>
            <p:ph type="sldNum" sz="quarter" idx="12"/>
          </p:nvPr>
        </p:nvSpPr>
        <p:spPr/>
        <p:txBody>
          <a:bodyPr/>
          <a:lstStyle/>
          <a:p>
            <a:fld id="{CF201E3F-FBD2-489A-A935-D68F4F1B4298}" type="slidenum">
              <a:rPr lang="en-BE" smtClean="0"/>
              <a:t>‹#›</a:t>
            </a:fld>
            <a:endParaRPr lang="en-BE"/>
          </a:p>
        </p:txBody>
      </p:sp>
    </p:spTree>
    <p:extLst>
      <p:ext uri="{BB962C8B-B14F-4D97-AF65-F5344CB8AC3E}">
        <p14:creationId xmlns:p14="http://schemas.microsoft.com/office/powerpoint/2010/main" val="30404347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BC3722-489A-D219-3A66-BC027DCED757}"/>
              </a:ext>
            </a:extLst>
          </p:cNvPr>
          <p:cNvSpPr>
            <a:spLocks noGrp="1"/>
          </p:cNvSpPr>
          <p:nvPr>
            <p:ph type="title"/>
          </p:nvPr>
        </p:nvSpPr>
        <p:spPr/>
        <p:txBody>
          <a:bodyPr/>
          <a:lstStyle/>
          <a:p>
            <a:r>
              <a:rPr lang="en-US"/>
              <a:t>Click to edit Master title style</a:t>
            </a:r>
            <a:endParaRPr lang="en-BE"/>
          </a:p>
        </p:txBody>
      </p:sp>
      <p:sp>
        <p:nvSpPr>
          <p:cNvPr id="3" name="Content Placeholder 2">
            <a:extLst>
              <a:ext uri="{FF2B5EF4-FFF2-40B4-BE49-F238E27FC236}">
                <a16:creationId xmlns:a16="http://schemas.microsoft.com/office/drawing/2014/main" id="{621A216E-112C-8620-F556-83FD42D17CB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Content Placeholder 3">
            <a:extLst>
              <a:ext uri="{FF2B5EF4-FFF2-40B4-BE49-F238E27FC236}">
                <a16:creationId xmlns:a16="http://schemas.microsoft.com/office/drawing/2014/main" id="{59A612F1-8D11-A5FA-8E93-4AAD5256D5E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5" name="Date Placeholder 4">
            <a:extLst>
              <a:ext uri="{FF2B5EF4-FFF2-40B4-BE49-F238E27FC236}">
                <a16:creationId xmlns:a16="http://schemas.microsoft.com/office/drawing/2014/main" id="{567D9D58-A35A-DFBD-8F69-1E6DB979FC18}"/>
              </a:ext>
            </a:extLst>
          </p:cNvPr>
          <p:cNvSpPr>
            <a:spLocks noGrp="1"/>
          </p:cNvSpPr>
          <p:nvPr>
            <p:ph type="dt" sz="half" idx="10"/>
          </p:nvPr>
        </p:nvSpPr>
        <p:spPr/>
        <p:txBody>
          <a:bodyPr/>
          <a:lstStyle/>
          <a:p>
            <a:fld id="{E9E2FBD0-D69E-47CB-BE57-4D41A3F8B326}" type="datetimeFigureOut">
              <a:rPr lang="en-BE" smtClean="0"/>
              <a:t>05/04/2023</a:t>
            </a:fld>
            <a:endParaRPr lang="en-BE"/>
          </a:p>
        </p:txBody>
      </p:sp>
      <p:sp>
        <p:nvSpPr>
          <p:cNvPr id="6" name="Footer Placeholder 5">
            <a:extLst>
              <a:ext uri="{FF2B5EF4-FFF2-40B4-BE49-F238E27FC236}">
                <a16:creationId xmlns:a16="http://schemas.microsoft.com/office/drawing/2014/main" id="{0539110F-B7D6-54EA-47F4-4AFF73060712}"/>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068A838B-61E7-01B1-41D1-AFDD14DAF555}"/>
              </a:ext>
            </a:extLst>
          </p:cNvPr>
          <p:cNvSpPr>
            <a:spLocks noGrp="1"/>
          </p:cNvSpPr>
          <p:nvPr>
            <p:ph type="sldNum" sz="quarter" idx="12"/>
          </p:nvPr>
        </p:nvSpPr>
        <p:spPr/>
        <p:txBody>
          <a:bodyPr/>
          <a:lstStyle/>
          <a:p>
            <a:fld id="{CF201E3F-FBD2-489A-A935-D68F4F1B4298}" type="slidenum">
              <a:rPr lang="en-BE" smtClean="0"/>
              <a:t>‹#›</a:t>
            </a:fld>
            <a:endParaRPr lang="en-BE"/>
          </a:p>
        </p:txBody>
      </p:sp>
    </p:spTree>
    <p:extLst>
      <p:ext uri="{BB962C8B-B14F-4D97-AF65-F5344CB8AC3E}">
        <p14:creationId xmlns:p14="http://schemas.microsoft.com/office/powerpoint/2010/main" val="28035490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0393F7-7588-5C7A-01D1-96BCBE7035C8}"/>
              </a:ext>
            </a:extLst>
          </p:cNvPr>
          <p:cNvSpPr>
            <a:spLocks noGrp="1"/>
          </p:cNvSpPr>
          <p:nvPr>
            <p:ph type="title"/>
          </p:nvPr>
        </p:nvSpPr>
        <p:spPr>
          <a:xfrm>
            <a:off x="839788" y="365125"/>
            <a:ext cx="10515600" cy="1325563"/>
          </a:xfrm>
        </p:spPr>
        <p:txBody>
          <a:bodyPr/>
          <a:lstStyle/>
          <a:p>
            <a:r>
              <a:rPr lang="en-US"/>
              <a:t>Click to edit Master title style</a:t>
            </a:r>
            <a:endParaRPr lang="en-BE"/>
          </a:p>
        </p:txBody>
      </p:sp>
      <p:sp>
        <p:nvSpPr>
          <p:cNvPr id="3" name="Text Placeholder 2">
            <a:extLst>
              <a:ext uri="{FF2B5EF4-FFF2-40B4-BE49-F238E27FC236}">
                <a16:creationId xmlns:a16="http://schemas.microsoft.com/office/drawing/2014/main" id="{255CDA6D-6549-CCD9-A40A-223D4CC1E68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E0B89A5-3F13-FB58-3155-DC6C244529D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5" name="Text Placeholder 4">
            <a:extLst>
              <a:ext uri="{FF2B5EF4-FFF2-40B4-BE49-F238E27FC236}">
                <a16:creationId xmlns:a16="http://schemas.microsoft.com/office/drawing/2014/main" id="{7098BAEE-7889-82AC-9074-0E49491E095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BD074ED-1A36-BC65-81B1-1935BA5EEC6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7" name="Date Placeholder 6">
            <a:extLst>
              <a:ext uri="{FF2B5EF4-FFF2-40B4-BE49-F238E27FC236}">
                <a16:creationId xmlns:a16="http://schemas.microsoft.com/office/drawing/2014/main" id="{134B17AD-38FF-5A2D-EBAA-210FC6A6CED3}"/>
              </a:ext>
            </a:extLst>
          </p:cNvPr>
          <p:cNvSpPr>
            <a:spLocks noGrp="1"/>
          </p:cNvSpPr>
          <p:nvPr>
            <p:ph type="dt" sz="half" idx="10"/>
          </p:nvPr>
        </p:nvSpPr>
        <p:spPr/>
        <p:txBody>
          <a:bodyPr/>
          <a:lstStyle/>
          <a:p>
            <a:fld id="{E9E2FBD0-D69E-47CB-BE57-4D41A3F8B326}" type="datetimeFigureOut">
              <a:rPr lang="en-BE" smtClean="0"/>
              <a:t>05/04/2023</a:t>
            </a:fld>
            <a:endParaRPr lang="en-BE"/>
          </a:p>
        </p:txBody>
      </p:sp>
      <p:sp>
        <p:nvSpPr>
          <p:cNvPr id="8" name="Footer Placeholder 7">
            <a:extLst>
              <a:ext uri="{FF2B5EF4-FFF2-40B4-BE49-F238E27FC236}">
                <a16:creationId xmlns:a16="http://schemas.microsoft.com/office/drawing/2014/main" id="{20BADE5B-29B1-DEE7-64D6-FE4415D3D208}"/>
              </a:ext>
            </a:extLst>
          </p:cNvPr>
          <p:cNvSpPr>
            <a:spLocks noGrp="1"/>
          </p:cNvSpPr>
          <p:nvPr>
            <p:ph type="ftr" sz="quarter" idx="11"/>
          </p:nvPr>
        </p:nvSpPr>
        <p:spPr/>
        <p:txBody>
          <a:bodyPr/>
          <a:lstStyle/>
          <a:p>
            <a:endParaRPr lang="en-BE"/>
          </a:p>
        </p:txBody>
      </p:sp>
      <p:sp>
        <p:nvSpPr>
          <p:cNvPr id="9" name="Slide Number Placeholder 8">
            <a:extLst>
              <a:ext uri="{FF2B5EF4-FFF2-40B4-BE49-F238E27FC236}">
                <a16:creationId xmlns:a16="http://schemas.microsoft.com/office/drawing/2014/main" id="{0460A10F-BD89-B4D1-EDD2-F20AF91B51B0}"/>
              </a:ext>
            </a:extLst>
          </p:cNvPr>
          <p:cNvSpPr>
            <a:spLocks noGrp="1"/>
          </p:cNvSpPr>
          <p:nvPr>
            <p:ph type="sldNum" sz="quarter" idx="12"/>
          </p:nvPr>
        </p:nvSpPr>
        <p:spPr/>
        <p:txBody>
          <a:bodyPr/>
          <a:lstStyle/>
          <a:p>
            <a:fld id="{CF201E3F-FBD2-489A-A935-D68F4F1B4298}" type="slidenum">
              <a:rPr lang="en-BE" smtClean="0"/>
              <a:t>‹#›</a:t>
            </a:fld>
            <a:endParaRPr lang="en-BE"/>
          </a:p>
        </p:txBody>
      </p:sp>
    </p:spTree>
    <p:extLst>
      <p:ext uri="{BB962C8B-B14F-4D97-AF65-F5344CB8AC3E}">
        <p14:creationId xmlns:p14="http://schemas.microsoft.com/office/powerpoint/2010/main" val="4133558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41B53A-AEF6-E305-05A3-DE2BF43A4F91}"/>
              </a:ext>
            </a:extLst>
          </p:cNvPr>
          <p:cNvSpPr>
            <a:spLocks noGrp="1"/>
          </p:cNvSpPr>
          <p:nvPr>
            <p:ph type="title"/>
          </p:nvPr>
        </p:nvSpPr>
        <p:spPr/>
        <p:txBody>
          <a:bodyPr/>
          <a:lstStyle/>
          <a:p>
            <a:r>
              <a:rPr lang="en-US"/>
              <a:t>Click to edit Master title style</a:t>
            </a:r>
            <a:endParaRPr lang="en-BE"/>
          </a:p>
        </p:txBody>
      </p:sp>
      <p:sp>
        <p:nvSpPr>
          <p:cNvPr id="3" name="Date Placeholder 2">
            <a:extLst>
              <a:ext uri="{FF2B5EF4-FFF2-40B4-BE49-F238E27FC236}">
                <a16:creationId xmlns:a16="http://schemas.microsoft.com/office/drawing/2014/main" id="{65729D84-050D-2181-4F0E-38668BC2F23A}"/>
              </a:ext>
            </a:extLst>
          </p:cNvPr>
          <p:cNvSpPr>
            <a:spLocks noGrp="1"/>
          </p:cNvSpPr>
          <p:nvPr>
            <p:ph type="dt" sz="half" idx="10"/>
          </p:nvPr>
        </p:nvSpPr>
        <p:spPr/>
        <p:txBody>
          <a:bodyPr/>
          <a:lstStyle/>
          <a:p>
            <a:fld id="{E9E2FBD0-D69E-47CB-BE57-4D41A3F8B326}" type="datetimeFigureOut">
              <a:rPr lang="en-BE" smtClean="0"/>
              <a:t>05/04/2023</a:t>
            </a:fld>
            <a:endParaRPr lang="en-BE"/>
          </a:p>
        </p:txBody>
      </p:sp>
      <p:sp>
        <p:nvSpPr>
          <p:cNvPr id="4" name="Footer Placeholder 3">
            <a:extLst>
              <a:ext uri="{FF2B5EF4-FFF2-40B4-BE49-F238E27FC236}">
                <a16:creationId xmlns:a16="http://schemas.microsoft.com/office/drawing/2014/main" id="{192BC62C-BA43-C9F5-985F-77E3F1175D68}"/>
              </a:ext>
            </a:extLst>
          </p:cNvPr>
          <p:cNvSpPr>
            <a:spLocks noGrp="1"/>
          </p:cNvSpPr>
          <p:nvPr>
            <p:ph type="ftr" sz="quarter" idx="11"/>
          </p:nvPr>
        </p:nvSpPr>
        <p:spPr/>
        <p:txBody>
          <a:bodyPr/>
          <a:lstStyle/>
          <a:p>
            <a:endParaRPr lang="en-BE"/>
          </a:p>
        </p:txBody>
      </p:sp>
      <p:sp>
        <p:nvSpPr>
          <p:cNvPr id="5" name="Slide Number Placeholder 4">
            <a:extLst>
              <a:ext uri="{FF2B5EF4-FFF2-40B4-BE49-F238E27FC236}">
                <a16:creationId xmlns:a16="http://schemas.microsoft.com/office/drawing/2014/main" id="{2DADB083-83B2-532E-FC01-A4577CEDA9B7}"/>
              </a:ext>
            </a:extLst>
          </p:cNvPr>
          <p:cNvSpPr>
            <a:spLocks noGrp="1"/>
          </p:cNvSpPr>
          <p:nvPr>
            <p:ph type="sldNum" sz="quarter" idx="12"/>
          </p:nvPr>
        </p:nvSpPr>
        <p:spPr/>
        <p:txBody>
          <a:bodyPr/>
          <a:lstStyle/>
          <a:p>
            <a:fld id="{CF201E3F-FBD2-489A-A935-D68F4F1B4298}" type="slidenum">
              <a:rPr lang="en-BE" smtClean="0"/>
              <a:t>‹#›</a:t>
            </a:fld>
            <a:endParaRPr lang="en-BE"/>
          </a:p>
        </p:txBody>
      </p:sp>
    </p:spTree>
    <p:extLst>
      <p:ext uri="{BB962C8B-B14F-4D97-AF65-F5344CB8AC3E}">
        <p14:creationId xmlns:p14="http://schemas.microsoft.com/office/powerpoint/2010/main" val="31606726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E2AA1E2-CD0C-16A3-00DB-4435FB86F439}"/>
              </a:ext>
            </a:extLst>
          </p:cNvPr>
          <p:cNvSpPr>
            <a:spLocks noGrp="1"/>
          </p:cNvSpPr>
          <p:nvPr>
            <p:ph type="dt" sz="half" idx="10"/>
          </p:nvPr>
        </p:nvSpPr>
        <p:spPr/>
        <p:txBody>
          <a:bodyPr/>
          <a:lstStyle/>
          <a:p>
            <a:fld id="{E9E2FBD0-D69E-47CB-BE57-4D41A3F8B326}" type="datetimeFigureOut">
              <a:rPr lang="en-BE" smtClean="0"/>
              <a:t>05/04/2023</a:t>
            </a:fld>
            <a:endParaRPr lang="en-BE"/>
          </a:p>
        </p:txBody>
      </p:sp>
      <p:sp>
        <p:nvSpPr>
          <p:cNvPr id="3" name="Footer Placeholder 2">
            <a:extLst>
              <a:ext uri="{FF2B5EF4-FFF2-40B4-BE49-F238E27FC236}">
                <a16:creationId xmlns:a16="http://schemas.microsoft.com/office/drawing/2014/main" id="{7CBCD134-BCDC-3BB0-5E13-8F2356E0F01B}"/>
              </a:ext>
            </a:extLst>
          </p:cNvPr>
          <p:cNvSpPr>
            <a:spLocks noGrp="1"/>
          </p:cNvSpPr>
          <p:nvPr>
            <p:ph type="ftr" sz="quarter" idx="11"/>
          </p:nvPr>
        </p:nvSpPr>
        <p:spPr/>
        <p:txBody>
          <a:bodyPr/>
          <a:lstStyle/>
          <a:p>
            <a:endParaRPr lang="en-BE"/>
          </a:p>
        </p:txBody>
      </p:sp>
      <p:sp>
        <p:nvSpPr>
          <p:cNvPr id="4" name="Slide Number Placeholder 3">
            <a:extLst>
              <a:ext uri="{FF2B5EF4-FFF2-40B4-BE49-F238E27FC236}">
                <a16:creationId xmlns:a16="http://schemas.microsoft.com/office/drawing/2014/main" id="{AEAA38D4-01B3-285A-01F9-B911B6C0BEF6}"/>
              </a:ext>
            </a:extLst>
          </p:cNvPr>
          <p:cNvSpPr>
            <a:spLocks noGrp="1"/>
          </p:cNvSpPr>
          <p:nvPr>
            <p:ph type="sldNum" sz="quarter" idx="12"/>
          </p:nvPr>
        </p:nvSpPr>
        <p:spPr/>
        <p:txBody>
          <a:bodyPr/>
          <a:lstStyle/>
          <a:p>
            <a:fld id="{CF201E3F-FBD2-489A-A935-D68F4F1B4298}" type="slidenum">
              <a:rPr lang="en-BE" smtClean="0"/>
              <a:t>‹#›</a:t>
            </a:fld>
            <a:endParaRPr lang="en-BE"/>
          </a:p>
        </p:txBody>
      </p:sp>
    </p:spTree>
    <p:extLst>
      <p:ext uri="{BB962C8B-B14F-4D97-AF65-F5344CB8AC3E}">
        <p14:creationId xmlns:p14="http://schemas.microsoft.com/office/powerpoint/2010/main" val="42729451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64CA8D-CB09-41AD-43D6-E90BBC4A5F0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BE"/>
          </a:p>
        </p:txBody>
      </p:sp>
      <p:sp>
        <p:nvSpPr>
          <p:cNvPr id="3" name="Content Placeholder 2">
            <a:extLst>
              <a:ext uri="{FF2B5EF4-FFF2-40B4-BE49-F238E27FC236}">
                <a16:creationId xmlns:a16="http://schemas.microsoft.com/office/drawing/2014/main" id="{94693D8F-361E-47F7-71F8-C0CC83A09BD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Text Placeholder 3">
            <a:extLst>
              <a:ext uri="{FF2B5EF4-FFF2-40B4-BE49-F238E27FC236}">
                <a16:creationId xmlns:a16="http://schemas.microsoft.com/office/drawing/2014/main" id="{4577828B-7242-A3D6-4726-64931038971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AD64094-73BE-E0CC-8E73-CAE2FA24BCBA}"/>
              </a:ext>
            </a:extLst>
          </p:cNvPr>
          <p:cNvSpPr>
            <a:spLocks noGrp="1"/>
          </p:cNvSpPr>
          <p:nvPr>
            <p:ph type="dt" sz="half" idx="10"/>
          </p:nvPr>
        </p:nvSpPr>
        <p:spPr/>
        <p:txBody>
          <a:bodyPr/>
          <a:lstStyle/>
          <a:p>
            <a:fld id="{E9E2FBD0-D69E-47CB-BE57-4D41A3F8B326}" type="datetimeFigureOut">
              <a:rPr lang="en-BE" smtClean="0"/>
              <a:t>05/04/2023</a:t>
            </a:fld>
            <a:endParaRPr lang="en-BE"/>
          </a:p>
        </p:txBody>
      </p:sp>
      <p:sp>
        <p:nvSpPr>
          <p:cNvPr id="6" name="Footer Placeholder 5">
            <a:extLst>
              <a:ext uri="{FF2B5EF4-FFF2-40B4-BE49-F238E27FC236}">
                <a16:creationId xmlns:a16="http://schemas.microsoft.com/office/drawing/2014/main" id="{EDC9A44E-E94C-48E3-E0AF-3F9F8D1BC202}"/>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64A38DE6-44DF-E1AA-3E0A-AE4F63A9BDF5}"/>
              </a:ext>
            </a:extLst>
          </p:cNvPr>
          <p:cNvSpPr>
            <a:spLocks noGrp="1"/>
          </p:cNvSpPr>
          <p:nvPr>
            <p:ph type="sldNum" sz="quarter" idx="12"/>
          </p:nvPr>
        </p:nvSpPr>
        <p:spPr/>
        <p:txBody>
          <a:bodyPr/>
          <a:lstStyle/>
          <a:p>
            <a:fld id="{CF201E3F-FBD2-489A-A935-D68F4F1B4298}" type="slidenum">
              <a:rPr lang="en-BE" smtClean="0"/>
              <a:t>‹#›</a:t>
            </a:fld>
            <a:endParaRPr lang="en-BE"/>
          </a:p>
        </p:txBody>
      </p:sp>
    </p:spTree>
    <p:extLst>
      <p:ext uri="{BB962C8B-B14F-4D97-AF65-F5344CB8AC3E}">
        <p14:creationId xmlns:p14="http://schemas.microsoft.com/office/powerpoint/2010/main" val="42929271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105C62-DA4F-AF2B-F533-B792D5A03EC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BE"/>
          </a:p>
        </p:txBody>
      </p:sp>
      <p:sp>
        <p:nvSpPr>
          <p:cNvPr id="3" name="Picture Placeholder 2">
            <a:extLst>
              <a:ext uri="{FF2B5EF4-FFF2-40B4-BE49-F238E27FC236}">
                <a16:creationId xmlns:a16="http://schemas.microsoft.com/office/drawing/2014/main" id="{CBE2E936-D1C9-5352-4A13-2F27C7688E5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BE"/>
          </a:p>
        </p:txBody>
      </p:sp>
      <p:sp>
        <p:nvSpPr>
          <p:cNvPr id="4" name="Text Placeholder 3">
            <a:extLst>
              <a:ext uri="{FF2B5EF4-FFF2-40B4-BE49-F238E27FC236}">
                <a16:creationId xmlns:a16="http://schemas.microsoft.com/office/drawing/2014/main" id="{165042F5-8038-430A-272F-6E8A37DA252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39200D4-ACC8-BEA7-0AE4-1C7914F8A2F9}"/>
              </a:ext>
            </a:extLst>
          </p:cNvPr>
          <p:cNvSpPr>
            <a:spLocks noGrp="1"/>
          </p:cNvSpPr>
          <p:nvPr>
            <p:ph type="dt" sz="half" idx="10"/>
          </p:nvPr>
        </p:nvSpPr>
        <p:spPr/>
        <p:txBody>
          <a:bodyPr/>
          <a:lstStyle/>
          <a:p>
            <a:fld id="{E9E2FBD0-D69E-47CB-BE57-4D41A3F8B326}" type="datetimeFigureOut">
              <a:rPr lang="en-BE" smtClean="0"/>
              <a:t>05/04/2023</a:t>
            </a:fld>
            <a:endParaRPr lang="en-BE"/>
          </a:p>
        </p:txBody>
      </p:sp>
      <p:sp>
        <p:nvSpPr>
          <p:cNvPr id="6" name="Footer Placeholder 5">
            <a:extLst>
              <a:ext uri="{FF2B5EF4-FFF2-40B4-BE49-F238E27FC236}">
                <a16:creationId xmlns:a16="http://schemas.microsoft.com/office/drawing/2014/main" id="{C01CFAEB-E7C1-477B-D231-B0B4CCEAA02B}"/>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DB3718D6-065A-9B6F-70D3-3A3EEA98F0C0}"/>
              </a:ext>
            </a:extLst>
          </p:cNvPr>
          <p:cNvSpPr>
            <a:spLocks noGrp="1"/>
          </p:cNvSpPr>
          <p:nvPr>
            <p:ph type="sldNum" sz="quarter" idx="12"/>
          </p:nvPr>
        </p:nvSpPr>
        <p:spPr/>
        <p:txBody>
          <a:bodyPr/>
          <a:lstStyle/>
          <a:p>
            <a:fld id="{CF201E3F-FBD2-489A-A935-D68F4F1B4298}" type="slidenum">
              <a:rPr lang="en-BE" smtClean="0"/>
              <a:t>‹#›</a:t>
            </a:fld>
            <a:endParaRPr lang="en-BE"/>
          </a:p>
        </p:txBody>
      </p:sp>
    </p:spTree>
    <p:extLst>
      <p:ext uri="{BB962C8B-B14F-4D97-AF65-F5344CB8AC3E}">
        <p14:creationId xmlns:p14="http://schemas.microsoft.com/office/powerpoint/2010/main" val="24688922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79E161D-208E-6406-80D5-83AA2886303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Cliquez pour modifier le style du titre principal</a:t>
            </a:r>
            <a:endParaRPr lang="en-BE"/>
          </a:p>
        </p:txBody>
      </p:sp>
      <p:sp>
        <p:nvSpPr>
          <p:cNvPr id="3" name="Text Placeholder 2">
            <a:extLst>
              <a:ext uri="{FF2B5EF4-FFF2-40B4-BE49-F238E27FC236}">
                <a16:creationId xmlns:a16="http://schemas.microsoft.com/office/drawing/2014/main" id="{84D4C8FE-70A3-2078-410F-196122CB6C3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Cliquez pour modifier les styles de texte du Master</a:t>
            </a:r>
          </a:p>
          <a:p>
            <a:pPr lvl="1"/>
            <a:r>
              <a:rPr lang="en-US"/>
              <a:t>Deuxième niveau</a:t>
            </a:r>
          </a:p>
          <a:p>
            <a:pPr lvl="2"/>
            <a:r>
              <a:rPr lang="en-US"/>
              <a:t>Troisième niveau</a:t>
            </a:r>
          </a:p>
          <a:p>
            <a:pPr lvl="3"/>
            <a:r>
              <a:rPr lang="en-US"/>
              <a:t>Quatrième niveau</a:t>
            </a:r>
          </a:p>
          <a:p>
            <a:pPr lvl="4"/>
            <a:r>
              <a:rPr lang="en-US"/>
              <a:t>Cinquième niveau</a:t>
            </a:r>
            <a:endParaRPr lang="en-BE"/>
          </a:p>
        </p:txBody>
      </p:sp>
      <p:sp>
        <p:nvSpPr>
          <p:cNvPr id="4" name="Date Placeholder 3">
            <a:extLst>
              <a:ext uri="{FF2B5EF4-FFF2-40B4-BE49-F238E27FC236}">
                <a16:creationId xmlns:a16="http://schemas.microsoft.com/office/drawing/2014/main" id="{50C4FA67-11F8-2BB2-812F-A62BAE823C1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E2FBD0-D69E-47CB-BE57-4D41A3F8B326}" type="datetimeFigureOut">
              <a:rPr lang="en-BE" smtClean="0"/>
              <a:t>05/04/2023</a:t>
            </a:fld>
            <a:endParaRPr lang="en-BE"/>
          </a:p>
        </p:txBody>
      </p:sp>
      <p:sp>
        <p:nvSpPr>
          <p:cNvPr id="5" name="Footer Placeholder 4">
            <a:extLst>
              <a:ext uri="{FF2B5EF4-FFF2-40B4-BE49-F238E27FC236}">
                <a16:creationId xmlns:a16="http://schemas.microsoft.com/office/drawing/2014/main" id="{1BFEDA78-1D51-8749-C161-36D7F6FFDC1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BE"/>
          </a:p>
        </p:txBody>
      </p:sp>
      <p:sp>
        <p:nvSpPr>
          <p:cNvPr id="6" name="Slide Number Placeholder 5">
            <a:extLst>
              <a:ext uri="{FF2B5EF4-FFF2-40B4-BE49-F238E27FC236}">
                <a16:creationId xmlns:a16="http://schemas.microsoft.com/office/drawing/2014/main" id="{49851BE5-B1A4-E351-3D27-39FC76F6E1E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201E3F-FBD2-489A-A935-D68F4F1B4298}" type="slidenum">
              <a:rPr lang="en-BE" smtClean="0"/>
              <a:t>‹#›</a:t>
            </a:fld>
            <a:endParaRPr lang="en-BE"/>
          </a:p>
        </p:txBody>
      </p:sp>
    </p:spTree>
    <p:extLst>
      <p:ext uri="{BB962C8B-B14F-4D97-AF65-F5344CB8AC3E}">
        <p14:creationId xmlns:p14="http://schemas.microsoft.com/office/powerpoint/2010/main" val="31215703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14.xml"/><Relationship Id="rId4" Type="http://schemas.openxmlformats.org/officeDocument/2006/relationships/image" Target="../media/image6.sv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8.xml"/><Relationship Id="rId1" Type="http://schemas.openxmlformats.org/officeDocument/2006/relationships/slideLayout" Target="../slideLayouts/slideLayout14.xml"/><Relationship Id="rId4" Type="http://schemas.openxmlformats.org/officeDocument/2006/relationships/image" Target="../media/image8.sv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9.xml"/><Relationship Id="rId1" Type="http://schemas.openxmlformats.org/officeDocument/2006/relationships/slideLayout" Target="../slideLayouts/slideLayout14.xml"/><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10.sv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4.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4.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4.xml"/></Relationships>
</file>

<file path=ppt/slides/_rels/slide37.xml.rels><?xml version="1.0" encoding="UTF-8" standalone="yes"?>
<Relationships xmlns="http://schemas.openxmlformats.org/package/2006/relationships"><Relationship Id="rId3" Type="http://schemas.microsoft.com/office/2018/10/relationships/comments" Target="../comments/modernComment_11F_0.xml"/><Relationship Id="rId2" Type="http://schemas.openxmlformats.org/officeDocument/2006/relationships/notesSlide" Target="../notesSlides/notesSlide37.xml"/><Relationship Id="rId1" Type="http://schemas.openxmlformats.org/officeDocument/2006/relationships/slideLayout" Target="../slideLayouts/slideLayout14.xml"/><Relationship Id="rId5" Type="http://schemas.openxmlformats.org/officeDocument/2006/relationships/image" Target="../media/image14.svg"/><Relationship Id="rId4" Type="http://schemas.openxmlformats.org/officeDocument/2006/relationships/image" Target="../media/image13.png"/></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4.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4.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4.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37"/>
        <p:cNvGrpSpPr/>
        <p:nvPr/>
      </p:nvGrpSpPr>
      <p:grpSpPr>
        <a:xfrm>
          <a:off x="0" y="0"/>
          <a:ext cx="0" cy="0"/>
          <a:chOff x="0" y="0"/>
          <a:chExt cx="0" cy="0"/>
        </a:xfrm>
      </p:grpSpPr>
      <p:sp>
        <p:nvSpPr>
          <p:cNvPr id="7" name="TextBox 6">
            <a:extLst>
              <a:ext uri="{FF2B5EF4-FFF2-40B4-BE49-F238E27FC236}">
                <a16:creationId xmlns:a16="http://schemas.microsoft.com/office/drawing/2014/main" id="{09D05096-BF6B-1D14-86DE-728CD7E9D0AD}"/>
              </a:ext>
            </a:extLst>
          </p:cNvPr>
          <p:cNvSpPr txBox="1"/>
          <p:nvPr/>
        </p:nvSpPr>
        <p:spPr>
          <a:xfrm>
            <a:off x="851850" y="1516739"/>
            <a:ext cx="5140411" cy="1785104"/>
          </a:xfrm>
          <a:prstGeom prst="rect">
            <a:avLst/>
          </a:prstGeom>
          <a:noFill/>
        </p:spPr>
        <p:txBody>
          <a:bodyPr wrap="square" rtlCol="0">
            <a:spAutoFit/>
          </a:bodyPr>
          <a:lstStyle/>
          <a:p>
            <a:r>
              <a:rPr lang="en-CA" sz="5400" b="1" dirty="0">
                <a:solidFill>
                  <a:schemeClr val="accent1"/>
                </a:solidFill>
                <a:latin typeface="Garamond" panose="02020404030301010803" pitchFamily="18" charset="0"/>
              </a:rPr>
              <a:t>Suivi et revue</a:t>
            </a:r>
          </a:p>
          <a:p>
            <a:endParaRPr lang="en-CA" sz="2800" b="1" spc="300" dirty="0">
              <a:solidFill>
                <a:schemeClr val="accent1"/>
              </a:solidFill>
              <a:latin typeface="Garamond" panose="02020404030301010803" pitchFamily="18" charset="0"/>
            </a:endParaRPr>
          </a:p>
          <a:p>
            <a:r>
              <a:rPr lang="en-CA" sz="2800" b="1" spc="300" dirty="0">
                <a:solidFill>
                  <a:schemeClr val="accent1"/>
                </a:solidFill>
                <a:latin typeface="Garamond" panose="02020404030301010803" pitchFamily="18" charset="0"/>
              </a:rPr>
              <a:t>NIVEAU 1 MODULE 10</a:t>
            </a:r>
          </a:p>
        </p:txBody>
      </p:sp>
      <p:pic>
        <p:nvPicPr>
          <p:cNvPr id="8" name="Picture 7" descr="Logo&#10;&#10;Description automatically generated">
            <a:extLst>
              <a:ext uri="{FF2B5EF4-FFF2-40B4-BE49-F238E27FC236}">
                <a16:creationId xmlns:a16="http://schemas.microsoft.com/office/drawing/2014/main" id="{5A8722C8-A051-D289-0A23-0690D39D32F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983079" y="4449460"/>
            <a:ext cx="2405008" cy="923462"/>
          </a:xfrm>
          <a:prstGeom prst="rect">
            <a:avLst/>
          </a:prstGeom>
        </p:spPr>
      </p:pic>
      <p:pic>
        <p:nvPicPr>
          <p:cNvPr id="9" name="Picture 8" descr="Text&#10;&#10;Description automatically generated">
            <a:extLst>
              <a:ext uri="{FF2B5EF4-FFF2-40B4-BE49-F238E27FC236}">
                <a16:creationId xmlns:a16="http://schemas.microsoft.com/office/drawing/2014/main" id="{AB1661EB-452F-1125-B53B-AD463E66C7A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64892" y="4551101"/>
            <a:ext cx="2405009" cy="685884"/>
          </a:xfrm>
          <a:prstGeom prst="rect">
            <a:avLst/>
          </a:prstGeom>
        </p:spPr>
      </p:pic>
      <p:sp>
        <p:nvSpPr>
          <p:cNvPr id="10" name="Hexagon 9">
            <a:extLst>
              <a:ext uri="{FF2B5EF4-FFF2-40B4-BE49-F238E27FC236}">
                <a16:creationId xmlns:a16="http://schemas.microsoft.com/office/drawing/2014/main" id="{D4D3279D-F4B9-5279-34B6-3894A21136C2}"/>
              </a:ext>
            </a:extLst>
          </p:cNvPr>
          <p:cNvSpPr/>
          <p:nvPr/>
        </p:nvSpPr>
        <p:spPr>
          <a:xfrm rot="1782986">
            <a:off x="6596435" y="1550461"/>
            <a:ext cx="4536237" cy="3910539"/>
          </a:xfrm>
          <a:prstGeom prst="hexagon">
            <a:avLst>
              <a:gd name="adj" fmla="val 28965"/>
              <a:gd name="vf" fmla="val 11547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200" dirty="0"/>
          </a:p>
        </p:txBody>
      </p:sp>
      <p:grpSp>
        <p:nvGrpSpPr>
          <p:cNvPr id="20" name="Group 19">
            <a:extLst>
              <a:ext uri="{FF2B5EF4-FFF2-40B4-BE49-F238E27FC236}">
                <a16:creationId xmlns:a16="http://schemas.microsoft.com/office/drawing/2014/main" id="{3FEDC178-3452-8699-1E97-F93C5242BB74}"/>
              </a:ext>
            </a:extLst>
          </p:cNvPr>
          <p:cNvGrpSpPr/>
          <p:nvPr/>
        </p:nvGrpSpPr>
        <p:grpSpPr>
          <a:xfrm>
            <a:off x="7778550" y="2363058"/>
            <a:ext cx="2289499" cy="2285343"/>
            <a:chOff x="-2278403" y="2075258"/>
            <a:chExt cx="477573" cy="476706"/>
          </a:xfrm>
        </p:grpSpPr>
        <p:cxnSp>
          <p:nvCxnSpPr>
            <p:cNvPr id="4" name="Straight Arrow Connector 3">
              <a:extLst>
                <a:ext uri="{FF2B5EF4-FFF2-40B4-BE49-F238E27FC236}">
                  <a16:creationId xmlns:a16="http://schemas.microsoft.com/office/drawing/2014/main" id="{DBAFA32F-BCEB-2018-E1BB-6F8B34DA685C}"/>
                </a:ext>
              </a:extLst>
            </p:cNvPr>
            <p:cNvCxnSpPr>
              <a:cxnSpLocks/>
            </p:cNvCxnSpPr>
            <p:nvPr/>
          </p:nvCxnSpPr>
          <p:spPr>
            <a:xfrm flipV="1">
              <a:off x="-2057174" y="2075258"/>
              <a:ext cx="0" cy="476247"/>
            </a:xfrm>
            <a:prstGeom prst="straightConnector1">
              <a:avLst/>
            </a:prstGeom>
            <a:ln w="203200">
              <a:solidFill>
                <a:schemeClr val="bg1"/>
              </a:solidFill>
              <a:tailEnd type="triangle"/>
            </a:ln>
          </p:spPr>
          <p:style>
            <a:lnRef idx="1">
              <a:schemeClr val="accent1"/>
            </a:lnRef>
            <a:fillRef idx="0">
              <a:schemeClr val="accent1"/>
            </a:fillRef>
            <a:effectRef idx="0">
              <a:schemeClr val="accent1"/>
            </a:effectRef>
            <a:fontRef idx="minor">
              <a:schemeClr val="tx1"/>
            </a:fontRef>
          </p:style>
        </p:cxnSp>
        <p:sp>
          <p:nvSpPr>
            <p:cNvPr id="5" name="Freeform: Shape 4">
              <a:extLst>
                <a:ext uri="{FF2B5EF4-FFF2-40B4-BE49-F238E27FC236}">
                  <a16:creationId xmlns:a16="http://schemas.microsoft.com/office/drawing/2014/main" id="{8022F0F4-A4BD-7532-4BCF-630BD92524EA}"/>
                </a:ext>
              </a:extLst>
            </p:cNvPr>
            <p:cNvSpPr/>
            <p:nvPr/>
          </p:nvSpPr>
          <p:spPr>
            <a:xfrm>
              <a:off x="-2278403" y="2221377"/>
              <a:ext cx="126369" cy="330587"/>
            </a:xfrm>
            <a:custGeom>
              <a:avLst/>
              <a:gdLst>
                <a:gd name="connsiteX0" fmla="*/ 176784 w 176784"/>
                <a:gd name="connsiteY0" fmla="*/ 438912 h 438912"/>
                <a:gd name="connsiteX1" fmla="*/ 176784 w 176784"/>
                <a:gd name="connsiteY1" fmla="*/ 182880 h 438912"/>
                <a:gd name="connsiteX2" fmla="*/ 0 w 176784"/>
                <a:gd name="connsiteY2" fmla="*/ 0 h 438912"/>
              </a:gdLst>
              <a:ahLst/>
              <a:cxnLst>
                <a:cxn ang="0">
                  <a:pos x="connsiteX0" y="connsiteY0"/>
                </a:cxn>
                <a:cxn ang="0">
                  <a:pos x="connsiteX1" y="connsiteY1"/>
                </a:cxn>
                <a:cxn ang="0">
                  <a:pos x="connsiteX2" y="connsiteY2"/>
                </a:cxn>
              </a:cxnLst>
              <a:rect l="l" t="t" r="r" b="b"/>
              <a:pathLst>
                <a:path w="176784" h="438912">
                  <a:moveTo>
                    <a:pt x="176784" y="438912"/>
                  </a:moveTo>
                  <a:lnTo>
                    <a:pt x="176784" y="182880"/>
                  </a:lnTo>
                  <a:lnTo>
                    <a:pt x="0" y="0"/>
                  </a:lnTo>
                </a:path>
              </a:pathLst>
            </a:custGeom>
            <a:noFill/>
            <a:ln w="203200">
              <a:solidFill>
                <a:schemeClr val="bg1"/>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200" dirty="0"/>
            </a:p>
          </p:txBody>
        </p:sp>
        <p:sp>
          <p:nvSpPr>
            <p:cNvPr id="6" name="Freeform: Shape 5">
              <a:extLst>
                <a:ext uri="{FF2B5EF4-FFF2-40B4-BE49-F238E27FC236}">
                  <a16:creationId xmlns:a16="http://schemas.microsoft.com/office/drawing/2014/main" id="{FEFA0291-46B4-6EAC-C612-367FC936D161}"/>
                </a:ext>
              </a:extLst>
            </p:cNvPr>
            <p:cNvSpPr/>
            <p:nvPr/>
          </p:nvSpPr>
          <p:spPr>
            <a:xfrm>
              <a:off x="-1970774" y="2230560"/>
              <a:ext cx="169944" cy="316812"/>
            </a:xfrm>
            <a:custGeom>
              <a:avLst/>
              <a:gdLst>
                <a:gd name="connsiteX0" fmla="*/ 0 w 237744"/>
                <a:gd name="connsiteY0" fmla="*/ 420624 h 420624"/>
                <a:gd name="connsiteX1" fmla="*/ 0 w 237744"/>
                <a:gd name="connsiteY1" fmla="*/ 73152 h 420624"/>
                <a:gd name="connsiteX2" fmla="*/ 237744 w 237744"/>
                <a:gd name="connsiteY2" fmla="*/ 0 h 420624"/>
              </a:gdLst>
              <a:ahLst/>
              <a:cxnLst>
                <a:cxn ang="0">
                  <a:pos x="connsiteX0" y="connsiteY0"/>
                </a:cxn>
                <a:cxn ang="0">
                  <a:pos x="connsiteX1" y="connsiteY1"/>
                </a:cxn>
                <a:cxn ang="0">
                  <a:pos x="connsiteX2" y="connsiteY2"/>
                </a:cxn>
              </a:cxnLst>
              <a:rect l="l" t="t" r="r" b="b"/>
              <a:pathLst>
                <a:path w="237744" h="420624">
                  <a:moveTo>
                    <a:pt x="0" y="420624"/>
                  </a:moveTo>
                  <a:lnTo>
                    <a:pt x="0" y="73152"/>
                  </a:lnTo>
                  <a:lnTo>
                    <a:pt x="237744" y="0"/>
                  </a:lnTo>
                </a:path>
              </a:pathLst>
            </a:custGeom>
            <a:noFill/>
            <a:ln w="203200">
              <a:solidFill>
                <a:schemeClr val="bg1"/>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200" dirty="0"/>
            </a:p>
          </p:txBody>
        </p:sp>
      </p:gr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481"/>
        <p:cNvGrpSpPr/>
        <p:nvPr/>
      </p:nvGrpSpPr>
      <p:grpSpPr>
        <a:xfrm>
          <a:off x="0" y="0"/>
          <a:ext cx="0" cy="0"/>
          <a:chOff x="0" y="0"/>
          <a:chExt cx="0" cy="0"/>
        </a:xfrm>
      </p:grpSpPr>
      <p:sp>
        <p:nvSpPr>
          <p:cNvPr id="482" name="Google Shape;482;p12"/>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8C5F7A"/>
              </a:buClr>
              <a:buSzPts val="3200"/>
              <a:buFont typeface="Arial"/>
              <a:buNone/>
            </a:pPr>
            <a:r>
              <a:rPr lang="en-GB" dirty="0"/>
              <a:t>Discussion en groupe</a:t>
            </a:r>
            <a:endParaRPr dirty="0"/>
          </a:p>
        </p:txBody>
      </p:sp>
      <p:sp>
        <p:nvSpPr>
          <p:cNvPr id="483" name="Google Shape;483;p12"/>
          <p:cNvSpPr/>
          <p:nvPr/>
        </p:nvSpPr>
        <p:spPr>
          <a:xfrm>
            <a:off x="5936343" y="1389549"/>
            <a:ext cx="5232475" cy="4563291"/>
          </a:xfrm>
          <a:prstGeom prst="rect">
            <a:avLst/>
          </a:prstGeom>
          <a:noFill/>
          <a:ln>
            <a:noFill/>
          </a:ln>
        </p:spPr>
        <p:txBody>
          <a:bodyPr spcFirstLastPara="1" wrap="square" lIns="91425" tIns="45700" rIns="91425" bIns="45700" anchor="ctr" anchorCtr="0">
            <a:noAutofit/>
          </a:bodyPr>
          <a:lstStyle/>
          <a:p>
            <a:pPr algn="ctr"/>
            <a:r>
              <a:rPr lang="en-GB" sz="4000" b="1" dirty="0">
                <a:solidFill>
                  <a:schemeClr val="dk1"/>
                </a:solidFill>
                <a:latin typeface="Arial" panose="020B0604020202020204" pitchFamily="34" charset="0"/>
                <a:ea typeface="Arial"/>
                <a:cs typeface="Arial" panose="020B0604020202020204" pitchFamily="34" charset="0"/>
                <a:sym typeface="Arial"/>
              </a:rPr>
              <a:t>Pourquoi pensez-vous qu'il est important de </a:t>
            </a:r>
            <a:r>
              <a:rPr lang="fr-FR" sz="4000" b="1" dirty="0">
                <a:solidFill>
                  <a:schemeClr val="dk1"/>
                </a:solidFill>
                <a:latin typeface="Arial" panose="020B0604020202020204" pitchFamily="34" charset="0"/>
                <a:ea typeface="Arial"/>
                <a:cs typeface="Arial" panose="020B0604020202020204" pitchFamily="34" charset="0"/>
                <a:sym typeface="Arial"/>
              </a:rPr>
              <a:t>faire un suivi des</a:t>
            </a:r>
            <a:r>
              <a:rPr lang="en-GB" sz="4000" b="1" dirty="0">
                <a:solidFill>
                  <a:schemeClr val="dk1"/>
                </a:solidFill>
                <a:latin typeface="Arial" panose="020B0604020202020204" pitchFamily="34" charset="0"/>
                <a:cs typeface="Arial" panose="020B0604020202020204" pitchFamily="34" charset="0"/>
              </a:rPr>
              <a:t> </a:t>
            </a:r>
            <a:r>
              <a:rPr lang="en-GB" sz="4000" b="1" dirty="0" err="1">
                <a:solidFill>
                  <a:schemeClr val="dk1"/>
                </a:solidFill>
                <a:latin typeface="Arial" panose="020B0604020202020204" pitchFamily="34" charset="0"/>
                <a:cs typeface="Arial" panose="020B0604020202020204" pitchFamily="34" charset="0"/>
              </a:rPr>
              <a:t>cas</a:t>
            </a:r>
            <a:r>
              <a:rPr lang="en-GB" sz="4000" b="1" dirty="0">
                <a:solidFill>
                  <a:schemeClr val="dk1"/>
                </a:solidFill>
                <a:latin typeface="Arial" panose="020B0604020202020204" pitchFamily="34" charset="0"/>
                <a:cs typeface="Arial" panose="020B0604020202020204" pitchFamily="34" charset="0"/>
              </a:rPr>
              <a:t> ? </a:t>
            </a:r>
            <a:endParaRPr sz="4000" b="1" dirty="0">
              <a:solidFill>
                <a:schemeClr val="dk1"/>
              </a:solidFill>
              <a:latin typeface="Arial" panose="020B0604020202020204" pitchFamily="34" charset="0"/>
              <a:ea typeface="Arial"/>
              <a:cs typeface="Arial" panose="020B0604020202020204" pitchFamily="34" charset="0"/>
              <a:sym typeface="Arial"/>
            </a:endParaRPr>
          </a:p>
        </p:txBody>
      </p:sp>
      <p:grpSp>
        <p:nvGrpSpPr>
          <p:cNvPr id="484" name="Google Shape;484;p12"/>
          <p:cNvGrpSpPr/>
          <p:nvPr/>
        </p:nvGrpSpPr>
        <p:grpSpPr>
          <a:xfrm>
            <a:off x="1756312" y="2194390"/>
            <a:ext cx="3415887" cy="2678824"/>
            <a:chOff x="1117683" y="2194390"/>
            <a:chExt cx="3415887" cy="2678824"/>
          </a:xfrm>
          <a:solidFill>
            <a:schemeClr val="accent1"/>
          </a:solidFill>
        </p:grpSpPr>
        <p:sp>
          <p:nvSpPr>
            <p:cNvPr id="485" name="Google Shape;485;p12"/>
            <p:cNvSpPr/>
            <p:nvPr/>
          </p:nvSpPr>
          <p:spPr>
            <a:xfrm>
              <a:off x="1117683" y="2194390"/>
              <a:ext cx="1792248" cy="1200806"/>
            </a:xfrm>
            <a:prstGeom prst="wedgeRoundRectCallout">
              <a:avLst>
                <a:gd name="adj1" fmla="val 19938"/>
                <a:gd name="adj2" fmla="val 69216"/>
                <a:gd name="adj3" fmla="val 16667"/>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486" name="Google Shape;486;p12"/>
            <p:cNvSpPr/>
            <p:nvPr/>
          </p:nvSpPr>
          <p:spPr>
            <a:xfrm>
              <a:off x="3240911" y="3671195"/>
              <a:ext cx="1292659" cy="866081"/>
            </a:xfrm>
            <a:prstGeom prst="wedgeRoundRectCallout">
              <a:avLst>
                <a:gd name="adj1" fmla="val -20501"/>
                <a:gd name="adj2" fmla="val 64241"/>
                <a:gd name="adj3" fmla="val 16667"/>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487" name="Google Shape;487;p12"/>
            <p:cNvSpPr/>
            <p:nvPr/>
          </p:nvSpPr>
          <p:spPr>
            <a:xfrm>
              <a:off x="1747778" y="4229639"/>
              <a:ext cx="1097717" cy="643575"/>
            </a:xfrm>
            <a:prstGeom prst="wedgeRoundRectCallout">
              <a:avLst>
                <a:gd name="adj1" fmla="val -20501"/>
                <a:gd name="adj2" fmla="val 84025"/>
                <a:gd name="adj3" fmla="val 16667"/>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68C508FE-D5FA-7F4E-9CEC-4D7C8A8CE3A0}"/>
              </a:ext>
            </a:extLst>
          </p:cNvPr>
          <p:cNvSpPr txBox="1"/>
          <p:nvPr/>
        </p:nvSpPr>
        <p:spPr>
          <a:xfrm>
            <a:off x="5698480" y="2814258"/>
            <a:ext cx="1625600" cy="1328023"/>
          </a:xfrm>
          <a:prstGeom prst="roundRect">
            <a:avLst/>
          </a:prstGeom>
          <a:solidFill>
            <a:schemeClr val="accent1">
              <a:lumMod val="20000"/>
              <a:lumOff val="80000"/>
            </a:schemeClr>
          </a:solidFill>
          <a:ln>
            <a:noFill/>
          </a:ln>
        </p:spPr>
        <p:txBody>
          <a:bodyPr wrap="square">
            <a:noAutofit/>
          </a:bodyPr>
          <a:lstStyle/>
          <a:p>
            <a:pPr lvl="0" algn="ctr"/>
            <a:r>
              <a:rPr lang="en-GB" dirty="0">
                <a:latin typeface="Arial" panose="020B0604020202020204" pitchFamily="34" charset="0"/>
                <a:cs typeface="Arial" panose="020B0604020202020204" pitchFamily="34" charset="0"/>
              </a:rPr>
              <a:t>Déterminer si des progrès ont été réalisés</a:t>
            </a:r>
            <a:endParaRPr lang="en-BE" dirty="0">
              <a:latin typeface="Arial" panose="020B0604020202020204" pitchFamily="34" charset="0"/>
              <a:cs typeface="Arial" panose="020B0604020202020204" pitchFamily="34" charset="0"/>
            </a:endParaRPr>
          </a:p>
        </p:txBody>
      </p:sp>
      <p:sp>
        <p:nvSpPr>
          <p:cNvPr id="2" name="Title 1">
            <a:extLst>
              <a:ext uri="{FF2B5EF4-FFF2-40B4-BE49-F238E27FC236}">
                <a16:creationId xmlns:a16="http://schemas.microsoft.com/office/drawing/2014/main" id="{BCF167C5-AC45-ABA5-8BD2-7F43D45396B8}"/>
              </a:ext>
            </a:extLst>
          </p:cNvPr>
          <p:cNvSpPr>
            <a:spLocks noGrp="1"/>
          </p:cNvSpPr>
          <p:nvPr>
            <p:ph type="title"/>
          </p:nvPr>
        </p:nvSpPr>
        <p:spPr/>
        <p:txBody>
          <a:bodyPr/>
          <a:lstStyle/>
          <a:p>
            <a:r>
              <a:rPr lang="en-GB" dirty="0">
                <a:latin typeface="Arial" panose="020B0604020202020204" pitchFamily="34" charset="0"/>
                <a:cs typeface="Arial" panose="020B0604020202020204" pitchFamily="34" charset="0"/>
              </a:rPr>
              <a:t>Objectif du suivi</a:t>
            </a:r>
            <a:endParaRPr lang="en-BE">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3FA036A4-7718-5233-A345-7AAE896D36EE}"/>
              </a:ext>
            </a:extLst>
          </p:cNvPr>
          <p:cNvSpPr txBox="1"/>
          <p:nvPr/>
        </p:nvSpPr>
        <p:spPr>
          <a:xfrm>
            <a:off x="3650343" y="1596125"/>
            <a:ext cx="7416799" cy="755190"/>
          </a:xfrm>
          <a:prstGeom prst="roundRect">
            <a:avLst/>
          </a:prstGeom>
          <a:solidFill>
            <a:schemeClr val="accent1">
              <a:lumMod val="20000"/>
              <a:lumOff val="80000"/>
            </a:schemeClr>
          </a:solidFill>
        </p:spPr>
        <p:txBody>
          <a:bodyPr wrap="square" anchor="ctr">
            <a:noAutofit/>
          </a:bodyPr>
          <a:lstStyle/>
          <a:p>
            <a:pPr lvl="0" algn="ctr"/>
            <a:r>
              <a:rPr lang="en-GB" b="1" dirty="0">
                <a:latin typeface="Arial" panose="020B0604020202020204" pitchFamily="34" charset="0"/>
                <a:cs typeface="Arial" panose="020B0604020202020204" pitchFamily="34" charset="0"/>
              </a:rPr>
              <a:t>SUIVI</a:t>
            </a:r>
            <a:endParaRPr lang="en-BE" b="1"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64DC6C69-BA24-6B6D-92E7-1A7A1C8EB650}"/>
              </a:ext>
            </a:extLst>
          </p:cNvPr>
          <p:cNvSpPr txBox="1"/>
          <p:nvPr/>
        </p:nvSpPr>
        <p:spPr>
          <a:xfrm>
            <a:off x="3814869" y="2814259"/>
            <a:ext cx="1625600" cy="1328023"/>
          </a:xfrm>
          <a:prstGeom prst="roundRect">
            <a:avLst/>
          </a:prstGeom>
          <a:solidFill>
            <a:schemeClr val="accent1">
              <a:lumMod val="20000"/>
              <a:lumOff val="80000"/>
            </a:schemeClr>
          </a:solidFill>
          <a:ln>
            <a:noFill/>
          </a:ln>
        </p:spPr>
        <p:txBody>
          <a:bodyPr wrap="square">
            <a:noAutofit/>
          </a:bodyPr>
          <a:lstStyle/>
          <a:p>
            <a:pPr lvl="0" algn="ctr"/>
            <a:r>
              <a:rPr lang="en-GB" dirty="0">
                <a:latin typeface="Arial" panose="020B0604020202020204" pitchFamily="34" charset="0"/>
                <a:cs typeface="Arial" panose="020B0604020202020204" pitchFamily="34" charset="0"/>
              </a:rPr>
              <a:t>Veiller à la sécurité et au bien-être de l'enfant </a:t>
            </a:r>
            <a:endParaRPr lang="en-BE" dirty="0">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A2097D3B-EA60-6E4F-4912-8A214F72F60C}"/>
              </a:ext>
            </a:extLst>
          </p:cNvPr>
          <p:cNvSpPr txBox="1"/>
          <p:nvPr/>
        </p:nvSpPr>
        <p:spPr>
          <a:xfrm>
            <a:off x="7582091" y="2814259"/>
            <a:ext cx="1727232" cy="1328023"/>
          </a:xfrm>
          <a:prstGeom prst="roundRect">
            <a:avLst/>
          </a:prstGeom>
          <a:solidFill>
            <a:schemeClr val="accent1">
              <a:lumMod val="20000"/>
              <a:lumOff val="80000"/>
            </a:schemeClr>
          </a:solidFill>
          <a:ln>
            <a:noFill/>
          </a:ln>
        </p:spPr>
        <p:txBody>
          <a:bodyPr wrap="square">
            <a:noAutofit/>
          </a:bodyPr>
          <a:lstStyle/>
          <a:p>
            <a:pPr lvl="0" algn="ctr"/>
            <a:r>
              <a:rPr lang="en-GB" dirty="0">
                <a:latin typeface="Arial" panose="020B0604020202020204" pitchFamily="34" charset="0"/>
                <a:cs typeface="Arial" panose="020B0604020202020204" pitchFamily="34" charset="0"/>
              </a:rPr>
              <a:t>Évaluer les changements</a:t>
            </a:r>
            <a:endParaRPr lang="en-BE" dirty="0">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0E556DF7-0EC6-49F4-62F0-7973798378C7}"/>
              </a:ext>
            </a:extLst>
          </p:cNvPr>
          <p:cNvSpPr txBox="1"/>
          <p:nvPr/>
        </p:nvSpPr>
        <p:spPr>
          <a:xfrm>
            <a:off x="9465703" y="2814259"/>
            <a:ext cx="1601439" cy="1328022"/>
          </a:xfrm>
          <a:prstGeom prst="roundRect">
            <a:avLst/>
          </a:prstGeom>
          <a:solidFill>
            <a:schemeClr val="accent1">
              <a:lumMod val="20000"/>
              <a:lumOff val="80000"/>
            </a:schemeClr>
          </a:solidFill>
          <a:ln>
            <a:noFill/>
          </a:ln>
        </p:spPr>
        <p:txBody>
          <a:bodyPr wrap="square">
            <a:noAutofit/>
          </a:bodyPr>
          <a:lstStyle/>
          <a:p>
            <a:pPr lvl="0" algn="ctr"/>
            <a:r>
              <a:rPr lang="en-GB" dirty="0" err="1">
                <a:latin typeface="Arial" panose="020B0604020202020204" pitchFamily="34" charset="0"/>
                <a:cs typeface="Arial" panose="020B0604020202020204" pitchFamily="34" charset="0"/>
              </a:rPr>
              <a:t>Maintenir</a:t>
            </a:r>
            <a:r>
              <a:rPr lang="en-GB" dirty="0">
                <a:latin typeface="Arial" panose="020B0604020202020204" pitchFamily="34" charset="0"/>
                <a:cs typeface="Arial" panose="020B0604020202020204" pitchFamily="34" charset="0"/>
              </a:rPr>
              <a:t>/</a:t>
            </a:r>
          </a:p>
          <a:p>
            <a:pPr lvl="0" algn="ctr"/>
            <a:r>
              <a:rPr lang="en-GB" dirty="0" err="1">
                <a:latin typeface="Arial" panose="020B0604020202020204" pitchFamily="34" charset="0"/>
                <a:cs typeface="Arial" panose="020B0604020202020204" pitchFamily="34" charset="0"/>
              </a:rPr>
              <a:t>renforcer</a:t>
            </a:r>
            <a:r>
              <a:rPr lang="en-GB" dirty="0">
                <a:latin typeface="Arial" panose="020B0604020202020204" pitchFamily="34" charset="0"/>
                <a:cs typeface="Arial" panose="020B0604020202020204" pitchFamily="34" charset="0"/>
              </a:rPr>
              <a:t> les relations</a:t>
            </a:r>
            <a:endParaRPr lang="en-BE" b="0" dirty="0">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id="{7130A1D3-5A68-495D-5CB3-F71A1D07AE8A}"/>
              </a:ext>
            </a:extLst>
          </p:cNvPr>
          <p:cNvSpPr txBox="1"/>
          <p:nvPr/>
        </p:nvSpPr>
        <p:spPr>
          <a:xfrm>
            <a:off x="4806759" y="4516170"/>
            <a:ext cx="1727232" cy="1328023"/>
          </a:xfrm>
          <a:prstGeom prst="roundRect">
            <a:avLst/>
          </a:prstGeom>
          <a:solidFill>
            <a:schemeClr val="accent1">
              <a:lumMod val="20000"/>
              <a:lumOff val="80000"/>
            </a:schemeClr>
          </a:solidFill>
        </p:spPr>
        <p:txBody>
          <a:bodyPr wrap="square">
            <a:spAutoFit/>
          </a:bodyPr>
          <a:lstStyle/>
          <a:p>
            <a:pPr lvl="0" algn="ctr"/>
            <a:r>
              <a:rPr lang="en-GB" dirty="0">
                <a:latin typeface="Arial" panose="020B0604020202020204" pitchFamily="34" charset="0"/>
                <a:cs typeface="Arial" panose="020B0604020202020204" pitchFamily="34" charset="0"/>
              </a:rPr>
              <a:t>Coordonner et examiner la prestation de services</a:t>
            </a:r>
            <a:endParaRPr lang="en-BE" dirty="0">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1806FDFE-14DA-0DD5-D1EE-01AC8C3BB266}"/>
              </a:ext>
            </a:extLst>
          </p:cNvPr>
          <p:cNvSpPr txBox="1"/>
          <p:nvPr/>
        </p:nvSpPr>
        <p:spPr>
          <a:xfrm>
            <a:off x="6712808" y="4516170"/>
            <a:ext cx="1727232" cy="1328023"/>
          </a:xfrm>
          <a:prstGeom prst="roundRect">
            <a:avLst/>
          </a:prstGeom>
          <a:solidFill>
            <a:schemeClr val="accent1">
              <a:lumMod val="20000"/>
              <a:lumOff val="80000"/>
            </a:schemeClr>
          </a:solidFill>
        </p:spPr>
        <p:txBody>
          <a:bodyPr wrap="square">
            <a:spAutoFit/>
          </a:bodyPr>
          <a:lstStyle/>
          <a:p>
            <a:pPr lvl="0" algn="ctr"/>
            <a:r>
              <a:rPr lang="en-GB" dirty="0">
                <a:latin typeface="Arial" panose="020B0604020202020204" pitchFamily="34" charset="0"/>
                <a:cs typeface="Arial" panose="020B0604020202020204" pitchFamily="34" charset="0"/>
              </a:rPr>
              <a:t>Si les besoins de l'enfant sont pris en compte</a:t>
            </a:r>
            <a:endParaRPr lang="en-BE" dirty="0">
              <a:latin typeface="Arial" panose="020B0604020202020204" pitchFamily="34" charset="0"/>
              <a:cs typeface="Arial" panose="020B0604020202020204" pitchFamily="34" charset="0"/>
            </a:endParaRPr>
          </a:p>
        </p:txBody>
      </p:sp>
      <p:grpSp>
        <p:nvGrpSpPr>
          <p:cNvPr id="12" name="Group 11">
            <a:extLst>
              <a:ext uri="{FF2B5EF4-FFF2-40B4-BE49-F238E27FC236}">
                <a16:creationId xmlns:a16="http://schemas.microsoft.com/office/drawing/2014/main" id="{76B44C7A-5DB2-4B14-F5BB-E22285270A38}"/>
              </a:ext>
            </a:extLst>
          </p:cNvPr>
          <p:cNvGrpSpPr/>
          <p:nvPr/>
        </p:nvGrpSpPr>
        <p:grpSpPr>
          <a:xfrm>
            <a:off x="1057170" y="2077319"/>
            <a:ext cx="1856330" cy="3311490"/>
            <a:chOff x="5102983" y="1330093"/>
            <a:chExt cx="611190" cy="1090296"/>
          </a:xfrm>
          <a:solidFill>
            <a:schemeClr val="accent1"/>
          </a:solidFill>
        </p:grpSpPr>
        <p:grpSp>
          <p:nvGrpSpPr>
            <p:cNvPr id="13" name="Group 12">
              <a:extLst>
                <a:ext uri="{FF2B5EF4-FFF2-40B4-BE49-F238E27FC236}">
                  <a16:creationId xmlns:a16="http://schemas.microsoft.com/office/drawing/2014/main" id="{EB676F85-B836-AD99-71AF-C8740D0138D6}"/>
                </a:ext>
              </a:extLst>
            </p:cNvPr>
            <p:cNvGrpSpPr/>
            <p:nvPr/>
          </p:nvGrpSpPr>
          <p:grpSpPr>
            <a:xfrm>
              <a:off x="5157952" y="1808115"/>
              <a:ext cx="241654" cy="277569"/>
              <a:chOff x="2968390" y="1782471"/>
              <a:chExt cx="241654" cy="277569"/>
            </a:xfrm>
            <a:grpFill/>
          </p:grpSpPr>
          <p:sp>
            <p:nvSpPr>
              <p:cNvPr id="21" name="Round Same Side Corner Rectangle 25">
                <a:extLst>
                  <a:ext uri="{FF2B5EF4-FFF2-40B4-BE49-F238E27FC236}">
                    <a16:creationId xmlns:a16="http://schemas.microsoft.com/office/drawing/2014/main" id="{22ACA211-0244-C645-F5EA-162D514A48AE}"/>
                  </a:ext>
                </a:extLst>
              </p:cNvPr>
              <p:cNvSpPr/>
              <p:nvPr/>
            </p:nvSpPr>
            <p:spPr>
              <a:xfrm rot="12859561">
                <a:off x="3108478" y="1782471"/>
                <a:ext cx="101566" cy="245105"/>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Round Same Side Corner Rectangle 26">
                <a:extLst>
                  <a:ext uri="{FF2B5EF4-FFF2-40B4-BE49-F238E27FC236}">
                    <a16:creationId xmlns:a16="http://schemas.microsoft.com/office/drawing/2014/main" id="{D698FC97-E2BF-5A8E-0525-4294D260CB07}"/>
                  </a:ext>
                </a:extLst>
              </p:cNvPr>
              <p:cNvSpPr/>
              <p:nvPr/>
            </p:nvSpPr>
            <p:spPr>
              <a:xfrm rot="14101202">
                <a:off x="3000569" y="1926295"/>
                <a:ext cx="101566" cy="165924"/>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14" name="Rectangle 13">
              <a:extLst>
                <a:ext uri="{FF2B5EF4-FFF2-40B4-BE49-F238E27FC236}">
                  <a16:creationId xmlns:a16="http://schemas.microsoft.com/office/drawing/2014/main" id="{92E36EEC-25D1-B14D-E9A0-A6DA6FA418F2}"/>
                </a:ext>
              </a:extLst>
            </p:cNvPr>
            <p:cNvSpPr/>
            <p:nvPr/>
          </p:nvSpPr>
          <p:spPr>
            <a:xfrm rot="20505316">
              <a:off x="5102983" y="1656859"/>
              <a:ext cx="45719" cy="35487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Round Same Side Corner Rectangle 26">
              <a:extLst>
                <a:ext uri="{FF2B5EF4-FFF2-40B4-BE49-F238E27FC236}">
                  <a16:creationId xmlns:a16="http://schemas.microsoft.com/office/drawing/2014/main" id="{C267B3D1-604F-78B6-6ADE-0B5AC44EE0DB}"/>
                </a:ext>
              </a:extLst>
            </p:cNvPr>
            <p:cNvSpPr/>
            <p:nvPr/>
          </p:nvSpPr>
          <p:spPr>
            <a:xfrm rot="16535945">
              <a:off x="5265161" y="1680146"/>
              <a:ext cx="101003" cy="279895"/>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cxnSp>
          <p:nvCxnSpPr>
            <p:cNvPr id="16" name="Straight Arrow Connector 15">
              <a:extLst>
                <a:ext uri="{FF2B5EF4-FFF2-40B4-BE49-F238E27FC236}">
                  <a16:creationId xmlns:a16="http://schemas.microsoft.com/office/drawing/2014/main" id="{D1DE719D-FEDA-B055-5283-BA7F8773F4F5}"/>
                </a:ext>
              </a:extLst>
            </p:cNvPr>
            <p:cNvCxnSpPr>
              <a:cxnSpLocks/>
            </p:cNvCxnSpPr>
            <p:nvPr/>
          </p:nvCxnSpPr>
          <p:spPr>
            <a:xfrm flipH="1">
              <a:off x="5175388" y="1694718"/>
              <a:ext cx="74812" cy="109302"/>
            </a:xfrm>
            <a:prstGeom prst="straightConnector1">
              <a:avLst/>
            </a:prstGeom>
            <a:grpFill/>
            <a:ln w="28575">
              <a:solidFill>
                <a:schemeClr val="accent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nvGrpSpPr>
            <p:cNvPr id="17" name="Group 16">
              <a:extLst>
                <a:ext uri="{FF2B5EF4-FFF2-40B4-BE49-F238E27FC236}">
                  <a16:creationId xmlns:a16="http://schemas.microsoft.com/office/drawing/2014/main" id="{DE88E4CC-BD7A-1B09-D308-4CE8E14EB0EC}"/>
                </a:ext>
              </a:extLst>
            </p:cNvPr>
            <p:cNvGrpSpPr/>
            <p:nvPr/>
          </p:nvGrpSpPr>
          <p:grpSpPr>
            <a:xfrm>
              <a:off x="5274909" y="1330093"/>
              <a:ext cx="439264" cy="1090296"/>
              <a:chOff x="4152776" y="1302447"/>
              <a:chExt cx="365595" cy="907443"/>
            </a:xfrm>
            <a:grpFill/>
          </p:grpSpPr>
          <p:sp>
            <p:nvSpPr>
              <p:cNvPr id="18" name="Flowchart: Manual Operation 17">
                <a:extLst>
                  <a:ext uri="{FF2B5EF4-FFF2-40B4-BE49-F238E27FC236}">
                    <a16:creationId xmlns:a16="http://schemas.microsoft.com/office/drawing/2014/main" id="{C5936D96-1E73-E842-D2CA-D69F0127EECA}"/>
                  </a:ext>
                </a:extLst>
              </p:cNvPr>
              <p:cNvSpPr/>
              <p:nvPr/>
            </p:nvSpPr>
            <p:spPr>
              <a:xfrm rot="10800000">
                <a:off x="4152776" y="1702969"/>
                <a:ext cx="365595" cy="506921"/>
              </a:xfrm>
              <a:prstGeom prst="flowChartManualOperati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Round Same Side Corner Rectangle 23">
                <a:extLst>
                  <a:ext uri="{FF2B5EF4-FFF2-40B4-BE49-F238E27FC236}">
                    <a16:creationId xmlns:a16="http://schemas.microsoft.com/office/drawing/2014/main" id="{E1D4CF4C-5A91-EF3D-2F8B-8EFD9247E568}"/>
                  </a:ext>
                </a:extLst>
              </p:cNvPr>
              <p:cNvSpPr/>
              <p:nvPr/>
            </p:nvSpPr>
            <p:spPr>
              <a:xfrm>
                <a:off x="4202705" y="1618460"/>
                <a:ext cx="266665" cy="584840"/>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Oval 19">
                <a:extLst>
                  <a:ext uri="{FF2B5EF4-FFF2-40B4-BE49-F238E27FC236}">
                    <a16:creationId xmlns:a16="http://schemas.microsoft.com/office/drawing/2014/main" id="{273187A9-BD56-EDED-487C-BDD68D3FB419}"/>
                  </a:ext>
                </a:extLst>
              </p:cNvPr>
              <p:cNvSpPr/>
              <p:nvPr/>
            </p:nvSpPr>
            <p:spPr>
              <a:xfrm>
                <a:off x="4200727" y="1302447"/>
                <a:ext cx="269696" cy="26969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
        <p:nvSpPr>
          <p:cNvPr id="38" name="Arrow: Down 37">
            <a:extLst>
              <a:ext uri="{FF2B5EF4-FFF2-40B4-BE49-F238E27FC236}">
                <a16:creationId xmlns:a16="http://schemas.microsoft.com/office/drawing/2014/main" id="{86F91B4E-6803-9AD5-4559-881803C19027}"/>
              </a:ext>
            </a:extLst>
          </p:cNvPr>
          <p:cNvSpPr/>
          <p:nvPr/>
        </p:nvSpPr>
        <p:spPr>
          <a:xfrm>
            <a:off x="4448579" y="2222593"/>
            <a:ext cx="358180" cy="408623"/>
          </a:xfrm>
          <a:prstGeom prst="down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Arrow: Down 38">
            <a:extLst>
              <a:ext uri="{FF2B5EF4-FFF2-40B4-BE49-F238E27FC236}">
                <a16:creationId xmlns:a16="http://schemas.microsoft.com/office/drawing/2014/main" id="{EEC4C636-586D-BA45-71D2-A6B978271870}"/>
              </a:ext>
            </a:extLst>
          </p:cNvPr>
          <p:cNvSpPr/>
          <p:nvPr/>
        </p:nvSpPr>
        <p:spPr>
          <a:xfrm>
            <a:off x="6369287" y="2222593"/>
            <a:ext cx="358180" cy="408623"/>
          </a:xfrm>
          <a:prstGeom prst="down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Arrow: Down 39">
            <a:extLst>
              <a:ext uri="{FF2B5EF4-FFF2-40B4-BE49-F238E27FC236}">
                <a16:creationId xmlns:a16="http://schemas.microsoft.com/office/drawing/2014/main" id="{3B71FE66-B100-027C-434F-03BFE9F1BE1E}"/>
              </a:ext>
            </a:extLst>
          </p:cNvPr>
          <p:cNvSpPr/>
          <p:nvPr/>
        </p:nvSpPr>
        <p:spPr>
          <a:xfrm>
            <a:off x="8231939" y="2222593"/>
            <a:ext cx="358180" cy="408623"/>
          </a:xfrm>
          <a:prstGeom prst="down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Arrow: Down 40">
            <a:extLst>
              <a:ext uri="{FF2B5EF4-FFF2-40B4-BE49-F238E27FC236}">
                <a16:creationId xmlns:a16="http://schemas.microsoft.com/office/drawing/2014/main" id="{8F3ABC68-E6CB-2C94-A6B5-28090BACBEB4}"/>
              </a:ext>
            </a:extLst>
          </p:cNvPr>
          <p:cNvSpPr/>
          <p:nvPr/>
        </p:nvSpPr>
        <p:spPr>
          <a:xfrm>
            <a:off x="10079484" y="2222593"/>
            <a:ext cx="358180" cy="408623"/>
          </a:xfrm>
          <a:prstGeom prst="down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Arrow: Down 42">
            <a:extLst>
              <a:ext uri="{FF2B5EF4-FFF2-40B4-BE49-F238E27FC236}">
                <a16:creationId xmlns:a16="http://schemas.microsoft.com/office/drawing/2014/main" id="{59B4A997-974B-D2B5-3EC8-C85246114343}"/>
              </a:ext>
            </a:extLst>
          </p:cNvPr>
          <p:cNvSpPr/>
          <p:nvPr/>
        </p:nvSpPr>
        <p:spPr>
          <a:xfrm>
            <a:off x="5732186" y="3984095"/>
            <a:ext cx="358180" cy="408623"/>
          </a:xfrm>
          <a:prstGeom prst="down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Arrow: Down 43">
            <a:extLst>
              <a:ext uri="{FF2B5EF4-FFF2-40B4-BE49-F238E27FC236}">
                <a16:creationId xmlns:a16="http://schemas.microsoft.com/office/drawing/2014/main" id="{9C366DCE-412C-F35F-4A70-E85E12325C6E}"/>
              </a:ext>
            </a:extLst>
          </p:cNvPr>
          <p:cNvSpPr/>
          <p:nvPr/>
        </p:nvSpPr>
        <p:spPr>
          <a:xfrm>
            <a:off x="6910983" y="3984095"/>
            <a:ext cx="358180" cy="408623"/>
          </a:xfrm>
          <a:prstGeom prst="down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3324198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4F34D2-FA98-44F5-8D5A-F2E3ED689ADC}"/>
              </a:ext>
            </a:extLst>
          </p:cNvPr>
          <p:cNvSpPr>
            <a:spLocks noGrp="1"/>
          </p:cNvSpPr>
          <p:nvPr>
            <p:ph type="title"/>
          </p:nvPr>
        </p:nvSpPr>
        <p:spPr/>
        <p:txBody>
          <a:bodyPr/>
          <a:lstStyle/>
          <a:p>
            <a:r>
              <a:rPr lang="en-CA" dirty="0">
                <a:latin typeface="Arial" panose="020B0604020202020204" pitchFamily="34" charset="0"/>
                <a:cs typeface="Arial" panose="020B0604020202020204" pitchFamily="34" charset="0"/>
              </a:rPr>
              <a:t>Définir le bien-être</a:t>
            </a:r>
          </a:p>
        </p:txBody>
      </p:sp>
      <p:sp>
        <p:nvSpPr>
          <p:cNvPr id="3" name="TextBox 2">
            <a:extLst>
              <a:ext uri="{FF2B5EF4-FFF2-40B4-BE49-F238E27FC236}">
                <a16:creationId xmlns:a16="http://schemas.microsoft.com/office/drawing/2014/main" id="{E3A9DA4E-E1F6-9CF8-129E-18807698594C}"/>
              </a:ext>
            </a:extLst>
          </p:cNvPr>
          <p:cNvSpPr txBox="1"/>
          <p:nvPr/>
        </p:nvSpPr>
        <p:spPr>
          <a:xfrm>
            <a:off x="4591728" y="5409530"/>
            <a:ext cx="6582451" cy="523220"/>
          </a:xfrm>
          <a:prstGeom prst="rect">
            <a:avLst/>
          </a:prstGeom>
          <a:noFill/>
        </p:spPr>
        <p:txBody>
          <a:bodyPr wrap="square">
            <a:spAutoFit/>
          </a:bodyPr>
          <a:lstStyle/>
          <a:p>
            <a:r>
              <a:rPr lang="en-US" sz="1400" i="1" dirty="0">
                <a:solidFill>
                  <a:schemeClr val="accent2">
                    <a:lumMod val="50000"/>
                  </a:schemeClr>
                </a:solidFill>
                <a:latin typeface="Arial" panose="020B0604020202020204" pitchFamily="34" charset="0"/>
                <a:ea typeface="Calibri" panose="020F0502020204030204" pitchFamily="34" charset="0"/>
                <a:cs typeface="Arial" panose="020B0604020202020204" pitchFamily="34" charset="0"/>
              </a:rPr>
              <a:t>Source : Alliance pour la protection de l'enfance dans l'action humanitaire (2021) : Alliance pour la protection de l'enfance dans l'action humanitaire (2021). Définir et mesurer le bien-être de l'enfant. Bien-être de l'enfant dans l'action</a:t>
            </a:r>
          </a:p>
        </p:txBody>
      </p:sp>
      <p:sp>
        <p:nvSpPr>
          <p:cNvPr id="4" name="Rectangle: Rounded Corners 3">
            <a:extLst>
              <a:ext uri="{FF2B5EF4-FFF2-40B4-BE49-F238E27FC236}">
                <a16:creationId xmlns:a16="http://schemas.microsoft.com/office/drawing/2014/main" id="{FBC8CD9D-425C-466B-6C22-8D8EA108180E}"/>
              </a:ext>
            </a:extLst>
          </p:cNvPr>
          <p:cNvSpPr/>
          <p:nvPr/>
        </p:nvSpPr>
        <p:spPr>
          <a:xfrm>
            <a:off x="3924363" y="1657277"/>
            <a:ext cx="7236215" cy="1100583"/>
          </a:xfrm>
          <a:prstGeom prst="round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23888"/>
            <a:r>
              <a:rPr lang="en-GB" sz="1600" b="1" dirty="0">
                <a:solidFill>
                  <a:schemeClr val="tx1"/>
                </a:solidFill>
                <a:latin typeface="Arial" panose="020B0604020202020204" pitchFamily="34" charset="0"/>
                <a:ea typeface="Calibri" panose="020F0502020204030204" pitchFamily="34" charset="0"/>
                <a:cs typeface="Arial" panose="020B0604020202020204" pitchFamily="34" charset="0"/>
              </a:rPr>
              <a:t>Le bien-être de l'enfant est un état dynamique, subjectif et objectif de santé physique, cognitive, émotionnelle, spirituelle et sociale dans lequel le développement optimal de l'enfant est atteint grâce aux éléments suivants</a:t>
            </a:r>
          </a:p>
        </p:txBody>
      </p:sp>
      <p:sp>
        <p:nvSpPr>
          <p:cNvPr id="7" name="TextBox 6">
            <a:extLst>
              <a:ext uri="{FF2B5EF4-FFF2-40B4-BE49-F238E27FC236}">
                <a16:creationId xmlns:a16="http://schemas.microsoft.com/office/drawing/2014/main" id="{6CEE8E90-ABE5-D5AF-0BAB-387BFF589C72}"/>
              </a:ext>
            </a:extLst>
          </p:cNvPr>
          <p:cNvSpPr txBox="1"/>
          <p:nvPr/>
        </p:nvSpPr>
        <p:spPr>
          <a:xfrm>
            <a:off x="4591728" y="2912953"/>
            <a:ext cx="6568850" cy="2308324"/>
          </a:xfrm>
          <a:prstGeom prst="rect">
            <a:avLst/>
          </a:prstGeom>
          <a:noFill/>
        </p:spPr>
        <p:txBody>
          <a:bodyPr wrap="square">
            <a:spAutoFit/>
          </a:bodyPr>
          <a:lstStyle/>
          <a:p>
            <a:pPr marL="457200" indent="-457200">
              <a:buFont typeface="Arial" panose="020B0604020202020204" pitchFamily="34" charset="0"/>
              <a:buChar char="•"/>
            </a:pPr>
            <a:r>
              <a:rPr lang="en-GB" sz="1600" dirty="0">
                <a:latin typeface="Arial" panose="020B0604020202020204" pitchFamily="34" charset="0"/>
                <a:ea typeface="Calibri" panose="020F0502020204030204" pitchFamily="34" charset="0"/>
                <a:cs typeface="Arial" panose="020B0604020202020204" pitchFamily="34" charset="0"/>
              </a:rPr>
              <a:t>Sécurité contre les abus, la négligence, l'exploitation et la violence ;</a:t>
            </a:r>
          </a:p>
          <a:p>
            <a:pPr marL="457200" indent="-457200">
              <a:buFont typeface="Arial" panose="020B0604020202020204" pitchFamily="34" charset="0"/>
              <a:buChar char="•"/>
            </a:pPr>
            <a:r>
              <a:rPr lang="en-GB" sz="1600" dirty="0">
                <a:latin typeface="Arial" panose="020B0604020202020204" pitchFamily="34" charset="0"/>
                <a:ea typeface="Calibri" panose="020F0502020204030204" pitchFamily="34" charset="0"/>
                <a:cs typeface="Arial" panose="020B0604020202020204" pitchFamily="34" charset="0"/>
              </a:rPr>
              <a:t>Les besoins fondamentaux sont satisfaits, y compris ceux qui favorisent la survie et le développement ;</a:t>
            </a:r>
          </a:p>
          <a:p>
            <a:pPr marL="457200" indent="-457200">
              <a:buFont typeface="Arial" panose="020B0604020202020204" pitchFamily="34" charset="0"/>
              <a:buChar char="•"/>
            </a:pPr>
            <a:r>
              <a:rPr lang="en-GB" sz="1600" dirty="0">
                <a:latin typeface="Arial" panose="020B0604020202020204" pitchFamily="34" charset="0"/>
                <a:ea typeface="Calibri" panose="020F0502020204030204" pitchFamily="34" charset="0"/>
                <a:cs typeface="Arial" panose="020B0604020202020204" pitchFamily="34" charset="0"/>
              </a:rPr>
              <a:t>Le lien avec des soignants cohérents et attentifs et les soins qu'ils prodiguent ;</a:t>
            </a:r>
          </a:p>
          <a:p>
            <a:pPr marL="457200" indent="-457200">
              <a:buFont typeface="Arial" panose="020B0604020202020204" pitchFamily="34" charset="0"/>
              <a:buChar char="•"/>
            </a:pPr>
            <a:r>
              <a:rPr lang="en-GB" sz="1600" dirty="0">
                <a:latin typeface="Arial" panose="020B0604020202020204" pitchFamily="34" charset="0"/>
                <a:ea typeface="Calibri" panose="020F0502020204030204" pitchFamily="34" charset="0"/>
                <a:cs typeface="Arial" panose="020B0604020202020204" pitchFamily="34" charset="0"/>
              </a:rPr>
              <a:t>Relations de soutien avec les parents, les pairs, les enseignants, les membres de la communauté et la société dans son ensemble</a:t>
            </a:r>
          </a:p>
          <a:p>
            <a:pPr marL="457200" indent="-457200">
              <a:buFont typeface="Arial" panose="020B0604020202020204" pitchFamily="34" charset="0"/>
              <a:buChar char="•"/>
            </a:pPr>
            <a:r>
              <a:rPr lang="en-GB" sz="1600" dirty="0">
                <a:latin typeface="Arial" panose="020B0604020202020204" pitchFamily="34" charset="0"/>
                <a:ea typeface="Calibri" panose="020F0502020204030204" pitchFamily="34" charset="0"/>
                <a:cs typeface="Arial" panose="020B0604020202020204" pitchFamily="34" charset="0"/>
              </a:rPr>
              <a:t>Possibilité pour les enfants d'exercer leur pouvoir en fonction de l'évolution de leurs capacités.</a:t>
            </a:r>
            <a:endParaRPr lang="en-BE" sz="1600" dirty="0">
              <a:latin typeface="Arial" panose="020B0604020202020204" pitchFamily="34" charset="0"/>
              <a:ea typeface="Calibri" panose="020F0502020204030204" pitchFamily="34" charset="0"/>
              <a:cs typeface="Arial" panose="020B0604020202020204" pitchFamily="34" charset="0"/>
            </a:endParaRPr>
          </a:p>
        </p:txBody>
      </p:sp>
      <p:pic>
        <p:nvPicPr>
          <p:cNvPr id="11" name="Picture 10">
            <a:extLst>
              <a:ext uri="{FF2B5EF4-FFF2-40B4-BE49-F238E27FC236}">
                <a16:creationId xmlns:a16="http://schemas.microsoft.com/office/drawing/2014/main" id="{F04845FD-140C-DB0E-F63B-496A522C69D7}"/>
              </a:ext>
            </a:extLst>
          </p:cNvPr>
          <p:cNvPicPr>
            <a:picLocks noChangeAspect="1"/>
          </p:cNvPicPr>
          <p:nvPr/>
        </p:nvPicPr>
        <p:blipFill>
          <a:blip r:embed="rId3"/>
          <a:stretch>
            <a:fillRect/>
          </a:stretch>
        </p:blipFill>
        <p:spPr>
          <a:xfrm>
            <a:off x="968828" y="1434743"/>
            <a:ext cx="3199077" cy="4498007"/>
          </a:xfrm>
          <a:prstGeom prst="rect">
            <a:avLst/>
          </a:prstGeom>
          <a:ln>
            <a:solidFill>
              <a:schemeClr val="accent1"/>
            </a:solidFill>
          </a:ln>
        </p:spPr>
      </p:pic>
    </p:spTree>
    <p:extLst>
      <p:ext uri="{BB962C8B-B14F-4D97-AF65-F5344CB8AC3E}">
        <p14:creationId xmlns:p14="http://schemas.microsoft.com/office/powerpoint/2010/main" val="20770056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C5F611-3E53-3CCA-BB17-A9FF834C79F5}"/>
              </a:ext>
            </a:extLst>
          </p:cNvPr>
          <p:cNvSpPr>
            <a:spLocks noGrp="1"/>
          </p:cNvSpPr>
          <p:nvPr>
            <p:ph type="title"/>
          </p:nvPr>
        </p:nvSpPr>
        <p:spPr/>
        <p:txBody>
          <a:bodyPr/>
          <a:lstStyle/>
          <a:p>
            <a:r>
              <a:rPr lang="en-GB" dirty="0">
                <a:latin typeface="Arial" panose="020B0604020202020204" pitchFamily="34" charset="0"/>
                <a:cs typeface="Arial" panose="020B0604020202020204" pitchFamily="34" charset="0"/>
              </a:rPr>
              <a:t>Contrôler le bien-être de l'enfant</a:t>
            </a:r>
            <a:endParaRPr lang="en-BE">
              <a:latin typeface="Arial" panose="020B0604020202020204" pitchFamily="34" charset="0"/>
              <a:cs typeface="Arial" panose="020B0604020202020204" pitchFamily="34" charset="0"/>
            </a:endParaRPr>
          </a:p>
        </p:txBody>
      </p:sp>
      <p:grpSp>
        <p:nvGrpSpPr>
          <p:cNvPr id="4" name="Google Shape;604;p20">
            <a:extLst>
              <a:ext uri="{FF2B5EF4-FFF2-40B4-BE49-F238E27FC236}">
                <a16:creationId xmlns:a16="http://schemas.microsoft.com/office/drawing/2014/main" id="{BBE6C72A-7370-FD77-05E1-DD6AF4DFB60B}"/>
              </a:ext>
            </a:extLst>
          </p:cNvPr>
          <p:cNvGrpSpPr/>
          <p:nvPr/>
        </p:nvGrpSpPr>
        <p:grpSpPr>
          <a:xfrm>
            <a:off x="4360315" y="1542887"/>
            <a:ext cx="2682723" cy="4686777"/>
            <a:chOff x="7729092" y="2226754"/>
            <a:chExt cx="2185223" cy="3730164"/>
          </a:xfrm>
          <a:solidFill>
            <a:schemeClr val="accent1">
              <a:lumMod val="20000"/>
              <a:lumOff val="80000"/>
            </a:schemeClr>
          </a:solidFill>
        </p:grpSpPr>
        <p:sp>
          <p:nvSpPr>
            <p:cNvPr id="5" name="Google Shape;605;p20">
              <a:extLst>
                <a:ext uri="{FF2B5EF4-FFF2-40B4-BE49-F238E27FC236}">
                  <a16:creationId xmlns:a16="http://schemas.microsoft.com/office/drawing/2014/main" id="{A1E7FA73-8F0C-2C81-D9D9-597C53362B47}"/>
                </a:ext>
              </a:extLst>
            </p:cNvPr>
            <p:cNvSpPr/>
            <p:nvPr/>
          </p:nvSpPr>
          <p:spPr>
            <a:xfrm>
              <a:off x="8212525" y="3545356"/>
              <a:ext cx="1224623" cy="2411562"/>
            </a:xfrm>
            <a:prstGeom prst="round2SameRect">
              <a:avLst>
                <a:gd name="adj1" fmla="val 41871"/>
                <a:gd name="adj2" fmla="val 0"/>
              </a:avLst>
            </a:prstGeom>
            <a:grpFill/>
            <a:ln w="76200">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6" name="Google Shape;606;p20">
              <a:extLst>
                <a:ext uri="{FF2B5EF4-FFF2-40B4-BE49-F238E27FC236}">
                  <a16:creationId xmlns:a16="http://schemas.microsoft.com/office/drawing/2014/main" id="{859A2B20-3159-9479-01C8-5ADFA578AF62}"/>
                </a:ext>
              </a:extLst>
            </p:cNvPr>
            <p:cNvSpPr/>
            <p:nvPr/>
          </p:nvSpPr>
          <p:spPr>
            <a:xfrm>
              <a:off x="8212539" y="2226754"/>
              <a:ext cx="1238543" cy="1238543"/>
            </a:xfrm>
            <a:prstGeom prst="ellipse">
              <a:avLst/>
            </a:prstGeom>
            <a:grpFill/>
            <a:ln w="76200">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grpSp>
          <p:nvGrpSpPr>
            <p:cNvPr id="7" name="Google Shape;607;p20">
              <a:extLst>
                <a:ext uri="{FF2B5EF4-FFF2-40B4-BE49-F238E27FC236}">
                  <a16:creationId xmlns:a16="http://schemas.microsoft.com/office/drawing/2014/main" id="{229B9307-0172-72B9-E062-DDB2EDE43976}"/>
                </a:ext>
              </a:extLst>
            </p:cNvPr>
            <p:cNvGrpSpPr/>
            <p:nvPr/>
          </p:nvGrpSpPr>
          <p:grpSpPr>
            <a:xfrm rot="507905">
              <a:off x="7839580" y="3799168"/>
              <a:ext cx="669658" cy="1550686"/>
              <a:chOff x="7916671" y="3912471"/>
              <a:chExt cx="669658" cy="1550686"/>
            </a:xfrm>
            <a:grpFill/>
          </p:grpSpPr>
          <p:sp>
            <p:nvSpPr>
              <p:cNvPr id="11" name="Google Shape;608;p20">
                <a:extLst>
                  <a:ext uri="{FF2B5EF4-FFF2-40B4-BE49-F238E27FC236}">
                    <a16:creationId xmlns:a16="http://schemas.microsoft.com/office/drawing/2014/main" id="{8AA6F167-DB90-64E0-8BC1-A70FC7ED1FBF}"/>
                  </a:ext>
                </a:extLst>
              </p:cNvPr>
              <p:cNvSpPr/>
              <p:nvPr/>
            </p:nvSpPr>
            <p:spPr>
              <a:xfrm rot="-10029813">
                <a:off x="8118418" y="3937945"/>
                <a:ext cx="351575" cy="1086828"/>
              </a:xfrm>
              <a:prstGeom prst="round2SameRect">
                <a:avLst>
                  <a:gd name="adj1" fmla="val 49300"/>
                  <a:gd name="adj2" fmla="val 0"/>
                </a:avLst>
              </a:prstGeom>
              <a:grpFill/>
              <a:ln w="76200">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12" name="Google Shape;609;p20">
                <a:extLst>
                  <a:ext uri="{FF2B5EF4-FFF2-40B4-BE49-F238E27FC236}">
                    <a16:creationId xmlns:a16="http://schemas.microsoft.com/office/drawing/2014/main" id="{6F70FEFC-B997-3D76-B5EC-C0D57974C4D6}"/>
                  </a:ext>
                </a:extLst>
              </p:cNvPr>
              <p:cNvSpPr/>
              <p:nvPr/>
            </p:nvSpPr>
            <p:spPr>
              <a:xfrm>
                <a:off x="7916671" y="5050247"/>
                <a:ext cx="412910" cy="412910"/>
              </a:xfrm>
              <a:prstGeom prst="ellipse">
                <a:avLst/>
              </a:prstGeom>
              <a:grpFill/>
              <a:ln w="76200">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grpSp>
        <p:grpSp>
          <p:nvGrpSpPr>
            <p:cNvPr id="8" name="Google Shape;610;p20">
              <a:extLst>
                <a:ext uri="{FF2B5EF4-FFF2-40B4-BE49-F238E27FC236}">
                  <a16:creationId xmlns:a16="http://schemas.microsoft.com/office/drawing/2014/main" id="{655F3695-FB9A-2FAE-737E-4E0EF2D6034C}"/>
                </a:ext>
              </a:extLst>
            </p:cNvPr>
            <p:cNvGrpSpPr/>
            <p:nvPr/>
          </p:nvGrpSpPr>
          <p:grpSpPr>
            <a:xfrm rot="-494171" flipH="1">
              <a:off x="9124058" y="3789398"/>
              <a:ext cx="682707" cy="1550686"/>
              <a:chOff x="7916671" y="3912471"/>
              <a:chExt cx="669658" cy="1550686"/>
            </a:xfrm>
            <a:grpFill/>
          </p:grpSpPr>
          <p:sp>
            <p:nvSpPr>
              <p:cNvPr id="9" name="Google Shape;611;p20">
                <a:extLst>
                  <a:ext uri="{FF2B5EF4-FFF2-40B4-BE49-F238E27FC236}">
                    <a16:creationId xmlns:a16="http://schemas.microsoft.com/office/drawing/2014/main" id="{DC644D8D-57CA-053E-023B-3BD0B542F254}"/>
                  </a:ext>
                </a:extLst>
              </p:cNvPr>
              <p:cNvSpPr/>
              <p:nvPr/>
            </p:nvSpPr>
            <p:spPr>
              <a:xfrm rot="-10029813">
                <a:off x="8118418" y="3937945"/>
                <a:ext cx="351575" cy="1086828"/>
              </a:xfrm>
              <a:prstGeom prst="round2SameRect">
                <a:avLst>
                  <a:gd name="adj1" fmla="val 49300"/>
                  <a:gd name="adj2" fmla="val 0"/>
                </a:avLst>
              </a:prstGeom>
              <a:grpFill/>
              <a:ln w="76200">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10" name="Google Shape;612;p20">
                <a:extLst>
                  <a:ext uri="{FF2B5EF4-FFF2-40B4-BE49-F238E27FC236}">
                    <a16:creationId xmlns:a16="http://schemas.microsoft.com/office/drawing/2014/main" id="{D1598C14-2EF8-A7EF-1031-92DE530F13C9}"/>
                  </a:ext>
                </a:extLst>
              </p:cNvPr>
              <p:cNvSpPr/>
              <p:nvPr/>
            </p:nvSpPr>
            <p:spPr>
              <a:xfrm>
                <a:off x="7916671" y="5050247"/>
                <a:ext cx="412910" cy="412910"/>
              </a:xfrm>
              <a:prstGeom prst="ellipse">
                <a:avLst/>
              </a:prstGeom>
              <a:grpFill/>
              <a:ln w="76200">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grpSp>
      </p:grpSp>
      <p:grpSp>
        <p:nvGrpSpPr>
          <p:cNvPr id="3" name="Group 2">
            <a:extLst>
              <a:ext uri="{FF2B5EF4-FFF2-40B4-BE49-F238E27FC236}">
                <a16:creationId xmlns:a16="http://schemas.microsoft.com/office/drawing/2014/main" id="{062EBB26-94FF-8A09-197D-57266FC02CEE}"/>
              </a:ext>
            </a:extLst>
          </p:cNvPr>
          <p:cNvGrpSpPr/>
          <p:nvPr/>
        </p:nvGrpSpPr>
        <p:grpSpPr>
          <a:xfrm>
            <a:off x="10228983" y="337468"/>
            <a:ext cx="1587872" cy="1368854"/>
            <a:chOff x="10228983" y="337468"/>
            <a:chExt cx="1587872" cy="1368854"/>
          </a:xfrm>
        </p:grpSpPr>
        <p:sp>
          <p:nvSpPr>
            <p:cNvPr id="28" name="Hexagon 27">
              <a:extLst>
                <a:ext uri="{FF2B5EF4-FFF2-40B4-BE49-F238E27FC236}">
                  <a16:creationId xmlns:a16="http://schemas.microsoft.com/office/drawing/2014/main" id="{DD01A0A3-53CD-034A-DDFC-2DF7A136227C}"/>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32" name="Group 31">
              <a:extLst>
                <a:ext uri="{FF2B5EF4-FFF2-40B4-BE49-F238E27FC236}">
                  <a16:creationId xmlns:a16="http://schemas.microsoft.com/office/drawing/2014/main" id="{E3901F1B-7E01-CB11-5DB8-75BA8498B14F}"/>
                </a:ext>
              </a:extLst>
            </p:cNvPr>
            <p:cNvGrpSpPr/>
            <p:nvPr/>
          </p:nvGrpSpPr>
          <p:grpSpPr>
            <a:xfrm>
              <a:off x="10621771" y="762700"/>
              <a:ext cx="562136" cy="634675"/>
              <a:chOff x="760175" y="830142"/>
              <a:chExt cx="867619" cy="979579"/>
            </a:xfrm>
          </p:grpSpPr>
          <p:sp>
            <p:nvSpPr>
              <p:cNvPr id="36" name="Rectangle 35">
                <a:extLst>
                  <a:ext uri="{FF2B5EF4-FFF2-40B4-BE49-F238E27FC236}">
                    <a16:creationId xmlns:a16="http://schemas.microsoft.com/office/drawing/2014/main" id="{5290F178-26F3-CA07-1D8F-BDCA49192C06}"/>
                  </a:ext>
                </a:extLst>
              </p:cNvPr>
              <p:cNvSpPr/>
              <p:nvPr/>
            </p:nvSpPr>
            <p:spPr>
              <a:xfrm>
                <a:off x="864636" y="830142"/>
                <a:ext cx="763158" cy="97957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solidFill>
                      <a:schemeClr val="bg1"/>
                    </a:solidFill>
                    <a:latin typeface="Arial" panose="020B0604020202020204" pitchFamily="34" charset="0"/>
                    <a:cs typeface="Arial" panose="020B0604020202020204" pitchFamily="34" charset="0"/>
                  </a:rPr>
                  <a:t>171</a:t>
                </a:r>
              </a:p>
            </p:txBody>
          </p:sp>
          <p:sp>
            <p:nvSpPr>
              <p:cNvPr id="37" name="Rectangle 36">
                <a:extLst>
                  <a:ext uri="{FF2B5EF4-FFF2-40B4-BE49-F238E27FC236}">
                    <a16:creationId xmlns:a16="http://schemas.microsoft.com/office/drawing/2014/main" id="{38B0B494-C6C4-3D6D-B7D8-0725284E25F0}"/>
                  </a:ext>
                </a:extLst>
              </p:cNvPr>
              <p:cNvSpPr/>
              <p:nvPr/>
            </p:nvSpPr>
            <p:spPr>
              <a:xfrm>
                <a:off x="760175" y="830144"/>
                <a:ext cx="149292" cy="979577"/>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33" name="Group 32">
              <a:extLst>
                <a:ext uri="{FF2B5EF4-FFF2-40B4-BE49-F238E27FC236}">
                  <a16:creationId xmlns:a16="http://schemas.microsoft.com/office/drawing/2014/main" id="{A1DE7047-81CC-3AEF-1C3F-292D47F9253B}"/>
                </a:ext>
              </a:extLst>
            </p:cNvPr>
            <p:cNvGrpSpPr/>
            <p:nvPr/>
          </p:nvGrpSpPr>
          <p:grpSpPr>
            <a:xfrm>
              <a:off x="11325415" y="762701"/>
              <a:ext cx="182192" cy="634674"/>
              <a:chOff x="2121762" y="2323619"/>
              <a:chExt cx="200378" cy="825210"/>
            </a:xfrm>
          </p:grpSpPr>
          <p:sp>
            <p:nvSpPr>
              <p:cNvPr id="34" name="Isosceles Triangle 33">
                <a:extLst>
                  <a:ext uri="{FF2B5EF4-FFF2-40B4-BE49-F238E27FC236}">
                    <a16:creationId xmlns:a16="http://schemas.microsoft.com/office/drawing/2014/main" id="{BD97A435-E858-B058-02E0-65C200D34904}"/>
                  </a:ext>
                </a:extLst>
              </p:cNvPr>
              <p:cNvSpPr/>
              <p:nvPr/>
            </p:nvSpPr>
            <p:spPr>
              <a:xfrm>
                <a:off x="2121763" y="2323619"/>
                <a:ext cx="200377" cy="172739"/>
              </a:xfrm>
              <a:prstGeom prs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5" name="Rectangle 34">
                <a:extLst>
                  <a:ext uri="{FF2B5EF4-FFF2-40B4-BE49-F238E27FC236}">
                    <a16:creationId xmlns:a16="http://schemas.microsoft.com/office/drawing/2014/main" id="{29E68EF3-5BA5-F594-E3A0-C4A7AB0F6B01}"/>
                  </a:ext>
                </a:extLst>
              </p:cNvPr>
              <p:cNvSpPr/>
              <p:nvPr/>
            </p:nvSpPr>
            <p:spPr>
              <a:xfrm>
                <a:off x="2121762" y="2496169"/>
                <a:ext cx="200377" cy="6526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grpSp>
        <p:nvGrpSpPr>
          <p:cNvPr id="47" name="Group 46">
            <a:extLst>
              <a:ext uri="{FF2B5EF4-FFF2-40B4-BE49-F238E27FC236}">
                <a16:creationId xmlns:a16="http://schemas.microsoft.com/office/drawing/2014/main" id="{44252799-8040-AD28-547C-A2C591426EF3}"/>
              </a:ext>
            </a:extLst>
          </p:cNvPr>
          <p:cNvGrpSpPr/>
          <p:nvPr/>
        </p:nvGrpSpPr>
        <p:grpSpPr>
          <a:xfrm>
            <a:off x="2679513" y="2305145"/>
            <a:ext cx="1765189" cy="1734826"/>
            <a:chOff x="3040073" y="3330439"/>
            <a:chExt cx="1765189" cy="1734826"/>
          </a:xfrm>
        </p:grpSpPr>
        <p:sp>
          <p:nvSpPr>
            <p:cNvPr id="25" name="TextBox 24">
              <a:extLst>
                <a:ext uri="{FF2B5EF4-FFF2-40B4-BE49-F238E27FC236}">
                  <a16:creationId xmlns:a16="http://schemas.microsoft.com/office/drawing/2014/main" id="{39BCFC31-3FB3-1FFE-AA81-6140C94E104C}"/>
                </a:ext>
              </a:extLst>
            </p:cNvPr>
            <p:cNvSpPr txBox="1"/>
            <p:nvPr/>
          </p:nvSpPr>
          <p:spPr>
            <a:xfrm>
              <a:off x="3062261" y="3806961"/>
              <a:ext cx="1743001" cy="830997"/>
            </a:xfrm>
            <a:prstGeom prst="rect">
              <a:avLst/>
            </a:prstGeom>
            <a:noFill/>
          </p:spPr>
          <p:txBody>
            <a:bodyPr wrap="square" rtlCol="0">
              <a:spAutoFit/>
            </a:bodyPr>
            <a:lstStyle/>
            <a:p>
              <a:pPr algn="ctr"/>
              <a:r>
                <a:rPr lang="en-GB" sz="2400" dirty="0">
                  <a:latin typeface="Arial" panose="020B0604020202020204" pitchFamily="34" charset="0"/>
                  <a:ea typeface="Calibri" panose="020F0502020204030204" pitchFamily="34" charset="0"/>
                  <a:cs typeface="Arial" panose="020B0604020202020204" pitchFamily="34" charset="0"/>
                </a:rPr>
                <a:t>Santé sociale</a:t>
              </a:r>
              <a:endParaRPr lang="en-BE" sz="2400" dirty="0">
                <a:latin typeface="Arial" panose="020B0604020202020204" pitchFamily="34" charset="0"/>
                <a:ea typeface="Calibri" panose="020F0502020204030204" pitchFamily="34" charset="0"/>
                <a:cs typeface="Arial" panose="020B0604020202020204" pitchFamily="34" charset="0"/>
              </a:endParaRPr>
            </a:p>
          </p:txBody>
        </p:sp>
        <p:sp>
          <p:nvSpPr>
            <p:cNvPr id="38" name="Oval 37">
              <a:extLst>
                <a:ext uri="{FF2B5EF4-FFF2-40B4-BE49-F238E27FC236}">
                  <a16:creationId xmlns:a16="http://schemas.microsoft.com/office/drawing/2014/main" id="{20F181AB-2DB8-B3FF-2341-6C09D3DC731E}"/>
                </a:ext>
              </a:extLst>
            </p:cNvPr>
            <p:cNvSpPr/>
            <p:nvPr/>
          </p:nvSpPr>
          <p:spPr>
            <a:xfrm>
              <a:off x="3040073" y="3330439"/>
              <a:ext cx="1734826" cy="1734826"/>
            </a:xfrm>
            <a:prstGeom prst="ellipse">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5" name="Group 54">
            <a:extLst>
              <a:ext uri="{FF2B5EF4-FFF2-40B4-BE49-F238E27FC236}">
                <a16:creationId xmlns:a16="http://schemas.microsoft.com/office/drawing/2014/main" id="{2EF9481C-DA3F-1EE9-8A2F-385C372B0AEF}"/>
              </a:ext>
            </a:extLst>
          </p:cNvPr>
          <p:cNvGrpSpPr/>
          <p:nvPr/>
        </p:nvGrpSpPr>
        <p:grpSpPr>
          <a:xfrm>
            <a:off x="5589823" y="1253747"/>
            <a:ext cx="1734826" cy="1734826"/>
            <a:chOff x="6274160" y="1152192"/>
            <a:chExt cx="1734826" cy="1734826"/>
          </a:xfrm>
        </p:grpSpPr>
        <p:sp>
          <p:nvSpPr>
            <p:cNvPr id="21" name="TextBox 20">
              <a:extLst>
                <a:ext uri="{FF2B5EF4-FFF2-40B4-BE49-F238E27FC236}">
                  <a16:creationId xmlns:a16="http://schemas.microsoft.com/office/drawing/2014/main" id="{8C326FA8-91AE-AD06-6AD7-7384364E8EE0}"/>
                </a:ext>
              </a:extLst>
            </p:cNvPr>
            <p:cNvSpPr txBox="1"/>
            <p:nvPr/>
          </p:nvSpPr>
          <p:spPr>
            <a:xfrm>
              <a:off x="6274161" y="1696625"/>
              <a:ext cx="1690979" cy="830997"/>
            </a:xfrm>
            <a:prstGeom prst="rect">
              <a:avLst/>
            </a:prstGeom>
            <a:noFill/>
          </p:spPr>
          <p:txBody>
            <a:bodyPr wrap="square" rtlCol="0">
              <a:spAutoFit/>
            </a:bodyPr>
            <a:lstStyle/>
            <a:p>
              <a:pPr algn="ctr"/>
              <a:r>
                <a:rPr lang="en-GB" sz="2400" dirty="0">
                  <a:latin typeface="Arial" panose="020B0604020202020204" pitchFamily="34" charset="0"/>
                  <a:ea typeface="Calibri" panose="020F0502020204030204" pitchFamily="34" charset="0"/>
                  <a:cs typeface="Arial" panose="020B0604020202020204" pitchFamily="34" charset="0"/>
                </a:rPr>
                <a:t>Santé cognitive</a:t>
              </a:r>
              <a:endParaRPr lang="en-BE" sz="2400" dirty="0">
                <a:latin typeface="Arial" panose="020B0604020202020204" pitchFamily="34" charset="0"/>
                <a:ea typeface="Calibri" panose="020F0502020204030204" pitchFamily="34" charset="0"/>
                <a:cs typeface="Arial" panose="020B0604020202020204" pitchFamily="34" charset="0"/>
              </a:endParaRPr>
            </a:p>
          </p:txBody>
        </p:sp>
        <p:sp>
          <p:nvSpPr>
            <p:cNvPr id="48" name="Oval 47">
              <a:extLst>
                <a:ext uri="{FF2B5EF4-FFF2-40B4-BE49-F238E27FC236}">
                  <a16:creationId xmlns:a16="http://schemas.microsoft.com/office/drawing/2014/main" id="{0E1450B5-771F-7376-B240-7AC2F424E44E}"/>
                </a:ext>
              </a:extLst>
            </p:cNvPr>
            <p:cNvSpPr/>
            <p:nvPr/>
          </p:nvSpPr>
          <p:spPr>
            <a:xfrm>
              <a:off x="6274160" y="1152192"/>
              <a:ext cx="1734826" cy="1734826"/>
            </a:xfrm>
            <a:prstGeom prst="ellipse">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0" name="Group 49">
            <a:extLst>
              <a:ext uri="{FF2B5EF4-FFF2-40B4-BE49-F238E27FC236}">
                <a16:creationId xmlns:a16="http://schemas.microsoft.com/office/drawing/2014/main" id="{735E6371-B158-7FE0-B0ED-C5EA5018DEFB}"/>
              </a:ext>
            </a:extLst>
          </p:cNvPr>
          <p:cNvGrpSpPr/>
          <p:nvPr/>
        </p:nvGrpSpPr>
        <p:grpSpPr>
          <a:xfrm>
            <a:off x="7960646" y="2256129"/>
            <a:ext cx="1734826" cy="1734826"/>
            <a:chOff x="8342747" y="2711434"/>
            <a:chExt cx="1734826" cy="1734826"/>
          </a:xfrm>
        </p:grpSpPr>
        <p:sp>
          <p:nvSpPr>
            <p:cNvPr id="23" name="TextBox 22">
              <a:extLst>
                <a:ext uri="{FF2B5EF4-FFF2-40B4-BE49-F238E27FC236}">
                  <a16:creationId xmlns:a16="http://schemas.microsoft.com/office/drawing/2014/main" id="{067CAB1E-9968-2DA8-144C-86BA6876659E}"/>
                </a:ext>
              </a:extLst>
            </p:cNvPr>
            <p:cNvSpPr txBox="1"/>
            <p:nvPr/>
          </p:nvSpPr>
          <p:spPr>
            <a:xfrm>
              <a:off x="8364671" y="3253223"/>
              <a:ext cx="1690979" cy="830997"/>
            </a:xfrm>
            <a:prstGeom prst="rect">
              <a:avLst/>
            </a:prstGeom>
            <a:noFill/>
          </p:spPr>
          <p:txBody>
            <a:bodyPr wrap="square" rtlCol="0">
              <a:spAutoFit/>
            </a:bodyPr>
            <a:lstStyle/>
            <a:p>
              <a:pPr algn="ctr"/>
              <a:r>
                <a:rPr lang="en-GB" sz="2400" dirty="0">
                  <a:latin typeface="Arial" panose="020B0604020202020204" pitchFamily="34" charset="0"/>
                  <a:ea typeface="Calibri" panose="020F0502020204030204" pitchFamily="34" charset="0"/>
                  <a:cs typeface="Arial" panose="020B0604020202020204" pitchFamily="34" charset="0"/>
                </a:rPr>
                <a:t>Santé spirituelle</a:t>
              </a:r>
              <a:endParaRPr lang="en-BE" sz="2400" dirty="0">
                <a:latin typeface="Arial" panose="020B0604020202020204" pitchFamily="34" charset="0"/>
                <a:ea typeface="Calibri" panose="020F0502020204030204" pitchFamily="34" charset="0"/>
                <a:cs typeface="Arial" panose="020B0604020202020204" pitchFamily="34" charset="0"/>
              </a:endParaRPr>
            </a:p>
          </p:txBody>
        </p:sp>
        <p:sp>
          <p:nvSpPr>
            <p:cNvPr id="49" name="Oval 48">
              <a:extLst>
                <a:ext uri="{FF2B5EF4-FFF2-40B4-BE49-F238E27FC236}">
                  <a16:creationId xmlns:a16="http://schemas.microsoft.com/office/drawing/2014/main" id="{7934EDFF-5051-39A9-4C8E-2AAFB2FC48DF}"/>
                </a:ext>
              </a:extLst>
            </p:cNvPr>
            <p:cNvSpPr/>
            <p:nvPr/>
          </p:nvSpPr>
          <p:spPr>
            <a:xfrm>
              <a:off x="8342747" y="2711434"/>
              <a:ext cx="1734826" cy="1734826"/>
            </a:xfrm>
            <a:prstGeom prst="ellipse">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2" name="Group 51">
            <a:extLst>
              <a:ext uri="{FF2B5EF4-FFF2-40B4-BE49-F238E27FC236}">
                <a16:creationId xmlns:a16="http://schemas.microsoft.com/office/drawing/2014/main" id="{B2D061DA-367B-D1B1-11DA-7C189E7946C8}"/>
              </a:ext>
            </a:extLst>
          </p:cNvPr>
          <p:cNvGrpSpPr/>
          <p:nvPr/>
        </p:nvGrpSpPr>
        <p:grpSpPr>
          <a:xfrm>
            <a:off x="5446158" y="3143897"/>
            <a:ext cx="1992387" cy="1734826"/>
            <a:chOff x="5593033" y="3039992"/>
            <a:chExt cx="1992387" cy="1734826"/>
          </a:xfrm>
        </p:grpSpPr>
        <p:sp>
          <p:nvSpPr>
            <p:cNvPr id="22" name="TextBox 21">
              <a:extLst>
                <a:ext uri="{FF2B5EF4-FFF2-40B4-BE49-F238E27FC236}">
                  <a16:creationId xmlns:a16="http://schemas.microsoft.com/office/drawing/2014/main" id="{55954EF5-0BEF-DD55-8004-6FF43DC1A539}"/>
                </a:ext>
              </a:extLst>
            </p:cNvPr>
            <p:cNvSpPr txBox="1"/>
            <p:nvPr/>
          </p:nvSpPr>
          <p:spPr>
            <a:xfrm>
              <a:off x="5593033" y="3601955"/>
              <a:ext cx="1992387" cy="707886"/>
            </a:xfrm>
            <a:prstGeom prst="rect">
              <a:avLst/>
            </a:prstGeom>
            <a:noFill/>
          </p:spPr>
          <p:txBody>
            <a:bodyPr wrap="square" rtlCol="0">
              <a:spAutoFit/>
            </a:bodyPr>
            <a:lstStyle/>
            <a:p>
              <a:pPr algn="ctr"/>
              <a:r>
                <a:rPr lang="en-GB" sz="2000" dirty="0">
                  <a:latin typeface="Arial" panose="020B0604020202020204" pitchFamily="34" charset="0"/>
                  <a:ea typeface="Calibri" panose="020F0502020204030204" pitchFamily="34" charset="0"/>
                  <a:cs typeface="Arial" panose="020B0604020202020204" pitchFamily="34" charset="0"/>
                </a:rPr>
                <a:t>Santé émotionnelle</a:t>
              </a:r>
              <a:endParaRPr lang="en-BE" sz="2000" dirty="0">
                <a:latin typeface="Arial" panose="020B0604020202020204" pitchFamily="34" charset="0"/>
                <a:ea typeface="Calibri" panose="020F0502020204030204" pitchFamily="34" charset="0"/>
                <a:cs typeface="Arial" panose="020B0604020202020204" pitchFamily="34" charset="0"/>
              </a:endParaRPr>
            </a:p>
          </p:txBody>
        </p:sp>
        <p:sp>
          <p:nvSpPr>
            <p:cNvPr id="51" name="Oval 50">
              <a:extLst>
                <a:ext uri="{FF2B5EF4-FFF2-40B4-BE49-F238E27FC236}">
                  <a16:creationId xmlns:a16="http://schemas.microsoft.com/office/drawing/2014/main" id="{34E6EA82-4479-308C-6647-24D9E2E48CD3}"/>
                </a:ext>
              </a:extLst>
            </p:cNvPr>
            <p:cNvSpPr/>
            <p:nvPr/>
          </p:nvSpPr>
          <p:spPr>
            <a:xfrm>
              <a:off x="5717546" y="3039992"/>
              <a:ext cx="1734826" cy="1734826"/>
            </a:xfrm>
            <a:prstGeom prst="ellipse">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4" name="Group 53">
            <a:extLst>
              <a:ext uri="{FF2B5EF4-FFF2-40B4-BE49-F238E27FC236}">
                <a16:creationId xmlns:a16="http://schemas.microsoft.com/office/drawing/2014/main" id="{B21D7ECF-5159-F0C8-E848-D0441873E816}"/>
              </a:ext>
            </a:extLst>
          </p:cNvPr>
          <p:cNvGrpSpPr/>
          <p:nvPr/>
        </p:nvGrpSpPr>
        <p:grpSpPr>
          <a:xfrm>
            <a:off x="4046267" y="4550590"/>
            <a:ext cx="1992387" cy="1734826"/>
            <a:chOff x="4615971" y="4428101"/>
            <a:chExt cx="1992387" cy="1734826"/>
          </a:xfrm>
        </p:grpSpPr>
        <p:sp>
          <p:nvSpPr>
            <p:cNvPr id="24" name="TextBox 23">
              <a:extLst>
                <a:ext uri="{FF2B5EF4-FFF2-40B4-BE49-F238E27FC236}">
                  <a16:creationId xmlns:a16="http://schemas.microsoft.com/office/drawing/2014/main" id="{FC118463-78E5-E8C5-4D01-AE303DDB08EB}"/>
                </a:ext>
              </a:extLst>
            </p:cNvPr>
            <p:cNvSpPr txBox="1"/>
            <p:nvPr/>
          </p:nvSpPr>
          <p:spPr>
            <a:xfrm>
              <a:off x="4615971" y="4960658"/>
              <a:ext cx="1992387" cy="830997"/>
            </a:xfrm>
            <a:prstGeom prst="rect">
              <a:avLst/>
            </a:prstGeom>
            <a:noFill/>
          </p:spPr>
          <p:txBody>
            <a:bodyPr wrap="square" rtlCol="0">
              <a:spAutoFit/>
            </a:bodyPr>
            <a:lstStyle/>
            <a:p>
              <a:pPr algn="ctr"/>
              <a:r>
                <a:rPr lang="en-GB" sz="2400" dirty="0">
                  <a:latin typeface="Arial" panose="020B0604020202020204" pitchFamily="34" charset="0"/>
                  <a:ea typeface="Calibri" panose="020F0502020204030204" pitchFamily="34" charset="0"/>
                  <a:cs typeface="Arial" panose="020B0604020202020204" pitchFamily="34" charset="0"/>
                </a:rPr>
                <a:t>Santé physique</a:t>
              </a:r>
              <a:endParaRPr lang="en-BE" sz="2400" dirty="0">
                <a:latin typeface="Arial" panose="020B0604020202020204" pitchFamily="34" charset="0"/>
                <a:ea typeface="Calibri" panose="020F0502020204030204" pitchFamily="34" charset="0"/>
                <a:cs typeface="Arial" panose="020B0604020202020204" pitchFamily="34" charset="0"/>
              </a:endParaRPr>
            </a:p>
          </p:txBody>
        </p:sp>
        <p:sp>
          <p:nvSpPr>
            <p:cNvPr id="53" name="Oval 52">
              <a:extLst>
                <a:ext uri="{FF2B5EF4-FFF2-40B4-BE49-F238E27FC236}">
                  <a16:creationId xmlns:a16="http://schemas.microsoft.com/office/drawing/2014/main" id="{93204D99-9F34-856C-CE43-59A60C785A15}"/>
                </a:ext>
              </a:extLst>
            </p:cNvPr>
            <p:cNvSpPr/>
            <p:nvPr/>
          </p:nvSpPr>
          <p:spPr>
            <a:xfrm>
              <a:off x="4728643" y="4428101"/>
              <a:ext cx="1734826" cy="1734826"/>
            </a:xfrm>
            <a:prstGeom prst="ellipse">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38556732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72">
            <a:extLst>
              <a:ext uri="{FF2B5EF4-FFF2-40B4-BE49-F238E27FC236}">
                <a16:creationId xmlns:a16="http://schemas.microsoft.com/office/drawing/2014/main" id="{01185B54-E0A6-F28B-BC01-3FF30394C696}"/>
              </a:ext>
            </a:extLst>
          </p:cNvPr>
          <p:cNvSpPr txBox="1">
            <a:spLocks/>
          </p:cNvSpPr>
          <p:nvPr/>
        </p:nvSpPr>
        <p:spPr>
          <a:xfrm>
            <a:off x="796386" y="3117980"/>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5400" b="1" dirty="0">
                <a:solidFill>
                  <a:schemeClr val="bg1">
                    <a:lumMod val="75000"/>
                  </a:schemeClr>
                </a:solidFill>
                <a:latin typeface="Garamond"/>
              </a:rPr>
              <a:t>Diapositive supplémentaire pour les notes de l'animateur</a:t>
            </a:r>
            <a:endParaRPr lang="en-CA" sz="5400" b="1" dirty="0">
              <a:solidFill>
                <a:schemeClr val="bg1">
                  <a:lumMod val="75000"/>
                </a:schemeClr>
              </a:solidFill>
            </a:endParaRPr>
          </a:p>
        </p:txBody>
      </p:sp>
    </p:spTree>
    <p:extLst>
      <p:ext uri="{BB962C8B-B14F-4D97-AF65-F5344CB8AC3E}">
        <p14:creationId xmlns:p14="http://schemas.microsoft.com/office/powerpoint/2010/main" val="31993997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5327E66-4D62-E2FE-B0DB-5B0E5C96C34E}"/>
              </a:ext>
            </a:extLst>
          </p:cNvPr>
          <p:cNvSpPr>
            <a:spLocks noGrp="1"/>
          </p:cNvSpPr>
          <p:nvPr>
            <p:ph type="title"/>
          </p:nvPr>
        </p:nvSpPr>
        <p:spPr>
          <a:xfrm>
            <a:off x="32343" y="120516"/>
            <a:ext cx="10515600" cy="868968"/>
          </a:xfrm>
        </p:spPr>
        <p:txBody>
          <a:bodyPr>
            <a:normAutofit/>
          </a:bodyPr>
          <a:lstStyle/>
          <a:p>
            <a:r>
              <a:rPr lang="en-GB" sz="2800" dirty="0"/>
              <a:t>Identifier les </a:t>
            </a:r>
            <a:r>
              <a:rPr lang="en-GB" sz="2800" dirty="0" err="1"/>
              <a:t>progrès</a:t>
            </a:r>
            <a:endParaRPr lang="en-BE" sz="2800" dirty="0"/>
          </a:p>
        </p:txBody>
      </p:sp>
      <p:sp>
        <p:nvSpPr>
          <p:cNvPr id="18" name="Arrow: Pentagon 17">
            <a:extLst>
              <a:ext uri="{FF2B5EF4-FFF2-40B4-BE49-F238E27FC236}">
                <a16:creationId xmlns:a16="http://schemas.microsoft.com/office/drawing/2014/main" id="{8607E13A-5BDE-057B-1399-3357334782CB}"/>
              </a:ext>
            </a:extLst>
          </p:cNvPr>
          <p:cNvSpPr/>
          <p:nvPr/>
        </p:nvSpPr>
        <p:spPr>
          <a:xfrm>
            <a:off x="0" y="2257215"/>
            <a:ext cx="5753100" cy="3477575"/>
          </a:xfrm>
          <a:prstGeom prst="homePlate">
            <a:avLst>
              <a:gd name="adj" fmla="val 26627"/>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extBox 18">
            <a:extLst>
              <a:ext uri="{FF2B5EF4-FFF2-40B4-BE49-F238E27FC236}">
                <a16:creationId xmlns:a16="http://schemas.microsoft.com/office/drawing/2014/main" id="{702EFEA6-DBD1-7CB6-7AEB-AF1EB6C772F9}"/>
              </a:ext>
            </a:extLst>
          </p:cNvPr>
          <p:cNvSpPr txBox="1"/>
          <p:nvPr/>
        </p:nvSpPr>
        <p:spPr>
          <a:xfrm>
            <a:off x="713190" y="1629373"/>
            <a:ext cx="4499517" cy="369332"/>
          </a:xfrm>
          <a:prstGeom prst="rect">
            <a:avLst/>
          </a:prstGeom>
          <a:noFill/>
        </p:spPr>
        <p:txBody>
          <a:bodyPr wrap="square" rtlCol="0">
            <a:spAutoFit/>
          </a:bodyPr>
          <a:lstStyle/>
          <a:p>
            <a:r>
              <a:rPr lang="en-GB" b="1" dirty="0">
                <a:latin typeface="Arial" panose="020B0604020202020204" pitchFamily="34" charset="0"/>
                <a:cs typeface="Arial" panose="020B0604020202020204" pitchFamily="34" charset="0"/>
              </a:rPr>
              <a:t>ÉLÉMENTS DE L'INTÉRÊT SUPÉRIEUR</a:t>
            </a:r>
            <a:endParaRPr lang="en-BE" b="1" dirty="0">
              <a:latin typeface="Arial" panose="020B0604020202020204" pitchFamily="34" charset="0"/>
              <a:cs typeface="Arial" panose="020B0604020202020204" pitchFamily="34" charset="0"/>
            </a:endParaRPr>
          </a:p>
        </p:txBody>
      </p:sp>
      <p:sp>
        <p:nvSpPr>
          <p:cNvPr id="20" name="TextBox 19">
            <a:extLst>
              <a:ext uri="{FF2B5EF4-FFF2-40B4-BE49-F238E27FC236}">
                <a16:creationId xmlns:a16="http://schemas.microsoft.com/office/drawing/2014/main" id="{B1182CBB-D146-7CA4-4978-7005621AB264}"/>
              </a:ext>
            </a:extLst>
          </p:cNvPr>
          <p:cNvSpPr txBox="1"/>
          <p:nvPr/>
        </p:nvSpPr>
        <p:spPr>
          <a:xfrm>
            <a:off x="5312105" y="1637449"/>
            <a:ext cx="2688895" cy="369332"/>
          </a:xfrm>
          <a:prstGeom prst="rect">
            <a:avLst/>
          </a:prstGeom>
          <a:noFill/>
        </p:spPr>
        <p:txBody>
          <a:bodyPr wrap="square" rtlCol="0">
            <a:spAutoFit/>
          </a:bodyPr>
          <a:lstStyle/>
          <a:p>
            <a:pPr algn="ctr"/>
            <a:r>
              <a:rPr lang="en-GB" b="1" dirty="0">
                <a:latin typeface="Arial" panose="020B0604020202020204" pitchFamily="34" charset="0"/>
                <a:cs typeface="Arial" panose="020B0604020202020204" pitchFamily="34" charset="0"/>
              </a:rPr>
              <a:t>FACTEURS</a:t>
            </a:r>
            <a:endParaRPr lang="en-BE" b="1" dirty="0">
              <a:latin typeface="Arial" panose="020B0604020202020204" pitchFamily="34" charset="0"/>
              <a:cs typeface="Arial" panose="020B0604020202020204" pitchFamily="34" charset="0"/>
            </a:endParaRPr>
          </a:p>
        </p:txBody>
      </p:sp>
      <p:sp>
        <p:nvSpPr>
          <p:cNvPr id="21" name="TextBox 20">
            <a:extLst>
              <a:ext uri="{FF2B5EF4-FFF2-40B4-BE49-F238E27FC236}">
                <a16:creationId xmlns:a16="http://schemas.microsoft.com/office/drawing/2014/main" id="{F9D27D5A-157B-6138-0E0C-7B0C4FFA5731}"/>
              </a:ext>
            </a:extLst>
          </p:cNvPr>
          <p:cNvSpPr txBox="1"/>
          <p:nvPr/>
        </p:nvSpPr>
        <p:spPr>
          <a:xfrm>
            <a:off x="713190" y="2797679"/>
            <a:ext cx="2014265" cy="2554545"/>
          </a:xfrm>
          <a:prstGeom prst="rect">
            <a:avLst/>
          </a:prstGeom>
          <a:noFill/>
        </p:spPr>
        <p:txBody>
          <a:bodyPr wrap="square">
            <a:spAutoFit/>
          </a:bodyPr>
          <a:lstStyle/>
          <a:p>
            <a:r>
              <a:rPr lang="en-GB" sz="1600" dirty="0" err="1">
                <a:latin typeface="Arial" panose="020B0604020202020204" pitchFamily="34" charset="0"/>
                <a:cs typeface="Arial" panose="020B0604020202020204" pitchFamily="34" charset="0"/>
              </a:rPr>
              <a:t>Santé</a:t>
            </a:r>
            <a:r>
              <a:rPr lang="en-GB" sz="1600" dirty="0">
                <a:latin typeface="Arial" panose="020B0604020202020204" pitchFamily="34" charset="0"/>
                <a:cs typeface="Arial" panose="020B0604020202020204" pitchFamily="34" charset="0"/>
              </a:rPr>
              <a:t> et bien-</a:t>
            </a:r>
            <a:r>
              <a:rPr lang="en-GB" sz="1600" dirty="0" err="1">
                <a:latin typeface="Arial" panose="020B0604020202020204" pitchFamily="34" charset="0"/>
                <a:cs typeface="Arial" panose="020B0604020202020204" pitchFamily="34" charset="0"/>
              </a:rPr>
              <a:t>être</a:t>
            </a:r>
            <a:r>
              <a:rPr lang="en-GB" sz="1600" dirty="0">
                <a:latin typeface="Arial" panose="020B0604020202020204" pitchFamily="34" charset="0"/>
                <a:cs typeface="Arial" panose="020B0604020202020204" pitchFamily="34" charset="0"/>
              </a:rPr>
              <a:t> physique </a:t>
            </a:r>
          </a:p>
          <a:p>
            <a:endParaRPr lang="en-GB" sz="1600" dirty="0">
              <a:latin typeface="Arial" panose="020B0604020202020204" pitchFamily="34" charset="0"/>
              <a:cs typeface="Arial" panose="020B0604020202020204" pitchFamily="34" charset="0"/>
            </a:endParaRPr>
          </a:p>
          <a:p>
            <a:r>
              <a:rPr lang="en-GB" sz="1600" dirty="0">
                <a:latin typeface="Arial" panose="020B0604020202020204" pitchFamily="34" charset="0"/>
                <a:cs typeface="Arial" panose="020B0604020202020204" pitchFamily="34" charset="0"/>
              </a:rPr>
              <a:t>Bien-être émotionnel</a:t>
            </a:r>
            <a:endParaRPr lang="en-BE" sz="1600" dirty="0">
              <a:latin typeface="Arial" panose="020B0604020202020204" pitchFamily="34" charset="0"/>
              <a:cs typeface="Arial" panose="020B0604020202020204" pitchFamily="34" charset="0"/>
            </a:endParaRPr>
          </a:p>
          <a:p>
            <a:endParaRPr lang="en-CA" sz="1600" dirty="0">
              <a:latin typeface="Arial" panose="020B0604020202020204" pitchFamily="34" charset="0"/>
              <a:cs typeface="Arial" panose="020B0604020202020204" pitchFamily="34" charset="0"/>
            </a:endParaRPr>
          </a:p>
          <a:p>
            <a:r>
              <a:rPr lang="en-GB" sz="1600" dirty="0">
                <a:latin typeface="Arial" panose="020B0604020202020204" pitchFamily="34" charset="0"/>
                <a:cs typeface="Arial" panose="020B0604020202020204" pitchFamily="34" charset="0"/>
              </a:rPr>
              <a:t>Relations sociales</a:t>
            </a:r>
            <a:endParaRPr lang="en-BE" sz="1600" dirty="0">
              <a:latin typeface="Arial" panose="020B0604020202020204" pitchFamily="34" charset="0"/>
              <a:cs typeface="Arial" panose="020B0604020202020204" pitchFamily="34" charset="0"/>
            </a:endParaRPr>
          </a:p>
          <a:p>
            <a:endParaRPr lang="en-CA" sz="1600" dirty="0">
              <a:latin typeface="Arial" panose="020B0604020202020204" pitchFamily="34" charset="0"/>
              <a:cs typeface="Arial" panose="020B0604020202020204" pitchFamily="34" charset="0"/>
            </a:endParaRPr>
          </a:p>
          <a:p>
            <a:r>
              <a:rPr lang="en-GB" sz="1600" dirty="0">
                <a:latin typeface="Arial" panose="020B0604020202020204" pitchFamily="34" charset="0"/>
                <a:cs typeface="Arial" panose="020B0604020202020204" pitchFamily="34" charset="0"/>
              </a:rPr>
              <a:t>Éducation, travail, temps libre</a:t>
            </a:r>
            <a:endParaRPr lang="en-BE" sz="1600" dirty="0">
              <a:latin typeface="Arial" panose="020B0604020202020204" pitchFamily="34" charset="0"/>
              <a:cs typeface="Arial" panose="020B0604020202020204" pitchFamily="34" charset="0"/>
            </a:endParaRPr>
          </a:p>
        </p:txBody>
      </p:sp>
      <p:sp>
        <p:nvSpPr>
          <p:cNvPr id="22" name="TextBox 21">
            <a:extLst>
              <a:ext uri="{FF2B5EF4-FFF2-40B4-BE49-F238E27FC236}">
                <a16:creationId xmlns:a16="http://schemas.microsoft.com/office/drawing/2014/main" id="{1F7C5016-98A7-2E5F-9AFD-73871049DB8D}"/>
              </a:ext>
            </a:extLst>
          </p:cNvPr>
          <p:cNvSpPr txBox="1"/>
          <p:nvPr/>
        </p:nvSpPr>
        <p:spPr>
          <a:xfrm>
            <a:off x="2796184" y="2797679"/>
            <a:ext cx="2014265" cy="2554545"/>
          </a:xfrm>
          <a:prstGeom prst="rect">
            <a:avLst/>
          </a:prstGeom>
          <a:noFill/>
        </p:spPr>
        <p:txBody>
          <a:bodyPr wrap="square">
            <a:spAutoFit/>
          </a:bodyPr>
          <a:lstStyle/>
          <a:p>
            <a:r>
              <a:rPr lang="en-GB" sz="1600" dirty="0">
                <a:latin typeface="Arial" panose="020B0604020202020204" pitchFamily="34" charset="0"/>
                <a:cs typeface="Arial" panose="020B0604020202020204" pitchFamily="34" charset="0"/>
              </a:rPr>
              <a:t>Documentation</a:t>
            </a:r>
          </a:p>
          <a:p>
            <a:endParaRPr lang="en-GB" sz="1600" dirty="0">
              <a:latin typeface="Arial" panose="020B0604020202020204" pitchFamily="34" charset="0"/>
              <a:cs typeface="Arial" panose="020B0604020202020204" pitchFamily="34" charset="0"/>
            </a:endParaRPr>
          </a:p>
          <a:p>
            <a:r>
              <a:rPr lang="en-GB" sz="1600" dirty="0">
                <a:latin typeface="Arial" panose="020B0604020202020204" pitchFamily="34" charset="0"/>
                <a:cs typeface="Arial" panose="020B0604020202020204" pitchFamily="34" charset="0"/>
              </a:rPr>
              <a:t>Communauté</a:t>
            </a:r>
            <a:endParaRPr lang="en-BE" sz="1600" dirty="0">
              <a:latin typeface="Arial" panose="020B0604020202020204" pitchFamily="34" charset="0"/>
              <a:cs typeface="Arial" panose="020B0604020202020204" pitchFamily="34" charset="0"/>
            </a:endParaRPr>
          </a:p>
          <a:p>
            <a:endParaRPr lang="en-CA" sz="1600" dirty="0">
              <a:latin typeface="Arial" panose="020B0604020202020204" pitchFamily="34" charset="0"/>
              <a:cs typeface="Arial" panose="020B0604020202020204" pitchFamily="34" charset="0"/>
            </a:endParaRPr>
          </a:p>
          <a:p>
            <a:r>
              <a:rPr lang="en-GB" sz="1600" dirty="0">
                <a:latin typeface="Arial" panose="020B0604020202020204" pitchFamily="34" charset="0"/>
                <a:cs typeface="Arial" panose="020B0604020202020204" pitchFamily="34" charset="0"/>
              </a:rPr>
              <a:t>Soins, cadre de vie, famille</a:t>
            </a:r>
            <a:endParaRPr lang="en-BE" sz="1600" dirty="0">
              <a:latin typeface="Arial" panose="020B0604020202020204" pitchFamily="34" charset="0"/>
              <a:cs typeface="Arial" panose="020B0604020202020204" pitchFamily="34" charset="0"/>
            </a:endParaRPr>
          </a:p>
          <a:p>
            <a:endParaRPr lang="en-CA" sz="1600" dirty="0">
              <a:latin typeface="Arial" panose="020B0604020202020204" pitchFamily="34" charset="0"/>
              <a:cs typeface="Arial" panose="020B0604020202020204" pitchFamily="34" charset="0"/>
            </a:endParaRPr>
          </a:p>
          <a:p>
            <a:r>
              <a:rPr lang="en-GB" sz="1600" dirty="0">
                <a:latin typeface="Arial" panose="020B0604020202020204" pitchFamily="34" charset="0"/>
                <a:cs typeface="Arial" panose="020B0604020202020204" pitchFamily="34" charset="0"/>
              </a:rPr>
              <a:t>Opinions et souhaits de l'enfant</a:t>
            </a:r>
            <a:endParaRPr lang="en-BE" sz="1600" dirty="0">
              <a:latin typeface="Arial" panose="020B0604020202020204" pitchFamily="34" charset="0"/>
              <a:cs typeface="Arial" panose="020B0604020202020204" pitchFamily="34" charset="0"/>
            </a:endParaRPr>
          </a:p>
          <a:p>
            <a:endParaRPr lang="en-BE" sz="1600" dirty="0">
              <a:latin typeface="Arial" panose="020B0604020202020204" pitchFamily="34" charset="0"/>
              <a:cs typeface="Arial" panose="020B0604020202020204" pitchFamily="34" charset="0"/>
            </a:endParaRPr>
          </a:p>
        </p:txBody>
      </p:sp>
      <p:sp>
        <p:nvSpPr>
          <p:cNvPr id="23" name="Parallelogram 22">
            <a:extLst>
              <a:ext uri="{FF2B5EF4-FFF2-40B4-BE49-F238E27FC236}">
                <a16:creationId xmlns:a16="http://schemas.microsoft.com/office/drawing/2014/main" id="{9200F822-25C6-17D2-D4DA-BE59AA07DB1B}"/>
              </a:ext>
            </a:extLst>
          </p:cNvPr>
          <p:cNvSpPr/>
          <p:nvPr/>
        </p:nvSpPr>
        <p:spPr>
          <a:xfrm>
            <a:off x="5348448" y="3989170"/>
            <a:ext cx="3583102" cy="1745620"/>
          </a:xfrm>
          <a:prstGeom prst="parallelogram">
            <a:avLst>
              <a:gd name="adj" fmla="val 52646"/>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latin typeface="Arial" panose="020B0604020202020204" pitchFamily="34" charset="0"/>
                <a:cs typeface="Arial" panose="020B0604020202020204" pitchFamily="34" charset="0"/>
              </a:rPr>
              <a:t>Facteurs de protection</a:t>
            </a:r>
            <a:endParaRPr lang="en-BE" sz="1600" dirty="0">
              <a:latin typeface="Arial" panose="020B0604020202020204" pitchFamily="34" charset="0"/>
              <a:cs typeface="Arial" panose="020B0604020202020204" pitchFamily="34" charset="0"/>
            </a:endParaRPr>
          </a:p>
        </p:txBody>
      </p:sp>
      <p:sp>
        <p:nvSpPr>
          <p:cNvPr id="24" name="Parallelogram 23">
            <a:extLst>
              <a:ext uri="{FF2B5EF4-FFF2-40B4-BE49-F238E27FC236}">
                <a16:creationId xmlns:a16="http://schemas.microsoft.com/office/drawing/2014/main" id="{765F6648-062E-3775-39CB-554DB46F93CA}"/>
              </a:ext>
            </a:extLst>
          </p:cNvPr>
          <p:cNvSpPr/>
          <p:nvPr/>
        </p:nvSpPr>
        <p:spPr>
          <a:xfrm flipV="1">
            <a:off x="5361234" y="2260011"/>
            <a:ext cx="3583102" cy="1745620"/>
          </a:xfrm>
          <a:prstGeom prst="parallelogram">
            <a:avLst>
              <a:gd name="adj" fmla="val 52646"/>
            </a:avLst>
          </a:prstGeom>
          <a:solidFill>
            <a:srgbClr val="E057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BE" sz="1800" dirty="0">
              <a:latin typeface="Arial" panose="020B0604020202020204" pitchFamily="34" charset="0"/>
              <a:cs typeface="Arial" panose="020B0604020202020204" pitchFamily="34" charset="0"/>
            </a:endParaRPr>
          </a:p>
        </p:txBody>
      </p:sp>
      <p:sp>
        <p:nvSpPr>
          <p:cNvPr id="25" name="TextBox 24">
            <a:extLst>
              <a:ext uri="{FF2B5EF4-FFF2-40B4-BE49-F238E27FC236}">
                <a16:creationId xmlns:a16="http://schemas.microsoft.com/office/drawing/2014/main" id="{F14F1A43-7EFD-7F3F-20F9-BB5911D5815A}"/>
              </a:ext>
            </a:extLst>
          </p:cNvPr>
          <p:cNvSpPr txBox="1"/>
          <p:nvPr/>
        </p:nvSpPr>
        <p:spPr>
          <a:xfrm>
            <a:off x="6381454" y="2948155"/>
            <a:ext cx="1750741" cy="338554"/>
          </a:xfrm>
          <a:prstGeom prst="rect">
            <a:avLst/>
          </a:prstGeom>
          <a:noFill/>
        </p:spPr>
        <p:txBody>
          <a:bodyPr wrap="square">
            <a:spAutoFit/>
          </a:bodyPr>
          <a:lstStyle/>
          <a:p>
            <a:pPr algn="ctr"/>
            <a:r>
              <a:rPr lang="en-GB" sz="1600" dirty="0">
                <a:solidFill>
                  <a:schemeClr val="bg1"/>
                </a:solidFill>
                <a:latin typeface="Arial" panose="020B0604020202020204" pitchFamily="34" charset="0"/>
                <a:cs typeface="Arial" panose="020B0604020202020204" pitchFamily="34" charset="0"/>
              </a:rPr>
              <a:t>Facteurs de risque</a:t>
            </a:r>
            <a:endParaRPr lang="en-BE" sz="1600" dirty="0">
              <a:solidFill>
                <a:schemeClr val="bg1"/>
              </a:solidFill>
              <a:latin typeface="Arial" panose="020B0604020202020204" pitchFamily="34" charset="0"/>
              <a:cs typeface="Arial" panose="020B0604020202020204" pitchFamily="34" charset="0"/>
            </a:endParaRPr>
          </a:p>
        </p:txBody>
      </p:sp>
      <p:sp>
        <p:nvSpPr>
          <p:cNvPr id="26" name="Arrow: Chevron 25">
            <a:extLst>
              <a:ext uri="{FF2B5EF4-FFF2-40B4-BE49-F238E27FC236}">
                <a16:creationId xmlns:a16="http://schemas.microsoft.com/office/drawing/2014/main" id="{003B3D2E-304E-5238-8E27-E74254531E9E}"/>
              </a:ext>
            </a:extLst>
          </p:cNvPr>
          <p:cNvSpPr/>
          <p:nvPr/>
        </p:nvSpPr>
        <p:spPr>
          <a:xfrm>
            <a:off x="8524535" y="2257215"/>
            <a:ext cx="3311865" cy="3477575"/>
          </a:xfrm>
          <a:prstGeom prst="chevron">
            <a:avLst>
              <a:gd name="adj" fmla="val 27589"/>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7" name="TextBox 26">
            <a:extLst>
              <a:ext uri="{FF2B5EF4-FFF2-40B4-BE49-F238E27FC236}">
                <a16:creationId xmlns:a16="http://schemas.microsoft.com/office/drawing/2014/main" id="{5E92C16C-CC23-B11D-ED6B-E462D1A82AC4}"/>
              </a:ext>
            </a:extLst>
          </p:cNvPr>
          <p:cNvSpPr txBox="1"/>
          <p:nvPr/>
        </p:nvSpPr>
        <p:spPr>
          <a:xfrm>
            <a:off x="9665769" y="3534337"/>
            <a:ext cx="1750741" cy="923330"/>
          </a:xfrm>
          <a:prstGeom prst="rect">
            <a:avLst/>
          </a:prstGeom>
          <a:noFill/>
        </p:spPr>
        <p:txBody>
          <a:bodyPr wrap="square">
            <a:spAutoFit/>
          </a:bodyPr>
          <a:lstStyle/>
          <a:p>
            <a:pPr algn="ctr"/>
            <a:r>
              <a:rPr lang="en-GB" sz="1800" b="1" dirty="0">
                <a:solidFill>
                  <a:schemeClr val="bg1"/>
                </a:solidFill>
                <a:latin typeface="Arial" panose="020B0604020202020204" pitchFamily="34" charset="0"/>
                <a:cs typeface="Arial" panose="020B0604020202020204" pitchFamily="34" charset="0"/>
              </a:rPr>
              <a:t>BESOINS EN MATIÈRE DE PROTECTION DE L'ENFANCE</a:t>
            </a:r>
          </a:p>
        </p:txBody>
      </p:sp>
      <p:grpSp>
        <p:nvGrpSpPr>
          <p:cNvPr id="2" name="Group 1">
            <a:extLst>
              <a:ext uri="{FF2B5EF4-FFF2-40B4-BE49-F238E27FC236}">
                <a16:creationId xmlns:a16="http://schemas.microsoft.com/office/drawing/2014/main" id="{A3FC1118-A8C4-1341-0705-73DE5B7C0596}"/>
              </a:ext>
            </a:extLst>
          </p:cNvPr>
          <p:cNvGrpSpPr/>
          <p:nvPr/>
        </p:nvGrpSpPr>
        <p:grpSpPr>
          <a:xfrm>
            <a:off x="10228983" y="337468"/>
            <a:ext cx="1587872" cy="1368854"/>
            <a:chOff x="10228983" y="337468"/>
            <a:chExt cx="1587872" cy="1368854"/>
          </a:xfrm>
        </p:grpSpPr>
        <p:sp>
          <p:nvSpPr>
            <p:cNvPr id="4" name="Hexagon 3">
              <a:extLst>
                <a:ext uri="{FF2B5EF4-FFF2-40B4-BE49-F238E27FC236}">
                  <a16:creationId xmlns:a16="http://schemas.microsoft.com/office/drawing/2014/main" id="{9DD0AE7C-F24B-2974-0BFA-D958FA8CD0C4}"/>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5" name="Group 4">
              <a:extLst>
                <a:ext uri="{FF2B5EF4-FFF2-40B4-BE49-F238E27FC236}">
                  <a16:creationId xmlns:a16="http://schemas.microsoft.com/office/drawing/2014/main" id="{46A9E9B0-779A-1760-B114-5D5245AF5A80}"/>
                </a:ext>
              </a:extLst>
            </p:cNvPr>
            <p:cNvGrpSpPr/>
            <p:nvPr/>
          </p:nvGrpSpPr>
          <p:grpSpPr>
            <a:xfrm>
              <a:off x="10621771" y="762700"/>
              <a:ext cx="562136" cy="634675"/>
              <a:chOff x="760175" y="830142"/>
              <a:chExt cx="867619" cy="979579"/>
            </a:xfrm>
          </p:grpSpPr>
          <p:sp>
            <p:nvSpPr>
              <p:cNvPr id="9" name="Rectangle 8">
                <a:extLst>
                  <a:ext uri="{FF2B5EF4-FFF2-40B4-BE49-F238E27FC236}">
                    <a16:creationId xmlns:a16="http://schemas.microsoft.com/office/drawing/2014/main" id="{EEE0FECC-F5F8-6128-679F-1FDD20E0364E}"/>
                  </a:ext>
                </a:extLst>
              </p:cNvPr>
              <p:cNvSpPr/>
              <p:nvPr/>
            </p:nvSpPr>
            <p:spPr>
              <a:xfrm>
                <a:off x="864636" y="830142"/>
                <a:ext cx="763158" cy="97957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solidFill>
                      <a:schemeClr val="bg1"/>
                    </a:solidFill>
                    <a:latin typeface="Arial" panose="020B0604020202020204" pitchFamily="34" charset="0"/>
                    <a:cs typeface="Arial" panose="020B0604020202020204" pitchFamily="34" charset="0"/>
                  </a:rPr>
                  <a:t>122-</a:t>
                </a:r>
              </a:p>
              <a:p>
                <a:pPr algn="ctr"/>
                <a:r>
                  <a:rPr lang="en-CA" sz="1600" b="1" dirty="0">
                    <a:solidFill>
                      <a:schemeClr val="bg1"/>
                    </a:solidFill>
                    <a:latin typeface="Arial" panose="020B0604020202020204" pitchFamily="34" charset="0"/>
                    <a:cs typeface="Arial" panose="020B0604020202020204" pitchFamily="34" charset="0"/>
                  </a:rPr>
                  <a:t>123</a:t>
                </a:r>
              </a:p>
            </p:txBody>
          </p:sp>
          <p:sp>
            <p:nvSpPr>
              <p:cNvPr id="10" name="Rectangle 9">
                <a:extLst>
                  <a:ext uri="{FF2B5EF4-FFF2-40B4-BE49-F238E27FC236}">
                    <a16:creationId xmlns:a16="http://schemas.microsoft.com/office/drawing/2014/main" id="{E81F1388-85CD-A94E-01AC-9EF32E6195F4}"/>
                  </a:ext>
                </a:extLst>
              </p:cNvPr>
              <p:cNvSpPr/>
              <p:nvPr/>
            </p:nvSpPr>
            <p:spPr>
              <a:xfrm>
                <a:off x="760175" y="830144"/>
                <a:ext cx="149292" cy="979577"/>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6" name="Group 5">
              <a:extLst>
                <a:ext uri="{FF2B5EF4-FFF2-40B4-BE49-F238E27FC236}">
                  <a16:creationId xmlns:a16="http://schemas.microsoft.com/office/drawing/2014/main" id="{5616B969-7404-C8AC-1952-11FCE9A24BB5}"/>
                </a:ext>
              </a:extLst>
            </p:cNvPr>
            <p:cNvGrpSpPr/>
            <p:nvPr/>
          </p:nvGrpSpPr>
          <p:grpSpPr>
            <a:xfrm>
              <a:off x="11325415" y="762701"/>
              <a:ext cx="182192" cy="634674"/>
              <a:chOff x="2121762" y="2323619"/>
              <a:chExt cx="200378" cy="825210"/>
            </a:xfrm>
          </p:grpSpPr>
          <p:sp>
            <p:nvSpPr>
              <p:cNvPr id="7" name="Isosceles Triangle 6">
                <a:extLst>
                  <a:ext uri="{FF2B5EF4-FFF2-40B4-BE49-F238E27FC236}">
                    <a16:creationId xmlns:a16="http://schemas.microsoft.com/office/drawing/2014/main" id="{B57454BD-4979-A22A-5D52-FD6FB16E5488}"/>
                  </a:ext>
                </a:extLst>
              </p:cNvPr>
              <p:cNvSpPr/>
              <p:nvPr/>
            </p:nvSpPr>
            <p:spPr>
              <a:xfrm>
                <a:off x="2121763" y="2323619"/>
                <a:ext cx="200377" cy="172739"/>
              </a:xfrm>
              <a:prstGeom prs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8" name="Rectangle 7">
                <a:extLst>
                  <a:ext uri="{FF2B5EF4-FFF2-40B4-BE49-F238E27FC236}">
                    <a16:creationId xmlns:a16="http://schemas.microsoft.com/office/drawing/2014/main" id="{A125EBD9-5AB4-7E32-869B-B9D78C26B409}"/>
                  </a:ext>
                </a:extLst>
              </p:cNvPr>
              <p:cNvSpPr/>
              <p:nvPr/>
            </p:nvSpPr>
            <p:spPr>
              <a:xfrm>
                <a:off x="2121762" y="2496169"/>
                <a:ext cx="200377" cy="6526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Tree>
    <p:extLst>
      <p:ext uri="{BB962C8B-B14F-4D97-AF65-F5344CB8AC3E}">
        <p14:creationId xmlns:p14="http://schemas.microsoft.com/office/powerpoint/2010/main" val="35867645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775"/>
        <p:cNvGrpSpPr/>
        <p:nvPr/>
      </p:nvGrpSpPr>
      <p:grpSpPr>
        <a:xfrm>
          <a:off x="0" y="0"/>
          <a:ext cx="0" cy="0"/>
          <a:chOff x="0" y="0"/>
          <a:chExt cx="0" cy="0"/>
        </a:xfrm>
      </p:grpSpPr>
      <p:sp>
        <p:nvSpPr>
          <p:cNvPr id="777" name="Google Shape;777;p28"/>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8C5F7A"/>
              </a:buClr>
              <a:buSzPts val="3200"/>
              <a:buFont typeface="Arial"/>
              <a:buNone/>
            </a:pPr>
            <a:r>
              <a:rPr lang="en-GB" dirty="0">
                <a:latin typeface="Arial" panose="020B0604020202020204" pitchFamily="34" charset="0"/>
                <a:cs typeface="Arial" panose="020B0604020202020204" pitchFamily="34" charset="0"/>
              </a:rPr>
              <a:t>Identifier les progrès</a:t>
            </a:r>
            <a:endParaRPr dirty="0">
              <a:latin typeface="Arial" panose="020B060402020202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A38F0E84-E43D-7F78-40ED-C61E31931557}"/>
              </a:ext>
            </a:extLst>
          </p:cNvPr>
          <p:cNvSpPr/>
          <p:nvPr/>
        </p:nvSpPr>
        <p:spPr>
          <a:xfrm>
            <a:off x="3803650" y="1726974"/>
            <a:ext cx="4584700" cy="153064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2400" dirty="0">
                <a:solidFill>
                  <a:schemeClr val="tx1"/>
                </a:solidFill>
                <a:latin typeface="Arial" panose="020B0604020202020204" pitchFamily="34" charset="0"/>
                <a:cs typeface="Arial" panose="020B0604020202020204" pitchFamily="34" charset="0"/>
              </a:rPr>
              <a:t>Il n'est pas facile de progresser ! </a:t>
            </a:r>
          </a:p>
          <a:p>
            <a:pPr algn="ctr"/>
            <a:r>
              <a:rPr lang="en-GB" sz="2400" dirty="0">
                <a:solidFill>
                  <a:schemeClr val="tx1"/>
                </a:solidFill>
                <a:latin typeface="Arial" panose="020B0604020202020204" pitchFamily="34" charset="0"/>
                <a:cs typeface="Arial" panose="020B0604020202020204" pitchFamily="34" charset="0"/>
              </a:rPr>
              <a:t>Cela demande beaucoup de temps, de dévouement, d'énergie et d'efforts !</a:t>
            </a:r>
            <a:endParaRPr lang="en-BE" sz="2400" dirty="0">
              <a:solidFill>
                <a:schemeClr val="tx1"/>
              </a:solidFill>
              <a:latin typeface="Arial" panose="020B0604020202020204" pitchFamily="34" charset="0"/>
              <a:cs typeface="Arial" panose="020B0604020202020204" pitchFamily="34" charset="0"/>
            </a:endParaRPr>
          </a:p>
        </p:txBody>
      </p:sp>
      <p:grpSp>
        <p:nvGrpSpPr>
          <p:cNvPr id="15" name="Group 14">
            <a:extLst>
              <a:ext uri="{FF2B5EF4-FFF2-40B4-BE49-F238E27FC236}">
                <a16:creationId xmlns:a16="http://schemas.microsoft.com/office/drawing/2014/main" id="{4F720365-C123-49FF-E1D3-18C2F058ADFF}"/>
              </a:ext>
            </a:extLst>
          </p:cNvPr>
          <p:cNvGrpSpPr/>
          <p:nvPr/>
        </p:nvGrpSpPr>
        <p:grpSpPr>
          <a:xfrm>
            <a:off x="10426906" y="3429000"/>
            <a:ext cx="774493" cy="1908835"/>
            <a:chOff x="1761807" y="5168657"/>
            <a:chExt cx="218613" cy="538800"/>
          </a:xfrm>
        </p:grpSpPr>
        <p:sp>
          <p:nvSpPr>
            <p:cNvPr id="16" name="Round Same Side Corner Rectangle 46">
              <a:extLst>
                <a:ext uri="{FF2B5EF4-FFF2-40B4-BE49-F238E27FC236}">
                  <a16:creationId xmlns:a16="http://schemas.microsoft.com/office/drawing/2014/main" id="{BEF60929-1170-84F1-44F6-90C79E1D0392}"/>
                </a:ext>
              </a:extLst>
            </p:cNvPr>
            <p:cNvSpPr/>
            <p:nvPr/>
          </p:nvSpPr>
          <p:spPr>
            <a:xfrm>
              <a:off x="1763411" y="5424816"/>
              <a:ext cx="216156" cy="282641"/>
            </a:xfrm>
            <a:prstGeom prst="round2SameRect">
              <a:avLst>
                <a:gd name="adj1" fmla="val 50000"/>
                <a:gd name="adj2" fmla="val 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7" name="Oval 16">
              <a:extLst>
                <a:ext uri="{FF2B5EF4-FFF2-40B4-BE49-F238E27FC236}">
                  <a16:creationId xmlns:a16="http://schemas.microsoft.com/office/drawing/2014/main" id="{40764B71-C456-5173-F9CB-12BC51B2FCC9}"/>
                </a:ext>
              </a:extLst>
            </p:cNvPr>
            <p:cNvSpPr/>
            <p:nvPr/>
          </p:nvSpPr>
          <p:spPr>
            <a:xfrm>
              <a:off x="1761807" y="5168657"/>
              <a:ext cx="218613" cy="218613"/>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grpSp>
      <p:sp>
        <p:nvSpPr>
          <p:cNvPr id="3" name="Freeform: Shape 2">
            <a:extLst>
              <a:ext uri="{FF2B5EF4-FFF2-40B4-BE49-F238E27FC236}">
                <a16:creationId xmlns:a16="http://schemas.microsoft.com/office/drawing/2014/main" id="{5F397307-1D22-5008-3CB6-246564EC33D9}"/>
              </a:ext>
            </a:extLst>
          </p:cNvPr>
          <p:cNvSpPr/>
          <p:nvPr/>
        </p:nvSpPr>
        <p:spPr>
          <a:xfrm>
            <a:off x="88900" y="3995110"/>
            <a:ext cx="10261600" cy="1840954"/>
          </a:xfrm>
          <a:custGeom>
            <a:avLst/>
            <a:gdLst>
              <a:gd name="connsiteX0" fmla="*/ 0 w 8559800"/>
              <a:gd name="connsiteY0" fmla="*/ 830794 h 1840954"/>
              <a:gd name="connsiteX1" fmla="*/ 800100 w 8559800"/>
              <a:gd name="connsiteY1" fmla="*/ 1148294 h 1840954"/>
              <a:gd name="connsiteX2" fmla="*/ 1638300 w 8559800"/>
              <a:gd name="connsiteY2" fmla="*/ 411694 h 1840954"/>
              <a:gd name="connsiteX3" fmla="*/ 2933700 w 8559800"/>
              <a:gd name="connsiteY3" fmla="*/ 1529294 h 1840954"/>
              <a:gd name="connsiteX4" fmla="*/ 4165600 w 8559800"/>
              <a:gd name="connsiteY4" fmla="*/ 5294 h 1840954"/>
              <a:gd name="connsiteX5" fmla="*/ 5270500 w 8559800"/>
              <a:gd name="connsiteY5" fmla="*/ 1008594 h 1840954"/>
              <a:gd name="connsiteX6" fmla="*/ 6121400 w 8559800"/>
              <a:gd name="connsiteY6" fmla="*/ 500594 h 1840954"/>
              <a:gd name="connsiteX7" fmla="*/ 7239000 w 8559800"/>
              <a:gd name="connsiteY7" fmla="*/ 1808694 h 1840954"/>
              <a:gd name="connsiteX8" fmla="*/ 8559800 w 8559800"/>
              <a:gd name="connsiteY8" fmla="*/ 1313394 h 18409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559800" h="1840954">
                <a:moveTo>
                  <a:pt x="0" y="830794"/>
                </a:moveTo>
                <a:cubicBezTo>
                  <a:pt x="263525" y="1024469"/>
                  <a:pt x="527050" y="1218144"/>
                  <a:pt x="800100" y="1148294"/>
                </a:cubicBezTo>
                <a:cubicBezTo>
                  <a:pt x="1073150" y="1078444"/>
                  <a:pt x="1282700" y="348194"/>
                  <a:pt x="1638300" y="411694"/>
                </a:cubicBezTo>
                <a:cubicBezTo>
                  <a:pt x="1993900" y="475194"/>
                  <a:pt x="2512483" y="1597027"/>
                  <a:pt x="2933700" y="1529294"/>
                </a:cubicBezTo>
                <a:cubicBezTo>
                  <a:pt x="3354917" y="1461561"/>
                  <a:pt x="3776133" y="92077"/>
                  <a:pt x="4165600" y="5294"/>
                </a:cubicBezTo>
                <a:cubicBezTo>
                  <a:pt x="4555067" y="-81489"/>
                  <a:pt x="4944533" y="926044"/>
                  <a:pt x="5270500" y="1008594"/>
                </a:cubicBezTo>
                <a:cubicBezTo>
                  <a:pt x="5596467" y="1091144"/>
                  <a:pt x="5793317" y="367244"/>
                  <a:pt x="6121400" y="500594"/>
                </a:cubicBezTo>
                <a:cubicBezTo>
                  <a:pt x="6449483" y="633944"/>
                  <a:pt x="6832600" y="1673227"/>
                  <a:pt x="7239000" y="1808694"/>
                </a:cubicBezTo>
                <a:cubicBezTo>
                  <a:pt x="7645400" y="1944161"/>
                  <a:pt x="8102600" y="1628777"/>
                  <a:pt x="8559800" y="1313394"/>
                </a:cubicBezTo>
              </a:path>
            </a:pathLst>
          </a:custGeom>
          <a:noFill/>
          <a:ln w="762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9" name="Graphic 18" descr="Water with solid fill">
            <a:extLst>
              <a:ext uri="{FF2B5EF4-FFF2-40B4-BE49-F238E27FC236}">
                <a16:creationId xmlns:a16="http://schemas.microsoft.com/office/drawing/2014/main" id="{09AB67A6-EBB2-1214-232C-49CA0E5E629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1040263">
            <a:off x="10085820" y="3654024"/>
            <a:ext cx="341086" cy="341086"/>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2E1F70-67F5-74B7-3EA2-05609B71B02C}"/>
              </a:ext>
            </a:extLst>
          </p:cNvPr>
          <p:cNvSpPr>
            <a:spLocks noGrp="1"/>
          </p:cNvSpPr>
          <p:nvPr>
            <p:ph type="title"/>
          </p:nvPr>
        </p:nvSpPr>
        <p:spPr/>
        <p:txBody>
          <a:bodyPr/>
          <a:lstStyle/>
          <a:p>
            <a:r>
              <a:rPr lang="en-GB" dirty="0">
                <a:latin typeface="Arial" panose="020B0604020202020204" pitchFamily="34" charset="0"/>
                <a:cs typeface="Arial" panose="020B0604020202020204" pitchFamily="34" charset="0"/>
              </a:rPr>
              <a:t>Évaluer les changements</a:t>
            </a:r>
            <a:endParaRPr lang="en-BE">
              <a:latin typeface="Arial" panose="020B0604020202020204" pitchFamily="34" charset="0"/>
              <a:cs typeface="Arial" panose="020B0604020202020204" pitchFamily="34" charset="0"/>
            </a:endParaRPr>
          </a:p>
        </p:txBody>
      </p:sp>
      <p:sp>
        <p:nvSpPr>
          <p:cNvPr id="7" name="Rectangle 6">
            <a:extLst>
              <a:ext uri="{FF2B5EF4-FFF2-40B4-BE49-F238E27FC236}">
                <a16:creationId xmlns:a16="http://schemas.microsoft.com/office/drawing/2014/main" id="{EBFC5E8B-EE3F-A644-0087-53E14DD2DE1D}"/>
              </a:ext>
            </a:extLst>
          </p:cNvPr>
          <p:cNvSpPr/>
          <p:nvPr/>
        </p:nvSpPr>
        <p:spPr>
          <a:xfrm>
            <a:off x="1291663" y="2128094"/>
            <a:ext cx="3610282" cy="288401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2800" dirty="0">
                <a:solidFill>
                  <a:schemeClr val="tx1"/>
                </a:solidFill>
                <a:latin typeface="Arial" panose="020B0604020202020204" pitchFamily="34" charset="0"/>
                <a:cs typeface="Arial" panose="020B0604020202020204" pitchFamily="34" charset="0"/>
              </a:rPr>
              <a:t>Les changements peuvent avoir un impact sur les besoins de l'enfant, son bien-être, sa sécurité et le niveau de risque auquel il est exposé.</a:t>
            </a:r>
            <a:endParaRPr lang="en-BE" sz="2800" dirty="0">
              <a:solidFill>
                <a:schemeClr val="tx1"/>
              </a:solidFill>
              <a:latin typeface="Arial" panose="020B0604020202020204" pitchFamily="34" charset="0"/>
              <a:cs typeface="Arial" panose="020B0604020202020204" pitchFamily="34" charset="0"/>
            </a:endParaRPr>
          </a:p>
        </p:txBody>
      </p:sp>
      <p:grpSp>
        <p:nvGrpSpPr>
          <p:cNvPr id="14" name="Group 13">
            <a:extLst>
              <a:ext uri="{FF2B5EF4-FFF2-40B4-BE49-F238E27FC236}">
                <a16:creationId xmlns:a16="http://schemas.microsoft.com/office/drawing/2014/main" id="{D0C906B2-4C75-BF34-7618-B5C8132A8C7D}"/>
              </a:ext>
            </a:extLst>
          </p:cNvPr>
          <p:cNvGrpSpPr/>
          <p:nvPr/>
        </p:nvGrpSpPr>
        <p:grpSpPr>
          <a:xfrm>
            <a:off x="5876723" y="2404683"/>
            <a:ext cx="4520491" cy="3183318"/>
            <a:chOff x="6527679" y="2767539"/>
            <a:chExt cx="3492164" cy="2459173"/>
          </a:xfrm>
        </p:grpSpPr>
        <p:sp>
          <p:nvSpPr>
            <p:cNvPr id="11" name="Arrow: Bent 10">
              <a:extLst>
                <a:ext uri="{FF2B5EF4-FFF2-40B4-BE49-F238E27FC236}">
                  <a16:creationId xmlns:a16="http://schemas.microsoft.com/office/drawing/2014/main" id="{09F33D0D-615D-C3FA-B0F7-CD92DD9C1C24}"/>
                </a:ext>
              </a:extLst>
            </p:cNvPr>
            <p:cNvSpPr/>
            <p:nvPr/>
          </p:nvSpPr>
          <p:spPr>
            <a:xfrm rot="2322247">
              <a:off x="7784643" y="2795630"/>
              <a:ext cx="2235200" cy="1965780"/>
            </a:xfrm>
            <a:prstGeom prst="bentArrow">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2" name="Arrow: Bent 11">
              <a:extLst>
                <a:ext uri="{FF2B5EF4-FFF2-40B4-BE49-F238E27FC236}">
                  <a16:creationId xmlns:a16="http://schemas.microsoft.com/office/drawing/2014/main" id="{1AF7516D-1912-B57D-F0E2-B4CC387683B5}"/>
                </a:ext>
              </a:extLst>
            </p:cNvPr>
            <p:cNvSpPr/>
            <p:nvPr/>
          </p:nvSpPr>
          <p:spPr>
            <a:xfrm rot="13282606">
              <a:off x="6527679" y="3260932"/>
              <a:ext cx="2235200" cy="1965780"/>
            </a:xfrm>
            <a:prstGeom prst="bentArrow">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nvGrpSpPr>
            <p:cNvPr id="3" name="Group 2">
              <a:extLst>
                <a:ext uri="{FF2B5EF4-FFF2-40B4-BE49-F238E27FC236}">
                  <a16:creationId xmlns:a16="http://schemas.microsoft.com/office/drawing/2014/main" id="{489E7D3A-A672-3E86-79DF-9ED22F921A58}"/>
                </a:ext>
              </a:extLst>
            </p:cNvPr>
            <p:cNvGrpSpPr/>
            <p:nvPr/>
          </p:nvGrpSpPr>
          <p:grpSpPr>
            <a:xfrm>
              <a:off x="8088650" y="2767539"/>
              <a:ext cx="774493" cy="1908835"/>
              <a:chOff x="1761807" y="5168657"/>
              <a:chExt cx="218613" cy="538800"/>
            </a:xfrm>
          </p:grpSpPr>
          <p:sp>
            <p:nvSpPr>
              <p:cNvPr id="8" name="Round Same Side Corner Rectangle 46">
                <a:extLst>
                  <a:ext uri="{FF2B5EF4-FFF2-40B4-BE49-F238E27FC236}">
                    <a16:creationId xmlns:a16="http://schemas.microsoft.com/office/drawing/2014/main" id="{92755C1B-CD91-E73E-7ECC-3ED0492C6828}"/>
                  </a:ext>
                </a:extLst>
              </p:cNvPr>
              <p:cNvSpPr/>
              <p:nvPr/>
            </p:nvSpPr>
            <p:spPr>
              <a:xfrm>
                <a:off x="1763411" y="5424816"/>
                <a:ext cx="216156" cy="282641"/>
              </a:xfrm>
              <a:prstGeom prst="round2SameRect">
                <a:avLst>
                  <a:gd name="adj1" fmla="val 50000"/>
                  <a:gd name="adj2" fmla="val 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9" name="Oval 8">
                <a:extLst>
                  <a:ext uri="{FF2B5EF4-FFF2-40B4-BE49-F238E27FC236}">
                    <a16:creationId xmlns:a16="http://schemas.microsoft.com/office/drawing/2014/main" id="{79D62580-37E2-13E5-8604-FC14B640F657}"/>
                  </a:ext>
                </a:extLst>
              </p:cNvPr>
              <p:cNvSpPr/>
              <p:nvPr/>
            </p:nvSpPr>
            <p:spPr>
              <a:xfrm>
                <a:off x="1761807" y="5168657"/>
                <a:ext cx="218613" cy="218613"/>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grpSp>
      </p:grpSp>
    </p:spTree>
    <p:extLst>
      <p:ext uri="{BB962C8B-B14F-4D97-AF65-F5344CB8AC3E}">
        <p14:creationId xmlns:p14="http://schemas.microsoft.com/office/powerpoint/2010/main" val="17698901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7F6120-088A-88EF-064C-6C66106F606C}"/>
              </a:ext>
            </a:extLst>
          </p:cNvPr>
          <p:cNvSpPr>
            <a:spLocks noGrp="1"/>
          </p:cNvSpPr>
          <p:nvPr>
            <p:ph type="title"/>
          </p:nvPr>
        </p:nvSpPr>
        <p:spPr/>
        <p:txBody>
          <a:bodyPr/>
          <a:lstStyle/>
          <a:p>
            <a:r>
              <a:rPr lang="en-GB" dirty="0">
                <a:latin typeface="Arial" panose="020B0604020202020204" pitchFamily="34" charset="0"/>
                <a:cs typeface="Arial" panose="020B0604020202020204" pitchFamily="34" charset="0"/>
              </a:rPr>
              <a:t>Maintenir ou renforcer les relations </a:t>
            </a:r>
            <a:endParaRPr lang="en-BE">
              <a:latin typeface="Arial" panose="020B0604020202020204" pitchFamily="34" charset="0"/>
              <a:cs typeface="Arial" panose="020B0604020202020204" pitchFamily="34" charset="0"/>
            </a:endParaRPr>
          </a:p>
        </p:txBody>
      </p:sp>
      <p:grpSp>
        <p:nvGrpSpPr>
          <p:cNvPr id="5" name="Group 4">
            <a:extLst>
              <a:ext uri="{FF2B5EF4-FFF2-40B4-BE49-F238E27FC236}">
                <a16:creationId xmlns:a16="http://schemas.microsoft.com/office/drawing/2014/main" id="{DFA915CC-4460-203F-B51F-EB1B8FF87489}"/>
              </a:ext>
            </a:extLst>
          </p:cNvPr>
          <p:cNvGrpSpPr/>
          <p:nvPr/>
        </p:nvGrpSpPr>
        <p:grpSpPr>
          <a:xfrm>
            <a:off x="5571674" y="1673099"/>
            <a:ext cx="1206497" cy="1639787"/>
            <a:chOff x="5438539" y="7646118"/>
            <a:chExt cx="814830" cy="1093633"/>
          </a:xfrm>
          <a:solidFill>
            <a:schemeClr val="accent1"/>
          </a:solidFill>
        </p:grpSpPr>
        <p:sp>
          <p:nvSpPr>
            <p:cNvPr id="6" name="Round Same Side Corner Rectangle 21">
              <a:extLst>
                <a:ext uri="{FF2B5EF4-FFF2-40B4-BE49-F238E27FC236}">
                  <a16:creationId xmlns:a16="http://schemas.microsoft.com/office/drawing/2014/main" id="{CC8258E6-6B86-2BA3-41FB-53FF6BDBEFD4}"/>
                </a:ext>
              </a:extLst>
            </p:cNvPr>
            <p:cNvSpPr/>
            <p:nvPr/>
          </p:nvSpPr>
          <p:spPr>
            <a:xfrm>
              <a:off x="5440940" y="8395605"/>
              <a:ext cx="323729" cy="344146"/>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7" name="Oval 6">
              <a:extLst>
                <a:ext uri="{FF2B5EF4-FFF2-40B4-BE49-F238E27FC236}">
                  <a16:creationId xmlns:a16="http://schemas.microsoft.com/office/drawing/2014/main" id="{35A46599-0AC7-B1EF-8B3C-013972C2B73C}"/>
                </a:ext>
              </a:extLst>
            </p:cNvPr>
            <p:cNvSpPr/>
            <p:nvPr/>
          </p:nvSpPr>
          <p:spPr>
            <a:xfrm>
              <a:off x="5438539" y="8011964"/>
              <a:ext cx="327409" cy="32740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8" name="Round Same Side Corner Rectangle 23">
              <a:extLst>
                <a:ext uri="{FF2B5EF4-FFF2-40B4-BE49-F238E27FC236}">
                  <a16:creationId xmlns:a16="http://schemas.microsoft.com/office/drawing/2014/main" id="{916B61BC-AE1D-CD0F-6F86-2F73DF5752C9}"/>
                </a:ext>
              </a:extLst>
            </p:cNvPr>
            <p:cNvSpPr/>
            <p:nvPr/>
          </p:nvSpPr>
          <p:spPr>
            <a:xfrm>
              <a:off x="5928360" y="8029758"/>
              <a:ext cx="323730" cy="709993"/>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9" name="Oval 8">
              <a:extLst>
                <a:ext uri="{FF2B5EF4-FFF2-40B4-BE49-F238E27FC236}">
                  <a16:creationId xmlns:a16="http://schemas.microsoft.com/office/drawing/2014/main" id="{6773A6E7-DE58-5A22-E40E-836CA2978E76}"/>
                </a:ext>
              </a:extLst>
            </p:cNvPr>
            <p:cNvSpPr/>
            <p:nvPr/>
          </p:nvSpPr>
          <p:spPr>
            <a:xfrm>
              <a:off x="5925959" y="7646118"/>
              <a:ext cx="327410" cy="32740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0" name="Round Same Side Corner Rectangle 25">
              <a:extLst>
                <a:ext uri="{FF2B5EF4-FFF2-40B4-BE49-F238E27FC236}">
                  <a16:creationId xmlns:a16="http://schemas.microsoft.com/office/drawing/2014/main" id="{91624896-4D0F-9D66-F567-4DF970E8D2AE}"/>
                </a:ext>
              </a:extLst>
            </p:cNvPr>
            <p:cNvSpPr/>
            <p:nvPr/>
          </p:nvSpPr>
          <p:spPr>
            <a:xfrm rot="12859561">
              <a:off x="5864557" y="8125814"/>
              <a:ext cx="101108" cy="244001"/>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1" name="Round Same Side Corner Rectangle 26">
              <a:extLst>
                <a:ext uri="{FF2B5EF4-FFF2-40B4-BE49-F238E27FC236}">
                  <a16:creationId xmlns:a16="http://schemas.microsoft.com/office/drawing/2014/main" id="{F50CEA10-8388-20AB-04CC-9334E01952A3}"/>
                </a:ext>
              </a:extLst>
            </p:cNvPr>
            <p:cNvSpPr/>
            <p:nvPr/>
          </p:nvSpPr>
          <p:spPr>
            <a:xfrm rot="14101202">
              <a:off x="5757134" y="8268990"/>
              <a:ext cx="101108" cy="165176"/>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sp>
        <p:nvSpPr>
          <p:cNvPr id="12" name="TextBox 11">
            <a:extLst>
              <a:ext uri="{FF2B5EF4-FFF2-40B4-BE49-F238E27FC236}">
                <a16:creationId xmlns:a16="http://schemas.microsoft.com/office/drawing/2014/main" id="{344BC293-F361-E927-7493-362F5B801889}"/>
              </a:ext>
            </a:extLst>
          </p:cNvPr>
          <p:cNvSpPr txBox="1"/>
          <p:nvPr/>
        </p:nvSpPr>
        <p:spPr>
          <a:xfrm>
            <a:off x="5405013" y="3681430"/>
            <a:ext cx="5858074" cy="1938992"/>
          </a:xfrm>
          <a:prstGeom prst="rect">
            <a:avLst/>
          </a:prstGeom>
          <a:noFill/>
        </p:spPr>
        <p:txBody>
          <a:bodyPr wrap="square" lIns="91440" tIns="45720" rIns="91440" bIns="45720" rtlCol="0" anchor="t">
            <a:spAutoFit/>
          </a:bodyPr>
          <a:lstStyle/>
          <a:p>
            <a:r>
              <a:rPr lang="en-GB" sz="2400" dirty="0">
                <a:latin typeface="Arial" panose="020B0604020202020204" pitchFamily="34" charset="0"/>
                <a:ea typeface="Calibri" panose="020F0502020204030204" pitchFamily="34" charset="0"/>
                <a:cs typeface="Arial" panose="020B0604020202020204" pitchFamily="34" charset="0"/>
              </a:rPr>
              <a:t>Une relation de confiance est essentielle pour permettre une </a:t>
            </a:r>
            <a:r>
              <a:rPr lang="en-GB" sz="2400" b="1" dirty="0">
                <a:latin typeface="Arial" panose="020B0604020202020204" pitchFamily="34" charset="0"/>
                <a:ea typeface="Calibri" panose="020F0502020204030204" pitchFamily="34" charset="0"/>
                <a:cs typeface="Arial" panose="020B0604020202020204" pitchFamily="34" charset="0"/>
              </a:rPr>
              <a:t>communication ouverte et honnête</a:t>
            </a:r>
            <a:r>
              <a:rPr lang="en-GB" sz="2400" dirty="0">
                <a:latin typeface="Arial" panose="020B0604020202020204" pitchFamily="34" charset="0"/>
                <a:ea typeface="Calibri" panose="020F0502020204030204" pitchFamily="34" charset="0"/>
                <a:cs typeface="Arial" panose="020B0604020202020204" pitchFamily="34" charset="0"/>
              </a:rPr>
              <a:t>, pour obtenir des informations et comprendre les besoins d'un enfant et pour fournir un soutien de qualité.</a:t>
            </a:r>
          </a:p>
        </p:txBody>
      </p:sp>
      <p:grpSp>
        <p:nvGrpSpPr>
          <p:cNvPr id="14" name="Group 13">
            <a:extLst>
              <a:ext uri="{FF2B5EF4-FFF2-40B4-BE49-F238E27FC236}">
                <a16:creationId xmlns:a16="http://schemas.microsoft.com/office/drawing/2014/main" id="{697D8E25-D35F-9F7E-BD0D-0EE71B6A51C5}"/>
              </a:ext>
            </a:extLst>
          </p:cNvPr>
          <p:cNvGrpSpPr/>
          <p:nvPr/>
        </p:nvGrpSpPr>
        <p:grpSpPr>
          <a:xfrm>
            <a:off x="1504234" y="1732122"/>
            <a:ext cx="1644469" cy="1604820"/>
            <a:chOff x="6308006" y="3359796"/>
            <a:chExt cx="781209" cy="762374"/>
          </a:xfrm>
        </p:grpSpPr>
        <p:sp>
          <p:nvSpPr>
            <p:cNvPr id="4" name="Heart 3">
              <a:extLst>
                <a:ext uri="{FF2B5EF4-FFF2-40B4-BE49-F238E27FC236}">
                  <a16:creationId xmlns:a16="http://schemas.microsoft.com/office/drawing/2014/main" id="{1E42CD1C-E58A-0500-9E17-6CB40AA26EFC}"/>
                </a:ext>
              </a:extLst>
            </p:cNvPr>
            <p:cNvSpPr/>
            <p:nvPr/>
          </p:nvSpPr>
          <p:spPr>
            <a:xfrm>
              <a:off x="6311485" y="3359796"/>
              <a:ext cx="777730" cy="694839"/>
            </a:xfrm>
            <a:prstGeom prst="hear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pic>
          <p:nvPicPr>
            <p:cNvPr id="13" name="Graphic 12" descr="Raised hand with solid fill">
              <a:extLst>
                <a:ext uri="{FF2B5EF4-FFF2-40B4-BE49-F238E27FC236}">
                  <a16:creationId xmlns:a16="http://schemas.microsoft.com/office/drawing/2014/main" id="{B24EA2C4-85AC-7F20-8354-04520D7FC79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2162504" flipH="1">
              <a:off x="6308006" y="3492808"/>
              <a:ext cx="656882" cy="629362"/>
            </a:xfrm>
            <a:prstGeom prst="rect">
              <a:avLst/>
            </a:prstGeom>
          </p:spPr>
        </p:pic>
      </p:grpSp>
      <p:sp>
        <p:nvSpPr>
          <p:cNvPr id="15" name="TextBox 14">
            <a:extLst>
              <a:ext uri="{FF2B5EF4-FFF2-40B4-BE49-F238E27FC236}">
                <a16:creationId xmlns:a16="http://schemas.microsoft.com/office/drawing/2014/main" id="{F3631F92-5518-FEA2-4980-7F5F381DD76C}"/>
              </a:ext>
            </a:extLst>
          </p:cNvPr>
          <p:cNvSpPr txBox="1"/>
          <p:nvPr/>
        </p:nvSpPr>
        <p:spPr>
          <a:xfrm>
            <a:off x="1324897" y="3681430"/>
            <a:ext cx="3599544" cy="1938992"/>
          </a:xfrm>
          <a:prstGeom prst="rect">
            <a:avLst/>
          </a:prstGeom>
          <a:noFill/>
        </p:spPr>
        <p:txBody>
          <a:bodyPr wrap="square" lIns="91440" tIns="45720" rIns="91440" bIns="45720" rtlCol="0" anchor="t">
            <a:spAutoFit/>
          </a:bodyPr>
          <a:lstStyle/>
          <a:p>
            <a:r>
              <a:rPr lang="en-GB" sz="2400" dirty="0">
                <a:latin typeface="Arial" panose="020B0604020202020204" pitchFamily="34" charset="0"/>
                <a:ea typeface="Calibri" panose="020F0502020204030204" pitchFamily="34" charset="0"/>
                <a:cs typeface="Arial" panose="020B0604020202020204" pitchFamily="34" charset="0"/>
              </a:rPr>
              <a:t>La confiance peut également être renforcée en </a:t>
            </a:r>
            <a:r>
              <a:rPr lang="en-GB" sz="2400" b="1" dirty="0">
                <a:latin typeface="Arial" panose="020B0604020202020204" pitchFamily="34" charset="0"/>
                <a:ea typeface="Calibri" panose="020F0502020204030204" pitchFamily="34" charset="0"/>
                <a:cs typeface="Arial" panose="020B0604020202020204" pitchFamily="34" charset="0"/>
              </a:rPr>
              <a:t>rendant des comptes</a:t>
            </a:r>
            <a:r>
              <a:rPr lang="en-GB" sz="2400" dirty="0">
                <a:latin typeface="Arial" panose="020B0604020202020204" pitchFamily="34" charset="0"/>
                <a:ea typeface="Calibri" panose="020F0502020204030204" pitchFamily="34" charset="0"/>
                <a:cs typeface="Arial" panose="020B0604020202020204" pitchFamily="34" charset="0"/>
              </a:rPr>
              <a:t>, en faisant ce que l'on dit que l'on va faire</a:t>
            </a:r>
            <a:endParaRPr lang="en-BE" sz="2400" dirty="0">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5063145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570"/>
        <p:cNvGrpSpPr/>
        <p:nvPr/>
      </p:nvGrpSpPr>
      <p:grpSpPr>
        <a:xfrm>
          <a:off x="0" y="0"/>
          <a:ext cx="0" cy="0"/>
          <a:chOff x="0" y="0"/>
          <a:chExt cx="0" cy="0"/>
        </a:xfrm>
      </p:grpSpPr>
      <p:sp>
        <p:nvSpPr>
          <p:cNvPr id="571" name="Google Shape;571;p18"/>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8C5F7A"/>
              </a:buClr>
              <a:buSzPts val="3200"/>
              <a:buFont typeface="Arial"/>
              <a:buNone/>
            </a:pPr>
            <a:r>
              <a:rPr lang="en-GB" dirty="0">
                <a:latin typeface="Arial" panose="020B0604020202020204" pitchFamily="34" charset="0"/>
                <a:cs typeface="Arial" panose="020B0604020202020204" pitchFamily="34" charset="0"/>
                <a:sym typeface="Arial"/>
              </a:rPr>
              <a:t>Points clés de l'apprentissage</a:t>
            </a:r>
            <a:endParaRPr dirty="0">
              <a:latin typeface="Arial" panose="020B0604020202020204" pitchFamily="34" charset="0"/>
              <a:cs typeface="Arial" panose="020B0604020202020204" pitchFamily="34" charset="0"/>
            </a:endParaRPr>
          </a:p>
        </p:txBody>
      </p:sp>
      <p:sp>
        <p:nvSpPr>
          <p:cNvPr id="572" name="Google Shape;572;p18"/>
          <p:cNvSpPr/>
          <p:nvPr/>
        </p:nvSpPr>
        <p:spPr>
          <a:xfrm>
            <a:off x="5570295" y="2170751"/>
            <a:ext cx="1051560" cy="1051560"/>
          </a:xfrm>
          <a:prstGeom prst="star5">
            <a:avLst>
              <a:gd name="adj" fmla="val 28143"/>
              <a:gd name="hf" fmla="val 105146"/>
              <a:gd name="vf" fmla="val 110557"/>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573" name="Google Shape;573;p18"/>
          <p:cNvSpPr/>
          <p:nvPr/>
        </p:nvSpPr>
        <p:spPr>
          <a:xfrm>
            <a:off x="8915211" y="2170751"/>
            <a:ext cx="1051560" cy="1051560"/>
          </a:xfrm>
          <a:prstGeom prst="star5">
            <a:avLst>
              <a:gd name="adj" fmla="val 28143"/>
              <a:gd name="hf" fmla="val 105146"/>
              <a:gd name="vf" fmla="val 110557"/>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574" name="Google Shape;574;p18"/>
          <p:cNvSpPr/>
          <p:nvPr/>
        </p:nvSpPr>
        <p:spPr>
          <a:xfrm>
            <a:off x="2225379" y="2170751"/>
            <a:ext cx="1051560" cy="1051560"/>
          </a:xfrm>
          <a:prstGeom prst="star5">
            <a:avLst>
              <a:gd name="adj" fmla="val 28143"/>
              <a:gd name="hf" fmla="val 105146"/>
              <a:gd name="vf" fmla="val 110557"/>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575" name="Google Shape;575;p18"/>
          <p:cNvSpPr txBox="1"/>
          <p:nvPr/>
        </p:nvSpPr>
        <p:spPr>
          <a:xfrm>
            <a:off x="4663177" y="3771707"/>
            <a:ext cx="2865796" cy="1200288"/>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2400" dirty="0">
                <a:solidFill>
                  <a:schemeClr val="dk1"/>
                </a:solidFill>
                <a:latin typeface="Arial" panose="020B0604020202020204" pitchFamily="34" charset="0"/>
                <a:ea typeface="Helvetica Neue Light"/>
                <a:cs typeface="Arial" panose="020B0604020202020204" pitchFamily="34" charset="0"/>
                <a:sym typeface="Helvetica Neue Light"/>
              </a:rPr>
              <a:t>Le suivi a plus d'un objectif</a:t>
            </a:r>
            <a:endParaRPr sz="2400" dirty="0">
              <a:solidFill>
                <a:schemeClr val="dk1"/>
              </a:solidFill>
              <a:latin typeface="Arial" panose="020B0604020202020204" pitchFamily="34" charset="0"/>
              <a:ea typeface="Calibri"/>
              <a:cs typeface="Arial" panose="020B0604020202020204" pitchFamily="34" charset="0"/>
              <a:sym typeface="Calibri"/>
            </a:endParaRPr>
          </a:p>
        </p:txBody>
      </p:sp>
      <p:sp>
        <p:nvSpPr>
          <p:cNvPr id="576" name="Google Shape;576;p18"/>
          <p:cNvSpPr txBox="1"/>
          <p:nvPr/>
        </p:nvSpPr>
        <p:spPr>
          <a:xfrm>
            <a:off x="1148650" y="3744632"/>
            <a:ext cx="3205018" cy="156966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2400" b="0" strike="noStrike" dirty="0">
                <a:solidFill>
                  <a:schemeClr val="dk1"/>
                </a:solidFill>
                <a:latin typeface="Arial" panose="020B0604020202020204" pitchFamily="34" charset="0"/>
                <a:ea typeface="Helvetica Neue Light"/>
                <a:cs typeface="Arial" panose="020B0604020202020204" pitchFamily="34" charset="0"/>
                <a:sym typeface="Helvetica Neue Light"/>
              </a:rPr>
              <a:t>Le suivi peut intervenir à tout moment du processus de gestion de </a:t>
            </a:r>
            <a:r>
              <a:rPr lang="en-GB" sz="2400" b="0" strike="noStrike" dirty="0" err="1">
                <a:solidFill>
                  <a:schemeClr val="dk1"/>
                </a:solidFill>
                <a:latin typeface="Arial" panose="020B0604020202020204" pitchFamily="34" charset="0"/>
                <a:ea typeface="Helvetica Neue Light"/>
                <a:cs typeface="Arial" panose="020B0604020202020204" pitchFamily="34" charset="0"/>
                <a:sym typeface="Helvetica Neue Light"/>
              </a:rPr>
              <a:t>cas</a:t>
            </a:r>
            <a:r>
              <a:rPr lang="en-GB" sz="2400" b="0" strike="noStrike" dirty="0">
                <a:solidFill>
                  <a:schemeClr val="dk1"/>
                </a:solidFill>
                <a:latin typeface="Arial" panose="020B0604020202020204" pitchFamily="34" charset="0"/>
                <a:ea typeface="Helvetica Neue Light"/>
                <a:cs typeface="Arial" panose="020B0604020202020204" pitchFamily="34" charset="0"/>
                <a:sym typeface="Helvetica Neue Light"/>
              </a:rPr>
              <a:t>.</a:t>
            </a:r>
            <a:endParaRPr sz="2400" dirty="0">
              <a:solidFill>
                <a:schemeClr val="dk1"/>
              </a:solidFill>
              <a:latin typeface="Arial" panose="020B0604020202020204" pitchFamily="34" charset="0"/>
              <a:ea typeface="Calibri"/>
              <a:cs typeface="Arial" panose="020B0604020202020204" pitchFamily="34" charset="0"/>
              <a:sym typeface="Calibri"/>
            </a:endParaRPr>
          </a:p>
        </p:txBody>
      </p:sp>
      <p:sp>
        <p:nvSpPr>
          <p:cNvPr id="577" name="Google Shape;577;p18"/>
          <p:cNvSpPr txBox="1"/>
          <p:nvPr/>
        </p:nvSpPr>
        <p:spPr>
          <a:xfrm>
            <a:off x="7912448" y="3771707"/>
            <a:ext cx="3205018" cy="1200288"/>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2400" dirty="0">
                <a:solidFill>
                  <a:schemeClr val="dk1"/>
                </a:solidFill>
                <a:latin typeface="Arial" panose="020B0604020202020204" pitchFamily="34" charset="0"/>
                <a:ea typeface="Helvetica Neue Light"/>
                <a:cs typeface="Arial" panose="020B0604020202020204" pitchFamily="34" charset="0"/>
                <a:sym typeface="Helvetica Neue Light"/>
              </a:rPr>
              <a:t>Le progrès exige du temps, du dévouement, de l'énergie et des efforts.</a:t>
            </a:r>
            <a:endParaRPr sz="2400" dirty="0">
              <a:solidFill>
                <a:schemeClr val="dk1"/>
              </a:solidFill>
              <a:latin typeface="Arial" panose="020B0604020202020204" pitchFamily="34" charset="0"/>
              <a:ea typeface="Calibri"/>
              <a:cs typeface="Arial" panose="020B0604020202020204" pitchFamily="34" charset="0"/>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Shape 295"/>
        <p:cNvGrpSpPr/>
        <p:nvPr/>
      </p:nvGrpSpPr>
      <p:grpSpPr>
        <a:xfrm>
          <a:off x="0" y="0"/>
          <a:ext cx="0" cy="0"/>
          <a:chOff x="0" y="0"/>
          <a:chExt cx="0" cy="0"/>
        </a:xfrm>
      </p:grpSpPr>
      <p:sp>
        <p:nvSpPr>
          <p:cNvPr id="2" name="Title 72">
            <a:extLst>
              <a:ext uri="{FF2B5EF4-FFF2-40B4-BE49-F238E27FC236}">
                <a16:creationId xmlns:a16="http://schemas.microsoft.com/office/drawing/2014/main" id="{7BB8FE31-5F65-83DB-B0B8-F6B2CA22326A}"/>
              </a:ext>
            </a:extLst>
          </p:cNvPr>
          <p:cNvSpPr txBox="1">
            <a:spLocks/>
          </p:cNvSpPr>
          <p:nvPr/>
        </p:nvSpPr>
        <p:spPr>
          <a:xfrm>
            <a:off x="796386" y="3099692"/>
            <a:ext cx="10126172"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2400" b="1" dirty="0">
                <a:solidFill>
                  <a:schemeClr val="bg1"/>
                </a:solidFill>
                <a:latin typeface="Garamond"/>
              </a:rPr>
              <a:t>SESSION 1</a:t>
            </a:r>
          </a:p>
          <a:p>
            <a:br>
              <a:rPr lang="en-CA" b="1" dirty="0">
                <a:solidFill>
                  <a:schemeClr val="bg1"/>
                </a:solidFill>
                <a:latin typeface="Garamond"/>
              </a:rPr>
            </a:br>
            <a:r>
              <a:rPr lang="en-US" sz="5400" b="1" dirty="0">
                <a:solidFill>
                  <a:schemeClr val="bg1"/>
                </a:solidFill>
                <a:latin typeface="Garamond"/>
              </a:rPr>
              <a:t>Ouverture du module</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Shape 439"/>
        <p:cNvGrpSpPr/>
        <p:nvPr/>
      </p:nvGrpSpPr>
      <p:grpSpPr>
        <a:xfrm>
          <a:off x="0" y="0"/>
          <a:ext cx="0" cy="0"/>
          <a:chOff x="0" y="0"/>
          <a:chExt cx="0" cy="0"/>
        </a:xfrm>
      </p:grpSpPr>
      <p:sp>
        <p:nvSpPr>
          <p:cNvPr id="3" name="Title 72">
            <a:extLst>
              <a:ext uri="{FF2B5EF4-FFF2-40B4-BE49-F238E27FC236}">
                <a16:creationId xmlns:a16="http://schemas.microsoft.com/office/drawing/2014/main" id="{0EE02873-A0EF-CAC2-F303-64BFED95DAF1}"/>
              </a:ext>
            </a:extLst>
          </p:cNvPr>
          <p:cNvSpPr txBox="1">
            <a:spLocks/>
          </p:cNvSpPr>
          <p:nvPr/>
        </p:nvSpPr>
        <p:spPr>
          <a:xfrm>
            <a:off x="796386" y="3099692"/>
            <a:ext cx="10126172"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2400" b="1" dirty="0">
                <a:solidFill>
                  <a:schemeClr val="bg1"/>
                </a:solidFill>
                <a:latin typeface="Garamond"/>
              </a:rPr>
              <a:t>SESSION 3</a:t>
            </a:r>
          </a:p>
          <a:p>
            <a:br>
              <a:rPr lang="en-CA" b="1" dirty="0">
                <a:solidFill>
                  <a:schemeClr val="bg1"/>
                </a:solidFill>
                <a:latin typeface="Garamond"/>
              </a:rPr>
            </a:br>
            <a:r>
              <a:rPr lang="en-US" sz="5400" b="1" dirty="0">
                <a:solidFill>
                  <a:schemeClr val="bg1"/>
                </a:solidFill>
                <a:latin typeface="Garamond"/>
              </a:rPr>
              <a:t>Comment assurer le suivi ?</a:t>
            </a:r>
          </a:p>
        </p:txBody>
      </p:sp>
    </p:spTree>
    <p:extLst>
      <p:ext uri="{BB962C8B-B14F-4D97-AF65-F5344CB8AC3E}">
        <p14:creationId xmlns:p14="http://schemas.microsoft.com/office/powerpoint/2010/main" val="35043404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72D0C0-9086-D413-790B-4D346A5AEDB3}"/>
              </a:ext>
            </a:extLst>
          </p:cNvPr>
          <p:cNvSpPr>
            <a:spLocks noGrp="1"/>
          </p:cNvSpPr>
          <p:nvPr>
            <p:ph type="title"/>
          </p:nvPr>
        </p:nvSpPr>
        <p:spPr/>
        <p:txBody>
          <a:bodyPr/>
          <a:lstStyle/>
          <a:p>
            <a:r>
              <a:rPr lang="en-GB" dirty="0"/>
              <a:t>Différentes façons d'assurer le suivi</a:t>
            </a:r>
            <a:endParaRPr lang="en-BE"/>
          </a:p>
        </p:txBody>
      </p:sp>
      <p:grpSp>
        <p:nvGrpSpPr>
          <p:cNvPr id="23" name="Group 22">
            <a:extLst>
              <a:ext uri="{FF2B5EF4-FFF2-40B4-BE49-F238E27FC236}">
                <a16:creationId xmlns:a16="http://schemas.microsoft.com/office/drawing/2014/main" id="{47F8BEED-A62C-B621-E1B3-3EC5643788BE}"/>
              </a:ext>
            </a:extLst>
          </p:cNvPr>
          <p:cNvGrpSpPr/>
          <p:nvPr/>
        </p:nvGrpSpPr>
        <p:grpSpPr>
          <a:xfrm rot="5400000">
            <a:off x="5092778" y="2740024"/>
            <a:ext cx="2289499" cy="2285343"/>
            <a:chOff x="-2278403" y="2075258"/>
            <a:chExt cx="477573" cy="476706"/>
          </a:xfrm>
        </p:grpSpPr>
        <p:cxnSp>
          <p:nvCxnSpPr>
            <p:cNvPr id="24" name="Straight Arrow Connector 23">
              <a:extLst>
                <a:ext uri="{FF2B5EF4-FFF2-40B4-BE49-F238E27FC236}">
                  <a16:creationId xmlns:a16="http://schemas.microsoft.com/office/drawing/2014/main" id="{4306A9F1-704F-61E3-9818-2344E95F07C2}"/>
                </a:ext>
              </a:extLst>
            </p:cNvPr>
            <p:cNvCxnSpPr>
              <a:cxnSpLocks/>
            </p:cNvCxnSpPr>
            <p:nvPr/>
          </p:nvCxnSpPr>
          <p:spPr>
            <a:xfrm flipV="1">
              <a:off x="-2057174" y="2075258"/>
              <a:ext cx="0" cy="476247"/>
            </a:xfrm>
            <a:prstGeom prst="straightConnector1">
              <a:avLst/>
            </a:prstGeom>
            <a:ln w="203200">
              <a:solidFill>
                <a:schemeClr val="accent1">
                  <a:lumMod val="20000"/>
                  <a:lumOff val="8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25" name="Freeform: Shape 24">
              <a:extLst>
                <a:ext uri="{FF2B5EF4-FFF2-40B4-BE49-F238E27FC236}">
                  <a16:creationId xmlns:a16="http://schemas.microsoft.com/office/drawing/2014/main" id="{99B30435-52CE-2481-684E-B5A2AFB58990}"/>
                </a:ext>
              </a:extLst>
            </p:cNvPr>
            <p:cNvSpPr/>
            <p:nvPr/>
          </p:nvSpPr>
          <p:spPr>
            <a:xfrm>
              <a:off x="-2278403" y="2221377"/>
              <a:ext cx="126369" cy="330587"/>
            </a:xfrm>
            <a:custGeom>
              <a:avLst/>
              <a:gdLst>
                <a:gd name="connsiteX0" fmla="*/ 176784 w 176784"/>
                <a:gd name="connsiteY0" fmla="*/ 438912 h 438912"/>
                <a:gd name="connsiteX1" fmla="*/ 176784 w 176784"/>
                <a:gd name="connsiteY1" fmla="*/ 182880 h 438912"/>
                <a:gd name="connsiteX2" fmla="*/ 0 w 176784"/>
                <a:gd name="connsiteY2" fmla="*/ 0 h 438912"/>
              </a:gdLst>
              <a:ahLst/>
              <a:cxnLst>
                <a:cxn ang="0">
                  <a:pos x="connsiteX0" y="connsiteY0"/>
                </a:cxn>
                <a:cxn ang="0">
                  <a:pos x="connsiteX1" y="connsiteY1"/>
                </a:cxn>
                <a:cxn ang="0">
                  <a:pos x="connsiteX2" y="connsiteY2"/>
                </a:cxn>
              </a:cxnLst>
              <a:rect l="l" t="t" r="r" b="b"/>
              <a:pathLst>
                <a:path w="176784" h="438912">
                  <a:moveTo>
                    <a:pt x="176784" y="438912"/>
                  </a:moveTo>
                  <a:lnTo>
                    <a:pt x="176784" y="182880"/>
                  </a:lnTo>
                  <a:lnTo>
                    <a:pt x="0" y="0"/>
                  </a:lnTo>
                </a:path>
              </a:pathLst>
            </a:custGeom>
            <a:noFill/>
            <a:ln w="203200">
              <a:solidFill>
                <a:schemeClr val="accent1">
                  <a:lumMod val="20000"/>
                  <a:lumOff val="80000"/>
                </a:schemeClr>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200" dirty="0"/>
            </a:p>
          </p:txBody>
        </p:sp>
        <p:sp>
          <p:nvSpPr>
            <p:cNvPr id="26" name="Freeform: Shape 25">
              <a:extLst>
                <a:ext uri="{FF2B5EF4-FFF2-40B4-BE49-F238E27FC236}">
                  <a16:creationId xmlns:a16="http://schemas.microsoft.com/office/drawing/2014/main" id="{F3260817-4904-1A3F-1FCA-E72E5059639E}"/>
                </a:ext>
              </a:extLst>
            </p:cNvPr>
            <p:cNvSpPr/>
            <p:nvPr/>
          </p:nvSpPr>
          <p:spPr>
            <a:xfrm>
              <a:off x="-1970774" y="2230560"/>
              <a:ext cx="169944" cy="316812"/>
            </a:xfrm>
            <a:custGeom>
              <a:avLst/>
              <a:gdLst>
                <a:gd name="connsiteX0" fmla="*/ 0 w 237744"/>
                <a:gd name="connsiteY0" fmla="*/ 420624 h 420624"/>
                <a:gd name="connsiteX1" fmla="*/ 0 w 237744"/>
                <a:gd name="connsiteY1" fmla="*/ 73152 h 420624"/>
                <a:gd name="connsiteX2" fmla="*/ 237744 w 237744"/>
                <a:gd name="connsiteY2" fmla="*/ 0 h 420624"/>
              </a:gdLst>
              <a:ahLst/>
              <a:cxnLst>
                <a:cxn ang="0">
                  <a:pos x="connsiteX0" y="connsiteY0"/>
                </a:cxn>
                <a:cxn ang="0">
                  <a:pos x="connsiteX1" y="connsiteY1"/>
                </a:cxn>
                <a:cxn ang="0">
                  <a:pos x="connsiteX2" y="connsiteY2"/>
                </a:cxn>
              </a:cxnLst>
              <a:rect l="l" t="t" r="r" b="b"/>
              <a:pathLst>
                <a:path w="237744" h="420624">
                  <a:moveTo>
                    <a:pt x="0" y="420624"/>
                  </a:moveTo>
                  <a:lnTo>
                    <a:pt x="0" y="73152"/>
                  </a:lnTo>
                  <a:lnTo>
                    <a:pt x="237744" y="0"/>
                  </a:lnTo>
                </a:path>
              </a:pathLst>
            </a:custGeom>
            <a:noFill/>
            <a:ln w="203200">
              <a:solidFill>
                <a:schemeClr val="accent1">
                  <a:lumMod val="20000"/>
                  <a:lumOff val="80000"/>
                </a:schemeClr>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200" dirty="0"/>
            </a:p>
          </p:txBody>
        </p:sp>
      </p:grpSp>
      <p:grpSp>
        <p:nvGrpSpPr>
          <p:cNvPr id="57" name="Group 56">
            <a:extLst>
              <a:ext uri="{FF2B5EF4-FFF2-40B4-BE49-F238E27FC236}">
                <a16:creationId xmlns:a16="http://schemas.microsoft.com/office/drawing/2014/main" id="{4C771533-4D8B-4122-B768-818214D633CE}"/>
              </a:ext>
            </a:extLst>
          </p:cNvPr>
          <p:cNvGrpSpPr/>
          <p:nvPr/>
        </p:nvGrpSpPr>
        <p:grpSpPr>
          <a:xfrm>
            <a:off x="8386783" y="2988543"/>
            <a:ext cx="686042" cy="1690835"/>
            <a:chOff x="7897348" y="2404683"/>
            <a:chExt cx="1002556" cy="2470924"/>
          </a:xfrm>
        </p:grpSpPr>
        <p:sp>
          <p:nvSpPr>
            <p:cNvPr id="34" name="Round Same Side Corner Rectangle 46">
              <a:extLst>
                <a:ext uri="{FF2B5EF4-FFF2-40B4-BE49-F238E27FC236}">
                  <a16:creationId xmlns:a16="http://schemas.microsoft.com/office/drawing/2014/main" id="{F9CDB7FA-E0F3-191F-4C5B-5086023374AA}"/>
                </a:ext>
              </a:extLst>
            </p:cNvPr>
            <p:cNvSpPr/>
            <p:nvPr/>
          </p:nvSpPr>
          <p:spPr>
            <a:xfrm>
              <a:off x="7904704" y="3579422"/>
              <a:ext cx="991288" cy="1296185"/>
            </a:xfrm>
            <a:prstGeom prst="round2SameRect">
              <a:avLst>
                <a:gd name="adj1" fmla="val 50000"/>
                <a:gd name="adj2" fmla="val 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5" name="Oval 34">
              <a:extLst>
                <a:ext uri="{FF2B5EF4-FFF2-40B4-BE49-F238E27FC236}">
                  <a16:creationId xmlns:a16="http://schemas.microsoft.com/office/drawing/2014/main" id="{99AA4D56-3AB6-E878-843B-B36A95E67F27}"/>
                </a:ext>
              </a:extLst>
            </p:cNvPr>
            <p:cNvSpPr/>
            <p:nvPr/>
          </p:nvSpPr>
          <p:spPr>
            <a:xfrm>
              <a:off x="7897348" y="2404683"/>
              <a:ext cx="1002556" cy="100255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grpSp>
      <p:grpSp>
        <p:nvGrpSpPr>
          <p:cNvPr id="47" name="Group 46">
            <a:extLst>
              <a:ext uri="{FF2B5EF4-FFF2-40B4-BE49-F238E27FC236}">
                <a16:creationId xmlns:a16="http://schemas.microsoft.com/office/drawing/2014/main" id="{501164D3-9435-2215-26F1-5C8E98368F0A}"/>
              </a:ext>
            </a:extLst>
          </p:cNvPr>
          <p:cNvGrpSpPr/>
          <p:nvPr/>
        </p:nvGrpSpPr>
        <p:grpSpPr>
          <a:xfrm flipH="1">
            <a:off x="2715174" y="2009873"/>
            <a:ext cx="1646610" cy="3287441"/>
            <a:chOff x="5102983" y="1330093"/>
            <a:chExt cx="553581" cy="1082378"/>
          </a:xfrm>
          <a:solidFill>
            <a:schemeClr val="accent1"/>
          </a:solidFill>
        </p:grpSpPr>
        <p:grpSp>
          <p:nvGrpSpPr>
            <p:cNvPr id="48" name="Group 47">
              <a:extLst>
                <a:ext uri="{FF2B5EF4-FFF2-40B4-BE49-F238E27FC236}">
                  <a16:creationId xmlns:a16="http://schemas.microsoft.com/office/drawing/2014/main" id="{B7507EEE-5008-2FC0-8F77-5F9102A2A4EC}"/>
                </a:ext>
              </a:extLst>
            </p:cNvPr>
            <p:cNvGrpSpPr/>
            <p:nvPr/>
          </p:nvGrpSpPr>
          <p:grpSpPr>
            <a:xfrm>
              <a:off x="5157952" y="1808115"/>
              <a:ext cx="241654" cy="277569"/>
              <a:chOff x="2968390" y="1782471"/>
              <a:chExt cx="241654" cy="277569"/>
            </a:xfrm>
            <a:grpFill/>
          </p:grpSpPr>
          <p:sp>
            <p:nvSpPr>
              <p:cNvPr id="55" name="Round Same Side Corner Rectangle 25">
                <a:extLst>
                  <a:ext uri="{FF2B5EF4-FFF2-40B4-BE49-F238E27FC236}">
                    <a16:creationId xmlns:a16="http://schemas.microsoft.com/office/drawing/2014/main" id="{941A53BA-33C1-2936-9CEB-195A67B91B09}"/>
                  </a:ext>
                </a:extLst>
              </p:cNvPr>
              <p:cNvSpPr/>
              <p:nvPr/>
            </p:nvSpPr>
            <p:spPr>
              <a:xfrm rot="12859561">
                <a:off x="3108478" y="1782471"/>
                <a:ext cx="101566" cy="245105"/>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6" name="Round Same Side Corner Rectangle 26">
                <a:extLst>
                  <a:ext uri="{FF2B5EF4-FFF2-40B4-BE49-F238E27FC236}">
                    <a16:creationId xmlns:a16="http://schemas.microsoft.com/office/drawing/2014/main" id="{F5DAE4F2-8EF4-EDC1-F546-4B7EC553F3CB}"/>
                  </a:ext>
                </a:extLst>
              </p:cNvPr>
              <p:cNvSpPr/>
              <p:nvPr/>
            </p:nvSpPr>
            <p:spPr>
              <a:xfrm rot="14101202">
                <a:off x="3000569" y="1926295"/>
                <a:ext cx="101566" cy="165924"/>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49" name="Rectangle 48">
              <a:extLst>
                <a:ext uri="{FF2B5EF4-FFF2-40B4-BE49-F238E27FC236}">
                  <a16:creationId xmlns:a16="http://schemas.microsoft.com/office/drawing/2014/main" id="{A4362A05-2358-FA4C-F31F-AE31EF9E8111}"/>
                </a:ext>
              </a:extLst>
            </p:cNvPr>
            <p:cNvSpPr/>
            <p:nvPr/>
          </p:nvSpPr>
          <p:spPr>
            <a:xfrm rot="20505316">
              <a:off x="5102983" y="1656859"/>
              <a:ext cx="45719" cy="35487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0" name="Round Same Side Corner Rectangle 26">
              <a:extLst>
                <a:ext uri="{FF2B5EF4-FFF2-40B4-BE49-F238E27FC236}">
                  <a16:creationId xmlns:a16="http://schemas.microsoft.com/office/drawing/2014/main" id="{0612179C-02AE-9420-00DA-BC469D6B1DE2}"/>
                </a:ext>
              </a:extLst>
            </p:cNvPr>
            <p:cNvSpPr/>
            <p:nvPr/>
          </p:nvSpPr>
          <p:spPr>
            <a:xfrm rot="16535945">
              <a:off x="5265161" y="1680146"/>
              <a:ext cx="101003" cy="279895"/>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cxnSp>
          <p:nvCxnSpPr>
            <p:cNvPr id="51" name="Straight Arrow Connector 50">
              <a:extLst>
                <a:ext uri="{FF2B5EF4-FFF2-40B4-BE49-F238E27FC236}">
                  <a16:creationId xmlns:a16="http://schemas.microsoft.com/office/drawing/2014/main" id="{A4C0C23D-2E07-398C-DA21-BBA3EF07676B}"/>
                </a:ext>
              </a:extLst>
            </p:cNvPr>
            <p:cNvCxnSpPr>
              <a:cxnSpLocks/>
            </p:cNvCxnSpPr>
            <p:nvPr/>
          </p:nvCxnSpPr>
          <p:spPr>
            <a:xfrm flipH="1">
              <a:off x="5175388" y="1694718"/>
              <a:ext cx="74812" cy="109302"/>
            </a:xfrm>
            <a:prstGeom prst="straightConnector1">
              <a:avLst/>
            </a:prstGeom>
            <a:grpFill/>
            <a:ln w="28575">
              <a:solidFill>
                <a:schemeClr val="accent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nvGrpSpPr>
            <p:cNvPr id="52" name="Group 51">
              <a:extLst>
                <a:ext uri="{FF2B5EF4-FFF2-40B4-BE49-F238E27FC236}">
                  <a16:creationId xmlns:a16="http://schemas.microsoft.com/office/drawing/2014/main" id="{49C13947-90F2-7DDB-5D29-8C93F74222BF}"/>
                </a:ext>
              </a:extLst>
            </p:cNvPr>
            <p:cNvGrpSpPr/>
            <p:nvPr/>
          </p:nvGrpSpPr>
          <p:grpSpPr>
            <a:xfrm>
              <a:off x="5332523" y="1330093"/>
              <a:ext cx="324041" cy="1082378"/>
              <a:chOff x="4200727" y="1302447"/>
              <a:chExt cx="269696" cy="900853"/>
            </a:xfrm>
            <a:grpFill/>
          </p:grpSpPr>
          <p:sp>
            <p:nvSpPr>
              <p:cNvPr id="53" name="Round Same Side Corner Rectangle 23">
                <a:extLst>
                  <a:ext uri="{FF2B5EF4-FFF2-40B4-BE49-F238E27FC236}">
                    <a16:creationId xmlns:a16="http://schemas.microsoft.com/office/drawing/2014/main" id="{03F61EF5-07A8-438C-6CE8-0530BBB6BCE6}"/>
                  </a:ext>
                </a:extLst>
              </p:cNvPr>
              <p:cNvSpPr/>
              <p:nvPr/>
            </p:nvSpPr>
            <p:spPr>
              <a:xfrm>
                <a:off x="4202705" y="1618460"/>
                <a:ext cx="266665" cy="584840"/>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4" name="Oval 53">
                <a:extLst>
                  <a:ext uri="{FF2B5EF4-FFF2-40B4-BE49-F238E27FC236}">
                    <a16:creationId xmlns:a16="http://schemas.microsoft.com/office/drawing/2014/main" id="{C2731111-6A80-7DB5-7732-C59BF27DA4DF}"/>
                  </a:ext>
                </a:extLst>
              </p:cNvPr>
              <p:cNvSpPr/>
              <p:nvPr/>
            </p:nvSpPr>
            <p:spPr>
              <a:xfrm>
                <a:off x="4200727" y="1302447"/>
                <a:ext cx="269696" cy="26969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grpSp>
        <p:nvGrpSpPr>
          <p:cNvPr id="3" name="Group 2">
            <a:extLst>
              <a:ext uri="{FF2B5EF4-FFF2-40B4-BE49-F238E27FC236}">
                <a16:creationId xmlns:a16="http://schemas.microsoft.com/office/drawing/2014/main" id="{401FFD10-3A27-513F-F553-6D328342E9B7}"/>
              </a:ext>
            </a:extLst>
          </p:cNvPr>
          <p:cNvGrpSpPr/>
          <p:nvPr/>
        </p:nvGrpSpPr>
        <p:grpSpPr>
          <a:xfrm>
            <a:off x="10228983" y="337468"/>
            <a:ext cx="1587872" cy="1368854"/>
            <a:chOff x="10228983" y="337468"/>
            <a:chExt cx="1587872" cy="1368854"/>
          </a:xfrm>
        </p:grpSpPr>
        <p:sp>
          <p:nvSpPr>
            <p:cNvPr id="4" name="Hexagon 3">
              <a:extLst>
                <a:ext uri="{FF2B5EF4-FFF2-40B4-BE49-F238E27FC236}">
                  <a16:creationId xmlns:a16="http://schemas.microsoft.com/office/drawing/2014/main" id="{5A3EA5BD-DC27-8ACB-1367-DFFB2D85BF62}"/>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5" name="Group 4">
              <a:extLst>
                <a:ext uri="{FF2B5EF4-FFF2-40B4-BE49-F238E27FC236}">
                  <a16:creationId xmlns:a16="http://schemas.microsoft.com/office/drawing/2014/main" id="{86933F97-3AD4-9EF4-BB6D-37AC1F4448BA}"/>
                </a:ext>
              </a:extLst>
            </p:cNvPr>
            <p:cNvGrpSpPr/>
            <p:nvPr/>
          </p:nvGrpSpPr>
          <p:grpSpPr>
            <a:xfrm>
              <a:off x="10621771" y="762700"/>
              <a:ext cx="562136" cy="634675"/>
              <a:chOff x="760175" y="830142"/>
              <a:chExt cx="867619" cy="979579"/>
            </a:xfrm>
          </p:grpSpPr>
          <p:sp>
            <p:nvSpPr>
              <p:cNvPr id="9" name="Rectangle 8">
                <a:extLst>
                  <a:ext uri="{FF2B5EF4-FFF2-40B4-BE49-F238E27FC236}">
                    <a16:creationId xmlns:a16="http://schemas.microsoft.com/office/drawing/2014/main" id="{DAD117F1-8CD8-2DFF-F050-07F316C78F16}"/>
                  </a:ext>
                </a:extLst>
              </p:cNvPr>
              <p:cNvSpPr/>
              <p:nvPr/>
            </p:nvSpPr>
            <p:spPr>
              <a:xfrm>
                <a:off x="864636" y="830142"/>
                <a:ext cx="763158" cy="97957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solidFill>
                      <a:schemeClr val="bg1"/>
                    </a:solidFill>
                    <a:latin typeface="Arial" panose="020B0604020202020204" pitchFamily="34" charset="0"/>
                    <a:cs typeface="Arial" panose="020B0604020202020204" pitchFamily="34" charset="0"/>
                  </a:rPr>
                  <a:t>172</a:t>
                </a:r>
              </a:p>
            </p:txBody>
          </p:sp>
          <p:sp>
            <p:nvSpPr>
              <p:cNvPr id="11" name="Rectangle 10">
                <a:extLst>
                  <a:ext uri="{FF2B5EF4-FFF2-40B4-BE49-F238E27FC236}">
                    <a16:creationId xmlns:a16="http://schemas.microsoft.com/office/drawing/2014/main" id="{506B5867-A4EE-E5AE-EAF9-1DF2FD6158C2}"/>
                  </a:ext>
                </a:extLst>
              </p:cNvPr>
              <p:cNvSpPr/>
              <p:nvPr/>
            </p:nvSpPr>
            <p:spPr>
              <a:xfrm>
                <a:off x="760175" y="830144"/>
                <a:ext cx="149292" cy="979577"/>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6" name="Group 5">
              <a:extLst>
                <a:ext uri="{FF2B5EF4-FFF2-40B4-BE49-F238E27FC236}">
                  <a16:creationId xmlns:a16="http://schemas.microsoft.com/office/drawing/2014/main" id="{9044109B-2920-E219-1516-46B07287479D}"/>
                </a:ext>
              </a:extLst>
            </p:cNvPr>
            <p:cNvGrpSpPr/>
            <p:nvPr/>
          </p:nvGrpSpPr>
          <p:grpSpPr>
            <a:xfrm>
              <a:off x="11325415" y="762701"/>
              <a:ext cx="182192" cy="634674"/>
              <a:chOff x="2121762" y="2323619"/>
              <a:chExt cx="200378" cy="825210"/>
            </a:xfrm>
          </p:grpSpPr>
          <p:sp>
            <p:nvSpPr>
              <p:cNvPr id="7" name="Isosceles Triangle 6">
                <a:extLst>
                  <a:ext uri="{FF2B5EF4-FFF2-40B4-BE49-F238E27FC236}">
                    <a16:creationId xmlns:a16="http://schemas.microsoft.com/office/drawing/2014/main" id="{F9138CE7-7726-A8E8-6E9C-5EF75E354114}"/>
                  </a:ext>
                </a:extLst>
              </p:cNvPr>
              <p:cNvSpPr/>
              <p:nvPr/>
            </p:nvSpPr>
            <p:spPr>
              <a:xfrm>
                <a:off x="2121763" y="2323619"/>
                <a:ext cx="200377" cy="172739"/>
              </a:xfrm>
              <a:prstGeom prs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8" name="Rectangle 7">
                <a:extLst>
                  <a:ext uri="{FF2B5EF4-FFF2-40B4-BE49-F238E27FC236}">
                    <a16:creationId xmlns:a16="http://schemas.microsoft.com/office/drawing/2014/main" id="{9AECE0AB-D66A-3A22-9E3A-47C4C1D982C6}"/>
                  </a:ext>
                </a:extLst>
              </p:cNvPr>
              <p:cNvSpPr/>
              <p:nvPr/>
            </p:nvSpPr>
            <p:spPr>
              <a:xfrm>
                <a:off x="2121762" y="2496169"/>
                <a:ext cx="200377" cy="6526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Tree>
    <p:extLst>
      <p:ext uri="{BB962C8B-B14F-4D97-AF65-F5344CB8AC3E}">
        <p14:creationId xmlns:p14="http://schemas.microsoft.com/office/powerpoint/2010/main" val="38401955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515"/>
        <p:cNvGrpSpPr/>
        <p:nvPr/>
      </p:nvGrpSpPr>
      <p:grpSpPr>
        <a:xfrm>
          <a:off x="0" y="0"/>
          <a:ext cx="0" cy="0"/>
          <a:chOff x="0" y="0"/>
          <a:chExt cx="0" cy="0"/>
        </a:xfrm>
      </p:grpSpPr>
      <p:sp>
        <p:nvSpPr>
          <p:cNvPr id="23" name="Rectangle: Rounded Corners 22">
            <a:extLst>
              <a:ext uri="{FF2B5EF4-FFF2-40B4-BE49-F238E27FC236}">
                <a16:creationId xmlns:a16="http://schemas.microsoft.com/office/drawing/2014/main" id="{CB4DBE1C-88CA-8268-E1A5-A9E9C80585FF}"/>
              </a:ext>
            </a:extLst>
          </p:cNvPr>
          <p:cNvSpPr/>
          <p:nvPr/>
        </p:nvSpPr>
        <p:spPr>
          <a:xfrm>
            <a:off x="6096000" y="1978698"/>
            <a:ext cx="5158389" cy="1275943"/>
          </a:xfrm>
          <a:prstGeom prst="round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ectangle: Rounded Corners 21">
            <a:extLst>
              <a:ext uri="{FF2B5EF4-FFF2-40B4-BE49-F238E27FC236}">
                <a16:creationId xmlns:a16="http://schemas.microsoft.com/office/drawing/2014/main" id="{F19A93D4-E447-48F4-7E5D-8014485A7D84}"/>
              </a:ext>
            </a:extLst>
          </p:cNvPr>
          <p:cNvSpPr/>
          <p:nvPr/>
        </p:nvSpPr>
        <p:spPr>
          <a:xfrm>
            <a:off x="937611" y="1978698"/>
            <a:ext cx="4442455" cy="1275943"/>
          </a:xfrm>
          <a:prstGeom prst="round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6" name="Google Shape;516;p15"/>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8C5F7A"/>
              </a:buClr>
              <a:buSzPts val="3200"/>
              <a:buFont typeface="Arial"/>
              <a:buNone/>
            </a:pPr>
            <a:r>
              <a:rPr lang="en-GB" dirty="0">
                <a:latin typeface="Arial" panose="020B0604020202020204" pitchFamily="34" charset="0"/>
                <a:cs typeface="Arial" panose="020B0604020202020204" pitchFamily="34" charset="0"/>
              </a:rPr>
              <a:t>Actions de suivi</a:t>
            </a:r>
            <a:endParaRPr dirty="0">
              <a:latin typeface="Arial" panose="020B0604020202020204" pitchFamily="34" charset="0"/>
              <a:cs typeface="Arial" panose="020B0604020202020204" pitchFamily="34" charset="0"/>
            </a:endParaRPr>
          </a:p>
        </p:txBody>
      </p:sp>
      <p:sp>
        <p:nvSpPr>
          <p:cNvPr id="519" name="Google Shape;519;p15"/>
          <p:cNvSpPr txBox="1"/>
          <p:nvPr/>
        </p:nvSpPr>
        <p:spPr>
          <a:xfrm>
            <a:off x="2516848" y="2096881"/>
            <a:ext cx="2547712" cy="110795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200" b="1" dirty="0">
                <a:solidFill>
                  <a:schemeClr val="dk1"/>
                </a:solidFill>
                <a:latin typeface="Arial" panose="020B0604020202020204" pitchFamily="34" charset="0"/>
                <a:ea typeface="Calibri"/>
                <a:cs typeface="Arial" panose="020B0604020202020204" pitchFamily="34" charset="0"/>
                <a:sym typeface="Calibri"/>
              </a:rPr>
              <a:t>Contact avec l'enfant et/ou sa famille</a:t>
            </a:r>
            <a:endParaRPr sz="2200" b="1" dirty="0">
              <a:solidFill>
                <a:schemeClr val="dk1"/>
              </a:solidFill>
              <a:latin typeface="Arial" panose="020B0604020202020204" pitchFamily="34" charset="0"/>
              <a:ea typeface="Calibri"/>
              <a:cs typeface="Arial" panose="020B0604020202020204" pitchFamily="34" charset="0"/>
              <a:sym typeface="Calibri"/>
            </a:endParaRPr>
          </a:p>
        </p:txBody>
      </p:sp>
      <p:sp>
        <p:nvSpPr>
          <p:cNvPr id="520" name="Google Shape;520;p15"/>
          <p:cNvSpPr txBox="1"/>
          <p:nvPr/>
        </p:nvSpPr>
        <p:spPr>
          <a:xfrm>
            <a:off x="7585373" y="1935503"/>
            <a:ext cx="3181378" cy="1323399"/>
          </a:xfrm>
          <a:prstGeom prst="rect">
            <a:avLst/>
          </a:prstGeom>
          <a:noFill/>
          <a:ln>
            <a:noFill/>
          </a:ln>
        </p:spPr>
        <p:txBody>
          <a:bodyPr spcFirstLastPara="1" wrap="square" lIns="91425" tIns="45700" rIns="91425" bIns="45700" anchor="t" anchorCtr="0">
            <a:spAutoFit/>
          </a:bodyPr>
          <a:lstStyle/>
          <a:p>
            <a:r>
              <a:rPr lang="en-GB" sz="2000" b="1" dirty="0">
                <a:solidFill>
                  <a:schemeClr val="dk1"/>
                </a:solidFill>
                <a:latin typeface="Arial" panose="020B0604020202020204" pitchFamily="34" charset="0"/>
                <a:ea typeface="Calibri"/>
                <a:cs typeface="Arial" panose="020B0604020202020204" pitchFamily="34" charset="0"/>
                <a:sym typeface="Calibri"/>
              </a:rPr>
              <a:t>Contact avec d'autres personnes qui soutiennent ou s'occupent de l'enfant</a:t>
            </a:r>
            <a:endParaRPr sz="2000" b="1" dirty="0">
              <a:solidFill>
                <a:schemeClr val="dk1"/>
              </a:solidFill>
              <a:latin typeface="Arial" panose="020B0604020202020204" pitchFamily="34" charset="0"/>
              <a:ea typeface="Calibri"/>
              <a:cs typeface="Arial" panose="020B0604020202020204" pitchFamily="34" charset="0"/>
              <a:sym typeface="Calibri"/>
            </a:endParaRPr>
          </a:p>
        </p:txBody>
      </p:sp>
      <p:sp>
        <p:nvSpPr>
          <p:cNvPr id="521" name="Google Shape;521;p15"/>
          <p:cNvSpPr txBox="1"/>
          <p:nvPr/>
        </p:nvSpPr>
        <p:spPr>
          <a:xfrm>
            <a:off x="1555025" y="3511098"/>
            <a:ext cx="3509535" cy="2123618"/>
          </a:xfrm>
          <a:prstGeom prst="rect">
            <a:avLst/>
          </a:prstGeom>
          <a:noFill/>
          <a:ln>
            <a:noFill/>
          </a:ln>
        </p:spPr>
        <p:txBody>
          <a:bodyPr spcFirstLastPara="1" wrap="square" lIns="91425" tIns="45700" rIns="91425" bIns="45700" anchor="t" anchorCtr="0">
            <a:spAutoFit/>
          </a:bodyPr>
          <a:lstStyle/>
          <a:p>
            <a:pPr marL="285750" marR="0" lvl="0" indent="-285750" algn="l" rtl="0">
              <a:spcBef>
                <a:spcPts val="0"/>
              </a:spcBef>
              <a:spcAft>
                <a:spcPts val="0"/>
              </a:spcAft>
              <a:buClr>
                <a:schemeClr val="dk1"/>
              </a:buClr>
              <a:buSzPts val="2400"/>
              <a:buFont typeface="Arial"/>
              <a:buChar char="•"/>
            </a:pPr>
            <a:r>
              <a:rPr lang="en-GB" sz="2200" dirty="0">
                <a:solidFill>
                  <a:schemeClr val="dk1"/>
                </a:solidFill>
                <a:latin typeface="Arial" panose="020B0604020202020204" pitchFamily="34" charset="0"/>
                <a:ea typeface="Calibri" panose="020F0502020204030204" pitchFamily="34" charset="0"/>
                <a:cs typeface="Arial" panose="020B0604020202020204" pitchFamily="34" charset="0"/>
                <a:sym typeface="Calibri"/>
              </a:rPr>
              <a:t>Visites à domicile</a:t>
            </a:r>
            <a:endParaRPr sz="2200" dirty="0">
              <a:latin typeface="Arial" panose="020B0604020202020204" pitchFamily="34" charset="0"/>
              <a:ea typeface="Calibri" panose="020F0502020204030204" pitchFamily="34" charset="0"/>
              <a:cs typeface="Arial" panose="020B0604020202020204" pitchFamily="34" charset="0"/>
            </a:endParaRPr>
          </a:p>
          <a:p>
            <a:pPr marL="742950" marR="0" lvl="1" indent="-285750" algn="l" rtl="0">
              <a:spcBef>
                <a:spcPts val="0"/>
              </a:spcBef>
              <a:spcAft>
                <a:spcPts val="0"/>
              </a:spcAft>
              <a:buClr>
                <a:schemeClr val="dk1"/>
              </a:buClr>
              <a:buSzPts val="2400"/>
              <a:buFont typeface="Arial"/>
              <a:buChar char="•"/>
            </a:pPr>
            <a:r>
              <a:rPr lang="en-GB" sz="2200" b="0" i="0" u="none" strike="noStrike" cap="none" dirty="0">
                <a:solidFill>
                  <a:schemeClr val="dk1"/>
                </a:solidFill>
                <a:latin typeface="Arial" panose="020B0604020202020204" pitchFamily="34" charset="0"/>
                <a:ea typeface="Calibri" panose="020F0502020204030204" pitchFamily="34" charset="0"/>
                <a:cs typeface="Arial" panose="020B0604020202020204" pitchFamily="34" charset="0"/>
                <a:sym typeface="Calibri"/>
              </a:rPr>
              <a:t>Prévu</a:t>
            </a:r>
            <a:endParaRPr sz="2200" dirty="0">
              <a:latin typeface="Arial" panose="020B0604020202020204" pitchFamily="34" charset="0"/>
              <a:ea typeface="Calibri" panose="020F0502020204030204" pitchFamily="34" charset="0"/>
              <a:cs typeface="Arial" panose="020B0604020202020204" pitchFamily="34" charset="0"/>
            </a:endParaRPr>
          </a:p>
          <a:p>
            <a:pPr marL="742950" marR="0" lvl="1" indent="-285750" algn="l" rtl="0">
              <a:spcBef>
                <a:spcPts val="0"/>
              </a:spcBef>
              <a:spcAft>
                <a:spcPts val="0"/>
              </a:spcAft>
              <a:buClr>
                <a:schemeClr val="dk1"/>
              </a:buClr>
              <a:buSzPts val="2400"/>
              <a:buFont typeface="Arial"/>
              <a:buChar char="•"/>
            </a:pPr>
            <a:r>
              <a:rPr lang="en-GB" sz="2200" b="0" i="0" u="none" strike="noStrike" cap="none" dirty="0">
                <a:solidFill>
                  <a:schemeClr val="dk1"/>
                </a:solidFill>
                <a:latin typeface="Arial" panose="020B0604020202020204" pitchFamily="34" charset="0"/>
                <a:ea typeface="Calibri" panose="020F0502020204030204" pitchFamily="34" charset="0"/>
                <a:cs typeface="Arial" panose="020B0604020202020204" pitchFamily="34" charset="0"/>
                <a:sym typeface="Calibri"/>
              </a:rPr>
              <a:t>Ad hoc</a:t>
            </a:r>
            <a:endParaRPr sz="2200" dirty="0">
              <a:latin typeface="Arial" panose="020B0604020202020204" pitchFamily="34" charset="0"/>
              <a:ea typeface="Calibri" panose="020F0502020204030204" pitchFamily="34" charset="0"/>
              <a:cs typeface="Arial" panose="020B0604020202020204" pitchFamily="34" charset="0"/>
            </a:endParaRPr>
          </a:p>
          <a:p>
            <a:pPr marL="285750" indent="-285750">
              <a:buClr>
                <a:schemeClr val="dk1"/>
              </a:buClr>
              <a:buSzPts val="2400"/>
              <a:buFont typeface="Arial"/>
              <a:buChar char="•"/>
            </a:pPr>
            <a:r>
              <a:rPr lang="en-GB" sz="2200" dirty="0">
                <a:solidFill>
                  <a:schemeClr val="dk1"/>
                </a:solidFill>
                <a:latin typeface="Arial" panose="020B0604020202020204" pitchFamily="34" charset="0"/>
                <a:ea typeface="Calibri" panose="020F0502020204030204" pitchFamily="34" charset="0"/>
                <a:cs typeface="Arial" panose="020B0604020202020204" pitchFamily="34" charset="0"/>
                <a:sym typeface="Calibri"/>
              </a:rPr>
              <a:t>Réunions dans d'autres lieux sûrs</a:t>
            </a:r>
            <a:endParaRPr sz="2200" dirty="0">
              <a:solidFill>
                <a:schemeClr val="dk1"/>
              </a:solidFill>
              <a:latin typeface="Arial" panose="020B0604020202020204" pitchFamily="34" charset="0"/>
              <a:ea typeface="Calibri" panose="020F0502020204030204" pitchFamily="34" charset="0"/>
              <a:cs typeface="Arial" panose="020B0604020202020204" pitchFamily="34" charset="0"/>
            </a:endParaRPr>
          </a:p>
          <a:p>
            <a:pPr marL="285750" marR="0" lvl="0" indent="-285750" algn="l" rtl="0">
              <a:spcBef>
                <a:spcPts val="0"/>
              </a:spcBef>
              <a:spcAft>
                <a:spcPts val="0"/>
              </a:spcAft>
              <a:buClr>
                <a:schemeClr val="dk1"/>
              </a:buClr>
              <a:buSzPts val="2400"/>
              <a:buFont typeface="Arial"/>
              <a:buChar char="•"/>
            </a:pPr>
            <a:r>
              <a:rPr lang="en-GB" sz="2200" dirty="0">
                <a:solidFill>
                  <a:schemeClr val="dk1"/>
                </a:solidFill>
                <a:latin typeface="Arial" panose="020B0604020202020204" pitchFamily="34" charset="0"/>
                <a:ea typeface="Calibri" panose="020F0502020204030204" pitchFamily="34" charset="0"/>
                <a:cs typeface="Arial" panose="020B0604020202020204" pitchFamily="34" charset="0"/>
                <a:sym typeface="Calibri"/>
              </a:rPr>
              <a:t>Appels téléphoniques </a:t>
            </a:r>
            <a:endParaRPr sz="2200" dirty="0">
              <a:latin typeface="Arial" panose="020B0604020202020204" pitchFamily="34" charset="0"/>
              <a:ea typeface="Calibri" panose="020F0502020204030204" pitchFamily="34" charset="0"/>
              <a:cs typeface="Arial" panose="020B0604020202020204" pitchFamily="34" charset="0"/>
            </a:endParaRPr>
          </a:p>
        </p:txBody>
      </p:sp>
      <p:sp>
        <p:nvSpPr>
          <p:cNvPr id="522" name="Google Shape;522;p15"/>
          <p:cNvSpPr txBox="1"/>
          <p:nvPr/>
        </p:nvSpPr>
        <p:spPr>
          <a:xfrm>
            <a:off x="6490794" y="3541430"/>
            <a:ext cx="4368800" cy="2123618"/>
          </a:xfrm>
          <a:prstGeom prst="rect">
            <a:avLst/>
          </a:prstGeom>
          <a:noFill/>
          <a:ln>
            <a:noFill/>
          </a:ln>
        </p:spPr>
        <p:txBody>
          <a:bodyPr spcFirstLastPara="1" wrap="square" lIns="91425" tIns="45700" rIns="91425" bIns="45700" anchor="t" anchorCtr="0">
            <a:spAutoFit/>
          </a:bodyPr>
          <a:lstStyle/>
          <a:p>
            <a:pPr marL="285750" indent="-285750">
              <a:buClr>
                <a:schemeClr val="dk1"/>
              </a:buClr>
              <a:buSzPts val="2400"/>
              <a:buFont typeface="Arial"/>
              <a:buChar char="•"/>
            </a:pPr>
            <a:r>
              <a:rPr lang="en-GB" sz="2200" dirty="0">
                <a:solidFill>
                  <a:schemeClr val="dk1"/>
                </a:solidFill>
                <a:latin typeface="Arial" panose="020B0604020202020204" pitchFamily="34" charset="0"/>
                <a:ea typeface="Calibri" panose="020F0502020204030204" pitchFamily="34" charset="0"/>
                <a:cs typeface="Arial" panose="020B0604020202020204" pitchFamily="34" charset="0"/>
                <a:sym typeface="Calibri"/>
              </a:rPr>
              <a:t>Fournisseurs de services </a:t>
            </a:r>
            <a:endParaRPr lang="en-GB" sz="2200" dirty="0">
              <a:solidFill>
                <a:schemeClr val="dk1"/>
              </a:solidFill>
              <a:latin typeface="Arial" panose="020B0604020202020204" pitchFamily="34" charset="0"/>
              <a:ea typeface="Calibri" panose="020F0502020204030204" pitchFamily="34" charset="0"/>
              <a:cs typeface="Arial" panose="020B0604020202020204" pitchFamily="34" charset="0"/>
            </a:endParaRPr>
          </a:p>
          <a:p>
            <a:pPr marL="285750" marR="0" lvl="0" indent="-285750" algn="l" rtl="0">
              <a:spcBef>
                <a:spcPts val="0"/>
              </a:spcBef>
              <a:spcAft>
                <a:spcPts val="0"/>
              </a:spcAft>
              <a:buClr>
                <a:schemeClr val="dk1"/>
              </a:buClr>
              <a:buSzPts val="2400"/>
              <a:buFont typeface="Arial"/>
              <a:buChar char="•"/>
            </a:pPr>
            <a:r>
              <a:rPr lang="en-GB" sz="2200" dirty="0">
                <a:solidFill>
                  <a:schemeClr val="dk1"/>
                </a:solidFill>
                <a:latin typeface="Arial" panose="020B0604020202020204" pitchFamily="34" charset="0"/>
                <a:ea typeface="Calibri" panose="020F0502020204030204" pitchFamily="34" charset="0"/>
                <a:cs typeface="Arial" panose="020B0604020202020204" pitchFamily="34" charset="0"/>
                <a:sym typeface="Calibri"/>
              </a:rPr>
              <a:t>Famille élargie</a:t>
            </a:r>
            <a:endParaRPr sz="2200" dirty="0">
              <a:latin typeface="Arial" panose="020B0604020202020204" pitchFamily="34" charset="0"/>
              <a:ea typeface="Calibri" panose="020F0502020204030204" pitchFamily="34" charset="0"/>
              <a:cs typeface="Arial" panose="020B0604020202020204" pitchFamily="34" charset="0"/>
            </a:endParaRPr>
          </a:p>
          <a:p>
            <a:pPr marL="285750" indent="-285750">
              <a:buClr>
                <a:schemeClr val="dk1"/>
              </a:buClr>
              <a:buSzPts val="2400"/>
              <a:buFont typeface="Arial"/>
              <a:buChar char="•"/>
            </a:pPr>
            <a:r>
              <a:rPr lang="en-GB" sz="2200" dirty="0">
                <a:solidFill>
                  <a:schemeClr val="dk1"/>
                </a:solidFill>
                <a:latin typeface="Arial" panose="020B0604020202020204" pitchFamily="34" charset="0"/>
                <a:ea typeface="Calibri" panose="020F0502020204030204" pitchFamily="34" charset="0"/>
                <a:cs typeface="Arial" panose="020B0604020202020204" pitchFamily="34" charset="0"/>
                <a:sym typeface="Calibri"/>
              </a:rPr>
              <a:t>Professeurs d'école, entraîneurs sportifs, animateurs d'espaces sécurisés</a:t>
            </a:r>
            <a:endParaRPr sz="2200" dirty="0">
              <a:solidFill>
                <a:schemeClr val="dk1"/>
              </a:solidFill>
              <a:latin typeface="Arial" panose="020B0604020202020204" pitchFamily="34" charset="0"/>
              <a:ea typeface="Calibri" panose="020F0502020204030204" pitchFamily="34" charset="0"/>
              <a:cs typeface="Arial" panose="020B0604020202020204" pitchFamily="34" charset="0"/>
            </a:endParaRPr>
          </a:p>
          <a:p>
            <a:pPr marL="285750" indent="-285750">
              <a:buClr>
                <a:schemeClr val="dk1"/>
              </a:buClr>
              <a:buSzPts val="2400"/>
              <a:buFont typeface="Arial"/>
              <a:buChar char="•"/>
            </a:pPr>
            <a:r>
              <a:rPr lang="en-GB" sz="2200" dirty="0">
                <a:solidFill>
                  <a:schemeClr val="dk1"/>
                </a:solidFill>
                <a:latin typeface="Arial" panose="020B0604020202020204" pitchFamily="34" charset="0"/>
                <a:ea typeface="Calibri" panose="020F0502020204030204" pitchFamily="34" charset="0"/>
                <a:cs typeface="Arial" panose="020B0604020202020204" pitchFamily="34" charset="0"/>
              </a:rPr>
              <a:t>Chefs religieux</a:t>
            </a:r>
          </a:p>
          <a:p>
            <a:pPr marL="285750" indent="-285750">
              <a:buClr>
                <a:schemeClr val="dk1"/>
              </a:buClr>
              <a:buSzPts val="2400"/>
              <a:buFont typeface="Arial"/>
              <a:buChar char="•"/>
            </a:pPr>
            <a:r>
              <a:rPr lang="en-GB" sz="2200" dirty="0">
                <a:solidFill>
                  <a:schemeClr val="dk1"/>
                </a:solidFill>
                <a:latin typeface="Arial" panose="020B0604020202020204" pitchFamily="34" charset="0"/>
                <a:ea typeface="Calibri" panose="020F0502020204030204" pitchFamily="34" charset="0"/>
                <a:cs typeface="Arial" panose="020B0604020202020204" pitchFamily="34" charset="0"/>
              </a:rPr>
              <a:t>Chefs de file communautaires</a:t>
            </a:r>
          </a:p>
        </p:txBody>
      </p:sp>
      <p:grpSp>
        <p:nvGrpSpPr>
          <p:cNvPr id="2" name="Group 1">
            <a:extLst>
              <a:ext uri="{FF2B5EF4-FFF2-40B4-BE49-F238E27FC236}">
                <a16:creationId xmlns:a16="http://schemas.microsoft.com/office/drawing/2014/main" id="{AE1069C5-BC43-DAE9-07F6-3F9FB26C0CD2}"/>
              </a:ext>
            </a:extLst>
          </p:cNvPr>
          <p:cNvGrpSpPr/>
          <p:nvPr/>
        </p:nvGrpSpPr>
        <p:grpSpPr>
          <a:xfrm>
            <a:off x="1376310" y="1998672"/>
            <a:ext cx="834310" cy="1133936"/>
            <a:chOff x="5438539" y="7646118"/>
            <a:chExt cx="814830" cy="1093633"/>
          </a:xfrm>
          <a:solidFill>
            <a:schemeClr val="accent1"/>
          </a:solidFill>
        </p:grpSpPr>
        <p:sp>
          <p:nvSpPr>
            <p:cNvPr id="3" name="Round Same Side Corner Rectangle 21">
              <a:extLst>
                <a:ext uri="{FF2B5EF4-FFF2-40B4-BE49-F238E27FC236}">
                  <a16:creationId xmlns:a16="http://schemas.microsoft.com/office/drawing/2014/main" id="{DAA0B833-4857-BAF8-F588-6244C862FB75}"/>
                </a:ext>
              </a:extLst>
            </p:cNvPr>
            <p:cNvSpPr/>
            <p:nvPr/>
          </p:nvSpPr>
          <p:spPr>
            <a:xfrm>
              <a:off x="5440940" y="8395605"/>
              <a:ext cx="323729" cy="344146"/>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4" name="Oval 3">
              <a:extLst>
                <a:ext uri="{FF2B5EF4-FFF2-40B4-BE49-F238E27FC236}">
                  <a16:creationId xmlns:a16="http://schemas.microsoft.com/office/drawing/2014/main" id="{FF14BE65-8729-4017-C6B7-4BBD3A098FAF}"/>
                </a:ext>
              </a:extLst>
            </p:cNvPr>
            <p:cNvSpPr/>
            <p:nvPr/>
          </p:nvSpPr>
          <p:spPr>
            <a:xfrm>
              <a:off x="5438539" y="8011964"/>
              <a:ext cx="327409" cy="32740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5" name="Round Same Side Corner Rectangle 23">
              <a:extLst>
                <a:ext uri="{FF2B5EF4-FFF2-40B4-BE49-F238E27FC236}">
                  <a16:creationId xmlns:a16="http://schemas.microsoft.com/office/drawing/2014/main" id="{A2DAA67A-3F23-EA7E-23C4-0EBE594DB5E3}"/>
                </a:ext>
              </a:extLst>
            </p:cNvPr>
            <p:cNvSpPr/>
            <p:nvPr/>
          </p:nvSpPr>
          <p:spPr>
            <a:xfrm>
              <a:off x="5928360" y="8029758"/>
              <a:ext cx="323730" cy="709993"/>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6" name="Oval 5">
              <a:extLst>
                <a:ext uri="{FF2B5EF4-FFF2-40B4-BE49-F238E27FC236}">
                  <a16:creationId xmlns:a16="http://schemas.microsoft.com/office/drawing/2014/main" id="{BC5343F4-DECF-BFAB-5096-444AEA599903}"/>
                </a:ext>
              </a:extLst>
            </p:cNvPr>
            <p:cNvSpPr/>
            <p:nvPr/>
          </p:nvSpPr>
          <p:spPr>
            <a:xfrm>
              <a:off x="5925959" y="7646118"/>
              <a:ext cx="327410" cy="32740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7" name="Round Same Side Corner Rectangle 25">
              <a:extLst>
                <a:ext uri="{FF2B5EF4-FFF2-40B4-BE49-F238E27FC236}">
                  <a16:creationId xmlns:a16="http://schemas.microsoft.com/office/drawing/2014/main" id="{A8917B9B-88D7-CEE8-7F8C-E05F3CD853CE}"/>
                </a:ext>
              </a:extLst>
            </p:cNvPr>
            <p:cNvSpPr/>
            <p:nvPr/>
          </p:nvSpPr>
          <p:spPr>
            <a:xfrm rot="12859561">
              <a:off x="5864557" y="8125814"/>
              <a:ext cx="101108" cy="244001"/>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8" name="Round Same Side Corner Rectangle 26">
              <a:extLst>
                <a:ext uri="{FF2B5EF4-FFF2-40B4-BE49-F238E27FC236}">
                  <a16:creationId xmlns:a16="http://schemas.microsoft.com/office/drawing/2014/main" id="{38BE8364-FC74-DF25-7E2A-AAB0BECDB524}"/>
                </a:ext>
              </a:extLst>
            </p:cNvPr>
            <p:cNvSpPr/>
            <p:nvPr/>
          </p:nvSpPr>
          <p:spPr>
            <a:xfrm rot="14101202">
              <a:off x="5757134" y="8268990"/>
              <a:ext cx="101108" cy="165176"/>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21" name="Group 20">
            <a:extLst>
              <a:ext uri="{FF2B5EF4-FFF2-40B4-BE49-F238E27FC236}">
                <a16:creationId xmlns:a16="http://schemas.microsoft.com/office/drawing/2014/main" id="{8C563417-2957-2392-ABD4-63BDB49041A4}"/>
              </a:ext>
            </a:extLst>
          </p:cNvPr>
          <p:cNvGrpSpPr/>
          <p:nvPr/>
        </p:nvGrpSpPr>
        <p:grpSpPr>
          <a:xfrm>
            <a:off x="6250045" y="1738664"/>
            <a:ext cx="1099269" cy="1466172"/>
            <a:chOff x="6263492" y="1577300"/>
            <a:chExt cx="1099269" cy="1466172"/>
          </a:xfrm>
        </p:grpSpPr>
        <p:grpSp>
          <p:nvGrpSpPr>
            <p:cNvPr id="11" name="Group 10">
              <a:extLst>
                <a:ext uri="{FF2B5EF4-FFF2-40B4-BE49-F238E27FC236}">
                  <a16:creationId xmlns:a16="http://schemas.microsoft.com/office/drawing/2014/main" id="{B65D3ED3-C901-DC13-FC32-9CA41E4C45CF}"/>
                </a:ext>
              </a:extLst>
            </p:cNvPr>
            <p:cNvGrpSpPr/>
            <p:nvPr/>
          </p:nvGrpSpPr>
          <p:grpSpPr>
            <a:xfrm>
              <a:off x="6693934" y="2288864"/>
              <a:ext cx="335236" cy="754608"/>
              <a:chOff x="1168271" y="2111963"/>
              <a:chExt cx="335236" cy="754608"/>
            </a:xfrm>
          </p:grpSpPr>
          <p:sp>
            <p:nvSpPr>
              <p:cNvPr id="9" name="Round Same Side Corner Rectangle 21">
                <a:extLst>
                  <a:ext uri="{FF2B5EF4-FFF2-40B4-BE49-F238E27FC236}">
                    <a16:creationId xmlns:a16="http://schemas.microsoft.com/office/drawing/2014/main" id="{0C51C18A-4FE1-122E-64FB-9EFCA7682E35}"/>
                  </a:ext>
                </a:extLst>
              </p:cNvPr>
              <p:cNvSpPr/>
              <p:nvPr/>
            </p:nvSpPr>
            <p:spPr>
              <a:xfrm>
                <a:off x="1170729" y="2509742"/>
                <a:ext cx="331468" cy="356829"/>
              </a:xfrm>
              <a:prstGeom prst="round2SameRect">
                <a:avLst>
                  <a:gd name="adj1" fmla="val 50000"/>
                  <a:gd name="adj2" fmla="val 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0" name="Oval 9">
                <a:extLst>
                  <a:ext uri="{FF2B5EF4-FFF2-40B4-BE49-F238E27FC236}">
                    <a16:creationId xmlns:a16="http://schemas.microsoft.com/office/drawing/2014/main" id="{7FC891F7-CE5F-7D78-BF8B-BDE126FAD1EF}"/>
                  </a:ext>
                </a:extLst>
              </p:cNvPr>
              <p:cNvSpPr/>
              <p:nvPr/>
            </p:nvSpPr>
            <p:spPr>
              <a:xfrm>
                <a:off x="1168271" y="2111963"/>
                <a:ext cx="335236" cy="3394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14" name="Group 13">
              <a:extLst>
                <a:ext uri="{FF2B5EF4-FFF2-40B4-BE49-F238E27FC236}">
                  <a16:creationId xmlns:a16="http://schemas.microsoft.com/office/drawing/2014/main" id="{4AEE54CA-A001-F698-CB5A-C3421A9B8239}"/>
                </a:ext>
              </a:extLst>
            </p:cNvPr>
            <p:cNvGrpSpPr/>
            <p:nvPr/>
          </p:nvGrpSpPr>
          <p:grpSpPr>
            <a:xfrm>
              <a:off x="6263492" y="1700118"/>
              <a:ext cx="165891" cy="561125"/>
              <a:chOff x="1667344" y="1732635"/>
              <a:chExt cx="335237" cy="1133936"/>
            </a:xfrm>
          </p:grpSpPr>
          <p:sp>
            <p:nvSpPr>
              <p:cNvPr id="12" name="Round Same Side Corner Rectangle 23">
                <a:extLst>
                  <a:ext uri="{FF2B5EF4-FFF2-40B4-BE49-F238E27FC236}">
                    <a16:creationId xmlns:a16="http://schemas.microsoft.com/office/drawing/2014/main" id="{AF13E052-1000-3FBA-3852-0B21D3AC276A}"/>
                  </a:ext>
                </a:extLst>
              </p:cNvPr>
              <p:cNvSpPr/>
              <p:nvPr/>
            </p:nvSpPr>
            <p:spPr>
              <a:xfrm>
                <a:off x="1669802" y="2130413"/>
                <a:ext cx="331469" cy="736158"/>
              </a:xfrm>
              <a:prstGeom prst="round2SameRect">
                <a:avLst>
                  <a:gd name="adj1" fmla="val 50000"/>
                  <a:gd name="adj2" fmla="val 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3" name="Oval 12">
                <a:extLst>
                  <a:ext uri="{FF2B5EF4-FFF2-40B4-BE49-F238E27FC236}">
                    <a16:creationId xmlns:a16="http://schemas.microsoft.com/office/drawing/2014/main" id="{0C5CDE8A-840E-8867-AF8F-002E7A0D3A70}"/>
                  </a:ext>
                </a:extLst>
              </p:cNvPr>
              <p:cNvSpPr/>
              <p:nvPr/>
            </p:nvSpPr>
            <p:spPr>
              <a:xfrm>
                <a:off x="1667344" y="1732635"/>
                <a:ext cx="335237" cy="3394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15" name="Group 14">
              <a:extLst>
                <a:ext uri="{FF2B5EF4-FFF2-40B4-BE49-F238E27FC236}">
                  <a16:creationId xmlns:a16="http://schemas.microsoft.com/office/drawing/2014/main" id="{17456E3F-92C2-957A-1595-74AF2A9960CA}"/>
                </a:ext>
              </a:extLst>
            </p:cNvPr>
            <p:cNvGrpSpPr/>
            <p:nvPr/>
          </p:nvGrpSpPr>
          <p:grpSpPr>
            <a:xfrm>
              <a:off x="6585644" y="1577300"/>
              <a:ext cx="165891" cy="561125"/>
              <a:chOff x="1667344" y="1732635"/>
              <a:chExt cx="335237" cy="1133936"/>
            </a:xfrm>
          </p:grpSpPr>
          <p:sp>
            <p:nvSpPr>
              <p:cNvPr id="16" name="Round Same Side Corner Rectangle 23">
                <a:extLst>
                  <a:ext uri="{FF2B5EF4-FFF2-40B4-BE49-F238E27FC236}">
                    <a16:creationId xmlns:a16="http://schemas.microsoft.com/office/drawing/2014/main" id="{AA76FB87-233B-158A-D6DD-667AD9C9934B}"/>
                  </a:ext>
                </a:extLst>
              </p:cNvPr>
              <p:cNvSpPr/>
              <p:nvPr/>
            </p:nvSpPr>
            <p:spPr>
              <a:xfrm>
                <a:off x="1669802" y="2130413"/>
                <a:ext cx="331469" cy="736158"/>
              </a:xfrm>
              <a:prstGeom prst="round2SameRect">
                <a:avLst>
                  <a:gd name="adj1" fmla="val 50000"/>
                  <a:gd name="adj2" fmla="val 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7" name="Oval 16">
                <a:extLst>
                  <a:ext uri="{FF2B5EF4-FFF2-40B4-BE49-F238E27FC236}">
                    <a16:creationId xmlns:a16="http://schemas.microsoft.com/office/drawing/2014/main" id="{B1A27DC4-64A3-C8BC-004E-7295267D7753}"/>
                  </a:ext>
                </a:extLst>
              </p:cNvPr>
              <p:cNvSpPr/>
              <p:nvPr/>
            </p:nvSpPr>
            <p:spPr>
              <a:xfrm>
                <a:off x="1667344" y="1732635"/>
                <a:ext cx="335237" cy="3394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18" name="Group 17">
              <a:extLst>
                <a:ext uri="{FF2B5EF4-FFF2-40B4-BE49-F238E27FC236}">
                  <a16:creationId xmlns:a16="http://schemas.microsoft.com/office/drawing/2014/main" id="{30546E0E-E343-50EB-6D0F-BB0497F6995D}"/>
                </a:ext>
              </a:extLst>
            </p:cNvPr>
            <p:cNvGrpSpPr/>
            <p:nvPr/>
          </p:nvGrpSpPr>
          <p:grpSpPr>
            <a:xfrm>
              <a:off x="7196870" y="1817334"/>
              <a:ext cx="165891" cy="561125"/>
              <a:chOff x="1667344" y="1732635"/>
              <a:chExt cx="335237" cy="1133936"/>
            </a:xfrm>
          </p:grpSpPr>
          <p:sp>
            <p:nvSpPr>
              <p:cNvPr id="19" name="Round Same Side Corner Rectangle 23">
                <a:extLst>
                  <a:ext uri="{FF2B5EF4-FFF2-40B4-BE49-F238E27FC236}">
                    <a16:creationId xmlns:a16="http://schemas.microsoft.com/office/drawing/2014/main" id="{C4243F67-4B1D-0904-539D-3207EA9D97CF}"/>
                  </a:ext>
                </a:extLst>
              </p:cNvPr>
              <p:cNvSpPr/>
              <p:nvPr/>
            </p:nvSpPr>
            <p:spPr>
              <a:xfrm>
                <a:off x="1669802" y="2130413"/>
                <a:ext cx="331469" cy="736158"/>
              </a:xfrm>
              <a:prstGeom prst="round2SameRect">
                <a:avLst>
                  <a:gd name="adj1" fmla="val 50000"/>
                  <a:gd name="adj2" fmla="val 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0" name="Oval 19">
                <a:extLst>
                  <a:ext uri="{FF2B5EF4-FFF2-40B4-BE49-F238E27FC236}">
                    <a16:creationId xmlns:a16="http://schemas.microsoft.com/office/drawing/2014/main" id="{1F28B110-1C18-B0A2-ACCA-34BD4042E265}"/>
                  </a:ext>
                </a:extLst>
              </p:cNvPr>
              <p:cNvSpPr/>
              <p:nvPr/>
            </p:nvSpPr>
            <p:spPr>
              <a:xfrm>
                <a:off x="1667344" y="1732635"/>
                <a:ext cx="335237" cy="3394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Shape 515"/>
        <p:cNvGrpSpPr/>
        <p:nvPr/>
      </p:nvGrpSpPr>
      <p:grpSpPr>
        <a:xfrm>
          <a:off x="0" y="0"/>
          <a:ext cx="0" cy="0"/>
          <a:chOff x="0" y="0"/>
          <a:chExt cx="0" cy="0"/>
        </a:xfrm>
      </p:grpSpPr>
      <p:sp>
        <p:nvSpPr>
          <p:cNvPr id="2" name="Title 72">
            <a:extLst>
              <a:ext uri="{FF2B5EF4-FFF2-40B4-BE49-F238E27FC236}">
                <a16:creationId xmlns:a16="http://schemas.microsoft.com/office/drawing/2014/main" id="{C7E6EEF2-825E-1533-2EEB-C42540F2514C}"/>
              </a:ext>
            </a:extLst>
          </p:cNvPr>
          <p:cNvSpPr txBox="1">
            <a:spLocks/>
          </p:cNvSpPr>
          <p:nvPr/>
        </p:nvSpPr>
        <p:spPr>
          <a:xfrm>
            <a:off x="796386" y="3117980"/>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5400" b="1" dirty="0">
                <a:solidFill>
                  <a:schemeClr val="bg1">
                    <a:lumMod val="75000"/>
                  </a:schemeClr>
                </a:solidFill>
                <a:latin typeface="Garamond"/>
              </a:rPr>
              <a:t>Diapositive supplémentaire pour les notes de l'animateur</a:t>
            </a:r>
            <a:endParaRPr lang="en-CA" sz="5400" b="1" dirty="0">
              <a:solidFill>
                <a:schemeClr val="bg1">
                  <a:lumMod val="75000"/>
                </a:schemeClr>
              </a:solidFill>
            </a:endParaRPr>
          </a:p>
        </p:txBody>
      </p:sp>
    </p:spTree>
    <p:extLst>
      <p:ext uri="{BB962C8B-B14F-4D97-AF65-F5344CB8AC3E}">
        <p14:creationId xmlns:p14="http://schemas.microsoft.com/office/powerpoint/2010/main" val="362525784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690"/>
        <p:cNvGrpSpPr/>
        <p:nvPr/>
      </p:nvGrpSpPr>
      <p:grpSpPr>
        <a:xfrm>
          <a:off x="0" y="0"/>
          <a:ext cx="0" cy="0"/>
          <a:chOff x="0" y="0"/>
          <a:chExt cx="0" cy="0"/>
        </a:xfrm>
      </p:grpSpPr>
      <p:sp>
        <p:nvSpPr>
          <p:cNvPr id="691" name="Google Shape;691;p24"/>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8C5F7A"/>
              </a:buClr>
              <a:buSzPts val="3200"/>
              <a:buFont typeface="Arial"/>
              <a:buNone/>
            </a:pPr>
            <a:r>
              <a:rPr lang="en-GB" dirty="0"/>
              <a:t>Jeu de rôle</a:t>
            </a:r>
            <a:endParaRPr dirty="0"/>
          </a:p>
        </p:txBody>
      </p:sp>
      <p:grpSp>
        <p:nvGrpSpPr>
          <p:cNvPr id="17" name="Group 16">
            <a:extLst>
              <a:ext uri="{FF2B5EF4-FFF2-40B4-BE49-F238E27FC236}">
                <a16:creationId xmlns:a16="http://schemas.microsoft.com/office/drawing/2014/main" id="{461CC239-5A5F-6D04-5377-58532120C3F3}"/>
              </a:ext>
            </a:extLst>
          </p:cNvPr>
          <p:cNvGrpSpPr/>
          <p:nvPr/>
        </p:nvGrpSpPr>
        <p:grpSpPr>
          <a:xfrm>
            <a:off x="1809729" y="2106634"/>
            <a:ext cx="4286271" cy="3278165"/>
            <a:chOff x="1329070" y="2106635"/>
            <a:chExt cx="3778368" cy="2889718"/>
          </a:xfrm>
        </p:grpSpPr>
        <p:grpSp>
          <p:nvGrpSpPr>
            <p:cNvPr id="18" name="Group 17">
              <a:extLst>
                <a:ext uri="{FF2B5EF4-FFF2-40B4-BE49-F238E27FC236}">
                  <a16:creationId xmlns:a16="http://schemas.microsoft.com/office/drawing/2014/main" id="{CE18E7E2-E757-FCA4-9534-7CE159CEDAFA}"/>
                </a:ext>
              </a:extLst>
            </p:cNvPr>
            <p:cNvGrpSpPr/>
            <p:nvPr/>
          </p:nvGrpSpPr>
          <p:grpSpPr>
            <a:xfrm>
              <a:off x="1329070" y="2106635"/>
              <a:ext cx="1758272" cy="2079297"/>
              <a:chOff x="6846848" y="1141103"/>
              <a:chExt cx="999203" cy="1170617"/>
            </a:xfrm>
            <a:solidFill>
              <a:schemeClr val="accent1"/>
            </a:solidFill>
          </p:grpSpPr>
          <p:sp>
            <p:nvSpPr>
              <p:cNvPr id="25" name="Rectangle: Rounded Corners 24">
                <a:extLst>
                  <a:ext uri="{FF2B5EF4-FFF2-40B4-BE49-F238E27FC236}">
                    <a16:creationId xmlns:a16="http://schemas.microsoft.com/office/drawing/2014/main" id="{03E85E1A-5111-5BEE-F664-AA5160B86BBC}"/>
                  </a:ext>
                </a:extLst>
              </p:cNvPr>
              <p:cNvSpPr/>
              <p:nvPr/>
            </p:nvSpPr>
            <p:spPr>
              <a:xfrm rot="1100420">
                <a:off x="7141985" y="1874813"/>
                <a:ext cx="152400" cy="436907"/>
              </a:xfrm>
              <a:prstGeom prst="roundRect">
                <a:avLst/>
              </a:prstGeom>
              <a:grp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6" name="Oval 25">
                <a:extLst>
                  <a:ext uri="{FF2B5EF4-FFF2-40B4-BE49-F238E27FC236}">
                    <a16:creationId xmlns:a16="http://schemas.microsoft.com/office/drawing/2014/main" id="{C0B2D1ED-92A4-3419-E370-EE3825670FCA}"/>
                  </a:ext>
                </a:extLst>
              </p:cNvPr>
              <p:cNvSpPr/>
              <p:nvPr/>
            </p:nvSpPr>
            <p:spPr>
              <a:xfrm rot="826591">
                <a:off x="6902427" y="1141103"/>
                <a:ext cx="904241" cy="922418"/>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7" name="Oval 26">
                <a:extLst>
                  <a:ext uri="{FF2B5EF4-FFF2-40B4-BE49-F238E27FC236}">
                    <a16:creationId xmlns:a16="http://schemas.microsoft.com/office/drawing/2014/main" id="{B84C0661-D101-FFFC-476A-90C966B6584A}"/>
                  </a:ext>
                </a:extLst>
              </p:cNvPr>
              <p:cNvSpPr/>
              <p:nvPr/>
            </p:nvSpPr>
            <p:spPr>
              <a:xfrm rot="826591">
                <a:off x="6846848" y="1323092"/>
                <a:ext cx="197662" cy="32612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8" name="Oval 27">
                <a:extLst>
                  <a:ext uri="{FF2B5EF4-FFF2-40B4-BE49-F238E27FC236}">
                    <a16:creationId xmlns:a16="http://schemas.microsoft.com/office/drawing/2014/main" id="{2F9E300A-D5CD-1239-558F-09608D1CC760}"/>
                  </a:ext>
                </a:extLst>
              </p:cNvPr>
              <p:cNvSpPr/>
              <p:nvPr/>
            </p:nvSpPr>
            <p:spPr>
              <a:xfrm rot="826591">
                <a:off x="7648389" y="1519621"/>
                <a:ext cx="197662" cy="32612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9" name="Block Arc 28">
                <a:extLst>
                  <a:ext uri="{FF2B5EF4-FFF2-40B4-BE49-F238E27FC236}">
                    <a16:creationId xmlns:a16="http://schemas.microsoft.com/office/drawing/2014/main" id="{70630299-5438-A2E5-3A21-EEC896FF0A11}"/>
                  </a:ext>
                </a:extLst>
              </p:cNvPr>
              <p:cNvSpPr/>
              <p:nvPr/>
            </p:nvSpPr>
            <p:spPr>
              <a:xfrm rot="11719641">
                <a:off x="7178956" y="1637818"/>
                <a:ext cx="306872" cy="247075"/>
              </a:xfrm>
              <a:prstGeom prst="blockArc">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grpSp>
        <p:grpSp>
          <p:nvGrpSpPr>
            <p:cNvPr id="19" name="Group 18">
              <a:extLst>
                <a:ext uri="{FF2B5EF4-FFF2-40B4-BE49-F238E27FC236}">
                  <a16:creationId xmlns:a16="http://schemas.microsoft.com/office/drawing/2014/main" id="{00867EFB-4E26-A713-41BE-52E20EDCEC19}"/>
                </a:ext>
              </a:extLst>
            </p:cNvPr>
            <p:cNvGrpSpPr/>
            <p:nvPr/>
          </p:nvGrpSpPr>
          <p:grpSpPr>
            <a:xfrm rot="19632759">
              <a:off x="3349168" y="2884825"/>
              <a:ext cx="1758270" cy="2111528"/>
              <a:chOff x="6846848" y="1141103"/>
              <a:chExt cx="999203" cy="1188766"/>
            </a:xfrm>
            <a:solidFill>
              <a:schemeClr val="accent1"/>
            </a:solidFill>
          </p:grpSpPr>
          <p:sp>
            <p:nvSpPr>
              <p:cNvPr id="20" name="Rectangle: Rounded Corners 19">
                <a:extLst>
                  <a:ext uri="{FF2B5EF4-FFF2-40B4-BE49-F238E27FC236}">
                    <a16:creationId xmlns:a16="http://schemas.microsoft.com/office/drawing/2014/main" id="{D64159FD-8916-30B4-BB0F-D4E577D94967}"/>
                  </a:ext>
                </a:extLst>
              </p:cNvPr>
              <p:cNvSpPr/>
              <p:nvPr/>
            </p:nvSpPr>
            <p:spPr>
              <a:xfrm rot="582262">
                <a:off x="7185878" y="1892961"/>
                <a:ext cx="152400" cy="436908"/>
              </a:xfrm>
              <a:prstGeom prst="roundRect">
                <a:avLst/>
              </a:prstGeom>
              <a:grp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Oval 20">
                <a:extLst>
                  <a:ext uri="{FF2B5EF4-FFF2-40B4-BE49-F238E27FC236}">
                    <a16:creationId xmlns:a16="http://schemas.microsoft.com/office/drawing/2014/main" id="{B4714C5E-483E-2610-6599-E123F15334F7}"/>
                  </a:ext>
                </a:extLst>
              </p:cNvPr>
              <p:cNvSpPr/>
              <p:nvPr/>
            </p:nvSpPr>
            <p:spPr>
              <a:xfrm rot="826591">
                <a:off x="6902428" y="1141103"/>
                <a:ext cx="904241" cy="922418"/>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Oval 21">
                <a:extLst>
                  <a:ext uri="{FF2B5EF4-FFF2-40B4-BE49-F238E27FC236}">
                    <a16:creationId xmlns:a16="http://schemas.microsoft.com/office/drawing/2014/main" id="{86F9A67B-07B9-3C36-61F5-92D574440F5A}"/>
                  </a:ext>
                </a:extLst>
              </p:cNvPr>
              <p:cNvSpPr/>
              <p:nvPr/>
            </p:nvSpPr>
            <p:spPr>
              <a:xfrm rot="826591">
                <a:off x="6846848" y="1323092"/>
                <a:ext cx="197662" cy="32612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Oval 22">
                <a:extLst>
                  <a:ext uri="{FF2B5EF4-FFF2-40B4-BE49-F238E27FC236}">
                    <a16:creationId xmlns:a16="http://schemas.microsoft.com/office/drawing/2014/main" id="{3ED6040C-99FE-D033-8F50-9DC57104103E}"/>
                  </a:ext>
                </a:extLst>
              </p:cNvPr>
              <p:cNvSpPr/>
              <p:nvPr/>
            </p:nvSpPr>
            <p:spPr>
              <a:xfrm rot="826591">
                <a:off x="7648389" y="1519621"/>
                <a:ext cx="197662" cy="32612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Block Arc 23">
                <a:extLst>
                  <a:ext uri="{FF2B5EF4-FFF2-40B4-BE49-F238E27FC236}">
                    <a16:creationId xmlns:a16="http://schemas.microsoft.com/office/drawing/2014/main" id="{BDEB901E-E306-B3FA-1436-2DF51C05162E}"/>
                  </a:ext>
                </a:extLst>
              </p:cNvPr>
              <p:cNvSpPr/>
              <p:nvPr/>
            </p:nvSpPr>
            <p:spPr>
              <a:xfrm rot="726908">
                <a:off x="7119521" y="1730088"/>
                <a:ext cx="306872" cy="247075"/>
              </a:xfrm>
              <a:prstGeom prst="blockArc">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grpSp>
      </p:grpSp>
      <p:sp>
        <p:nvSpPr>
          <p:cNvPr id="30" name="TextBox 29">
            <a:extLst>
              <a:ext uri="{FF2B5EF4-FFF2-40B4-BE49-F238E27FC236}">
                <a16:creationId xmlns:a16="http://schemas.microsoft.com/office/drawing/2014/main" id="{A75AE044-C203-964E-9316-6B24A91FA1BE}"/>
              </a:ext>
            </a:extLst>
          </p:cNvPr>
          <p:cNvSpPr txBox="1"/>
          <p:nvPr/>
        </p:nvSpPr>
        <p:spPr>
          <a:xfrm>
            <a:off x="6979666" y="3041759"/>
            <a:ext cx="3262338" cy="1015663"/>
          </a:xfrm>
          <a:prstGeom prst="rect">
            <a:avLst/>
          </a:prstGeom>
          <a:noFill/>
        </p:spPr>
        <p:txBody>
          <a:bodyPr wrap="square" rtlCol="0">
            <a:spAutoFit/>
          </a:bodyPr>
          <a:lstStyle/>
          <a:p>
            <a:pPr algn="ctr"/>
            <a:r>
              <a:rPr lang="en-GB" sz="3000" b="1" dirty="0">
                <a:latin typeface="Arial" panose="020B0604020202020204" pitchFamily="34" charset="0"/>
                <a:cs typeface="Arial" panose="020B0604020202020204" pitchFamily="34" charset="0"/>
              </a:rPr>
              <a:t>Pratiquer une visite de suivi</a:t>
            </a:r>
            <a:endParaRPr lang="en-BE" sz="3000" b="1" dirty="0">
              <a:latin typeface="Arial" panose="020B0604020202020204" pitchFamily="34" charset="0"/>
              <a:cs typeface="Arial" panose="020B0604020202020204" pitchFamily="34" charset="0"/>
            </a:endParaRPr>
          </a:p>
        </p:txBody>
      </p:sp>
      <p:grpSp>
        <p:nvGrpSpPr>
          <p:cNvPr id="2" name="Group 1">
            <a:extLst>
              <a:ext uri="{FF2B5EF4-FFF2-40B4-BE49-F238E27FC236}">
                <a16:creationId xmlns:a16="http://schemas.microsoft.com/office/drawing/2014/main" id="{742E54EB-C890-A14A-735E-7B38596A1097}"/>
              </a:ext>
            </a:extLst>
          </p:cNvPr>
          <p:cNvGrpSpPr/>
          <p:nvPr/>
        </p:nvGrpSpPr>
        <p:grpSpPr>
          <a:xfrm>
            <a:off x="10228983" y="337468"/>
            <a:ext cx="1587872" cy="1368854"/>
            <a:chOff x="10228983" y="337468"/>
            <a:chExt cx="1587872" cy="1368854"/>
          </a:xfrm>
        </p:grpSpPr>
        <p:sp>
          <p:nvSpPr>
            <p:cNvPr id="3" name="Hexagon 2">
              <a:extLst>
                <a:ext uri="{FF2B5EF4-FFF2-40B4-BE49-F238E27FC236}">
                  <a16:creationId xmlns:a16="http://schemas.microsoft.com/office/drawing/2014/main" id="{3CB572A2-468F-C4FE-DBE1-8D58727E6B8F}"/>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4" name="Group 3">
              <a:extLst>
                <a:ext uri="{FF2B5EF4-FFF2-40B4-BE49-F238E27FC236}">
                  <a16:creationId xmlns:a16="http://schemas.microsoft.com/office/drawing/2014/main" id="{5947E605-9649-10C4-4BF3-13D9807FAA7E}"/>
                </a:ext>
              </a:extLst>
            </p:cNvPr>
            <p:cNvGrpSpPr/>
            <p:nvPr/>
          </p:nvGrpSpPr>
          <p:grpSpPr>
            <a:xfrm>
              <a:off x="10621771" y="762700"/>
              <a:ext cx="562136" cy="634675"/>
              <a:chOff x="760175" y="830142"/>
              <a:chExt cx="867619" cy="979579"/>
            </a:xfrm>
          </p:grpSpPr>
          <p:sp>
            <p:nvSpPr>
              <p:cNvPr id="8" name="Rectangle 7">
                <a:extLst>
                  <a:ext uri="{FF2B5EF4-FFF2-40B4-BE49-F238E27FC236}">
                    <a16:creationId xmlns:a16="http://schemas.microsoft.com/office/drawing/2014/main" id="{4C6298C8-F100-B192-22EB-0ED2B8B67C22}"/>
                  </a:ext>
                </a:extLst>
              </p:cNvPr>
              <p:cNvSpPr/>
              <p:nvPr/>
            </p:nvSpPr>
            <p:spPr>
              <a:xfrm>
                <a:off x="864636" y="830142"/>
                <a:ext cx="763158" cy="97957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solidFill>
                      <a:schemeClr val="bg1"/>
                    </a:solidFill>
                    <a:latin typeface="Arial" panose="020B0604020202020204" pitchFamily="34" charset="0"/>
                    <a:cs typeface="Arial" panose="020B0604020202020204" pitchFamily="34" charset="0"/>
                  </a:rPr>
                  <a:t>173</a:t>
                </a:r>
              </a:p>
            </p:txBody>
          </p:sp>
          <p:sp>
            <p:nvSpPr>
              <p:cNvPr id="31" name="Rectangle 30">
                <a:extLst>
                  <a:ext uri="{FF2B5EF4-FFF2-40B4-BE49-F238E27FC236}">
                    <a16:creationId xmlns:a16="http://schemas.microsoft.com/office/drawing/2014/main" id="{CA3A247F-2154-0C02-A9D2-6CB2BE8383AC}"/>
                  </a:ext>
                </a:extLst>
              </p:cNvPr>
              <p:cNvSpPr/>
              <p:nvPr/>
            </p:nvSpPr>
            <p:spPr>
              <a:xfrm>
                <a:off x="760175" y="830144"/>
                <a:ext cx="149292" cy="979577"/>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5" name="Group 4">
              <a:extLst>
                <a:ext uri="{FF2B5EF4-FFF2-40B4-BE49-F238E27FC236}">
                  <a16:creationId xmlns:a16="http://schemas.microsoft.com/office/drawing/2014/main" id="{084001C4-4C06-8C98-03F8-163A8BB2D3FE}"/>
                </a:ext>
              </a:extLst>
            </p:cNvPr>
            <p:cNvGrpSpPr/>
            <p:nvPr/>
          </p:nvGrpSpPr>
          <p:grpSpPr>
            <a:xfrm>
              <a:off x="11325415" y="762701"/>
              <a:ext cx="182192" cy="634674"/>
              <a:chOff x="2121762" y="2323619"/>
              <a:chExt cx="200378" cy="825210"/>
            </a:xfrm>
          </p:grpSpPr>
          <p:sp>
            <p:nvSpPr>
              <p:cNvPr id="6" name="Isosceles Triangle 5">
                <a:extLst>
                  <a:ext uri="{FF2B5EF4-FFF2-40B4-BE49-F238E27FC236}">
                    <a16:creationId xmlns:a16="http://schemas.microsoft.com/office/drawing/2014/main" id="{1D29FA2E-E523-3BC1-96A1-9ABEB92324C7}"/>
                  </a:ext>
                </a:extLst>
              </p:cNvPr>
              <p:cNvSpPr/>
              <p:nvPr/>
            </p:nvSpPr>
            <p:spPr>
              <a:xfrm>
                <a:off x="2121763" y="2323619"/>
                <a:ext cx="200377" cy="172739"/>
              </a:xfrm>
              <a:prstGeom prs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7" name="Rectangle 6">
                <a:extLst>
                  <a:ext uri="{FF2B5EF4-FFF2-40B4-BE49-F238E27FC236}">
                    <a16:creationId xmlns:a16="http://schemas.microsoft.com/office/drawing/2014/main" id="{1268CE81-D438-898F-4E8E-BD85DD544823}"/>
                  </a:ext>
                </a:extLst>
              </p:cNvPr>
              <p:cNvSpPr/>
              <p:nvPr/>
            </p:nvSpPr>
            <p:spPr>
              <a:xfrm>
                <a:off x="2121762" y="2496169"/>
                <a:ext cx="200377" cy="6526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0">
  <p:cSld>
    <p:spTree>
      <p:nvGrpSpPr>
        <p:cNvPr id="1" name="Shape 690"/>
        <p:cNvGrpSpPr/>
        <p:nvPr/>
      </p:nvGrpSpPr>
      <p:grpSpPr>
        <a:xfrm>
          <a:off x="0" y="0"/>
          <a:ext cx="0" cy="0"/>
          <a:chOff x="0" y="0"/>
          <a:chExt cx="0" cy="0"/>
        </a:xfrm>
      </p:grpSpPr>
      <p:sp>
        <p:nvSpPr>
          <p:cNvPr id="2" name="Title 72">
            <a:extLst>
              <a:ext uri="{FF2B5EF4-FFF2-40B4-BE49-F238E27FC236}">
                <a16:creationId xmlns:a16="http://schemas.microsoft.com/office/drawing/2014/main" id="{D6DEFEB0-E088-E84D-A530-2124613837CF}"/>
              </a:ext>
            </a:extLst>
          </p:cNvPr>
          <p:cNvSpPr txBox="1">
            <a:spLocks/>
          </p:cNvSpPr>
          <p:nvPr/>
        </p:nvSpPr>
        <p:spPr>
          <a:xfrm>
            <a:off x="796386" y="3117980"/>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5400" b="1" dirty="0">
                <a:solidFill>
                  <a:schemeClr val="bg1">
                    <a:lumMod val="75000"/>
                  </a:schemeClr>
                </a:solidFill>
                <a:latin typeface="Garamond"/>
              </a:rPr>
              <a:t>Diapositive supplémentaire pour les notes de l'animateur</a:t>
            </a:r>
            <a:endParaRPr lang="en-CA" sz="5400" b="1" dirty="0">
              <a:solidFill>
                <a:schemeClr val="bg1">
                  <a:lumMod val="75000"/>
                </a:schemeClr>
              </a:solidFill>
            </a:endParaRPr>
          </a:p>
        </p:txBody>
      </p:sp>
    </p:spTree>
    <p:extLst>
      <p:ext uri="{BB962C8B-B14F-4D97-AF65-F5344CB8AC3E}">
        <p14:creationId xmlns:p14="http://schemas.microsoft.com/office/powerpoint/2010/main" val="93917229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7F6120-088A-88EF-064C-6C66106F606C}"/>
              </a:ext>
            </a:extLst>
          </p:cNvPr>
          <p:cNvSpPr>
            <a:spLocks noGrp="1"/>
          </p:cNvSpPr>
          <p:nvPr>
            <p:ph type="title"/>
          </p:nvPr>
        </p:nvSpPr>
        <p:spPr/>
        <p:txBody>
          <a:bodyPr/>
          <a:lstStyle/>
          <a:p>
            <a:r>
              <a:rPr lang="en-GB" dirty="0">
                <a:latin typeface="Arial" panose="020B0604020202020204" pitchFamily="34" charset="0"/>
                <a:cs typeface="Arial" panose="020B0604020202020204" pitchFamily="34" charset="0"/>
              </a:rPr>
              <a:t>Comment maintenir et/ou renforcer les relations </a:t>
            </a:r>
            <a:endParaRPr lang="en-BE">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295EF007-623C-6A2C-272A-0828F7791F6C}"/>
              </a:ext>
            </a:extLst>
          </p:cNvPr>
          <p:cNvSpPr txBox="1"/>
          <p:nvPr/>
        </p:nvSpPr>
        <p:spPr>
          <a:xfrm>
            <a:off x="4985620" y="2119265"/>
            <a:ext cx="2657471" cy="1323439"/>
          </a:xfrm>
          <a:prstGeom prst="rect">
            <a:avLst/>
          </a:prstGeom>
          <a:noFill/>
        </p:spPr>
        <p:txBody>
          <a:bodyPr wrap="square">
            <a:spAutoFit/>
          </a:bodyPr>
          <a:lstStyle/>
          <a:p>
            <a:r>
              <a:rPr lang="en-GB" sz="2000" dirty="0">
                <a:latin typeface="Arial" panose="020B0604020202020204" pitchFamily="34" charset="0"/>
                <a:ea typeface="Calibri" panose="020F0502020204030204" pitchFamily="34" charset="0"/>
                <a:cs typeface="Arial" panose="020B0604020202020204" pitchFamily="34" charset="0"/>
              </a:rPr>
              <a:t>Appliquer des compétences en matière de communication et de soutien psychosocial de base</a:t>
            </a:r>
          </a:p>
        </p:txBody>
      </p:sp>
      <p:sp>
        <p:nvSpPr>
          <p:cNvPr id="19" name="TextBox 18">
            <a:extLst>
              <a:ext uri="{FF2B5EF4-FFF2-40B4-BE49-F238E27FC236}">
                <a16:creationId xmlns:a16="http://schemas.microsoft.com/office/drawing/2014/main" id="{8D8C3735-8455-9C55-D1F3-FA2085D7C46F}"/>
              </a:ext>
            </a:extLst>
          </p:cNvPr>
          <p:cNvSpPr txBox="1"/>
          <p:nvPr/>
        </p:nvSpPr>
        <p:spPr>
          <a:xfrm>
            <a:off x="4985620" y="4370641"/>
            <a:ext cx="2657471" cy="707886"/>
          </a:xfrm>
          <a:prstGeom prst="rect">
            <a:avLst/>
          </a:prstGeom>
          <a:noFill/>
        </p:spPr>
        <p:txBody>
          <a:bodyPr wrap="square">
            <a:spAutoFit/>
          </a:bodyPr>
          <a:lstStyle/>
          <a:p>
            <a:r>
              <a:rPr lang="en-GB" sz="2000" dirty="0">
                <a:latin typeface="Arial" panose="020B0604020202020204" pitchFamily="34" charset="0"/>
                <a:ea typeface="Calibri" panose="020F0502020204030204" pitchFamily="34" charset="0"/>
                <a:cs typeface="Arial" panose="020B0604020202020204" pitchFamily="34" charset="0"/>
              </a:rPr>
              <a:t>Poser des questions sur leur bien-être</a:t>
            </a:r>
          </a:p>
        </p:txBody>
      </p:sp>
      <p:grpSp>
        <p:nvGrpSpPr>
          <p:cNvPr id="20" name="Group 19">
            <a:extLst>
              <a:ext uri="{FF2B5EF4-FFF2-40B4-BE49-F238E27FC236}">
                <a16:creationId xmlns:a16="http://schemas.microsoft.com/office/drawing/2014/main" id="{6F1F4144-7333-C719-BA8D-CA14F27FF655}"/>
              </a:ext>
            </a:extLst>
          </p:cNvPr>
          <p:cNvGrpSpPr/>
          <p:nvPr/>
        </p:nvGrpSpPr>
        <p:grpSpPr>
          <a:xfrm>
            <a:off x="7731223" y="2087750"/>
            <a:ext cx="670030" cy="700144"/>
            <a:chOff x="7345680" y="2484120"/>
            <a:chExt cx="904240" cy="944880"/>
          </a:xfrm>
        </p:grpSpPr>
        <p:sp>
          <p:nvSpPr>
            <p:cNvPr id="21" name="Oval 20">
              <a:extLst>
                <a:ext uri="{FF2B5EF4-FFF2-40B4-BE49-F238E27FC236}">
                  <a16:creationId xmlns:a16="http://schemas.microsoft.com/office/drawing/2014/main" id="{9387F3D4-B478-18A8-A4C6-9F2B227D1D4E}"/>
                </a:ext>
              </a:extLst>
            </p:cNvPr>
            <p:cNvSpPr/>
            <p:nvPr/>
          </p:nvSpPr>
          <p:spPr>
            <a:xfrm>
              <a:off x="7345680" y="2484120"/>
              <a:ext cx="904240" cy="94488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2" name="L-Shape 21">
              <a:extLst>
                <a:ext uri="{FF2B5EF4-FFF2-40B4-BE49-F238E27FC236}">
                  <a16:creationId xmlns:a16="http://schemas.microsoft.com/office/drawing/2014/main" id="{1EE8AABC-2082-E14C-D486-7D56AF42FA56}"/>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sp>
        <p:nvSpPr>
          <p:cNvPr id="23" name="TextBox 22">
            <a:extLst>
              <a:ext uri="{FF2B5EF4-FFF2-40B4-BE49-F238E27FC236}">
                <a16:creationId xmlns:a16="http://schemas.microsoft.com/office/drawing/2014/main" id="{B416F995-9B78-A8CC-5464-1CC3089BCF67}"/>
              </a:ext>
            </a:extLst>
          </p:cNvPr>
          <p:cNvSpPr txBox="1"/>
          <p:nvPr/>
        </p:nvSpPr>
        <p:spPr>
          <a:xfrm>
            <a:off x="8573718" y="2056601"/>
            <a:ext cx="2905587" cy="2308324"/>
          </a:xfrm>
          <a:prstGeom prst="rect">
            <a:avLst/>
          </a:prstGeom>
          <a:noFill/>
        </p:spPr>
        <p:txBody>
          <a:bodyPr wrap="square">
            <a:spAutoFit/>
          </a:bodyPr>
          <a:lstStyle/>
          <a:p>
            <a:r>
              <a:rPr lang="en-GB" dirty="0">
                <a:latin typeface="Arial" panose="020B0604020202020204" pitchFamily="34" charset="0"/>
                <a:ea typeface="Calibri" panose="020F0502020204030204" pitchFamily="34" charset="0"/>
                <a:cs typeface="Arial" panose="020B0604020202020204" pitchFamily="34" charset="0"/>
              </a:rPr>
              <a:t>Donner la possibilité à l'enfant, au parent, à la personne qui s'occupe de lui et/ou à l'adulte de confiance de poser des questions ou de demander un soutien supplémentaire.</a:t>
            </a:r>
          </a:p>
        </p:txBody>
      </p:sp>
      <p:grpSp>
        <p:nvGrpSpPr>
          <p:cNvPr id="24" name="Group 23">
            <a:extLst>
              <a:ext uri="{FF2B5EF4-FFF2-40B4-BE49-F238E27FC236}">
                <a16:creationId xmlns:a16="http://schemas.microsoft.com/office/drawing/2014/main" id="{4A5BD739-310F-FC62-603F-A12825774BFA}"/>
              </a:ext>
            </a:extLst>
          </p:cNvPr>
          <p:cNvGrpSpPr/>
          <p:nvPr/>
        </p:nvGrpSpPr>
        <p:grpSpPr>
          <a:xfrm>
            <a:off x="7731223" y="4401776"/>
            <a:ext cx="670030" cy="700144"/>
            <a:chOff x="7345680" y="2484120"/>
            <a:chExt cx="904240" cy="944880"/>
          </a:xfrm>
        </p:grpSpPr>
        <p:sp>
          <p:nvSpPr>
            <p:cNvPr id="25" name="Oval 24">
              <a:extLst>
                <a:ext uri="{FF2B5EF4-FFF2-40B4-BE49-F238E27FC236}">
                  <a16:creationId xmlns:a16="http://schemas.microsoft.com/office/drawing/2014/main" id="{87479F8A-09FF-216A-51BF-4F0525E86E10}"/>
                </a:ext>
              </a:extLst>
            </p:cNvPr>
            <p:cNvSpPr/>
            <p:nvPr/>
          </p:nvSpPr>
          <p:spPr>
            <a:xfrm>
              <a:off x="7345680" y="2484120"/>
              <a:ext cx="904240" cy="94488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6" name="L-Shape 25">
              <a:extLst>
                <a:ext uri="{FF2B5EF4-FFF2-40B4-BE49-F238E27FC236}">
                  <a16:creationId xmlns:a16="http://schemas.microsoft.com/office/drawing/2014/main" id="{639BD994-DE97-66E7-2E1E-8F1A06057C3F}"/>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sp>
        <p:nvSpPr>
          <p:cNvPr id="27" name="TextBox 26">
            <a:extLst>
              <a:ext uri="{FF2B5EF4-FFF2-40B4-BE49-F238E27FC236}">
                <a16:creationId xmlns:a16="http://schemas.microsoft.com/office/drawing/2014/main" id="{D3B7838D-0279-A730-BE94-C505BD337D7F}"/>
              </a:ext>
            </a:extLst>
          </p:cNvPr>
          <p:cNvSpPr txBox="1"/>
          <p:nvPr/>
        </p:nvSpPr>
        <p:spPr>
          <a:xfrm>
            <a:off x="8573718" y="4391832"/>
            <a:ext cx="2905587" cy="646331"/>
          </a:xfrm>
          <a:prstGeom prst="rect">
            <a:avLst/>
          </a:prstGeom>
          <a:noFill/>
        </p:spPr>
        <p:txBody>
          <a:bodyPr wrap="square">
            <a:spAutoFit/>
          </a:bodyPr>
          <a:lstStyle/>
          <a:p>
            <a:r>
              <a:rPr lang="en-GB" dirty="0">
                <a:latin typeface="Arial" panose="020B0604020202020204" pitchFamily="34" charset="0"/>
                <a:ea typeface="Calibri" panose="020F0502020204030204" pitchFamily="34" charset="0"/>
                <a:cs typeface="Arial" panose="020B0604020202020204" pitchFamily="34" charset="0"/>
              </a:rPr>
              <a:t>Fournir des mises à jour et partager des informations</a:t>
            </a:r>
            <a:endParaRPr lang="en-BE" dirty="0">
              <a:latin typeface="Arial" panose="020B0604020202020204" pitchFamily="34" charset="0"/>
              <a:ea typeface="Calibri" panose="020F0502020204030204" pitchFamily="34" charset="0"/>
              <a:cs typeface="Arial" panose="020B0604020202020204" pitchFamily="34" charset="0"/>
            </a:endParaRPr>
          </a:p>
        </p:txBody>
      </p:sp>
      <p:sp>
        <p:nvSpPr>
          <p:cNvPr id="29" name="TextBox 28">
            <a:extLst>
              <a:ext uri="{FF2B5EF4-FFF2-40B4-BE49-F238E27FC236}">
                <a16:creationId xmlns:a16="http://schemas.microsoft.com/office/drawing/2014/main" id="{59995445-CD6C-FFD6-6412-8D649C3455E1}"/>
              </a:ext>
            </a:extLst>
          </p:cNvPr>
          <p:cNvSpPr txBox="1"/>
          <p:nvPr/>
        </p:nvSpPr>
        <p:spPr>
          <a:xfrm>
            <a:off x="601403" y="1826270"/>
            <a:ext cx="3275135" cy="3227260"/>
          </a:xfrm>
          <a:prstGeom prst="roundRect">
            <a:avLst/>
          </a:prstGeom>
          <a:solidFill>
            <a:schemeClr val="accent1">
              <a:lumMod val="20000"/>
              <a:lumOff val="80000"/>
            </a:schemeClr>
          </a:solidFill>
        </p:spPr>
        <p:txBody>
          <a:bodyPr wrap="square" anchor="t">
            <a:noAutofit/>
          </a:bodyPr>
          <a:lstStyle/>
          <a:p>
            <a:endParaRPr lang="en-GB" b="1" dirty="0">
              <a:latin typeface="Arial" panose="020B0604020202020204" pitchFamily="34" charset="0"/>
              <a:ea typeface="Calibri" panose="020F0502020204030204" pitchFamily="34" charset="0"/>
              <a:cs typeface="Arial" panose="020B0604020202020204" pitchFamily="34" charset="0"/>
            </a:endParaRPr>
          </a:p>
          <a:p>
            <a:r>
              <a:rPr lang="en-GB" b="1" dirty="0">
                <a:latin typeface="Arial" panose="020B0604020202020204" pitchFamily="34" charset="0"/>
                <a:ea typeface="Calibri" panose="020F0502020204030204" pitchFamily="34" charset="0"/>
                <a:cs typeface="Arial" panose="020B0604020202020204" pitchFamily="34" charset="0"/>
              </a:rPr>
              <a:t>Contacter régulièrement l'enfant, ses parents, les personnes qui s'occupent de lui et/ou des adultes de confiance.</a:t>
            </a:r>
            <a:endParaRPr lang="en-US" dirty="0"/>
          </a:p>
        </p:txBody>
      </p:sp>
      <p:grpSp>
        <p:nvGrpSpPr>
          <p:cNvPr id="30" name="Group 29">
            <a:extLst>
              <a:ext uri="{FF2B5EF4-FFF2-40B4-BE49-F238E27FC236}">
                <a16:creationId xmlns:a16="http://schemas.microsoft.com/office/drawing/2014/main" id="{70DB79B1-E875-3A42-B392-B10DBC4322BF}"/>
              </a:ext>
            </a:extLst>
          </p:cNvPr>
          <p:cNvGrpSpPr/>
          <p:nvPr/>
        </p:nvGrpSpPr>
        <p:grpSpPr>
          <a:xfrm>
            <a:off x="4049004" y="2087750"/>
            <a:ext cx="670030" cy="700144"/>
            <a:chOff x="7345680" y="2484120"/>
            <a:chExt cx="904240" cy="944880"/>
          </a:xfrm>
        </p:grpSpPr>
        <p:sp>
          <p:nvSpPr>
            <p:cNvPr id="31" name="Oval 30">
              <a:extLst>
                <a:ext uri="{FF2B5EF4-FFF2-40B4-BE49-F238E27FC236}">
                  <a16:creationId xmlns:a16="http://schemas.microsoft.com/office/drawing/2014/main" id="{E8FD9FDB-13D2-D9E5-E4EF-6A0C18C7E707}"/>
                </a:ext>
              </a:extLst>
            </p:cNvPr>
            <p:cNvSpPr/>
            <p:nvPr/>
          </p:nvSpPr>
          <p:spPr>
            <a:xfrm>
              <a:off x="7345680" y="2484120"/>
              <a:ext cx="904240" cy="94488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2" name="L-Shape 31">
              <a:extLst>
                <a:ext uri="{FF2B5EF4-FFF2-40B4-BE49-F238E27FC236}">
                  <a16:creationId xmlns:a16="http://schemas.microsoft.com/office/drawing/2014/main" id="{B7C85C0B-E5A0-A07E-1DA4-26AAD2E66E73}"/>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33" name="Group 32">
            <a:extLst>
              <a:ext uri="{FF2B5EF4-FFF2-40B4-BE49-F238E27FC236}">
                <a16:creationId xmlns:a16="http://schemas.microsoft.com/office/drawing/2014/main" id="{C20CBB94-ADD7-5688-91DF-A2D1CE68CDC1}"/>
              </a:ext>
            </a:extLst>
          </p:cNvPr>
          <p:cNvGrpSpPr/>
          <p:nvPr/>
        </p:nvGrpSpPr>
        <p:grpSpPr>
          <a:xfrm>
            <a:off x="4049004" y="4364925"/>
            <a:ext cx="670030" cy="700144"/>
            <a:chOff x="7345680" y="2484120"/>
            <a:chExt cx="904240" cy="944880"/>
          </a:xfrm>
        </p:grpSpPr>
        <p:sp>
          <p:nvSpPr>
            <p:cNvPr id="34" name="Oval 33">
              <a:extLst>
                <a:ext uri="{FF2B5EF4-FFF2-40B4-BE49-F238E27FC236}">
                  <a16:creationId xmlns:a16="http://schemas.microsoft.com/office/drawing/2014/main" id="{13C046C5-0B79-A4D0-3E2E-09BD86621C5D}"/>
                </a:ext>
              </a:extLst>
            </p:cNvPr>
            <p:cNvSpPr/>
            <p:nvPr/>
          </p:nvSpPr>
          <p:spPr>
            <a:xfrm>
              <a:off x="7345680" y="2484120"/>
              <a:ext cx="904240" cy="94488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5" name="L-Shape 34">
              <a:extLst>
                <a:ext uri="{FF2B5EF4-FFF2-40B4-BE49-F238E27FC236}">
                  <a16:creationId xmlns:a16="http://schemas.microsoft.com/office/drawing/2014/main" id="{19623816-43A8-0219-F952-426D021EA59F}"/>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36" name="Group 35">
            <a:extLst>
              <a:ext uri="{FF2B5EF4-FFF2-40B4-BE49-F238E27FC236}">
                <a16:creationId xmlns:a16="http://schemas.microsoft.com/office/drawing/2014/main" id="{94DDC13C-D5F2-CAC1-B971-62D5BD6010A1}"/>
              </a:ext>
            </a:extLst>
          </p:cNvPr>
          <p:cNvGrpSpPr/>
          <p:nvPr/>
        </p:nvGrpSpPr>
        <p:grpSpPr>
          <a:xfrm>
            <a:off x="1993450" y="3953435"/>
            <a:ext cx="1023620" cy="1391233"/>
            <a:chOff x="5438539" y="7646118"/>
            <a:chExt cx="814830" cy="1093633"/>
          </a:xfrm>
          <a:solidFill>
            <a:schemeClr val="accent1"/>
          </a:solidFill>
        </p:grpSpPr>
        <p:sp>
          <p:nvSpPr>
            <p:cNvPr id="37" name="Round Same Side Corner Rectangle 21">
              <a:extLst>
                <a:ext uri="{FF2B5EF4-FFF2-40B4-BE49-F238E27FC236}">
                  <a16:creationId xmlns:a16="http://schemas.microsoft.com/office/drawing/2014/main" id="{7780762D-F197-09B7-9B78-21BD6224B35E}"/>
                </a:ext>
              </a:extLst>
            </p:cNvPr>
            <p:cNvSpPr/>
            <p:nvPr/>
          </p:nvSpPr>
          <p:spPr>
            <a:xfrm>
              <a:off x="5440940" y="8395605"/>
              <a:ext cx="323729" cy="344146"/>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8" name="Oval 37">
              <a:extLst>
                <a:ext uri="{FF2B5EF4-FFF2-40B4-BE49-F238E27FC236}">
                  <a16:creationId xmlns:a16="http://schemas.microsoft.com/office/drawing/2014/main" id="{5D2071B6-F652-6957-5A03-20CCA5653A79}"/>
                </a:ext>
              </a:extLst>
            </p:cNvPr>
            <p:cNvSpPr/>
            <p:nvPr/>
          </p:nvSpPr>
          <p:spPr>
            <a:xfrm>
              <a:off x="5438539" y="8011964"/>
              <a:ext cx="327409" cy="32740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9" name="Round Same Side Corner Rectangle 23">
              <a:extLst>
                <a:ext uri="{FF2B5EF4-FFF2-40B4-BE49-F238E27FC236}">
                  <a16:creationId xmlns:a16="http://schemas.microsoft.com/office/drawing/2014/main" id="{1EB28824-6FF6-3F7E-C6E6-31EAC8AB97BA}"/>
                </a:ext>
              </a:extLst>
            </p:cNvPr>
            <p:cNvSpPr/>
            <p:nvPr/>
          </p:nvSpPr>
          <p:spPr>
            <a:xfrm>
              <a:off x="5928360" y="8029758"/>
              <a:ext cx="323730" cy="709993"/>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40" name="Oval 39">
              <a:extLst>
                <a:ext uri="{FF2B5EF4-FFF2-40B4-BE49-F238E27FC236}">
                  <a16:creationId xmlns:a16="http://schemas.microsoft.com/office/drawing/2014/main" id="{DDB91FB4-D9FF-4E22-DB29-BE952E68FB4C}"/>
                </a:ext>
              </a:extLst>
            </p:cNvPr>
            <p:cNvSpPr/>
            <p:nvPr/>
          </p:nvSpPr>
          <p:spPr>
            <a:xfrm>
              <a:off x="5925959" y="7646118"/>
              <a:ext cx="327410" cy="32740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41" name="Round Same Side Corner Rectangle 25">
              <a:extLst>
                <a:ext uri="{FF2B5EF4-FFF2-40B4-BE49-F238E27FC236}">
                  <a16:creationId xmlns:a16="http://schemas.microsoft.com/office/drawing/2014/main" id="{C993A93B-7BD2-ED08-4531-70065D1B8919}"/>
                </a:ext>
              </a:extLst>
            </p:cNvPr>
            <p:cNvSpPr/>
            <p:nvPr/>
          </p:nvSpPr>
          <p:spPr>
            <a:xfrm rot="12859561">
              <a:off x="5864557" y="8125814"/>
              <a:ext cx="101108" cy="244001"/>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42" name="Round Same Side Corner Rectangle 26">
              <a:extLst>
                <a:ext uri="{FF2B5EF4-FFF2-40B4-BE49-F238E27FC236}">
                  <a16:creationId xmlns:a16="http://schemas.microsoft.com/office/drawing/2014/main" id="{ACC6EDE0-62EC-CFA7-3E3C-2EFB412DA4CD}"/>
                </a:ext>
              </a:extLst>
            </p:cNvPr>
            <p:cNvSpPr/>
            <p:nvPr/>
          </p:nvSpPr>
          <p:spPr>
            <a:xfrm rot="14101202">
              <a:off x="5757134" y="8268990"/>
              <a:ext cx="101108" cy="165176"/>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43" name="Group 42">
            <a:extLst>
              <a:ext uri="{FF2B5EF4-FFF2-40B4-BE49-F238E27FC236}">
                <a16:creationId xmlns:a16="http://schemas.microsoft.com/office/drawing/2014/main" id="{52436709-4697-E7CB-5074-503982A0391F}"/>
              </a:ext>
            </a:extLst>
          </p:cNvPr>
          <p:cNvGrpSpPr/>
          <p:nvPr/>
        </p:nvGrpSpPr>
        <p:grpSpPr>
          <a:xfrm flipH="1">
            <a:off x="1032610" y="3953435"/>
            <a:ext cx="625319" cy="1386078"/>
            <a:chOff x="5157952" y="1330093"/>
            <a:chExt cx="498612" cy="1082378"/>
          </a:xfrm>
          <a:solidFill>
            <a:schemeClr val="accent1"/>
          </a:solidFill>
        </p:grpSpPr>
        <p:grpSp>
          <p:nvGrpSpPr>
            <p:cNvPr id="44" name="Group 43">
              <a:extLst>
                <a:ext uri="{FF2B5EF4-FFF2-40B4-BE49-F238E27FC236}">
                  <a16:creationId xmlns:a16="http://schemas.microsoft.com/office/drawing/2014/main" id="{062A0777-58C0-F8EC-1C00-9B80E094874B}"/>
                </a:ext>
              </a:extLst>
            </p:cNvPr>
            <p:cNvGrpSpPr/>
            <p:nvPr/>
          </p:nvGrpSpPr>
          <p:grpSpPr>
            <a:xfrm>
              <a:off x="5157952" y="1808115"/>
              <a:ext cx="241654" cy="277569"/>
              <a:chOff x="2968390" y="1782471"/>
              <a:chExt cx="241654" cy="277569"/>
            </a:xfrm>
            <a:grpFill/>
          </p:grpSpPr>
          <p:sp>
            <p:nvSpPr>
              <p:cNvPr id="51" name="Round Same Side Corner Rectangle 25">
                <a:extLst>
                  <a:ext uri="{FF2B5EF4-FFF2-40B4-BE49-F238E27FC236}">
                    <a16:creationId xmlns:a16="http://schemas.microsoft.com/office/drawing/2014/main" id="{1CEE1732-112F-D45C-F713-AB53EFDADAB2}"/>
                  </a:ext>
                </a:extLst>
              </p:cNvPr>
              <p:cNvSpPr/>
              <p:nvPr/>
            </p:nvSpPr>
            <p:spPr>
              <a:xfrm rot="12859561">
                <a:off x="3108478" y="1782471"/>
                <a:ext cx="101566" cy="245105"/>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2" name="Round Same Side Corner Rectangle 26">
                <a:extLst>
                  <a:ext uri="{FF2B5EF4-FFF2-40B4-BE49-F238E27FC236}">
                    <a16:creationId xmlns:a16="http://schemas.microsoft.com/office/drawing/2014/main" id="{433FCBFE-E70B-4A18-F422-4AE4A41F43EE}"/>
                  </a:ext>
                </a:extLst>
              </p:cNvPr>
              <p:cNvSpPr/>
              <p:nvPr/>
            </p:nvSpPr>
            <p:spPr>
              <a:xfrm rot="14101202">
                <a:off x="3000569" y="1926295"/>
                <a:ext cx="101566" cy="165924"/>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46" name="Round Same Side Corner Rectangle 26">
              <a:extLst>
                <a:ext uri="{FF2B5EF4-FFF2-40B4-BE49-F238E27FC236}">
                  <a16:creationId xmlns:a16="http://schemas.microsoft.com/office/drawing/2014/main" id="{E302B513-0D6E-34C0-6D80-31831DFDE021}"/>
                </a:ext>
              </a:extLst>
            </p:cNvPr>
            <p:cNvSpPr/>
            <p:nvPr/>
          </p:nvSpPr>
          <p:spPr>
            <a:xfrm rot="16535945">
              <a:off x="5265161" y="1680146"/>
              <a:ext cx="101003" cy="279895"/>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48" name="Group 47">
              <a:extLst>
                <a:ext uri="{FF2B5EF4-FFF2-40B4-BE49-F238E27FC236}">
                  <a16:creationId xmlns:a16="http://schemas.microsoft.com/office/drawing/2014/main" id="{EDED11A2-A631-07EE-4810-9B791E5B8CD7}"/>
                </a:ext>
              </a:extLst>
            </p:cNvPr>
            <p:cNvGrpSpPr/>
            <p:nvPr/>
          </p:nvGrpSpPr>
          <p:grpSpPr>
            <a:xfrm>
              <a:off x="5332523" y="1330093"/>
              <a:ext cx="324041" cy="1082378"/>
              <a:chOff x="4200727" y="1302447"/>
              <a:chExt cx="269696" cy="900853"/>
            </a:xfrm>
            <a:grpFill/>
          </p:grpSpPr>
          <p:sp>
            <p:nvSpPr>
              <p:cNvPr id="49" name="Round Same Side Corner Rectangle 23">
                <a:extLst>
                  <a:ext uri="{FF2B5EF4-FFF2-40B4-BE49-F238E27FC236}">
                    <a16:creationId xmlns:a16="http://schemas.microsoft.com/office/drawing/2014/main" id="{EAC3C563-6EDB-3DF1-6E4A-0594992892E8}"/>
                  </a:ext>
                </a:extLst>
              </p:cNvPr>
              <p:cNvSpPr/>
              <p:nvPr/>
            </p:nvSpPr>
            <p:spPr>
              <a:xfrm>
                <a:off x="4202705" y="1618460"/>
                <a:ext cx="266665" cy="584840"/>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0" name="Oval 49">
                <a:extLst>
                  <a:ext uri="{FF2B5EF4-FFF2-40B4-BE49-F238E27FC236}">
                    <a16:creationId xmlns:a16="http://schemas.microsoft.com/office/drawing/2014/main" id="{955BDFA2-EEBB-18FD-118A-D69B41FF3447}"/>
                  </a:ext>
                </a:extLst>
              </p:cNvPr>
              <p:cNvSpPr/>
              <p:nvPr/>
            </p:nvSpPr>
            <p:spPr>
              <a:xfrm>
                <a:off x="4200727" y="1302447"/>
                <a:ext cx="269696" cy="26969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Tree>
    <p:extLst>
      <p:ext uri="{BB962C8B-B14F-4D97-AF65-F5344CB8AC3E}">
        <p14:creationId xmlns:p14="http://schemas.microsoft.com/office/powerpoint/2010/main" val="148407394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709"/>
        <p:cNvGrpSpPr/>
        <p:nvPr/>
      </p:nvGrpSpPr>
      <p:grpSpPr>
        <a:xfrm>
          <a:off x="0" y="0"/>
          <a:ext cx="0" cy="0"/>
          <a:chOff x="0" y="0"/>
          <a:chExt cx="0" cy="0"/>
        </a:xfrm>
      </p:grpSpPr>
      <p:sp>
        <p:nvSpPr>
          <p:cNvPr id="710" name="Google Shape;710;p25"/>
          <p:cNvSpPr txBox="1">
            <a:spLocks noGrp="1"/>
          </p:cNvSpPr>
          <p:nvPr>
            <p:ph type="title"/>
          </p:nvPr>
        </p:nvSpPr>
        <p:spPr>
          <a:xfrm>
            <a:off x="556418" y="120516"/>
            <a:ext cx="11214424" cy="868968"/>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rgbClr val="8C5F7A"/>
              </a:buClr>
              <a:buSzPct val="100000"/>
              <a:buFont typeface="Arial"/>
              <a:buNone/>
            </a:pPr>
            <a:r>
              <a:rPr lang="en-GB" sz="2400" dirty="0"/>
              <a:t>Des moyens créatifs pour communiquer avec l'enfant pendant le suivi </a:t>
            </a:r>
            <a:endParaRPr sz="2400" dirty="0"/>
          </a:p>
        </p:txBody>
      </p:sp>
      <p:grpSp>
        <p:nvGrpSpPr>
          <p:cNvPr id="711" name="Google Shape;711;p25"/>
          <p:cNvGrpSpPr/>
          <p:nvPr/>
        </p:nvGrpSpPr>
        <p:grpSpPr>
          <a:xfrm>
            <a:off x="1170939" y="1397374"/>
            <a:ext cx="9850121" cy="4827845"/>
            <a:chOff x="1153159" y="1447800"/>
            <a:chExt cx="10167763" cy="4983531"/>
          </a:xfrm>
          <a:solidFill>
            <a:schemeClr val="accent1">
              <a:lumMod val="20000"/>
              <a:lumOff val="80000"/>
            </a:schemeClr>
          </a:solidFill>
        </p:grpSpPr>
        <p:sp>
          <p:nvSpPr>
            <p:cNvPr id="712" name="Google Shape;712;p25"/>
            <p:cNvSpPr/>
            <p:nvPr/>
          </p:nvSpPr>
          <p:spPr>
            <a:xfrm>
              <a:off x="3230880" y="2394604"/>
              <a:ext cx="1320800" cy="1320800"/>
            </a:xfrm>
            <a:prstGeom prst="ellipse">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713" name="Google Shape;713;p25"/>
            <p:cNvSpPr/>
            <p:nvPr/>
          </p:nvSpPr>
          <p:spPr>
            <a:xfrm>
              <a:off x="4104639" y="1654745"/>
              <a:ext cx="1790829" cy="1790829"/>
            </a:xfrm>
            <a:prstGeom prst="ellipse">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714" name="Google Shape;714;p25"/>
            <p:cNvSpPr/>
            <p:nvPr/>
          </p:nvSpPr>
          <p:spPr>
            <a:xfrm>
              <a:off x="5273040" y="1447800"/>
              <a:ext cx="2611120" cy="2611120"/>
            </a:xfrm>
            <a:prstGeom prst="ellipse">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715" name="Google Shape;715;p25"/>
            <p:cNvSpPr/>
            <p:nvPr/>
          </p:nvSpPr>
          <p:spPr>
            <a:xfrm>
              <a:off x="1153159" y="2140014"/>
              <a:ext cx="2611120" cy="2611120"/>
            </a:xfrm>
            <a:prstGeom prst="ellipse">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716" name="Google Shape;716;p25"/>
            <p:cNvSpPr/>
            <p:nvPr/>
          </p:nvSpPr>
          <p:spPr>
            <a:xfrm>
              <a:off x="2730498" y="3582169"/>
              <a:ext cx="2611120" cy="2611120"/>
            </a:xfrm>
            <a:prstGeom prst="ellipse">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717" name="Google Shape;717;p25"/>
            <p:cNvSpPr/>
            <p:nvPr/>
          </p:nvSpPr>
          <p:spPr>
            <a:xfrm>
              <a:off x="6781801" y="3820211"/>
              <a:ext cx="2611120" cy="2611120"/>
            </a:xfrm>
            <a:prstGeom prst="ellipse">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718" name="Google Shape;718;p25"/>
            <p:cNvSpPr/>
            <p:nvPr/>
          </p:nvSpPr>
          <p:spPr>
            <a:xfrm>
              <a:off x="4455032" y="4521201"/>
              <a:ext cx="1790829" cy="1790829"/>
            </a:xfrm>
            <a:prstGeom prst="ellipse">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719" name="Google Shape;719;p25"/>
            <p:cNvSpPr/>
            <p:nvPr/>
          </p:nvSpPr>
          <p:spPr>
            <a:xfrm>
              <a:off x="7599680" y="2140014"/>
              <a:ext cx="1320800" cy="1320800"/>
            </a:xfrm>
            <a:prstGeom prst="ellipse">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720" name="Google Shape;720;p25"/>
            <p:cNvSpPr/>
            <p:nvPr/>
          </p:nvSpPr>
          <p:spPr>
            <a:xfrm>
              <a:off x="5812727" y="4092966"/>
              <a:ext cx="1790829" cy="1790829"/>
            </a:xfrm>
            <a:prstGeom prst="ellipse">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721" name="Google Shape;721;p25"/>
            <p:cNvSpPr/>
            <p:nvPr/>
          </p:nvSpPr>
          <p:spPr>
            <a:xfrm>
              <a:off x="4414521" y="2602295"/>
              <a:ext cx="2611120" cy="2611120"/>
            </a:xfrm>
            <a:prstGeom prst="ellipse">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722" name="Google Shape;722;p25"/>
            <p:cNvSpPr/>
            <p:nvPr/>
          </p:nvSpPr>
          <p:spPr>
            <a:xfrm>
              <a:off x="3445447" y="3625786"/>
              <a:ext cx="1790829" cy="1790829"/>
            </a:xfrm>
            <a:prstGeom prst="ellipse">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723" name="Google Shape;723;p25"/>
            <p:cNvSpPr/>
            <p:nvPr/>
          </p:nvSpPr>
          <p:spPr>
            <a:xfrm>
              <a:off x="8709802" y="2052370"/>
              <a:ext cx="2611120" cy="2611120"/>
            </a:xfrm>
            <a:prstGeom prst="ellipse">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724" name="Google Shape;724;p25"/>
            <p:cNvSpPr/>
            <p:nvPr/>
          </p:nvSpPr>
          <p:spPr>
            <a:xfrm>
              <a:off x="8709802" y="3901081"/>
              <a:ext cx="1790829" cy="1790829"/>
            </a:xfrm>
            <a:prstGeom prst="ellipse">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725" name="Google Shape;725;p25"/>
            <p:cNvSpPr/>
            <p:nvPr/>
          </p:nvSpPr>
          <p:spPr>
            <a:xfrm>
              <a:off x="6574728" y="2834230"/>
              <a:ext cx="2611120" cy="2611120"/>
            </a:xfrm>
            <a:prstGeom prst="ellipse">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726" name="Google Shape;726;p25"/>
            <p:cNvSpPr/>
            <p:nvPr/>
          </p:nvSpPr>
          <p:spPr>
            <a:xfrm>
              <a:off x="1747092" y="3999141"/>
              <a:ext cx="1790829" cy="1790829"/>
            </a:xfrm>
            <a:prstGeom prst="ellipse">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727" name="Google Shape;727;p25"/>
            <p:cNvSpPr/>
            <p:nvPr/>
          </p:nvSpPr>
          <p:spPr>
            <a:xfrm>
              <a:off x="3282884" y="2809240"/>
              <a:ext cx="2611120" cy="2611120"/>
            </a:xfrm>
            <a:prstGeom prst="ellipse">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grpSp>
        <p:nvGrpSpPr>
          <p:cNvPr id="10" name="Group 9">
            <a:extLst>
              <a:ext uri="{FF2B5EF4-FFF2-40B4-BE49-F238E27FC236}">
                <a16:creationId xmlns:a16="http://schemas.microsoft.com/office/drawing/2014/main" id="{4EE65EB2-F303-552D-A01C-7E11FABC6FBD}"/>
              </a:ext>
            </a:extLst>
          </p:cNvPr>
          <p:cNvGrpSpPr/>
          <p:nvPr/>
        </p:nvGrpSpPr>
        <p:grpSpPr>
          <a:xfrm>
            <a:off x="10412831" y="699109"/>
            <a:ext cx="1587872" cy="1368854"/>
            <a:chOff x="10228983" y="337468"/>
            <a:chExt cx="1587872" cy="1368854"/>
          </a:xfrm>
        </p:grpSpPr>
        <p:sp>
          <p:nvSpPr>
            <p:cNvPr id="11" name="Hexagon 10">
              <a:extLst>
                <a:ext uri="{FF2B5EF4-FFF2-40B4-BE49-F238E27FC236}">
                  <a16:creationId xmlns:a16="http://schemas.microsoft.com/office/drawing/2014/main" id="{2E28977B-826A-E759-522D-F98450EF0332}"/>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12" name="Group 11">
              <a:extLst>
                <a:ext uri="{FF2B5EF4-FFF2-40B4-BE49-F238E27FC236}">
                  <a16:creationId xmlns:a16="http://schemas.microsoft.com/office/drawing/2014/main" id="{E1F19F0B-96D3-92A9-83E3-083EB8DE40F7}"/>
                </a:ext>
              </a:extLst>
            </p:cNvPr>
            <p:cNvGrpSpPr/>
            <p:nvPr/>
          </p:nvGrpSpPr>
          <p:grpSpPr>
            <a:xfrm>
              <a:off x="10621771" y="762700"/>
              <a:ext cx="562136" cy="634675"/>
              <a:chOff x="760175" y="830142"/>
              <a:chExt cx="867619" cy="979579"/>
            </a:xfrm>
          </p:grpSpPr>
          <p:sp>
            <p:nvSpPr>
              <p:cNvPr id="16" name="Rectangle 15">
                <a:extLst>
                  <a:ext uri="{FF2B5EF4-FFF2-40B4-BE49-F238E27FC236}">
                    <a16:creationId xmlns:a16="http://schemas.microsoft.com/office/drawing/2014/main" id="{0F1623A9-120B-136A-3253-DB22EB841E14}"/>
                  </a:ext>
                </a:extLst>
              </p:cNvPr>
              <p:cNvSpPr/>
              <p:nvPr/>
            </p:nvSpPr>
            <p:spPr>
              <a:xfrm>
                <a:off x="864636" y="830142"/>
                <a:ext cx="763158" cy="97957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solidFill>
                      <a:schemeClr val="bg1"/>
                    </a:solidFill>
                    <a:latin typeface="Arial" panose="020B0604020202020204" pitchFamily="34" charset="0"/>
                    <a:cs typeface="Arial" panose="020B0604020202020204" pitchFamily="34" charset="0"/>
                  </a:rPr>
                  <a:t>174</a:t>
                </a:r>
              </a:p>
            </p:txBody>
          </p:sp>
          <p:sp>
            <p:nvSpPr>
              <p:cNvPr id="17" name="Rectangle 16">
                <a:extLst>
                  <a:ext uri="{FF2B5EF4-FFF2-40B4-BE49-F238E27FC236}">
                    <a16:creationId xmlns:a16="http://schemas.microsoft.com/office/drawing/2014/main" id="{A8BC76C2-44C3-5B9F-0709-9419C272ECA6}"/>
                  </a:ext>
                </a:extLst>
              </p:cNvPr>
              <p:cNvSpPr/>
              <p:nvPr/>
            </p:nvSpPr>
            <p:spPr>
              <a:xfrm>
                <a:off x="760175" y="830144"/>
                <a:ext cx="149292" cy="979577"/>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13" name="Group 12">
              <a:extLst>
                <a:ext uri="{FF2B5EF4-FFF2-40B4-BE49-F238E27FC236}">
                  <a16:creationId xmlns:a16="http://schemas.microsoft.com/office/drawing/2014/main" id="{3629DB75-0A14-3147-F04B-12FFD96E3E3C}"/>
                </a:ext>
              </a:extLst>
            </p:cNvPr>
            <p:cNvGrpSpPr/>
            <p:nvPr/>
          </p:nvGrpSpPr>
          <p:grpSpPr>
            <a:xfrm>
              <a:off x="11325415" y="762701"/>
              <a:ext cx="182192" cy="634674"/>
              <a:chOff x="2121762" y="2323619"/>
              <a:chExt cx="200378" cy="825210"/>
            </a:xfrm>
          </p:grpSpPr>
          <p:sp>
            <p:nvSpPr>
              <p:cNvPr id="14" name="Isosceles Triangle 13">
                <a:extLst>
                  <a:ext uri="{FF2B5EF4-FFF2-40B4-BE49-F238E27FC236}">
                    <a16:creationId xmlns:a16="http://schemas.microsoft.com/office/drawing/2014/main" id="{90045BD0-AA5C-94DC-073F-A440124EEDA9}"/>
                  </a:ext>
                </a:extLst>
              </p:cNvPr>
              <p:cNvSpPr/>
              <p:nvPr/>
            </p:nvSpPr>
            <p:spPr>
              <a:xfrm>
                <a:off x="2121763" y="2323619"/>
                <a:ext cx="200377" cy="172739"/>
              </a:xfrm>
              <a:prstGeom prs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5" name="Rectangle 14">
                <a:extLst>
                  <a:ext uri="{FF2B5EF4-FFF2-40B4-BE49-F238E27FC236}">
                    <a16:creationId xmlns:a16="http://schemas.microsoft.com/office/drawing/2014/main" id="{F0A348AD-FED6-9D46-A996-448CA82F9F6D}"/>
                  </a:ext>
                </a:extLst>
              </p:cNvPr>
              <p:cNvSpPr/>
              <p:nvPr/>
            </p:nvSpPr>
            <p:spPr>
              <a:xfrm>
                <a:off x="2121762" y="2496169"/>
                <a:ext cx="200377" cy="6526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0">
  <p:cSld>
    <p:spTree>
      <p:nvGrpSpPr>
        <p:cNvPr id="1" name="Shape 709"/>
        <p:cNvGrpSpPr/>
        <p:nvPr/>
      </p:nvGrpSpPr>
      <p:grpSpPr>
        <a:xfrm>
          <a:off x="0" y="0"/>
          <a:ext cx="0" cy="0"/>
          <a:chOff x="0" y="0"/>
          <a:chExt cx="0" cy="0"/>
        </a:xfrm>
      </p:grpSpPr>
      <p:sp>
        <p:nvSpPr>
          <p:cNvPr id="2" name="Title 72">
            <a:extLst>
              <a:ext uri="{FF2B5EF4-FFF2-40B4-BE49-F238E27FC236}">
                <a16:creationId xmlns:a16="http://schemas.microsoft.com/office/drawing/2014/main" id="{CE8C3C5C-57ED-0BCD-CAA4-E0C7EC871960}"/>
              </a:ext>
            </a:extLst>
          </p:cNvPr>
          <p:cNvSpPr txBox="1">
            <a:spLocks/>
          </p:cNvSpPr>
          <p:nvPr/>
        </p:nvSpPr>
        <p:spPr>
          <a:xfrm>
            <a:off x="796386" y="3117980"/>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5400" b="1" dirty="0">
                <a:solidFill>
                  <a:schemeClr val="bg1">
                    <a:lumMod val="75000"/>
                  </a:schemeClr>
                </a:solidFill>
                <a:latin typeface="Garamond"/>
              </a:rPr>
              <a:t>Diapositive supplémentaire pour les notes de l'animateur</a:t>
            </a:r>
            <a:endParaRPr lang="en-CA" sz="5400" b="1" dirty="0">
              <a:solidFill>
                <a:schemeClr val="bg1">
                  <a:lumMod val="75000"/>
                </a:schemeClr>
              </a:solidFill>
            </a:endParaRPr>
          </a:p>
        </p:txBody>
      </p:sp>
    </p:spTree>
    <p:extLst>
      <p:ext uri="{BB962C8B-B14F-4D97-AF65-F5344CB8AC3E}">
        <p14:creationId xmlns:p14="http://schemas.microsoft.com/office/powerpoint/2010/main" val="236900245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556"/>
        <p:cNvGrpSpPr/>
        <p:nvPr/>
      </p:nvGrpSpPr>
      <p:grpSpPr>
        <a:xfrm>
          <a:off x="0" y="0"/>
          <a:ext cx="0" cy="0"/>
          <a:chOff x="0" y="0"/>
          <a:chExt cx="0" cy="0"/>
        </a:xfrm>
      </p:grpSpPr>
      <p:sp>
        <p:nvSpPr>
          <p:cNvPr id="557" name="Google Shape;557;p17"/>
          <p:cNvSpPr/>
          <p:nvPr/>
        </p:nvSpPr>
        <p:spPr>
          <a:xfrm>
            <a:off x="0" y="-1"/>
            <a:ext cx="12192000" cy="985520"/>
          </a:xfrm>
          <a:prstGeom prst="rect">
            <a:avLst/>
          </a:prstGeom>
          <a:solidFill>
            <a:srgbClr val="EEE7EB"/>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558" name="Google Shape;558;p17"/>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r>
              <a:rPr lang="en-GB" dirty="0">
                <a:latin typeface="Arial"/>
                <a:ea typeface="Arial"/>
                <a:cs typeface="Arial"/>
                <a:sym typeface="Arial"/>
              </a:rPr>
              <a:t>Fréquence des </a:t>
            </a:r>
            <a:r>
              <a:rPr lang="en-GB" dirty="0"/>
              <a:t>visites de </a:t>
            </a:r>
            <a:r>
              <a:rPr lang="en-GB" dirty="0">
                <a:latin typeface="Arial"/>
                <a:ea typeface="Arial"/>
                <a:cs typeface="Arial"/>
                <a:sym typeface="Arial"/>
              </a:rPr>
              <a:t>suivi</a:t>
            </a:r>
            <a:endParaRPr dirty="0"/>
          </a:p>
        </p:txBody>
      </p:sp>
      <p:sp>
        <p:nvSpPr>
          <p:cNvPr id="2" name="Google Shape;560;p17">
            <a:extLst>
              <a:ext uri="{FF2B5EF4-FFF2-40B4-BE49-F238E27FC236}">
                <a16:creationId xmlns:a16="http://schemas.microsoft.com/office/drawing/2014/main" id="{A40AB65F-D6D8-71A7-3292-AC51A79BF87B}"/>
              </a:ext>
            </a:extLst>
          </p:cNvPr>
          <p:cNvSpPr txBox="1"/>
          <p:nvPr/>
        </p:nvSpPr>
        <p:spPr>
          <a:xfrm>
            <a:off x="838200" y="4176669"/>
            <a:ext cx="5544920" cy="1938952"/>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400" dirty="0">
                <a:solidFill>
                  <a:schemeClr val="dk1"/>
                </a:solidFill>
                <a:latin typeface="Arial" panose="020B0604020202020204" pitchFamily="34" charset="0"/>
                <a:ea typeface="Calibri"/>
                <a:cs typeface="Arial" panose="020B0604020202020204" pitchFamily="34" charset="0"/>
                <a:sym typeface="Calibri"/>
              </a:rPr>
              <a:t>Au minimum </a:t>
            </a:r>
            <a:r>
              <a:rPr lang="en-US" sz="2400" b="1" dirty="0">
                <a:solidFill>
                  <a:schemeClr val="dk1"/>
                </a:solidFill>
                <a:latin typeface="Arial" panose="020B0604020202020204" pitchFamily="34" charset="0"/>
                <a:ea typeface="Calibri"/>
                <a:cs typeface="Arial" panose="020B0604020202020204" pitchFamily="34" charset="0"/>
                <a:sym typeface="Calibri"/>
              </a:rPr>
              <a:t>deux fois par semaine </a:t>
            </a:r>
            <a:r>
              <a:rPr lang="en-US" sz="2400" dirty="0">
                <a:solidFill>
                  <a:schemeClr val="dk1"/>
                </a:solidFill>
                <a:latin typeface="Arial" panose="020B0604020202020204" pitchFamily="34" charset="0"/>
                <a:ea typeface="Calibri"/>
                <a:cs typeface="Arial" panose="020B0604020202020204" pitchFamily="34" charset="0"/>
                <a:sym typeface="Calibri"/>
              </a:rPr>
              <a:t>avec les enfants présentant un risque </a:t>
            </a:r>
            <a:r>
              <a:rPr lang="en-US" sz="2400" b="1" dirty="0">
                <a:solidFill>
                  <a:schemeClr val="dk1"/>
                </a:solidFill>
                <a:latin typeface="Arial" panose="020B0604020202020204" pitchFamily="34" charset="0"/>
                <a:ea typeface="Calibri"/>
                <a:cs typeface="Arial" panose="020B0604020202020204" pitchFamily="34" charset="0"/>
                <a:sym typeface="Calibri"/>
              </a:rPr>
              <a:t>élevé </a:t>
            </a:r>
            <a:r>
              <a:rPr lang="en-US" sz="2400" dirty="0">
                <a:solidFill>
                  <a:schemeClr val="dk1"/>
                </a:solidFill>
                <a:latin typeface="Arial" panose="020B0604020202020204" pitchFamily="34" charset="0"/>
                <a:ea typeface="Calibri"/>
                <a:cs typeface="Arial" panose="020B0604020202020204" pitchFamily="34" charset="0"/>
                <a:sym typeface="Calibri"/>
              </a:rPr>
              <a:t>d'atteinte à leur intégrité physique. Cela peut être plus fréquent si nécessaire.</a:t>
            </a:r>
          </a:p>
        </p:txBody>
      </p:sp>
      <p:sp>
        <p:nvSpPr>
          <p:cNvPr id="3" name="Google Shape;561;p17">
            <a:extLst>
              <a:ext uri="{FF2B5EF4-FFF2-40B4-BE49-F238E27FC236}">
                <a16:creationId xmlns:a16="http://schemas.microsoft.com/office/drawing/2014/main" id="{1E530C29-1C1A-9A35-2E72-FF312F77DC19}"/>
              </a:ext>
            </a:extLst>
          </p:cNvPr>
          <p:cNvSpPr txBox="1"/>
          <p:nvPr/>
        </p:nvSpPr>
        <p:spPr>
          <a:xfrm>
            <a:off x="6749142" y="4176669"/>
            <a:ext cx="4327571" cy="1200288"/>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400" dirty="0">
                <a:solidFill>
                  <a:schemeClr val="dk1"/>
                </a:solidFill>
                <a:latin typeface="Arial" panose="020B0604020202020204" pitchFamily="34" charset="0"/>
                <a:ea typeface="Calibri"/>
                <a:cs typeface="Arial" panose="020B0604020202020204" pitchFamily="34" charset="0"/>
                <a:sym typeface="Calibri"/>
              </a:rPr>
              <a:t>Lorsque le risque d'atteinte à la santé est </a:t>
            </a:r>
            <a:r>
              <a:rPr lang="en-US" sz="2400" b="1" dirty="0">
                <a:solidFill>
                  <a:schemeClr val="dk1"/>
                </a:solidFill>
                <a:latin typeface="Arial" panose="020B0604020202020204" pitchFamily="34" charset="0"/>
                <a:ea typeface="Calibri"/>
                <a:cs typeface="Arial" panose="020B0604020202020204" pitchFamily="34" charset="0"/>
                <a:sym typeface="Calibri"/>
              </a:rPr>
              <a:t>faible</a:t>
            </a:r>
            <a:r>
              <a:rPr lang="en-US" sz="2400" dirty="0">
                <a:solidFill>
                  <a:schemeClr val="dk1"/>
                </a:solidFill>
                <a:latin typeface="Arial" panose="020B0604020202020204" pitchFamily="34" charset="0"/>
                <a:ea typeface="Calibri"/>
                <a:cs typeface="Arial" panose="020B0604020202020204" pitchFamily="34" charset="0"/>
                <a:sym typeface="Calibri"/>
              </a:rPr>
              <a:t>, effectuer un suivi au moins </a:t>
            </a:r>
            <a:r>
              <a:rPr lang="en-US" sz="2400" b="1" dirty="0">
                <a:solidFill>
                  <a:schemeClr val="dk1"/>
                </a:solidFill>
                <a:latin typeface="Arial" panose="020B0604020202020204" pitchFamily="34" charset="0"/>
                <a:ea typeface="Calibri"/>
                <a:cs typeface="Arial" panose="020B0604020202020204" pitchFamily="34" charset="0"/>
                <a:sym typeface="Calibri"/>
              </a:rPr>
              <a:t>toutes les deux semaines.</a:t>
            </a:r>
          </a:p>
        </p:txBody>
      </p:sp>
      <p:sp>
        <p:nvSpPr>
          <p:cNvPr id="4" name="Google Shape;562;p17">
            <a:extLst>
              <a:ext uri="{FF2B5EF4-FFF2-40B4-BE49-F238E27FC236}">
                <a16:creationId xmlns:a16="http://schemas.microsoft.com/office/drawing/2014/main" id="{1040CA9C-75B9-7265-5DFF-559B131D9749}"/>
              </a:ext>
            </a:extLst>
          </p:cNvPr>
          <p:cNvSpPr/>
          <p:nvPr/>
        </p:nvSpPr>
        <p:spPr>
          <a:xfrm>
            <a:off x="2745329" y="1986298"/>
            <a:ext cx="684271" cy="1690352"/>
          </a:xfrm>
          <a:prstGeom prst="rect">
            <a:avLst/>
          </a:prstGeom>
          <a:solidFill>
            <a:srgbClr val="E05740"/>
          </a:solidFill>
          <a:ln w="38100" cap="flat" cmpd="sng">
            <a:solidFill>
              <a:srgbClr val="E05740"/>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ctr" rtl="0">
              <a:spcBef>
                <a:spcPts val="0"/>
              </a:spcBef>
              <a:spcAft>
                <a:spcPts val="0"/>
              </a:spcAft>
              <a:buNone/>
            </a:pPr>
            <a:r>
              <a:rPr lang="en-GB" sz="3200" b="1" dirty="0">
                <a:solidFill>
                  <a:schemeClr val="lt1"/>
                </a:solidFill>
                <a:latin typeface="Britannic Bold" panose="020B0903060703020204" pitchFamily="34" charset="0"/>
                <a:ea typeface="Federo"/>
                <a:cs typeface="Arial" panose="020B0604020202020204" pitchFamily="34" charset="0"/>
                <a:sym typeface="Federo"/>
              </a:rPr>
              <a:t>!</a:t>
            </a:r>
            <a:endParaRPr dirty="0">
              <a:latin typeface="Britannic Bold" panose="020B0903060703020204" pitchFamily="34" charset="0"/>
              <a:cs typeface="Arial" panose="020B0604020202020204" pitchFamily="34" charset="0"/>
            </a:endParaRPr>
          </a:p>
        </p:txBody>
      </p:sp>
      <p:grpSp>
        <p:nvGrpSpPr>
          <p:cNvPr id="5" name="Google Shape;563;p17">
            <a:extLst>
              <a:ext uri="{FF2B5EF4-FFF2-40B4-BE49-F238E27FC236}">
                <a16:creationId xmlns:a16="http://schemas.microsoft.com/office/drawing/2014/main" id="{98E96C5D-FA93-01E5-6CFE-C92C9810A72E}"/>
              </a:ext>
            </a:extLst>
          </p:cNvPr>
          <p:cNvGrpSpPr/>
          <p:nvPr/>
        </p:nvGrpSpPr>
        <p:grpSpPr>
          <a:xfrm>
            <a:off x="8359989" y="2063854"/>
            <a:ext cx="684271" cy="1690351"/>
            <a:chOff x="8319057" y="1952981"/>
            <a:chExt cx="490777" cy="1361439"/>
          </a:xfrm>
        </p:grpSpPr>
        <p:sp>
          <p:nvSpPr>
            <p:cNvPr id="6" name="Google Shape;564;p17">
              <a:extLst>
                <a:ext uri="{FF2B5EF4-FFF2-40B4-BE49-F238E27FC236}">
                  <a16:creationId xmlns:a16="http://schemas.microsoft.com/office/drawing/2014/main" id="{967EEAC5-0AEA-FA21-09CC-18D286A17486}"/>
                </a:ext>
              </a:extLst>
            </p:cNvPr>
            <p:cNvSpPr/>
            <p:nvPr/>
          </p:nvSpPr>
          <p:spPr>
            <a:xfrm>
              <a:off x="8319057" y="2842259"/>
              <a:ext cx="487680" cy="472161"/>
            </a:xfrm>
            <a:prstGeom prst="rect">
              <a:avLst/>
            </a:prstGeom>
            <a:solidFill>
              <a:schemeClr val="accent3">
                <a:lumMod val="75000"/>
              </a:schemeClr>
            </a:solidFill>
            <a:ln w="38100" cap="flat" cmpd="sng">
              <a:solidFill>
                <a:schemeClr val="accent3">
                  <a:lumMod val="75000"/>
                </a:schemeClr>
              </a:solidFill>
              <a:prstDash val="solid"/>
              <a:miter lim="800000"/>
              <a:headEnd type="none" w="sm" len="sm"/>
              <a:tailEnd type="none" w="sm" len="sm"/>
            </a:ln>
          </p:spPr>
          <p:txBody>
            <a:bodyPr spcFirstLastPara="1" wrap="square" lIns="91425" tIns="0" rIns="91425" bIns="0" anchor="t" anchorCtr="0">
              <a:noAutofit/>
            </a:bodyPr>
            <a:lstStyle/>
            <a:p>
              <a:pPr marL="0" marR="0" lvl="0" indent="0" algn="ctr" rtl="0">
                <a:spcBef>
                  <a:spcPts val="0"/>
                </a:spcBef>
                <a:spcAft>
                  <a:spcPts val="0"/>
                </a:spcAft>
                <a:buNone/>
              </a:pPr>
              <a:r>
                <a:rPr lang="en-GB" sz="3200" b="1" dirty="0">
                  <a:solidFill>
                    <a:schemeClr val="lt1"/>
                  </a:solidFill>
                  <a:latin typeface="Britannic Bold" panose="020B0903060703020204" pitchFamily="34" charset="0"/>
                  <a:ea typeface="Federo"/>
                  <a:cs typeface="Arial" panose="020B0604020202020204" pitchFamily="34" charset="0"/>
                  <a:sym typeface="Federo"/>
                </a:rPr>
                <a:t>!</a:t>
              </a:r>
              <a:endParaRPr dirty="0">
                <a:latin typeface="Britannic Bold" panose="020B0903060703020204" pitchFamily="34" charset="0"/>
                <a:cs typeface="Arial" panose="020B0604020202020204" pitchFamily="34" charset="0"/>
              </a:endParaRPr>
            </a:p>
          </p:txBody>
        </p:sp>
        <p:sp>
          <p:nvSpPr>
            <p:cNvPr id="7" name="Google Shape;565;p17">
              <a:extLst>
                <a:ext uri="{FF2B5EF4-FFF2-40B4-BE49-F238E27FC236}">
                  <a16:creationId xmlns:a16="http://schemas.microsoft.com/office/drawing/2014/main" id="{F311A606-D5E4-7327-92F8-FC9EDABDBE7F}"/>
                </a:ext>
              </a:extLst>
            </p:cNvPr>
            <p:cNvSpPr/>
            <p:nvPr/>
          </p:nvSpPr>
          <p:spPr>
            <a:xfrm>
              <a:off x="8322154" y="1952981"/>
              <a:ext cx="487680" cy="884059"/>
            </a:xfrm>
            <a:prstGeom prst="rect">
              <a:avLst/>
            </a:prstGeom>
            <a:solidFill>
              <a:schemeClr val="lt1"/>
            </a:solidFill>
            <a:ln w="38100" cap="flat" cmpd="sng">
              <a:solidFill>
                <a:schemeClr val="accent3">
                  <a:lumMod val="75000"/>
                </a:schemeClr>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ctr" rtl="0">
                <a:spcBef>
                  <a:spcPts val="0"/>
                </a:spcBef>
                <a:spcAft>
                  <a:spcPts val="0"/>
                </a:spcAft>
                <a:buNone/>
              </a:pPr>
              <a:endParaRPr sz="3200" b="1" dirty="0">
                <a:solidFill>
                  <a:schemeClr val="lt1"/>
                </a:solidFill>
                <a:latin typeface="Arial" panose="020B0604020202020204" pitchFamily="34" charset="0"/>
                <a:ea typeface="Bodoni"/>
                <a:cs typeface="Arial" panose="020B0604020202020204" pitchFamily="34" charset="0"/>
                <a:sym typeface="Bodoni"/>
              </a:endParaRPr>
            </a:p>
          </p:txBody>
        </p:sp>
      </p:grpSp>
      <p:pic>
        <p:nvPicPr>
          <p:cNvPr id="8" name="Graphic 7" descr="Stopwatch 75% with solid fill">
            <a:extLst>
              <a:ext uri="{FF2B5EF4-FFF2-40B4-BE49-F238E27FC236}">
                <a16:creationId xmlns:a16="http://schemas.microsoft.com/office/drawing/2014/main" id="{6BC7C16E-8D0A-63B0-0CB1-D40834E5E39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372617" y="2331668"/>
            <a:ext cx="1371816" cy="1371816"/>
          </a:xfrm>
          <a:prstGeom prst="rect">
            <a:avLst/>
          </a:prstGeom>
        </p:spPr>
      </p:pic>
      <p:pic>
        <p:nvPicPr>
          <p:cNvPr id="9" name="Graphic 8" descr="Stopwatch 25% with solid fill">
            <a:extLst>
              <a:ext uri="{FF2B5EF4-FFF2-40B4-BE49-F238E27FC236}">
                <a16:creationId xmlns:a16="http://schemas.microsoft.com/office/drawing/2014/main" id="{2AAE32A6-E1C3-DC4F-E184-0595AA3496B5}"/>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757957" y="2382390"/>
            <a:ext cx="1371815" cy="1371815"/>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52"/>
        <p:cNvGrpSpPr/>
        <p:nvPr/>
      </p:nvGrpSpPr>
      <p:grpSpPr>
        <a:xfrm>
          <a:off x="0" y="0"/>
          <a:ext cx="0" cy="0"/>
          <a:chOff x="0" y="0"/>
          <a:chExt cx="0" cy="0"/>
        </a:xfrm>
      </p:grpSpPr>
      <p:sp>
        <p:nvSpPr>
          <p:cNvPr id="8" name="Google Shape;261;p3">
            <a:extLst>
              <a:ext uri="{FF2B5EF4-FFF2-40B4-BE49-F238E27FC236}">
                <a16:creationId xmlns:a16="http://schemas.microsoft.com/office/drawing/2014/main" id="{44BCFC0E-0EA2-E8CD-DCEE-E9608F29842C}"/>
              </a:ext>
            </a:extLst>
          </p:cNvPr>
          <p:cNvSpPr/>
          <p:nvPr/>
        </p:nvSpPr>
        <p:spPr>
          <a:xfrm>
            <a:off x="5925115" y="3727830"/>
            <a:ext cx="3045889" cy="409181"/>
          </a:xfrm>
          <a:prstGeom prst="rect">
            <a:avLst/>
          </a:prstGeom>
          <a:solidFill>
            <a:schemeClr val="accent1">
              <a:lumMod val="75000"/>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263" name="Google Shape;263;p3"/>
          <p:cNvSpPr txBox="1">
            <a:spLocks noGrp="1"/>
          </p:cNvSpPr>
          <p:nvPr>
            <p:ph type="title"/>
          </p:nvPr>
        </p:nvSpPr>
        <p:spPr>
          <a:xfrm>
            <a:off x="1661965" y="3099692"/>
            <a:ext cx="2808067" cy="562168"/>
          </a:xfrm>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chemeClr val="lt1"/>
              </a:buClr>
              <a:buSzPts val="4800"/>
              <a:buFont typeface="Garamond"/>
              <a:buNone/>
            </a:pPr>
            <a:r>
              <a:rPr lang="en-GB" dirty="0"/>
              <a:t>Objectif du module</a:t>
            </a:r>
            <a:endParaRPr dirty="0"/>
          </a:p>
        </p:txBody>
      </p:sp>
      <p:sp>
        <p:nvSpPr>
          <p:cNvPr id="261" name="Google Shape;261;p3"/>
          <p:cNvSpPr/>
          <p:nvPr/>
        </p:nvSpPr>
        <p:spPr>
          <a:xfrm>
            <a:off x="7256162" y="3314389"/>
            <a:ext cx="2437600" cy="409181"/>
          </a:xfrm>
          <a:prstGeom prst="rect">
            <a:avLst/>
          </a:prstGeom>
          <a:solidFill>
            <a:schemeClr val="accent1">
              <a:lumMod val="75000"/>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266" name="Google Shape;266;p3"/>
          <p:cNvSpPr txBox="1"/>
          <p:nvPr/>
        </p:nvSpPr>
        <p:spPr>
          <a:xfrm>
            <a:off x="5925116" y="1533840"/>
            <a:ext cx="4349215" cy="3970277"/>
          </a:xfrm>
          <a:prstGeom prst="rect">
            <a:avLst/>
          </a:prstGeom>
          <a:noFill/>
          <a:ln>
            <a:noFill/>
          </a:ln>
        </p:spPr>
        <p:txBody>
          <a:bodyPr spcFirstLastPara="1" wrap="square" lIns="91425" tIns="45700" rIns="91425" bIns="45700" anchor="t" anchorCtr="0">
            <a:spAutoFit/>
          </a:bodyPr>
          <a:lstStyle/>
          <a:p>
            <a:pPr>
              <a:buClr>
                <a:schemeClr val="lt1"/>
              </a:buClr>
              <a:buSzPts val="3000"/>
            </a:pPr>
            <a:r>
              <a:rPr lang="en-GB" sz="2800" b="1" dirty="0">
                <a:solidFill>
                  <a:schemeClr val="lt1"/>
                </a:solidFill>
                <a:latin typeface="Arial" panose="020B0604020202020204" pitchFamily="34" charset="0"/>
                <a:ea typeface="Helvetica Neue"/>
                <a:cs typeface="Arial" panose="020B0604020202020204" pitchFamily="34" charset="0"/>
                <a:sym typeface="Helvetica Neue"/>
              </a:rPr>
              <a:t>Fournir aux participants les connaissances et les compétences nécessaires pour assurer le suivi et la examen des cas, conformément aux lignes directrices et aux normes inter-agences.</a:t>
            </a:r>
            <a:endParaRPr sz="2800" b="1" dirty="0">
              <a:solidFill>
                <a:schemeClr val="lt1"/>
              </a:solidFill>
              <a:latin typeface="Arial" panose="020B0604020202020204" pitchFamily="34" charset="0"/>
              <a:ea typeface="Calibri"/>
              <a:cs typeface="Arial" panose="020B0604020202020204" pitchFamily="34" charset="0"/>
              <a:sym typeface="Calibri"/>
            </a:endParaRPr>
          </a:p>
        </p:txBody>
      </p:sp>
      <p:grpSp>
        <p:nvGrpSpPr>
          <p:cNvPr id="3" name="Group 2">
            <a:extLst>
              <a:ext uri="{FF2B5EF4-FFF2-40B4-BE49-F238E27FC236}">
                <a16:creationId xmlns:a16="http://schemas.microsoft.com/office/drawing/2014/main" id="{C48267E7-A8DD-B207-5FF6-242897F25A89}"/>
              </a:ext>
            </a:extLst>
          </p:cNvPr>
          <p:cNvGrpSpPr/>
          <p:nvPr/>
        </p:nvGrpSpPr>
        <p:grpSpPr>
          <a:xfrm>
            <a:off x="10475209" y="4827285"/>
            <a:ext cx="1747835" cy="1744662"/>
            <a:chOff x="-2278403" y="2075258"/>
            <a:chExt cx="477573" cy="476706"/>
          </a:xfrm>
        </p:grpSpPr>
        <p:cxnSp>
          <p:nvCxnSpPr>
            <p:cNvPr id="4" name="Straight Arrow Connector 3">
              <a:extLst>
                <a:ext uri="{FF2B5EF4-FFF2-40B4-BE49-F238E27FC236}">
                  <a16:creationId xmlns:a16="http://schemas.microsoft.com/office/drawing/2014/main" id="{AC6E7643-422C-37B5-C812-069B24191449}"/>
                </a:ext>
              </a:extLst>
            </p:cNvPr>
            <p:cNvCxnSpPr>
              <a:cxnSpLocks/>
            </p:cNvCxnSpPr>
            <p:nvPr/>
          </p:nvCxnSpPr>
          <p:spPr>
            <a:xfrm flipV="1">
              <a:off x="-2057174" y="2075258"/>
              <a:ext cx="0" cy="476247"/>
            </a:xfrm>
            <a:prstGeom prst="straightConnector1">
              <a:avLst/>
            </a:prstGeom>
            <a:ln w="203200">
              <a:solidFill>
                <a:schemeClr val="bg1"/>
              </a:solidFill>
              <a:tailEnd type="triangle"/>
            </a:ln>
          </p:spPr>
          <p:style>
            <a:lnRef idx="1">
              <a:schemeClr val="accent1"/>
            </a:lnRef>
            <a:fillRef idx="0">
              <a:schemeClr val="accent1"/>
            </a:fillRef>
            <a:effectRef idx="0">
              <a:schemeClr val="accent1"/>
            </a:effectRef>
            <a:fontRef idx="minor">
              <a:schemeClr val="tx1"/>
            </a:fontRef>
          </p:style>
        </p:cxnSp>
        <p:sp>
          <p:nvSpPr>
            <p:cNvPr id="5" name="Freeform: Shape 4">
              <a:extLst>
                <a:ext uri="{FF2B5EF4-FFF2-40B4-BE49-F238E27FC236}">
                  <a16:creationId xmlns:a16="http://schemas.microsoft.com/office/drawing/2014/main" id="{F3268E65-5AF9-CE77-1F66-50A41D136A91}"/>
                </a:ext>
              </a:extLst>
            </p:cNvPr>
            <p:cNvSpPr/>
            <p:nvPr/>
          </p:nvSpPr>
          <p:spPr>
            <a:xfrm>
              <a:off x="-2278403" y="2221377"/>
              <a:ext cx="126369" cy="330587"/>
            </a:xfrm>
            <a:custGeom>
              <a:avLst/>
              <a:gdLst>
                <a:gd name="connsiteX0" fmla="*/ 176784 w 176784"/>
                <a:gd name="connsiteY0" fmla="*/ 438912 h 438912"/>
                <a:gd name="connsiteX1" fmla="*/ 176784 w 176784"/>
                <a:gd name="connsiteY1" fmla="*/ 182880 h 438912"/>
                <a:gd name="connsiteX2" fmla="*/ 0 w 176784"/>
                <a:gd name="connsiteY2" fmla="*/ 0 h 438912"/>
              </a:gdLst>
              <a:ahLst/>
              <a:cxnLst>
                <a:cxn ang="0">
                  <a:pos x="connsiteX0" y="connsiteY0"/>
                </a:cxn>
                <a:cxn ang="0">
                  <a:pos x="connsiteX1" y="connsiteY1"/>
                </a:cxn>
                <a:cxn ang="0">
                  <a:pos x="connsiteX2" y="connsiteY2"/>
                </a:cxn>
              </a:cxnLst>
              <a:rect l="l" t="t" r="r" b="b"/>
              <a:pathLst>
                <a:path w="176784" h="438912">
                  <a:moveTo>
                    <a:pt x="176784" y="438912"/>
                  </a:moveTo>
                  <a:lnTo>
                    <a:pt x="176784" y="182880"/>
                  </a:lnTo>
                  <a:lnTo>
                    <a:pt x="0" y="0"/>
                  </a:lnTo>
                </a:path>
              </a:pathLst>
            </a:custGeom>
            <a:noFill/>
            <a:ln w="203200">
              <a:solidFill>
                <a:schemeClr val="bg1"/>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200" dirty="0"/>
            </a:p>
          </p:txBody>
        </p:sp>
        <p:sp>
          <p:nvSpPr>
            <p:cNvPr id="6" name="Freeform: Shape 5">
              <a:extLst>
                <a:ext uri="{FF2B5EF4-FFF2-40B4-BE49-F238E27FC236}">
                  <a16:creationId xmlns:a16="http://schemas.microsoft.com/office/drawing/2014/main" id="{BF3891AC-682B-E495-2D8A-F5998A63BC5A}"/>
                </a:ext>
              </a:extLst>
            </p:cNvPr>
            <p:cNvSpPr/>
            <p:nvPr/>
          </p:nvSpPr>
          <p:spPr>
            <a:xfrm>
              <a:off x="-1970774" y="2230560"/>
              <a:ext cx="169944" cy="316812"/>
            </a:xfrm>
            <a:custGeom>
              <a:avLst/>
              <a:gdLst>
                <a:gd name="connsiteX0" fmla="*/ 0 w 237744"/>
                <a:gd name="connsiteY0" fmla="*/ 420624 h 420624"/>
                <a:gd name="connsiteX1" fmla="*/ 0 w 237744"/>
                <a:gd name="connsiteY1" fmla="*/ 73152 h 420624"/>
                <a:gd name="connsiteX2" fmla="*/ 237744 w 237744"/>
                <a:gd name="connsiteY2" fmla="*/ 0 h 420624"/>
              </a:gdLst>
              <a:ahLst/>
              <a:cxnLst>
                <a:cxn ang="0">
                  <a:pos x="connsiteX0" y="connsiteY0"/>
                </a:cxn>
                <a:cxn ang="0">
                  <a:pos x="connsiteX1" y="connsiteY1"/>
                </a:cxn>
                <a:cxn ang="0">
                  <a:pos x="connsiteX2" y="connsiteY2"/>
                </a:cxn>
              </a:cxnLst>
              <a:rect l="l" t="t" r="r" b="b"/>
              <a:pathLst>
                <a:path w="237744" h="420624">
                  <a:moveTo>
                    <a:pt x="0" y="420624"/>
                  </a:moveTo>
                  <a:lnTo>
                    <a:pt x="0" y="73152"/>
                  </a:lnTo>
                  <a:lnTo>
                    <a:pt x="237744" y="0"/>
                  </a:lnTo>
                </a:path>
              </a:pathLst>
            </a:custGeom>
            <a:noFill/>
            <a:ln w="203200">
              <a:solidFill>
                <a:schemeClr val="bg1"/>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200" dirty="0"/>
            </a:p>
          </p:txBody>
        </p:sp>
      </p:gr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72D0C0-9086-D413-790B-4D346A5AEDB3}"/>
              </a:ext>
            </a:extLst>
          </p:cNvPr>
          <p:cNvSpPr>
            <a:spLocks noGrp="1"/>
          </p:cNvSpPr>
          <p:nvPr>
            <p:ph type="title"/>
          </p:nvPr>
        </p:nvSpPr>
        <p:spPr>
          <a:xfrm>
            <a:off x="551687" y="189853"/>
            <a:ext cx="10515600" cy="868968"/>
          </a:xfrm>
        </p:spPr>
        <p:txBody>
          <a:bodyPr/>
          <a:lstStyle/>
          <a:p>
            <a:r>
              <a:rPr lang="en-GB" dirty="0"/>
              <a:t>Formulaire de gestion des cas - erreurs courantes</a:t>
            </a:r>
            <a:endParaRPr lang="en-BE" dirty="0"/>
          </a:p>
        </p:txBody>
      </p:sp>
      <p:grpSp>
        <p:nvGrpSpPr>
          <p:cNvPr id="3" name="Group 2">
            <a:extLst>
              <a:ext uri="{FF2B5EF4-FFF2-40B4-BE49-F238E27FC236}">
                <a16:creationId xmlns:a16="http://schemas.microsoft.com/office/drawing/2014/main" id="{337DC67E-A5E3-9E22-E515-ACFBD0FF080B}"/>
              </a:ext>
            </a:extLst>
          </p:cNvPr>
          <p:cNvGrpSpPr/>
          <p:nvPr/>
        </p:nvGrpSpPr>
        <p:grpSpPr>
          <a:xfrm>
            <a:off x="4561211" y="2149394"/>
            <a:ext cx="3433331" cy="3295047"/>
            <a:chOff x="1744894" y="2192954"/>
            <a:chExt cx="2564275" cy="2460995"/>
          </a:xfrm>
        </p:grpSpPr>
        <p:grpSp>
          <p:nvGrpSpPr>
            <p:cNvPr id="5" name="Group 4">
              <a:extLst>
                <a:ext uri="{FF2B5EF4-FFF2-40B4-BE49-F238E27FC236}">
                  <a16:creationId xmlns:a16="http://schemas.microsoft.com/office/drawing/2014/main" id="{223195ED-7540-AE90-4894-5A0BFF0BD206}"/>
                </a:ext>
              </a:extLst>
            </p:cNvPr>
            <p:cNvGrpSpPr/>
            <p:nvPr/>
          </p:nvGrpSpPr>
          <p:grpSpPr>
            <a:xfrm>
              <a:off x="1744894" y="2192954"/>
              <a:ext cx="2564275" cy="2460995"/>
              <a:chOff x="1459832" y="2812046"/>
              <a:chExt cx="1953652" cy="1874967"/>
            </a:xfrm>
          </p:grpSpPr>
          <p:sp>
            <p:nvSpPr>
              <p:cNvPr id="9" name="Rectangle: Single Corner Snipped 8">
                <a:extLst>
                  <a:ext uri="{FF2B5EF4-FFF2-40B4-BE49-F238E27FC236}">
                    <a16:creationId xmlns:a16="http://schemas.microsoft.com/office/drawing/2014/main" id="{C6D87104-14F8-6007-F280-1BC260A30727}"/>
                  </a:ext>
                </a:extLst>
              </p:cNvPr>
              <p:cNvSpPr/>
              <p:nvPr/>
            </p:nvSpPr>
            <p:spPr>
              <a:xfrm rot="20978324">
                <a:off x="1459832" y="2999874"/>
                <a:ext cx="1283368" cy="1556084"/>
              </a:xfrm>
              <a:prstGeom prst="snip1Rect">
                <a:avLst/>
              </a:prstGeom>
              <a:solidFill>
                <a:schemeClr val="accent1"/>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Rectangle: Single Corner Snipped 9">
                <a:extLst>
                  <a:ext uri="{FF2B5EF4-FFF2-40B4-BE49-F238E27FC236}">
                    <a16:creationId xmlns:a16="http://schemas.microsoft.com/office/drawing/2014/main" id="{B3F4AE09-20B6-9A2F-2558-3189DF392E57}"/>
                  </a:ext>
                </a:extLst>
              </p:cNvPr>
              <p:cNvSpPr/>
              <p:nvPr/>
            </p:nvSpPr>
            <p:spPr>
              <a:xfrm>
                <a:off x="1871174" y="2812046"/>
                <a:ext cx="1283368" cy="1556084"/>
              </a:xfrm>
              <a:prstGeom prst="snip1Rect">
                <a:avLst/>
              </a:prstGeom>
              <a:solidFill>
                <a:schemeClr val="accent1"/>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Rectangle: Single Corner Snipped 10">
                <a:extLst>
                  <a:ext uri="{FF2B5EF4-FFF2-40B4-BE49-F238E27FC236}">
                    <a16:creationId xmlns:a16="http://schemas.microsoft.com/office/drawing/2014/main" id="{4B6EDE20-AA36-CFD4-0373-08827CFD3743}"/>
                  </a:ext>
                </a:extLst>
              </p:cNvPr>
              <p:cNvSpPr/>
              <p:nvPr/>
            </p:nvSpPr>
            <p:spPr>
              <a:xfrm rot="582585">
                <a:off x="2130116" y="3130929"/>
                <a:ext cx="1283368" cy="1556084"/>
              </a:xfrm>
              <a:prstGeom prst="snip1Rect">
                <a:avLst/>
              </a:prstGeom>
              <a:solidFill>
                <a:schemeClr val="accent1"/>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6" name="Group 5">
              <a:extLst>
                <a:ext uri="{FF2B5EF4-FFF2-40B4-BE49-F238E27FC236}">
                  <a16:creationId xmlns:a16="http://schemas.microsoft.com/office/drawing/2014/main" id="{7A6BC360-F30D-C639-30DF-F25461C7DBEF}"/>
                </a:ext>
              </a:extLst>
            </p:cNvPr>
            <p:cNvGrpSpPr/>
            <p:nvPr/>
          </p:nvGrpSpPr>
          <p:grpSpPr>
            <a:xfrm rot="619501">
              <a:off x="3224746" y="3087487"/>
              <a:ext cx="506112" cy="1135915"/>
              <a:chOff x="5960196" y="3632825"/>
              <a:chExt cx="324376" cy="728028"/>
            </a:xfrm>
            <a:solidFill>
              <a:schemeClr val="bg1"/>
            </a:solidFill>
          </p:grpSpPr>
          <p:sp>
            <p:nvSpPr>
              <p:cNvPr id="7" name="Round Same Side Corner Rectangle 46">
                <a:extLst>
                  <a:ext uri="{FF2B5EF4-FFF2-40B4-BE49-F238E27FC236}">
                    <a16:creationId xmlns:a16="http://schemas.microsoft.com/office/drawing/2014/main" id="{58D461D1-D73C-9D2F-8AE8-506147A957BC}"/>
                  </a:ext>
                </a:extLst>
              </p:cNvPr>
              <p:cNvSpPr/>
              <p:nvPr/>
            </p:nvSpPr>
            <p:spPr>
              <a:xfrm>
                <a:off x="5962575" y="4012912"/>
                <a:ext cx="320731" cy="347941"/>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Oval 7">
                <a:extLst>
                  <a:ext uri="{FF2B5EF4-FFF2-40B4-BE49-F238E27FC236}">
                    <a16:creationId xmlns:a16="http://schemas.microsoft.com/office/drawing/2014/main" id="{17B7FB96-0AA9-4271-BB6C-6E2C7195F7DB}"/>
                  </a:ext>
                </a:extLst>
              </p:cNvPr>
              <p:cNvSpPr/>
              <p:nvPr/>
            </p:nvSpPr>
            <p:spPr>
              <a:xfrm>
                <a:off x="5960196" y="3632825"/>
                <a:ext cx="324376" cy="32437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grpSp>
      </p:grpSp>
      <p:grpSp>
        <p:nvGrpSpPr>
          <p:cNvPr id="4" name="Group 3">
            <a:extLst>
              <a:ext uri="{FF2B5EF4-FFF2-40B4-BE49-F238E27FC236}">
                <a16:creationId xmlns:a16="http://schemas.microsoft.com/office/drawing/2014/main" id="{69574142-A353-74A7-7C2A-F6D93C9BB044}"/>
              </a:ext>
            </a:extLst>
          </p:cNvPr>
          <p:cNvGrpSpPr/>
          <p:nvPr/>
        </p:nvGrpSpPr>
        <p:grpSpPr>
          <a:xfrm>
            <a:off x="10457692" y="607337"/>
            <a:ext cx="1587872" cy="1368854"/>
            <a:chOff x="10228983" y="337468"/>
            <a:chExt cx="1587872" cy="1368854"/>
          </a:xfrm>
        </p:grpSpPr>
        <p:sp>
          <p:nvSpPr>
            <p:cNvPr id="12" name="Hexagon 11">
              <a:extLst>
                <a:ext uri="{FF2B5EF4-FFF2-40B4-BE49-F238E27FC236}">
                  <a16:creationId xmlns:a16="http://schemas.microsoft.com/office/drawing/2014/main" id="{477E21FA-5E74-8741-F363-7EFD314DE415}"/>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13" name="Group 12">
              <a:extLst>
                <a:ext uri="{FF2B5EF4-FFF2-40B4-BE49-F238E27FC236}">
                  <a16:creationId xmlns:a16="http://schemas.microsoft.com/office/drawing/2014/main" id="{79408A55-290D-8C41-8D17-5310B959CEDD}"/>
                </a:ext>
              </a:extLst>
            </p:cNvPr>
            <p:cNvGrpSpPr/>
            <p:nvPr/>
          </p:nvGrpSpPr>
          <p:grpSpPr>
            <a:xfrm>
              <a:off x="10741851" y="707024"/>
              <a:ext cx="562136" cy="634675"/>
              <a:chOff x="760175" y="830141"/>
              <a:chExt cx="867619" cy="979580"/>
            </a:xfrm>
          </p:grpSpPr>
          <p:sp>
            <p:nvSpPr>
              <p:cNvPr id="14" name="Rectangle 13">
                <a:extLst>
                  <a:ext uri="{FF2B5EF4-FFF2-40B4-BE49-F238E27FC236}">
                    <a16:creationId xmlns:a16="http://schemas.microsoft.com/office/drawing/2014/main" id="{83891F51-7F73-4920-AC7B-C0F5F6327D3F}"/>
                  </a:ext>
                </a:extLst>
              </p:cNvPr>
              <p:cNvSpPr/>
              <p:nvPr/>
            </p:nvSpPr>
            <p:spPr>
              <a:xfrm>
                <a:off x="864636" y="830141"/>
                <a:ext cx="763158" cy="97957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solidFill>
                      <a:schemeClr val="bg1"/>
                    </a:solidFill>
                    <a:latin typeface="Arial" panose="020B0604020202020204" pitchFamily="34" charset="0"/>
                    <a:cs typeface="Arial" panose="020B0604020202020204" pitchFamily="34" charset="0"/>
                  </a:rPr>
                  <a:t>175-</a:t>
                </a:r>
              </a:p>
              <a:p>
                <a:pPr algn="ctr"/>
                <a:r>
                  <a:rPr lang="en-CA" sz="1600" b="1" dirty="0">
                    <a:solidFill>
                      <a:schemeClr val="bg1"/>
                    </a:solidFill>
                    <a:latin typeface="Arial" panose="020B0604020202020204" pitchFamily="34" charset="0"/>
                    <a:cs typeface="Arial" panose="020B0604020202020204" pitchFamily="34" charset="0"/>
                  </a:rPr>
                  <a:t>176</a:t>
                </a:r>
              </a:p>
            </p:txBody>
          </p:sp>
          <p:sp>
            <p:nvSpPr>
              <p:cNvPr id="15" name="Rectangle 14">
                <a:extLst>
                  <a:ext uri="{FF2B5EF4-FFF2-40B4-BE49-F238E27FC236}">
                    <a16:creationId xmlns:a16="http://schemas.microsoft.com/office/drawing/2014/main" id="{608AB12C-74C2-512F-4DA5-E7A671FE05B8}"/>
                  </a:ext>
                </a:extLst>
              </p:cNvPr>
              <p:cNvSpPr/>
              <p:nvPr/>
            </p:nvSpPr>
            <p:spPr>
              <a:xfrm>
                <a:off x="760175" y="830143"/>
                <a:ext cx="149292" cy="979578"/>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Tree>
    <p:extLst>
      <p:ext uri="{BB962C8B-B14F-4D97-AF65-F5344CB8AC3E}">
        <p14:creationId xmlns:p14="http://schemas.microsoft.com/office/powerpoint/2010/main" val="95863215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72">
            <a:extLst>
              <a:ext uri="{FF2B5EF4-FFF2-40B4-BE49-F238E27FC236}">
                <a16:creationId xmlns:a16="http://schemas.microsoft.com/office/drawing/2014/main" id="{9284BE05-9A41-349E-27E1-A13A773DFB8B}"/>
              </a:ext>
            </a:extLst>
          </p:cNvPr>
          <p:cNvSpPr txBox="1">
            <a:spLocks/>
          </p:cNvSpPr>
          <p:nvPr/>
        </p:nvSpPr>
        <p:spPr>
          <a:xfrm>
            <a:off x="796386" y="3117980"/>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5400" b="1" dirty="0">
                <a:solidFill>
                  <a:schemeClr val="bg1">
                    <a:lumMod val="75000"/>
                  </a:schemeClr>
                </a:solidFill>
                <a:latin typeface="Garamond"/>
              </a:rPr>
              <a:t>Diapositive supplémentaire pour les notes de l'animateur</a:t>
            </a:r>
            <a:endParaRPr lang="en-CA" sz="5400" b="1" dirty="0">
              <a:solidFill>
                <a:schemeClr val="bg1">
                  <a:lumMod val="75000"/>
                </a:schemeClr>
              </a:solidFill>
            </a:endParaRPr>
          </a:p>
        </p:txBody>
      </p:sp>
    </p:spTree>
    <p:extLst>
      <p:ext uri="{BB962C8B-B14F-4D97-AF65-F5344CB8AC3E}">
        <p14:creationId xmlns:p14="http://schemas.microsoft.com/office/powerpoint/2010/main" val="121929784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570"/>
        <p:cNvGrpSpPr/>
        <p:nvPr/>
      </p:nvGrpSpPr>
      <p:grpSpPr>
        <a:xfrm>
          <a:off x="0" y="0"/>
          <a:ext cx="0" cy="0"/>
          <a:chOff x="0" y="0"/>
          <a:chExt cx="0" cy="0"/>
        </a:xfrm>
      </p:grpSpPr>
      <p:sp>
        <p:nvSpPr>
          <p:cNvPr id="571" name="Google Shape;571;p18"/>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8C5F7A"/>
              </a:buClr>
              <a:buSzPts val="3200"/>
              <a:buFont typeface="Arial"/>
              <a:buNone/>
            </a:pPr>
            <a:r>
              <a:rPr lang="en-GB" dirty="0">
                <a:latin typeface="Arial" panose="020B0604020202020204" pitchFamily="34" charset="0"/>
                <a:cs typeface="Arial" panose="020B0604020202020204" pitchFamily="34" charset="0"/>
                <a:sym typeface="Arial"/>
              </a:rPr>
              <a:t>Points clés de l'apprentissage</a:t>
            </a:r>
            <a:endParaRPr dirty="0">
              <a:latin typeface="Arial" panose="020B0604020202020204" pitchFamily="34" charset="0"/>
              <a:cs typeface="Arial" panose="020B0604020202020204" pitchFamily="34" charset="0"/>
            </a:endParaRPr>
          </a:p>
        </p:txBody>
      </p:sp>
      <p:sp>
        <p:nvSpPr>
          <p:cNvPr id="572" name="Google Shape;572;p18"/>
          <p:cNvSpPr/>
          <p:nvPr/>
        </p:nvSpPr>
        <p:spPr>
          <a:xfrm>
            <a:off x="5613838" y="1982065"/>
            <a:ext cx="1051560" cy="1051560"/>
          </a:xfrm>
          <a:prstGeom prst="star5">
            <a:avLst>
              <a:gd name="adj" fmla="val 28143"/>
              <a:gd name="hf" fmla="val 105146"/>
              <a:gd name="vf" fmla="val 110557"/>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573" name="Google Shape;573;p18"/>
          <p:cNvSpPr/>
          <p:nvPr/>
        </p:nvSpPr>
        <p:spPr>
          <a:xfrm>
            <a:off x="9194298" y="1982065"/>
            <a:ext cx="1051560" cy="1051560"/>
          </a:xfrm>
          <a:prstGeom prst="star5">
            <a:avLst>
              <a:gd name="adj" fmla="val 28143"/>
              <a:gd name="hf" fmla="val 105146"/>
              <a:gd name="vf" fmla="val 110557"/>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574" name="Google Shape;574;p18"/>
          <p:cNvSpPr/>
          <p:nvPr/>
        </p:nvSpPr>
        <p:spPr>
          <a:xfrm>
            <a:off x="1959412" y="1982065"/>
            <a:ext cx="1051560" cy="1051560"/>
          </a:xfrm>
          <a:prstGeom prst="star5">
            <a:avLst>
              <a:gd name="adj" fmla="val 28143"/>
              <a:gd name="hf" fmla="val 105146"/>
              <a:gd name="vf" fmla="val 110557"/>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576" name="Google Shape;576;p18"/>
          <p:cNvSpPr txBox="1"/>
          <p:nvPr/>
        </p:nvSpPr>
        <p:spPr>
          <a:xfrm>
            <a:off x="981618" y="3481646"/>
            <a:ext cx="3205017" cy="2554505"/>
          </a:xfrm>
          <a:prstGeom prst="rect">
            <a:avLst/>
          </a:prstGeom>
          <a:noFill/>
          <a:ln>
            <a:noFill/>
          </a:ln>
        </p:spPr>
        <p:txBody>
          <a:bodyPr spcFirstLastPara="1" wrap="square" lIns="91425" tIns="45700" rIns="91425" bIns="45700" anchor="t" anchorCtr="0">
            <a:spAutoFit/>
          </a:bodyPr>
          <a:lstStyle/>
          <a:p>
            <a:pPr algn="ctr"/>
            <a:r>
              <a:rPr lang="en-GB" sz="2000" b="0" strike="noStrike" dirty="0">
                <a:solidFill>
                  <a:schemeClr val="dk1"/>
                </a:solidFill>
                <a:latin typeface="Arial" panose="020B0604020202020204" pitchFamily="34" charset="0"/>
                <a:ea typeface="Helvetica Neue Light"/>
                <a:cs typeface="Arial" panose="020B0604020202020204" pitchFamily="34" charset="0"/>
                <a:sym typeface="Helvetica Neue Light"/>
              </a:rPr>
              <a:t>Il existe différentes façons d'assurer le suivi avec l'enfant, le </a:t>
            </a:r>
            <a:r>
              <a:rPr lang="en-GB" sz="2000" dirty="0">
                <a:solidFill>
                  <a:schemeClr val="dk1"/>
                </a:solidFill>
                <a:latin typeface="Arial" panose="020B0604020202020204" pitchFamily="34" charset="0"/>
                <a:ea typeface="Helvetica Neue Light"/>
                <a:cs typeface="Arial" panose="020B0604020202020204" pitchFamily="34" charset="0"/>
                <a:sym typeface="Helvetica Neue Light"/>
              </a:rPr>
              <a:t>parent, la personne qui s'occupe de lui et/ou les adultes de confiance et autres personnes impliquées dans la vie de l'enfant.</a:t>
            </a:r>
            <a:endParaRPr lang="en-US" sz="2000" dirty="0">
              <a:solidFill>
                <a:schemeClr val="dk1"/>
              </a:solidFill>
              <a:latin typeface="Arial" panose="020B0604020202020204" pitchFamily="34" charset="0"/>
              <a:ea typeface="Calibri"/>
              <a:cs typeface="Arial" panose="020B0604020202020204" pitchFamily="34" charset="0"/>
            </a:endParaRPr>
          </a:p>
        </p:txBody>
      </p:sp>
      <p:sp>
        <p:nvSpPr>
          <p:cNvPr id="577" name="Google Shape;577;p18"/>
          <p:cNvSpPr txBox="1"/>
          <p:nvPr/>
        </p:nvSpPr>
        <p:spPr>
          <a:xfrm>
            <a:off x="8148782" y="3481099"/>
            <a:ext cx="3205018" cy="1631175"/>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2000" dirty="0">
                <a:solidFill>
                  <a:schemeClr val="dk1"/>
                </a:solidFill>
                <a:latin typeface="Arial" panose="020B0604020202020204" pitchFamily="34" charset="0"/>
                <a:ea typeface="Helvetica Neue Light"/>
                <a:cs typeface="Arial" panose="020B0604020202020204" pitchFamily="34" charset="0"/>
                <a:sym typeface="Helvetica Neue Light"/>
              </a:rPr>
              <a:t>L</a:t>
            </a:r>
            <a:r>
              <a:rPr lang="en-GB" sz="2000" b="0" u="none" strike="noStrike" dirty="0">
                <a:solidFill>
                  <a:schemeClr val="dk1"/>
                </a:solidFill>
                <a:latin typeface="Arial" panose="020B0604020202020204" pitchFamily="34" charset="0"/>
                <a:ea typeface="Helvetica Neue Light"/>
                <a:cs typeface="Arial" panose="020B0604020202020204" pitchFamily="34" charset="0"/>
                <a:sym typeface="Helvetica Neue Light"/>
              </a:rPr>
              <a:t>e </a:t>
            </a:r>
            <a:r>
              <a:rPr lang="en-GB" sz="2000" b="0" u="none" strike="noStrike" dirty="0" err="1">
                <a:solidFill>
                  <a:schemeClr val="dk1"/>
                </a:solidFill>
                <a:latin typeface="Arial" panose="020B0604020202020204" pitchFamily="34" charset="0"/>
                <a:ea typeface="Helvetica Neue Light"/>
                <a:cs typeface="Arial" panose="020B0604020202020204" pitchFamily="34" charset="0"/>
                <a:sym typeface="Helvetica Neue Light"/>
              </a:rPr>
              <a:t>gestionnaire</a:t>
            </a:r>
            <a:r>
              <a:rPr lang="en-GB" sz="2000" b="0" u="none" strike="noStrike" dirty="0">
                <a:solidFill>
                  <a:schemeClr val="dk1"/>
                </a:solidFill>
                <a:latin typeface="Arial" panose="020B0604020202020204" pitchFamily="34" charset="0"/>
                <a:ea typeface="Helvetica Neue Light"/>
                <a:cs typeface="Arial" panose="020B0604020202020204" pitchFamily="34" charset="0"/>
                <a:sym typeface="Helvetica Neue Light"/>
              </a:rPr>
              <a:t> de </a:t>
            </a:r>
            <a:r>
              <a:rPr lang="en-GB" sz="2000" b="0" u="none" strike="noStrike" dirty="0" err="1">
                <a:solidFill>
                  <a:schemeClr val="dk1"/>
                </a:solidFill>
                <a:latin typeface="Arial" panose="020B0604020202020204" pitchFamily="34" charset="0"/>
                <a:ea typeface="Helvetica Neue Light"/>
                <a:cs typeface="Arial" panose="020B0604020202020204" pitchFamily="34" charset="0"/>
                <a:sym typeface="Helvetica Neue Light"/>
              </a:rPr>
              <a:t>cas</a:t>
            </a:r>
            <a:r>
              <a:rPr lang="en-GB" sz="2000" b="0" u="none" strike="noStrike" dirty="0">
                <a:solidFill>
                  <a:schemeClr val="dk1"/>
                </a:solidFill>
                <a:latin typeface="Arial" panose="020B0604020202020204" pitchFamily="34" charset="0"/>
                <a:ea typeface="Helvetica Neue Light"/>
                <a:cs typeface="Arial" panose="020B0604020202020204" pitchFamily="34" charset="0"/>
                <a:sym typeface="Helvetica Neue Light"/>
              </a:rPr>
              <a:t> doit s'engager à planifier et à programmer régulièrement des actions de suivi.</a:t>
            </a:r>
            <a:endParaRPr lang="en-GB" sz="2000" dirty="0">
              <a:solidFill>
                <a:schemeClr val="dk1"/>
              </a:solidFill>
              <a:latin typeface="Arial" panose="020B0604020202020204" pitchFamily="34" charset="0"/>
              <a:ea typeface="Calibri"/>
              <a:cs typeface="Arial" panose="020B0604020202020204" pitchFamily="34" charset="0"/>
            </a:endParaRPr>
          </a:p>
        </p:txBody>
      </p:sp>
      <p:sp>
        <p:nvSpPr>
          <p:cNvPr id="2" name="Google Shape;576;p18">
            <a:extLst>
              <a:ext uri="{FF2B5EF4-FFF2-40B4-BE49-F238E27FC236}">
                <a16:creationId xmlns:a16="http://schemas.microsoft.com/office/drawing/2014/main" id="{DCF32205-8C57-054C-2939-EC0991C27655}"/>
              </a:ext>
            </a:extLst>
          </p:cNvPr>
          <p:cNvSpPr txBox="1"/>
          <p:nvPr/>
        </p:nvSpPr>
        <p:spPr>
          <a:xfrm>
            <a:off x="4537109" y="3486126"/>
            <a:ext cx="3205018" cy="1938952"/>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2000" b="0" strike="noStrike" dirty="0">
                <a:solidFill>
                  <a:schemeClr val="dk1"/>
                </a:solidFill>
                <a:latin typeface="Arial" panose="020B0604020202020204" pitchFamily="34" charset="0"/>
                <a:ea typeface="Helvetica Neue Light"/>
                <a:cs typeface="Arial" panose="020B0604020202020204" pitchFamily="34" charset="0"/>
                <a:sym typeface="Helvetica Neue Light"/>
              </a:rPr>
              <a:t>Comme toujours, le </a:t>
            </a:r>
            <a:r>
              <a:rPr lang="en-GB" sz="2000" b="0" strike="noStrike" dirty="0" err="1">
                <a:solidFill>
                  <a:schemeClr val="dk1"/>
                </a:solidFill>
                <a:latin typeface="Arial" panose="020B0604020202020204" pitchFamily="34" charset="0"/>
                <a:ea typeface="Helvetica Neue Light"/>
                <a:cs typeface="Arial" panose="020B0604020202020204" pitchFamily="34" charset="0"/>
                <a:sym typeface="Helvetica Neue Light"/>
              </a:rPr>
              <a:t>gestionnaire</a:t>
            </a:r>
            <a:r>
              <a:rPr lang="en-GB" sz="2000" b="0" strike="noStrike" dirty="0">
                <a:solidFill>
                  <a:schemeClr val="dk1"/>
                </a:solidFill>
                <a:latin typeface="Arial" panose="020B0604020202020204" pitchFamily="34" charset="0"/>
                <a:ea typeface="Helvetica Neue Light"/>
                <a:cs typeface="Arial" panose="020B0604020202020204" pitchFamily="34" charset="0"/>
                <a:sym typeface="Helvetica Neue Light"/>
              </a:rPr>
              <a:t> de </a:t>
            </a:r>
            <a:r>
              <a:rPr lang="en-GB" sz="2000" b="0" strike="noStrike" dirty="0" err="1">
                <a:solidFill>
                  <a:schemeClr val="dk1"/>
                </a:solidFill>
                <a:latin typeface="Arial" panose="020B0604020202020204" pitchFamily="34" charset="0"/>
                <a:ea typeface="Helvetica Neue Light"/>
                <a:cs typeface="Arial" panose="020B0604020202020204" pitchFamily="34" charset="0"/>
                <a:sym typeface="Helvetica Neue Light"/>
              </a:rPr>
              <a:t>cas</a:t>
            </a:r>
            <a:r>
              <a:rPr lang="en-GB" sz="2000" b="0" strike="noStrike" dirty="0">
                <a:solidFill>
                  <a:schemeClr val="dk1"/>
                </a:solidFill>
                <a:latin typeface="Arial" panose="020B0604020202020204" pitchFamily="34" charset="0"/>
                <a:ea typeface="Helvetica Neue Light"/>
                <a:cs typeface="Arial" panose="020B0604020202020204" pitchFamily="34" charset="0"/>
                <a:sym typeface="Helvetica Neue Light"/>
              </a:rPr>
              <a:t> doit adapter sa communication à l'âge, au stade de développement et aux capacités de l'enfant.</a:t>
            </a:r>
            <a:endParaRPr sz="2000" dirty="0">
              <a:solidFill>
                <a:schemeClr val="dk1"/>
              </a:solidFill>
              <a:latin typeface="Arial" panose="020B0604020202020204" pitchFamily="34" charset="0"/>
              <a:ea typeface="Calibri"/>
              <a:cs typeface="Arial" panose="020B0604020202020204" pitchFamily="34" charset="0"/>
              <a:sym typeface="Calibri"/>
            </a:endParaRPr>
          </a:p>
        </p:txBody>
      </p:sp>
    </p:spTree>
    <p:extLst>
      <p:ext uri="{BB962C8B-B14F-4D97-AF65-F5344CB8AC3E}">
        <p14:creationId xmlns:p14="http://schemas.microsoft.com/office/powerpoint/2010/main" val="38792598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Shape 759"/>
        <p:cNvGrpSpPr/>
        <p:nvPr/>
      </p:nvGrpSpPr>
      <p:grpSpPr>
        <a:xfrm>
          <a:off x="0" y="0"/>
          <a:ext cx="0" cy="0"/>
          <a:chOff x="0" y="0"/>
          <a:chExt cx="0" cy="0"/>
        </a:xfrm>
      </p:grpSpPr>
      <p:sp>
        <p:nvSpPr>
          <p:cNvPr id="4" name="Title 72">
            <a:extLst>
              <a:ext uri="{FF2B5EF4-FFF2-40B4-BE49-F238E27FC236}">
                <a16:creationId xmlns:a16="http://schemas.microsoft.com/office/drawing/2014/main" id="{98AC6E71-0B36-CB46-14FF-FA42E31C6ECD}"/>
              </a:ext>
            </a:extLst>
          </p:cNvPr>
          <p:cNvSpPr txBox="1">
            <a:spLocks/>
          </p:cNvSpPr>
          <p:nvPr/>
        </p:nvSpPr>
        <p:spPr>
          <a:xfrm>
            <a:off x="796386" y="3099692"/>
            <a:ext cx="10126172"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2400" b="1" dirty="0">
                <a:solidFill>
                  <a:schemeClr val="bg1"/>
                </a:solidFill>
                <a:latin typeface="Garamond"/>
              </a:rPr>
              <a:t>SESSION 4</a:t>
            </a:r>
          </a:p>
          <a:p>
            <a:br>
              <a:rPr lang="en-CA" b="1" dirty="0">
                <a:solidFill>
                  <a:schemeClr val="bg1"/>
                </a:solidFill>
                <a:latin typeface="Garamond"/>
              </a:rPr>
            </a:br>
            <a:r>
              <a:rPr lang="en-US" sz="5400" b="1" dirty="0">
                <a:solidFill>
                  <a:schemeClr val="bg1"/>
                </a:solidFill>
                <a:latin typeface="Garamond"/>
              </a:rPr>
              <a:t>Comment puis-je signaler des changements ?</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787"/>
        <p:cNvGrpSpPr/>
        <p:nvPr/>
      </p:nvGrpSpPr>
      <p:grpSpPr>
        <a:xfrm>
          <a:off x="0" y="0"/>
          <a:ext cx="0" cy="0"/>
          <a:chOff x="0" y="0"/>
          <a:chExt cx="0" cy="0"/>
        </a:xfrm>
      </p:grpSpPr>
      <p:sp>
        <p:nvSpPr>
          <p:cNvPr id="788" name="Google Shape;788;p29"/>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8C5F7A"/>
              </a:buClr>
              <a:buSzPts val="3200"/>
              <a:buFont typeface="Arial"/>
              <a:buNone/>
            </a:pPr>
            <a:r>
              <a:rPr lang="en-GB" dirty="0" err="1">
                <a:latin typeface="Arial" panose="020B0604020202020204" pitchFamily="34" charset="0"/>
                <a:cs typeface="Arial" panose="020B0604020202020204" pitchFamily="34" charset="0"/>
              </a:rPr>
              <a:t>Quand</a:t>
            </a:r>
            <a:r>
              <a:rPr lang="en-GB" dirty="0">
                <a:latin typeface="Arial" panose="020B0604020202020204" pitchFamily="34" charset="0"/>
                <a:cs typeface="Arial" panose="020B0604020202020204" pitchFamily="34" charset="0"/>
              </a:rPr>
              <a:t> revoir</a:t>
            </a:r>
            <a:endParaRPr dirty="0">
              <a:latin typeface="Arial" panose="020B0604020202020204" pitchFamily="34" charset="0"/>
              <a:cs typeface="Arial" panose="020B0604020202020204" pitchFamily="34" charset="0"/>
            </a:endParaRPr>
          </a:p>
        </p:txBody>
      </p:sp>
      <p:sp>
        <p:nvSpPr>
          <p:cNvPr id="790" name="Google Shape;790;p29"/>
          <p:cNvSpPr txBox="1"/>
          <p:nvPr/>
        </p:nvSpPr>
        <p:spPr>
          <a:xfrm>
            <a:off x="2318395" y="2632535"/>
            <a:ext cx="3030630" cy="2677616"/>
          </a:xfrm>
          <a:prstGeom prst="rect">
            <a:avLst/>
          </a:prstGeom>
          <a:noFill/>
          <a:ln>
            <a:noFill/>
          </a:ln>
        </p:spPr>
        <p:txBody>
          <a:bodyPr spcFirstLastPara="1" wrap="square" lIns="91425" tIns="45700" rIns="91425" bIns="45700" anchor="t" anchorCtr="0">
            <a:spAutoFit/>
          </a:bodyPr>
          <a:lstStyle/>
          <a:p>
            <a:pPr>
              <a:buClr>
                <a:schemeClr val="dk1"/>
              </a:buClr>
              <a:buSzPts val="2400"/>
            </a:pPr>
            <a:r>
              <a:rPr lang="en-GB" sz="2400" dirty="0">
                <a:solidFill>
                  <a:schemeClr val="dk1"/>
                </a:solidFill>
                <a:latin typeface="Arial" panose="020B0604020202020204" pitchFamily="34" charset="0"/>
                <a:ea typeface="Calibri" panose="020F0502020204030204" pitchFamily="34" charset="0"/>
                <a:cs typeface="Arial" panose="020B0604020202020204" pitchFamily="34" charset="0"/>
                <a:sym typeface="Calibri"/>
              </a:rPr>
              <a:t>Le plan d'action ne fonctionne pas ou n'est pas efficace</a:t>
            </a:r>
          </a:p>
          <a:p>
            <a:pPr>
              <a:buClr>
                <a:schemeClr val="dk1"/>
              </a:buClr>
              <a:buSzPts val="2400"/>
            </a:pPr>
            <a:endParaRPr sz="2400" dirty="0">
              <a:solidFill>
                <a:schemeClr val="dk1"/>
              </a:solidFill>
              <a:latin typeface="Arial" panose="020B0604020202020204" pitchFamily="34" charset="0"/>
              <a:ea typeface="Calibri" panose="020F0502020204030204" pitchFamily="34" charset="0"/>
              <a:cs typeface="Arial" panose="020B0604020202020204" pitchFamily="34" charset="0"/>
            </a:endParaRPr>
          </a:p>
          <a:p>
            <a:pPr>
              <a:buClr>
                <a:schemeClr val="dk1"/>
              </a:buClr>
              <a:buSzPts val="2400"/>
            </a:pPr>
            <a:r>
              <a:rPr lang="en-GB" sz="2400" dirty="0">
                <a:solidFill>
                  <a:schemeClr val="dk1"/>
                </a:solidFill>
                <a:latin typeface="Arial" panose="020B0604020202020204" pitchFamily="34" charset="0"/>
                <a:ea typeface="Calibri" panose="020F0502020204030204" pitchFamily="34" charset="0"/>
                <a:cs typeface="Arial" panose="020B0604020202020204" pitchFamily="34" charset="0"/>
                <a:sym typeface="Calibri"/>
              </a:rPr>
              <a:t>Augmentation significative du niveau de risque auquel l'enfant est confronté </a:t>
            </a:r>
            <a:endParaRPr lang="en-GB" sz="2400" dirty="0">
              <a:solidFill>
                <a:schemeClr val="dk1"/>
              </a:solidFill>
              <a:latin typeface="Arial" panose="020B0604020202020204" pitchFamily="34" charset="0"/>
              <a:ea typeface="Calibri" panose="020F0502020204030204" pitchFamily="34" charset="0"/>
              <a:cs typeface="Arial" panose="020B0604020202020204" pitchFamily="34" charset="0"/>
            </a:endParaRPr>
          </a:p>
        </p:txBody>
      </p:sp>
      <p:sp>
        <p:nvSpPr>
          <p:cNvPr id="4" name="TextBox 3">
            <a:extLst>
              <a:ext uri="{FF2B5EF4-FFF2-40B4-BE49-F238E27FC236}">
                <a16:creationId xmlns:a16="http://schemas.microsoft.com/office/drawing/2014/main" id="{CF3AB088-F254-9F0F-8644-EC267FAAA1A0}"/>
              </a:ext>
            </a:extLst>
          </p:cNvPr>
          <p:cNvSpPr txBox="1"/>
          <p:nvPr/>
        </p:nvSpPr>
        <p:spPr>
          <a:xfrm>
            <a:off x="685799" y="1641978"/>
            <a:ext cx="8821271" cy="461665"/>
          </a:xfrm>
          <a:prstGeom prst="rect">
            <a:avLst/>
          </a:prstGeom>
          <a:noFill/>
        </p:spPr>
        <p:txBody>
          <a:bodyPr wrap="square">
            <a:spAutoFit/>
          </a:bodyPr>
          <a:lstStyle/>
          <a:p>
            <a:r>
              <a:rPr lang="en-US" sz="2400" b="1" dirty="0">
                <a:solidFill>
                  <a:schemeClr val="dk1"/>
                </a:solidFill>
                <a:latin typeface="Arial" panose="020B0604020202020204" pitchFamily="34" charset="0"/>
                <a:ea typeface="Calibri" panose="020F0502020204030204" pitchFamily="34" charset="0"/>
                <a:cs typeface="Arial" panose="020B0604020202020204" pitchFamily="34" charset="0"/>
                <a:sym typeface="Calibri"/>
              </a:rPr>
              <a:t>INDICATEURS DE LA NÉCESSITÉ D’UNE examen</a:t>
            </a:r>
            <a:endParaRPr lang="en-US" sz="2400" dirty="0">
              <a:solidFill>
                <a:schemeClr val="dk1"/>
              </a:solidFill>
              <a:latin typeface="Arial" panose="020B0604020202020204" pitchFamily="34" charset="0"/>
              <a:ea typeface="Calibri" panose="020F0502020204030204" pitchFamily="34" charset="0"/>
              <a:cs typeface="Arial" panose="020B0604020202020204" pitchFamily="34" charset="0"/>
            </a:endParaRPr>
          </a:p>
        </p:txBody>
      </p:sp>
      <p:sp>
        <p:nvSpPr>
          <p:cNvPr id="5" name="Google Shape;790;p29">
            <a:extLst>
              <a:ext uri="{FF2B5EF4-FFF2-40B4-BE49-F238E27FC236}">
                <a16:creationId xmlns:a16="http://schemas.microsoft.com/office/drawing/2014/main" id="{DECFAC54-9C4A-D6E2-FBB2-44324308A6D7}"/>
              </a:ext>
            </a:extLst>
          </p:cNvPr>
          <p:cNvSpPr txBox="1"/>
          <p:nvPr/>
        </p:nvSpPr>
        <p:spPr>
          <a:xfrm>
            <a:off x="7190819" y="2632535"/>
            <a:ext cx="4360206" cy="3046948"/>
          </a:xfrm>
          <a:prstGeom prst="rect">
            <a:avLst/>
          </a:prstGeom>
          <a:noFill/>
          <a:ln>
            <a:noFill/>
          </a:ln>
        </p:spPr>
        <p:txBody>
          <a:bodyPr spcFirstLastPara="1" wrap="square" lIns="91425" tIns="45700" rIns="91425" bIns="45700" anchor="t" anchorCtr="0">
            <a:spAutoFit/>
          </a:bodyPr>
          <a:lstStyle/>
          <a:p>
            <a:pPr>
              <a:buClr>
                <a:schemeClr val="dk1"/>
              </a:buClr>
              <a:buSzPts val="2400"/>
            </a:pPr>
            <a:r>
              <a:rPr lang="en-US" sz="2400" dirty="0">
                <a:solidFill>
                  <a:schemeClr val="dk1"/>
                </a:solidFill>
                <a:latin typeface="Arial" panose="020B0604020202020204" pitchFamily="34" charset="0"/>
                <a:ea typeface="Calibri" panose="020F0502020204030204" pitchFamily="34" charset="0"/>
                <a:cs typeface="Arial" panose="020B0604020202020204" pitchFamily="34" charset="0"/>
                <a:sym typeface="Calibri"/>
              </a:rPr>
              <a:t>Nouveaux signes de violence, d'abus, de négligence et/ou d'exploitation</a:t>
            </a:r>
          </a:p>
          <a:p>
            <a:pPr>
              <a:buClr>
                <a:schemeClr val="dk1"/>
              </a:buClr>
              <a:buSzPts val="2400"/>
            </a:pPr>
            <a:endParaRPr lang="en-US" sz="2400" dirty="0">
              <a:solidFill>
                <a:schemeClr val="dk1"/>
              </a:solidFill>
              <a:latin typeface="Arial" panose="020B0604020202020204" pitchFamily="34" charset="0"/>
              <a:ea typeface="Calibri" panose="020F0502020204030204" pitchFamily="34" charset="0"/>
              <a:cs typeface="Arial" panose="020B0604020202020204" pitchFamily="34" charset="0"/>
            </a:endParaRPr>
          </a:p>
          <a:p>
            <a:pPr>
              <a:buClr>
                <a:schemeClr val="dk1"/>
              </a:buClr>
              <a:buSzPts val="2400"/>
            </a:pPr>
            <a:r>
              <a:rPr lang="en-US" sz="2400" dirty="0">
                <a:solidFill>
                  <a:schemeClr val="dk1"/>
                </a:solidFill>
                <a:latin typeface="Arial" panose="020B0604020202020204" pitchFamily="34" charset="0"/>
                <a:ea typeface="Calibri" panose="020F0502020204030204" pitchFamily="34" charset="0"/>
                <a:cs typeface="Arial" panose="020B0604020202020204" pitchFamily="34" charset="0"/>
                <a:sym typeface="Calibri"/>
              </a:rPr>
              <a:t>Le bien-être de l'enfant se détériore </a:t>
            </a:r>
          </a:p>
          <a:p>
            <a:pPr>
              <a:buClr>
                <a:schemeClr val="dk1"/>
              </a:buClr>
              <a:buSzPts val="2400"/>
            </a:pPr>
            <a:endParaRPr lang="en-US" sz="2400" dirty="0">
              <a:solidFill>
                <a:schemeClr val="dk1"/>
              </a:solidFill>
              <a:latin typeface="Arial" panose="020B0604020202020204" pitchFamily="34" charset="0"/>
              <a:ea typeface="Calibri" panose="020F0502020204030204" pitchFamily="34" charset="0"/>
              <a:cs typeface="Arial" panose="020B0604020202020204" pitchFamily="34" charset="0"/>
            </a:endParaRPr>
          </a:p>
          <a:p>
            <a:pPr marR="0" lvl="0" algn="l" rtl="0">
              <a:spcBef>
                <a:spcPts val="0"/>
              </a:spcBef>
              <a:spcAft>
                <a:spcPts val="0"/>
              </a:spcAft>
              <a:buClr>
                <a:schemeClr val="dk1"/>
              </a:buClr>
              <a:buSzPts val="2400"/>
            </a:pPr>
            <a:r>
              <a:rPr lang="en-US" sz="2400" dirty="0">
                <a:solidFill>
                  <a:schemeClr val="dk1"/>
                </a:solidFill>
                <a:latin typeface="Arial" panose="020B0604020202020204" pitchFamily="34" charset="0"/>
                <a:ea typeface="Calibri" panose="020F0502020204030204" pitchFamily="34" charset="0"/>
                <a:cs typeface="Arial" panose="020B0604020202020204" pitchFamily="34" charset="0"/>
                <a:sym typeface="Calibri"/>
              </a:rPr>
              <a:t>Changements dans les modalités de prise en charge de l'enfant</a:t>
            </a:r>
            <a:endParaRPr lang="en-US" sz="2400" dirty="0">
              <a:latin typeface="Arial" panose="020B0604020202020204" pitchFamily="34" charset="0"/>
              <a:ea typeface="Calibri" panose="020F0502020204030204" pitchFamily="34" charset="0"/>
              <a:cs typeface="Arial" panose="020B0604020202020204" pitchFamily="34" charset="0"/>
            </a:endParaRPr>
          </a:p>
        </p:txBody>
      </p:sp>
      <p:grpSp>
        <p:nvGrpSpPr>
          <p:cNvPr id="14" name="Group 13">
            <a:extLst>
              <a:ext uri="{FF2B5EF4-FFF2-40B4-BE49-F238E27FC236}">
                <a16:creationId xmlns:a16="http://schemas.microsoft.com/office/drawing/2014/main" id="{6290CC9D-6400-CCAE-748C-345A53CD504E}"/>
              </a:ext>
            </a:extLst>
          </p:cNvPr>
          <p:cNvGrpSpPr/>
          <p:nvPr/>
        </p:nvGrpSpPr>
        <p:grpSpPr>
          <a:xfrm>
            <a:off x="844260" y="2655571"/>
            <a:ext cx="941294" cy="1080037"/>
            <a:chOff x="972671" y="2514793"/>
            <a:chExt cx="941294" cy="1080037"/>
          </a:xfrm>
        </p:grpSpPr>
        <p:sp>
          <p:nvSpPr>
            <p:cNvPr id="10" name="Arc 9">
              <a:extLst>
                <a:ext uri="{FF2B5EF4-FFF2-40B4-BE49-F238E27FC236}">
                  <a16:creationId xmlns:a16="http://schemas.microsoft.com/office/drawing/2014/main" id="{847D5B0E-6DFB-D337-2E8C-113143CCD0BE}"/>
                </a:ext>
              </a:extLst>
            </p:cNvPr>
            <p:cNvSpPr/>
            <p:nvPr/>
          </p:nvSpPr>
          <p:spPr>
            <a:xfrm>
              <a:off x="972671" y="2653536"/>
              <a:ext cx="941294" cy="941294"/>
            </a:xfrm>
            <a:prstGeom prst="arc">
              <a:avLst>
                <a:gd name="adj1" fmla="val 10751286"/>
                <a:gd name="adj2" fmla="val 0"/>
              </a:avLst>
            </a:prstGeom>
            <a:ln w="762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2" name="Flowchart: Manual Operation 11">
              <a:extLst>
                <a:ext uri="{FF2B5EF4-FFF2-40B4-BE49-F238E27FC236}">
                  <a16:creationId xmlns:a16="http://schemas.microsoft.com/office/drawing/2014/main" id="{B722C2A3-4544-8FBE-9FAC-F460ECAF454C}"/>
                </a:ext>
              </a:extLst>
            </p:cNvPr>
            <p:cNvSpPr/>
            <p:nvPr/>
          </p:nvSpPr>
          <p:spPr>
            <a:xfrm rot="12439255">
              <a:off x="1484591" y="2514793"/>
              <a:ext cx="110197" cy="626623"/>
            </a:xfrm>
            <a:prstGeom prst="flowChartManualOperation">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Oval 12">
              <a:extLst>
                <a:ext uri="{FF2B5EF4-FFF2-40B4-BE49-F238E27FC236}">
                  <a16:creationId xmlns:a16="http://schemas.microsoft.com/office/drawing/2014/main" id="{3979EE22-4614-DF47-8B65-653787030739}"/>
                </a:ext>
              </a:extLst>
            </p:cNvPr>
            <p:cNvSpPr/>
            <p:nvPr/>
          </p:nvSpPr>
          <p:spPr>
            <a:xfrm>
              <a:off x="1334230" y="2950855"/>
              <a:ext cx="200222" cy="20022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5" name="Group 14">
            <a:extLst>
              <a:ext uri="{FF2B5EF4-FFF2-40B4-BE49-F238E27FC236}">
                <a16:creationId xmlns:a16="http://schemas.microsoft.com/office/drawing/2014/main" id="{0BBD4C5D-EAE0-FC0E-1A34-74E349B0BED3}"/>
              </a:ext>
            </a:extLst>
          </p:cNvPr>
          <p:cNvGrpSpPr/>
          <p:nvPr/>
        </p:nvGrpSpPr>
        <p:grpSpPr>
          <a:xfrm>
            <a:off x="844260" y="4123800"/>
            <a:ext cx="941294" cy="1080037"/>
            <a:chOff x="972671" y="2514793"/>
            <a:chExt cx="941294" cy="1080037"/>
          </a:xfrm>
        </p:grpSpPr>
        <p:sp>
          <p:nvSpPr>
            <p:cNvPr id="16" name="Arc 15">
              <a:extLst>
                <a:ext uri="{FF2B5EF4-FFF2-40B4-BE49-F238E27FC236}">
                  <a16:creationId xmlns:a16="http://schemas.microsoft.com/office/drawing/2014/main" id="{16BDAA7E-1DD3-00A9-FF50-7D4EA04CB2F8}"/>
                </a:ext>
              </a:extLst>
            </p:cNvPr>
            <p:cNvSpPr/>
            <p:nvPr/>
          </p:nvSpPr>
          <p:spPr>
            <a:xfrm>
              <a:off x="972671" y="2653536"/>
              <a:ext cx="941294" cy="941294"/>
            </a:xfrm>
            <a:prstGeom prst="arc">
              <a:avLst>
                <a:gd name="adj1" fmla="val 10751286"/>
                <a:gd name="adj2" fmla="val 0"/>
              </a:avLst>
            </a:prstGeom>
            <a:ln w="762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7" name="Flowchart: Manual Operation 16">
              <a:extLst>
                <a:ext uri="{FF2B5EF4-FFF2-40B4-BE49-F238E27FC236}">
                  <a16:creationId xmlns:a16="http://schemas.microsoft.com/office/drawing/2014/main" id="{0EBCB099-19A2-516C-BB19-17C48C4ACD36}"/>
                </a:ext>
              </a:extLst>
            </p:cNvPr>
            <p:cNvSpPr/>
            <p:nvPr/>
          </p:nvSpPr>
          <p:spPr>
            <a:xfrm rot="12439255">
              <a:off x="1484591" y="2514793"/>
              <a:ext cx="110197" cy="626623"/>
            </a:xfrm>
            <a:prstGeom prst="flowChartManualOperation">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Oval 17">
              <a:extLst>
                <a:ext uri="{FF2B5EF4-FFF2-40B4-BE49-F238E27FC236}">
                  <a16:creationId xmlns:a16="http://schemas.microsoft.com/office/drawing/2014/main" id="{D9564EC3-0673-3BFD-1B29-5BC2D8FF9E8F}"/>
                </a:ext>
              </a:extLst>
            </p:cNvPr>
            <p:cNvSpPr/>
            <p:nvPr/>
          </p:nvSpPr>
          <p:spPr>
            <a:xfrm>
              <a:off x="1334230" y="2950855"/>
              <a:ext cx="200222" cy="20022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9" name="Group 18">
            <a:extLst>
              <a:ext uri="{FF2B5EF4-FFF2-40B4-BE49-F238E27FC236}">
                <a16:creationId xmlns:a16="http://schemas.microsoft.com/office/drawing/2014/main" id="{D4783353-35EF-1609-877C-ACC73DD2DCDC}"/>
              </a:ext>
            </a:extLst>
          </p:cNvPr>
          <p:cNvGrpSpPr/>
          <p:nvPr/>
        </p:nvGrpSpPr>
        <p:grpSpPr>
          <a:xfrm>
            <a:off x="5911665" y="2632535"/>
            <a:ext cx="941294" cy="1080037"/>
            <a:chOff x="972671" y="2514793"/>
            <a:chExt cx="941294" cy="1080037"/>
          </a:xfrm>
        </p:grpSpPr>
        <p:sp>
          <p:nvSpPr>
            <p:cNvPr id="20" name="Arc 19">
              <a:extLst>
                <a:ext uri="{FF2B5EF4-FFF2-40B4-BE49-F238E27FC236}">
                  <a16:creationId xmlns:a16="http://schemas.microsoft.com/office/drawing/2014/main" id="{90C52FEE-6066-8EF0-A5A0-1F55668D7311}"/>
                </a:ext>
              </a:extLst>
            </p:cNvPr>
            <p:cNvSpPr/>
            <p:nvPr/>
          </p:nvSpPr>
          <p:spPr>
            <a:xfrm>
              <a:off x="972671" y="2653536"/>
              <a:ext cx="941294" cy="941294"/>
            </a:xfrm>
            <a:prstGeom prst="arc">
              <a:avLst>
                <a:gd name="adj1" fmla="val 10751286"/>
                <a:gd name="adj2" fmla="val 0"/>
              </a:avLst>
            </a:prstGeom>
            <a:ln w="762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1" name="Flowchart: Manual Operation 20">
              <a:extLst>
                <a:ext uri="{FF2B5EF4-FFF2-40B4-BE49-F238E27FC236}">
                  <a16:creationId xmlns:a16="http://schemas.microsoft.com/office/drawing/2014/main" id="{DC167909-3582-28A9-378E-CF56F94E1A47}"/>
                </a:ext>
              </a:extLst>
            </p:cNvPr>
            <p:cNvSpPr/>
            <p:nvPr/>
          </p:nvSpPr>
          <p:spPr>
            <a:xfrm rot="12439255">
              <a:off x="1484591" y="2514793"/>
              <a:ext cx="110197" cy="626623"/>
            </a:xfrm>
            <a:prstGeom prst="flowChartManualOperation">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Oval 21">
              <a:extLst>
                <a:ext uri="{FF2B5EF4-FFF2-40B4-BE49-F238E27FC236}">
                  <a16:creationId xmlns:a16="http://schemas.microsoft.com/office/drawing/2014/main" id="{FFF432DB-98EB-07D0-12EB-F50980D371E5}"/>
                </a:ext>
              </a:extLst>
            </p:cNvPr>
            <p:cNvSpPr/>
            <p:nvPr/>
          </p:nvSpPr>
          <p:spPr>
            <a:xfrm>
              <a:off x="1334230" y="2950855"/>
              <a:ext cx="200222" cy="20022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3" name="Group 22">
            <a:extLst>
              <a:ext uri="{FF2B5EF4-FFF2-40B4-BE49-F238E27FC236}">
                <a16:creationId xmlns:a16="http://schemas.microsoft.com/office/drawing/2014/main" id="{7EA7B72E-C233-A163-AD45-402B38DFF749}"/>
              </a:ext>
            </a:extLst>
          </p:cNvPr>
          <p:cNvGrpSpPr/>
          <p:nvPr/>
        </p:nvGrpSpPr>
        <p:grpSpPr>
          <a:xfrm>
            <a:off x="5911665" y="3735608"/>
            <a:ext cx="941294" cy="1080037"/>
            <a:chOff x="972671" y="2514793"/>
            <a:chExt cx="941294" cy="1080037"/>
          </a:xfrm>
        </p:grpSpPr>
        <p:sp>
          <p:nvSpPr>
            <p:cNvPr id="24" name="Arc 23">
              <a:extLst>
                <a:ext uri="{FF2B5EF4-FFF2-40B4-BE49-F238E27FC236}">
                  <a16:creationId xmlns:a16="http://schemas.microsoft.com/office/drawing/2014/main" id="{A3FE0EB9-5254-76AC-04A3-E4D8E20DB2B2}"/>
                </a:ext>
              </a:extLst>
            </p:cNvPr>
            <p:cNvSpPr/>
            <p:nvPr/>
          </p:nvSpPr>
          <p:spPr>
            <a:xfrm>
              <a:off x="972671" y="2653536"/>
              <a:ext cx="941294" cy="941294"/>
            </a:xfrm>
            <a:prstGeom prst="arc">
              <a:avLst>
                <a:gd name="adj1" fmla="val 10751286"/>
                <a:gd name="adj2" fmla="val 0"/>
              </a:avLst>
            </a:prstGeom>
            <a:ln w="762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5" name="Flowchart: Manual Operation 24">
              <a:extLst>
                <a:ext uri="{FF2B5EF4-FFF2-40B4-BE49-F238E27FC236}">
                  <a16:creationId xmlns:a16="http://schemas.microsoft.com/office/drawing/2014/main" id="{DF7BF6A5-5679-FD59-ADC8-3564832BFAAB}"/>
                </a:ext>
              </a:extLst>
            </p:cNvPr>
            <p:cNvSpPr/>
            <p:nvPr/>
          </p:nvSpPr>
          <p:spPr>
            <a:xfrm rot="12439255">
              <a:off x="1484591" y="2514793"/>
              <a:ext cx="110197" cy="626623"/>
            </a:xfrm>
            <a:prstGeom prst="flowChartManualOperation">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Oval 25">
              <a:extLst>
                <a:ext uri="{FF2B5EF4-FFF2-40B4-BE49-F238E27FC236}">
                  <a16:creationId xmlns:a16="http://schemas.microsoft.com/office/drawing/2014/main" id="{75CC6ACF-48F9-8728-370D-B81EE20CB39A}"/>
                </a:ext>
              </a:extLst>
            </p:cNvPr>
            <p:cNvSpPr/>
            <p:nvPr/>
          </p:nvSpPr>
          <p:spPr>
            <a:xfrm>
              <a:off x="1334230" y="2950855"/>
              <a:ext cx="200222" cy="20022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7" name="Group 26">
            <a:extLst>
              <a:ext uri="{FF2B5EF4-FFF2-40B4-BE49-F238E27FC236}">
                <a16:creationId xmlns:a16="http://schemas.microsoft.com/office/drawing/2014/main" id="{DB63F3A7-AA67-B249-AC88-7524C3691235}"/>
              </a:ext>
            </a:extLst>
          </p:cNvPr>
          <p:cNvGrpSpPr/>
          <p:nvPr/>
        </p:nvGrpSpPr>
        <p:grpSpPr>
          <a:xfrm>
            <a:off x="5911665" y="4882190"/>
            <a:ext cx="941294" cy="1080037"/>
            <a:chOff x="972671" y="2514793"/>
            <a:chExt cx="941294" cy="1080037"/>
          </a:xfrm>
        </p:grpSpPr>
        <p:sp>
          <p:nvSpPr>
            <p:cNvPr id="28" name="Arc 27">
              <a:extLst>
                <a:ext uri="{FF2B5EF4-FFF2-40B4-BE49-F238E27FC236}">
                  <a16:creationId xmlns:a16="http://schemas.microsoft.com/office/drawing/2014/main" id="{FE3523E1-7D16-1149-4DA9-40E2CF434252}"/>
                </a:ext>
              </a:extLst>
            </p:cNvPr>
            <p:cNvSpPr/>
            <p:nvPr/>
          </p:nvSpPr>
          <p:spPr>
            <a:xfrm>
              <a:off x="972671" y="2653536"/>
              <a:ext cx="941294" cy="941294"/>
            </a:xfrm>
            <a:prstGeom prst="arc">
              <a:avLst>
                <a:gd name="adj1" fmla="val 10751286"/>
                <a:gd name="adj2" fmla="val 0"/>
              </a:avLst>
            </a:prstGeom>
            <a:ln w="762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9" name="Flowchart: Manual Operation 28">
              <a:extLst>
                <a:ext uri="{FF2B5EF4-FFF2-40B4-BE49-F238E27FC236}">
                  <a16:creationId xmlns:a16="http://schemas.microsoft.com/office/drawing/2014/main" id="{5D342EEA-D7A6-F63E-715B-18DB69051ACD}"/>
                </a:ext>
              </a:extLst>
            </p:cNvPr>
            <p:cNvSpPr/>
            <p:nvPr/>
          </p:nvSpPr>
          <p:spPr>
            <a:xfrm rot="12439255">
              <a:off x="1484591" y="2514793"/>
              <a:ext cx="110197" cy="626623"/>
            </a:xfrm>
            <a:prstGeom prst="flowChartManualOperation">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Oval 29">
              <a:extLst>
                <a:ext uri="{FF2B5EF4-FFF2-40B4-BE49-F238E27FC236}">
                  <a16:creationId xmlns:a16="http://schemas.microsoft.com/office/drawing/2014/main" id="{FA1FD085-DE2A-1ABD-448C-65ED51866930}"/>
                </a:ext>
              </a:extLst>
            </p:cNvPr>
            <p:cNvSpPr/>
            <p:nvPr/>
          </p:nvSpPr>
          <p:spPr>
            <a:xfrm>
              <a:off x="1334230" y="2950855"/>
              <a:ext cx="200222" cy="20022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795"/>
        <p:cNvGrpSpPr/>
        <p:nvPr/>
      </p:nvGrpSpPr>
      <p:grpSpPr>
        <a:xfrm>
          <a:off x="0" y="0"/>
          <a:ext cx="0" cy="0"/>
          <a:chOff x="0" y="0"/>
          <a:chExt cx="0" cy="0"/>
        </a:xfrm>
      </p:grpSpPr>
      <p:sp>
        <p:nvSpPr>
          <p:cNvPr id="796" name="Google Shape;796;p30"/>
          <p:cNvSpPr txBox="1">
            <a:spLocks noGrp="1"/>
          </p:cNvSpPr>
          <p:nvPr>
            <p:ph type="title"/>
          </p:nvPr>
        </p:nvSpPr>
        <p:spPr/>
        <p:txBody>
          <a:bodyPr/>
          <a:lstStyle/>
          <a:p>
            <a:r>
              <a:rPr lang="en-US" dirty="0"/>
              <a:t>Préparation d'une </a:t>
            </a:r>
            <a:r>
              <a:rPr lang="en-US" dirty="0" err="1"/>
              <a:t>réunion</a:t>
            </a:r>
            <a:r>
              <a:rPr lang="en-US" dirty="0"/>
              <a:t> de examen du dossier</a:t>
            </a:r>
          </a:p>
        </p:txBody>
      </p:sp>
      <p:sp>
        <p:nvSpPr>
          <p:cNvPr id="2" name="TextBox 1">
            <a:extLst>
              <a:ext uri="{FF2B5EF4-FFF2-40B4-BE49-F238E27FC236}">
                <a16:creationId xmlns:a16="http://schemas.microsoft.com/office/drawing/2014/main" id="{CC0C68EA-F6B8-7DEB-BCBC-C007764F4A9F}"/>
              </a:ext>
            </a:extLst>
          </p:cNvPr>
          <p:cNvSpPr txBox="1"/>
          <p:nvPr/>
        </p:nvSpPr>
        <p:spPr>
          <a:xfrm>
            <a:off x="2156300" y="1333947"/>
            <a:ext cx="3350520" cy="2554545"/>
          </a:xfrm>
          <a:prstGeom prst="rect">
            <a:avLst/>
          </a:prstGeom>
          <a:noFill/>
        </p:spPr>
        <p:txBody>
          <a:bodyPr wrap="square" rtlCol="0">
            <a:spAutoFit/>
          </a:bodyPr>
          <a:lstStyle/>
          <a:p>
            <a:pPr>
              <a:buClr>
                <a:schemeClr val="dk1"/>
              </a:buClr>
              <a:buSzPts val="2200"/>
            </a:pPr>
            <a:r>
              <a:rPr lang="en-US" sz="2000" dirty="0">
                <a:solidFill>
                  <a:schemeClr val="dk1"/>
                </a:solidFill>
                <a:latin typeface="Arial" panose="020B0604020202020204" pitchFamily="34" charset="0"/>
                <a:ea typeface="Arial"/>
                <a:cs typeface="Arial" panose="020B0604020202020204" pitchFamily="34" charset="0"/>
                <a:sym typeface="Arial"/>
              </a:rPr>
              <a:t>Faciliter la </a:t>
            </a:r>
            <a:r>
              <a:rPr lang="en-US" sz="2000" b="1" dirty="0">
                <a:solidFill>
                  <a:schemeClr val="dk1"/>
                </a:solidFill>
                <a:latin typeface="Arial" panose="020B0604020202020204" pitchFamily="34" charset="0"/>
                <a:ea typeface="Arial"/>
                <a:cs typeface="Arial" panose="020B0604020202020204" pitchFamily="34" charset="0"/>
                <a:sym typeface="Arial"/>
              </a:rPr>
              <a:t>participation significative </a:t>
            </a:r>
            <a:r>
              <a:rPr lang="en-US" sz="2000" dirty="0">
                <a:solidFill>
                  <a:schemeClr val="dk1"/>
                </a:solidFill>
                <a:latin typeface="Arial" panose="020B0604020202020204" pitchFamily="34" charset="0"/>
                <a:ea typeface="Arial"/>
                <a:cs typeface="Arial" panose="020B0604020202020204" pitchFamily="34" charset="0"/>
                <a:sym typeface="Arial"/>
              </a:rPr>
              <a:t>de l'enfant et, le cas échéant, de ses </a:t>
            </a:r>
            <a:r>
              <a:rPr lang="en-US" sz="2000" dirty="0">
                <a:solidFill>
                  <a:schemeClr val="dk1"/>
                </a:solidFill>
                <a:latin typeface="Arial" panose="020B0604020202020204" pitchFamily="34" charset="0"/>
                <a:cs typeface="Arial" panose="020B0604020202020204" pitchFamily="34" charset="0"/>
              </a:rPr>
              <a:t>parents, de la personne qui s'occupe de lui et/ou de l'adulte de confiance à </a:t>
            </a:r>
            <a:r>
              <a:rPr lang="en-US" sz="2000" dirty="0">
                <a:solidFill>
                  <a:schemeClr val="dk1"/>
                </a:solidFill>
                <a:latin typeface="Arial" panose="020B0604020202020204" pitchFamily="34" charset="0"/>
                <a:ea typeface="Arial"/>
                <a:cs typeface="Arial" panose="020B0604020202020204" pitchFamily="34" charset="0"/>
                <a:sym typeface="Arial"/>
              </a:rPr>
              <a:t>la </a:t>
            </a:r>
            <a:r>
              <a:rPr lang="en-US" sz="2000" dirty="0" err="1">
                <a:solidFill>
                  <a:schemeClr val="dk1"/>
                </a:solidFill>
                <a:latin typeface="Arial" panose="020B0604020202020204" pitchFamily="34" charset="0"/>
                <a:ea typeface="Arial"/>
                <a:cs typeface="Arial" panose="020B0604020202020204" pitchFamily="34" charset="0"/>
                <a:sym typeface="Arial"/>
              </a:rPr>
              <a:t>réunion</a:t>
            </a:r>
            <a:r>
              <a:rPr lang="en-US" sz="2000" dirty="0">
                <a:solidFill>
                  <a:schemeClr val="dk1"/>
                </a:solidFill>
                <a:latin typeface="Arial" panose="020B0604020202020204" pitchFamily="34" charset="0"/>
                <a:ea typeface="Arial"/>
                <a:cs typeface="Arial" panose="020B0604020202020204" pitchFamily="34" charset="0"/>
                <a:sym typeface="Arial"/>
              </a:rPr>
              <a:t> </a:t>
            </a:r>
            <a:r>
              <a:rPr lang="en-US" sz="2000" dirty="0" err="1">
                <a:solidFill>
                  <a:schemeClr val="dk1"/>
                </a:solidFill>
                <a:latin typeface="Arial" panose="020B0604020202020204" pitchFamily="34" charset="0"/>
                <a:ea typeface="Arial"/>
                <a:cs typeface="Arial" panose="020B0604020202020204" pitchFamily="34" charset="0"/>
                <a:sym typeface="Arial"/>
              </a:rPr>
              <a:t>d'examen</a:t>
            </a:r>
            <a:r>
              <a:rPr lang="en-US" sz="2000" dirty="0">
                <a:solidFill>
                  <a:schemeClr val="dk1"/>
                </a:solidFill>
                <a:latin typeface="Arial" panose="020B0604020202020204" pitchFamily="34" charset="0"/>
                <a:ea typeface="Arial"/>
                <a:cs typeface="Arial" panose="020B0604020202020204" pitchFamily="34" charset="0"/>
                <a:sym typeface="Arial"/>
              </a:rPr>
              <a:t> de </a:t>
            </a:r>
            <a:r>
              <a:rPr lang="en-US" sz="2000" dirty="0" err="1">
                <a:solidFill>
                  <a:schemeClr val="dk1"/>
                </a:solidFill>
                <a:latin typeface="Arial" panose="020B0604020202020204" pitchFamily="34" charset="0"/>
                <a:ea typeface="Arial"/>
                <a:cs typeface="Arial" panose="020B0604020202020204" pitchFamily="34" charset="0"/>
                <a:sym typeface="Arial"/>
              </a:rPr>
              <a:t>cas</a:t>
            </a:r>
            <a:r>
              <a:rPr lang="en-US" sz="2000" dirty="0">
                <a:solidFill>
                  <a:schemeClr val="dk1"/>
                </a:solidFill>
                <a:latin typeface="Arial" panose="020B0604020202020204" pitchFamily="34" charset="0"/>
                <a:ea typeface="Arial"/>
                <a:cs typeface="Arial" panose="020B0604020202020204" pitchFamily="34" charset="0"/>
                <a:sym typeface="Arial"/>
              </a:rPr>
              <a:t> et à la prise de décision.</a:t>
            </a:r>
            <a:endParaRPr lang="en-US" sz="2000" dirty="0">
              <a:solidFill>
                <a:schemeClr val="dk1"/>
              </a:solidFill>
              <a:latin typeface="Arial" panose="020B0604020202020204" pitchFamily="34" charset="0"/>
              <a:cs typeface="Arial" panose="020B0604020202020204" pitchFamily="34" charset="0"/>
            </a:endParaRPr>
          </a:p>
        </p:txBody>
      </p:sp>
      <p:grpSp>
        <p:nvGrpSpPr>
          <p:cNvPr id="3" name="Group 2">
            <a:extLst>
              <a:ext uri="{FF2B5EF4-FFF2-40B4-BE49-F238E27FC236}">
                <a16:creationId xmlns:a16="http://schemas.microsoft.com/office/drawing/2014/main" id="{65114C1C-0058-AB0B-FDE0-F819942378AF}"/>
              </a:ext>
            </a:extLst>
          </p:cNvPr>
          <p:cNvGrpSpPr/>
          <p:nvPr/>
        </p:nvGrpSpPr>
        <p:grpSpPr>
          <a:xfrm>
            <a:off x="1008157" y="1364724"/>
            <a:ext cx="904240" cy="944880"/>
            <a:chOff x="7345680" y="2484120"/>
            <a:chExt cx="904240" cy="944880"/>
          </a:xfrm>
        </p:grpSpPr>
        <p:sp>
          <p:nvSpPr>
            <p:cNvPr id="4" name="Oval 3">
              <a:extLst>
                <a:ext uri="{FF2B5EF4-FFF2-40B4-BE49-F238E27FC236}">
                  <a16:creationId xmlns:a16="http://schemas.microsoft.com/office/drawing/2014/main" id="{09628240-811C-A122-A8B6-8025D2E7969A}"/>
                </a:ext>
              </a:extLst>
            </p:cNvPr>
            <p:cNvSpPr/>
            <p:nvPr/>
          </p:nvSpPr>
          <p:spPr>
            <a:xfrm>
              <a:off x="7345680" y="2484120"/>
              <a:ext cx="904240" cy="94488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L-Shape 4">
              <a:extLst>
                <a:ext uri="{FF2B5EF4-FFF2-40B4-BE49-F238E27FC236}">
                  <a16:creationId xmlns:a16="http://schemas.microsoft.com/office/drawing/2014/main" id="{B833749A-5902-2FEB-0EFB-30A7C002FEF3}"/>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6" name="TextBox 5">
            <a:extLst>
              <a:ext uri="{FF2B5EF4-FFF2-40B4-BE49-F238E27FC236}">
                <a16:creationId xmlns:a16="http://schemas.microsoft.com/office/drawing/2014/main" id="{77EC70A5-B5A0-0763-95F4-B6AA3ECE945E}"/>
              </a:ext>
            </a:extLst>
          </p:cNvPr>
          <p:cNvSpPr txBox="1"/>
          <p:nvPr/>
        </p:nvSpPr>
        <p:spPr>
          <a:xfrm>
            <a:off x="2095021" y="4304979"/>
            <a:ext cx="3350520" cy="1323439"/>
          </a:xfrm>
          <a:prstGeom prst="rect">
            <a:avLst/>
          </a:prstGeom>
          <a:noFill/>
        </p:spPr>
        <p:txBody>
          <a:bodyPr wrap="square" rtlCol="0">
            <a:spAutoFit/>
          </a:bodyPr>
          <a:lstStyle/>
          <a:p>
            <a:pPr marR="0" lvl="0" algn="l" rtl="0">
              <a:spcBef>
                <a:spcPts val="0"/>
              </a:spcBef>
              <a:spcAft>
                <a:spcPts val="0"/>
              </a:spcAft>
              <a:buClr>
                <a:schemeClr val="dk1"/>
              </a:buClr>
              <a:buSzPts val="2200"/>
            </a:pPr>
            <a:r>
              <a:rPr lang="en-US" sz="2000" dirty="0">
                <a:solidFill>
                  <a:schemeClr val="dk1"/>
                </a:solidFill>
                <a:latin typeface="Arial" panose="020B0604020202020204" pitchFamily="34" charset="0"/>
                <a:ea typeface="Arial"/>
                <a:cs typeface="Arial" panose="020B0604020202020204" pitchFamily="34" charset="0"/>
                <a:sym typeface="Arial"/>
              </a:rPr>
              <a:t>Vérifier si les informations qui seront fournies respectent les </a:t>
            </a:r>
            <a:r>
              <a:rPr lang="en-US" sz="2000" b="1" dirty="0">
                <a:solidFill>
                  <a:schemeClr val="dk1"/>
                </a:solidFill>
                <a:latin typeface="Arial" panose="020B0604020202020204" pitchFamily="34" charset="0"/>
                <a:ea typeface="Arial"/>
                <a:cs typeface="Arial" panose="020B0604020202020204" pitchFamily="34" charset="0"/>
                <a:sym typeface="Arial"/>
              </a:rPr>
              <a:t>principes de protection des données personnelles</a:t>
            </a:r>
            <a:endParaRPr lang="en-US" sz="2000" dirty="0">
              <a:solidFill>
                <a:schemeClr val="dk1"/>
              </a:solidFill>
              <a:latin typeface="Arial" panose="020B0604020202020204" pitchFamily="34" charset="0"/>
              <a:ea typeface="Arial"/>
              <a:cs typeface="Arial" panose="020B0604020202020204" pitchFamily="34" charset="0"/>
              <a:sym typeface="Arial"/>
            </a:endParaRPr>
          </a:p>
        </p:txBody>
      </p:sp>
      <p:grpSp>
        <p:nvGrpSpPr>
          <p:cNvPr id="7" name="Group 6">
            <a:extLst>
              <a:ext uri="{FF2B5EF4-FFF2-40B4-BE49-F238E27FC236}">
                <a16:creationId xmlns:a16="http://schemas.microsoft.com/office/drawing/2014/main" id="{DD376C1A-8AEB-782A-95A3-CA05ADB9FA68}"/>
              </a:ext>
            </a:extLst>
          </p:cNvPr>
          <p:cNvGrpSpPr/>
          <p:nvPr/>
        </p:nvGrpSpPr>
        <p:grpSpPr>
          <a:xfrm>
            <a:off x="941797" y="4205496"/>
            <a:ext cx="904240" cy="944880"/>
            <a:chOff x="7345680" y="2484120"/>
            <a:chExt cx="904240" cy="944880"/>
          </a:xfrm>
        </p:grpSpPr>
        <p:sp>
          <p:nvSpPr>
            <p:cNvPr id="8" name="Oval 7">
              <a:extLst>
                <a:ext uri="{FF2B5EF4-FFF2-40B4-BE49-F238E27FC236}">
                  <a16:creationId xmlns:a16="http://schemas.microsoft.com/office/drawing/2014/main" id="{EC2EB9D4-77B8-431D-6AED-7334CD8E3D5A}"/>
                </a:ext>
              </a:extLst>
            </p:cNvPr>
            <p:cNvSpPr/>
            <p:nvPr/>
          </p:nvSpPr>
          <p:spPr>
            <a:xfrm>
              <a:off x="7345680" y="2484120"/>
              <a:ext cx="904240" cy="94488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L-Shape 8">
              <a:extLst>
                <a:ext uri="{FF2B5EF4-FFF2-40B4-BE49-F238E27FC236}">
                  <a16:creationId xmlns:a16="http://schemas.microsoft.com/office/drawing/2014/main" id="{53961CC9-E85C-DBA4-DE6B-9FE836117D24}"/>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10" name="TextBox 9">
            <a:extLst>
              <a:ext uri="{FF2B5EF4-FFF2-40B4-BE49-F238E27FC236}">
                <a16:creationId xmlns:a16="http://schemas.microsoft.com/office/drawing/2014/main" id="{91E56616-88B9-516A-C560-8663073F2ED2}"/>
              </a:ext>
            </a:extLst>
          </p:cNvPr>
          <p:cNvSpPr txBox="1"/>
          <p:nvPr/>
        </p:nvSpPr>
        <p:spPr>
          <a:xfrm>
            <a:off x="7181731" y="1364724"/>
            <a:ext cx="4068472" cy="3785652"/>
          </a:xfrm>
          <a:prstGeom prst="rect">
            <a:avLst/>
          </a:prstGeom>
          <a:noFill/>
        </p:spPr>
        <p:txBody>
          <a:bodyPr wrap="square" rtlCol="0">
            <a:spAutoFit/>
          </a:bodyPr>
          <a:lstStyle/>
          <a:p>
            <a:pPr marR="0" lvl="0" algn="l" rtl="0">
              <a:spcBef>
                <a:spcPts val="0"/>
              </a:spcBef>
              <a:spcAft>
                <a:spcPts val="0"/>
              </a:spcAft>
              <a:buClr>
                <a:schemeClr val="dk1"/>
              </a:buClr>
              <a:buSzPts val="2200"/>
            </a:pPr>
            <a:r>
              <a:rPr lang="en-US" sz="2000" b="1" dirty="0">
                <a:solidFill>
                  <a:schemeClr val="dk1"/>
                </a:solidFill>
                <a:latin typeface="Arial" panose="020B0604020202020204" pitchFamily="34" charset="0"/>
                <a:ea typeface="Arial"/>
                <a:cs typeface="Arial" panose="020B0604020202020204" pitchFamily="34" charset="0"/>
                <a:sym typeface="Arial"/>
              </a:rPr>
              <a:t>Se préparer à présenter le cas de l'enfant : </a:t>
            </a:r>
            <a:endParaRPr lang="en-US" sz="2000" b="1" dirty="0">
              <a:latin typeface="Arial" panose="020B0604020202020204" pitchFamily="34" charset="0"/>
              <a:cs typeface="Arial" panose="020B0604020202020204" pitchFamily="34" charset="0"/>
            </a:endParaRPr>
          </a:p>
          <a:p>
            <a:pPr marL="342900" indent="-342900">
              <a:buClr>
                <a:schemeClr val="dk1"/>
              </a:buClr>
              <a:buSzPts val="2200"/>
              <a:buFont typeface="Arial" panose="020B0604020202020204" pitchFamily="34" charset="0"/>
              <a:buChar char="•"/>
            </a:pPr>
            <a:r>
              <a:rPr lang="en-US" sz="2000" b="0" i="0" u="none" strike="noStrike" cap="none" dirty="0">
                <a:solidFill>
                  <a:schemeClr val="dk1"/>
                </a:solidFill>
                <a:latin typeface="Arial" panose="020B0604020202020204" pitchFamily="34" charset="0"/>
                <a:ea typeface="Arial"/>
                <a:cs typeface="Arial" panose="020B0604020202020204" pitchFamily="34" charset="0"/>
                <a:sym typeface="Arial"/>
              </a:rPr>
              <a:t>Inclure des informations de base telles que l'âge, le sexe, le statut, le mode de garde. </a:t>
            </a:r>
            <a:endParaRPr lang="en-US" sz="2000" dirty="0">
              <a:latin typeface="Arial" panose="020B0604020202020204" pitchFamily="34" charset="0"/>
              <a:cs typeface="Arial" panose="020B0604020202020204" pitchFamily="34" charset="0"/>
            </a:endParaRPr>
          </a:p>
          <a:p>
            <a:pPr marL="342900" indent="-342900">
              <a:buClr>
                <a:schemeClr val="dk1"/>
              </a:buClr>
              <a:buSzPts val="2200"/>
              <a:buFont typeface="Arial" panose="020B0604020202020204" pitchFamily="34" charset="0"/>
              <a:buChar char="•"/>
            </a:pPr>
            <a:r>
              <a:rPr lang="en-US" sz="2000" b="0" i="0" u="none" strike="noStrike" cap="none" dirty="0">
                <a:solidFill>
                  <a:schemeClr val="dk1"/>
                </a:solidFill>
                <a:latin typeface="Arial" panose="020B0604020202020204" pitchFamily="34" charset="0"/>
                <a:ea typeface="Arial"/>
                <a:cs typeface="Arial" panose="020B0604020202020204" pitchFamily="34" charset="0"/>
                <a:sym typeface="Arial"/>
              </a:rPr>
              <a:t>Donner un aperçu des besoins de l'enfant, des problèmes de protection et des risques. </a:t>
            </a:r>
            <a:endParaRPr lang="en-US" sz="2000" dirty="0">
              <a:latin typeface="Arial" panose="020B0604020202020204" pitchFamily="34" charset="0"/>
              <a:cs typeface="Arial" panose="020B0604020202020204" pitchFamily="34" charset="0"/>
            </a:endParaRPr>
          </a:p>
          <a:p>
            <a:pPr marL="342900" indent="-342900">
              <a:buClr>
                <a:schemeClr val="dk1"/>
              </a:buClr>
              <a:buSzPts val="2200"/>
              <a:buFont typeface="Arial" panose="020B0604020202020204" pitchFamily="34" charset="0"/>
              <a:buChar char="•"/>
            </a:pPr>
            <a:r>
              <a:rPr lang="en-US" sz="2000" b="0" i="0" u="none" strike="noStrike" cap="none" dirty="0">
                <a:solidFill>
                  <a:schemeClr val="dk1"/>
                </a:solidFill>
                <a:latin typeface="Arial" panose="020B0604020202020204" pitchFamily="34" charset="0"/>
                <a:ea typeface="Arial"/>
                <a:cs typeface="Arial" panose="020B0604020202020204" pitchFamily="34" charset="0"/>
                <a:sym typeface="Arial"/>
              </a:rPr>
              <a:t>Dressez la liste des actions déjà entreprises, de ce qui a bien fonctionné et de ce qui n'a pas fonctionné.</a:t>
            </a:r>
          </a:p>
          <a:p>
            <a:pPr marL="342900" indent="-342900">
              <a:buClr>
                <a:schemeClr val="dk1"/>
              </a:buClr>
              <a:buSzPts val="2200"/>
              <a:buFont typeface="Arial" panose="020B0604020202020204" pitchFamily="34" charset="0"/>
              <a:buChar char="•"/>
            </a:pPr>
            <a:r>
              <a:rPr lang="en-US" sz="2000" dirty="0">
                <a:solidFill>
                  <a:schemeClr val="dk1"/>
                </a:solidFill>
                <a:latin typeface="Arial" panose="020B0604020202020204" pitchFamily="34" charset="0"/>
                <a:cs typeface="Arial" panose="020B0604020202020204" pitchFamily="34" charset="0"/>
              </a:rPr>
              <a:t>Identifier les progrès réalisés et les changements récents</a:t>
            </a:r>
            <a:endParaRPr lang="en-US" sz="2000" dirty="0">
              <a:latin typeface="Arial" panose="020B0604020202020204" pitchFamily="34" charset="0"/>
              <a:cs typeface="Arial" panose="020B0604020202020204" pitchFamily="34" charset="0"/>
            </a:endParaRPr>
          </a:p>
        </p:txBody>
      </p:sp>
      <p:grpSp>
        <p:nvGrpSpPr>
          <p:cNvPr id="11" name="Group 10">
            <a:extLst>
              <a:ext uri="{FF2B5EF4-FFF2-40B4-BE49-F238E27FC236}">
                <a16:creationId xmlns:a16="http://schemas.microsoft.com/office/drawing/2014/main" id="{DC5236B9-DD01-3680-B391-430D387FEDC0}"/>
              </a:ext>
            </a:extLst>
          </p:cNvPr>
          <p:cNvGrpSpPr/>
          <p:nvPr/>
        </p:nvGrpSpPr>
        <p:grpSpPr>
          <a:xfrm>
            <a:off x="6155630" y="1333947"/>
            <a:ext cx="904240" cy="944880"/>
            <a:chOff x="7345680" y="2484120"/>
            <a:chExt cx="904240" cy="944880"/>
          </a:xfrm>
        </p:grpSpPr>
        <p:sp>
          <p:nvSpPr>
            <p:cNvPr id="12" name="Oval 11">
              <a:extLst>
                <a:ext uri="{FF2B5EF4-FFF2-40B4-BE49-F238E27FC236}">
                  <a16:creationId xmlns:a16="http://schemas.microsoft.com/office/drawing/2014/main" id="{D6FDC471-26CB-F6E0-96E9-513992698EC9}"/>
                </a:ext>
              </a:extLst>
            </p:cNvPr>
            <p:cNvSpPr/>
            <p:nvPr/>
          </p:nvSpPr>
          <p:spPr>
            <a:xfrm>
              <a:off x="7345680" y="2484120"/>
              <a:ext cx="904240" cy="94488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L-Shape 12">
              <a:extLst>
                <a:ext uri="{FF2B5EF4-FFF2-40B4-BE49-F238E27FC236}">
                  <a16:creationId xmlns:a16="http://schemas.microsoft.com/office/drawing/2014/main" id="{8C2A22EF-8720-C1D0-73A2-351272B6261A}"/>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Title 31">
            <a:extLst>
              <a:ext uri="{FF2B5EF4-FFF2-40B4-BE49-F238E27FC236}">
                <a16:creationId xmlns:a16="http://schemas.microsoft.com/office/drawing/2014/main" id="{018DEDA9-988A-4F70-B2DE-A423BE94BAA4}"/>
              </a:ext>
            </a:extLst>
          </p:cNvPr>
          <p:cNvSpPr>
            <a:spLocks noGrp="1"/>
          </p:cNvSpPr>
          <p:nvPr>
            <p:ph type="title"/>
          </p:nvPr>
        </p:nvSpPr>
        <p:spPr/>
        <p:txBody>
          <a:bodyPr/>
          <a:lstStyle/>
          <a:p>
            <a:r>
              <a:rPr lang="en-GB" dirty="0"/>
              <a:t>Structure de la </a:t>
            </a:r>
            <a:r>
              <a:rPr lang="en-GB" dirty="0" err="1"/>
              <a:t>réunion</a:t>
            </a:r>
            <a:r>
              <a:rPr lang="en-GB" dirty="0"/>
              <a:t> de examen des </a:t>
            </a:r>
            <a:r>
              <a:rPr lang="en-GB" dirty="0" err="1"/>
              <a:t>cas</a:t>
            </a:r>
            <a:endParaRPr lang="en-CA" dirty="0">
              <a:latin typeface="Arial" panose="020B0604020202020204" pitchFamily="34" charset="0"/>
              <a:cs typeface="Arial" panose="020B0604020202020204" pitchFamily="34" charset="0"/>
            </a:endParaRPr>
          </a:p>
        </p:txBody>
      </p:sp>
      <p:sp>
        <p:nvSpPr>
          <p:cNvPr id="5" name="Freeform: Shape 4">
            <a:extLst>
              <a:ext uri="{FF2B5EF4-FFF2-40B4-BE49-F238E27FC236}">
                <a16:creationId xmlns:a16="http://schemas.microsoft.com/office/drawing/2014/main" id="{6D9F5708-EE12-8E0C-C62A-7A0CDC1C95B4}"/>
              </a:ext>
            </a:extLst>
          </p:cNvPr>
          <p:cNvSpPr/>
          <p:nvPr/>
        </p:nvSpPr>
        <p:spPr>
          <a:xfrm>
            <a:off x="38100" y="1143000"/>
            <a:ext cx="11163300" cy="4991100"/>
          </a:xfrm>
          <a:custGeom>
            <a:avLst/>
            <a:gdLst>
              <a:gd name="connsiteX0" fmla="*/ 0 w 11163300"/>
              <a:gd name="connsiteY0" fmla="*/ 0 h 4991100"/>
              <a:gd name="connsiteX1" fmla="*/ 1123950 w 11163300"/>
              <a:gd name="connsiteY1" fmla="*/ 781050 h 4991100"/>
              <a:gd name="connsiteX2" fmla="*/ 3867150 w 11163300"/>
              <a:gd name="connsiteY2" fmla="*/ 2019300 h 4991100"/>
              <a:gd name="connsiteX3" fmla="*/ 6867525 w 11163300"/>
              <a:gd name="connsiteY3" fmla="*/ 1428750 h 4991100"/>
              <a:gd name="connsiteX4" fmla="*/ 9058275 w 11163300"/>
              <a:gd name="connsiteY4" fmla="*/ 2571750 h 4991100"/>
              <a:gd name="connsiteX5" fmla="*/ 9791700 w 11163300"/>
              <a:gd name="connsiteY5" fmla="*/ 4371975 h 4991100"/>
              <a:gd name="connsiteX6" fmla="*/ 11163300 w 11163300"/>
              <a:gd name="connsiteY6" fmla="*/ 4991100 h 4991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163300" h="4991100">
                <a:moveTo>
                  <a:pt x="0" y="0"/>
                </a:moveTo>
                <a:cubicBezTo>
                  <a:pt x="239712" y="222250"/>
                  <a:pt x="479425" y="444500"/>
                  <a:pt x="1123950" y="781050"/>
                </a:cubicBezTo>
                <a:cubicBezTo>
                  <a:pt x="1768475" y="1117600"/>
                  <a:pt x="2909888" y="1911350"/>
                  <a:pt x="3867150" y="2019300"/>
                </a:cubicBezTo>
                <a:cubicBezTo>
                  <a:pt x="4824412" y="2127250"/>
                  <a:pt x="6002337" y="1336675"/>
                  <a:pt x="6867525" y="1428750"/>
                </a:cubicBezTo>
                <a:cubicBezTo>
                  <a:pt x="7732713" y="1520825"/>
                  <a:pt x="8570913" y="2081213"/>
                  <a:pt x="9058275" y="2571750"/>
                </a:cubicBezTo>
                <a:cubicBezTo>
                  <a:pt x="9545637" y="3062287"/>
                  <a:pt x="9440863" y="3968750"/>
                  <a:pt x="9791700" y="4371975"/>
                </a:cubicBezTo>
                <a:cubicBezTo>
                  <a:pt x="10142537" y="4775200"/>
                  <a:pt x="10652918" y="4883150"/>
                  <a:pt x="11163300" y="4991100"/>
                </a:cubicBezTo>
              </a:path>
            </a:pathLst>
          </a:custGeom>
          <a:noFill/>
          <a:ln w="762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BE">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B20FE4AB-1036-873D-1263-B6782C57B9CE}"/>
              </a:ext>
            </a:extLst>
          </p:cNvPr>
          <p:cNvSpPr txBox="1"/>
          <p:nvPr/>
        </p:nvSpPr>
        <p:spPr>
          <a:xfrm>
            <a:off x="1754317" y="1323784"/>
            <a:ext cx="2615140" cy="707886"/>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Fournir une vue d'ensemble de la situation actuelle</a:t>
            </a:r>
            <a:endParaRPr lang="en-BE" sz="2000" dirty="0">
              <a:latin typeface="Arial" panose="020B0604020202020204" pitchFamily="34" charset="0"/>
              <a:cs typeface="Arial" panose="020B0604020202020204" pitchFamily="34" charset="0"/>
            </a:endParaRPr>
          </a:p>
        </p:txBody>
      </p:sp>
      <p:sp>
        <p:nvSpPr>
          <p:cNvPr id="12" name="TextBox 11">
            <a:extLst>
              <a:ext uri="{FF2B5EF4-FFF2-40B4-BE49-F238E27FC236}">
                <a16:creationId xmlns:a16="http://schemas.microsoft.com/office/drawing/2014/main" id="{9B7EE9A9-9569-9AF9-E348-A30812BB8D37}"/>
              </a:ext>
            </a:extLst>
          </p:cNvPr>
          <p:cNvSpPr txBox="1"/>
          <p:nvPr/>
        </p:nvSpPr>
        <p:spPr>
          <a:xfrm>
            <a:off x="7477458" y="1458418"/>
            <a:ext cx="2971799" cy="707886"/>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Remue-méninges sur les options et les actions possibles</a:t>
            </a:r>
            <a:endParaRPr lang="en-BE" sz="2000" dirty="0">
              <a:latin typeface="Arial" panose="020B0604020202020204" pitchFamily="34" charset="0"/>
              <a:cs typeface="Arial" panose="020B0604020202020204" pitchFamily="34" charset="0"/>
            </a:endParaRPr>
          </a:p>
        </p:txBody>
      </p:sp>
      <p:sp>
        <p:nvSpPr>
          <p:cNvPr id="13" name="TextBox 12">
            <a:extLst>
              <a:ext uri="{FF2B5EF4-FFF2-40B4-BE49-F238E27FC236}">
                <a16:creationId xmlns:a16="http://schemas.microsoft.com/office/drawing/2014/main" id="{124AA35A-866F-F66C-B7D5-46A91B75B29D}"/>
              </a:ext>
            </a:extLst>
          </p:cNvPr>
          <p:cNvSpPr txBox="1"/>
          <p:nvPr/>
        </p:nvSpPr>
        <p:spPr>
          <a:xfrm>
            <a:off x="4315346" y="1856702"/>
            <a:ext cx="2296886" cy="707886"/>
          </a:xfrm>
          <a:prstGeom prst="rect">
            <a:avLst/>
          </a:prstGeom>
          <a:noFill/>
        </p:spPr>
        <p:txBody>
          <a:bodyPr wrap="square" rtlCol="0">
            <a:spAutoFit/>
          </a:bodyPr>
          <a:lstStyle/>
          <a:p>
            <a:r>
              <a:rPr lang="en-GB" sz="2000" dirty="0">
                <a:latin typeface="Arial" panose="020B0604020202020204" pitchFamily="34" charset="0"/>
                <a:cs typeface="Arial" panose="020B0604020202020204" pitchFamily="34" charset="0"/>
              </a:rPr>
              <a:t>Questions et réponses</a:t>
            </a:r>
          </a:p>
        </p:txBody>
      </p:sp>
      <p:sp>
        <p:nvSpPr>
          <p:cNvPr id="14" name="TextBox 13">
            <a:extLst>
              <a:ext uri="{FF2B5EF4-FFF2-40B4-BE49-F238E27FC236}">
                <a16:creationId xmlns:a16="http://schemas.microsoft.com/office/drawing/2014/main" id="{4ABB0A19-2CC9-EDD7-EC8F-0A89CC64ED4C}"/>
              </a:ext>
            </a:extLst>
          </p:cNvPr>
          <p:cNvSpPr txBox="1"/>
          <p:nvPr/>
        </p:nvSpPr>
        <p:spPr>
          <a:xfrm>
            <a:off x="9359921" y="2945383"/>
            <a:ext cx="2296886" cy="707886"/>
          </a:xfrm>
          <a:prstGeom prst="rect">
            <a:avLst/>
          </a:prstGeom>
          <a:noFill/>
        </p:spPr>
        <p:txBody>
          <a:bodyPr wrap="square" rtlCol="0">
            <a:spAutoFit/>
          </a:bodyPr>
          <a:lstStyle/>
          <a:p>
            <a:r>
              <a:rPr lang="en-GB" sz="2000" dirty="0">
                <a:latin typeface="Arial" panose="020B0604020202020204" pitchFamily="34" charset="0"/>
                <a:cs typeface="Arial" panose="020B0604020202020204" pitchFamily="34" charset="0"/>
              </a:rPr>
              <a:t>Se mettre d'accord sur les prochaines étapes </a:t>
            </a:r>
          </a:p>
        </p:txBody>
      </p:sp>
      <p:sp>
        <p:nvSpPr>
          <p:cNvPr id="15" name="TextBox 14">
            <a:extLst>
              <a:ext uri="{FF2B5EF4-FFF2-40B4-BE49-F238E27FC236}">
                <a16:creationId xmlns:a16="http://schemas.microsoft.com/office/drawing/2014/main" id="{57D577EF-B46D-ADE8-08FE-3CB3AD04886D}"/>
              </a:ext>
            </a:extLst>
          </p:cNvPr>
          <p:cNvSpPr txBox="1"/>
          <p:nvPr/>
        </p:nvSpPr>
        <p:spPr>
          <a:xfrm>
            <a:off x="10033541" y="4115898"/>
            <a:ext cx="1704643" cy="1015663"/>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Documenter et mettre à jour le plan</a:t>
            </a:r>
          </a:p>
        </p:txBody>
      </p:sp>
      <p:sp>
        <p:nvSpPr>
          <p:cNvPr id="18" name="Oval 17">
            <a:extLst>
              <a:ext uri="{FF2B5EF4-FFF2-40B4-BE49-F238E27FC236}">
                <a16:creationId xmlns:a16="http://schemas.microsoft.com/office/drawing/2014/main" id="{9D81D333-DC32-BB77-7CC9-D3607B7D051B}"/>
              </a:ext>
            </a:extLst>
          </p:cNvPr>
          <p:cNvSpPr/>
          <p:nvPr/>
        </p:nvSpPr>
        <p:spPr>
          <a:xfrm>
            <a:off x="1031631" y="1677727"/>
            <a:ext cx="711112" cy="71111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bg1"/>
                </a:solidFill>
                <a:latin typeface="Arial" panose="020B0604020202020204" pitchFamily="34" charset="0"/>
                <a:cs typeface="Arial" panose="020B0604020202020204" pitchFamily="34" charset="0"/>
              </a:rPr>
              <a:t>1</a:t>
            </a:r>
            <a:endParaRPr lang="en-BE" sz="2800" b="1" dirty="0">
              <a:solidFill>
                <a:schemeClr val="bg1"/>
              </a:solidFill>
              <a:latin typeface="Arial" panose="020B0604020202020204" pitchFamily="34" charset="0"/>
              <a:cs typeface="Arial" panose="020B0604020202020204" pitchFamily="34" charset="0"/>
            </a:endParaRPr>
          </a:p>
        </p:txBody>
      </p:sp>
      <p:sp>
        <p:nvSpPr>
          <p:cNvPr id="20" name="Oval 19">
            <a:extLst>
              <a:ext uri="{FF2B5EF4-FFF2-40B4-BE49-F238E27FC236}">
                <a16:creationId xmlns:a16="http://schemas.microsoft.com/office/drawing/2014/main" id="{AA327D57-38BF-F60A-A185-BFC9D02C3E7F}"/>
              </a:ext>
            </a:extLst>
          </p:cNvPr>
          <p:cNvSpPr/>
          <p:nvPr/>
        </p:nvSpPr>
        <p:spPr>
          <a:xfrm>
            <a:off x="4102432" y="2702108"/>
            <a:ext cx="711112" cy="71111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bg1"/>
                </a:solidFill>
                <a:latin typeface="Arial" panose="020B0604020202020204" pitchFamily="34" charset="0"/>
                <a:cs typeface="Arial" panose="020B0604020202020204" pitchFamily="34" charset="0"/>
              </a:rPr>
              <a:t>2</a:t>
            </a:r>
            <a:endParaRPr lang="en-BE" sz="2800" b="1" dirty="0">
              <a:solidFill>
                <a:schemeClr val="bg1"/>
              </a:solidFill>
              <a:latin typeface="Arial" panose="020B0604020202020204" pitchFamily="34" charset="0"/>
              <a:cs typeface="Arial" panose="020B0604020202020204" pitchFamily="34" charset="0"/>
            </a:endParaRPr>
          </a:p>
        </p:txBody>
      </p:sp>
      <p:sp>
        <p:nvSpPr>
          <p:cNvPr id="23" name="Oval 22">
            <a:extLst>
              <a:ext uri="{FF2B5EF4-FFF2-40B4-BE49-F238E27FC236}">
                <a16:creationId xmlns:a16="http://schemas.microsoft.com/office/drawing/2014/main" id="{4FC41748-ADDD-EB80-145A-80E5AD444BC7}"/>
              </a:ext>
            </a:extLst>
          </p:cNvPr>
          <p:cNvSpPr/>
          <p:nvPr/>
        </p:nvSpPr>
        <p:spPr>
          <a:xfrm>
            <a:off x="6534403" y="2211794"/>
            <a:ext cx="711112" cy="71111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bg1"/>
                </a:solidFill>
                <a:latin typeface="Arial" panose="020B0604020202020204" pitchFamily="34" charset="0"/>
                <a:cs typeface="Arial" panose="020B0604020202020204" pitchFamily="34" charset="0"/>
              </a:rPr>
              <a:t>3</a:t>
            </a:r>
            <a:endParaRPr lang="en-BE" sz="2800" b="1" dirty="0">
              <a:solidFill>
                <a:schemeClr val="bg1"/>
              </a:solidFill>
              <a:latin typeface="Arial" panose="020B0604020202020204" pitchFamily="34" charset="0"/>
              <a:cs typeface="Arial" panose="020B0604020202020204" pitchFamily="34" charset="0"/>
            </a:endParaRPr>
          </a:p>
        </p:txBody>
      </p:sp>
      <p:sp>
        <p:nvSpPr>
          <p:cNvPr id="28" name="Oval 27">
            <a:extLst>
              <a:ext uri="{FF2B5EF4-FFF2-40B4-BE49-F238E27FC236}">
                <a16:creationId xmlns:a16="http://schemas.microsoft.com/office/drawing/2014/main" id="{6BFE8B94-996E-5FA2-606A-75DFA844651F}"/>
              </a:ext>
            </a:extLst>
          </p:cNvPr>
          <p:cNvSpPr/>
          <p:nvPr/>
        </p:nvSpPr>
        <p:spPr>
          <a:xfrm>
            <a:off x="8655153" y="3282994"/>
            <a:ext cx="711112" cy="71111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bg1"/>
                </a:solidFill>
                <a:latin typeface="Arial" panose="020B0604020202020204" pitchFamily="34" charset="0"/>
                <a:cs typeface="Arial" panose="020B0604020202020204" pitchFamily="34" charset="0"/>
              </a:rPr>
              <a:t>4</a:t>
            </a:r>
            <a:endParaRPr lang="en-BE" sz="2800" b="1" dirty="0">
              <a:solidFill>
                <a:schemeClr val="bg1"/>
              </a:solidFill>
              <a:latin typeface="Arial" panose="020B0604020202020204" pitchFamily="34" charset="0"/>
              <a:cs typeface="Arial" panose="020B0604020202020204" pitchFamily="34" charset="0"/>
            </a:endParaRPr>
          </a:p>
        </p:txBody>
      </p:sp>
      <p:sp>
        <p:nvSpPr>
          <p:cNvPr id="29" name="Oval 28">
            <a:extLst>
              <a:ext uri="{FF2B5EF4-FFF2-40B4-BE49-F238E27FC236}">
                <a16:creationId xmlns:a16="http://schemas.microsoft.com/office/drawing/2014/main" id="{9031B51E-894A-C640-6F87-9FA61D7D27DE}"/>
              </a:ext>
            </a:extLst>
          </p:cNvPr>
          <p:cNvSpPr/>
          <p:nvPr/>
        </p:nvSpPr>
        <p:spPr>
          <a:xfrm>
            <a:off x="9416720" y="5042801"/>
            <a:ext cx="711112" cy="71111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bg1"/>
                </a:solidFill>
                <a:latin typeface="Arial" panose="020B0604020202020204" pitchFamily="34" charset="0"/>
                <a:cs typeface="Arial" panose="020B0604020202020204" pitchFamily="34" charset="0"/>
              </a:rPr>
              <a:t>5</a:t>
            </a:r>
            <a:endParaRPr lang="en-BE" sz="2800" b="1" dirty="0">
              <a:solidFill>
                <a:schemeClr val="bg1"/>
              </a:solidFill>
              <a:latin typeface="Arial" panose="020B0604020202020204" pitchFamily="34" charset="0"/>
              <a:cs typeface="Arial" panose="020B0604020202020204" pitchFamily="34" charset="0"/>
            </a:endParaRPr>
          </a:p>
        </p:txBody>
      </p:sp>
      <p:sp>
        <p:nvSpPr>
          <p:cNvPr id="30" name="Speech Bubble: Rectangle with Corners Rounded 29">
            <a:extLst>
              <a:ext uri="{FF2B5EF4-FFF2-40B4-BE49-F238E27FC236}">
                <a16:creationId xmlns:a16="http://schemas.microsoft.com/office/drawing/2014/main" id="{31512E5B-F502-17E5-1E4C-7C6C9C243956}"/>
              </a:ext>
            </a:extLst>
          </p:cNvPr>
          <p:cNvSpPr/>
          <p:nvPr/>
        </p:nvSpPr>
        <p:spPr>
          <a:xfrm>
            <a:off x="1237992" y="3302587"/>
            <a:ext cx="2278907" cy="1586845"/>
          </a:xfrm>
          <a:prstGeom prst="wedgeRoundRectCallout">
            <a:avLst>
              <a:gd name="adj1" fmla="val -27520"/>
              <a:gd name="adj2" fmla="val 61761"/>
              <a:gd name="adj3" fmla="val 16667"/>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Arial" panose="020B0604020202020204" pitchFamily="34" charset="0"/>
                <a:cs typeface="Arial" panose="020B0604020202020204" pitchFamily="34" charset="0"/>
              </a:rPr>
              <a:t>L'enfant et le parent ou la personne qui s'occupe de lui partagent ce dont ils pensent avoir besoin.</a:t>
            </a:r>
            <a:endParaRPr lang="en-BE" sz="1600" dirty="0">
              <a:solidFill>
                <a:schemeClr val="tx1"/>
              </a:solidFill>
              <a:latin typeface="Arial" panose="020B0604020202020204" pitchFamily="34" charset="0"/>
              <a:cs typeface="Arial" panose="020B0604020202020204" pitchFamily="34" charset="0"/>
            </a:endParaRPr>
          </a:p>
        </p:txBody>
      </p:sp>
      <p:grpSp>
        <p:nvGrpSpPr>
          <p:cNvPr id="31" name="Group 30">
            <a:extLst>
              <a:ext uri="{FF2B5EF4-FFF2-40B4-BE49-F238E27FC236}">
                <a16:creationId xmlns:a16="http://schemas.microsoft.com/office/drawing/2014/main" id="{E50ACA9F-0381-3FDA-18A7-965644EABAE4}"/>
              </a:ext>
            </a:extLst>
          </p:cNvPr>
          <p:cNvGrpSpPr/>
          <p:nvPr/>
        </p:nvGrpSpPr>
        <p:grpSpPr>
          <a:xfrm>
            <a:off x="1285736" y="4731142"/>
            <a:ext cx="694684" cy="976316"/>
            <a:chOff x="2013347" y="1776810"/>
            <a:chExt cx="2306524" cy="3241614"/>
          </a:xfrm>
          <a:solidFill>
            <a:schemeClr val="accent1"/>
          </a:solidFill>
        </p:grpSpPr>
        <p:grpSp>
          <p:nvGrpSpPr>
            <p:cNvPr id="33" name="Group 32">
              <a:extLst>
                <a:ext uri="{FF2B5EF4-FFF2-40B4-BE49-F238E27FC236}">
                  <a16:creationId xmlns:a16="http://schemas.microsoft.com/office/drawing/2014/main" id="{740EE01A-4515-ED67-B19F-40973F9FE2F1}"/>
                </a:ext>
              </a:extLst>
            </p:cNvPr>
            <p:cNvGrpSpPr/>
            <p:nvPr/>
          </p:nvGrpSpPr>
          <p:grpSpPr>
            <a:xfrm>
              <a:off x="3594022" y="3229471"/>
              <a:ext cx="725849" cy="1788952"/>
              <a:chOff x="1047750" y="1929282"/>
              <a:chExt cx="679484" cy="1674679"/>
            </a:xfrm>
            <a:grpFill/>
          </p:grpSpPr>
          <p:sp>
            <p:nvSpPr>
              <p:cNvPr id="37" name="Round Same Side Corner Rectangle 46">
                <a:extLst>
                  <a:ext uri="{FF2B5EF4-FFF2-40B4-BE49-F238E27FC236}">
                    <a16:creationId xmlns:a16="http://schemas.microsoft.com/office/drawing/2014/main" id="{BDF6BD7C-0998-1A8C-DF97-FEAB3EA111E0}"/>
                  </a:ext>
                </a:extLst>
              </p:cNvPr>
              <p:cNvSpPr/>
              <p:nvPr/>
            </p:nvSpPr>
            <p:spPr>
              <a:xfrm>
                <a:off x="1052733" y="2725467"/>
                <a:ext cx="671847" cy="878494"/>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8" name="Oval 37">
                <a:extLst>
                  <a:ext uri="{FF2B5EF4-FFF2-40B4-BE49-F238E27FC236}">
                    <a16:creationId xmlns:a16="http://schemas.microsoft.com/office/drawing/2014/main" id="{6BF13D79-EB10-1D80-1204-7FDBD5E04C92}"/>
                  </a:ext>
                </a:extLst>
              </p:cNvPr>
              <p:cNvSpPr/>
              <p:nvPr/>
            </p:nvSpPr>
            <p:spPr>
              <a:xfrm>
                <a:off x="1047750" y="1929282"/>
                <a:ext cx="679484" cy="67948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grpSp>
        <p:grpSp>
          <p:nvGrpSpPr>
            <p:cNvPr id="34" name="Group 33">
              <a:extLst>
                <a:ext uri="{FF2B5EF4-FFF2-40B4-BE49-F238E27FC236}">
                  <a16:creationId xmlns:a16="http://schemas.microsoft.com/office/drawing/2014/main" id="{39F694DF-F4F9-49DC-4B8D-108D68183017}"/>
                </a:ext>
              </a:extLst>
            </p:cNvPr>
            <p:cNvGrpSpPr/>
            <p:nvPr/>
          </p:nvGrpSpPr>
          <p:grpSpPr>
            <a:xfrm>
              <a:off x="2013347" y="1776810"/>
              <a:ext cx="888336" cy="3241614"/>
              <a:chOff x="1082512" y="1656618"/>
              <a:chExt cx="888336" cy="3241614"/>
            </a:xfrm>
            <a:grpFill/>
          </p:grpSpPr>
          <p:sp>
            <p:nvSpPr>
              <p:cNvPr id="35" name="Oval 34">
                <a:extLst>
                  <a:ext uri="{FF2B5EF4-FFF2-40B4-BE49-F238E27FC236}">
                    <a16:creationId xmlns:a16="http://schemas.microsoft.com/office/drawing/2014/main" id="{20C93B6D-B8AA-32C9-93D7-5ED565473A97}"/>
                  </a:ext>
                </a:extLst>
              </p:cNvPr>
              <p:cNvSpPr/>
              <p:nvPr/>
            </p:nvSpPr>
            <p:spPr>
              <a:xfrm>
                <a:off x="1082512" y="1656618"/>
                <a:ext cx="888336" cy="888335"/>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sp>
            <p:nvSpPr>
              <p:cNvPr id="36" name="Round Same Side Corner Rectangle 46">
                <a:extLst>
                  <a:ext uri="{FF2B5EF4-FFF2-40B4-BE49-F238E27FC236}">
                    <a16:creationId xmlns:a16="http://schemas.microsoft.com/office/drawing/2014/main" id="{AC0A1D29-54E3-EE61-1C23-9471FA4C2871}"/>
                  </a:ext>
                </a:extLst>
              </p:cNvPr>
              <p:cNvSpPr/>
              <p:nvPr/>
            </p:nvSpPr>
            <p:spPr>
              <a:xfrm>
                <a:off x="1089026" y="2708811"/>
                <a:ext cx="878351" cy="2189421"/>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
        <p:nvSpPr>
          <p:cNvPr id="39" name="Speech Bubble: Rectangle with Corners Rounded 38">
            <a:extLst>
              <a:ext uri="{FF2B5EF4-FFF2-40B4-BE49-F238E27FC236}">
                <a16:creationId xmlns:a16="http://schemas.microsoft.com/office/drawing/2014/main" id="{A47C9383-C781-2DA5-80D4-8A59277411E0}"/>
              </a:ext>
            </a:extLst>
          </p:cNvPr>
          <p:cNvSpPr/>
          <p:nvPr/>
        </p:nvSpPr>
        <p:spPr>
          <a:xfrm>
            <a:off x="5544591" y="3302587"/>
            <a:ext cx="2580229" cy="1586845"/>
          </a:xfrm>
          <a:prstGeom prst="wedgeRoundRectCallout">
            <a:avLst>
              <a:gd name="adj1" fmla="val -27520"/>
              <a:gd name="adj2" fmla="val 61761"/>
              <a:gd name="adj3" fmla="val 16667"/>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Arial" panose="020B0604020202020204" pitchFamily="34" charset="0"/>
                <a:cs typeface="Arial" panose="020B0604020202020204" pitchFamily="34" charset="0"/>
              </a:rPr>
              <a:t>L'enfant et le parent ou la personne qui s'occupe de lui partagent ce qui pourrait les aider ou les soutenir. </a:t>
            </a:r>
            <a:endParaRPr lang="en-BE" sz="1600" dirty="0">
              <a:solidFill>
                <a:schemeClr val="tx1"/>
              </a:solidFill>
              <a:latin typeface="Arial" panose="020B0604020202020204" pitchFamily="34" charset="0"/>
              <a:cs typeface="Arial" panose="020B0604020202020204" pitchFamily="34" charset="0"/>
            </a:endParaRPr>
          </a:p>
        </p:txBody>
      </p:sp>
      <p:grpSp>
        <p:nvGrpSpPr>
          <p:cNvPr id="40" name="Group 39">
            <a:extLst>
              <a:ext uri="{FF2B5EF4-FFF2-40B4-BE49-F238E27FC236}">
                <a16:creationId xmlns:a16="http://schemas.microsoft.com/office/drawing/2014/main" id="{7AB17BE7-CEDD-EA60-ED3E-6C4DB74C0F03}"/>
              </a:ext>
            </a:extLst>
          </p:cNvPr>
          <p:cNvGrpSpPr/>
          <p:nvPr/>
        </p:nvGrpSpPr>
        <p:grpSpPr>
          <a:xfrm>
            <a:off x="5592335" y="4731142"/>
            <a:ext cx="694684" cy="976316"/>
            <a:chOff x="2013347" y="1776810"/>
            <a:chExt cx="2306524" cy="3241614"/>
          </a:xfrm>
          <a:solidFill>
            <a:schemeClr val="accent1"/>
          </a:solidFill>
        </p:grpSpPr>
        <p:grpSp>
          <p:nvGrpSpPr>
            <p:cNvPr id="41" name="Group 40">
              <a:extLst>
                <a:ext uri="{FF2B5EF4-FFF2-40B4-BE49-F238E27FC236}">
                  <a16:creationId xmlns:a16="http://schemas.microsoft.com/office/drawing/2014/main" id="{FF28B43C-C6D3-121B-F047-B8C190D95A8A}"/>
                </a:ext>
              </a:extLst>
            </p:cNvPr>
            <p:cNvGrpSpPr/>
            <p:nvPr/>
          </p:nvGrpSpPr>
          <p:grpSpPr>
            <a:xfrm>
              <a:off x="3594022" y="3229471"/>
              <a:ext cx="725849" cy="1788952"/>
              <a:chOff x="1047750" y="1929282"/>
              <a:chExt cx="679484" cy="1674679"/>
            </a:xfrm>
            <a:grpFill/>
          </p:grpSpPr>
          <p:sp>
            <p:nvSpPr>
              <p:cNvPr id="45" name="Round Same Side Corner Rectangle 46">
                <a:extLst>
                  <a:ext uri="{FF2B5EF4-FFF2-40B4-BE49-F238E27FC236}">
                    <a16:creationId xmlns:a16="http://schemas.microsoft.com/office/drawing/2014/main" id="{D27837E5-570A-6F8F-B28D-1BAD903AAC54}"/>
                  </a:ext>
                </a:extLst>
              </p:cNvPr>
              <p:cNvSpPr/>
              <p:nvPr/>
            </p:nvSpPr>
            <p:spPr>
              <a:xfrm>
                <a:off x="1052733" y="2725467"/>
                <a:ext cx="671847" cy="878494"/>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46" name="Oval 45">
                <a:extLst>
                  <a:ext uri="{FF2B5EF4-FFF2-40B4-BE49-F238E27FC236}">
                    <a16:creationId xmlns:a16="http://schemas.microsoft.com/office/drawing/2014/main" id="{576477A8-37B5-098F-E805-FD63AB0C654F}"/>
                  </a:ext>
                </a:extLst>
              </p:cNvPr>
              <p:cNvSpPr/>
              <p:nvPr/>
            </p:nvSpPr>
            <p:spPr>
              <a:xfrm>
                <a:off x="1047750" y="1929282"/>
                <a:ext cx="679484" cy="67948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grpSp>
        <p:grpSp>
          <p:nvGrpSpPr>
            <p:cNvPr id="42" name="Group 41">
              <a:extLst>
                <a:ext uri="{FF2B5EF4-FFF2-40B4-BE49-F238E27FC236}">
                  <a16:creationId xmlns:a16="http://schemas.microsoft.com/office/drawing/2014/main" id="{C494018C-1162-7C73-B605-5BF92A35B5C5}"/>
                </a:ext>
              </a:extLst>
            </p:cNvPr>
            <p:cNvGrpSpPr/>
            <p:nvPr/>
          </p:nvGrpSpPr>
          <p:grpSpPr>
            <a:xfrm>
              <a:off x="2013347" y="1776810"/>
              <a:ext cx="888336" cy="3241614"/>
              <a:chOff x="1082512" y="1656618"/>
              <a:chExt cx="888336" cy="3241614"/>
            </a:xfrm>
            <a:grpFill/>
          </p:grpSpPr>
          <p:sp>
            <p:nvSpPr>
              <p:cNvPr id="43" name="Oval 42">
                <a:extLst>
                  <a:ext uri="{FF2B5EF4-FFF2-40B4-BE49-F238E27FC236}">
                    <a16:creationId xmlns:a16="http://schemas.microsoft.com/office/drawing/2014/main" id="{E3E8C7A7-F165-AB63-8401-C8A413AA87FD}"/>
                  </a:ext>
                </a:extLst>
              </p:cNvPr>
              <p:cNvSpPr/>
              <p:nvPr/>
            </p:nvSpPr>
            <p:spPr>
              <a:xfrm>
                <a:off x="1082512" y="1656618"/>
                <a:ext cx="888336" cy="888335"/>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sp>
            <p:nvSpPr>
              <p:cNvPr id="44" name="Round Same Side Corner Rectangle 46">
                <a:extLst>
                  <a:ext uri="{FF2B5EF4-FFF2-40B4-BE49-F238E27FC236}">
                    <a16:creationId xmlns:a16="http://schemas.microsoft.com/office/drawing/2014/main" id="{63BD8F7C-28D0-081D-8BD7-2FB26E6DDE57}"/>
                  </a:ext>
                </a:extLst>
              </p:cNvPr>
              <p:cNvSpPr/>
              <p:nvPr/>
            </p:nvSpPr>
            <p:spPr>
              <a:xfrm>
                <a:off x="1089026" y="2708811"/>
                <a:ext cx="878351" cy="2189421"/>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Tree>
    <p:extLst>
      <p:ext uri="{BB962C8B-B14F-4D97-AF65-F5344CB8AC3E}">
        <p14:creationId xmlns:p14="http://schemas.microsoft.com/office/powerpoint/2010/main" val="231374717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827"/>
        <p:cNvGrpSpPr/>
        <p:nvPr/>
      </p:nvGrpSpPr>
      <p:grpSpPr>
        <a:xfrm>
          <a:off x="0" y="0"/>
          <a:ext cx="0" cy="0"/>
          <a:chOff x="0" y="0"/>
          <a:chExt cx="0" cy="0"/>
        </a:xfrm>
      </p:grpSpPr>
      <p:sp>
        <p:nvSpPr>
          <p:cNvPr id="828" name="Google Shape;828;p32"/>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8C5F7A"/>
              </a:buClr>
              <a:buSzPts val="3200"/>
              <a:buFont typeface="Arial"/>
              <a:buNone/>
            </a:pPr>
            <a:r>
              <a:rPr lang="en-GB" dirty="0"/>
              <a:t>Étude de cas</a:t>
            </a:r>
            <a:endParaRPr dirty="0"/>
          </a:p>
        </p:txBody>
      </p:sp>
      <p:sp>
        <p:nvSpPr>
          <p:cNvPr id="21" name="Rectangle: Rounded Corners 20">
            <a:extLst>
              <a:ext uri="{FF2B5EF4-FFF2-40B4-BE49-F238E27FC236}">
                <a16:creationId xmlns:a16="http://schemas.microsoft.com/office/drawing/2014/main" id="{231882A3-DA51-809B-BA5D-9FF524F15DF8}"/>
              </a:ext>
            </a:extLst>
          </p:cNvPr>
          <p:cNvSpPr/>
          <p:nvPr/>
        </p:nvSpPr>
        <p:spPr>
          <a:xfrm>
            <a:off x="660400" y="3734797"/>
            <a:ext cx="10693400" cy="195188"/>
          </a:xfrm>
          <a:prstGeom prst="roundRect">
            <a:avLst/>
          </a:prstGeom>
          <a:solidFill>
            <a:schemeClr val="accent6">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grpSp>
        <p:nvGrpSpPr>
          <p:cNvPr id="22" name="Group 21">
            <a:extLst>
              <a:ext uri="{FF2B5EF4-FFF2-40B4-BE49-F238E27FC236}">
                <a16:creationId xmlns:a16="http://schemas.microsoft.com/office/drawing/2014/main" id="{BB3A5B17-9A4B-0BBB-0CCF-D468C97F8B9D}"/>
              </a:ext>
            </a:extLst>
          </p:cNvPr>
          <p:cNvGrpSpPr/>
          <p:nvPr/>
        </p:nvGrpSpPr>
        <p:grpSpPr>
          <a:xfrm>
            <a:off x="1645770" y="4224826"/>
            <a:ext cx="2064490" cy="1782273"/>
            <a:chOff x="6259687" y="4130191"/>
            <a:chExt cx="2284022" cy="1913758"/>
          </a:xfrm>
          <a:solidFill>
            <a:schemeClr val="accent6">
              <a:lumMod val="20000"/>
              <a:lumOff val="80000"/>
            </a:schemeClr>
          </a:solidFill>
        </p:grpSpPr>
        <p:sp>
          <p:nvSpPr>
            <p:cNvPr id="23" name="Oval 22">
              <a:extLst>
                <a:ext uri="{FF2B5EF4-FFF2-40B4-BE49-F238E27FC236}">
                  <a16:creationId xmlns:a16="http://schemas.microsoft.com/office/drawing/2014/main" id="{D8D7E989-D2E2-C890-DC79-6DC17E28E3B9}"/>
                </a:ext>
              </a:extLst>
            </p:cNvPr>
            <p:cNvSpPr/>
            <p:nvPr/>
          </p:nvSpPr>
          <p:spPr>
            <a:xfrm>
              <a:off x="6259687" y="4130191"/>
              <a:ext cx="755183" cy="75518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Rectangle: Rounded Corners 23">
              <a:extLst>
                <a:ext uri="{FF2B5EF4-FFF2-40B4-BE49-F238E27FC236}">
                  <a16:creationId xmlns:a16="http://schemas.microsoft.com/office/drawing/2014/main" id="{068F7C7C-9336-FDD0-4585-49B62DB1D9FA}"/>
                </a:ext>
              </a:extLst>
            </p:cNvPr>
            <p:cNvSpPr/>
            <p:nvPr/>
          </p:nvSpPr>
          <p:spPr>
            <a:xfrm rot="18175017">
              <a:off x="7114646" y="4482418"/>
              <a:ext cx="755258" cy="1101316"/>
            </a:xfrm>
            <a:prstGeom prst="roundRect">
              <a:avLst>
                <a:gd name="adj" fmla="val 44386"/>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5" name="Rectangle: Rounded Corners 24">
              <a:extLst>
                <a:ext uri="{FF2B5EF4-FFF2-40B4-BE49-F238E27FC236}">
                  <a16:creationId xmlns:a16="http://schemas.microsoft.com/office/drawing/2014/main" id="{F1C7B4AB-EC42-EEFC-A4A7-B36039A865D7}"/>
                </a:ext>
              </a:extLst>
            </p:cNvPr>
            <p:cNvSpPr/>
            <p:nvPr/>
          </p:nvSpPr>
          <p:spPr>
            <a:xfrm rot="2833693">
              <a:off x="7462045" y="5184310"/>
              <a:ext cx="312942" cy="55582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6" name="Rectangle: Rounded Corners 25">
              <a:extLst>
                <a:ext uri="{FF2B5EF4-FFF2-40B4-BE49-F238E27FC236}">
                  <a16:creationId xmlns:a16="http://schemas.microsoft.com/office/drawing/2014/main" id="{A89A1908-EF99-1D3C-6E2D-664049588C45}"/>
                </a:ext>
              </a:extLst>
            </p:cNvPr>
            <p:cNvSpPr/>
            <p:nvPr/>
          </p:nvSpPr>
          <p:spPr>
            <a:xfrm rot="9538565">
              <a:off x="7427004" y="5418232"/>
              <a:ext cx="308549" cy="625717"/>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7" name="Rectangle: Rounded Corners 26">
              <a:extLst>
                <a:ext uri="{FF2B5EF4-FFF2-40B4-BE49-F238E27FC236}">
                  <a16:creationId xmlns:a16="http://schemas.microsoft.com/office/drawing/2014/main" id="{CAEA1EA7-27E9-8D3A-FB7D-FA8F2BF8D62E}"/>
                </a:ext>
              </a:extLst>
            </p:cNvPr>
            <p:cNvSpPr/>
            <p:nvPr/>
          </p:nvSpPr>
          <p:spPr>
            <a:xfrm rot="9538565">
              <a:off x="7839999" y="4926558"/>
              <a:ext cx="310445" cy="91208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8" name="Rectangle: Rounded Corners 27">
              <a:extLst>
                <a:ext uri="{FF2B5EF4-FFF2-40B4-BE49-F238E27FC236}">
                  <a16:creationId xmlns:a16="http://schemas.microsoft.com/office/drawing/2014/main" id="{63E3ED4C-4719-8B9B-7787-64FC0189C414}"/>
                </a:ext>
              </a:extLst>
            </p:cNvPr>
            <p:cNvSpPr/>
            <p:nvPr/>
          </p:nvSpPr>
          <p:spPr>
            <a:xfrm rot="7638124">
              <a:off x="8078098" y="5454895"/>
              <a:ext cx="310445" cy="620776"/>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9" name="Rectangle: Rounded Corners 28">
              <a:extLst>
                <a:ext uri="{FF2B5EF4-FFF2-40B4-BE49-F238E27FC236}">
                  <a16:creationId xmlns:a16="http://schemas.microsoft.com/office/drawing/2014/main" id="{E4E420FD-B3EE-ADA4-B610-2153EA2CF55F}"/>
                </a:ext>
              </a:extLst>
            </p:cNvPr>
            <p:cNvSpPr/>
            <p:nvPr/>
          </p:nvSpPr>
          <p:spPr>
            <a:xfrm rot="3168656">
              <a:off x="7293969" y="4091882"/>
              <a:ext cx="318606" cy="90107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0" name="Rectangle: Rounded Corners 29">
              <a:extLst>
                <a:ext uri="{FF2B5EF4-FFF2-40B4-BE49-F238E27FC236}">
                  <a16:creationId xmlns:a16="http://schemas.microsoft.com/office/drawing/2014/main" id="{ED8E3CAC-A79E-F6CA-5B6E-0F4A19CB0458}"/>
                </a:ext>
              </a:extLst>
            </p:cNvPr>
            <p:cNvSpPr/>
            <p:nvPr/>
          </p:nvSpPr>
          <p:spPr>
            <a:xfrm rot="5220404">
              <a:off x="7755334" y="3963787"/>
              <a:ext cx="306290" cy="738096"/>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pic>
          <p:nvPicPr>
            <p:cNvPr id="31" name="Graphic 30" descr="Water with solid fill">
              <a:extLst>
                <a:ext uri="{FF2B5EF4-FFF2-40B4-BE49-F238E27FC236}">
                  <a16:creationId xmlns:a16="http://schemas.microsoft.com/office/drawing/2014/main" id="{2FEA9AAA-9AF2-B3F1-4857-6998BDAD9DCC}"/>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rot="19177277">
              <a:off x="6695155" y="4232721"/>
              <a:ext cx="200226" cy="200226"/>
            </a:xfrm>
            <a:prstGeom prst="rect">
              <a:avLst/>
            </a:prstGeom>
          </p:spPr>
        </p:pic>
        <p:sp>
          <p:nvSpPr>
            <p:cNvPr id="32" name="Rectangle: Rounded Corners 31">
              <a:extLst>
                <a:ext uri="{FF2B5EF4-FFF2-40B4-BE49-F238E27FC236}">
                  <a16:creationId xmlns:a16="http://schemas.microsoft.com/office/drawing/2014/main" id="{0BCCF79E-CC85-A840-B19D-0D29A69B9ED6}"/>
                </a:ext>
              </a:extLst>
            </p:cNvPr>
            <p:cNvSpPr/>
            <p:nvPr/>
          </p:nvSpPr>
          <p:spPr>
            <a:xfrm rot="2024775">
              <a:off x="6744743" y="4729150"/>
              <a:ext cx="318606" cy="100856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pic>
          <p:nvPicPr>
            <p:cNvPr id="33" name="Graphic 32" descr="Water with solid fill">
              <a:extLst>
                <a:ext uri="{FF2B5EF4-FFF2-40B4-BE49-F238E27FC236}">
                  <a16:creationId xmlns:a16="http://schemas.microsoft.com/office/drawing/2014/main" id="{36CCB16C-ED00-9141-2DDB-E2796E2ED268}"/>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rot="19177277">
              <a:off x="6532454" y="4188872"/>
              <a:ext cx="200226" cy="200226"/>
            </a:xfrm>
            <a:prstGeom prst="rect">
              <a:avLst/>
            </a:prstGeom>
          </p:spPr>
        </p:pic>
      </p:grpSp>
      <p:sp>
        <p:nvSpPr>
          <p:cNvPr id="34" name="TextBox 33">
            <a:extLst>
              <a:ext uri="{FF2B5EF4-FFF2-40B4-BE49-F238E27FC236}">
                <a16:creationId xmlns:a16="http://schemas.microsoft.com/office/drawing/2014/main" id="{0F3E45F3-21B2-081E-2C9E-6A08C0D16340}"/>
              </a:ext>
            </a:extLst>
          </p:cNvPr>
          <p:cNvSpPr txBox="1"/>
          <p:nvPr/>
        </p:nvSpPr>
        <p:spPr>
          <a:xfrm>
            <a:off x="1962990" y="3090093"/>
            <a:ext cx="2126410" cy="369332"/>
          </a:xfrm>
          <a:prstGeom prst="rect">
            <a:avLst/>
          </a:prstGeom>
          <a:noFill/>
          <a:ln>
            <a:noFill/>
          </a:ln>
        </p:spPr>
        <p:txBody>
          <a:bodyPr wrap="square" rtlCol="0">
            <a:spAutoFit/>
          </a:bodyPr>
          <a:lstStyle/>
          <a:p>
            <a:r>
              <a:rPr lang="en-US" b="1" dirty="0">
                <a:latin typeface="Arial" panose="020B0604020202020204" pitchFamily="34" charset="0"/>
                <a:cs typeface="Arial" panose="020B0604020202020204" pitchFamily="34" charset="0"/>
              </a:rPr>
              <a:t>FACTEURS DE RISQUE</a:t>
            </a:r>
            <a:endParaRPr lang="en-CA" b="1" dirty="0">
              <a:latin typeface="Arial" panose="020B0604020202020204" pitchFamily="34" charset="0"/>
              <a:cs typeface="Arial" panose="020B0604020202020204" pitchFamily="34" charset="0"/>
            </a:endParaRPr>
          </a:p>
        </p:txBody>
      </p:sp>
      <p:sp>
        <p:nvSpPr>
          <p:cNvPr id="35" name="TextBox 34">
            <a:extLst>
              <a:ext uri="{FF2B5EF4-FFF2-40B4-BE49-F238E27FC236}">
                <a16:creationId xmlns:a16="http://schemas.microsoft.com/office/drawing/2014/main" id="{ADB3B9B6-6AFD-0D08-615C-ED735A2EA17F}"/>
              </a:ext>
            </a:extLst>
          </p:cNvPr>
          <p:cNvSpPr txBox="1"/>
          <p:nvPr/>
        </p:nvSpPr>
        <p:spPr>
          <a:xfrm>
            <a:off x="1943756" y="4468935"/>
            <a:ext cx="2691430" cy="646331"/>
          </a:xfrm>
          <a:prstGeom prst="rect">
            <a:avLst/>
          </a:prstGeom>
          <a:noFill/>
          <a:ln>
            <a:noFill/>
          </a:ln>
        </p:spPr>
        <p:txBody>
          <a:bodyPr wrap="square" rtlCol="0">
            <a:spAutoFit/>
          </a:bodyPr>
          <a:lstStyle/>
          <a:p>
            <a:r>
              <a:rPr lang="en-US" b="1" dirty="0">
                <a:latin typeface="Arial" panose="020B0604020202020204" pitchFamily="34" charset="0"/>
                <a:cs typeface="Arial" panose="020B0604020202020204" pitchFamily="34" charset="0"/>
              </a:rPr>
              <a:t> FACTEURS DE PROTECTION</a:t>
            </a:r>
            <a:endParaRPr lang="en-CA" b="1" dirty="0">
              <a:latin typeface="Arial" panose="020B0604020202020204" pitchFamily="34" charset="0"/>
              <a:cs typeface="Arial" panose="020B0604020202020204" pitchFamily="34" charset="0"/>
            </a:endParaRPr>
          </a:p>
        </p:txBody>
      </p:sp>
      <p:grpSp>
        <p:nvGrpSpPr>
          <p:cNvPr id="52" name="Group 51">
            <a:extLst>
              <a:ext uri="{FF2B5EF4-FFF2-40B4-BE49-F238E27FC236}">
                <a16:creationId xmlns:a16="http://schemas.microsoft.com/office/drawing/2014/main" id="{9F4413A3-FBE5-56A3-BA66-2B538EA83913}"/>
              </a:ext>
            </a:extLst>
          </p:cNvPr>
          <p:cNvGrpSpPr/>
          <p:nvPr/>
        </p:nvGrpSpPr>
        <p:grpSpPr>
          <a:xfrm>
            <a:off x="4784724" y="2044696"/>
            <a:ext cx="5463520" cy="3430661"/>
            <a:chOff x="4784724" y="2601928"/>
            <a:chExt cx="5463520" cy="2488285"/>
          </a:xfrm>
        </p:grpSpPr>
        <p:sp>
          <p:nvSpPr>
            <p:cNvPr id="37" name="Cube 36">
              <a:extLst>
                <a:ext uri="{FF2B5EF4-FFF2-40B4-BE49-F238E27FC236}">
                  <a16:creationId xmlns:a16="http://schemas.microsoft.com/office/drawing/2014/main" id="{B96F3531-AD07-57C5-1277-AB1727645E39}"/>
                </a:ext>
              </a:extLst>
            </p:cNvPr>
            <p:cNvSpPr/>
            <p:nvPr/>
          </p:nvSpPr>
          <p:spPr>
            <a:xfrm>
              <a:off x="4784724" y="2601928"/>
              <a:ext cx="2626499" cy="910899"/>
            </a:xfrm>
            <a:prstGeom prst="cube">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latin typeface="Arial" panose="020B0604020202020204" pitchFamily="34" charset="0"/>
                <a:cs typeface="Arial" panose="020B0604020202020204" pitchFamily="34" charset="0"/>
              </a:endParaRPr>
            </a:p>
          </p:txBody>
        </p:sp>
        <p:sp>
          <p:nvSpPr>
            <p:cNvPr id="39" name="Cube 38">
              <a:extLst>
                <a:ext uri="{FF2B5EF4-FFF2-40B4-BE49-F238E27FC236}">
                  <a16:creationId xmlns:a16="http://schemas.microsoft.com/office/drawing/2014/main" id="{92ACCD75-6812-88B7-602C-3A3F89950556}"/>
                </a:ext>
              </a:extLst>
            </p:cNvPr>
            <p:cNvSpPr/>
            <p:nvPr/>
          </p:nvSpPr>
          <p:spPr>
            <a:xfrm>
              <a:off x="7603664" y="2601928"/>
              <a:ext cx="2626499" cy="910899"/>
            </a:xfrm>
            <a:prstGeom prst="cube">
              <a:avLst/>
            </a:prstGeom>
            <a:no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latin typeface="Arial" panose="020B0604020202020204" pitchFamily="34" charset="0"/>
                <a:cs typeface="Arial" panose="020B0604020202020204" pitchFamily="34" charset="0"/>
              </a:endParaRPr>
            </a:p>
          </p:txBody>
        </p:sp>
        <p:sp>
          <p:nvSpPr>
            <p:cNvPr id="42" name="Cube 41">
              <a:extLst>
                <a:ext uri="{FF2B5EF4-FFF2-40B4-BE49-F238E27FC236}">
                  <a16:creationId xmlns:a16="http://schemas.microsoft.com/office/drawing/2014/main" id="{DAD25DE4-D0B6-5941-E42C-7BC2380B14E9}"/>
                </a:ext>
              </a:extLst>
            </p:cNvPr>
            <p:cNvSpPr/>
            <p:nvPr/>
          </p:nvSpPr>
          <p:spPr>
            <a:xfrm>
              <a:off x="4784724" y="4179314"/>
              <a:ext cx="2626499" cy="910899"/>
            </a:xfrm>
            <a:prstGeom prst="cube">
              <a:avLst/>
            </a:prstGeom>
            <a:no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latin typeface="Arial" panose="020B0604020202020204" pitchFamily="34" charset="0"/>
                <a:cs typeface="Arial" panose="020B0604020202020204" pitchFamily="34" charset="0"/>
              </a:endParaRPr>
            </a:p>
          </p:txBody>
        </p:sp>
        <p:sp>
          <p:nvSpPr>
            <p:cNvPr id="44" name="Cube 43">
              <a:extLst>
                <a:ext uri="{FF2B5EF4-FFF2-40B4-BE49-F238E27FC236}">
                  <a16:creationId xmlns:a16="http://schemas.microsoft.com/office/drawing/2014/main" id="{CF9EA9C8-C684-608D-8AE6-30ADBD87102F}"/>
                </a:ext>
              </a:extLst>
            </p:cNvPr>
            <p:cNvSpPr/>
            <p:nvPr/>
          </p:nvSpPr>
          <p:spPr>
            <a:xfrm>
              <a:off x="7621745" y="4172539"/>
              <a:ext cx="2626499" cy="910899"/>
            </a:xfrm>
            <a:prstGeom prst="cube">
              <a:avLst/>
            </a:prstGeom>
            <a:no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latin typeface="Arial" panose="020B0604020202020204" pitchFamily="34" charset="0"/>
                <a:cs typeface="Arial" panose="020B0604020202020204" pitchFamily="34" charset="0"/>
              </a:endParaRPr>
            </a:p>
          </p:txBody>
        </p:sp>
      </p:grpSp>
      <p:grpSp>
        <p:nvGrpSpPr>
          <p:cNvPr id="2" name="Group 1">
            <a:extLst>
              <a:ext uri="{FF2B5EF4-FFF2-40B4-BE49-F238E27FC236}">
                <a16:creationId xmlns:a16="http://schemas.microsoft.com/office/drawing/2014/main" id="{D90CDD68-42AB-C15C-CE7A-5A6D188C0391}"/>
              </a:ext>
            </a:extLst>
          </p:cNvPr>
          <p:cNvGrpSpPr/>
          <p:nvPr/>
        </p:nvGrpSpPr>
        <p:grpSpPr>
          <a:xfrm>
            <a:off x="10228983" y="337468"/>
            <a:ext cx="1587872" cy="1368854"/>
            <a:chOff x="10228983" y="337468"/>
            <a:chExt cx="1587872" cy="1368854"/>
          </a:xfrm>
        </p:grpSpPr>
        <p:sp>
          <p:nvSpPr>
            <p:cNvPr id="3" name="Hexagon 2">
              <a:extLst>
                <a:ext uri="{FF2B5EF4-FFF2-40B4-BE49-F238E27FC236}">
                  <a16:creationId xmlns:a16="http://schemas.microsoft.com/office/drawing/2014/main" id="{D9BDC0A8-149B-5658-1F5B-19FF26D33E7E}"/>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4" name="Group 3">
              <a:extLst>
                <a:ext uri="{FF2B5EF4-FFF2-40B4-BE49-F238E27FC236}">
                  <a16:creationId xmlns:a16="http://schemas.microsoft.com/office/drawing/2014/main" id="{BF5CA12E-A75A-B995-86F4-46E288FE5DDA}"/>
                </a:ext>
              </a:extLst>
            </p:cNvPr>
            <p:cNvGrpSpPr/>
            <p:nvPr/>
          </p:nvGrpSpPr>
          <p:grpSpPr>
            <a:xfrm>
              <a:off x="10621771" y="762700"/>
              <a:ext cx="562136" cy="634675"/>
              <a:chOff x="760175" y="830142"/>
              <a:chExt cx="867619" cy="979579"/>
            </a:xfrm>
          </p:grpSpPr>
          <p:sp>
            <p:nvSpPr>
              <p:cNvPr id="8" name="Rectangle 7">
                <a:extLst>
                  <a:ext uri="{FF2B5EF4-FFF2-40B4-BE49-F238E27FC236}">
                    <a16:creationId xmlns:a16="http://schemas.microsoft.com/office/drawing/2014/main" id="{A8CA608C-78B0-E267-F238-5AADAA2E445A}"/>
                  </a:ext>
                </a:extLst>
              </p:cNvPr>
              <p:cNvSpPr/>
              <p:nvPr/>
            </p:nvSpPr>
            <p:spPr>
              <a:xfrm>
                <a:off x="864636" y="830142"/>
                <a:ext cx="763158" cy="97957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solidFill>
                      <a:schemeClr val="bg1"/>
                    </a:solidFill>
                    <a:latin typeface="Arial" panose="020B0604020202020204" pitchFamily="34" charset="0"/>
                    <a:cs typeface="Arial" panose="020B0604020202020204" pitchFamily="34" charset="0"/>
                  </a:rPr>
                  <a:t>177-</a:t>
                </a:r>
              </a:p>
              <a:p>
                <a:pPr algn="ctr"/>
                <a:r>
                  <a:rPr lang="en-CA" sz="1600" b="1" dirty="0">
                    <a:solidFill>
                      <a:schemeClr val="bg1"/>
                    </a:solidFill>
                    <a:latin typeface="Arial" panose="020B0604020202020204" pitchFamily="34" charset="0"/>
                    <a:cs typeface="Arial" panose="020B0604020202020204" pitchFamily="34" charset="0"/>
                  </a:rPr>
                  <a:t>178</a:t>
                </a:r>
              </a:p>
            </p:txBody>
          </p:sp>
          <p:sp>
            <p:nvSpPr>
              <p:cNvPr id="9" name="Rectangle 8">
                <a:extLst>
                  <a:ext uri="{FF2B5EF4-FFF2-40B4-BE49-F238E27FC236}">
                    <a16:creationId xmlns:a16="http://schemas.microsoft.com/office/drawing/2014/main" id="{6C125D97-C563-615B-9045-8E5936740BF9}"/>
                  </a:ext>
                </a:extLst>
              </p:cNvPr>
              <p:cNvSpPr/>
              <p:nvPr/>
            </p:nvSpPr>
            <p:spPr>
              <a:xfrm>
                <a:off x="760175" y="830144"/>
                <a:ext cx="149292" cy="979577"/>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5" name="Group 4">
              <a:extLst>
                <a:ext uri="{FF2B5EF4-FFF2-40B4-BE49-F238E27FC236}">
                  <a16:creationId xmlns:a16="http://schemas.microsoft.com/office/drawing/2014/main" id="{AF53186B-CDFB-E501-ED1F-E9EBBD932A5B}"/>
                </a:ext>
              </a:extLst>
            </p:cNvPr>
            <p:cNvGrpSpPr/>
            <p:nvPr/>
          </p:nvGrpSpPr>
          <p:grpSpPr>
            <a:xfrm>
              <a:off x="11325415" y="762701"/>
              <a:ext cx="182192" cy="634674"/>
              <a:chOff x="2121762" y="2323619"/>
              <a:chExt cx="200378" cy="825210"/>
            </a:xfrm>
          </p:grpSpPr>
          <p:sp>
            <p:nvSpPr>
              <p:cNvPr id="6" name="Isosceles Triangle 5">
                <a:extLst>
                  <a:ext uri="{FF2B5EF4-FFF2-40B4-BE49-F238E27FC236}">
                    <a16:creationId xmlns:a16="http://schemas.microsoft.com/office/drawing/2014/main" id="{03DE33D2-159C-A1B9-A020-41B1518DEDC1}"/>
                  </a:ext>
                </a:extLst>
              </p:cNvPr>
              <p:cNvSpPr/>
              <p:nvPr/>
            </p:nvSpPr>
            <p:spPr>
              <a:xfrm>
                <a:off x="2121763" y="2323619"/>
                <a:ext cx="200377" cy="172739"/>
              </a:xfrm>
              <a:prstGeom prs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7" name="Rectangle 6">
                <a:extLst>
                  <a:ext uri="{FF2B5EF4-FFF2-40B4-BE49-F238E27FC236}">
                    <a16:creationId xmlns:a16="http://schemas.microsoft.com/office/drawing/2014/main" id="{54B229F2-D53A-0AF4-D1B7-F6E1AC24E21E}"/>
                  </a:ext>
                </a:extLst>
              </p:cNvPr>
              <p:cNvSpPr/>
              <p:nvPr/>
            </p:nvSpPr>
            <p:spPr>
              <a:xfrm>
                <a:off x="2121762" y="2496169"/>
                <a:ext cx="200377" cy="6526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Tree>
  </p:cSld>
  <p:clrMapOvr>
    <a:masterClrMapping/>
  </p:clrMapOvr>
  <p:extLst>
    <p:ext uri="{6950BFC3-D8DA-4A85-94F7-54DA5524770B}">
      <p188:commentRel xmlns:p188="http://schemas.microsoft.com/office/powerpoint/2018/8/main" r:id="rId3"/>
    </p:ext>
  </p:extLs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780D2E-B75A-46C9-C93E-4791234FA4EB}"/>
              </a:ext>
            </a:extLst>
          </p:cNvPr>
          <p:cNvSpPr>
            <a:spLocks noGrp="1"/>
          </p:cNvSpPr>
          <p:nvPr>
            <p:ph type="title"/>
          </p:nvPr>
        </p:nvSpPr>
        <p:spPr/>
        <p:txBody>
          <a:bodyPr/>
          <a:lstStyle/>
          <a:p>
            <a:r>
              <a:rPr lang="en-GB" dirty="0"/>
              <a:t>Jeu de rôle</a:t>
            </a:r>
            <a:endParaRPr lang="en-BE"/>
          </a:p>
        </p:txBody>
      </p:sp>
      <p:grpSp>
        <p:nvGrpSpPr>
          <p:cNvPr id="31" name="Group 30">
            <a:extLst>
              <a:ext uri="{FF2B5EF4-FFF2-40B4-BE49-F238E27FC236}">
                <a16:creationId xmlns:a16="http://schemas.microsoft.com/office/drawing/2014/main" id="{6624602B-0BC5-2DE6-674E-2117E20DB476}"/>
              </a:ext>
            </a:extLst>
          </p:cNvPr>
          <p:cNvGrpSpPr/>
          <p:nvPr/>
        </p:nvGrpSpPr>
        <p:grpSpPr>
          <a:xfrm>
            <a:off x="1809729" y="2106634"/>
            <a:ext cx="4286271" cy="3278165"/>
            <a:chOff x="1329070" y="2106635"/>
            <a:chExt cx="3778368" cy="2889718"/>
          </a:xfrm>
        </p:grpSpPr>
        <p:grpSp>
          <p:nvGrpSpPr>
            <p:cNvPr id="3" name="Group 2">
              <a:extLst>
                <a:ext uri="{FF2B5EF4-FFF2-40B4-BE49-F238E27FC236}">
                  <a16:creationId xmlns:a16="http://schemas.microsoft.com/office/drawing/2014/main" id="{A612C6DA-2ACB-0B02-26A1-DAEC235651CC}"/>
                </a:ext>
              </a:extLst>
            </p:cNvPr>
            <p:cNvGrpSpPr/>
            <p:nvPr/>
          </p:nvGrpSpPr>
          <p:grpSpPr>
            <a:xfrm>
              <a:off x="1329070" y="2106635"/>
              <a:ext cx="1758272" cy="2079297"/>
              <a:chOff x="6846848" y="1141103"/>
              <a:chExt cx="999203" cy="1170617"/>
            </a:xfrm>
            <a:solidFill>
              <a:schemeClr val="accent1"/>
            </a:solidFill>
          </p:grpSpPr>
          <p:sp>
            <p:nvSpPr>
              <p:cNvPr id="4" name="Rectangle: Rounded Corners 3">
                <a:extLst>
                  <a:ext uri="{FF2B5EF4-FFF2-40B4-BE49-F238E27FC236}">
                    <a16:creationId xmlns:a16="http://schemas.microsoft.com/office/drawing/2014/main" id="{C8B0FBFB-EF08-6CA8-B5F5-76EB8F545B30}"/>
                  </a:ext>
                </a:extLst>
              </p:cNvPr>
              <p:cNvSpPr/>
              <p:nvPr/>
            </p:nvSpPr>
            <p:spPr>
              <a:xfrm rot="1100420">
                <a:off x="7141985" y="1874813"/>
                <a:ext cx="152400" cy="436907"/>
              </a:xfrm>
              <a:prstGeom prst="roundRect">
                <a:avLst/>
              </a:prstGeom>
              <a:grp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Oval 4">
                <a:extLst>
                  <a:ext uri="{FF2B5EF4-FFF2-40B4-BE49-F238E27FC236}">
                    <a16:creationId xmlns:a16="http://schemas.microsoft.com/office/drawing/2014/main" id="{F11DF7EE-CDEE-D3C9-9649-5721AA0E38C3}"/>
                  </a:ext>
                </a:extLst>
              </p:cNvPr>
              <p:cNvSpPr/>
              <p:nvPr/>
            </p:nvSpPr>
            <p:spPr>
              <a:xfrm rot="826591">
                <a:off x="6902427" y="1141103"/>
                <a:ext cx="904241" cy="922418"/>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Oval 5">
                <a:extLst>
                  <a:ext uri="{FF2B5EF4-FFF2-40B4-BE49-F238E27FC236}">
                    <a16:creationId xmlns:a16="http://schemas.microsoft.com/office/drawing/2014/main" id="{ACFCE57C-40E4-DD7C-DE2C-2D724ED81D93}"/>
                  </a:ext>
                </a:extLst>
              </p:cNvPr>
              <p:cNvSpPr/>
              <p:nvPr/>
            </p:nvSpPr>
            <p:spPr>
              <a:xfrm rot="826591">
                <a:off x="6846848" y="1323092"/>
                <a:ext cx="197662" cy="32612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Oval 6">
                <a:extLst>
                  <a:ext uri="{FF2B5EF4-FFF2-40B4-BE49-F238E27FC236}">
                    <a16:creationId xmlns:a16="http://schemas.microsoft.com/office/drawing/2014/main" id="{66B6CF52-30E4-F88B-4386-0D3DA1DEAE32}"/>
                  </a:ext>
                </a:extLst>
              </p:cNvPr>
              <p:cNvSpPr/>
              <p:nvPr/>
            </p:nvSpPr>
            <p:spPr>
              <a:xfrm rot="826591">
                <a:off x="7648389" y="1519621"/>
                <a:ext cx="197662" cy="32612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Block Arc 7">
                <a:extLst>
                  <a:ext uri="{FF2B5EF4-FFF2-40B4-BE49-F238E27FC236}">
                    <a16:creationId xmlns:a16="http://schemas.microsoft.com/office/drawing/2014/main" id="{ECD2561F-A784-1444-682F-C71C3BD39BBF}"/>
                  </a:ext>
                </a:extLst>
              </p:cNvPr>
              <p:cNvSpPr/>
              <p:nvPr/>
            </p:nvSpPr>
            <p:spPr>
              <a:xfrm rot="11719641">
                <a:off x="7178956" y="1637818"/>
                <a:ext cx="306872" cy="247075"/>
              </a:xfrm>
              <a:prstGeom prst="blockArc">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grpSp>
        <p:grpSp>
          <p:nvGrpSpPr>
            <p:cNvPr id="9" name="Group 8">
              <a:extLst>
                <a:ext uri="{FF2B5EF4-FFF2-40B4-BE49-F238E27FC236}">
                  <a16:creationId xmlns:a16="http://schemas.microsoft.com/office/drawing/2014/main" id="{A8B9C04B-4ADE-7387-EEC4-E4BA9EC6C451}"/>
                </a:ext>
              </a:extLst>
            </p:cNvPr>
            <p:cNvGrpSpPr/>
            <p:nvPr/>
          </p:nvGrpSpPr>
          <p:grpSpPr>
            <a:xfrm rot="19632759">
              <a:off x="3349168" y="2884825"/>
              <a:ext cx="1758270" cy="2111528"/>
              <a:chOff x="6846848" y="1141103"/>
              <a:chExt cx="999203" cy="1188766"/>
            </a:xfrm>
            <a:solidFill>
              <a:schemeClr val="accent1"/>
            </a:solidFill>
          </p:grpSpPr>
          <p:sp>
            <p:nvSpPr>
              <p:cNvPr id="10" name="Rectangle: Rounded Corners 9">
                <a:extLst>
                  <a:ext uri="{FF2B5EF4-FFF2-40B4-BE49-F238E27FC236}">
                    <a16:creationId xmlns:a16="http://schemas.microsoft.com/office/drawing/2014/main" id="{66B66D54-DCFA-DE2E-EE3C-5DBFF91849A2}"/>
                  </a:ext>
                </a:extLst>
              </p:cNvPr>
              <p:cNvSpPr/>
              <p:nvPr/>
            </p:nvSpPr>
            <p:spPr>
              <a:xfrm rot="582262">
                <a:off x="7185878" y="1892961"/>
                <a:ext cx="152400" cy="436908"/>
              </a:xfrm>
              <a:prstGeom prst="roundRect">
                <a:avLst/>
              </a:prstGeom>
              <a:grp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Oval 10">
                <a:extLst>
                  <a:ext uri="{FF2B5EF4-FFF2-40B4-BE49-F238E27FC236}">
                    <a16:creationId xmlns:a16="http://schemas.microsoft.com/office/drawing/2014/main" id="{018584D5-8208-93C8-C950-B8B3FC810AD5}"/>
                  </a:ext>
                </a:extLst>
              </p:cNvPr>
              <p:cNvSpPr/>
              <p:nvPr/>
            </p:nvSpPr>
            <p:spPr>
              <a:xfrm rot="826591">
                <a:off x="6902428" y="1141103"/>
                <a:ext cx="904241" cy="922418"/>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Oval 11">
                <a:extLst>
                  <a:ext uri="{FF2B5EF4-FFF2-40B4-BE49-F238E27FC236}">
                    <a16:creationId xmlns:a16="http://schemas.microsoft.com/office/drawing/2014/main" id="{181810B7-3CB0-76B2-227B-0E9C2993B7C3}"/>
                  </a:ext>
                </a:extLst>
              </p:cNvPr>
              <p:cNvSpPr/>
              <p:nvPr/>
            </p:nvSpPr>
            <p:spPr>
              <a:xfrm rot="826591">
                <a:off x="6846848" y="1323092"/>
                <a:ext cx="197662" cy="32612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Oval 12">
                <a:extLst>
                  <a:ext uri="{FF2B5EF4-FFF2-40B4-BE49-F238E27FC236}">
                    <a16:creationId xmlns:a16="http://schemas.microsoft.com/office/drawing/2014/main" id="{06130BEF-A635-D51A-8DA2-A4F10BA8B42A}"/>
                  </a:ext>
                </a:extLst>
              </p:cNvPr>
              <p:cNvSpPr/>
              <p:nvPr/>
            </p:nvSpPr>
            <p:spPr>
              <a:xfrm rot="826591">
                <a:off x="7648389" y="1519621"/>
                <a:ext cx="197662" cy="32612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Block Arc 13">
                <a:extLst>
                  <a:ext uri="{FF2B5EF4-FFF2-40B4-BE49-F238E27FC236}">
                    <a16:creationId xmlns:a16="http://schemas.microsoft.com/office/drawing/2014/main" id="{659D9391-CB45-79CD-EAFE-8B6081C7283C}"/>
                  </a:ext>
                </a:extLst>
              </p:cNvPr>
              <p:cNvSpPr/>
              <p:nvPr/>
            </p:nvSpPr>
            <p:spPr>
              <a:xfrm rot="726908">
                <a:off x="7119521" y="1730088"/>
                <a:ext cx="306872" cy="247075"/>
              </a:xfrm>
              <a:prstGeom prst="blockArc">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grpSp>
      </p:grpSp>
      <p:sp>
        <p:nvSpPr>
          <p:cNvPr id="15" name="TextBox 14">
            <a:extLst>
              <a:ext uri="{FF2B5EF4-FFF2-40B4-BE49-F238E27FC236}">
                <a16:creationId xmlns:a16="http://schemas.microsoft.com/office/drawing/2014/main" id="{073BF824-B14C-E3FB-0E2A-6042ADE35425}"/>
              </a:ext>
            </a:extLst>
          </p:cNvPr>
          <p:cNvSpPr txBox="1"/>
          <p:nvPr/>
        </p:nvSpPr>
        <p:spPr>
          <a:xfrm>
            <a:off x="6979665" y="3041759"/>
            <a:ext cx="3642105" cy="1477328"/>
          </a:xfrm>
          <a:prstGeom prst="rect">
            <a:avLst/>
          </a:prstGeom>
          <a:noFill/>
        </p:spPr>
        <p:txBody>
          <a:bodyPr wrap="square" rtlCol="0">
            <a:spAutoFit/>
          </a:bodyPr>
          <a:lstStyle/>
          <a:p>
            <a:pPr algn="ctr"/>
            <a:r>
              <a:rPr lang="en-GB" sz="3000" b="1" dirty="0" err="1">
                <a:latin typeface="Arial" panose="020B0604020202020204" pitchFamily="34" charset="0"/>
                <a:cs typeface="Arial" panose="020B0604020202020204" pitchFamily="34" charset="0"/>
              </a:rPr>
              <a:t>Exercez-vous</a:t>
            </a:r>
            <a:r>
              <a:rPr lang="en-GB" sz="3000" b="1" dirty="0">
                <a:latin typeface="Arial" panose="020B0604020202020204" pitchFamily="34" charset="0"/>
                <a:cs typeface="Arial" panose="020B0604020202020204" pitchFamily="34" charset="0"/>
              </a:rPr>
              <a:t> à une </a:t>
            </a:r>
            <a:r>
              <a:rPr lang="en-GB" sz="3000" b="1" dirty="0" err="1">
                <a:latin typeface="Arial" panose="020B0604020202020204" pitchFamily="34" charset="0"/>
                <a:cs typeface="Arial" panose="020B0604020202020204" pitchFamily="34" charset="0"/>
              </a:rPr>
              <a:t>réunion</a:t>
            </a:r>
            <a:r>
              <a:rPr lang="en-GB" sz="3000" b="1" dirty="0">
                <a:latin typeface="Arial" panose="020B0604020202020204" pitchFamily="34" charset="0"/>
                <a:cs typeface="Arial" panose="020B0604020202020204" pitchFamily="34" charset="0"/>
              </a:rPr>
              <a:t> </a:t>
            </a:r>
            <a:r>
              <a:rPr lang="en-GB" sz="3000" b="1" dirty="0" err="1">
                <a:latin typeface="Arial" panose="020B0604020202020204" pitchFamily="34" charset="0"/>
                <a:cs typeface="Arial" panose="020B0604020202020204" pitchFamily="34" charset="0"/>
              </a:rPr>
              <a:t>d'examen</a:t>
            </a:r>
            <a:r>
              <a:rPr lang="en-GB" sz="3000" b="1" dirty="0">
                <a:latin typeface="Arial" panose="020B0604020202020204" pitchFamily="34" charset="0"/>
                <a:cs typeface="Arial" panose="020B0604020202020204" pitchFamily="34" charset="0"/>
              </a:rPr>
              <a:t> de </a:t>
            </a:r>
            <a:r>
              <a:rPr lang="en-GB" sz="3000" b="1" dirty="0" err="1">
                <a:latin typeface="Arial" panose="020B0604020202020204" pitchFamily="34" charset="0"/>
                <a:cs typeface="Arial" panose="020B0604020202020204" pitchFamily="34" charset="0"/>
              </a:rPr>
              <a:t>cas</a:t>
            </a:r>
            <a:r>
              <a:rPr lang="en-GB" sz="3000" b="1" dirty="0">
                <a:latin typeface="Arial" panose="020B0604020202020204" pitchFamily="34" charset="0"/>
                <a:cs typeface="Arial" panose="020B0604020202020204" pitchFamily="34" charset="0"/>
              </a:rPr>
              <a:t> !</a:t>
            </a:r>
            <a:endParaRPr lang="en-BE" sz="3000" b="1" dirty="0">
              <a:latin typeface="Arial" panose="020B0604020202020204" pitchFamily="34" charset="0"/>
              <a:cs typeface="Arial" panose="020B0604020202020204" pitchFamily="34" charset="0"/>
            </a:endParaRPr>
          </a:p>
        </p:txBody>
      </p:sp>
      <p:grpSp>
        <p:nvGrpSpPr>
          <p:cNvPr id="16" name="Group 15">
            <a:extLst>
              <a:ext uri="{FF2B5EF4-FFF2-40B4-BE49-F238E27FC236}">
                <a16:creationId xmlns:a16="http://schemas.microsoft.com/office/drawing/2014/main" id="{566E4806-3D0B-3221-E91F-B3FA67A455BE}"/>
              </a:ext>
            </a:extLst>
          </p:cNvPr>
          <p:cNvGrpSpPr/>
          <p:nvPr/>
        </p:nvGrpSpPr>
        <p:grpSpPr>
          <a:xfrm>
            <a:off x="10228983" y="337468"/>
            <a:ext cx="1587872" cy="1368854"/>
            <a:chOff x="10228983" y="337468"/>
            <a:chExt cx="1587872" cy="1368854"/>
          </a:xfrm>
        </p:grpSpPr>
        <p:sp>
          <p:nvSpPr>
            <p:cNvPr id="17" name="Hexagon 16">
              <a:extLst>
                <a:ext uri="{FF2B5EF4-FFF2-40B4-BE49-F238E27FC236}">
                  <a16:creationId xmlns:a16="http://schemas.microsoft.com/office/drawing/2014/main" id="{AD320615-CA68-91F4-FDB6-31ED5EB4A555}"/>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18" name="Group 17">
              <a:extLst>
                <a:ext uri="{FF2B5EF4-FFF2-40B4-BE49-F238E27FC236}">
                  <a16:creationId xmlns:a16="http://schemas.microsoft.com/office/drawing/2014/main" id="{5FBF34DA-7CB8-0B8B-6D5B-8B8CA17402CE}"/>
                </a:ext>
              </a:extLst>
            </p:cNvPr>
            <p:cNvGrpSpPr/>
            <p:nvPr/>
          </p:nvGrpSpPr>
          <p:grpSpPr>
            <a:xfrm>
              <a:off x="10621771" y="762700"/>
              <a:ext cx="562136" cy="634675"/>
              <a:chOff x="760175" y="830142"/>
              <a:chExt cx="867619" cy="979579"/>
            </a:xfrm>
          </p:grpSpPr>
          <p:sp>
            <p:nvSpPr>
              <p:cNvPr id="22" name="Rectangle 21">
                <a:extLst>
                  <a:ext uri="{FF2B5EF4-FFF2-40B4-BE49-F238E27FC236}">
                    <a16:creationId xmlns:a16="http://schemas.microsoft.com/office/drawing/2014/main" id="{E6B8DAE0-7F67-A5A1-347D-5563EAAE124D}"/>
                  </a:ext>
                </a:extLst>
              </p:cNvPr>
              <p:cNvSpPr/>
              <p:nvPr/>
            </p:nvSpPr>
            <p:spPr>
              <a:xfrm>
                <a:off x="864636" y="830142"/>
                <a:ext cx="763158" cy="97957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solidFill>
                      <a:schemeClr val="bg1"/>
                    </a:solidFill>
                    <a:latin typeface="Arial" panose="020B0604020202020204" pitchFamily="34" charset="0"/>
                    <a:cs typeface="Arial" panose="020B0604020202020204" pitchFamily="34" charset="0"/>
                  </a:rPr>
                  <a:t>179</a:t>
                </a:r>
              </a:p>
            </p:txBody>
          </p:sp>
          <p:sp>
            <p:nvSpPr>
              <p:cNvPr id="32" name="Rectangle 31">
                <a:extLst>
                  <a:ext uri="{FF2B5EF4-FFF2-40B4-BE49-F238E27FC236}">
                    <a16:creationId xmlns:a16="http://schemas.microsoft.com/office/drawing/2014/main" id="{38B2C796-7BC0-080D-F501-9B86435B6AC8}"/>
                  </a:ext>
                </a:extLst>
              </p:cNvPr>
              <p:cNvSpPr/>
              <p:nvPr/>
            </p:nvSpPr>
            <p:spPr>
              <a:xfrm>
                <a:off x="760175" y="830144"/>
                <a:ext cx="149292" cy="979577"/>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19" name="Group 18">
              <a:extLst>
                <a:ext uri="{FF2B5EF4-FFF2-40B4-BE49-F238E27FC236}">
                  <a16:creationId xmlns:a16="http://schemas.microsoft.com/office/drawing/2014/main" id="{205BC804-3D62-46A7-A1C4-BC18BA6A714D}"/>
                </a:ext>
              </a:extLst>
            </p:cNvPr>
            <p:cNvGrpSpPr/>
            <p:nvPr/>
          </p:nvGrpSpPr>
          <p:grpSpPr>
            <a:xfrm>
              <a:off x="11325415" y="762701"/>
              <a:ext cx="182192" cy="634674"/>
              <a:chOff x="2121762" y="2323619"/>
              <a:chExt cx="200378" cy="825210"/>
            </a:xfrm>
          </p:grpSpPr>
          <p:sp>
            <p:nvSpPr>
              <p:cNvPr id="20" name="Isosceles Triangle 19">
                <a:extLst>
                  <a:ext uri="{FF2B5EF4-FFF2-40B4-BE49-F238E27FC236}">
                    <a16:creationId xmlns:a16="http://schemas.microsoft.com/office/drawing/2014/main" id="{8A6F31EE-6564-96B1-BF3E-C64B75E6490C}"/>
                  </a:ext>
                </a:extLst>
              </p:cNvPr>
              <p:cNvSpPr/>
              <p:nvPr/>
            </p:nvSpPr>
            <p:spPr>
              <a:xfrm>
                <a:off x="2121763" y="2323619"/>
                <a:ext cx="200377" cy="172739"/>
              </a:xfrm>
              <a:prstGeom prs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1" name="Rectangle 20">
                <a:extLst>
                  <a:ext uri="{FF2B5EF4-FFF2-40B4-BE49-F238E27FC236}">
                    <a16:creationId xmlns:a16="http://schemas.microsoft.com/office/drawing/2014/main" id="{3E9C176E-6D47-3D6E-4664-87CEDB934522}"/>
                  </a:ext>
                </a:extLst>
              </p:cNvPr>
              <p:cNvSpPr/>
              <p:nvPr/>
            </p:nvSpPr>
            <p:spPr>
              <a:xfrm>
                <a:off x="2121762" y="2496169"/>
                <a:ext cx="200377" cy="6526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Tree>
    <p:extLst>
      <p:ext uri="{BB962C8B-B14F-4D97-AF65-F5344CB8AC3E}">
        <p14:creationId xmlns:p14="http://schemas.microsoft.com/office/powerpoint/2010/main" val="421778967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72D0C0-9086-D413-790B-4D346A5AEDB3}"/>
              </a:ext>
            </a:extLst>
          </p:cNvPr>
          <p:cNvSpPr>
            <a:spLocks noGrp="1"/>
          </p:cNvSpPr>
          <p:nvPr>
            <p:ph type="title"/>
          </p:nvPr>
        </p:nvSpPr>
        <p:spPr/>
        <p:txBody>
          <a:bodyPr/>
          <a:lstStyle/>
          <a:p>
            <a:r>
              <a:rPr lang="en-GB" dirty="0" err="1"/>
              <a:t>Formulaire</a:t>
            </a:r>
            <a:r>
              <a:rPr lang="en-GB" dirty="0"/>
              <a:t> de examen des </a:t>
            </a:r>
            <a:r>
              <a:rPr lang="en-GB" dirty="0" err="1"/>
              <a:t>cas</a:t>
            </a:r>
            <a:endParaRPr lang="en-BE" dirty="0"/>
          </a:p>
        </p:txBody>
      </p:sp>
      <p:grpSp>
        <p:nvGrpSpPr>
          <p:cNvPr id="11" name="Group 10">
            <a:extLst>
              <a:ext uri="{FF2B5EF4-FFF2-40B4-BE49-F238E27FC236}">
                <a16:creationId xmlns:a16="http://schemas.microsoft.com/office/drawing/2014/main" id="{40B0AEAF-E00E-DD9E-8A1A-5C6314520A9E}"/>
              </a:ext>
            </a:extLst>
          </p:cNvPr>
          <p:cNvGrpSpPr/>
          <p:nvPr/>
        </p:nvGrpSpPr>
        <p:grpSpPr>
          <a:xfrm>
            <a:off x="4561211" y="2149394"/>
            <a:ext cx="3433331" cy="3295047"/>
            <a:chOff x="1744894" y="2192954"/>
            <a:chExt cx="2564275" cy="2460995"/>
          </a:xfrm>
        </p:grpSpPr>
        <p:grpSp>
          <p:nvGrpSpPr>
            <p:cNvPr id="12" name="Group 11">
              <a:extLst>
                <a:ext uri="{FF2B5EF4-FFF2-40B4-BE49-F238E27FC236}">
                  <a16:creationId xmlns:a16="http://schemas.microsoft.com/office/drawing/2014/main" id="{807215B6-300F-B59C-0A67-F047FCF859B9}"/>
                </a:ext>
              </a:extLst>
            </p:cNvPr>
            <p:cNvGrpSpPr/>
            <p:nvPr/>
          </p:nvGrpSpPr>
          <p:grpSpPr>
            <a:xfrm>
              <a:off x="1744894" y="2192954"/>
              <a:ext cx="2564275" cy="2460995"/>
              <a:chOff x="1459832" y="2812046"/>
              <a:chExt cx="1953652" cy="1874967"/>
            </a:xfrm>
          </p:grpSpPr>
          <p:sp>
            <p:nvSpPr>
              <p:cNvPr id="16" name="Rectangle: Single Corner Snipped 15">
                <a:extLst>
                  <a:ext uri="{FF2B5EF4-FFF2-40B4-BE49-F238E27FC236}">
                    <a16:creationId xmlns:a16="http://schemas.microsoft.com/office/drawing/2014/main" id="{1AEEA87C-296C-F18E-47B0-F49F4BC30ECC}"/>
                  </a:ext>
                </a:extLst>
              </p:cNvPr>
              <p:cNvSpPr/>
              <p:nvPr/>
            </p:nvSpPr>
            <p:spPr>
              <a:xfrm rot="20978324">
                <a:off x="1459832" y="2999874"/>
                <a:ext cx="1283368" cy="1556084"/>
              </a:xfrm>
              <a:prstGeom prst="snip1Rect">
                <a:avLst/>
              </a:prstGeom>
              <a:solidFill>
                <a:schemeClr val="accent1"/>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Rectangle: Single Corner Snipped 16">
                <a:extLst>
                  <a:ext uri="{FF2B5EF4-FFF2-40B4-BE49-F238E27FC236}">
                    <a16:creationId xmlns:a16="http://schemas.microsoft.com/office/drawing/2014/main" id="{64BBF1D7-532D-705C-8FB7-C7E7CA9CA97F}"/>
                  </a:ext>
                </a:extLst>
              </p:cNvPr>
              <p:cNvSpPr/>
              <p:nvPr/>
            </p:nvSpPr>
            <p:spPr>
              <a:xfrm>
                <a:off x="1871174" y="2812046"/>
                <a:ext cx="1283368" cy="1556084"/>
              </a:xfrm>
              <a:prstGeom prst="snip1Rect">
                <a:avLst/>
              </a:prstGeom>
              <a:solidFill>
                <a:schemeClr val="accent1"/>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Rectangle: Single Corner Snipped 17">
                <a:extLst>
                  <a:ext uri="{FF2B5EF4-FFF2-40B4-BE49-F238E27FC236}">
                    <a16:creationId xmlns:a16="http://schemas.microsoft.com/office/drawing/2014/main" id="{B8B198D7-5CA7-3EB3-0D54-1446414FCDDE}"/>
                  </a:ext>
                </a:extLst>
              </p:cNvPr>
              <p:cNvSpPr/>
              <p:nvPr/>
            </p:nvSpPr>
            <p:spPr>
              <a:xfrm rot="582585">
                <a:off x="2130116" y="3130929"/>
                <a:ext cx="1283368" cy="1556084"/>
              </a:xfrm>
              <a:prstGeom prst="snip1Rect">
                <a:avLst/>
              </a:prstGeom>
              <a:solidFill>
                <a:schemeClr val="accent1"/>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13" name="Group 12">
              <a:extLst>
                <a:ext uri="{FF2B5EF4-FFF2-40B4-BE49-F238E27FC236}">
                  <a16:creationId xmlns:a16="http://schemas.microsoft.com/office/drawing/2014/main" id="{E3C566B8-7ADF-C884-FF83-C4AFE962845F}"/>
                </a:ext>
              </a:extLst>
            </p:cNvPr>
            <p:cNvGrpSpPr/>
            <p:nvPr/>
          </p:nvGrpSpPr>
          <p:grpSpPr>
            <a:xfrm rot="619501">
              <a:off x="3224746" y="3087487"/>
              <a:ext cx="506112" cy="1135915"/>
              <a:chOff x="5960196" y="3632825"/>
              <a:chExt cx="324376" cy="728028"/>
            </a:xfrm>
            <a:solidFill>
              <a:schemeClr val="bg1"/>
            </a:solidFill>
          </p:grpSpPr>
          <p:sp>
            <p:nvSpPr>
              <p:cNvPr id="14" name="Round Same Side Corner Rectangle 46">
                <a:extLst>
                  <a:ext uri="{FF2B5EF4-FFF2-40B4-BE49-F238E27FC236}">
                    <a16:creationId xmlns:a16="http://schemas.microsoft.com/office/drawing/2014/main" id="{CADB77B4-1090-7B3B-8DED-2EE98E596985}"/>
                  </a:ext>
                </a:extLst>
              </p:cNvPr>
              <p:cNvSpPr/>
              <p:nvPr/>
            </p:nvSpPr>
            <p:spPr>
              <a:xfrm>
                <a:off x="5962575" y="4012912"/>
                <a:ext cx="320731" cy="347941"/>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Oval 14">
                <a:extLst>
                  <a:ext uri="{FF2B5EF4-FFF2-40B4-BE49-F238E27FC236}">
                    <a16:creationId xmlns:a16="http://schemas.microsoft.com/office/drawing/2014/main" id="{E03D512D-B752-739E-AC0C-07D381FD1511}"/>
                  </a:ext>
                </a:extLst>
              </p:cNvPr>
              <p:cNvSpPr/>
              <p:nvPr/>
            </p:nvSpPr>
            <p:spPr>
              <a:xfrm>
                <a:off x="5960196" y="3632825"/>
                <a:ext cx="324376" cy="32437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grpSp>
      </p:grpSp>
      <p:grpSp>
        <p:nvGrpSpPr>
          <p:cNvPr id="3" name="Group 2">
            <a:extLst>
              <a:ext uri="{FF2B5EF4-FFF2-40B4-BE49-F238E27FC236}">
                <a16:creationId xmlns:a16="http://schemas.microsoft.com/office/drawing/2014/main" id="{E8D611BA-B815-589A-6CD9-344D0EB0D3B8}"/>
              </a:ext>
            </a:extLst>
          </p:cNvPr>
          <p:cNvGrpSpPr/>
          <p:nvPr/>
        </p:nvGrpSpPr>
        <p:grpSpPr>
          <a:xfrm>
            <a:off x="10228983" y="337468"/>
            <a:ext cx="1587872" cy="1368854"/>
            <a:chOff x="10228983" y="337468"/>
            <a:chExt cx="1587872" cy="1368854"/>
          </a:xfrm>
        </p:grpSpPr>
        <p:sp>
          <p:nvSpPr>
            <p:cNvPr id="4" name="Hexagon 3">
              <a:extLst>
                <a:ext uri="{FF2B5EF4-FFF2-40B4-BE49-F238E27FC236}">
                  <a16:creationId xmlns:a16="http://schemas.microsoft.com/office/drawing/2014/main" id="{EC8E28B5-92FD-394E-EB3D-B1F7D1D3FA58}"/>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5" name="Group 4">
              <a:extLst>
                <a:ext uri="{FF2B5EF4-FFF2-40B4-BE49-F238E27FC236}">
                  <a16:creationId xmlns:a16="http://schemas.microsoft.com/office/drawing/2014/main" id="{4A4D5C21-078D-5D23-268F-C57047FC5B6A}"/>
                </a:ext>
              </a:extLst>
            </p:cNvPr>
            <p:cNvGrpSpPr/>
            <p:nvPr/>
          </p:nvGrpSpPr>
          <p:grpSpPr>
            <a:xfrm>
              <a:off x="10621771" y="762700"/>
              <a:ext cx="562136" cy="634675"/>
              <a:chOff x="760175" y="830142"/>
              <a:chExt cx="867619" cy="979579"/>
            </a:xfrm>
          </p:grpSpPr>
          <p:sp>
            <p:nvSpPr>
              <p:cNvPr id="9" name="Rectangle 8">
                <a:extLst>
                  <a:ext uri="{FF2B5EF4-FFF2-40B4-BE49-F238E27FC236}">
                    <a16:creationId xmlns:a16="http://schemas.microsoft.com/office/drawing/2014/main" id="{F0F79B88-CD33-2539-BF1E-66C81C2C9855}"/>
                  </a:ext>
                </a:extLst>
              </p:cNvPr>
              <p:cNvSpPr/>
              <p:nvPr/>
            </p:nvSpPr>
            <p:spPr>
              <a:xfrm>
                <a:off x="864636" y="830142"/>
                <a:ext cx="763158" cy="97957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solidFill>
                      <a:schemeClr val="bg1"/>
                    </a:solidFill>
                    <a:latin typeface="Arial" panose="020B0604020202020204" pitchFamily="34" charset="0"/>
                    <a:cs typeface="Arial" panose="020B0604020202020204" pitchFamily="34" charset="0"/>
                  </a:rPr>
                  <a:t>180-</a:t>
                </a:r>
              </a:p>
              <a:p>
                <a:pPr algn="ctr"/>
                <a:r>
                  <a:rPr lang="en-CA" sz="1600" b="1" dirty="0">
                    <a:solidFill>
                      <a:schemeClr val="bg1"/>
                    </a:solidFill>
                    <a:latin typeface="Arial" panose="020B0604020202020204" pitchFamily="34" charset="0"/>
                    <a:cs typeface="Arial" panose="020B0604020202020204" pitchFamily="34" charset="0"/>
                  </a:rPr>
                  <a:t>181</a:t>
                </a:r>
              </a:p>
            </p:txBody>
          </p:sp>
          <p:sp>
            <p:nvSpPr>
              <p:cNvPr id="10" name="Rectangle 9">
                <a:extLst>
                  <a:ext uri="{FF2B5EF4-FFF2-40B4-BE49-F238E27FC236}">
                    <a16:creationId xmlns:a16="http://schemas.microsoft.com/office/drawing/2014/main" id="{ECBA470B-1C7E-8D64-A8FA-BFCD30BF25A3}"/>
                  </a:ext>
                </a:extLst>
              </p:cNvPr>
              <p:cNvSpPr/>
              <p:nvPr/>
            </p:nvSpPr>
            <p:spPr>
              <a:xfrm>
                <a:off x="760175" y="830144"/>
                <a:ext cx="149292" cy="979577"/>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6" name="Group 5">
              <a:extLst>
                <a:ext uri="{FF2B5EF4-FFF2-40B4-BE49-F238E27FC236}">
                  <a16:creationId xmlns:a16="http://schemas.microsoft.com/office/drawing/2014/main" id="{22346FB2-9C75-208B-9E92-955B41FB3F68}"/>
                </a:ext>
              </a:extLst>
            </p:cNvPr>
            <p:cNvGrpSpPr/>
            <p:nvPr/>
          </p:nvGrpSpPr>
          <p:grpSpPr>
            <a:xfrm>
              <a:off x="11325415" y="762701"/>
              <a:ext cx="182192" cy="634674"/>
              <a:chOff x="2121762" y="2323619"/>
              <a:chExt cx="200378" cy="825210"/>
            </a:xfrm>
          </p:grpSpPr>
          <p:sp>
            <p:nvSpPr>
              <p:cNvPr id="7" name="Isosceles Triangle 6">
                <a:extLst>
                  <a:ext uri="{FF2B5EF4-FFF2-40B4-BE49-F238E27FC236}">
                    <a16:creationId xmlns:a16="http://schemas.microsoft.com/office/drawing/2014/main" id="{664956F2-54A7-8EF6-85AD-F06F76C22C1B}"/>
                  </a:ext>
                </a:extLst>
              </p:cNvPr>
              <p:cNvSpPr/>
              <p:nvPr/>
            </p:nvSpPr>
            <p:spPr>
              <a:xfrm>
                <a:off x="2121763" y="2323619"/>
                <a:ext cx="200377" cy="172739"/>
              </a:xfrm>
              <a:prstGeom prs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8" name="Rectangle 7">
                <a:extLst>
                  <a:ext uri="{FF2B5EF4-FFF2-40B4-BE49-F238E27FC236}">
                    <a16:creationId xmlns:a16="http://schemas.microsoft.com/office/drawing/2014/main" id="{0BC8E457-66EC-3AA4-CD0F-CFDB880FCDC1}"/>
                  </a:ext>
                </a:extLst>
              </p:cNvPr>
              <p:cNvSpPr/>
              <p:nvPr/>
            </p:nvSpPr>
            <p:spPr>
              <a:xfrm>
                <a:off x="2121762" y="2496169"/>
                <a:ext cx="200377" cy="6526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Tree>
    <p:extLst>
      <p:ext uri="{BB962C8B-B14F-4D97-AF65-F5344CB8AC3E}">
        <p14:creationId xmlns:p14="http://schemas.microsoft.com/office/powerpoint/2010/main" val="3622834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71"/>
        <p:cNvGrpSpPr/>
        <p:nvPr/>
      </p:nvGrpSpPr>
      <p:grpSpPr>
        <a:xfrm>
          <a:off x="0" y="0"/>
          <a:ext cx="0" cy="0"/>
          <a:chOff x="0" y="0"/>
          <a:chExt cx="0" cy="0"/>
        </a:xfrm>
      </p:grpSpPr>
      <p:cxnSp>
        <p:nvCxnSpPr>
          <p:cNvPr id="272" name="Google Shape;272;p4"/>
          <p:cNvCxnSpPr>
            <a:cxnSpLocks/>
            <a:endCxn id="289" idx="4"/>
          </p:cNvCxnSpPr>
          <p:nvPr/>
        </p:nvCxnSpPr>
        <p:spPr>
          <a:xfrm flipH="1">
            <a:off x="7910517" y="657357"/>
            <a:ext cx="1247" cy="5249485"/>
          </a:xfrm>
          <a:prstGeom prst="straightConnector1">
            <a:avLst/>
          </a:prstGeom>
          <a:noFill/>
          <a:ln w="28575" cap="flat" cmpd="sng">
            <a:solidFill>
              <a:schemeClr val="lt1"/>
            </a:solidFill>
            <a:prstDash val="solid"/>
            <a:miter lim="800000"/>
            <a:headEnd type="none" w="sm" len="sm"/>
            <a:tailEnd type="none" w="sm" len="sm"/>
          </a:ln>
        </p:spPr>
      </p:cxnSp>
      <p:sp>
        <p:nvSpPr>
          <p:cNvPr id="273" name="Google Shape;273;p4"/>
          <p:cNvSpPr txBox="1"/>
          <p:nvPr/>
        </p:nvSpPr>
        <p:spPr>
          <a:xfrm>
            <a:off x="8178852" y="393335"/>
            <a:ext cx="3284737" cy="64629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Clr>
                <a:schemeClr val="lt1"/>
              </a:buClr>
              <a:buSzPts val="2000"/>
              <a:buFont typeface="Helvetica Neue"/>
              <a:buNone/>
            </a:pPr>
            <a:r>
              <a:rPr lang="en-GB" b="1" dirty="0">
                <a:solidFill>
                  <a:schemeClr val="lt1"/>
                </a:solidFill>
                <a:latin typeface="Arial" panose="020B0604020202020204" pitchFamily="34" charset="0"/>
                <a:ea typeface="Helvetica Neue"/>
                <a:cs typeface="Arial" panose="020B0604020202020204" pitchFamily="34" charset="0"/>
                <a:sym typeface="Helvetica Neue"/>
              </a:rPr>
              <a:t>Ouverture du module</a:t>
            </a:r>
            <a:endParaRPr dirty="0">
              <a:latin typeface="Arial" panose="020B0604020202020204" pitchFamily="34" charset="0"/>
              <a:cs typeface="Arial" panose="020B0604020202020204" pitchFamily="34" charset="0"/>
            </a:endParaRPr>
          </a:p>
          <a:p>
            <a:pPr marL="0" marR="0" lvl="0" indent="0" algn="l" rtl="0">
              <a:spcBef>
                <a:spcPts val="0"/>
              </a:spcBef>
              <a:spcAft>
                <a:spcPts val="0"/>
              </a:spcAft>
              <a:buClr>
                <a:schemeClr val="lt1"/>
              </a:buClr>
              <a:buSzPts val="2000"/>
              <a:buFont typeface="Helvetica Neue"/>
              <a:buNone/>
            </a:pPr>
            <a:r>
              <a:rPr lang="en-GB" i="1" dirty="0">
                <a:solidFill>
                  <a:schemeClr val="lt1"/>
                </a:solidFill>
                <a:latin typeface="Arial" panose="020B0604020202020204" pitchFamily="34" charset="0"/>
                <a:ea typeface="Helvetica Neue"/>
                <a:cs typeface="Arial" panose="020B0604020202020204" pitchFamily="34" charset="0"/>
                <a:sym typeface="Helvetica Neue"/>
              </a:rPr>
              <a:t>30 minutes</a:t>
            </a:r>
            <a:endParaRPr i="1" dirty="0">
              <a:solidFill>
                <a:schemeClr val="lt1"/>
              </a:solidFill>
              <a:latin typeface="Arial" panose="020B0604020202020204" pitchFamily="34" charset="0"/>
              <a:ea typeface="Calibri"/>
              <a:cs typeface="Arial" panose="020B0604020202020204" pitchFamily="34" charset="0"/>
              <a:sym typeface="Calibri"/>
            </a:endParaRPr>
          </a:p>
        </p:txBody>
      </p:sp>
      <p:sp>
        <p:nvSpPr>
          <p:cNvPr id="274" name="Google Shape;274;p4"/>
          <p:cNvSpPr txBox="1"/>
          <p:nvPr/>
        </p:nvSpPr>
        <p:spPr>
          <a:xfrm>
            <a:off x="8178853" y="1216919"/>
            <a:ext cx="3284738" cy="923289"/>
          </a:xfrm>
          <a:prstGeom prst="rect">
            <a:avLst/>
          </a:prstGeom>
          <a:noFill/>
          <a:ln>
            <a:noFill/>
          </a:ln>
        </p:spPr>
        <p:txBody>
          <a:bodyPr spcFirstLastPara="1" wrap="square" lIns="91425" tIns="45700" rIns="91425" bIns="45700" anchor="t" anchorCtr="0">
            <a:spAutoFit/>
          </a:bodyPr>
          <a:lstStyle/>
          <a:p>
            <a:pPr>
              <a:buClr>
                <a:schemeClr val="lt1"/>
              </a:buClr>
              <a:buSzPts val="2000"/>
            </a:pPr>
            <a:r>
              <a:rPr lang="en-GB" b="1" dirty="0">
                <a:solidFill>
                  <a:schemeClr val="lt1"/>
                </a:solidFill>
                <a:latin typeface="Arial" panose="020B0604020202020204" pitchFamily="34" charset="0"/>
                <a:ea typeface="Helvetica Neue"/>
                <a:cs typeface="Arial" panose="020B0604020202020204" pitchFamily="34" charset="0"/>
                <a:sym typeface="Helvetica Neue"/>
              </a:rPr>
              <a:t>Pourquoi dois-je assurer le suivi des dossiers ?</a:t>
            </a:r>
            <a:endParaRPr lang="en-GB" b="1" dirty="0">
              <a:solidFill>
                <a:schemeClr val="lt1"/>
              </a:solidFill>
              <a:latin typeface="Arial" panose="020B0604020202020204" pitchFamily="34" charset="0"/>
              <a:cs typeface="Arial" panose="020B0604020202020204" pitchFamily="34" charset="0"/>
            </a:endParaRPr>
          </a:p>
          <a:p>
            <a:pPr marL="0" marR="0" lvl="0" indent="0" algn="l" rtl="0">
              <a:spcBef>
                <a:spcPts val="0"/>
              </a:spcBef>
              <a:spcAft>
                <a:spcPts val="0"/>
              </a:spcAft>
              <a:buClr>
                <a:schemeClr val="lt1"/>
              </a:buClr>
              <a:buSzPts val="2000"/>
              <a:buFont typeface="Helvetica Neue"/>
              <a:buNone/>
            </a:pPr>
            <a:r>
              <a:rPr lang="en-GB" i="1" dirty="0">
                <a:solidFill>
                  <a:schemeClr val="lt1"/>
                </a:solidFill>
                <a:latin typeface="Arial" panose="020B0604020202020204" pitchFamily="34" charset="0"/>
                <a:ea typeface="Helvetica Neue"/>
                <a:cs typeface="Arial" panose="020B0604020202020204" pitchFamily="34" charset="0"/>
                <a:sym typeface="Helvetica Neue"/>
              </a:rPr>
              <a:t>1 heure 30 minutes</a:t>
            </a:r>
            <a:endParaRPr i="1" dirty="0">
              <a:solidFill>
                <a:schemeClr val="lt1"/>
              </a:solidFill>
              <a:latin typeface="Arial" panose="020B0604020202020204" pitchFamily="34" charset="0"/>
              <a:ea typeface="Calibri"/>
              <a:cs typeface="Arial" panose="020B0604020202020204" pitchFamily="34" charset="0"/>
              <a:sym typeface="Calibri"/>
            </a:endParaRPr>
          </a:p>
        </p:txBody>
      </p:sp>
      <p:sp>
        <p:nvSpPr>
          <p:cNvPr id="276" name="Google Shape;276;p4"/>
          <p:cNvSpPr txBox="1"/>
          <p:nvPr/>
        </p:nvSpPr>
        <p:spPr>
          <a:xfrm>
            <a:off x="8178853" y="2933651"/>
            <a:ext cx="3284738" cy="923289"/>
          </a:xfrm>
          <a:prstGeom prst="rect">
            <a:avLst/>
          </a:prstGeom>
          <a:noFill/>
          <a:ln>
            <a:noFill/>
          </a:ln>
        </p:spPr>
        <p:txBody>
          <a:bodyPr spcFirstLastPara="1" wrap="square" lIns="91425" tIns="45700" rIns="91425" bIns="45700" anchor="t" anchorCtr="0">
            <a:spAutoFit/>
          </a:bodyPr>
          <a:lstStyle/>
          <a:p>
            <a:pPr>
              <a:buClr>
                <a:schemeClr val="lt1"/>
              </a:buClr>
              <a:buSzPts val="2000"/>
            </a:pPr>
            <a:r>
              <a:rPr lang="en-GB" b="1" dirty="0">
                <a:solidFill>
                  <a:schemeClr val="lt1"/>
                </a:solidFill>
                <a:latin typeface="Arial" panose="020B0604020202020204" pitchFamily="34" charset="0"/>
                <a:ea typeface="Helvetica Neue"/>
                <a:cs typeface="Arial" panose="020B0604020202020204" pitchFamily="34" charset="0"/>
                <a:sym typeface="Helvetica Neue"/>
              </a:rPr>
              <a:t>Comment assurer le suivi ?</a:t>
            </a:r>
            <a:endParaRPr dirty="0">
              <a:solidFill>
                <a:schemeClr val="lt1"/>
              </a:solidFill>
              <a:latin typeface="Arial" panose="020B0604020202020204" pitchFamily="34" charset="0"/>
              <a:cs typeface="Arial" panose="020B0604020202020204" pitchFamily="34" charset="0"/>
            </a:endParaRPr>
          </a:p>
          <a:p>
            <a:pPr marL="0" marR="0" lvl="0" indent="0" algn="l" rtl="0">
              <a:spcBef>
                <a:spcPts val="0"/>
              </a:spcBef>
              <a:spcAft>
                <a:spcPts val="0"/>
              </a:spcAft>
              <a:buClr>
                <a:schemeClr val="lt1"/>
              </a:buClr>
              <a:buSzPts val="2000"/>
              <a:buFont typeface="Helvetica Neue"/>
              <a:buNone/>
            </a:pPr>
            <a:r>
              <a:rPr lang="en-GB" i="1" dirty="0">
                <a:solidFill>
                  <a:schemeClr val="lt1"/>
                </a:solidFill>
                <a:latin typeface="Arial" panose="020B0604020202020204" pitchFamily="34" charset="0"/>
                <a:ea typeface="Helvetica Neue"/>
                <a:cs typeface="Arial" panose="020B0604020202020204" pitchFamily="34" charset="0"/>
                <a:sym typeface="Helvetica Neue"/>
              </a:rPr>
              <a:t>2 heures</a:t>
            </a:r>
            <a:endParaRPr i="1" dirty="0">
              <a:solidFill>
                <a:schemeClr val="lt1"/>
              </a:solidFill>
              <a:latin typeface="Arial" panose="020B0604020202020204" pitchFamily="34" charset="0"/>
              <a:ea typeface="Calibri"/>
              <a:cs typeface="Arial" panose="020B0604020202020204" pitchFamily="34" charset="0"/>
              <a:sym typeface="Calibri"/>
            </a:endParaRPr>
          </a:p>
        </p:txBody>
      </p:sp>
      <p:sp>
        <p:nvSpPr>
          <p:cNvPr id="277" name="Google Shape;277;p4"/>
          <p:cNvSpPr txBox="1"/>
          <p:nvPr/>
        </p:nvSpPr>
        <p:spPr>
          <a:xfrm>
            <a:off x="6135682" y="4077940"/>
            <a:ext cx="1349407" cy="369291"/>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Clr>
                <a:schemeClr val="lt1"/>
              </a:buClr>
              <a:buSzPts val="2000"/>
              <a:buFont typeface="Helvetica Neue"/>
              <a:buNone/>
            </a:pPr>
            <a:r>
              <a:rPr lang="en-GB" b="1" dirty="0">
                <a:solidFill>
                  <a:schemeClr val="lt1"/>
                </a:solidFill>
                <a:latin typeface="Arial" panose="020B0604020202020204" pitchFamily="34" charset="0"/>
                <a:ea typeface="Helvetica Neue"/>
                <a:cs typeface="Arial" panose="020B0604020202020204" pitchFamily="34" charset="0"/>
                <a:sym typeface="Helvetica Neue"/>
              </a:rPr>
              <a:t>Déjeuner</a:t>
            </a:r>
            <a:endParaRPr b="1" i="1" dirty="0">
              <a:solidFill>
                <a:schemeClr val="lt1"/>
              </a:solidFill>
              <a:latin typeface="Arial" panose="020B0604020202020204" pitchFamily="34" charset="0"/>
              <a:ea typeface="Calibri"/>
              <a:cs typeface="Arial" panose="020B0604020202020204" pitchFamily="34" charset="0"/>
              <a:sym typeface="Calibri"/>
            </a:endParaRPr>
          </a:p>
        </p:txBody>
      </p:sp>
      <p:sp>
        <p:nvSpPr>
          <p:cNvPr id="279" name="Google Shape;279;p4"/>
          <p:cNvSpPr txBox="1"/>
          <p:nvPr/>
        </p:nvSpPr>
        <p:spPr>
          <a:xfrm>
            <a:off x="8178853" y="4593572"/>
            <a:ext cx="3284738" cy="92328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Clr>
                <a:schemeClr val="lt1"/>
              </a:buClr>
              <a:buSzPts val="2000"/>
              <a:buFont typeface="Helvetica Neue"/>
              <a:buNone/>
            </a:pPr>
            <a:r>
              <a:rPr lang="en-GB" b="1" dirty="0">
                <a:solidFill>
                  <a:schemeClr val="lt1"/>
                </a:solidFill>
                <a:latin typeface="Arial" panose="020B0604020202020204" pitchFamily="34" charset="0"/>
                <a:ea typeface="Helvetica Neue"/>
                <a:cs typeface="Arial" panose="020B0604020202020204" pitchFamily="34" charset="0"/>
                <a:sym typeface="Helvetica Neue"/>
              </a:rPr>
              <a:t>Comment puis-je signaler des changements ?</a:t>
            </a:r>
            <a:endParaRPr dirty="0">
              <a:latin typeface="Arial" panose="020B0604020202020204" pitchFamily="34" charset="0"/>
              <a:cs typeface="Arial" panose="020B0604020202020204" pitchFamily="34" charset="0"/>
            </a:endParaRPr>
          </a:p>
          <a:p>
            <a:pPr marL="0" marR="0" lvl="0" indent="0" algn="l" rtl="0">
              <a:spcBef>
                <a:spcPts val="0"/>
              </a:spcBef>
              <a:spcAft>
                <a:spcPts val="0"/>
              </a:spcAft>
              <a:buClr>
                <a:schemeClr val="lt1"/>
              </a:buClr>
              <a:buSzPts val="2000"/>
              <a:buFont typeface="Helvetica Neue"/>
              <a:buNone/>
            </a:pPr>
            <a:r>
              <a:rPr lang="en-GB" i="1" dirty="0">
                <a:solidFill>
                  <a:schemeClr val="lt1"/>
                </a:solidFill>
                <a:latin typeface="Arial" panose="020B0604020202020204" pitchFamily="34" charset="0"/>
                <a:ea typeface="Helvetica Neue"/>
                <a:cs typeface="Arial" panose="020B0604020202020204" pitchFamily="34" charset="0"/>
                <a:sym typeface="Helvetica Neue"/>
              </a:rPr>
              <a:t>2 heures</a:t>
            </a:r>
            <a:endParaRPr i="1" dirty="0">
              <a:solidFill>
                <a:schemeClr val="lt1"/>
              </a:solidFill>
              <a:latin typeface="Arial" panose="020B0604020202020204" pitchFamily="34" charset="0"/>
              <a:ea typeface="Calibri"/>
              <a:cs typeface="Arial" panose="020B0604020202020204" pitchFamily="34" charset="0"/>
              <a:sym typeface="Calibri"/>
            </a:endParaRPr>
          </a:p>
        </p:txBody>
      </p:sp>
      <p:sp>
        <p:nvSpPr>
          <p:cNvPr id="280" name="Google Shape;280;p4"/>
          <p:cNvSpPr txBox="1"/>
          <p:nvPr/>
        </p:nvSpPr>
        <p:spPr>
          <a:xfrm>
            <a:off x="8178853" y="5750966"/>
            <a:ext cx="3224991" cy="64629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Clr>
                <a:schemeClr val="lt1"/>
              </a:buClr>
              <a:buSzPts val="2000"/>
              <a:buFont typeface="Helvetica Neue"/>
              <a:buNone/>
            </a:pPr>
            <a:r>
              <a:rPr lang="en-GB" b="1" dirty="0" err="1">
                <a:solidFill>
                  <a:schemeClr val="lt1"/>
                </a:solidFill>
                <a:latin typeface="Arial" panose="020B0604020202020204" pitchFamily="34" charset="0"/>
                <a:ea typeface="Helvetica Neue"/>
                <a:cs typeface="Arial" panose="020B0604020202020204" pitchFamily="34" charset="0"/>
                <a:sym typeface="Helvetica Neue"/>
              </a:rPr>
              <a:t>Clôture</a:t>
            </a:r>
            <a:r>
              <a:rPr lang="en-GB" b="1" dirty="0">
                <a:solidFill>
                  <a:schemeClr val="lt1"/>
                </a:solidFill>
                <a:latin typeface="Arial" panose="020B0604020202020204" pitchFamily="34" charset="0"/>
                <a:ea typeface="Helvetica Neue"/>
                <a:cs typeface="Arial" panose="020B0604020202020204" pitchFamily="34" charset="0"/>
                <a:sym typeface="Helvetica Neue"/>
              </a:rPr>
              <a:t> du module</a:t>
            </a:r>
            <a:endParaRPr dirty="0">
              <a:latin typeface="Arial" panose="020B0604020202020204" pitchFamily="34" charset="0"/>
              <a:cs typeface="Arial" panose="020B0604020202020204" pitchFamily="34" charset="0"/>
            </a:endParaRPr>
          </a:p>
          <a:p>
            <a:pPr marL="0" marR="0" lvl="0" indent="0" algn="l" rtl="0">
              <a:spcBef>
                <a:spcPts val="0"/>
              </a:spcBef>
              <a:spcAft>
                <a:spcPts val="0"/>
              </a:spcAft>
              <a:buClr>
                <a:schemeClr val="lt1"/>
              </a:buClr>
              <a:buSzPts val="2000"/>
              <a:buFont typeface="Helvetica Neue"/>
              <a:buNone/>
            </a:pPr>
            <a:r>
              <a:rPr lang="en-GB" i="1" dirty="0">
                <a:solidFill>
                  <a:schemeClr val="lt1"/>
                </a:solidFill>
                <a:latin typeface="Arial" panose="020B0604020202020204" pitchFamily="34" charset="0"/>
                <a:ea typeface="Helvetica Neue"/>
                <a:cs typeface="Arial" panose="020B0604020202020204" pitchFamily="34" charset="0"/>
                <a:sym typeface="Helvetica Neue"/>
              </a:rPr>
              <a:t>30 minutes</a:t>
            </a:r>
            <a:endParaRPr i="1" dirty="0">
              <a:solidFill>
                <a:schemeClr val="lt1"/>
              </a:solidFill>
              <a:latin typeface="Arial" panose="020B0604020202020204" pitchFamily="34" charset="0"/>
              <a:ea typeface="Calibri"/>
              <a:cs typeface="Arial" panose="020B0604020202020204" pitchFamily="34" charset="0"/>
              <a:sym typeface="Calibri"/>
            </a:endParaRPr>
          </a:p>
        </p:txBody>
      </p:sp>
      <p:sp>
        <p:nvSpPr>
          <p:cNvPr id="281" name="Google Shape;281;p4"/>
          <p:cNvSpPr/>
          <p:nvPr/>
        </p:nvSpPr>
        <p:spPr>
          <a:xfrm rot="1782986">
            <a:off x="7743967" y="567369"/>
            <a:ext cx="335595" cy="289306"/>
          </a:xfrm>
          <a:prstGeom prst="hexagon">
            <a:avLst>
              <a:gd name="adj" fmla="val 28965"/>
              <a:gd name="vf" fmla="val 115470"/>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282" name="Google Shape;282;p4"/>
          <p:cNvSpPr/>
          <p:nvPr/>
        </p:nvSpPr>
        <p:spPr>
          <a:xfrm rot="1782986">
            <a:off x="7739846" y="1461050"/>
            <a:ext cx="335595" cy="289306"/>
          </a:xfrm>
          <a:prstGeom prst="hexagon">
            <a:avLst>
              <a:gd name="adj" fmla="val 28965"/>
              <a:gd name="vf" fmla="val 115470"/>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284" name="Google Shape;284;p4"/>
          <p:cNvSpPr/>
          <p:nvPr/>
        </p:nvSpPr>
        <p:spPr>
          <a:xfrm rot="1782986">
            <a:off x="7739846" y="3248414"/>
            <a:ext cx="335595" cy="289306"/>
          </a:xfrm>
          <a:prstGeom prst="hexagon">
            <a:avLst>
              <a:gd name="adj" fmla="val 28965"/>
              <a:gd name="vf" fmla="val 115470"/>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285" name="Google Shape;285;p4"/>
          <p:cNvSpPr/>
          <p:nvPr/>
        </p:nvSpPr>
        <p:spPr>
          <a:xfrm rot="1782986">
            <a:off x="7743967" y="4142096"/>
            <a:ext cx="335595" cy="289306"/>
          </a:xfrm>
          <a:prstGeom prst="hexagon">
            <a:avLst>
              <a:gd name="adj" fmla="val 28965"/>
              <a:gd name="vf" fmla="val 115470"/>
            </a:avLst>
          </a:prstGeom>
          <a:solidFill>
            <a:schemeClr val="accent1">
              <a:lumMod val="75000"/>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286" name="Google Shape;286;p4"/>
          <p:cNvSpPr/>
          <p:nvPr/>
        </p:nvSpPr>
        <p:spPr>
          <a:xfrm rot="1782986">
            <a:off x="7743967" y="5035778"/>
            <a:ext cx="335595" cy="289306"/>
          </a:xfrm>
          <a:prstGeom prst="hexagon">
            <a:avLst>
              <a:gd name="adj" fmla="val 28965"/>
              <a:gd name="vf" fmla="val 115470"/>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289" name="Google Shape;289;p4"/>
          <p:cNvSpPr/>
          <p:nvPr/>
        </p:nvSpPr>
        <p:spPr>
          <a:xfrm rot="1782986">
            <a:off x="7743967" y="5929458"/>
            <a:ext cx="335595" cy="289306"/>
          </a:xfrm>
          <a:prstGeom prst="hexagon">
            <a:avLst>
              <a:gd name="adj" fmla="val 28965"/>
              <a:gd name="vf" fmla="val 115470"/>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290" name="Google Shape;290;p4"/>
          <p:cNvSpPr txBox="1">
            <a:spLocks noGrp="1"/>
          </p:cNvSpPr>
          <p:nvPr>
            <p:ph type="title"/>
          </p:nvPr>
        </p:nvSpPr>
        <p:spPr>
          <a:xfrm>
            <a:off x="1028453" y="3198461"/>
            <a:ext cx="4015311" cy="562168"/>
          </a:xfrm>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chemeClr val="lt1"/>
              </a:buClr>
              <a:buSzPts val="4800"/>
              <a:buFont typeface="Garamond"/>
              <a:buNone/>
            </a:pPr>
            <a:r>
              <a:rPr lang="en-GB" dirty="0"/>
              <a:t>Ordre du jour</a:t>
            </a:r>
            <a:endParaRPr dirty="0"/>
          </a:p>
        </p:txBody>
      </p:sp>
      <p:sp>
        <p:nvSpPr>
          <p:cNvPr id="4" name="Google Shape;285;p4">
            <a:extLst>
              <a:ext uri="{FF2B5EF4-FFF2-40B4-BE49-F238E27FC236}">
                <a16:creationId xmlns:a16="http://schemas.microsoft.com/office/drawing/2014/main" id="{9C3CF8CA-BC8A-8111-DB8A-9D658AC1B001}"/>
              </a:ext>
            </a:extLst>
          </p:cNvPr>
          <p:cNvSpPr/>
          <p:nvPr/>
        </p:nvSpPr>
        <p:spPr>
          <a:xfrm rot="1782986">
            <a:off x="7743967" y="2354732"/>
            <a:ext cx="335595" cy="289306"/>
          </a:xfrm>
          <a:prstGeom prst="hexagon">
            <a:avLst>
              <a:gd name="adj" fmla="val 28965"/>
              <a:gd name="vf" fmla="val 115470"/>
            </a:avLst>
          </a:prstGeom>
          <a:solidFill>
            <a:schemeClr val="accent1">
              <a:lumMod val="75000"/>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6" name="Google Shape;277;p4">
            <a:extLst>
              <a:ext uri="{FF2B5EF4-FFF2-40B4-BE49-F238E27FC236}">
                <a16:creationId xmlns:a16="http://schemas.microsoft.com/office/drawing/2014/main" id="{6BC119C6-DB97-08DF-1D24-9663FBE180A3}"/>
              </a:ext>
            </a:extLst>
          </p:cNvPr>
          <p:cNvSpPr txBox="1"/>
          <p:nvPr/>
        </p:nvSpPr>
        <p:spPr>
          <a:xfrm>
            <a:off x="6135682" y="2290576"/>
            <a:ext cx="1349407" cy="369291"/>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Clr>
                <a:schemeClr val="lt1"/>
              </a:buClr>
              <a:buSzPts val="2000"/>
              <a:buFont typeface="Helvetica Neue"/>
              <a:buNone/>
            </a:pPr>
            <a:r>
              <a:rPr lang="en-GB" b="1" dirty="0">
                <a:solidFill>
                  <a:schemeClr val="lt1"/>
                </a:solidFill>
                <a:latin typeface="Arial" panose="020B0604020202020204" pitchFamily="34" charset="0"/>
                <a:ea typeface="Helvetica Neue"/>
                <a:cs typeface="Arial" panose="020B0604020202020204" pitchFamily="34" charset="0"/>
                <a:sym typeface="Helvetica Neue"/>
              </a:rPr>
              <a:t>Pause</a:t>
            </a:r>
            <a:endParaRPr b="1" i="1" dirty="0">
              <a:solidFill>
                <a:schemeClr val="lt1"/>
              </a:solidFill>
              <a:latin typeface="Arial" panose="020B0604020202020204" pitchFamily="34" charset="0"/>
              <a:ea typeface="Calibri"/>
              <a:cs typeface="Arial" panose="020B0604020202020204" pitchFamily="34" charset="0"/>
              <a:sym typeface="Calibri"/>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846"/>
        <p:cNvGrpSpPr/>
        <p:nvPr/>
      </p:nvGrpSpPr>
      <p:grpSpPr>
        <a:xfrm>
          <a:off x="0" y="0"/>
          <a:ext cx="0" cy="0"/>
          <a:chOff x="0" y="0"/>
          <a:chExt cx="0" cy="0"/>
        </a:xfrm>
      </p:grpSpPr>
      <p:sp>
        <p:nvSpPr>
          <p:cNvPr id="848" name="Google Shape;848;p33"/>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8C5F7A"/>
              </a:buClr>
              <a:buSzPts val="3200"/>
              <a:buFont typeface="Arial"/>
              <a:buNone/>
            </a:pPr>
            <a:r>
              <a:rPr lang="en-GB" dirty="0">
                <a:latin typeface="Arial" panose="020B0604020202020204" pitchFamily="34" charset="0"/>
                <a:cs typeface="Arial" panose="020B0604020202020204" pitchFamily="34" charset="0"/>
                <a:sym typeface="Arial"/>
              </a:rPr>
              <a:t>Points clés de l'apprentissage</a:t>
            </a:r>
            <a:endParaRPr dirty="0">
              <a:latin typeface="Arial" panose="020B0604020202020204" pitchFamily="34" charset="0"/>
              <a:cs typeface="Arial" panose="020B0604020202020204" pitchFamily="34" charset="0"/>
            </a:endParaRPr>
          </a:p>
        </p:txBody>
      </p:sp>
      <p:sp>
        <p:nvSpPr>
          <p:cNvPr id="849" name="Google Shape;849;p33"/>
          <p:cNvSpPr txBox="1"/>
          <p:nvPr/>
        </p:nvSpPr>
        <p:spPr>
          <a:xfrm>
            <a:off x="4333382" y="3566784"/>
            <a:ext cx="3334073" cy="1938992"/>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2400" dirty="0">
                <a:solidFill>
                  <a:schemeClr val="dk1"/>
                </a:solidFill>
                <a:latin typeface="Arial" panose="020B0604020202020204" pitchFamily="34" charset="0"/>
                <a:ea typeface="Arial"/>
                <a:cs typeface="Arial" panose="020B0604020202020204" pitchFamily="34" charset="0"/>
                <a:sym typeface="Arial"/>
              </a:rPr>
              <a:t>Lorsque la situation, les risques ou les besoins d'un enfant changent, un réexamen du plan d'intervention est nécessaire.</a:t>
            </a:r>
            <a:endParaRPr sz="2400" dirty="0">
              <a:solidFill>
                <a:schemeClr val="dk1"/>
              </a:solidFill>
              <a:latin typeface="Arial" panose="020B0604020202020204" pitchFamily="34" charset="0"/>
              <a:ea typeface="Arial"/>
              <a:cs typeface="Arial" panose="020B0604020202020204" pitchFamily="34" charset="0"/>
              <a:sym typeface="Arial"/>
            </a:endParaRPr>
          </a:p>
        </p:txBody>
      </p:sp>
      <p:sp>
        <p:nvSpPr>
          <p:cNvPr id="850" name="Google Shape;850;p33"/>
          <p:cNvSpPr/>
          <p:nvPr/>
        </p:nvSpPr>
        <p:spPr>
          <a:xfrm>
            <a:off x="1859280" y="2007431"/>
            <a:ext cx="1051560" cy="1051560"/>
          </a:xfrm>
          <a:prstGeom prst="star5">
            <a:avLst>
              <a:gd name="adj" fmla="val 28143"/>
              <a:gd name="hf" fmla="val 105146"/>
              <a:gd name="vf" fmla="val 110557"/>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851" name="Google Shape;851;p33"/>
          <p:cNvSpPr/>
          <p:nvPr/>
        </p:nvSpPr>
        <p:spPr>
          <a:xfrm>
            <a:off x="5514915" y="1997232"/>
            <a:ext cx="1051560" cy="1051560"/>
          </a:xfrm>
          <a:prstGeom prst="star5">
            <a:avLst>
              <a:gd name="adj" fmla="val 28143"/>
              <a:gd name="hf" fmla="val 105146"/>
              <a:gd name="vf" fmla="val 110557"/>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852" name="Google Shape;852;p33"/>
          <p:cNvSpPr/>
          <p:nvPr/>
        </p:nvSpPr>
        <p:spPr>
          <a:xfrm>
            <a:off x="9228459" y="1997232"/>
            <a:ext cx="1051560" cy="1051560"/>
          </a:xfrm>
          <a:prstGeom prst="star5">
            <a:avLst>
              <a:gd name="adj" fmla="val 28143"/>
              <a:gd name="hf" fmla="val 105146"/>
              <a:gd name="vf" fmla="val 110557"/>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853" name="Google Shape;853;p33"/>
          <p:cNvSpPr txBox="1"/>
          <p:nvPr/>
        </p:nvSpPr>
        <p:spPr>
          <a:xfrm>
            <a:off x="918754" y="3566784"/>
            <a:ext cx="2852058" cy="2308284"/>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2400" dirty="0">
                <a:solidFill>
                  <a:schemeClr val="dk1"/>
                </a:solidFill>
                <a:latin typeface="Arial" panose="020B0604020202020204" pitchFamily="34" charset="0"/>
                <a:ea typeface="Arial"/>
                <a:cs typeface="Arial" panose="020B0604020202020204" pitchFamily="34" charset="0"/>
                <a:sym typeface="Arial"/>
              </a:rPr>
              <a:t>La participation significative de l'enfant </a:t>
            </a:r>
            <a:r>
              <a:rPr lang="en-GB" sz="2400" dirty="0">
                <a:solidFill>
                  <a:schemeClr val="dk1"/>
                </a:solidFill>
                <a:latin typeface="Arial" panose="020B0604020202020204" pitchFamily="34" charset="0"/>
                <a:cs typeface="Arial" panose="020B0604020202020204" pitchFamily="34" charset="0"/>
              </a:rPr>
              <a:t>doit être </a:t>
            </a:r>
            <a:r>
              <a:rPr lang="en-GB" sz="2400" dirty="0">
                <a:solidFill>
                  <a:schemeClr val="dk1"/>
                </a:solidFill>
                <a:latin typeface="Arial" panose="020B0604020202020204" pitchFamily="34" charset="0"/>
                <a:ea typeface="Arial"/>
                <a:cs typeface="Arial" panose="020B0604020202020204" pitchFamily="34" charset="0"/>
                <a:sym typeface="Arial"/>
              </a:rPr>
              <a:t>facilitée par le </a:t>
            </a:r>
            <a:r>
              <a:rPr lang="en-GB" sz="2400" dirty="0" err="1">
                <a:solidFill>
                  <a:schemeClr val="dk1"/>
                </a:solidFill>
                <a:latin typeface="Arial" panose="020B0604020202020204" pitchFamily="34" charset="0"/>
                <a:ea typeface="Arial"/>
                <a:cs typeface="Arial" panose="020B0604020202020204" pitchFamily="34" charset="0"/>
                <a:sym typeface="Arial"/>
              </a:rPr>
              <a:t>gestionnaire</a:t>
            </a:r>
            <a:r>
              <a:rPr lang="en-GB" sz="2400" dirty="0">
                <a:solidFill>
                  <a:schemeClr val="dk1"/>
                </a:solidFill>
                <a:latin typeface="Arial" panose="020B0604020202020204" pitchFamily="34" charset="0"/>
                <a:ea typeface="Arial"/>
                <a:cs typeface="Arial" panose="020B0604020202020204" pitchFamily="34" charset="0"/>
                <a:sym typeface="Arial"/>
              </a:rPr>
              <a:t> de </a:t>
            </a:r>
            <a:r>
              <a:rPr lang="en-GB" sz="2400" dirty="0" err="1">
                <a:solidFill>
                  <a:schemeClr val="dk1"/>
                </a:solidFill>
                <a:latin typeface="Arial" panose="020B0604020202020204" pitchFamily="34" charset="0"/>
                <a:ea typeface="Arial"/>
                <a:cs typeface="Arial" panose="020B0604020202020204" pitchFamily="34" charset="0"/>
                <a:sym typeface="Arial"/>
              </a:rPr>
              <a:t>cas</a:t>
            </a:r>
            <a:r>
              <a:rPr lang="en-GB" sz="2400" dirty="0">
                <a:solidFill>
                  <a:schemeClr val="dk1"/>
                </a:solidFill>
                <a:latin typeface="Arial" panose="020B0604020202020204" pitchFamily="34" charset="0"/>
                <a:ea typeface="Arial"/>
                <a:cs typeface="Arial" panose="020B0604020202020204" pitchFamily="34" charset="0"/>
                <a:sym typeface="Arial"/>
              </a:rPr>
              <a:t>.</a:t>
            </a:r>
            <a:endParaRPr sz="2400" dirty="0">
              <a:solidFill>
                <a:schemeClr val="dk1"/>
              </a:solidFill>
              <a:latin typeface="Arial" panose="020B0604020202020204" pitchFamily="34" charset="0"/>
              <a:ea typeface="Arial"/>
              <a:cs typeface="Arial" panose="020B0604020202020204" pitchFamily="34" charset="0"/>
              <a:sym typeface="Arial"/>
            </a:endParaRPr>
          </a:p>
        </p:txBody>
      </p:sp>
      <p:sp>
        <p:nvSpPr>
          <p:cNvPr id="854" name="Google Shape;854;p33"/>
          <p:cNvSpPr txBox="1"/>
          <p:nvPr/>
        </p:nvSpPr>
        <p:spPr>
          <a:xfrm>
            <a:off x="8019727" y="3566784"/>
            <a:ext cx="3334073" cy="2308284"/>
          </a:xfrm>
          <a:prstGeom prst="rect">
            <a:avLst/>
          </a:prstGeom>
          <a:noFill/>
          <a:ln>
            <a:noFill/>
          </a:ln>
        </p:spPr>
        <p:txBody>
          <a:bodyPr spcFirstLastPara="1" wrap="square" lIns="91425" tIns="45700" rIns="91425" bIns="45700" anchor="t" anchorCtr="0">
            <a:spAutoFit/>
          </a:bodyPr>
          <a:lstStyle/>
          <a:p>
            <a:pPr algn="ctr"/>
            <a:r>
              <a:rPr lang="en-GB" sz="2400" dirty="0">
                <a:solidFill>
                  <a:schemeClr val="dk1"/>
                </a:solidFill>
                <a:latin typeface="Arial" panose="020B0604020202020204" pitchFamily="34" charset="0"/>
                <a:ea typeface="Arial"/>
                <a:cs typeface="Arial" panose="020B0604020202020204" pitchFamily="34" charset="0"/>
                <a:sym typeface="Arial"/>
              </a:rPr>
              <a:t>L'objectif de la réunion d'examen est de déterminer les prochaines actions, de fixer un calendrier </a:t>
            </a:r>
            <a:r>
              <a:rPr lang="en-GB" sz="2400" dirty="0">
                <a:solidFill>
                  <a:schemeClr val="dk1"/>
                </a:solidFill>
                <a:latin typeface="Arial" panose="020B0604020202020204" pitchFamily="34" charset="0"/>
                <a:cs typeface="Arial" panose="020B0604020202020204" pitchFamily="34" charset="0"/>
              </a:rPr>
              <a:t>et d'attribuer les </a:t>
            </a:r>
            <a:r>
              <a:rPr lang="en-GB" sz="2400" dirty="0">
                <a:solidFill>
                  <a:schemeClr val="dk1"/>
                </a:solidFill>
                <a:latin typeface="Arial" panose="020B0604020202020204" pitchFamily="34" charset="0"/>
                <a:ea typeface="Arial"/>
                <a:cs typeface="Arial" panose="020B0604020202020204" pitchFamily="34" charset="0"/>
                <a:sym typeface="Arial"/>
              </a:rPr>
              <a:t>responsabilités.</a:t>
            </a:r>
            <a:endParaRPr sz="2400" dirty="0">
              <a:solidFill>
                <a:schemeClr val="dk1"/>
              </a:solidFill>
              <a:latin typeface="Arial" panose="020B0604020202020204" pitchFamily="34" charset="0"/>
              <a:ea typeface="Arial"/>
              <a:cs typeface="Arial" panose="020B0604020202020204" pitchFamily="34" charset="0"/>
              <a:sym typeface="Arial"/>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Shape 678"/>
        <p:cNvGrpSpPr/>
        <p:nvPr/>
      </p:nvGrpSpPr>
      <p:grpSpPr>
        <a:xfrm>
          <a:off x="0" y="0"/>
          <a:ext cx="0" cy="0"/>
          <a:chOff x="0" y="0"/>
          <a:chExt cx="0" cy="0"/>
        </a:xfrm>
      </p:grpSpPr>
      <p:sp>
        <p:nvSpPr>
          <p:cNvPr id="2" name="Title 72">
            <a:extLst>
              <a:ext uri="{FF2B5EF4-FFF2-40B4-BE49-F238E27FC236}">
                <a16:creationId xmlns:a16="http://schemas.microsoft.com/office/drawing/2014/main" id="{273F19CB-A858-114E-5A99-DF17E0017AFE}"/>
              </a:ext>
            </a:extLst>
          </p:cNvPr>
          <p:cNvSpPr txBox="1">
            <a:spLocks/>
          </p:cNvSpPr>
          <p:nvPr/>
        </p:nvSpPr>
        <p:spPr>
          <a:xfrm>
            <a:off x="796386" y="3099692"/>
            <a:ext cx="10126172"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2400" b="1" dirty="0">
                <a:solidFill>
                  <a:schemeClr val="bg1"/>
                </a:solidFill>
                <a:latin typeface="Garamond"/>
              </a:rPr>
              <a:t>SESSION 5</a:t>
            </a:r>
          </a:p>
          <a:p>
            <a:br>
              <a:rPr lang="en-CA" b="1" dirty="0">
                <a:solidFill>
                  <a:schemeClr val="bg1"/>
                </a:solidFill>
                <a:latin typeface="Garamond"/>
              </a:rPr>
            </a:br>
            <a:r>
              <a:rPr lang="en-US" sz="5400" b="1" dirty="0" err="1">
                <a:solidFill>
                  <a:schemeClr val="bg1"/>
                </a:solidFill>
                <a:latin typeface="Garamond"/>
              </a:rPr>
              <a:t>Clôture</a:t>
            </a:r>
            <a:r>
              <a:rPr lang="en-US" sz="5400" b="1" dirty="0">
                <a:solidFill>
                  <a:schemeClr val="bg1"/>
                </a:solidFill>
                <a:latin typeface="Garamond"/>
              </a:rPr>
              <a:t> du module</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FCFE94-8837-47DD-B69B-6BA207F449F6}"/>
              </a:ext>
            </a:extLst>
          </p:cNvPr>
          <p:cNvSpPr>
            <a:spLocks noGrp="1"/>
          </p:cNvSpPr>
          <p:nvPr>
            <p:ph type="title"/>
          </p:nvPr>
        </p:nvSpPr>
        <p:spPr/>
        <p:txBody>
          <a:bodyPr/>
          <a:lstStyle/>
          <a:p>
            <a:r>
              <a:rPr lang="en-CA" dirty="0"/>
              <a:t>Fin du module 10</a:t>
            </a:r>
          </a:p>
        </p:txBody>
      </p:sp>
      <p:sp>
        <p:nvSpPr>
          <p:cNvPr id="16" name="Speech Bubble: Rectangle with Corners Rounded 15">
            <a:extLst>
              <a:ext uri="{FF2B5EF4-FFF2-40B4-BE49-F238E27FC236}">
                <a16:creationId xmlns:a16="http://schemas.microsoft.com/office/drawing/2014/main" id="{7D4C3016-9FA8-5102-C640-E72EE44B723C}"/>
              </a:ext>
            </a:extLst>
          </p:cNvPr>
          <p:cNvSpPr/>
          <p:nvPr/>
        </p:nvSpPr>
        <p:spPr>
          <a:xfrm>
            <a:off x="1384531" y="2419405"/>
            <a:ext cx="2821709" cy="2611120"/>
          </a:xfrm>
          <a:prstGeom prst="wedgeRoundRectCallout">
            <a:avLst>
              <a:gd name="adj1" fmla="val -62814"/>
              <a:gd name="adj2" fmla="val -19017"/>
              <a:gd name="adj3" fmla="val 16667"/>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07000"/>
              </a:lnSpc>
              <a:spcAft>
                <a:spcPts val="800"/>
              </a:spcAft>
              <a:tabLst>
                <a:tab pos="457200" algn="l"/>
              </a:tabLst>
            </a:pPr>
            <a:r>
              <a:rPr lang="en-GB" sz="2400" dirty="0">
                <a:solidFill>
                  <a:schemeClr val="tx1"/>
                </a:solidFill>
                <a:latin typeface="Arial" panose="020B0604020202020204" pitchFamily="34" charset="0"/>
                <a:ea typeface="Calibri" panose="020F0502020204030204" pitchFamily="34" charset="0"/>
                <a:cs typeface="Arial" panose="020B0604020202020204" pitchFamily="34" charset="0"/>
              </a:rPr>
              <a:t>Examen des objectifs d'apprentissage</a:t>
            </a:r>
            <a:endParaRPr lang="en-US" sz="2400" dirty="0">
              <a:solidFill>
                <a:schemeClr val="tx1"/>
              </a:solidFill>
              <a:latin typeface="Arial" panose="020B0604020202020204" pitchFamily="34" charset="0"/>
              <a:ea typeface="Calibri" panose="020F0502020204030204" pitchFamily="34" charset="0"/>
              <a:cs typeface="Arial" panose="020B0604020202020204" pitchFamily="34" charset="0"/>
            </a:endParaRPr>
          </a:p>
        </p:txBody>
      </p:sp>
      <p:sp>
        <p:nvSpPr>
          <p:cNvPr id="17" name="Speech Bubble: Rectangle with Corners Rounded 16">
            <a:extLst>
              <a:ext uri="{FF2B5EF4-FFF2-40B4-BE49-F238E27FC236}">
                <a16:creationId xmlns:a16="http://schemas.microsoft.com/office/drawing/2014/main" id="{36AB6703-F5EB-D23F-8A7B-764D917D6A43}"/>
              </a:ext>
            </a:extLst>
          </p:cNvPr>
          <p:cNvSpPr/>
          <p:nvPr/>
        </p:nvSpPr>
        <p:spPr>
          <a:xfrm>
            <a:off x="4828771" y="2419405"/>
            <a:ext cx="2821709" cy="2611120"/>
          </a:xfrm>
          <a:prstGeom prst="wedgeRoundRectCallout">
            <a:avLst>
              <a:gd name="adj1" fmla="val -19246"/>
              <a:gd name="adj2" fmla="val 59595"/>
              <a:gd name="adj3" fmla="val 16667"/>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07000"/>
              </a:lnSpc>
              <a:spcAft>
                <a:spcPts val="800"/>
              </a:spcAft>
              <a:tabLst>
                <a:tab pos="457200" algn="l"/>
              </a:tabLst>
            </a:pPr>
            <a:r>
              <a:rPr lang="en-US" sz="2400" dirty="0">
                <a:solidFill>
                  <a:schemeClr val="tx1"/>
                </a:solidFill>
                <a:latin typeface="Arial" panose="020B0604020202020204" pitchFamily="34" charset="0"/>
                <a:ea typeface="Calibri" panose="020F0502020204030204" pitchFamily="34" charset="0"/>
                <a:cs typeface="Arial" panose="020B0604020202020204" pitchFamily="34" charset="0"/>
              </a:rPr>
              <a:t>Réflexion et retour d'information </a:t>
            </a:r>
          </a:p>
        </p:txBody>
      </p:sp>
      <p:sp>
        <p:nvSpPr>
          <p:cNvPr id="18" name="Speech Bubble: Rectangle with Corners Rounded 17">
            <a:extLst>
              <a:ext uri="{FF2B5EF4-FFF2-40B4-BE49-F238E27FC236}">
                <a16:creationId xmlns:a16="http://schemas.microsoft.com/office/drawing/2014/main" id="{B6CD7B83-B755-659B-77BC-E2B22A23F27D}"/>
              </a:ext>
            </a:extLst>
          </p:cNvPr>
          <p:cNvSpPr/>
          <p:nvPr/>
        </p:nvSpPr>
        <p:spPr>
          <a:xfrm>
            <a:off x="8273011" y="2419405"/>
            <a:ext cx="2821709" cy="2611120"/>
          </a:xfrm>
          <a:prstGeom prst="wedgeRoundRectCallout">
            <a:avLst>
              <a:gd name="adj1" fmla="val 59608"/>
              <a:gd name="adj2" fmla="val -20186"/>
              <a:gd name="adj3" fmla="val 16667"/>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07000"/>
              </a:lnSpc>
              <a:spcAft>
                <a:spcPts val="800"/>
              </a:spcAft>
              <a:tabLst>
                <a:tab pos="457200" algn="l"/>
              </a:tabLst>
            </a:pPr>
            <a:r>
              <a:rPr lang="en-US" sz="2400" dirty="0">
                <a:solidFill>
                  <a:schemeClr val="tx1"/>
                </a:solidFill>
                <a:effectLst/>
                <a:latin typeface="Arial" panose="020B0604020202020204" pitchFamily="34" charset="0"/>
                <a:ea typeface="Calibri" panose="020F0502020204030204" pitchFamily="34" charset="0"/>
                <a:cs typeface="Arial" panose="020B0604020202020204" pitchFamily="34" charset="0"/>
              </a:rPr>
              <a:t>Clôture</a:t>
            </a:r>
          </a:p>
        </p:txBody>
      </p:sp>
      <p:grpSp>
        <p:nvGrpSpPr>
          <p:cNvPr id="3" name="Group 2">
            <a:extLst>
              <a:ext uri="{FF2B5EF4-FFF2-40B4-BE49-F238E27FC236}">
                <a16:creationId xmlns:a16="http://schemas.microsoft.com/office/drawing/2014/main" id="{02547367-B59A-A41B-EB0D-B42823B819BA}"/>
              </a:ext>
            </a:extLst>
          </p:cNvPr>
          <p:cNvGrpSpPr/>
          <p:nvPr/>
        </p:nvGrpSpPr>
        <p:grpSpPr>
          <a:xfrm>
            <a:off x="10228983" y="337468"/>
            <a:ext cx="1587872" cy="1368854"/>
            <a:chOff x="10228983" y="337468"/>
            <a:chExt cx="1587872" cy="1368854"/>
          </a:xfrm>
        </p:grpSpPr>
        <p:sp>
          <p:nvSpPr>
            <p:cNvPr id="4" name="Hexagon 3">
              <a:extLst>
                <a:ext uri="{FF2B5EF4-FFF2-40B4-BE49-F238E27FC236}">
                  <a16:creationId xmlns:a16="http://schemas.microsoft.com/office/drawing/2014/main" id="{B0A98C2F-FC19-924B-DB1F-A2560D93C645}"/>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5" name="Group 4">
              <a:extLst>
                <a:ext uri="{FF2B5EF4-FFF2-40B4-BE49-F238E27FC236}">
                  <a16:creationId xmlns:a16="http://schemas.microsoft.com/office/drawing/2014/main" id="{EB0B802C-8C5B-7EFB-6FAF-328FAFCFD536}"/>
                </a:ext>
              </a:extLst>
            </p:cNvPr>
            <p:cNvGrpSpPr/>
            <p:nvPr/>
          </p:nvGrpSpPr>
          <p:grpSpPr>
            <a:xfrm>
              <a:off x="10621771" y="762700"/>
              <a:ext cx="562136" cy="634675"/>
              <a:chOff x="760175" y="830142"/>
              <a:chExt cx="867619" cy="979579"/>
            </a:xfrm>
          </p:grpSpPr>
          <p:sp>
            <p:nvSpPr>
              <p:cNvPr id="9" name="Rectangle 8">
                <a:extLst>
                  <a:ext uri="{FF2B5EF4-FFF2-40B4-BE49-F238E27FC236}">
                    <a16:creationId xmlns:a16="http://schemas.microsoft.com/office/drawing/2014/main" id="{E3DD9A87-15EE-585F-6F91-EBCACFE52A51}"/>
                  </a:ext>
                </a:extLst>
              </p:cNvPr>
              <p:cNvSpPr/>
              <p:nvPr/>
            </p:nvSpPr>
            <p:spPr>
              <a:xfrm>
                <a:off x="864636" y="830142"/>
                <a:ext cx="763158" cy="97957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solidFill>
                      <a:schemeClr val="bg1"/>
                    </a:solidFill>
                    <a:latin typeface="Arial" panose="020B0604020202020204" pitchFamily="34" charset="0"/>
                    <a:cs typeface="Arial" panose="020B0604020202020204" pitchFamily="34" charset="0"/>
                  </a:rPr>
                  <a:t>182</a:t>
                </a:r>
              </a:p>
            </p:txBody>
          </p:sp>
          <p:sp>
            <p:nvSpPr>
              <p:cNvPr id="10" name="Rectangle 9">
                <a:extLst>
                  <a:ext uri="{FF2B5EF4-FFF2-40B4-BE49-F238E27FC236}">
                    <a16:creationId xmlns:a16="http://schemas.microsoft.com/office/drawing/2014/main" id="{48E206EF-A302-39C7-7F2B-B35D20C11263}"/>
                  </a:ext>
                </a:extLst>
              </p:cNvPr>
              <p:cNvSpPr/>
              <p:nvPr/>
            </p:nvSpPr>
            <p:spPr>
              <a:xfrm>
                <a:off x="760175" y="830144"/>
                <a:ext cx="149292" cy="979577"/>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6" name="Group 5">
              <a:extLst>
                <a:ext uri="{FF2B5EF4-FFF2-40B4-BE49-F238E27FC236}">
                  <a16:creationId xmlns:a16="http://schemas.microsoft.com/office/drawing/2014/main" id="{32B544EC-60FF-7F54-F2A0-1927B0C68675}"/>
                </a:ext>
              </a:extLst>
            </p:cNvPr>
            <p:cNvGrpSpPr/>
            <p:nvPr/>
          </p:nvGrpSpPr>
          <p:grpSpPr>
            <a:xfrm>
              <a:off x="11325415" y="762701"/>
              <a:ext cx="182192" cy="634674"/>
              <a:chOff x="2121762" y="2323619"/>
              <a:chExt cx="200378" cy="825210"/>
            </a:xfrm>
          </p:grpSpPr>
          <p:sp>
            <p:nvSpPr>
              <p:cNvPr id="7" name="Isosceles Triangle 6">
                <a:extLst>
                  <a:ext uri="{FF2B5EF4-FFF2-40B4-BE49-F238E27FC236}">
                    <a16:creationId xmlns:a16="http://schemas.microsoft.com/office/drawing/2014/main" id="{61528CDE-7144-37FD-1030-369AB78B7E88}"/>
                  </a:ext>
                </a:extLst>
              </p:cNvPr>
              <p:cNvSpPr/>
              <p:nvPr/>
            </p:nvSpPr>
            <p:spPr>
              <a:xfrm>
                <a:off x="2121763" y="2323619"/>
                <a:ext cx="200377" cy="172739"/>
              </a:xfrm>
              <a:prstGeom prs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8" name="Rectangle 7">
                <a:extLst>
                  <a:ext uri="{FF2B5EF4-FFF2-40B4-BE49-F238E27FC236}">
                    <a16:creationId xmlns:a16="http://schemas.microsoft.com/office/drawing/2014/main" id="{D8F114B2-1BA5-5E5A-AFDE-27837BF47A88}"/>
                  </a:ext>
                </a:extLst>
              </p:cNvPr>
              <p:cNvSpPr/>
              <p:nvPr/>
            </p:nvSpPr>
            <p:spPr>
              <a:xfrm>
                <a:off x="2121762" y="2496169"/>
                <a:ext cx="200377" cy="6526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Tree>
    <p:extLst>
      <p:ext uri="{BB962C8B-B14F-4D97-AF65-F5344CB8AC3E}">
        <p14:creationId xmlns:p14="http://schemas.microsoft.com/office/powerpoint/2010/main" val="122173606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67AB4D-03AE-F964-A555-9B05B625BE0B}"/>
              </a:ext>
            </a:extLst>
          </p:cNvPr>
          <p:cNvSpPr>
            <a:spLocks noGrp="1"/>
          </p:cNvSpPr>
          <p:nvPr>
            <p:ph type="title"/>
          </p:nvPr>
        </p:nvSpPr>
        <p:spPr/>
        <p:txBody>
          <a:bodyPr/>
          <a:lstStyle/>
          <a:p>
            <a:r>
              <a:rPr lang="en-GB" dirty="0"/>
              <a:t>Autosoins</a:t>
            </a:r>
            <a:endParaRPr lang="en-BE"/>
          </a:p>
        </p:txBody>
      </p:sp>
      <p:sp>
        <p:nvSpPr>
          <p:cNvPr id="6" name="Heart 5">
            <a:extLst>
              <a:ext uri="{FF2B5EF4-FFF2-40B4-BE49-F238E27FC236}">
                <a16:creationId xmlns:a16="http://schemas.microsoft.com/office/drawing/2014/main" id="{6D5DD393-099E-FAB1-BC8A-18AABB2205E3}"/>
              </a:ext>
            </a:extLst>
          </p:cNvPr>
          <p:cNvSpPr/>
          <p:nvPr/>
        </p:nvSpPr>
        <p:spPr>
          <a:xfrm>
            <a:off x="4674820" y="2453495"/>
            <a:ext cx="2842360" cy="2539419"/>
          </a:xfrm>
          <a:prstGeom prst="hear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Block Arc 6">
            <a:extLst>
              <a:ext uri="{FF2B5EF4-FFF2-40B4-BE49-F238E27FC236}">
                <a16:creationId xmlns:a16="http://schemas.microsoft.com/office/drawing/2014/main" id="{48293F80-565B-BCDF-50AB-BE92247A36B0}"/>
              </a:ext>
            </a:extLst>
          </p:cNvPr>
          <p:cNvSpPr/>
          <p:nvPr/>
        </p:nvSpPr>
        <p:spPr>
          <a:xfrm rot="10800000">
            <a:off x="5628782" y="3499014"/>
            <a:ext cx="934434" cy="752350"/>
          </a:xfrm>
          <a:prstGeom prst="blockArc">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spTree>
    <p:extLst>
      <p:ext uri="{BB962C8B-B14F-4D97-AF65-F5344CB8AC3E}">
        <p14:creationId xmlns:p14="http://schemas.microsoft.com/office/powerpoint/2010/main" val="14479425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311"/>
        <p:cNvGrpSpPr/>
        <p:nvPr/>
      </p:nvGrpSpPr>
      <p:grpSpPr>
        <a:xfrm>
          <a:off x="0" y="0"/>
          <a:ext cx="0" cy="0"/>
          <a:chOff x="0" y="0"/>
          <a:chExt cx="0" cy="0"/>
        </a:xfrm>
      </p:grpSpPr>
      <p:sp>
        <p:nvSpPr>
          <p:cNvPr id="312" name="Google Shape;312;p6"/>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8C5F7A"/>
              </a:buClr>
              <a:buSzPts val="3200"/>
              <a:buFont typeface="Arial"/>
              <a:buNone/>
            </a:pPr>
            <a:r>
              <a:rPr lang="en-GB" dirty="0">
                <a:latin typeface="Arial" panose="020B0604020202020204" pitchFamily="34" charset="0"/>
                <a:cs typeface="Arial" panose="020B0604020202020204" pitchFamily="34" charset="0"/>
                <a:sym typeface="Arial"/>
              </a:rPr>
              <a:t>Récapitulation</a:t>
            </a:r>
            <a:endParaRPr dirty="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629B91C8-DF52-43D8-E5CF-5619058E5FD2}"/>
              </a:ext>
            </a:extLst>
          </p:cNvPr>
          <p:cNvSpPr txBox="1"/>
          <p:nvPr/>
        </p:nvSpPr>
        <p:spPr>
          <a:xfrm rot="20582596">
            <a:off x="5283975" y="1827732"/>
            <a:ext cx="4688834" cy="2800767"/>
          </a:xfrm>
          <a:prstGeom prst="rect">
            <a:avLst/>
          </a:prstGeom>
          <a:noFill/>
        </p:spPr>
        <p:txBody>
          <a:bodyPr wrap="square" rtlCol="0">
            <a:spAutoFit/>
          </a:bodyPr>
          <a:lstStyle/>
          <a:p>
            <a:r>
              <a:rPr lang="en-GB" sz="4400" b="1" dirty="0">
                <a:latin typeface="Arial" panose="020B0604020202020204" pitchFamily="34" charset="0"/>
                <a:cs typeface="Arial" panose="020B0604020202020204" pitchFamily="34" charset="0"/>
              </a:rPr>
              <a:t>Pourquoi pourquoi pourquoi pourquoi ????</a:t>
            </a:r>
          </a:p>
          <a:p>
            <a:r>
              <a:rPr lang="en-GB" sz="4400" b="1" dirty="0">
                <a:latin typeface="Arial" panose="020B0604020202020204" pitchFamily="34" charset="0"/>
                <a:cs typeface="Arial" panose="020B0604020202020204" pitchFamily="34" charset="0"/>
              </a:rPr>
              <a:t>Expliquez-moi pourquoi !</a:t>
            </a:r>
            <a:endParaRPr lang="en-BE" sz="4400" b="1" dirty="0">
              <a:latin typeface="Arial" panose="020B0604020202020204" pitchFamily="34" charset="0"/>
              <a:cs typeface="Arial" panose="020B0604020202020204" pitchFamily="34" charset="0"/>
            </a:endParaRPr>
          </a:p>
        </p:txBody>
      </p:sp>
      <p:grpSp>
        <p:nvGrpSpPr>
          <p:cNvPr id="4" name="Group 3">
            <a:extLst>
              <a:ext uri="{FF2B5EF4-FFF2-40B4-BE49-F238E27FC236}">
                <a16:creationId xmlns:a16="http://schemas.microsoft.com/office/drawing/2014/main" id="{C324B16B-091F-6762-D3DB-7A77FC9E64BD}"/>
              </a:ext>
            </a:extLst>
          </p:cNvPr>
          <p:cNvGrpSpPr/>
          <p:nvPr/>
        </p:nvGrpSpPr>
        <p:grpSpPr>
          <a:xfrm rot="20104771">
            <a:off x="2631300" y="3110333"/>
            <a:ext cx="2551548" cy="1924725"/>
            <a:chOff x="7371080" y="4395215"/>
            <a:chExt cx="1917615" cy="1416305"/>
          </a:xfrm>
        </p:grpSpPr>
        <p:sp>
          <p:nvSpPr>
            <p:cNvPr id="5" name="Trapezoid 4">
              <a:extLst>
                <a:ext uri="{FF2B5EF4-FFF2-40B4-BE49-F238E27FC236}">
                  <a16:creationId xmlns:a16="http://schemas.microsoft.com/office/drawing/2014/main" id="{A5B42D50-0A6F-833B-A88E-E8C791328C11}"/>
                </a:ext>
              </a:extLst>
            </p:cNvPr>
            <p:cNvSpPr/>
            <p:nvPr/>
          </p:nvSpPr>
          <p:spPr>
            <a:xfrm rot="16200000">
              <a:off x="7467600" y="4704080"/>
              <a:ext cx="822960" cy="1016000"/>
            </a:xfrm>
            <a:prstGeom prst="trapezoid">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6" name="Rectangle 5">
              <a:extLst>
                <a:ext uri="{FF2B5EF4-FFF2-40B4-BE49-F238E27FC236}">
                  <a16:creationId xmlns:a16="http://schemas.microsoft.com/office/drawing/2014/main" id="{CA61F0C2-850B-D24C-461E-4F29FF15E5FF}"/>
                </a:ext>
              </a:extLst>
            </p:cNvPr>
            <p:cNvSpPr/>
            <p:nvPr/>
          </p:nvSpPr>
          <p:spPr>
            <a:xfrm rot="1578344">
              <a:off x="7538720" y="5313680"/>
              <a:ext cx="194894" cy="4978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7" name="Arc 6">
              <a:extLst>
                <a:ext uri="{FF2B5EF4-FFF2-40B4-BE49-F238E27FC236}">
                  <a16:creationId xmlns:a16="http://schemas.microsoft.com/office/drawing/2014/main" id="{81158492-FC66-B7E5-D7F9-BE65DF8DB4C1}"/>
                </a:ext>
              </a:extLst>
            </p:cNvPr>
            <p:cNvSpPr/>
            <p:nvPr/>
          </p:nvSpPr>
          <p:spPr>
            <a:xfrm>
              <a:off x="8307172" y="4395215"/>
              <a:ext cx="810768" cy="810768"/>
            </a:xfrm>
            <a:prstGeom prst="arc">
              <a:avLst>
                <a:gd name="adj1" fmla="val 2568393"/>
                <a:gd name="adj2" fmla="val 6686864"/>
              </a:avLst>
            </a:prstGeom>
            <a:ln w="38100" cap="rnd">
              <a:solidFill>
                <a:schemeClr val="accent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8" name="Arc 7">
              <a:extLst>
                <a:ext uri="{FF2B5EF4-FFF2-40B4-BE49-F238E27FC236}">
                  <a16:creationId xmlns:a16="http://schemas.microsoft.com/office/drawing/2014/main" id="{CCB6D37C-8411-9DFD-D87E-55386794F6DF}"/>
                </a:ext>
              </a:extLst>
            </p:cNvPr>
            <p:cNvSpPr/>
            <p:nvPr/>
          </p:nvSpPr>
          <p:spPr>
            <a:xfrm>
              <a:off x="8477927" y="4651085"/>
              <a:ext cx="810768" cy="810768"/>
            </a:xfrm>
            <a:prstGeom prst="arc">
              <a:avLst>
                <a:gd name="adj1" fmla="val 3433714"/>
                <a:gd name="adj2" fmla="val 8630925"/>
              </a:avLst>
            </a:prstGeom>
            <a:ln w="38100" cap="rnd">
              <a:solidFill>
                <a:schemeClr val="accent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Shape 311"/>
        <p:cNvGrpSpPr/>
        <p:nvPr/>
      </p:nvGrpSpPr>
      <p:grpSpPr>
        <a:xfrm>
          <a:off x="0" y="0"/>
          <a:ext cx="0" cy="0"/>
          <a:chOff x="0" y="0"/>
          <a:chExt cx="0" cy="0"/>
        </a:xfrm>
      </p:grpSpPr>
      <p:sp>
        <p:nvSpPr>
          <p:cNvPr id="2" name="Title 72">
            <a:extLst>
              <a:ext uri="{FF2B5EF4-FFF2-40B4-BE49-F238E27FC236}">
                <a16:creationId xmlns:a16="http://schemas.microsoft.com/office/drawing/2014/main" id="{9313A063-9CBD-9C18-38D9-98D5666A0F6B}"/>
              </a:ext>
            </a:extLst>
          </p:cNvPr>
          <p:cNvSpPr txBox="1">
            <a:spLocks/>
          </p:cNvSpPr>
          <p:nvPr/>
        </p:nvSpPr>
        <p:spPr>
          <a:xfrm>
            <a:off x="796386" y="3117980"/>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5400" b="1" dirty="0">
                <a:solidFill>
                  <a:schemeClr val="bg1">
                    <a:lumMod val="75000"/>
                  </a:schemeClr>
                </a:solidFill>
                <a:latin typeface="Garamond"/>
              </a:rPr>
              <a:t>Diapositive supplémentaire pour les notes de l'animateur</a:t>
            </a:r>
            <a:endParaRPr lang="en-CA" sz="5400" b="1" dirty="0">
              <a:solidFill>
                <a:schemeClr val="bg1">
                  <a:lumMod val="75000"/>
                </a:schemeClr>
              </a:solidFill>
            </a:endParaRPr>
          </a:p>
        </p:txBody>
      </p:sp>
    </p:spTree>
    <p:extLst>
      <p:ext uri="{BB962C8B-B14F-4D97-AF65-F5344CB8AC3E}">
        <p14:creationId xmlns:p14="http://schemas.microsoft.com/office/powerpoint/2010/main" val="28754032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454"/>
        <p:cNvGrpSpPr/>
        <p:nvPr/>
      </p:nvGrpSpPr>
      <p:grpSpPr>
        <a:xfrm>
          <a:off x="0" y="0"/>
          <a:ext cx="0" cy="0"/>
          <a:chOff x="0" y="0"/>
          <a:chExt cx="0" cy="0"/>
        </a:xfrm>
      </p:grpSpPr>
      <p:sp>
        <p:nvSpPr>
          <p:cNvPr id="455" name="Google Shape;455;p11"/>
          <p:cNvSpPr txBox="1">
            <a:spLocks noGrp="1"/>
          </p:cNvSpPr>
          <p:nvPr>
            <p:ph type="title"/>
          </p:nvPr>
        </p:nvSpPr>
        <p:spPr/>
        <p:txBody>
          <a:bodyPr/>
          <a:lstStyle/>
          <a:p>
            <a:pPr lvl="0"/>
            <a:r>
              <a:rPr lang="en-GB" dirty="0"/>
              <a:t>Processus de gestion des cas</a:t>
            </a:r>
          </a:p>
        </p:txBody>
      </p:sp>
      <p:sp>
        <p:nvSpPr>
          <p:cNvPr id="2" name="Rectangle: Rounded Corners 1">
            <a:extLst>
              <a:ext uri="{FF2B5EF4-FFF2-40B4-BE49-F238E27FC236}">
                <a16:creationId xmlns:a16="http://schemas.microsoft.com/office/drawing/2014/main" id="{0BF5FB08-3928-C0D0-744D-1FAC3A45BA7D}"/>
              </a:ext>
            </a:extLst>
          </p:cNvPr>
          <p:cNvSpPr/>
          <p:nvPr/>
        </p:nvSpPr>
        <p:spPr>
          <a:xfrm>
            <a:off x="838200" y="1603482"/>
            <a:ext cx="3249708" cy="1947316"/>
          </a:xfrm>
          <a:prstGeom prst="roundRect">
            <a:avLst>
              <a:gd name="adj" fmla="val 10821"/>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solidFill>
                  <a:schemeClr val="tx1"/>
                </a:solidFill>
                <a:latin typeface="Arial" panose="020B0604020202020204" pitchFamily="34" charset="0"/>
                <a:cs typeface="Arial" panose="020B0604020202020204" pitchFamily="34" charset="0"/>
              </a:rPr>
              <a:t>Identifier les </a:t>
            </a:r>
            <a:r>
              <a:rPr lang="en-CA" dirty="0">
                <a:solidFill>
                  <a:schemeClr val="tx1"/>
                </a:solidFill>
                <a:latin typeface="Arial" panose="020B0604020202020204" pitchFamily="34" charset="0"/>
                <a:cs typeface="Arial" panose="020B0604020202020204" pitchFamily="34" charset="0"/>
              </a:rPr>
              <a:t>enfants vulnérables et les enregistrer selon les critères d'éligibilité</a:t>
            </a:r>
          </a:p>
        </p:txBody>
      </p:sp>
      <p:sp>
        <p:nvSpPr>
          <p:cNvPr id="3" name="Rectangle: Rounded Corners 2">
            <a:extLst>
              <a:ext uri="{FF2B5EF4-FFF2-40B4-BE49-F238E27FC236}">
                <a16:creationId xmlns:a16="http://schemas.microsoft.com/office/drawing/2014/main" id="{69E662C3-F69E-714E-375B-135ABA9CE631}"/>
              </a:ext>
            </a:extLst>
          </p:cNvPr>
          <p:cNvSpPr/>
          <p:nvPr/>
        </p:nvSpPr>
        <p:spPr>
          <a:xfrm>
            <a:off x="559341" y="1397374"/>
            <a:ext cx="557717" cy="557717"/>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1</a:t>
            </a:r>
          </a:p>
        </p:txBody>
      </p:sp>
      <p:sp>
        <p:nvSpPr>
          <p:cNvPr id="4" name="Rectangle: Rounded Corners 3">
            <a:extLst>
              <a:ext uri="{FF2B5EF4-FFF2-40B4-BE49-F238E27FC236}">
                <a16:creationId xmlns:a16="http://schemas.microsoft.com/office/drawing/2014/main" id="{04234B66-BB23-350C-CCF2-0C31F3A5517C}"/>
              </a:ext>
            </a:extLst>
          </p:cNvPr>
          <p:cNvSpPr/>
          <p:nvPr/>
        </p:nvSpPr>
        <p:spPr>
          <a:xfrm>
            <a:off x="4740457" y="1603482"/>
            <a:ext cx="3249708" cy="1947316"/>
          </a:xfrm>
          <a:prstGeom prst="roundRect">
            <a:avLst>
              <a:gd name="adj" fmla="val 10821"/>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solidFill>
                  <a:schemeClr val="tx1"/>
                </a:solidFill>
                <a:latin typeface="Arial" panose="020B0604020202020204" pitchFamily="34" charset="0"/>
                <a:cs typeface="Arial" panose="020B0604020202020204" pitchFamily="34" charset="0"/>
              </a:rPr>
              <a:t>Évaluer les </a:t>
            </a:r>
            <a:r>
              <a:rPr lang="en-CA" dirty="0">
                <a:solidFill>
                  <a:schemeClr val="tx1"/>
                </a:solidFill>
                <a:latin typeface="Arial" panose="020B0604020202020204" pitchFamily="34" charset="0"/>
                <a:cs typeface="Arial" panose="020B0604020202020204" pitchFamily="34" charset="0"/>
              </a:rPr>
              <a:t>besoins et les points forts de l'enfant et de sa famille</a:t>
            </a:r>
          </a:p>
        </p:txBody>
      </p:sp>
      <p:sp>
        <p:nvSpPr>
          <p:cNvPr id="5" name="Rectangle: Rounded Corners 4">
            <a:extLst>
              <a:ext uri="{FF2B5EF4-FFF2-40B4-BE49-F238E27FC236}">
                <a16:creationId xmlns:a16="http://schemas.microsoft.com/office/drawing/2014/main" id="{19E2AC67-B0DD-0548-2A20-9C84F1B125B3}"/>
              </a:ext>
            </a:extLst>
          </p:cNvPr>
          <p:cNvSpPr/>
          <p:nvPr/>
        </p:nvSpPr>
        <p:spPr>
          <a:xfrm>
            <a:off x="4461598" y="1397374"/>
            <a:ext cx="557717" cy="557717"/>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2</a:t>
            </a:r>
          </a:p>
        </p:txBody>
      </p:sp>
      <p:sp>
        <p:nvSpPr>
          <p:cNvPr id="6" name="Rectangle: Rounded Corners 5">
            <a:extLst>
              <a:ext uri="{FF2B5EF4-FFF2-40B4-BE49-F238E27FC236}">
                <a16:creationId xmlns:a16="http://schemas.microsoft.com/office/drawing/2014/main" id="{0EB8E19A-E3BC-C9C4-8B73-E0973FF077F8}"/>
              </a:ext>
            </a:extLst>
          </p:cNvPr>
          <p:cNvSpPr/>
          <p:nvPr/>
        </p:nvSpPr>
        <p:spPr>
          <a:xfrm>
            <a:off x="8501188" y="1603482"/>
            <a:ext cx="3249708" cy="1947316"/>
          </a:xfrm>
          <a:prstGeom prst="roundRect">
            <a:avLst>
              <a:gd name="adj" fmla="val 10821"/>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a:solidFill>
                  <a:schemeClr val="tx1"/>
                </a:solidFill>
                <a:latin typeface="Arial" panose="020B0604020202020204" pitchFamily="34" charset="0"/>
                <a:cs typeface="Arial" panose="020B0604020202020204" pitchFamily="34" charset="0"/>
              </a:rPr>
              <a:t>Élaborer un </a:t>
            </a:r>
            <a:r>
              <a:rPr lang="en-CA" b="1" dirty="0">
                <a:solidFill>
                  <a:schemeClr val="tx1"/>
                </a:solidFill>
                <a:latin typeface="Arial" panose="020B0604020202020204" pitchFamily="34" charset="0"/>
                <a:cs typeface="Arial" panose="020B0604020202020204" pitchFamily="34" charset="0"/>
              </a:rPr>
              <a:t>plan d'action </a:t>
            </a:r>
            <a:r>
              <a:rPr lang="en-CA" dirty="0">
                <a:solidFill>
                  <a:schemeClr val="tx1"/>
                </a:solidFill>
                <a:latin typeface="Arial" panose="020B0604020202020204" pitchFamily="34" charset="0"/>
                <a:cs typeface="Arial" panose="020B0604020202020204" pitchFamily="34" charset="0"/>
              </a:rPr>
              <a:t>individuel pour l'enfant afin de répondre aux besoins identifiés. Fixer des actions limitées dans le temps et des objectifs mesurables</a:t>
            </a:r>
          </a:p>
        </p:txBody>
      </p:sp>
      <p:sp>
        <p:nvSpPr>
          <p:cNvPr id="7" name="Rectangle: Rounded Corners 6">
            <a:extLst>
              <a:ext uri="{FF2B5EF4-FFF2-40B4-BE49-F238E27FC236}">
                <a16:creationId xmlns:a16="http://schemas.microsoft.com/office/drawing/2014/main" id="{8ECD1DE4-0697-41C8-B6CD-D7489D7D7DA6}"/>
              </a:ext>
            </a:extLst>
          </p:cNvPr>
          <p:cNvSpPr/>
          <p:nvPr/>
        </p:nvSpPr>
        <p:spPr>
          <a:xfrm>
            <a:off x="8113364" y="1397374"/>
            <a:ext cx="557717" cy="557717"/>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3</a:t>
            </a:r>
          </a:p>
        </p:txBody>
      </p:sp>
      <p:sp>
        <p:nvSpPr>
          <p:cNvPr id="8" name="Rectangle: Rounded Corners 7">
            <a:extLst>
              <a:ext uri="{FF2B5EF4-FFF2-40B4-BE49-F238E27FC236}">
                <a16:creationId xmlns:a16="http://schemas.microsoft.com/office/drawing/2014/main" id="{0AA0B43B-5EB4-6D67-3DE4-BF87E1ECE5CF}"/>
              </a:ext>
            </a:extLst>
          </p:cNvPr>
          <p:cNvSpPr/>
          <p:nvPr/>
        </p:nvSpPr>
        <p:spPr>
          <a:xfrm>
            <a:off x="838200" y="3896005"/>
            <a:ext cx="3249708" cy="2133121"/>
          </a:xfrm>
          <a:prstGeom prst="roundRect">
            <a:avLst>
              <a:gd name="adj" fmla="val 10821"/>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err="1">
                <a:solidFill>
                  <a:schemeClr val="tx1"/>
                </a:solidFill>
                <a:latin typeface="Arial" panose="020B0604020202020204" pitchFamily="34" charset="0"/>
                <a:cs typeface="Arial" panose="020B0604020202020204" pitchFamily="34" charset="0"/>
              </a:rPr>
              <a:t>Clôture</a:t>
            </a:r>
            <a:r>
              <a:rPr lang="en-CA" b="1" dirty="0">
                <a:solidFill>
                  <a:schemeClr val="tx1"/>
                </a:solidFill>
                <a:latin typeface="Arial" panose="020B0604020202020204" pitchFamily="34" charset="0"/>
                <a:cs typeface="Arial" panose="020B0604020202020204" pitchFamily="34" charset="0"/>
              </a:rPr>
              <a:t> du </a:t>
            </a:r>
            <a:r>
              <a:rPr lang="en-CA" b="1" dirty="0" err="1">
                <a:solidFill>
                  <a:schemeClr val="tx1"/>
                </a:solidFill>
                <a:latin typeface="Arial" panose="020B0604020202020204" pitchFamily="34" charset="0"/>
                <a:cs typeface="Arial" panose="020B0604020202020204" pitchFamily="34" charset="0"/>
              </a:rPr>
              <a:t>cas</a:t>
            </a:r>
            <a:endParaRPr lang="en-CA" b="1" dirty="0">
              <a:solidFill>
                <a:schemeClr val="tx1"/>
              </a:solidFill>
              <a:latin typeface="Arial" panose="020B0604020202020204" pitchFamily="34" charset="0"/>
              <a:cs typeface="Arial" panose="020B0604020202020204" pitchFamily="34" charset="0"/>
            </a:endParaRPr>
          </a:p>
        </p:txBody>
      </p:sp>
      <p:sp>
        <p:nvSpPr>
          <p:cNvPr id="9" name="Rectangle: Rounded Corners 8">
            <a:extLst>
              <a:ext uri="{FF2B5EF4-FFF2-40B4-BE49-F238E27FC236}">
                <a16:creationId xmlns:a16="http://schemas.microsoft.com/office/drawing/2014/main" id="{F6B4743B-29AA-7A7E-2270-87512F5CDDCF}"/>
              </a:ext>
            </a:extLst>
          </p:cNvPr>
          <p:cNvSpPr/>
          <p:nvPr/>
        </p:nvSpPr>
        <p:spPr>
          <a:xfrm>
            <a:off x="559341" y="3689898"/>
            <a:ext cx="557717" cy="557717"/>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6</a:t>
            </a:r>
          </a:p>
        </p:txBody>
      </p:sp>
      <p:sp>
        <p:nvSpPr>
          <p:cNvPr id="10" name="Rectangle: Rounded Corners 9">
            <a:extLst>
              <a:ext uri="{FF2B5EF4-FFF2-40B4-BE49-F238E27FC236}">
                <a16:creationId xmlns:a16="http://schemas.microsoft.com/office/drawing/2014/main" id="{CD52EE4C-560C-D9E8-947C-57F02BA9C219}"/>
              </a:ext>
            </a:extLst>
          </p:cNvPr>
          <p:cNvSpPr/>
          <p:nvPr/>
        </p:nvSpPr>
        <p:spPr>
          <a:xfrm>
            <a:off x="4740457" y="3896005"/>
            <a:ext cx="3249708" cy="2133121"/>
          </a:xfrm>
          <a:prstGeom prst="roundRect">
            <a:avLst>
              <a:gd name="adj" fmla="val 10821"/>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solidFill>
                  <a:schemeClr val="bg1"/>
                </a:solidFill>
                <a:latin typeface="Arial" panose="020B0604020202020204" pitchFamily="34" charset="0"/>
                <a:cs typeface="Arial" panose="020B0604020202020204" pitchFamily="34" charset="0"/>
              </a:rPr>
              <a:t>Suivi et revue</a:t>
            </a:r>
          </a:p>
        </p:txBody>
      </p:sp>
      <p:sp>
        <p:nvSpPr>
          <p:cNvPr id="11" name="Rectangle: Rounded Corners 10">
            <a:extLst>
              <a:ext uri="{FF2B5EF4-FFF2-40B4-BE49-F238E27FC236}">
                <a16:creationId xmlns:a16="http://schemas.microsoft.com/office/drawing/2014/main" id="{292181A4-4ACE-4B45-8B45-8EE872BE3F2B}"/>
              </a:ext>
            </a:extLst>
          </p:cNvPr>
          <p:cNvSpPr/>
          <p:nvPr/>
        </p:nvSpPr>
        <p:spPr>
          <a:xfrm>
            <a:off x="4461598" y="3689898"/>
            <a:ext cx="557717" cy="557717"/>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5</a:t>
            </a:r>
          </a:p>
        </p:txBody>
      </p:sp>
      <p:sp>
        <p:nvSpPr>
          <p:cNvPr id="12" name="Rectangle: Rounded Corners 11">
            <a:extLst>
              <a:ext uri="{FF2B5EF4-FFF2-40B4-BE49-F238E27FC236}">
                <a16:creationId xmlns:a16="http://schemas.microsoft.com/office/drawing/2014/main" id="{6743493A-030D-7DE3-3937-6D5E70FC1C94}"/>
              </a:ext>
            </a:extLst>
          </p:cNvPr>
          <p:cNvSpPr/>
          <p:nvPr/>
        </p:nvSpPr>
        <p:spPr>
          <a:xfrm>
            <a:off x="8501188" y="3896005"/>
            <a:ext cx="3249708" cy="2133121"/>
          </a:xfrm>
          <a:prstGeom prst="roundRect">
            <a:avLst>
              <a:gd name="adj" fmla="val 10821"/>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solidFill>
                  <a:schemeClr val="tx1"/>
                </a:solidFill>
                <a:latin typeface="Arial" panose="020B0604020202020204" pitchFamily="34" charset="0"/>
                <a:cs typeface="Arial" panose="020B0604020202020204" pitchFamily="34" charset="0"/>
              </a:rPr>
              <a:t>Mettre en œuvre le </a:t>
            </a:r>
            <a:r>
              <a:rPr lang="en-CA" dirty="0">
                <a:solidFill>
                  <a:schemeClr val="tx1"/>
                </a:solidFill>
                <a:latin typeface="Arial" panose="020B0604020202020204" pitchFamily="34" charset="0"/>
                <a:cs typeface="Arial" panose="020B0604020202020204" pitchFamily="34" charset="0"/>
              </a:rPr>
              <a:t>plan d'intervention, y compris l'aide directe et l'orientation des patients.</a:t>
            </a:r>
          </a:p>
        </p:txBody>
      </p:sp>
      <p:sp>
        <p:nvSpPr>
          <p:cNvPr id="13" name="Rectangle: Rounded Corners 12">
            <a:extLst>
              <a:ext uri="{FF2B5EF4-FFF2-40B4-BE49-F238E27FC236}">
                <a16:creationId xmlns:a16="http://schemas.microsoft.com/office/drawing/2014/main" id="{9AF8FAA2-5CBE-AEBC-21CD-779ED574FD8A}"/>
              </a:ext>
            </a:extLst>
          </p:cNvPr>
          <p:cNvSpPr/>
          <p:nvPr/>
        </p:nvSpPr>
        <p:spPr>
          <a:xfrm>
            <a:off x="8222329" y="3689898"/>
            <a:ext cx="557717" cy="557717"/>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4</a:t>
            </a:r>
          </a:p>
        </p:txBody>
      </p:sp>
      <p:cxnSp>
        <p:nvCxnSpPr>
          <p:cNvPr id="14" name="Straight Arrow Connector 13">
            <a:extLst>
              <a:ext uri="{FF2B5EF4-FFF2-40B4-BE49-F238E27FC236}">
                <a16:creationId xmlns:a16="http://schemas.microsoft.com/office/drawing/2014/main" id="{46A17AEF-79C3-DEED-9324-E5EA2E853808}"/>
              </a:ext>
            </a:extLst>
          </p:cNvPr>
          <p:cNvCxnSpPr>
            <a:cxnSpLocks/>
            <a:stCxn id="2" idx="3"/>
            <a:endCxn id="4" idx="1"/>
          </p:cNvCxnSpPr>
          <p:nvPr/>
        </p:nvCxnSpPr>
        <p:spPr>
          <a:xfrm>
            <a:off x="4087908" y="2577140"/>
            <a:ext cx="652549" cy="0"/>
          </a:xfrm>
          <a:prstGeom prst="straightConnector1">
            <a:avLst/>
          </a:prstGeom>
          <a:ln w="3810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E5BA41D5-3BC2-9B51-2C63-DE51D49BE935}"/>
              </a:ext>
            </a:extLst>
          </p:cNvPr>
          <p:cNvCxnSpPr>
            <a:cxnSpLocks/>
            <a:stCxn id="4" idx="3"/>
            <a:endCxn id="6" idx="1"/>
          </p:cNvCxnSpPr>
          <p:nvPr/>
        </p:nvCxnSpPr>
        <p:spPr>
          <a:xfrm>
            <a:off x="7990165" y="2577140"/>
            <a:ext cx="511023" cy="0"/>
          </a:xfrm>
          <a:prstGeom prst="straightConnector1">
            <a:avLst/>
          </a:prstGeom>
          <a:ln w="3810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E9D96B04-B348-420F-8DD7-7B3B9E96A3E6}"/>
              </a:ext>
            </a:extLst>
          </p:cNvPr>
          <p:cNvCxnSpPr>
            <a:cxnSpLocks/>
            <a:stCxn id="6" idx="2"/>
            <a:endCxn id="12" idx="0"/>
          </p:cNvCxnSpPr>
          <p:nvPr/>
        </p:nvCxnSpPr>
        <p:spPr>
          <a:xfrm>
            <a:off x="10126042" y="3550798"/>
            <a:ext cx="0" cy="345207"/>
          </a:xfrm>
          <a:prstGeom prst="straightConnector1">
            <a:avLst/>
          </a:prstGeom>
          <a:ln w="3810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0FC36226-3C87-0DA0-51CF-45FF2522E759}"/>
              </a:ext>
            </a:extLst>
          </p:cNvPr>
          <p:cNvCxnSpPr>
            <a:cxnSpLocks/>
            <a:stCxn id="12" idx="1"/>
            <a:endCxn id="10" idx="3"/>
          </p:cNvCxnSpPr>
          <p:nvPr/>
        </p:nvCxnSpPr>
        <p:spPr>
          <a:xfrm flipH="1">
            <a:off x="7990165" y="4962566"/>
            <a:ext cx="511023" cy="0"/>
          </a:xfrm>
          <a:prstGeom prst="straightConnector1">
            <a:avLst/>
          </a:prstGeom>
          <a:ln w="3810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71DFC14C-22AF-B372-350A-856066DE35AA}"/>
              </a:ext>
            </a:extLst>
          </p:cNvPr>
          <p:cNvCxnSpPr>
            <a:cxnSpLocks/>
            <a:stCxn id="10" idx="1"/>
            <a:endCxn id="8" idx="3"/>
          </p:cNvCxnSpPr>
          <p:nvPr/>
        </p:nvCxnSpPr>
        <p:spPr>
          <a:xfrm flipH="1">
            <a:off x="4087908" y="4962566"/>
            <a:ext cx="652549" cy="0"/>
          </a:xfrm>
          <a:prstGeom prst="straightConnector1">
            <a:avLst/>
          </a:prstGeom>
          <a:ln w="3810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C35AC90F-FE5A-A8B9-2C34-AF6A442252C3}"/>
              </a:ext>
            </a:extLst>
          </p:cNvPr>
          <p:cNvCxnSpPr>
            <a:cxnSpLocks/>
            <a:stCxn id="10" idx="0"/>
            <a:endCxn id="4" idx="2"/>
          </p:cNvCxnSpPr>
          <p:nvPr/>
        </p:nvCxnSpPr>
        <p:spPr>
          <a:xfrm flipV="1">
            <a:off x="6365311" y="3550798"/>
            <a:ext cx="0" cy="345207"/>
          </a:xfrm>
          <a:prstGeom prst="straightConnector1">
            <a:avLst/>
          </a:prstGeom>
          <a:ln w="38100">
            <a:solidFill>
              <a:schemeClr val="accent1"/>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7BA5FA1A-353F-91E4-EF85-539F375C5FF4}"/>
              </a:ext>
            </a:extLst>
          </p:cNvPr>
          <p:cNvCxnSpPr>
            <a:cxnSpLocks/>
            <a:stCxn id="10" idx="0"/>
          </p:cNvCxnSpPr>
          <p:nvPr/>
        </p:nvCxnSpPr>
        <p:spPr>
          <a:xfrm flipV="1">
            <a:off x="6365311" y="3429000"/>
            <a:ext cx="2135877" cy="467005"/>
          </a:xfrm>
          <a:prstGeom prst="straightConnector1">
            <a:avLst/>
          </a:prstGeom>
          <a:ln w="38100">
            <a:solidFill>
              <a:schemeClr val="accent1"/>
            </a:solidFill>
            <a:prstDash val="sysDot"/>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346"/>
        <p:cNvGrpSpPr/>
        <p:nvPr/>
      </p:nvGrpSpPr>
      <p:grpSpPr>
        <a:xfrm>
          <a:off x="0" y="0"/>
          <a:ext cx="0" cy="0"/>
          <a:chOff x="0" y="0"/>
          <a:chExt cx="0" cy="0"/>
        </a:xfrm>
      </p:grpSpPr>
      <p:sp>
        <p:nvSpPr>
          <p:cNvPr id="347" name="Google Shape;347;p7"/>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8C5F7A"/>
              </a:buClr>
              <a:buSzPts val="3200"/>
              <a:buFont typeface="Arial"/>
              <a:buNone/>
            </a:pPr>
            <a:r>
              <a:rPr lang="en-GB" dirty="0">
                <a:latin typeface="Arial" panose="020B0604020202020204" pitchFamily="34" charset="0"/>
                <a:cs typeface="Arial" panose="020B0604020202020204" pitchFamily="34" charset="0"/>
              </a:rPr>
              <a:t>Objectifs d'apprentissage</a:t>
            </a:r>
            <a:endParaRPr dirty="0">
              <a:latin typeface="Arial" panose="020B0604020202020204" pitchFamily="34" charset="0"/>
              <a:cs typeface="Arial" panose="020B0604020202020204" pitchFamily="34" charset="0"/>
            </a:endParaRPr>
          </a:p>
        </p:txBody>
      </p:sp>
      <p:sp>
        <p:nvSpPr>
          <p:cNvPr id="348" name="Google Shape;348;p7"/>
          <p:cNvSpPr txBox="1"/>
          <p:nvPr/>
        </p:nvSpPr>
        <p:spPr>
          <a:xfrm>
            <a:off x="3783129" y="3579392"/>
            <a:ext cx="2475643" cy="1938952"/>
          </a:xfrm>
          <a:prstGeom prst="rect">
            <a:avLst/>
          </a:prstGeom>
          <a:noFill/>
          <a:ln>
            <a:noFill/>
          </a:ln>
        </p:spPr>
        <p:txBody>
          <a:bodyPr spcFirstLastPara="1" wrap="square" lIns="91425" tIns="45700" rIns="91425" bIns="45700" anchor="t" anchorCtr="0">
            <a:spAutoFit/>
          </a:bodyPr>
          <a:lstStyle/>
          <a:p>
            <a:pPr algn="ctr"/>
            <a:r>
              <a:rPr lang="en-GB" sz="2000" dirty="0">
                <a:solidFill>
                  <a:schemeClr val="dk1"/>
                </a:solidFill>
                <a:latin typeface="Arial" panose="020B0604020202020204" pitchFamily="34" charset="0"/>
                <a:cs typeface="Arial" panose="020B0604020202020204" pitchFamily="34" charset="0"/>
              </a:rPr>
              <a:t>Pratiquer des </a:t>
            </a:r>
            <a:r>
              <a:rPr lang="en-GB" sz="2000" dirty="0">
                <a:solidFill>
                  <a:schemeClr val="dk1"/>
                </a:solidFill>
                <a:latin typeface="Arial" panose="020B0604020202020204" pitchFamily="34" charset="0"/>
                <a:ea typeface="Arial"/>
                <a:cs typeface="Arial" panose="020B0604020202020204" pitchFamily="34" charset="0"/>
                <a:sym typeface="Arial"/>
              </a:rPr>
              <a:t>techniques créatives pour communiquer avec les enfants pendant le </a:t>
            </a:r>
            <a:r>
              <a:rPr lang="en-GB" sz="2000" dirty="0" err="1">
                <a:solidFill>
                  <a:schemeClr val="dk1"/>
                </a:solidFill>
                <a:latin typeface="Arial" panose="020B0604020202020204" pitchFamily="34" charset="0"/>
                <a:ea typeface="Arial"/>
                <a:cs typeface="Arial" panose="020B0604020202020204" pitchFamily="34" charset="0"/>
                <a:sym typeface="Arial"/>
              </a:rPr>
              <a:t>suivi</a:t>
            </a:r>
            <a:r>
              <a:rPr lang="en-GB" sz="2000" dirty="0">
                <a:solidFill>
                  <a:schemeClr val="dk1"/>
                </a:solidFill>
                <a:latin typeface="Arial" panose="020B0604020202020204" pitchFamily="34" charset="0"/>
                <a:ea typeface="Arial"/>
                <a:cs typeface="Arial" panose="020B0604020202020204" pitchFamily="34" charset="0"/>
                <a:sym typeface="Arial"/>
              </a:rPr>
              <a:t> du </a:t>
            </a:r>
            <a:r>
              <a:rPr lang="en-GB" sz="2000" dirty="0" err="1">
                <a:solidFill>
                  <a:schemeClr val="dk1"/>
                </a:solidFill>
                <a:latin typeface="Arial" panose="020B0604020202020204" pitchFamily="34" charset="0"/>
                <a:ea typeface="Arial"/>
                <a:cs typeface="Arial" panose="020B0604020202020204" pitchFamily="34" charset="0"/>
                <a:sym typeface="Arial"/>
              </a:rPr>
              <a:t>cas</a:t>
            </a:r>
            <a:endParaRPr sz="2000" dirty="0">
              <a:solidFill>
                <a:schemeClr val="dk1"/>
              </a:solidFill>
              <a:latin typeface="Arial" panose="020B0604020202020204" pitchFamily="34" charset="0"/>
              <a:ea typeface="Arial"/>
              <a:cs typeface="Arial" panose="020B0604020202020204" pitchFamily="34" charset="0"/>
              <a:sym typeface="Arial"/>
            </a:endParaRPr>
          </a:p>
        </p:txBody>
      </p:sp>
      <p:sp>
        <p:nvSpPr>
          <p:cNvPr id="353" name="Google Shape;353;p7"/>
          <p:cNvSpPr txBox="1"/>
          <p:nvPr/>
        </p:nvSpPr>
        <p:spPr>
          <a:xfrm>
            <a:off x="838200" y="3579392"/>
            <a:ext cx="2641600" cy="1323399"/>
          </a:xfrm>
          <a:prstGeom prst="rect">
            <a:avLst/>
          </a:prstGeom>
          <a:noFill/>
          <a:ln>
            <a:noFill/>
          </a:ln>
        </p:spPr>
        <p:txBody>
          <a:bodyPr spcFirstLastPara="1" wrap="square" lIns="91425" tIns="45700" rIns="91425" bIns="45700" anchor="t" anchorCtr="0">
            <a:spAutoFit/>
          </a:bodyPr>
          <a:lstStyle/>
          <a:p>
            <a:pPr algn="ctr"/>
            <a:r>
              <a:rPr lang="en-GB" sz="2000" dirty="0">
                <a:solidFill>
                  <a:schemeClr val="dk1"/>
                </a:solidFill>
                <a:latin typeface="Arial" panose="020B0604020202020204" pitchFamily="34" charset="0"/>
                <a:ea typeface="Arial"/>
                <a:cs typeface="Arial" panose="020B0604020202020204" pitchFamily="34" charset="0"/>
                <a:sym typeface="Arial"/>
              </a:rPr>
              <a:t>Déterminer les moyens </a:t>
            </a:r>
            <a:r>
              <a:rPr lang="en-GB" sz="2000" dirty="0">
                <a:solidFill>
                  <a:schemeClr val="dk1"/>
                </a:solidFill>
                <a:latin typeface="Arial" panose="020B0604020202020204" pitchFamily="34" charset="0"/>
                <a:cs typeface="Arial" panose="020B0604020202020204" pitchFamily="34" charset="0"/>
              </a:rPr>
              <a:t>et les méthodes </a:t>
            </a:r>
            <a:r>
              <a:rPr lang="en-GB" sz="2000" dirty="0">
                <a:solidFill>
                  <a:schemeClr val="dk1"/>
                </a:solidFill>
                <a:latin typeface="Arial" panose="020B0604020202020204" pitchFamily="34" charset="0"/>
                <a:ea typeface="Arial"/>
                <a:cs typeface="Arial" panose="020B0604020202020204" pitchFamily="34" charset="0"/>
                <a:sym typeface="Arial"/>
              </a:rPr>
              <a:t>appropriés pour assurer le suivi </a:t>
            </a:r>
            <a:r>
              <a:rPr lang="en-GB" sz="2000" dirty="0">
                <a:solidFill>
                  <a:schemeClr val="dk1"/>
                </a:solidFill>
                <a:latin typeface="Arial" panose="020B0604020202020204" pitchFamily="34" charset="0"/>
                <a:cs typeface="Arial" panose="020B0604020202020204" pitchFamily="34" charset="0"/>
              </a:rPr>
              <a:t>de l'affaire</a:t>
            </a:r>
            <a:endParaRPr sz="2000" dirty="0">
              <a:solidFill>
                <a:schemeClr val="dk1"/>
              </a:solidFill>
              <a:latin typeface="Arial" panose="020B0604020202020204" pitchFamily="34" charset="0"/>
              <a:ea typeface="Arial"/>
              <a:cs typeface="Arial" panose="020B0604020202020204" pitchFamily="34" charset="0"/>
              <a:sym typeface="Arial"/>
            </a:endParaRPr>
          </a:p>
        </p:txBody>
      </p:sp>
      <p:sp>
        <p:nvSpPr>
          <p:cNvPr id="354" name="Google Shape;354;p7"/>
          <p:cNvSpPr txBox="1"/>
          <p:nvPr/>
        </p:nvSpPr>
        <p:spPr>
          <a:xfrm>
            <a:off x="6639764" y="3579392"/>
            <a:ext cx="2224139" cy="1323399"/>
          </a:xfrm>
          <a:prstGeom prst="rect">
            <a:avLst/>
          </a:prstGeom>
          <a:noFill/>
          <a:ln>
            <a:noFill/>
          </a:ln>
        </p:spPr>
        <p:txBody>
          <a:bodyPr spcFirstLastPara="1" wrap="square" lIns="91425" tIns="45700" rIns="91425" bIns="45700" anchor="t" anchorCtr="0">
            <a:spAutoFit/>
          </a:bodyPr>
          <a:lstStyle/>
          <a:p>
            <a:pPr algn="ctr"/>
            <a:r>
              <a:rPr lang="en-GB" sz="2000" dirty="0">
                <a:solidFill>
                  <a:schemeClr val="dk1"/>
                </a:solidFill>
                <a:latin typeface="Arial" panose="020B0604020202020204" pitchFamily="34" charset="0"/>
                <a:ea typeface="Arial"/>
                <a:cs typeface="Arial" panose="020B0604020202020204" pitchFamily="34" charset="0"/>
                <a:sym typeface="Arial"/>
              </a:rPr>
              <a:t>Identifier les </a:t>
            </a:r>
            <a:r>
              <a:rPr lang="en-GB" sz="2000" dirty="0">
                <a:solidFill>
                  <a:schemeClr val="dk1"/>
                </a:solidFill>
                <a:latin typeface="Arial" panose="020B0604020202020204" pitchFamily="34" charset="0"/>
                <a:cs typeface="Arial" panose="020B0604020202020204" pitchFamily="34" charset="0"/>
              </a:rPr>
              <a:t>signes d</a:t>
            </a:r>
            <a:r>
              <a:rPr lang="en-GB" sz="2000" dirty="0">
                <a:solidFill>
                  <a:schemeClr val="dk1"/>
                </a:solidFill>
                <a:latin typeface="Arial" panose="020B0604020202020204" pitchFamily="34" charset="0"/>
                <a:ea typeface="Arial"/>
                <a:cs typeface="Arial" panose="020B0604020202020204" pitchFamily="34" charset="0"/>
                <a:sym typeface="Arial"/>
              </a:rPr>
              <a:t>'évolution du </a:t>
            </a:r>
            <a:r>
              <a:rPr lang="en-GB" sz="2000" dirty="0">
                <a:solidFill>
                  <a:schemeClr val="dk1"/>
                </a:solidFill>
                <a:latin typeface="Arial" panose="020B0604020202020204" pitchFamily="34" charset="0"/>
                <a:cs typeface="Arial" panose="020B0604020202020204" pitchFamily="34" charset="0"/>
              </a:rPr>
              <a:t>cas </a:t>
            </a:r>
            <a:r>
              <a:rPr lang="en-GB" sz="2000" dirty="0">
                <a:solidFill>
                  <a:schemeClr val="dk1"/>
                </a:solidFill>
                <a:latin typeface="Arial" panose="020B0604020202020204" pitchFamily="34" charset="0"/>
                <a:ea typeface="Arial"/>
                <a:cs typeface="Arial" panose="020B0604020202020204" pitchFamily="34" charset="0"/>
                <a:sym typeface="Arial"/>
              </a:rPr>
              <a:t>et les signes d'augmentation du </a:t>
            </a:r>
            <a:r>
              <a:rPr lang="en-GB" sz="2000" dirty="0">
                <a:solidFill>
                  <a:schemeClr val="dk1"/>
                </a:solidFill>
                <a:latin typeface="Arial" panose="020B0604020202020204" pitchFamily="34" charset="0"/>
                <a:cs typeface="Arial" panose="020B0604020202020204" pitchFamily="34" charset="0"/>
              </a:rPr>
              <a:t>risque </a:t>
            </a:r>
            <a:endParaRPr sz="2000" dirty="0">
              <a:solidFill>
                <a:schemeClr val="dk1"/>
              </a:solidFill>
              <a:latin typeface="Arial" panose="020B0604020202020204" pitchFamily="34" charset="0"/>
              <a:cs typeface="Arial" panose="020B0604020202020204" pitchFamily="34" charset="0"/>
            </a:endParaRPr>
          </a:p>
        </p:txBody>
      </p:sp>
      <p:sp>
        <p:nvSpPr>
          <p:cNvPr id="355" name="Google Shape;355;p7"/>
          <p:cNvSpPr txBox="1"/>
          <p:nvPr/>
        </p:nvSpPr>
        <p:spPr>
          <a:xfrm>
            <a:off x="9322243" y="3579392"/>
            <a:ext cx="2191337" cy="1080255"/>
          </a:xfrm>
          <a:prstGeom prst="rect">
            <a:avLst/>
          </a:prstGeom>
          <a:noFill/>
          <a:ln>
            <a:noFill/>
          </a:ln>
        </p:spPr>
        <p:txBody>
          <a:bodyPr spcFirstLastPara="1" wrap="square" lIns="91425" tIns="45700" rIns="91425" bIns="45700" anchor="t" anchorCtr="0">
            <a:spAutoFit/>
          </a:bodyPr>
          <a:lstStyle/>
          <a:p>
            <a:pPr marL="0" marR="0" lvl="0" indent="0" algn="ctr" rtl="0">
              <a:lnSpc>
                <a:spcPct val="107000"/>
              </a:lnSpc>
              <a:spcBef>
                <a:spcPts val="0"/>
              </a:spcBef>
              <a:spcAft>
                <a:spcPts val="0"/>
              </a:spcAft>
              <a:buNone/>
            </a:pPr>
            <a:r>
              <a:rPr lang="en-GB" sz="2000" dirty="0">
                <a:solidFill>
                  <a:schemeClr val="dk1"/>
                </a:solidFill>
                <a:latin typeface="Arial" panose="020B0604020202020204" pitchFamily="34" charset="0"/>
                <a:ea typeface="Arial"/>
                <a:cs typeface="Arial" panose="020B0604020202020204" pitchFamily="34" charset="0"/>
                <a:sym typeface="Arial"/>
              </a:rPr>
              <a:t>Démontrer comment revoir un dossier</a:t>
            </a:r>
            <a:endParaRPr sz="2000" dirty="0">
              <a:solidFill>
                <a:schemeClr val="dk1"/>
              </a:solidFill>
              <a:latin typeface="Arial" panose="020B0604020202020204" pitchFamily="34" charset="0"/>
              <a:ea typeface="Arial"/>
              <a:cs typeface="Arial" panose="020B0604020202020204" pitchFamily="34" charset="0"/>
              <a:sym typeface="Arial"/>
            </a:endParaRPr>
          </a:p>
        </p:txBody>
      </p:sp>
      <p:grpSp>
        <p:nvGrpSpPr>
          <p:cNvPr id="356" name="Google Shape;356;p7"/>
          <p:cNvGrpSpPr/>
          <p:nvPr/>
        </p:nvGrpSpPr>
        <p:grpSpPr>
          <a:xfrm>
            <a:off x="7087327" y="2275050"/>
            <a:ext cx="1196375" cy="868968"/>
            <a:chOff x="6878053" y="1156317"/>
            <a:chExt cx="1431178" cy="1039513"/>
          </a:xfrm>
          <a:solidFill>
            <a:schemeClr val="accent1"/>
          </a:solidFill>
        </p:grpSpPr>
        <p:grpSp>
          <p:nvGrpSpPr>
            <p:cNvPr id="357" name="Google Shape;357;p7"/>
            <p:cNvGrpSpPr/>
            <p:nvPr/>
          </p:nvGrpSpPr>
          <p:grpSpPr>
            <a:xfrm>
              <a:off x="7672978" y="1156317"/>
              <a:ext cx="412941" cy="436880"/>
              <a:chOff x="243840" y="1676400"/>
              <a:chExt cx="701040" cy="741680"/>
            </a:xfrm>
            <a:grpFill/>
          </p:grpSpPr>
          <p:sp>
            <p:nvSpPr>
              <p:cNvPr id="358" name="Google Shape;358;p7"/>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359" name="Google Shape;359;p7"/>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grpSp>
        <p:sp>
          <p:nvSpPr>
            <p:cNvPr id="360" name="Google Shape;360;p7"/>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361" name="Google Shape;361;p7"/>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grpSp>
      <p:grpSp>
        <p:nvGrpSpPr>
          <p:cNvPr id="362" name="Google Shape;362;p7"/>
          <p:cNvGrpSpPr/>
          <p:nvPr/>
        </p:nvGrpSpPr>
        <p:grpSpPr>
          <a:xfrm>
            <a:off x="1627764" y="2275050"/>
            <a:ext cx="1196375" cy="868968"/>
            <a:chOff x="6878053" y="1156317"/>
            <a:chExt cx="1431178" cy="1039513"/>
          </a:xfrm>
          <a:solidFill>
            <a:schemeClr val="accent1"/>
          </a:solidFill>
        </p:grpSpPr>
        <p:grpSp>
          <p:nvGrpSpPr>
            <p:cNvPr id="363" name="Google Shape;363;p7"/>
            <p:cNvGrpSpPr/>
            <p:nvPr/>
          </p:nvGrpSpPr>
          <p:grpSpPr>
            <a:xfrm>
              <a:off x="7672978" y="1156317"/>
              <a:ext cx="412941" cy="436880"/>
              <a:chOff x="243840" y="1676400"/>
              <a:chExt cx="701040" cy="741680"/>
            </a:xfrm>
            <a:grpFill/>
          </p:grpSpPr>
          <p:sp>
            <p:nvSpPr>
              <p:cNvPr id="364" name="Google Shape;364;p7"/>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365" name="Google Shape;365;p7"/>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grpSp>
        <p:sp>
          <p:nvSpPr>
            <p:cNvPr id="366" name="Google Shape;366;p7"/>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367" name="Google Shape;367;p7"/>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grpSp>
      <p:grpSp>
        <p:nvGrpSpPr>
          <p:cNvPr id="368" name="Google Shape;368;p7"/>
          <p:cNvGrpSpPr/>
          <p:nvPr/>
        </p:nvGrpSpPr>
        <p:grpSpPr>
          <a:xfrm>
            <a:off x="4336943" y="2289815"/>
            <a:ext cx="1196375" cy="868968"/>
            <a:chOff x="6878053" y="1156317"/>
            <a:chExt cx="1431178" cy="1039513"/>
          </a:xfrm>
          <a:solidFill>
            <a:schemeClr val="accent1"/>
          </a:solidFill>
        </p:grpSpPr>
        <p:grpSp>
          <p:nvGrpSpPr>
            <p:cNvPr id="369" name="Google Shape;369;p7"/>
            <p:cNvGrpSpPr/>
            <p:nvPr/>
          </p:nvGrpSpPr>
          <p:grpSpPr>
            <a:xfrm>
              <a:off x="7672978" y="1156317"/>
              <a:ext cx="412941" cy="436880"/>
              <a:chOff x="243840" y="1676400"/>
              <a:chExt cx="701040" cy="741680"/>
            </a:xfrm>
            <a:grpFill/>
          </p:grpSpPr>
          <p:sp>
            <p:nvSpPr>
              <p:cNvPr id="370" name="Google Shape;370;p7"/>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371" name="Google Shape;371;p7"/>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grpSp>
        <p:sp>
          <p:nvSpPr>
            <p:cNvPr id="372" name="Google Shape;372;p7"/>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373" name="Google Shape;373;p7"/>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grpSp>
      <p:grpSp>
        <p:nvGrpSpPr>
          <p:cNvPr id="374" name="Google Shape;374;p7"/>
          <p:cNvGrpSpPr/>
          <p:nvPr/>
        </p:nvGrpSpPr>
        <p:grpSpPr>
          <a:xfrm>
            <a:off x="9724639" y="2312285"/>
            <a:ext cx="1196375" cy="868968"/>
            <a:chOff x="6878053" y="1156317"/>
            <a:chExt cx="1431178" cy="1039513"/>
          </a:xfrm>
          <a:solidFill>
            <a:schemeClr val="accent1"/>
          </a:solidFill>
        </p:grpSpPr>
        <p:grpSp>
          <p:nvGrpSpPr>
            <p:cNvPr id="375" name="Google Shape;375;p7"/>
            <p:cNvGrpSpPr/>
            <p:nvPr/>
          </p:nvGrpSpPr>
          <p:grpSpPr>
            <a:xfrm>
              <a:off x="7672978" y="1156317"/>
              <a:ext cx="412941" cy="436880"/>
              <a:chOff x="243840" y="1676400"/>
              <a:chExt cx="701040" cy="741680"/>
            </a:xfrm>
            <a:grpFill/>
          </p:grpSpPr>
          <p:sp>
            <p:nvSpPr>
              <p:cNvPr id="376" name="Google Shape;376;p7"/>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377" name="Google Shape;377;p7"/>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grpSp>
        <p:sp>
          <p:nvSpPr>
            <p:cNvPr id="378" name="Google Shape;378;p7"/>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379" name="Google Shape;379;p7"/>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grpSp>
      <p:grpSp>
        <p:nvGrpSpPr>
          <p:cNvPr id="2" name="Group 1">
            <a:extLst>
              <a:ext uri="{FF2B5EF4-FFF2-40B4-BE49-F238E27FC236}">
                <a16:creationId xmlns:a16="http://schemas.microsoft.com/office/drawing/2014/main" id="{D1DCAA5D-C421-5B46-F3A8-4B96E0CE5EFE}"/>
              </a:ext>
            </a:extLst>
          </p:cNvPr>
          <p:cNvGrpSpPr/>
          <p:nvPr/>
        </p:nvGrpSpPr>
        <p:grpSpPr>
          <a:xfrm>
            <a:off x="10228983" y="337468"/>
            <a:ext cx="1587872" cy="1368854"/>
            <a:chOff x="10228983" y="337468"/>
            <a:chExt cx="1587872" cy="1368854"/>
          </a:xfrm>
        </p:grpSpPr>
        <p:sp>
          <p:nvSpPr>
            <p:cNvPr id="3" name="Hexagon 2">
              <a:extLst>
                <a:ext uri="{FF2B5EF4-FFF2-40B4-BE49-F238E27FC236}">
                  <a16:creationId xmlns:a16="http://schemas.microsoft.com/office/drawing/2014/main" id="{22F4FB15-6DAE-5586-FD42-9440C83EF0A4}"/>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4" name="Group 3">
              <a:extLst>
                <a:ext uri="{FF2B5EF4-FFF2-40B4-BE49-F238E27FC236}">
                  <a16:creationId xmlns:a16="http://schemas.microsoft.com/office/drawing/2014/main" id="{B81A8625-91E9-5F91-CA5C-C1E7AB546669}"/>
                </a:ext>
              </a:extLst>
            </p:cNvPr>
            <p:cNvGrpSpPr/>
            <p:nvPr/>
          </p:nvGrpSpPr>
          <p:grpSpPr>
            <a:xfrm>
              <a:off x="10741851" y="707024"/>
              <a:ext cx="562136" cy="634675"/>
              <a:chOff x="760175" y="830141"/>
              <a:chExt cx="867619" cy="979580"/>
            </a:xfrm>
          </p:grpSpPr>
          <p:sp>
            <p:nvSpPr>
              <p:cNvPr id="5" name="Rectangle 4">
                <a:extLst>
                  <a:ext uri="{FF2B5EF4-FFF2-40B4-BE49-F238E27FC236}">
                    <a16:creationId xmlns:a16="http://schemas.microsoft.com/office/drawing/2014/main" id="{C6A271C5-C4F4-3E53-0041-F9EC88247F17}"/>
                  </a:ext>
                </a:extLst>
              </p:cNvPr>
              <p:cNvSpPr/>
              <p:nvPr/>
            </p:nvSpPr>
            <p:spPr>
              <a:xfrm>
                <a:off x="864636" y="830141"/>
                <a:ext cx="763158" cy="97957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solidFill>
                      <a:schemeClr val="bg1"/>
                    </a:solidFill>
                    <a:latin typeface="Arial" panose="020B0604020202020204" pitchFamily="34" charset="0"/>
                    <a:cs typeface="Arial" panose="020B0604020202020204" pitchFamily="34" charset="0"/>
                  </a:rPr>
                  <a:t>170</a:t>
                </a:r>
              </a:p>
            </p:txBody>
          </p:sp>
          <p:sp>
            <p:nvSpPr>
              <p:cNvPr id="6" name="Rectangle 5">
                <a:extLst>
                  <a:ext uri="{FF2B5EF4-FFF2-40B4-BE49-F238E27FC236}">
                    <a16:creationId xmlns:a16="http://schemas.microsoft.com/office/drawing/2014/main" id="{EFC9C5B7-627C-BB18-ACA0-9A81D403842F}"/>
                  </a:ext>
                </a:extLst>
              </p:cNvPr>
              <p:cNvSpPr/>
              <p:nvPr/>
            </p:nvSpPr>
            <p:spPr>
              <a:xfrm>
                <a:off x="760175" y="830143"/>
                <a:ext cx="149292" cy="979578"/>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Shape 439"/>
        <p:cNvGrpSpPr/>
        <p:nvPr/>
      </p:nvGrpSpPr>
      <p:grpSpPr>
        <a:xfrm>
          <a:off x="0" y="0"/>
          <a:ext cx="0" cy="0"/>
          <a:chOff x="0" y="0"/>
          <a:chExt cx="0" cy="0"/>
        </a:xfrm>
      </p:grpSpPr>
      <p:sp>
        <p:nvSpPr>
          <p:cNvPr id="2" name="Title 72">
            <a:extLst>
              <a:ext uri="{FF2B5EF4-FFF2-40B4-BE49-F238E27FC236}">
                <a16:creationId xmlns:a16="http://schemas.microsoft.com/office/drawing/2014/main" id="{E0B6CBE8-B781-8694-9022-9DA044DD7E58}"/>
              </a:ext>
            </a:extLst>
          </p:cNvPr>
          <p:cNvSpPr txBox="1">
            <a:spLocks/>
          </p:cNvSpPr>
          <p:nvPr/>
        </p:nvSpPr>
        <p:spPr>
          <a:xfrm>
            <a:off x="796386" y="3099692"/>
            <a:ext cx="10126172"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2400" b="1" dirty="0">
                <a:solidFill>
                  <a:schemeClr val="bg1"/>
                </a:solidFill>
                <a:latin typeface="Garamond"/>
              </a:rPr>
              <a:t>SESSION 2</a:t>
            </a:r>
          </a:p>
          <a:p>
            <a:br>
              <a:rPr lang="en-CA" b="1" dirty="0">
                <a:solidFill>
                  <a:schemeClr val="bg1"/>
                </a:solidFill>
                <a:latin typeface="Garamond"/>
              </a:rPr>
            </a:br>
            <a:r>
              <a:rPr lang="en-US" sz="5400" b="1" dirty="0">
                <a:solidFill>
                  <a:schemeClr val="bg1"/>
                </a:solidFill>
                <a:latin typeface="Garamond"/>
              </a:rPr>
              <a:t>Pourquoi dois-je assurer le suivi des </a:t>
            </a:r>
            <a:r>
              <a:rPr lang="en-US" sz="5400" b="1" dirty="0" err="1">
                <a:solidFill>
                  <a:schemeClr val="bg1"/>
                </a:solidFill>
                <a:latin typeface="Garamond"/>
              </a:rPr>
              <a:t>cas</a:t>
            </a:r>
            <a:r>
              <a:rPr lang="en-US" sz="5400" b="1" dirty="0">
                <a:solidFill>
                  <a:schemeClr val="bg1"/>
                </a:solidFill>
                <a:latin typeface="Garamond"/>
              </a:rPr>
              <a:t> ?</a:t>
            </a:r>
          </a:p>
        </p:txBody>
      </p:sp>
    </p:spTree>
  </p:cSld>
  <p:clrMapOvr>
    <a:masterClrMapping/>
  </p:clrMapOvr>
</p:sld>
</file>

<file path=ppt/theme/theme1.xml><?xml version="1.0" encoding="utf-8"?>
<a:theme xmlns:a="http://schemas.openxmlformats.org/drawingml/2006/main" name="Office Theme">
  <a:themeElements>
    <a:clrScheme name="Alliance">
      <a:dk1>
        <a:sysClr val="windowText" lastClr="000000"/>
      </a:dk1>
      <a:lt1>
        <a:sysClr val="window" lastClr="FFFFFF"/>
      </a:lt1>
      <a:dk2>
        <a:srgbClr val="44546A"/>
      </a:dk2>
      <a:lt2>
        <a:srgbClr val="E7E6E6"/>
      </a:lt2>
      <a:accent1>
        <a:srgbClr val="97467C"/>
      </a:accent1>
      <a:accent2>
        <a:srgbClr val="B78EA3"/>
      </a:accent2>
      <a:accent3>
        <a:srgbClr val="95CC79"/>
      </a:accent3>
      <a:accent4>
        <a:srgbClr val="1D8CC8"/>
      </a:accent4>
      <a:accent5>
        <a:srgbClr val="35B2B4"/>
      </a:accent5>
      <a:accent6>
        <a:srgbClr val="8D9EAE"/>
      </a:accent6>
      <a:hlink>
        <a:srgbClr val="C888B2"/>
      </a:hlink>
      <a:folHlink>
        <a:srgbClr val="7E9CBA"/>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854</TotalTime>
  <Words>6978</Words>
  <Application>Microsoft Office PowerPoint</Application>
  <PresentationFormat>Widescreen</PresentationFormat>
  <Paragraphs>729</Paragraphs>
  <Slides>43</Slides>
  <Notes>43</Notes>
  <HiddenSlides>6</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43</vt:i4>
      </vt:variant>
    </vt:vector>
  </HeadingPairs>
  <TitlesOfParts>
    <vt:vector size="50" baseType="lpstr">
      <vt:lpstr>Arial</vt:lpstr>
      <vt:lpstr>Britannic Bold</vt:lpstr>
      <vt:lpstr>Calibri</vt:lpstr>
      <vt:lpstr>Calibri Light</vt:lpstr>
      <vt:lpstr>Garamond</vt:lpstr>
      <vt:lpstr>Helvetica Neue</vt:lpstr>
      <vt:lpstr>Office Theme</vt:lpstr>
      <vt:lpstr>PowerPoint Presentation</vt:lpstr>
      <vt:lpstr>PowerPoint Presentation</vt:lpstr>
      <vt:lpstr>Objectif du module</vt:lpstr>
      <vt:lpstr>Ordre du jour</vt:lpstr>
      <vt:lpstr>Récapitulation</vt:lpstr>
      <vt:lpstr>PowerPoint Presentation</vt:lpstr>
      <vt:lpstr>Processus de gestion des cas</vt:lpstr>
      <vt:lpstr>Objectifs d'apprentissage</vt:lpstr>
      <vt:lpstr>PowerPoint Presentation</vt:lpstr>
      <vt:lpstr>Discussion en groupe</vt:lpstr>
      <vt:lpstr>Objectif du suivi</vt:lpstr>
      <vt:lpstr>Définir le bien-être</vt:lpstr>
      <vt:lpstr>Contrôler le bien-être de l'enfant</vt:lpstr>
      <vt:lpstr>PowerPoint Presentation</vt:lpstr>
      <vt:lpstr>Identifier les progrès</vt:lpstr>
      <vt:lpstr>Identifier les progrès</vt:lpstr>
      <vt:lpstr>Évaluer les changements</vt:lpstr>
      <vt:lpstr>Maintenir ou renforcer les relations </vt:lpstr>
      <vt:lpstr>Points clés de l'apprentissage</vt:lpstr>
      <vt:lpstr>PowerPoint Presentation</vt:lpstr>
      <vt:lpstr>Différentes façons d'assurer le suivi</vt:lpstr>
      <vt:lpstr>Actions de suivi</vt:lpstr>
      <vt:lpstr>PowerPoint Presentation</vt:lpstr>
      <vt:lpstr>Jeu de rôle</vt:lpstr>
      <vt:lpstr>PowerPoint Presentation</vt:lpstr>
      <vt:lpstr>Comment maintenir et/ou renforcer les relations </vt:lpstr>
      <vt:lpstr>Des moyens créatifs pour communiquer avec l'enfant pendant le suivi </vt:lpstr>
      <vt:lpstr>PowerPoint Presentation</vt:lpstr>
      <vt:lpstr>Fréquence des visites de suivi</vt:lpstr>
      <vt:lpstr>Formulaire de gestion des cas - erreurs courantes</vt:lpstr>
      <vt:lpstr>PowerPoint Presentation</vt:lpstr>
      <vt:lpstr>Points clés de l'apprentissage</vt:lpstr>
      <vt:lpstr>PowerPoint Presentation</vt:lpstr>
      <vt:lpstr>Quand revoir</vt:lpstr>
      <vt:lpstr>Préparation d'une réunion de examen du dossier</vt:lpstr>
      <vt:lpstr>Structure de la réunion de examen des cas</vt:lpstr>
      <vt:lpstr>Étude de cas</vt:lpstr>
      <vt:lpstr>Jeu de rôle</vt:lpstr>
      <vt:lpstr>Formulaire de examen des cas</vt:lpstr>
      <vt:lpstr>Points clés de l'apprentissage</vt:lpstr>
      <vt:lpstr>PowerPoint Presentation</vt:lpstr>
      <vt:lpstr>Fin du module 10</vt:lpstr>
      <vt:lpstr>Autosoins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Ilse Van der Straeten</dc:creator>
  <cp:keywords>, docId:9F846C82706BD2CC7D073A261CE126E3</cp:keywords>
  <cp:lastModifiedBy>Ilse Van der Straeten</cp:lastModifiedBy>
  <cp:revision>106</cp:revision>
  <dcterms:created xsi:type="dcterms:W3CDTF">2023-02-13T10:35:19Z</dcterms:created>
  <dcterms:modified xsi:type="dcterms:W3CDTF">2023-04-05T15:07:32Z</dcterms:modified>
</cp:coreProperties>
</file>