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Lst>
  <p:sldSz cx="6858000" cy="9906000" type="A4"/>
  <p:notesSz cx="6858000" cy="9144000"/>
  <p:embeddedFontLst>
    <p:embeddedFont>
      <p:font typeface="Calibri" panose="020F0502020204030204" pitchFamily="34" charset="0"/>
      <p:regular r:id="rId203"/>
      <p:bold r:id="rId204"/>
      <p:italic r:id="rId205"/>
      <p:boldItalic r:id="rId206"/>
    </p:embeddedFont>
    <p:embeddedFont>
      <p:font typeface="Garamond" panose="02020404030301010803" pitchFamily="18" charset="0"/>
      <p:regular r:id="rId207"/>
      <p:bold r:id="rId208"/>
      <p:italic r:id="rId209"/>
      <p:boldItalic r:id="rId210"/>
    </p:embeddedFont>
    <p:embeddedFont>
      <p:font typeface="Helvetica Neue" panose="020B0604020202020204" charset="0"/>
      <p:regular r:id="rId211"/>
      <p:bold r:id="rId212"/>
      <p:italic r:id="rId213"/>
      <p:boldItalic r:id="rId214"/>
    </p:embeddedFont>
    <p:embeddedFont>
      <p:font typeface="Overlock" panose="020B0604020202020204" charset="0"/>
      <p:regular r:id="rId215"/>
      <p:bold r:id="rId216"/>
      <p:italic r:id="rId217"/>
      <p:boldItalic r:id="rId2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9" roundtripDataSignature="AMtx7mg+QqPSraSUNldzBUwdh7StH0ff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EF90A2-9EED-4619-B851-4270A3565994}">
  <a:tblStyle styleId="{03EF90A2-9EED-4619-B851-4270A3565994}"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104991F-C057-476F-A2D0-F42B397E5F60}"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002EEE-DCA1-4BBC-BB20-DC795D1CDC30}"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E8EC"/>
          </a:solidFill>
        </a:fill>
      </a:tcStyle>
    </a:wholeTbl>
    <a:band1H>
      <a:tcTxStyle/>
      <a:tcStyle>
        <a:tcBdr/>
        <a:fill>
          <a:solidFill>
            <a:srgbClr val="DCCFD8"/>
          </a:solidFill>
        </a:fill>
      </a:tcStyle>
    </a:band1H>
    <a:band2H>
      <a:tcTxStyle/>
      <a:tcStyle>
        <a:tcBdr/>
      </a:tcStyle>
    </a:band2H>
    <a:band1V>
      <a:tcTxStyle/>
      <a:tcStyle>
        <a:tcBdr/>
        <a:fill>
          <a:solidFill>
            <a:srgbClr val="DCCFD8"/>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794152-6BAD-43AB-A4FF-02C48B08AC93}"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DF5"/>
          </a:solidFill>
        </a:fill>
      </a:tcStyle>
    </a:wholeTbl>
    <a:band1H>
      <a:tcTxStyle/>
      <a:tcStyle>
        <a:tcBdr/>
        <a:fill>
          <a:solidFill>
            <a:srgbClr val="CBDAEB"/>
          </a:solidFill>
        </a:fill>
      </a:tcStyle>
    </a:band1H>
    <a:band2H>
      <a:tcTxStyle/>
      <a:tcStyle>
        <a:tcBdr/>
      </a:tcStyle>
    </a:band2H>
    <a:band1V>
      <a:tcTxStyle/>
      <a:tcStyle>
        <a:tcBdr/>
        <a:fill>
          <a:solidFill>
            <a:srgbClr val="CBDAEB"/>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50" d="100"/>
          <a:sy n="50" d="100"/>
        </p:scale>
        <p:origin x="2103"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font" Target="fonts/font3.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14.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font" Target="fonts/font4.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font" Target="fonts/font15.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font" Target="fonts/font5.fntdata"/><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font" Target="fonts/font16.fnt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font" Target="fonts/font6.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customschemas.google.com/relationships/presentationmetadata" Target="metadata"/><Relationship Id="rId3" Type="http://schemas.openxmlformats.org/officeDocument/2006/relationships/slide" Target="slides/slide2.xml"/><Relationship Id="rId214" Type="http://schemas.openxmlformats.org/officeDocument/2006/relationships/font" Target="fonts/font12.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font" Target="fonts/font7.fntdata"/><Relationship Id="rId190" Type="http://schemas.openxmlformats.org/officeDocument/2006/relationships/slide" Target="slides/slide189.xml"/><Relationship Id="rId204" Type="http://schemas.openxmlformats.org/officeDocument/2006/relationships/font" Target="fonts/font2.fntdata"/><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8.fntdata"/><Relationship Id="rId215" Type="http://schemas.openxmlformats.org/officeDocument/2006/relationships/font" Target="fonts/font13.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font" Target="fonts/font9.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font" Target="fonts/font10.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223"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font" Target="fonts/font1.fntdata"/><Relationship Id="rId19" Type="http://schemas.openxmlformats.org/officeDocument/2006/relationships/slide" Target="slides/slide1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8"/>
        <p:cNvGrpSpPr/>
        <p:nvPr/>
      </p:nvGrpSpPr>
      <p:grpSpPr>
        <a:xfrm>
          <a:off x="0" y="0"/>
          <a:ext cx="0" cy="0"/>
          <a:chOff x="0" y="0"/>
          <a:chExt cx="0" cy="0"/>
        </a:xfrm>
      </p:grpSpPr>
      <p:sp>
        <p:nvSpPr>
          <p:cNvPr id="2909" name="Google Shape;2909;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0" name="Google Shape;2910;p10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8"/>
        <p:cNvGrpSpPr/>
        <p:nvPr/>
      </p:nvGrpSpPr>
      <p:grpSpPr>
        <a:xfrm>
          <a:off x="0" y="0"/>
          <a:ext cx="0" cy="0"/>
          <a:chOff x="0" y="0"/>
          <a:chExt cx="0" cy="0"/>
        </a:xfrm>
      </p:grpSpPr>
      <p:sp>
        <p:nvSpPr>
          <p:cNvPr id="2919" name="Google Shape;2919;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0" name="Google Shape;2920;p10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9"/>
        <p:cNvGrpSpPr/>
        <p:nvPr/>
      </p:nvGrpSpPr>
      <p:grpSpPr>
        <a:xfrm>
          <a:off x="0" y="0"/>
          <a:ext cx="0" cy="0"/>
          <a:chOff x="0" y="0"/>
          <a:chExt cx="0" cy="0"/>
        </a:xfrm>
      </p:grpSpPr>
      <p:sp>
        <p:nvSpPr>
          <p:cNvPr id="2930" name="Google Shape;2930;p10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1" name="Google Shape;2931;p10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2"/>
        <p:cNvGrpSpPr/>
        <p:nvPr/>
      </p:nvGrpSpPr>
      <p:grpSpPr>
        <a:xfrm>
          <a:off x="0" y="0"/>
          <a:ext cx="0" cy="0"/>
          <a:chOff x="0" y="0"/>
          <a:chExt cx="0" cy="0"/>
        </a:xfrm>
      </p:grpSpPr>
      <p:sp>
        <p:nvSpPr>
          <p:cNvPr id="2943" name="Google Shape;2943;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4" name="Google Shape;2944;p10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4" name="Google Shape;2954;p10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2"/>
        <p:cNvGrpSpPr/>
        <p:nvPr/>
      </p:nvGrpSpPr>
      <p:grpSpPr>
        <a:xfrm>
          <a:off x="0" y="0"/>
          <a:ext cx="0" cy="0"/>
          <a:chOff x="0" y="0"/>
          <a:chExt cx="0" cy="0"/>
        </a:xfrm>
      </p:grpSpPr>
      <p:sp>
        <p:nvSpPr>
          <p:cNvPr id="2963" name="Google Shape;2963;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4" name="Google Shape;2964;p10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2"/>
        <p:cNvGrpSpPr/>
        <p:nvPr/>
      </p:nvGrpSpPr>
      <p:grpSpPr>
        <a:xfrm>
          <a:off x="0" y="0"/>
          <a:ext cx="0" cy="0"/>
          <a:chOff x="0" y="0"/>
          <a:chExt cx="0" cy="0"/>
        </a:xfrm>
      </p:grpSpPr>
      <p:sp>
        <p:nvSpPr>
          <p:cNvPr id="2973" name="Google Shape;2973;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4" name="Google Shape;2974;p10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2"/>
        <p:cNvGrpSpPr/>
        <p:nvPr/>
      </p:nvGrpSpPr>
      <p:grpSpPr>
        <a:xfrm>
          <a:off x="0" y="0"/>
          <a:ext cx="0" cy="0"/>
          <a:chOff x="0" y="0"/>
          <a:chExt cx="0" cy="0"/>
        </a:xfrm>
      </p:grpSpPr>
      <p:sp>
        <p:nvSpPr>
          <p:cNvPr id="2983" name="Google Shape;2983;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4" name="Google Shape;2984;p10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5"/>
        <p:cNvGrpSpPr/>
        <p:nvPr/>
      </p:nvGrpSpPr>
      <p:grpSpPr>
        <a:xfrm>
          <a:off x="0" y="0"/>
          <a:ext cx="0" cy="0"/>
          <a:chOff x="0" y="0"/>
          <a:chExt cx="0" cy="0"/>
        </a:xfrm>
      </p:grpSpPr>
      <p:sp>
        <p:nvSpPr>
          <p:cNvPr id="2996" name="Google Shape;2996;p10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7" name="Google Shape;2997;p10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8"/>
        <p:cNvGrpSpPr/>
        <p:nvPr/>
      </p:nvGrpSpPr>
      <p:grpSpPr>
        <a:xfrm>
          <a:off x="0" y="0"/>
          <a:ext cx="0" cy="0"/>
          <a:chOff x="0" y="0"/>
          <a:chExt cx="0" cy="0"/>
        </a:xfrm>
      </p:grpSpPr>
      <p:sp>
        <p:nvSpPr>
          <p:cNvPr id="3029" name="Google Shape;3029;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0" name="Google Shape;3030;p10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3"/>
        <p:cNvGrpSpPr/>
        <p:nvPr/>
      </p:nvGrpSpPr>
      <p:grpSpPr>
        <a:xfrm>
          <a:off x="0" y="0"/>
          <a:ext cx="0" cy="0"/>
          <a:chOff x="0" y="0"/>
          <a:chExt cx="0" cy="0"/>
        </a:xfrm>
      </p:grpSpPr>
      <p:sp>
        <p:nvSpPr>
          <p:cNvPr id="3054" name="Google Shape;3054;p1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5" name="Google Shape;3055;p1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1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7" name="Google Shape;3067;p1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2"/>
        <p:cNvGrpSpPr/>
        <p:nvPr/>
      </p:nvGrpSpPr>
      <p:grpSpPr>
        <a:xfrm>
          <a:off x="0" y="0"/>
          <a:ext cx="0" cy="0"/>
          <a:chOff x="0" y="0"/>
          <a:chExt cx="0" cy="0"/>
        </a:xfrm>
      </p:grpSpPr>
      <p:sp>
        <p:nvSpPr>
          <p:cNvPr id="3083" name="Google Shape;3083;p1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4" name="Google Shape;3084;p11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p:cNvGrpSpPr/>
        <p:nvPr/>
      </p:nvGrpSpPr>
      <p:grpSpPr>
        <a:xfrm>
          <a:off x="0" y="0"/>
          <a:ext cx="0" cy="0"/>
          <a:chOff x="0" y="0"/>
          <a:chExt cx="0" cy="0"/>
        </a:xfrm>
      </p:grpSpPr>
      <p:sp>
        <p:nvSpPr>
          <p:cNvPr id="3105" name="Google Shape;3105;p1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6" name="Google Shape;3106;p11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9"/>
        <p:cNvGrpSpPr/>
        <p:nvPr/>
      </p:nvGrpSpPr>
      <p:grpSpPr>
        <a:xfrm>
          <a:off x="0" y="0"/>
          <a:ext cx="0" cy="0"/>
          <a:chOff x="0" y="0"/>
          <a:chExt cx="0" cy="0"/>
        </a:xfrm>
      </p:grpSpPr>
      <p:sp>
        <p:nvSpPr>
          <p:cNvPr id="3140" name="Google Shape;3140;p1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1" name="Google Shape;3141;p11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3"/>
        <p:cNvGrpSpPr/>
        <p:nvPr/>
      </p:nvGrpSpPr>
      <p:grpSpPr>
        <a:xfrm>
          <a:off x="0" y="0"/>
          <a:ext cx="0" cy="0"/>
          <a:chOff x="0" y="0"/>
          <a:chExt cx="0" cy="0"/>
        </a:xfrm>
      </p:grpSpPr>
      <p:sp>
        <p:nvSpPr>
          <p:cNvPr id="3164" name="Google Shape;3164;p1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5" name="Google Shape;3165;p11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9" name="Google Shape;3199;p11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5"/>
        <p:cNvGrpSpPr/>
        <p:nvPr/>
      </p:nvGrpSpPr>
      <p:grpSpPr>
        <a:xfrm>
          <a:off x="0" y="0"/>
          <a:ext cx="0" cy="0"/>
          <a:chOff x="0" y="0"/>
          <a:chExt cx="0" cy="0"/>
        </a:xfrm>
      </p:grpSpPr>
      <p:sp>
        <p:nvSpPr>
          <p:cNvPr id="3216" name="Google Shape;3216;p1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7" name="Google Shape;3217;p11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0"/>
        <p:cNvGrpSpPr/>
        <p:nvPr/>
      </p:nvGrpSpPr>
      <p:grpSpPr>
        <a:xfrm>
          <a:off x="0" y="0"/>
          <a:ext cx="0" cy="0"/>
          <a:chOff x="0" y="0"/>
          <a:chExt cx="0" cy="0"/>
        </a:xfrm>
      </p:grpSpPr>
      <p:sp>
        <p:nvSpPr>
          <p:cNvPr id="3231" name="Google Shape;3231;p1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2" name="Google Shape;3232;p11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1"/>
        <p:cNvGrpSpPr/>
        <p:nvPr/>
      </p:nvGrpSpPr>
      <p:grpSpPr>
        <a:xfrm>
          <a:off x="0" y="0"/>
          <a:ext cx="0" cy="0"/>
          <a:chOff x="0" y="0"/>
          <a:chExt cx="0" cy="0"/>
        </a:xfrm>
      </p:grpSpPr>
      <p:sp>
        <p:nvSpPr>
          <p:cNvPr id="3242" name="Google Shape;3242;p1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3" name="Google Shape;3243;p11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1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3"/>
        <p:cNvGrpSpPr/>
        <p:nvPr/>
      </p:nvGrpSpPr>
      <p:grpSpPr>
        <a:xfrm>
          <a:off x="0" y="0"/>
          <a:ext cx="0" cy="0"/>
          <a:chOff x="0" y="0"/>
          <a:chExt cx="0" cy="0"/>
        </a:xfrm>
      </p:grpSpPr>
      <p:sp>
        <p:nvSpPr>
          <p:cNvPr id="3264" name="Google Shape;3264;p1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5" name="Google Shape;3265;p12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3"/>
        <p:cNvGrpSpPr/>
        <p:nvPr/>
      </p:nvGrpSpPr>
      <p:grpSpPr>
        <a:xfrm>
          <a:off x="0" y="0"/>
          <a:ext cx="0" cy="0"/>
          <a:chOff x="0" y="0"/>
          <a:chExt cx="0" cy="0"/>
        </a:xfrm>
      </p:grpSpPr>
      <p:sp>
        <p:nvSpPr>
          <p:cNvPr id="3274" name="Google Shape;3274;p1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5" name="Google Shape;3275;p12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p1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4" name="Google Shape;3294;p12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2"/>
        <p:cNvGrpSpPr/>
        <p:nvPr/>
      </p:nvGrpSpPr>
      <p:grpSpPr>
        <a:xfrm>
          <a:off x="0" y="0"/>
          <a:ext cx="0" cy="0"/>
          <a:chOff x="0" y="0"/>
          <a:chExt cx="0" cy="0"/>
        </a:xfrm>
      </p:grpSpPr>
      <p:sp>
        <p:nvSpPr>
          <p:cNvPr id="3313" name="Google Shape;3313;p1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4" name="Google Shape;3314;p12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4"/>
        <p:cNvGrpSpPr/>
        <p:nvPr/>
      </p:nvGrpSpPr>
      <p:grpSpPr>
        <a:xfrm>
          <a:off x="0" y="0"/>
          <a:ext cx="0" cy="0"/>
          <a:chOff x="0" y="0"/>
          <a:chExt cx="0" cy="0"/>
        </a:xfrm>
      </p:grpSpPr>
      <p:sp>
        <p:nvSpPr>
          <p:cNvPr id="3335" name="Google Shape;3335;p12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6" name="Google Shape;3336;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7" name="Google Shape;3337;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7"/>
        <p:cNvGrpSpPr/>
        <p:nvPr/>
      </p:nvGrpSpPr>
      <p:grpSpPr>
        <a:xfrm>
          <a:off x="0" y="0"/>
          <a:ext cx="0" cy="0"/>
          <a:chOff x="0" y="0"/>
          <a:chExt cx="0" cy="0"/>
        </a:xfrm>
      </p:grpSpPr>
      <p:sp>
        <p:nvSpPr>
          <p:cNvPr id="3348" name="Google Shape;3348;p12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9" name="Google Shape;3349;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0" name="Google Shape;3350;p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1"/>
        <p:cNvGrpSpPr/>
        <p:nvPr/>
      </p:nvGrpSpPr>
      <p:grpSpPr>
        <a:xfrm>
          <a:off x="0" y="0"/>
          <a:ext cx="0" cy="0"/>
          <a:chOff x="0" y="0"/>
          <a:chExt cx="0" cy="0"/>
        </a:xfrm>
      </p:grpSpPr>
      <p:sp>
        <p:nvSpPr>
          <p:cNvPr id="3372" name="Google Shape;3372;p1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3" name="Google Shape;3373;p12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9"/>
        <p:cNvGrpSpPr/>
        <p:nvPr/>
      </p:nvGrpSpPr>
      <p:grpSpPr>
        <a:xfrm>
          <a:off x="0" y="0"/>
          <a:ext cx="0" cy="0"/>
          <a:chOff x="0" y="0"/>
          <a:chExt cx="0" cy="0"/>
        </a:xfrm>
      </p:grpSpPr>
      <p:sp>
        <p:nvSpPr>
          <p:cNvPr id="3410" name="Google Shape;3410;p1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1" name="Google Shape;3411;p12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2"/>
        <p:cNvGrpSpPr/>
        <p:nvPr/>
      </p:nvGrpSpPr>
      <p:grpSpPr>
        <a:xfrm>
          <a:off x="0" y="0"/>
          <a:ext cx="0" cy="0"/>
          <a:chOff x="0" y="0"/>
          <a:chExt cx="0" cy="0"/>
        </a:xfrm>
      </p:grpSpPr>
      <p:sp>
        <p:nvSpPr>
          <p:cNvPr id="3423" name="Google Shape;3423;p1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4" name="Google Shape;3424;p12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p1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4" name="Google Shape;3434;p12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1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2"/>
        <p:cNvGrpSpPr/>
        <p:nvPr/>
      </p:nvGrpSpPr>
      <p:grpSpPr>
        <a:xfrm>
          <a:off x="0" y="0"/>
          <a:ext cx="0" cy="0"/>
          <a:chOff x="0" y="0"/>
          <a:chExt cx="0" cy="0"/>
        </a:xfrm>
      </p:grpSpPr>
      <p:sp>
        <p:nvSpPr>
          <p:cNvPr id="3443" name="Google Shape;3443;p1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4" name="Google Shape;3444;p13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2"/>
        <p:cNvGrpSpPr/>
        <p:nvPr/>
      </p:nvGrpSpPr>
      <p:grpSpPr>
        <a:xfrm>
          <a:off x="0" y="0"/>
          <a:ext cx="0" cy="0"/>
          <a:chOff x="0" y="0"/>
          <a:chExt cx="0" cy="0"/>
        </a:xfrm>
      </p:grpSpPr>
      <p:sp>
        <p:nvSpPr>
          <p:cNvPr id="3453" name="Google Shape;3453;p1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4" name="Google Shape;3454;p13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2"/>
        <p:cNvGrpSpPr/>
        <p:nvPr/>
      </p:nvGrpSpPr>
      <p:grpSpPr>
        <a:xfrm>
          <a:off x="0" y="0"/>
          <a:ext cx="0" cy="0"/>
          <a:chOff x="0" y="0"/>
          <a:chExt cx="0" cy="0"/>
        </a:xfrm>
      </p:grpSpPr>
      <p:sp>
        <p:nvSpPr>
          <p:cNvPr id="3463" name="Google Shape;3463;p1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4" name="Google Shape;3464;p13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1"/>
        <p:cNvGrpSpPr/>
        <p:nvPr/>
      </p:nvGrpSpPr>
      <p:grpSpPr>
        <a:xfrm>
          <a:off x="0" y="0"/>
          <a:ext cx="0" cy="0"/>
          <a:chOff x="0" y="0"/>
          <a:chExt cx="0" cy="0"/>
        </a:xfrm>
      </p:grpSpPr>
      <p:sp>
        <p:nvSpPr>
          <p:cNvPr id="3492" name="Google Shape;3492;p1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3" name="Google Shape;3493;p13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6"/>
        <p:cNvGrpSpPr/>
        <p:nvPr/>
      </p:nvGrpSpPr>
      <p:grpSpPr>
        <a:xfrm>
          <a:off x="0" y="0"/>
          <a:ext cx="0" cy="0"/>
          <a:chOff x="0" y="0"/>
          <a:chExt cx="0" cy="0"/>
        </a:xfrm>
      </p:grpSpPr>
      <p:sp>
        <p:nvSpPr>
          <p:cNvPr id="3517" name="Google Shape;3517;p1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8" name="Google Shape;3518;p13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9"/>
        <p:cNvGrpSpPr/>
        <p:nvPr/>
      </p:nvGrpSpPr>
      <p:grpSpPr>
        <a:xfrm>
          <a:off x="0" y="0"/>
          <a:ext cx="0" cy="0"/>
          <a:chOff x="0" y="0"/>
          <a:chExt cx="0" cy="0"/>
        </a:xfrm>
      </p:grpSpPr>
      <p:sp>
        <p:nvSpPr>
          <p:cNvPr id="3530" name="Google Shape;3530;p1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1" name="Google Shape;3531;p13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8"/>
        <p:cNvGrpSpPr/>
        <p:nvPr/>
      </p:nvGrpSpPr>
      <p:grpSpPr>
        <a:xfrm>
          <a:off x="0" y="0"/>
          <a:ext cx="0" cy="0"/>
          <a:chOff x="0" y="0"/>
          <a:chExt cx="0" cy="0"/>
        </a:xfrm>
      </p:grpSpPr>
      <p:sp>
        <p:nvSpPr>
          <p:cNvPr id="3549" name="Google Shape;3549;p1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0" name="Google Shape;3550;p13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7"/>
        <p:cNvGrpSpPr/>
        <p:nvPr/>
      </p:nvGrpSpPr>
      <p:grpSpPr>
        <a:xfrm>
          <a:off x="0" y="0"/>
          <a:ext cx="0" cy="0"/>
          <a:chOff x="0" y="0"/>
          <a:chExt cx="0" cy="0"/>
        </a:xfrm>
      </p:grpSpPr>
      <p:sp>
        <p:nvSpPr>
          <p:cNvPr id="3588" name="Google Shape;3588;p1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9" name="Google Shape;3589;p13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6"/>
        <p:cNvGrpSpPr/>
        <p:nvPr/>
      </p:nvGrpSpPr>
      <p:grpSpPr>
        <a:xfrm>
          <a:off x="0" y="0"/>
          <a:ext cx="0" cy="0"/>
          <a:chOff x="0" y="0"/>
          <a:chExt cx="0" cy="0"/>
        </a:xfrm>
      </p:grpSpPr>
      <p:sp>
        <p:nvSpPr>
          <p:cNvPr id="3617" name="Google Shape;3617;p1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8" name="Google Shape;3618;p13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1"/>
        <p:cNvGrpSpPr/>
        <p:nvPr/>
      </p:nvGrpSpPr>
      <p:grpSpPr>
        <a:xfrm>
          <a:off x="0" y="0"/>
          <a:ext cx="0" cy="0"/>
          <a:chOff x="0" y="0"/>
          <a:chExt cx="0" cy="0"/>
        </a:xfrm>
      </p:grpSpPr>
      <p:sp>
        <p:nvSpPr>
          <p:cNvPr id="3632" name="Google Shape;3632;p1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3" name="Google Shape;3633;p13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1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4"/>
        <p:cNvGrpSpPr/>
        <p:nvPr/>
      </p:nvGrpSpPr>
      <p:grpSpPr>
        <a:xfrm>
          <a:off x="0" y="0"/>
          <a:ext cx="0" cy="0"/>
          <a:chOff x="0" y="0"/>
          <a:chExt cx="0" cy="0"/>
        </a:xfrm>
      </p:grpSpPr>
      <p:sp>
        <p:nvSpPr>
          <p:cNvPr id="3645" name="Google Shape;3645;p1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6" name="Google Shape;3646;p14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6"/>
        <p:cNvGrpSpPr/>
        <p:nvPr/>
      </p:nvGrpSpPr>
      <p:grpSpPr>
        <a:xfrm>
          <a:off x="0" y="0"/>
          <a:ext cx="0" cy="0"/>
          <a:chOff x="0" y="0"/>
          <a:chExt cx="0" cy="0"/>
        </a:xfrm>
      </p:grpSpPr>
      <p:sp>
        <p:nvSpPr>
          <p:cNvPr id="3677" name="Google Shape;3677;p1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8" name="Google Shape;3678;p14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8"/>
        <p:cNvGrpSpPr/>
        <p:nvPr/>
      </p:nvGrpSpPr>
      <p:grpSpPr>
        <a:xfrm>
          <a:off x="0" y="0"/>
          <a:ext cx="0" cy="0"/>
          <a:chOff x="0" y="0"/>
          <a:chExt cx="0" cy="0"/>
        </a:xfrm>
      </p:grpSpPr>
      <p:sp>
        <p:nvSpPr>
          <p:cNvPr id="3699" name="Google Shape;3699;p1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0" name="Google Shape;3700;p14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3"/>
        <p:cNvGrpSpPr/>
        <p:nvPr/>
      </p:nvGrpSpPr>
      <p:grpSpPr>
        <a:xfrm>
          <a:off x="0" y="0"/>
          <a:ext cx="0" cy="0"/>
          <a:chOff x="0" y="0"/>
          <a:chExt cx="0" cy="0"/>
        </a:xfrm>
      </p:grpSpPr>
      <p:sp>
        <p:nvSpPr>
          <p:cNvPr id="3724" name="Google Shape;3724;p1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5" name="Google Shape;3725;p14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p1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6" name="Google Shape;3746;p14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7"/>
        <p:cNvGrpSpPr/>
        <p:nvPr/>
      </p:nvGrpSpPr>
      <p:grpSpPr>
        <a:xfrm>
          <a:off x="0" y="0"/>
          <a:ext cx="0" cy="0"/>
          <a:chOff x="0" y="0"/>
          <a:chExt cx="0" cy="0"/>
        </a:xfrm>
      </p:grpSpPr>
      <p:sp>
        <p:nvSpPr>
          <p:cNvPr id="3758" name="Google Shape;3758;p1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9" name="Google Shape;3759;p14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8"/>
        <p:cNvGrpSpPr/>
        <p:nvPr/>
      </p:nvGrpSpPr>
      <p:grpSpPr>
        <a:xfrm>
          <a:off x="0" y="0"/>
          <a:ext cx="0" cy="0"/>
          <a:chOff x="0" y="0"/>
          <a:chExt cx="0" cy="0"/>
        </a:xfrm>
      </p:grpSpPr>
      <p:sp>
        <p:nvSpPr>
          <p:cNvPr id="3769" name="Google Shape;3769;p1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0" name="Google Shape;3770;p14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4"/>
        <p:cNvGrpSpPr/>
        <p:nvPr/>
      </p:nvGrpSpPr>
      <p:grpSpPr>
        <a:xfrm>
          <a:off x="0" y="0"/>
          <a:ext cx="0" cy="0"/>
          <a:chOff x="0" y="0"/>
          <a:chExt cx="0" cy="0"/>
        </a:xfrm>
      </p:grpSpPr>
      <p:sp>
        <p:nvSpPr>
          <p:cNvPr id="3795" name="Google Shape;3795;p1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6" name="Google Shape;3796;p14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9"/>
        <p:cNvGrpSpPr/>
        <p:nvPr/>
      </p:nvGrpSpPr>
      <p:grpSpPr>
        <a:xfrm>
          <a:off x="0" y="0"/>
          <a:ext cx="0" cy="0"/>
          <a:chOff x="0" y="0"/>
          <a:chExt cx="0" cy="0"/>
        </a:xfrm>
      </p:grpSpPr>
      <p:sp>
        <p:nvSpPr>
          <p:cNvPr id="3810" name="Google Shape;3810;p1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1" name="Google Shape;3811;p14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p1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2" name="Google Shape;3832;p14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1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0"/>
        <p:cNvGrpSpPr/>
        <p:nvPr/>
      </p:nvGrpSpPr>
      <p:grpSpPr>
        <a:xfrm>
          <a:off x="0" y="0"/>
          <a:ext cx="0" cy="0"/>
          <a:chOff x="0" y="0"/>
          <a:chExt cx="0" cy="0"/>
        </a:xfrm>
      </p:grpSpPr>
      <p:sp>
        <p:nvSpPr>
          <p:cNvPr id="3851" name="Google Shape;3851;p1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2" name="Google Shape;3852;p15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p1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8" name="Google Shape;3888;p15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9"/>
        <p:cNvGrpSpPr/>
        <p:nvPr/>
      </p:nvGrpSpPr>
      <p:grpSpPr>
        <a:xfrm>
          <a:off x="0" y="0"/>
          <a:ext cx="0" cy="0"/>
          <a:chOff x="0" y="0"/>
          <a:chExt cx="0" cy="0"/>
        </a:xfrm>
      </p:grpSpPr>
      <p:sp>
        <p:nvSpPr>
          <p:cNvPr id="3900" name="Google Shape;3900;p1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1" name="Google Shape;3901;p15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p1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0" name="Google Shape;3920;p15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0"/>
        <p:cNvGrpSpPr/>
        <p:nvPr/>
      </p:nvGrpSpPr>
      <p:grpSpPr>
        <a:xfrm>
          <a:off x="0" y="0"/>
          <a:ext cx="0" cy="0"/>
          <a:chOff x="0" y="0"/>
          <a:chExt cx="0" cy="0"/>
        </a:xfrm>
      </p:grpSpPr>
      <p:sp>
        <p:nvSpPr>
          <p:cNvPr id="3941" name="Google Shape;3941;p1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2" name="Google Shape;3942;p15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3"/>
        <p:cNvGrpSpPr/>
        <p:nvPr/>
      </p:nvGrpSpPr>
      <p:grpSpPr>
        <a:xfrm>
          <a:off x="0" y="0"/>
          <a:ext cx="0" cy="0"/>
          <a:chOff x="0" y="0"/>
          <a:chExt cx="0" cy="0"/>
        </a:xfrm>
      </p:grpSpPr>
      <p:sp>
        <p:nvSpPr>
          <p:cNvPr id="3954" name="Google Shape;3954;p1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5" name="Google Shape;3955;p15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5"/>
        <p:cNvGrpSpPr/>
        <p:nvPr/>
      </p:nvGrpSpPr>
      <p:grpSpPr>
        <a:xfrm>
          <a:off x="0" y="0"/>
          <a:ext cx="0" cy="0"/>
          <a:chOff x="0" y="0"/>
          <a:chExt cx="0" cy="0"/>
        </a:xfrm>
      </p:grpSpPr>
      <p:sp>
        <p:nvSpPr>
          <p:cNvPr id="3966" name="Google Shape;3966;p1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7" name="Google Shape;3967;p15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7"/>
        <p:cNvGrpSpPr/>
        <p:nvPr/>
      </p:nvGrpSpPr>
      <p:grpSpPr>
        <a:xfrm>
          <a:off x="0" y="0"/>
          <a:ext cx="0" cy="0"/>
          <a:chOff x="0" y="0"/>
          <a:chExt cx="0" cy="0"/>
        </a:xfrm>
      </p:grpSpPr>
      <p:sp>
        <p:nvSpPr>
          <p:cNvPr id="3978" name="Google Shape;3978;p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9" name="Google Shape;3979;p15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p1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6" name="Google Shape;3996;p15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0"/>
        <p:cNvGrpSpPr/>
        <p:nvPr/>
      </p:nvGrpSpPr>
      <p:grpSpPr>
        <a:xfrm>
          <a:off x="0" y="0"/>
          <a:ext cx="0" cy="0"/>
          <a:chOff x="0" y="0"/>
          <a:chExt cx="0" cy="0"/>
        </a:xfrm>
      </p:grpSpPr>
      <p:sp>
        <p:nvSpPr>
          <p:cNvPr id="4031" name="Google Shape;4031;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2" name="Google Shape;4032;p15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1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0"/>
        <p:cNvGrpSpPr/>
        <p:nvPr/>
      </p:nvGrpSpPr>
      <p:grpSpPr>
        <a:xfrm>
          <a:off x="0" y="0"/>
          <a:ext cx="0" cy="0"/>
          <a:chOff x="0" y="0"/>
          <a:chExt cx="0" cy="0"/>
        </a:xfrm>
      </p:grpSpPr>
      <p:sp>
        <p:nvSpPr>
          <p:cNvPr id="4051" name="Google Shape;4051;p1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2" name="Google Shape;4052;p16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8"/>
        <p:cNvGrpSpPr/>
        <p:nvPr/>
      </p:nvGrpSpPr>
      <p:grpSpPr>
        <a:xfrm>
          <a:off x="0" y="0"/>
          <a:ext cx="0" cy="0"/>
          <a:chOff x="0" y="0"/>
          <a:chExt cx="0" cy="0"/>
        </a:xfrm>
      </p:grpSpPr>
      <p:sp>
        <p:nvSpPr>
          <p:cNvPr id="4069" name="Google Shape;4069;p16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0" name="Google Shape;4070;p1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161</a:t>
            </a:fld>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p1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1" name="Google Shape;4091;p16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p1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3" name="Google Shape;4103;p16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2"/>
        <p:cNvGrpSpPr/>
        <p:nvPr/>
      </p:nvGrpSpPr>
      <p:grpSpPr>
        <a:xfrm>
          <a:off x="0" y="0"/>
          <a:ext cx="0" cy="0"/>
          <a:chOff x="0" y="0"/>
          <a:chExt cx="0" cy="0"/>
        </a:xfrm>
      </p:grpSpPr>
      <p:sp>
        <p:nvSpPr>
          <p:cNvPr id="4113" name="Google Shape;4113;p1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4" name="Google Shape;4114;p16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5"/>
        <p:cNvGrpSpPr/>
        <p:nvPr/>
      </p:nvGrpSpPr>
      <p:grpSpPr>
        <a:xfrm>
          <a:off x="0" y="0"/>
          <a:ext cx="0" cy="0"/>
          <a:chOff x="0" y="0"/>
          <a:chExt cx="0" cy="0"/>
        </a:xfrm>
      </p:grpSpPr>
      <p:sp>
        <p:nvSpPr>
          <p:cNvPr id="4126" name="Google Shape;4126;p1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7" name="Google Shape;4127;p16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6"/>
        <p:cNvGrpSpPr/>
        <p:nvPr/>
      </p:nvGrpSpPr>
      <p:grpSpPr>
        <a:xfrm>
          <a:off x="0" y="0"/>
          <a:ext cx="0" cy="0"/>
          <a:chOff x="0" y="0"/>
          <a:chExt cx="0" cy="0"/>
        </a:xfrm>
      </p:grpSpPr>
      <p:sp>
        <p:nvSpPr>
          <p:cNvPr id="4137" name="Google Shape;4137;p1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8" name="Google Shape;4138;p16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7"/>
        <p:cNvGrpSpPr/>
        <p:nvPr/>
      </p:nvGrpSpPr>
      <p:grpSpPr>
        <a:xfrm>
          <a:off x="0" y="0"/>
          <a:ext cx="0" cy="0"/>
          <a:chOff x="0" y="0"/>
          <a:chExt cx="0" cy="0"/>
        </a:xfrm>
      </p:grpSpPr>
      <p:sp>
        <p:nvSpPr>
          <p:cNvPr id="4148" name="Google Shape;4148;p1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9" name="Google Shape;4149;p16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3"/>
        <p:cNvGrpSpPr/>
        <p:nvPr/>
      </p:nvGrpSpPr>
      <p:grpSpPr>
        <a:xfrm>
          <a:off x="0" y="0"/>
          <a:ext cx="0" cy="0"/>
          <a:chOff x="0" y="0"/>
          <a:chExt cx="0" cy="0"/>
        </a:xfrm>
      </p:grpSpPr>
      <p:sp>
        <p:nvSpPr>
          <p:cNvPr id="4174" name="Google Shape;4174;p1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5" name="Google Shape;4175;p16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4"/>
        <p:cNvGrpSpPr/>
        <p:nvPr/>
      </p:nvGrpSpPr>
      <p:grpSpPr>
        <a:xfrm>
          <a:off x="0" y="0"/>
          <a:ext cx="0" cy="0"/>
          <a:chOff x="0" y="0"/>
          <a:chExt cx="0" cy="0"/>
        </a:xfrm>
      </p:grpSpPr>
      <p:sp>
        <p:nvSpPr>
          <p:cNvPr id="4185" name="Google Shape;4185;p1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6" name="Google Shape;4186;p16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3" name="Google Shape;653;p1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0"/>
        <p:cNvGrpSpPr/>
        <p:nvPr/>
      </p:nvGrpSpPr>
      <p:grpSpPr>
        <a:xfrm>
          <a:off x="0" y="0"/>
          <a:ext cx="0" cy="0"/>
          <a:chOff x="0" y="0"/>
          <a:chExt cx="0" cy="0"/>
        </a:xfrm>
      </p:grpSpPr>
      <p:sp>
        <p:nvSpPr>
          <p:cNvPr id="4201" name="Google Shape;4201;p1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2" name="Google Shape;4202;p17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8"/>
        <p:cNvGrpSpPr/>
        <p:nvPr/>
      </p:nvGrpSpPr>
      <p:grpSpPr>
        <a:xfrm>
          <a:off x="0" y="0"/>
          <a:ext cx="0" cy="0"/>
          <a:chOff x="0" y="0"/>
          <a:chExt cx="0" cy="0"/>
        </a:xfrm>
      </p:grpSpPr>
      <p:sp>
        <p:nvSpPr>
          <p:cNvPr id="4239" name="Google Shape;4239;p1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0" name="Google Shape;4240;p17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8"/>
        <p:cNvGrpSpPr/>
        <p:nvPr/>
      </p:nvGrpSpPr>
      <p:grpSpPr>
        <a:xfrm>
          <a:off x="0" y="0"/>
          <a:ext cx="0" cy="0"/>
          <a:chOff x="0" y="0"/>
          <a:chExt cx="0" cy="0"/>
        </a:xfrm>
      </p:grpSpPr>
      <p:sp>
        <p:nvSpPr>
          <p:cNvPr id="4259" name="Google Shape;4259;p17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0" name="Google Shape;4260;p1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1" name="Google Shape;4261;p1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172</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8"/>
        <p:cNvGrpSpPr/>
        <p:nvPr/>
      </p:nvGrpSpPr>
      <p:grpSpPr>
        <a:xfrm>
          <a:off x="0" y="0"/>
          <a:ext cx="0" cy="0"/>
          <a:chOff x="0" y="0"/>
          <a:chExt cx="0" cy="0"/>
        </a:xfrm>
      </p:grpSpPr>
      <p:sp>
        <p:nvSpPr>
          <p:cNvPr id="4279" name="Google Shape;4279;p1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0" name="Google Shape;4280;p17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2"/>
        <p:cNvGrpSpPr/>
        <p:nvPr/>
      </p:nvGrpSpPr>
      <p:grpSpPr>
        <a:xfrm>
          <a:off x="0" y="0"/>
          <a:ext cx="0" cy="0"/>
          <a:chOff x="0" y="0"/>
          <a:chExt cx="0" cy="0"/>
        </a:xfrm>
      </p:grpSpPr>
      <p:sp>
        <p:nvSpPr>
          <p:cNvPr id="4293" name="Google Shape;4293;p1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4" name="Google Shape;4294;p17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9"/>
        <p:cNvGrpSpPr/>
        <p:nvPr/>
      </p:nvGrpSpPr>
      <p:grpSpPr>
        <a:xfrm>
          <a:off x="0" y="0"/>
          <a:ext cx="0" cy="0"/>
          <a:chOff x="0" y="0"/>
          <a:chExt cx="0" cy="0"/>
        </a:xfrm>
      </p:grpSpPr>
      <p:sp>
        <p:nvSpPr>
          <p:cNvPr id="4330" name="Google Shape;4330;p1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1" name="Google Shape;4331;p17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0"/>
        <p:cNvGrpSpPr/>
        <p:nvPr/>
      </p:nvGrpSpPr>
      <p:grpSpPr>
        <a:xfrm>
          <a:off x="0" y="0"/>
          <a:ext cx="0" cy="0"/>
          <a:chOff x="0" y="0"/>
          <a:chExt cx="0" cy="0"/>
        </a:xfrm>
      </p:grpSpPr>
      <p:sp>
        <p:nvSpPr>
          <p:cNvPr id="4341" name="Google Shape;4341;p1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2" name="Google Shape;4342;p17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0"/>
        <p:cNvGrpSpPr/>
        <p:nvPr/>
      </p:nvGrpSpPr>
      <p:grpSpPr>
        <a:xfrm>
          <a:off x="0" y="0"/>
          <a:ext cx="0" cy="0"/>
          <a:chOff x="0" y="0"/>
          <a:chExt cx="0" cy="0"/>
        </a:xfrm>
      </p:grpSpPr>
      <p:sp>
        <p:nvSpPr>
          <p:cNvPr id="4351" name="Google Shape;4351;p1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2" name="Google Shape;4352;p17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2"/>
        <p:cNvGrpSpPr/>
        <p:nvPr/>
      </p:nvGrpSpPr>
      <p:grpSpPr>
        <a:xfrm>
          <a:off x="0" y="0"/>
          <a:ext cx="0" cy="0"/>
          <a:chOff x="0" y="0"/>
          <a:chExt cx="0" cy="0"/>
        </a:xfrm>
      </p:grpSpPr>
      <p:sp>
        <p:nvSpPr>
          <p:cNvPr id="4373" name="Google Shape;4373;p1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4" name="Google Shape;4374;p17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0"/>
        <p:cNvGrpSpPr/>
        <p:nvPr/>
      </p:nvGrpSpPr>
      <p:grpSpPr>
        <a:xfrm>
          <a:off x="0" y="0"/>
          <a:ext cx="0" cy="0"/>
          <a:chOff x="0" y="0"/>
          <a:chExt cx="0" cy="0"/>
        </a:xfrm>
      </p:grpSpPr>
      <p:sp>
        <p:nvSpPr>
          <p:cNvPr id="4411" name="Google Shape;4411;p1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2" name="Google Shape;4412;p17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p1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2"/>
        <p:cNvGrpSpPr/>
        <p:nvPr/>
      </p:nvGrpSpPr>
      <p:grpSpPr>
        <a:xfrm>
          <a:off x="0" y="0"/>
          <a:ext cx="0" cy="0"/>
          <a:chOff x="0" y="0"/>
          <a:chExt cx="0" cy="0"/>
        </a:xfrm>
      </p:grpSpPr>
      <p:sp>
        <p:nvSpPr>
          <p:cNvPr id="4423" name="Google Shape;4423;p1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4" name="Google Shape;4424;p18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3"/>
        <p:cNvGrpSpPr/>
        <p:nvPr/>
      </p:nvGrpSpPr>
      <p:grpSpPr>
        <a:xfrm>
          <a:off x="0" y="0"/>
          <a:ext cx="0" cy="0"/>
          <a:chOff x="0" y="0"/>
          <a:chExt cx="0" cy="0"/>
        </a:xfrm>
      </p:grpSpPr>
      <p:sp>
        <p:nvSpPr>
          <p:cNvPr id="4434" name="Google Shape;4434;p1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5" name="Google Shape;4435;p18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3"/>
        <p:cNvGrpSpPr/>
        <p:nvPr/>
      </p:nvGrpSpPr>
      <p:grpSpPr>
        <a:xfrm>
          <a:off x="0" y="0"/>
          <a:ext cx="0" cy="0"/>
          <a:chOff x="0" y="0"/>
          <a:chExt cx="0" cy="0"/>
        </a:xfrm>
      </p:grpSpPr>
      <p:sp>
        <p:nvSpPr>
          <p:cNvPr id="4444" name="Google Shape;4444;p1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5" name="Google Shape;4445;p18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8"/>
        <p:cNvGrpSpPr/>
        <p:nvPr/>
      </p:nvGrpSpPr>
      <p:grpSpPr>
        <a:xfrm>
          <a:off x="0" y="0"/>
          <a:ext cx="0" cy="0"/>
          <a:chOff x="0" y="0"/>
          <a:chExt cx="0" cy="0"/>
        </a:xfrm>
      </p:grpSpPr>
      <p:sp>
        <p:nvSpPr>
          <p:cNvPr id="4469" name="Google Shape;4469;p1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0" name="Google Shape;4470;p18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6"/>
        <p:cNvGrpSpPr/>
        <p:nvPr/>
      </p:nvGrpSpPr>
      <p:grpSpPr>
        <a:xfrm>
          <a:off x="0" y="0"/>
          <a:ext cx="0" cy="0"/>
          <a:chOff x="0" y="0"/>
          <a:chExt cx="0" cy="0"/>
        </a:xfrm>
      </p:grpSpPr>
      <p:sp>
        <p:nvSpPr>
          <p:cNvPr id="4477" name="Google Shape;4477;p1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8" name="Google Shape;4478;p18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0"/>
        <p:cNvGrpSpPr/>
        <p:nvPr/>
      </p:nvGrpSpPr>
      <p:grpSpPr>
        <a:xfrm>
          <a:off x="0" y="0"/>
          <a:ext cx="0" cy="0"/>
          <a:chOff x="0" y="0"/>
          <a:chExt cx="0" cy="0"/>
        </a:xfrm>
      </p:grpSpPr>
      <p:sp>
        <p:nvSpPr>
          <p:cNvPr id="4491" name="Google Shape;4491;p1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2" name="Google Shape;4492;p18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9"/>
        <p:cNvGrpSpPr/>
        <p:nvPr/>
      </p:nvGrpSpPr>
      <p:grpSpPr>
        <a:xfrm>
          <a:off x="0" y="0"/>
          <a:ext cx="0" cy="0"/>
          <a:chOff x="0" y="0"/>
          <a:chExt cx="0" cy="0"/>
        </a:xfrm>
      </p:grpSpPr>
      <p:sp>
        <p:nvSpPr>
          <p:cNvPr id="4530" name="Google Shape;4530;p1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1" name="Google Shape;4531;p18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1"/>
        <p:cNvGrpSpPr/>
        <p:nvPr/>
      </p:nvGrpSpPr>
      <p:grpSpPr>
        <a:xfrm>
          <a:off x="0" y="0"/>
          <a:ext cx="0" cy="0"/>
          <a:chOff x="0" y="0"/>
          <a:chExt cx="0" cy="0"/>
        </a:xfrm>
      </p:grpSpPr>
      <p:sp>
        <p:nvSpPr>
          <p:cNvPr id="4552" name="Google Shape;4552;p1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3" name="Google Shape;4553;p18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4"/>
        <p:cNvGrpSpPr/>
        <p:nvPr/>
      </p:nvGrpSpPr>
      <p:grpSpPr>
        <a:xfrm>
          <a:off x="0" y="0"/>
          <a:ext cx="0" cy="0"/>
          <a:chOff x="0" y="0"/>
          <a:chExt cx="0" cy="0"/>
        </a:xfrm>
      </p:grpSpPr>
      <p:sp>
        <p:nvSpPr>
          <p:cNvPr id="4585" name="Google Shape;4585;p1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6" name="Google Shape;4586;p18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1"/>
        <p:cNvGrpSpPr/>
        <p:nvPr/>
      </p:nvGrpSpPr>
      <p:grpSpPr>
        <a:xfrm>
          <a:off x="0" y="0"/>
          <a:ext cx="0" cy="0"/>
          <a:chOff x="0" y="0"/>
          <a:chExt cx="0" cy="0"/>
        </a:xfrm>
      </p:grpSpPr>
      <p:sp>
        <p:nvSpPr>
          <p:cNvPr id="4612" name="Google Shape;4612;p1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3" name="Google Shape;4613;p18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2" name="Google Shape;692;p1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4"/>
        <p:cNvGrpSpPr/>
        <p:nvPr/>
      </p:nvGrpSpPr>
      <p:grpSpPr>
        <a:xfrm>
          <a:off x="0" y="0"/>
          <a:ext cx="0" cy="0"/>
          <a:chOff x="0" y="0"/>
          <a:chExt cx="0" cy="0"/>
        </a:xfrm>
      </p:grpSpPr>
      <p:sp>
        <p:nvSpPr>
          <p:cNvPr id="4625" name="Google Shape;4625;p1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6" name="Google Shape;4626;p19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6"/>
        <p:cNvGrpSpPr/>
        <p:nvPr/>
      </p:nvGrpSpPr>
      <p:grpSpPr>
        <a:xfrm>
          <a:off x="0" y="0"/>
          <a:ext cx="0" cy="0"/>
          <a:chOff x="0" y="0"/>
          <a:chExt cx="0" cy="0"/>
        </a:xfrm>
      </p:grpSpPr>
      <p:sp>
        <p:nvSpPr>
          <p:cNvPr id="4637" name="Google Shape;4637;p1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8" name="Google Shape;4638;p19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7"/>
        <p:cNvGrpSpPr/>
        <p:nvPr/>
      </p:nvGrpSpPr>
      <p:grpSpPr>
        <a:xfrm>
          <a:off x="0" y="0"/>
          <a:ext cx="0" cy="0"/>
          <a:chOff x="0" y="0"/>
          <a:chExt cx="0" cy="0"/>
        </a:xfrm>
      </p:grpSpPr>
      <p:sp>
        <p:nvSpPr>
          <p:cNvPr id="4648" name="Google Shape;4648;p1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9" name="Google Shape;4649;p19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8"/>
        <p:cNvGrpSpPr/>
        <p:nvPr/>
      </p:nvGrpSpPr>
      <p:grpSpPr>
        <a:xfrm>
          <a:off x="0" y="0"/>
          <a:ext cx="0" cy="0"/>
          <a:chOff x="0" y="0"/>
          <a:chExt cx="0" cy="0"/>
        </a:xfrm>
      </p:grpSpPr>
      <p:sp>
        <p:nvSpPr>
          <p:cNvPr id="4659" name="Google Shape;4659;p1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0" name="Google Shape;4660;p19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3"/>
        <p:cNvGrpSpPr/>
        <p:nvPr/>
      </p:nvGrpSpPr>
      <p:grpSpPr>
        <a:xfrm>
          <a:off x="0" y="0"/>
          <a:ext cx="0" cy="0"/>
          <a:chOff x="0" y="0"/>
          <a:chExt cx="0" cy="0"/>
        </a:xfrm>
      </p:grpSpPr>
      <p:sp>
        <p:nvSpPr>
          <p:cNvPr id="4684" name="Google Shape;4684;p1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5" name="Google Shape;4685;p19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9"/>
        <p:cNvGrpSpPr/>
        <p:nvPr/>
      </p:nvGrpSpPr>
      <p:grpSpPr>
        <a:xfrm>
          <a:off x="0" y="0"/>
          <a:ext cx="0" cy="0"/>
          <a:chOff x="0" y="0"/>
          <a:chExt cx="0" cy="0"/>
        </a:xfrm>
      </p:grpSpPr>
      <p:sp>
        <p:nvSpPr>
          <p:cNvPr id="4720" name="Google Shape;4720;p1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1" name="Google Shape;4721;p19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1"/>
        <p:cNvGrpSpPr/>
        <p:nvPr/>
      </p:nvGrpSpPr>
      <p:grpSpPr>
        <a:xfrm>
          <a:off x="0" y="0"/>
          <a:ext cx="0" cy="0"/>
          <a:chOff x="0" y="0"/>
          <a:chExt cx="0" cy="0"/>
        </a:xfrm>
      </p:grpSpPr>
      <p:sp>
        <p:nvSpPr>
          <p:cNvPr id="4732" name="Google Shape;4732;p1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3" name="Google Shape;4733;p19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2"/>
        <p:cNvGrpSpPr/>
        <p:nvPr/>
      </p:nvGrpSpPr>
      <p:grpSpPr>
        <a:xfrm>
          <a:off x="0" y="0"/>
          <a:ext cx="0" cy="0"/>
          <a:chOff x="0" y="0"/>
          <a:chExt cx="0" cy="0"/>
        </a:xfrm>
      </p:grpSpPr>
      <p:sp>
        <p:nvSpPr>
          <p:cNvPr id="4743" name="Google Shape;4743;p1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4" name="Google Shape;4744;p19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3"/>
        <p:cNvGrpSpPr/>
        <p:nvPr/>
      </p:nvGrpSpPr>
      <p:grpSpPr>
        <a:xfrm>
          <a:off x="0" y="0"/>
          <a:ext cx="0" cy="0"/>
          <a:chOff x="0" y="0"/>
          <a:chExt cx="0" cy="0"/>
        </a:xfrm>
      </p:grpSpPr>
      <p:sp>
        <p:nvSpPr>
          <p:cNvPr id="4754" name="Google Shape;4754;p1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5" name="Google Shape;4755;p19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4"/>
        <p:cNvGrpSpPr/>
        <p:nvPr/>
      </p:nvGrpSpPr>
      <p:grpSpPr>
        <a:xfrm>
          <a:off x="0" y="0"/>
          <a:ext cx="0" cy="0"/>
          <a:chOff x="0" y="0"/>
          <a:chExt cx="0" cy="0"/>
        </a:xfrm>
      </p:grpSpPr>
      <p:sp>
        <p:nvSpPr>
          <p:cNvPr id="4765" name="Google Shape;4765;p1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6" name="Google Shape;4766;p19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2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0"/>
        <p:cNvGrpSpPr/>
        <p:nvPr/>
      </p:nvGrpSpPr>
      <p:grpSpPr>
        <a:xfrm>
          <a:off x="0" y="0"/>
          <a:ext cx="0" cy="0"/>
          <a:chOff x="0" y="0"/>
          <a:chExt cx="0" cy="0"/>
        </a:xfrm>
      </p:grpSpPr>
      <p:sp>
        <p:nvSpPr>
          <p:cNvPr id="4791" name="Google Shape;4791;p2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2" name="Google Shape;4792;p20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2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4" name="Google Shape;754;p2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p2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2" name="Google Shape;812;p2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2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2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p2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8" name="Google Shape;888;p2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7" name="Google Shape;977;p2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2" name="Google Shape;1052;p3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6" name="Google Shape;1136;p3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4" name="Google Shape;1234;p3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1" name="Google Shape;1351;p3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1" name="Google Shape;1391;p3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2" name="Google Shape;1412;p3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5" name="Google Shape;1435;p3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3" name="Google Shape;1453;p3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0" name="Google Shape;1500;p3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7" name="Google Shape;1517;p3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4" name="Google Shape;1544;p4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0" name="Google Shape;1570;p4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9" name="Google Shape;1579;p4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4" name="Google Shape;1594;p4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2" name="Google Shape;1632;p4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7" name="Google Shape;1657;p4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1" name="Google Shape;1671;p4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4" name="Google Shape;1704;p4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9" name="Google Shape;1729;p4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6" name="Google Shape;1756;p4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7" name="Google Shape;1767;p5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5" name="Google Shape;1785;p5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6" name="Google Shape;1826;p5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6" name="Google Shape;1856;p5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4"/>
        <p:cNvGrpSpPr/>
        <p:nvPr/>
      </p:nvGrpSpPr>
      <p:grpSpPr>
        <a:xfrm>
          <a:off x="0" y="0"/>
          <a:ext cx="0" cy="0"/>
          <a:chOff x="0" y="0"/>
          <a:chExt cx="0" cy="0"/>
        </a:xfrm>
      </p:grpSpPr>
      <p:sp>
        <p:nvSpPr>
          <p:cNvPr id="1905" name="Google Shape;190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6" name="Google Shape;1906;p5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9" name="Google Shape;1929;p5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1" name="Google Shape;1951;p5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6" name="Google Shape;1976;p5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6" name="Google Shape;1986;p5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0"/>
        <p:cNvGrpSpPr/>
        <p:nvPr/>
      </p:nvGrpSpPr>
      <p:grpSpPr>
        <a:xfrm>
          <a:off x="0" y="0"/>
          <a:ext cx="0" cy="0"/>
          <a:chOff x="0" y="0"/>
          <a:chExt cx="0" cy="0"/>
        </a:xfrm>
      </p:grpSpPr>
      <p:sp>
        <p:nvSpPr>
          <p:cNvPr id="2001" name="Google Shape;2001;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2" name="Google Shape;2002;p5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2" name="Google Shape;2042;p6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6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3" name="Google Shape;2083;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4" name="Google Shape;2114;p6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3" name="Google Shape;2133;p6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4" name="Google Shape;2154;p6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2" name="Google Shape;2172;p6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7"/>
        <p:cNvGrpSpPr/>
        <p:nvPr/>
      </p:nvGrpSpPr>
      <p:grpSpPr>
        <a:xfrm>
          <a:off x="0" y="0"/>
          <a:ext cx="0" cy="0"/>
          <a:chOff x="0" y="0"/>
          <a:chExt cx="0" cy="0"/>
        </a:xfrm>
      </p:grpSpPr>
      <p:sp>
        <p:nvSpPr>
          <p:cNvPr id="2198" name="Google Shape;2198;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9" name="Google Shape;2199;p6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7" name="Google Shape;2217;p6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Google Shape;2229;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0" name="Google Shape;2230;p6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p6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6" name="Google Shape;2256;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7" name="Google Shape;2257;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2" name="Google Shape;2272;p7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4" name="Google Shape;2294;p7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Google Shape;2327;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8" name="Google Shape;2328;p7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1"/>
        <p:cNvGrpSpPr/>
        <p:nvPr/>
      </p:nvGrpSpPr>
      <p:grpSpPr>
        <a:xfrm>
          <a:off x="0" y="0"/>
          <a:ext cx="0" cy="0"/>
          <a:chOff x="0" y="0"/>
          <a:chExt cx="0" cy="0"/>
        </a:xfrm>
      </p:grpSpPr>
      <p:sp>
        <p:nvSpPr>
          <p:cNvPr id="2362" name="Google Shape;2362;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3" name="Google Shape;2363;p7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3" name="Google Shape;2383;p7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5"/>
        <p:cNvGrpSpPr/>
        <p:nvPr/>
      </p:nvGrpSpPr>
      <p:grpSpPr>
        <a:xfrm>
          <a:off x="0" y="0"/>
          <a:ext cx="0" cy="0"/>
          <a:chOff x="0" y="0"/>
          <a:chExt cx="0" cy="0"/>
        </a:xfrm>
      </p:grpSpPr>
      <p:sp>
        <p:nvSpPr>
          <p:cNvPr id="2396" name="Google Shape;2396;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7" name="Google Shape;2397;p7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2" name="Google Shape;2412;p7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3"/>
        <p:cNvGrpSpPr/>
        <p:nvPr/>
      </p:nvGrpSpPr>
      <p:grpSpPr>
        <a:xfrm>
          <a:off x="0" y="0"/>
          <a:ext cx="0" cy="0"/>
          <a:chOff x="0" y="0"/>
          <a:chExt cx="0" cy="0"/>
        </a:xfrm>
      </p:grpSpPr>
      <p:sp>
        <p:nvSpPr>
          <p:cNvPr id="2424" name="Google Shape;2424;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5" name="Google Shape;2425;p7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8" name="Google Shape;2438;p7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8"/>
        <p:cNvGrpSpPr/>
        <p:nvPr/>
      </p:nvGrpSpPr>
      <p:grpSpPr>
        <a:xfrm>
          <a:off x="0" y="0"/>
          <a:ext cx="0" cy="0"/>
          <a:chOff x="0" y="0"/>
          <a:chExt cx="0" cy="0"/>
        </a:xfrm>
      </p:grpSpPr>
      <p:sp>
        <p:nvSpPr>
          <p:cNvPr id="2449" name="Google Shape;2449;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0" name="Google Shape;2450;p7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1"/>
        <p:cNvGrpSpPr/>
        <p:nvPr/>
      </p:nvGrpSpPr>
      <p:grpSpPr>
        <a:xfrm>
          <a:off x="0" y="0"/>
          <a:ext cx="0" cy="0"/>
          <a:chOff x="0" y="0"/>
          <a:chExt cx="0" cy="0"/>
        </a:xfrm>
      </p:grpSpPr>
      <p:sp>
        <p:nvSpPr>
          <p:cNvPr id="2472" name="Google Shape;2472;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3" name="Google Shape;2473;p8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5" name="Google Shape;2515;p8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7" name="Google Shape;2547;p8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8"/>
        <p:cNvGrpSpPr/>
        <p:nvPr/>
      </p:nvGrpSpPr>
      <p:grpSpPr>
        <a:xfrm>
          <a:off x="0" y="0"/>
          <a:ext cx="0" cy="0"/>
          <a:chOff x="0" y="0"/>
          <a:chExt cx="0" cy="0"/>
        </a:xfrm>
      </p:grpSpPr>
      <p:sp>
        <p:nvSpPr>
          <p:cNvPr id="2559" name="Google Shape;2559;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0" name="Google Shape;2560;p8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2"/>
        <p:cNvGrpSpPr/>
        <p:nvPr/>
      </p:nvGrpSpPr>
      <p:grpSpPr>
        <a:xfrm>
          <a:off x="0" y="0"/>
          <a:ext cx="0" cy="0"/>
          <a:chOff x="0" y="0"/>
          <a:chExt cx="0" cy="0"/>
        </a:xfrm>
      </p:grpSpPr>
      <p:sp>
        <p:nvSpPr>
          <p:cNvPr id="2573" name="Google Shape;2573;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4" name="Google Shape;2574;p8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8" name="Google Shape;2618;p8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4" name="Google Shape;2644;p8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2" name="Google Shape;2652;p8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3"/>
        <p:cNvGrpSpPr/>
        <p:nvPr/>
      </p:nvGrpSpPr>
      <p:grpSpPr>
        <a:xfrm>
          <a:off x="0" y="0"/>
          <a:ext cx="0" cy="0"/>
          <a:chOff x="0" y="0"/>
          <a:chExt cx="0" cy="0"/>
        </a:xfrm>
      </p:grpSpPr>
      <p:sp>
        <p:nvSpPr>
          <p:cNvPr id="2664" name="Google Shape;2664;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5" name="Google Shape;2665;p8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8"/>
        <p:cNvGrpSpPr/>
        <p:nvPr/>
      </p:nvGrpSpPr>
      <p:grpSpPr>
        <a:xfrm>
          <a:off x="0" y="0"/>
          <a:ext cx="0" cy="0"/>
          <a:chOff x="0" y="0"/>
          <a:chExt cx="0" cy="0"/>
        </a:xfrm>
      </p:grpSpPr>
      <p:sp>
        <p:nvSpPr>
          <p:cNvPr id="2679" name="Google Shape;2679;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0" name="Google Shape;2680;p8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5" name="Google Shape;2715;p9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7"/>
        <p:cNvGrpSpPr/>
        <p:nvPr/>
      </p:nvGrpSpPr>
      <p:grpSpPr>
        <a:xfrm>
          <a:off x="0" y="0"/>
          <a:ext cx="0" cy="0"/>
          <a:chOff x="0" y="0"/>
          <a:chExt cx="0" cy="0"/>
        </a:xfrm>
      </p:grpSpPr>
      <p:sp>
        <p:nvSpPr>
          <p:cNvPr id="2728" name="Google Shape;2728;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9" name="Google Shape;2729;p9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7" name="Google Shape;2747;p9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p9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2" name="Google Shape;2762;p9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7"/>
        <p:cNvGrpSpPr/>
        <p:nvPr/>
      </p:nvGrpSpPr>
      <p:grpSpPr>
        <a:xfrm>
          <a:off x="0" y="0"/>
          <a:ext cx="0" cy="0"/>
          <a:chOff x="0" y="0"/>
          <a:chExt cx="0" cy="0"/>
        </a:xfrm>
      </p:grpSpPr>
      <p:sp>
        <p:nvSpPr>
          <p:cNvPr id="2778" name="Google Shape;2778;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9" name="Google Shape;2779;p9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8"/>
        <p:cNvGrpSpPr/>
        <p:nvPr/>
      </p:nvGrpSpPr>
      <p:grpSpPr>
        <a:xfrm>
          <a:off x="0" y="0"/>
          <a:ext cx="0" cy="0"/>
          <a:chOff x="0" y="0"/>
          <a:chExt cx="0" cy="0"/>
        </a:xfrm>
      </p:grpSpPr>
      <p:sp>
        <p:nvSpPr>
          <p:cNvPr id="2789" name="Google Shape;2789;p9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0" name="Google Shape;2790;p95: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6"/>
        <p:cNvGrpSpPr/>
        <p:nvPr/>
      </p:nvGrpSpPr>
      <p:grpSpPr>
        <a:xfrm>
          <a:off x="0" y="0"/>
          <a:ext cx="0" cy="0"/>
          <a:chOff x="0" y="0"/>
          <a:chExt cx="0" cy="0"/>
        </a:xfrm>
      </p:grpSpPr>
      <p:sp>
        <p:nvSpPr>
          <p:cNvPr id="2827" name="Google Shape;2827;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8" name="Google Shape;2828;p96: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p9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5" name="Google Shape;2865;p9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2" name="Google Shape;2882;p98: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6"/>
        <p:cNvGrpSpPr/>
        <p:nvPr/>
      </p:nvGrpSpPr>
      <p:grpSpPr>
        <a:xfrm>
          <a:off x="0" y="0"/>
          <a:ext cx="0" cy="0"/>
          <a:chOff x="0" y="0"/>
          <a:chExt cx="0" cy="0"/>
        </a:xfrm>
      </p:grpSpPr>
      <p:sp>
        <p:nvSpPr>
          <p:cNvPr id="2897" name="Google Shape;2897;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8" name="Google Shape;2898;p9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odule 9">
  <p:cSld name="Module 9">
    <p:spTree>
      <p:nvGrpSpPr>
        <p:cNvPr id="1" name="Shape 56"/>
        <p:cNvGrpSpPr/>
        <p:nvPr/>
      </p:nvGrpSpPr>
      <p:grpSpPr>
        <a:xfrm>
          <a:off x="0" y="0"/>
          <a:ext cx="0" cy="0"/>
          <a:chOff x="0" y="0"/>
          <a:chExt cx="0" cy="0"/>
        </a:xfrm>
      </p:grpSpPr>
      <p:sp>
        <p:nvSpPr>
          <p:cNvPr id="57" name="Google Shape;57;p211"/>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211"/>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59" name="Google Shape;59;p211"/>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9: </a:t>
            </a:r>
            <a:r>
              <a:rPr lang="en-ZA" sz="900" b="1">
                <a:solidFill>
                  <a:srgbClr val="7F7F7F"/>
                </a:solidFill>
                <a:latin typeface="Calibri"/>
                <a:ea typeface="Calibri"/>
                <a:cs typeface="Calibri"/>
                <a:sym typeface="Calibri"/>
              </a:rPr>
              <a:t>Mise en oeuvre </a:t>
            </a:r>
            <a:endParaRPr/>
          </a:p>
        </p:txBody>
      </p:sp>
      <p:sp>
        <p:nvSpPr>
          <p:cNvPr id="60" name="Google Shape;60;p211"/>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odule 10">
  <p:cSld name="Module 10">
    <p:spTree>
      <p:nvGrpSpPr>
        <p:cNvPr id="1" name="Shape 61"/>
        <p:cNvGrpSpPr/>
        <p:nvPr/>
      </p:nvGrpSpPr>
      <p:grpSpPr>
        <a:xfrm>
          <a:off x="0" y="0"/>
          <a:ext cx="0" cy="0"/>
          <a:chOff x="0" y="0"/>
          <a:chExt cx="0" cy="0"/>
        </a:xfrm>
      </p:grpSpPr>
      <p:sp>
        <p:nvSpPr>
          <p:cNvPr id="62" name="Google Shape;62;p212"/>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Google Shape;63;p212"/>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64" name="Google Shape;64;p212"/>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10: </a:t>
            </a:r>
            <a:r>
              <a:rPr lang="en-ZA" sz="900" b="1">
                <a:solidFill>
                  <a:srgbClr val="7F7F7F"/>
                </a:solidFill>
                <a:latin typeface="Calibri"/>
                <a:ea typeface="Calibri"/>
                <a:cs typeface="Calibri"/>
                <a:sym typeface="Calibri"/>
              </a:rPr>
              <a:t>Suivi et révision</a:t>
            </a:r>
            <a:endParaRPr sz="900" b="1">
              <a:solidFill>
                <a:srgbClr val="7F7F7F"/>
              </a:solidFill>
              <a:latin typeface="Calibri"/>
              <a:ea typeface="Calibri"/>
              <a:cs typeface="Calibri"/>
              <a:sym typeface="Calibri"/>
            </a:endParaRPr>
          </a:p>
        </p:txBody>
      </p:sp>
      <p:sp>
        <p:nvSpPr>
          <p:cNvPr id="65" name="Google Shape;65;p212"/>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odule 11">
  <p:cSld name="Module 11">
    <p:spTree>
      <p:nvGrpSpPr>
        <p:cNvPr id="1" name="Shape 66"/>
        <p:cNvGrpSpPr/>
        <p:nvPr/>
      </p:nvGrpSpPr>
      <p:grpSpPr>
        <a:xfrm>
          <a:off x="0" y="0"/>
          <a:ext cx="0" cy="0"/>
          <a:chOff x="0" y="0"/>
          <a:chExt cx="0" cy="0"/>
        </a:xfrm>
      </p:grpSpPr>
      <p:sp>
        <p:nvSpPr>
          <p:cNvPr id="67" name="Google Shape;67;p213"/>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213"/>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69" name="Google Shape;69;p213"/>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11: </a:t>
            </a:r>
            <a:r>
              <a:rPr lang="en-ZA" sz="900" b="1">
                <a:solidFill>
                  <a:srgbClr val="7F7F7F"/>
                </a:solidFill>
                <a:latin typeface="Calibri"/>
                <a:ea typeface="Calibri"/>
                <a:cs typeface="Calibri"/>
                <a:sym typeface="Calibri"/>
              </a:rPr>
              <a:t>Clôture du cas</a:t>
            </a:r>
            <a:endParaRPr sz="900" b="1">
              <a:solidFill>
                <a:srgbClr val="7F7F7F"/>
              </a:solidFill>
              <a:latin typeface="Calibri"/>
              <a:ea typeface="Calibri"/>
              <a:cs typeface="Calibri"/>
              <a:sym typeface="Calibri"/>
            </a:endParaRPr>
          </a:p>
        </p:txBody>
      </p:sp>
      <p:sp>
        <p:nvSpPr>
          <p:cNvPr id="70" name="Google Shape;70;p213"/>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Module 11">
  <p:cSld name="1_Module 11">
    <p:spTree>
      <p:nvGrpSpPr>
        <p:cNvPr id="1" name="Shape 71"/>
        <p:cNvGrpSpPr/>
        <p:nvPr/>
      </p:nvGrpSpPr>
      <p:grpSpPr>
        <a:xfrm>
          <a:off x="0" y="0"/>
          <a:ext cx="0" cy="0"/>
          <a:chOff x="0" y="0"/>
          <a:chExt cx="0" cy="0"/>
        </a:xfrm>
      </p:grpSpPr>
      <p:sp>
        <p:nvSpPr>
          <p:cNvPr id="72" name="Google Shape;72;p214"/>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214"/>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74" name="Google Shape;74;p214"/>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Template</a:t>
            </a:r>
            <a:endParaRPr sz="900" b="1">
              <a:solidFill>
                <a:srgbClr val="7F7F7F"/>
              </a:solidFill>
              <a:latin typeface="Calibri"/>
              <a:ea typeface="Calibri"/>
              <a:cs typeface="Calibri"/>
              <a:sym typeface="Calibri"/>
            </a:endParaRPr>
          </a:p>
        </p:txBody>
      </p:sp>
      <p:sp>
        <p:nvSpPr>
          <p:cNvPr id="75" name="Google Shape;75;p214"/>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cxnSp>
        <p:nvCxnSpPr>
          <p:cNvPr id="76" name="Google Shape;76;p214"/>
          <p:cNvCxnSpPr/>
          <p:nvPr/>
        </p:nvCxnSpPr>
        <p:spPr>
          <a:xfrm>
            <a:off x="0" y="9131300"/>
            <a:ext cx="6858000" cy="0"/>
          </a:xfrm>
          <a:prstGeom prst="straightConnector1">
            <a:avLst/>
          </a:prstGeom>
          <a:noFill/>
          <a:ln w="9525" cap="flat" cmpd="sng">
            <a:solidFill>
              <a:schemeClr val="accent4"/>
            </a:solidFill>
            <a:prstDash val="solid"/>
            <a:miter lim="800000"/>
            <a:headEnd type="none" w="sm" len="sm"/>
            <a:tailEnd type="none" w="sm" len="sm"/>
          </a:ln>
        </p:spPr>
      </p:cxnSp>
      <p:cxnSp>
        <p:nvCxnSpPr>
          <p:cNvPr id="77" name="Google Shape;77;p214"/>
          <p:cNvCxnSpPr/>
          <p:nvPr/>
        </p:nvCxnSpPr>
        <p:spPr>
          <a:xfrm>
            <a:off x="0" y="698500"/>
            <a:ext cx="6858000" cy="0"/>
          </a:xfrm>
          <a:prstGeom prst="straightConnector1">
            <a:avLst/>
          </a:prstGeom>
          <a:noFill/>
          <a:ln w="9525" cap="flat" cmpd="sng">
            <a:solidFill>
              <a:schemeClr val="accent4"/>
            </a:solidFill>
            <a:prstDash val="solid"/>
            <a:miter lim="800000"/>
            <a:headEnd type="none" w="sm" len="sm"/>
            <a:tailEnd type="none" w="sm" len="sm"/>
          </a:ln>
        </p:spPr>
      </p:cxnSp>
      <p:cxnSp>
        <p:nvCxnSpPr>
          <p:cNvPr id="78" name="Google Shape;78;p214"/>
          <p:cNvCxnSpPr/>
          <p:nvPr/>
        </p:nvCxnSpPr>
        <p:spPr>
          <a:xfrm rot="10800000">
            <a:off x="996287" y="0"/>
            <a:ext cx="0" cy="9131300"/>
          </a:xfrm>
          <a:prstGeom prst="straightConnector1">
            <a:avLst/>
          </a:prstGeom>
          <a:noFill/>
          <a:ln w="9525" cap="flat" cmpd="sng">
            <a:solidFill>
              <a:schemeClr val="accent4"/>
            </a:solidFill>
            <a:prstDash val="solid"/>
            <a:miter lim="800000"/>
            <a:headEnd type="none" w="sm" len="sm"/>
            <a:tailEnd type="none" w="sm" len="sm"/>
          </a:ln>
        </p:spPr>
      </p:cxnSp>
      <p:cxnSp>
        <p:nvCxnSpPr>
          <p:cNvPr id="79" name="Google Shape;79;p214"/>
          <p:cNvCxnSpPr/>
          <p:nvPr/>
        </p:nvCxnSpPr>
        <p:spPr>
          <a:xfrm rot="10800000">
            <a:off x="6250329" y="0"/>
            <a:ext cx="0" cy="91313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odule 1">
  <p:cSld name="Module 1">
    <p:spTree>
      <p:nvGrpSpPr>
        <p:cNvPr id="1" name="Shape 16"/>
        <p:cNvGrpSpPr/>
        <p:nvPr/>
      </p:nvGrpSpPr>
      <p:grpSpPr>
        <a:xfrm>
          <a:off x="0" y="0"/>
          <a:ext cx="0" cy="0"/>
          <a:chOff x="0" y="0"/>
          <a:chExt cx="0" cy="0"/>
        </a:xfrm>
      </p:grpSpPr>
      <p:sp>
        <p:nvSpPr>
          <p:cNvPr id="17" name="Google Shape;17;p203"/>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203"/>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19" name="Google Shape;19;p203"/>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1: </a:t>
            </a:r>
            <a:r>
              <a:rPr lang="en-ZA" sz="900" b="1">
                <a:solidFill>
                  <a:srgbClr val="7F7F7F"/>
                </a:solidFill>
                <a:latin typeface="Calibri"/>
                <a:ea typeface="Calibri"/>
                <a:cs typeface="Calibri"/>
                <a:sym typeface="Calibri"/>
              </a:rPr>
              <a:t>Fondements de la protection de l’enfance</a:t>
            </a:r>
            <a:endParaRPr sz="900" b="0">
              <a:solidFill>
                <a:srgbClr val="7F7F7F"/>
              </a:solidFill>
              <a:latin typeface="Calibri"/>
              <a:ea typeface="Calibri"/>
              <a:cs typeface="Calibri"/>
              <a:sym typeface="Calibri"/>
            </a:endParaRPr>
          </a:p>
        </p:txBody>
      </p:sp>
      <p:sp>
        <p:nvSpPr>
          <p:cNvPr id="20" name="Google Shape;20;p203"/>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odule 2">
  <p:cSld name="Module 2">
    <p:spTree>
      <p:nvGrpSpPr>
        <p:cNvPr id="1" name="Shape 21"/>
        <p:cNvGrpSpPr/>
        <p:nvPr/>
      </p:nvGrpSpPr>
      <p:grpSpPr>
        <a:xfrm>
          <a:off x="0" y="0"/>
          <a:ext cx="0" cy="0"/>
          <a:chOff x="0" y="0"/>
          <a:chExt cx="0" cy="0"/>
        </a:xfrm>
      </p:grpSpPr>
      <p:sp>
        <p:nvSpPr>
          <p:cNvPr id="22" name="Google Shape;22;p204"/>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204"/>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24" name="Google Shape;24;p204"/>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2: </a:t>
            </a:r>
            <a:r>
              <a:rPr lang="en-ZA" sz="900" b="1">
                <a:solidFill>
                  <a:srgbClr val="7F7F7F"/>
                </a:solidFill>
                <a:latin typeface="Calibri"/>
                <a:ea typeface="Calibri"/>
                <a:cs typeface="Calibri"/>
                <a:sym typeface="Calibri"/>
              </a:rPr>
              <a:t>Fondements de gestion de cas</a:t>
            </a:r>
            <a:endParaRPr sz="900" b="0">
              <a:solidFill>
                <a:srgbClr val="7F7F7F"/>
              </a:solidFill>
              <a:latin typeface="Calibri"/>
              <a:ea typeface="Calibri"/>
              <a:cs typeface="Calibri"/>
              <a:sym typeface="Calibri"/>
            </a:endParaRPr>
          </a:p>
        </p:txBody>
      </p:sp>
      <p:sp>
        <p:nvSpPr>
          <p:cNvPr id="25" name="Google Shape;25;p204"/>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odule 3">
  <p:cSld name="Module 3">
    <p:spTree>
      <p:nvGrpSpPr>
        <p:cNvPr id="1" name="Shape 26"/>
        <p:cNvGrpSpPr/>
        <p:nvPr/>
      </p:nvGrpSpPr>
      <p:grpSpPr>
        <a:xfrm>
          <a:off x="0" y="0"/>
          <a:ext cx="0" cy="0"/>
          <a:chOff x="0" y="0"/>
          <a:chExt cx="0" cy="0"/>
        </a:xfrm>
      </p:grpSpPr>
      <p:sp>
        <p:nvSpPr>
          <p:cNvPr id="27" name="Google Shape;27;p205"/>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205"/>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29" name="Google Shape;29;p205"/>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3: </a:t>
            </a:r>
            <a:r>
              <a:rPr lang="en-ZA" sz="900" b="1">
                <a:solidFill>
                  <a:srgbClr val="7F7F7F"/>
                </a:solidFill>
                <a:latin typeface="Calibri"/>
                <a:ea typeface="Calibri"/>
                <a:cs typeface="Calibri"/>
                <a:sym typeface="Calibri"/>
              </a:rPr>
              <a:t>Communiquer avec les enfants</a:t>
            </a:r>
            <a:endParaRPr sz="900" b="0">
              <a:solidFill>
                <a:srgbClr val="7F7F7F"/>
              </a:solidFill>
              <a:latin typeface="Calibri"/>
              <a:ea typeface="Calibri"/>
              <a:cs typeface="Calibri"/>
              <a:sym typeface="Calibri"/>
            </a:endParaRPr>
          </a:p>
        </p:txBody>
      </p:sp>
      <p:sp>
        <p:nvSpPr>
          <p:cNvPr id="30" name="Google Shape;30;p205"/>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dule 4">
  <p:cSld name="Module 4">
    <p:spTree>
      <p:nvGrpSpPr>
        <p:cNvPr id="1" name="Shape 31"/>
        <p:cNvGrpSpPr/>
        <p:nvPr/>
      </p:nvGrpSpPr>
      <p:grpSpPr>
        <a:xfrm>
          <a:off x="0" y="0"/>
          <a:ext cx="0" cy="0"/>
          <a:chOff x="0" y="0"/>
          <a:chExt cx="0" cy="0"/>
        </a:xfrm>
      </p:grpSpPr>
      <p:sp>
        <p:nvSpPr>
          <p:cNvPr id="32" name="Google Shape;32;p206"/>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206"/>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34" name="Google Shape;34;p206"/>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4: </a:t>
            </a:r>
            <a:r>
              <a:rPr lang="en-ZA" sz="900" b="1">
                <a:solidFill>
                  <a:srgbClr val="7F7F7F"/>
                </a:solidFill>
                <a:latin typeface="Calibri"/>
                <a:ea typeface="Calibri"/>
                <a:cs typeface="Calibri"/>
                <a:sym typeface="Calibri"/>
              </a:rPr>
              <a:t>Santé Mentale et Soutien Psychosocial</a:t>
            </a:r>
            <a:endParaRPr sz="900" b="0">
              <a:solidFill>
                <a:srgbClr val="7F7F7F"/>
              </a:solidFill>
              <a:latin typeface="Calibri"/>
              <a:ea typeface="Calibri"/>
              <a:cs typeface="Calibri"/>
              <a:sym typeface="Calibri"/>
            </a:endParaRPr>
          </a:p>
        </p:txBody>
      </p:sp>
      <p:sp>
        <p:nvSpPr>
          <p:cNvPr id="35" name="Google Shape;35;p206"/>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odule 5">
  <p:cSld name="Module 5">
    <p:spTree>
      <p:nvGrpSpPr>
        <p:cNvPr id="1" name="Shape 36"/>
        <p:cNvGrpSpPr/>
        <p:nvPr/>
      </p:nvGrpSpPr>
      <p:grpSpPr>
        <a:xfrm>
          <a:off x="0" y="0"/>
          <a:ext cx="0" cy="0"/>
          <a:chOff x="0" y="0"/>
          <a:chExt cx="0" cy="0"/>
        </a:xfrm>
      </p:grpSpPr>
      <p:sp>
        <p:nvSpPr>
          <p:cNvPr id="37" name="Google Shape;37;p207"/>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207"/>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39" name="Google Shape;39;p207"/>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5: </a:t>
            </a:r>
            <a:r>
              <a:rPr lang="en-ZA" sz="900" b="1">
                <a:solidFill>
                  <a:srgbClr val="7F7F7F"/>
                </a:solidFill>
                <a:latin typeface="Calibri"/>
                <a:ea typeface="Calibri"/>
                <a:cs typeface="Calibri"/>
                <a:sym typeface="Calibri"/>
              </a:rPr>
              <a:t>Soutien Immédiat</a:t>
            </a:r>
            <a:endParaRPr sz="900" b="0">
              <a:solidFill>
                <a:srgbClr val="7F7F7F"/>
              </a:solidFill>
              <a:latin typeface="Calibri"/>
              <a:ea typeface="Calibri"/>
              <a:cs typeface="Calibri"/>
              <a:sym typeface="Calibri"/>
            </a:endParaRPr>
          </a:p>
        </p:txBody>
      </p:sp>
      <p:sp>
        <p:nvSpPr>
          <p:cNvPr id="40" name="Google Shape;40;p207"/>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odule 6">
  <p:cSld name="Module 6">
    <p:spTree>
      <p:nvGrpSpPr>
        <p:cNvPr id="1" name="Shape 41"/>
        <p:cNvGrpSpPr/>
        <p:nvPr/>
      </p:nvGrpSpPr>
      <p:grpSpPr>
        <a:xfrm>
          <a:off x="0" y="0"/>
          <a:ext cx="0" cy="0"/>
          <a:chOff x="0" y="0"/>
          <a:chExt cx="0" cy="0"/>
        </a:xfrm>
      </p:grpSpPr>
      <p:sp>
        <p:nvSpPr>
          <p:cNvPr id="42" name="Google Shape;42;p208"/>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3;p208"/>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44" name="Google Shape;44;p208"/>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6: </a:t>
            </a:r>
            <a:r>
              <a:rPr lang="en-ZA" sz="900" b="1">
                <a:solidFill>
                  <a:srgbClr val="7F7F7F"/>
                </a:solidFill>
                <a:latin typeface="Calibri"/>
                <a:ea typeface="Calibri"/>
                <a:cs typeface="Calibri"/>
                <a:sym typeface="Calibri"/>
              </a:rPr>
              <a:t>Identification et Enregistrement</a:t>
            </a:r>
            <a:endParaRPr sz="900" b="0">
              <a:solidFill>
                <a:srgbClr val="7F7F7F"/>
              </a:solidFill>
              <a:latin typeface="Calibri"/>
              <a:ea typeface="Calibri"/>
              <a:cs typeface="Calibri"/>
              <a:sym typeface="Calibri"/>
            </a:endParaRPr>
          </a:p>
        </p:txBody>
      </p:sp>
      <p:sp>
        <p:nvSpPr>
          <p:cNvPr id="45" name="Google Shape;45;p208"/>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odule 7">
  <p:cSld name="Module 7">
    <p:spTree>
      <p:nvGrpSpPr>
        <p:cNvPr id="1" name="Shape 46"/>
        <p:cNvGrpSpPr/>
        <p:nvPr/>
      </p:nvGrpSpPr>
      <p:grpSpPr>
        <a:xfrm>
          <a:off x="0" y="0"/>
          <a:ext cx="0" cy="0"/>
          <a:chOff x="0" y="0"/>
          <a:chExt cx="0" cy="0"/>
        </a:xfrm>
      </p:grpSpPr>
      <p:sp>
        <p:nvSpPr>
          <p:cNvPr id="47" name="Google Shape;47;p209"/>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209"/>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49" name="Google Shape;49;p209"/>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7: </a:t>
            </a:r>
            <a:r>
              <a:rPr lang="en-ZA" sz="900" b="1">
                <a:solidFill>
                  <a:srgbClr val="7F7F7F"/>
                </a:solidFill>
                <a:latin typeface="Calibri"/>
                <a:ea typeface="Calibri"/>
                <a:cs typeface="Calibri"/>
                <a:sym typeface="Calibri"/>
              </a:rPr>
              <a:t>L’évaluation</a:t>
            </a:r>
            <a:endParaRPr sz="900" b="0">
              <a:solidFill>
                <a:srgbClr val="7F7F7F"/>
              </a:solidFill>
              <a:latin typeface="Calibri"/>
              <a:ea typeface="Calibri"/>
              <a:cs typeface="Calibri"/>
              <a:sym typeface="Calibri"/>
            </a:endParaRPr>
          </a:p>
        </p:txBody>
      </p:sp>
      <p:sp>
        <p:nvSpPr>
          <p:cNvPr id="50" name="Google Shape;50;p209"/>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odule 8">
  <p:cSld name="Module 8">
    <p:spTree>
      <p:nvGrpSpPr>
        <p:cNvPr id="1" name="Shape 51"/>
        <p:cNvGrpSpPr/>
        <p:nvPr/>
      </p:nvGrpSpPr>
      <p:grpSpPr>
        <a:xfrm>
          <a:off x="0" y="0"/>
          <a:ext cx="0" cy="0"/>
          <a:chOff x="0" y="0"/>
          <a:chExt cx="0" cy="0"/>
        </a:xfrm>
      </p:grpSpPr>
      <p:sp>
        <p:nvSpPr>
          <p:cNvPr id="52" name="Google Shape;52;p210"/>
          <p:cNvSpPr/>
          <p:nvPr/>
        </p:nvSpPr>
        <p:spPr>
          <a:xfrm>
            <a:off x="335817" y="9332516"/>
            <a:ext cx="284734" cy="327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210"/>
          <p:cNvPicPr preferRelativeResize="0"/>
          <p:nvPr/>
        </p:nvPicPr>
        <p:blipFill rotWithShape="1">
          <a:blip r:embed="rId2">
            <a:alphaModFix/>
          </a:blip>
          <a:srcRect/>
          <a:stretch/>
        </p:blipFill>
        <p:spPr>
          <a:xfrm>
            <a:off x="335817" y="9332516"/>
            <a:ext cx="284734" cy="327800"/>
          </a:xfrm>
          <a:prstGeom prst="rect">
            <a:avLst/>
          </a:prstGeom>
          <a:noFill/>
          <a:ln>
            <a:noFill/>
          </a:ln>
        </p:spPr>
      </p:pic>
      <p:sp>
        <p:nvSpPr>
          <p:cNvPr id="54" name="Google Shape;54;p210"/>
          <p:cNvSpPr/>
          <p:nvPr/>
        </p:nvSpPr>
        <p:spPr>
          <a:xfrm>
            <a:off x="685530" y="9381474"/>
            <a:ext cx="471984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F7F7F"/>
              </a:buClr>
              <a:buSzPts val="900"/>
              <a:buFont typeface="Calibri"/>
              <a:buNone/>
            </a:pPr>
            <a:r>
              <a:rPr lang="en-ZA" sz="900" b="0">
                <a:solidFill>
                  <a:srgbClr val="7F7F7F"/>
                </a:solidFill>
                <a:latin typeface="Calibri"/>
                <a:ea typeface="Calibri"/>
                <a:cs typeface="Calibri"/>
                <a:sym typeface="Calibri"/>
              </a:rPr>
              <a:t>Niveau 1 Module 8: </a:t>
            </a:r>
            <a:r>
              <a:rPr lang="en-ZA" sz="900" b="1">
                <a:solidFill>
                  <a:srgbClr val="7F7F7F"/>
                </a:solidFill>
                <a:latin typeface="Calibri"/>
                <a:ea typeface="Calibri"/>
                <a:cs typeface="Calibri"/>
                <a:sym typeface="Calibri"/>
              </a:rPr>
              <a:t>Plannification de cas</a:t>
            </a:r>
            <a:endParaRPr sz="900" b="1">
              <a:solidFill>
                <a:srgbClr val="7F7F7F"/>
              </a:solidFill>
              <a:latin typeface="Calibri"/>
              <a:ea typeface="Calibri"/>
              <a:cs typeface="Calibri"/>
              <a:sym typeface="Calibri"/>
            </a:endParaRPr>
          </a:p>
        </p:txBody>
      </p:sp>
      <p:sp>
        <p:nvSpPr>
          <p:cNvPr id="55" name="Google Shape;55;p210"/>
          <p:cNvSpPr/>
          <p:nvPr/>
        </p:nvSpPr>
        <p:spPr>
          <a:xfrm>
            <a:off x="5694749" y="9381000"/>
            <a:ext cx="896112" cy="2308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ZA" sz="900" b="1">
                <a:solidFill>
                  <a:srgbClr val="7F7F7F"/>
                </a:solidFill>
                <a:latin typeface="Calibri"/>
                <a:ea typeface="Calibri"/>
                <a:cs typeface="Calibri"/>
                <a:sym typeface="Calibri"/>
              </a:rPr>
              <a:t>‹#›</a:t>
            </a:fld>
            <a:endParaRPr sz="900" b="1">
              <a:solidFill>
                <a:srgbClr val="7F7F7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1"/>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0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9.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6.xml"/><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4.xml"/><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5.xml"/><Relationship Id="rId1" Type="http://schemas.openxmlformats.org/officeDocument/2006/relationships/slideLayout" Target="../slideLayouts/slideLayout1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7.xml"/><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8.xml"/><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0.xml"/><Relationship Id="rId1" Type="http://schemas.openxmlformats.org/officeDocument/2006/relationships/slideLayout" Target="../slideLayouts/slideLayout1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8.xml"/><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131265" y="5163690"/>
            <a:ext cx="4595470" cy="28930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800"/>
              <a:buFont typeface="Garamond"/>
              <a:buNone/>
            </a:pPr>
            <a:r>
              <a:rPr lang="en-ZA" sz="2800" b="1" i="0" u="none" strike="noStrike" cap="none" dirty="0">
                <a:solidFill>
                  <a:schemeClr val="dk2"/>
                </a:solidFill>
                <a:latin typeface="Garamond"/>
                <a:ea typeface="Garamond"/>
                <a:cs typeface="Garamond"/>
                <a:sym typeface="Garamond"/>
              </a:rPr>
              <a:t>NIVEAU 1</a:t>
            </a:r>
            <a:endParaRPr sz="3600" b="1" i="0" u="none" strike="noStrike" cap="none" dirty="0">
              <a:solidFill>
                <a:schemeClr val="dk2"/>
              </a:solidFill>
              <a:latin typeface="Garamond"/>
              <a:ea typeface="Garamond"/>
              <a:cs typeface="Garamond"/>
              <a:sym typeface="Garamond"/>
            </a:endParaRPr>
          </a:p>
          <a:p>
            <a:pPr marL="0" marR="0" lvl="0" indent="0" algn="ctr" rtl="0">
              <a:spcBef>
                <a:spcPts val="1200"/>
              </a:spcBef>
              <a:spcAft>
                <a:spcPts val="0"/>
              </a:spcAft>
              <a:buClr>
                <a:schemeClr val="dk2"/>
              </a:buClr>
              <a:buSzPts val="4000"/>
              <a:buFont typeface="Garamond"/>
              <a:buNone/>
            </a:pPr>
            <a:r>
              <a:rPr lang="en-ZA" sz="3600" b="1" i="0" u="none" strike="noStrike" cap="none" dirty="0">
                <a:solidFill>
                  <a:schemeClr val="dk2"/>
                </a:solidFill>
                <a:latin typeface="Garamond"/>
                <a:ea typeface="Garamond"/>
                <a:cs typeface="Garamond"/>
                <a:sym typeface="Garamond"/>
              </a:rPr>
              <a:t>Cahier de formation à la gestion des </a:t>
            </a:r>
            <a:r>
              <a:rPr lang="en-ZA" sz="3600" b="1" i="0" u="none" strike="noStrike" cap="none" dirty="0" err="1">
                <a:solidFill>
                  <a:schemeClr val="dk2"/>
                </a:solidFill>
                <a:latin typeface="Garamond"/>
                <a:ea typeface="Garamond"/>
                <a:cs typeface="Garamond"/>
                <a:sym typeface="Garamond"/>
              </a:rPr>
              <a:t>cas</a:t>
            </a:r>
            <a:r>
              <a:rPr lang="en-ZA" sz="3600" b="1" i="0" u="none" strike="noStrike" cap="none" dirty="0">
                <a:solidFill>
                  <a:schemeClr val="dk2"/>
                </a:solidFill>
                <a:latin typeface="Garamond"/>
                <a:ea typeface="Garamond"/>
                <a:cs typeface="Garamond"/>
                <a:sym typeface="Garamond"/>
              </a:rPr>
              <a:t> de protection de </a:t>
            </a:r>
            <a:r>
              <a:rPr lang="en-ZA" sz="3600" b="1" i="0" u="none" strike="noStrike" cap="none" dirty="0" err="1">
                <a:solidFill>
                  <a:schemeClr val="dk2"/>
                </a:solidFill>
                <a:latin typeface="Garamond"/>
                <a:ea typeface="Garamond"/>
                <a:cs typeface="Garamond"/>
                <a:sym typeface="Garamond"/>
              </a:rPr>
              <a:t>l'enfance</a:t>
            </a:r>
            <a:endParaRPr sz="3600" b="0" i="0" u="none" strike="noStrike" cap="none" dirty="0">
              <a:solidFill>
                <a:schemeClr val="dk1"/>
              </a:solidFill>
              <a:latin typeface="Calibri"/>
              <a:ea typeface="Calibri"/>
              <a:cs typeface="Calibri"/>
              <a:sym typeface="Calibri"/>
            </a:endParaRPr>
          </a:p>
        </p:txBody>
      </p:sp>
      <p:pic>
        <p:nvPicPr>
          <p:cNvPr id="85" name="Google Shape;85;p1" descr="Logo&#10;&#10;Description automatically generated"/>
          <p:cNvPicPr preferRelativeResize="0"/>
          <p:nvPr/>
        </p:nvPicPr>
        <p:blipFill rotWithShape="1">
          <a:blip r:embed="rId3">
            <a:alphaModFix/>
          </a:blip>
          <a:srcRect/>
          <a:stretch/>
        </p:blipFill>
        <p:spPr>
          <a:xfrm>
            <a:off x="3641502" y="8763625"/>
            <a:ext cx="2405008" cy="923462"/>
          </a:xfrm>
          <a:prstGeom prst="rect">
            <a:avLst/>
          </a:prstGeom>
          <a:noFill/>
          <a:ln>
            <a:noFill/>
          </a:ln>
        </p:spPr>
      </p:pic>
      <p:pic>
        <p:nvPicPr>
          <p:cNvPr id="86" name="Google Shape;86;p1" descr="Text&#10;&#10;Description automatically generated"/>
          <p:cNvPicPr preferRelativeResize="0"/>
          <p:nvPr/>
        </p:nvPicPr>
        <p:blipFill rotWithShape="1">
          <a:blip r:embed="rId4">
            <a:alphaModFix/>
          </a:blip>
          <a:srcRect/>
          <a:stretch/>
        </p:blipFill>
        <p:spPr>
          <a:xfrm>
            <a:off x="942119" y="8882414"/>
            <a:ext cx="2405009" cy="685884"/>
          </a:xfrm>
          <a:prstGeom prst="rect">
            <a:avLst/>
          </a:prstGeom>
          <a:noFill/>
          <a:ln>
            <a:noFill/>
          </a:ln>
        </p:spPr>
      </p:pic>
      <p:pic>
        <p:nvPicPr>
          <p:cNvPr id="87" name="Google Shape;87;p1" descr="Icon&#10;&#10;Description automatically generated"/>
          <p:cNvPicPr preferRelativeResize="0"/>
          <p:nvPr/>
        </p:nvPicPr>
        <p:blipFill rotWithShape="1">
          <a:blip r:embed="rId5">
            <a:alphaModFix/>
          </a:blip>
          <a:srcRect/>
          <a:stretch/>
        </p:blipFill>
        <p:spPr>
          <a:xfrm>
            <a:off x="1704678" y="579003"/>
            <a:ext cx="3448643" cy="3970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aphicFrame>
        <p:nvGraphicFramePr>
          <p:cNvPr id="383" name="Google Shape;383;p10"/>
          <p:cNvGraphicFramePr/>
          <p:nvPr>
            <p:extLst>
              <p:ext uri="{D42A27DB-BD31-4B8C-83A1-F6EECF244321}">
                <p14:modId xmlns:p14="http://schemas.microsoft.com/office/powerpoint/2010/main" val="353260978"/>
              </p:ext>
            </p:extLst>
          </p:nvPr>
        </p:nvGraphicFramePr>
        <p:xfrm>
          <a:off x="996288" y="1162644"/>
          <a:ext cx="5254050" cy="7623965"/>
        </p:xfrm>
        <a:graphic>
          <a:graphicData uri="http://schemas.openxmlformats.org/drawingml/2006/table">
            <a:tbl>
              <a:tblPr firstRow="1" bandRow="1">
                <a:noFill/>
                <a:tableStyleId>{03EF90A2-9EED-4619-B851-4270A3565994}</a:tableStyleId>
              </a:tblPr>
              <a:tblGrid>
                <a:gridCol w="527725">
                  <a:extLst>
                    <a:ext uri="{9D8B030D-6E8A-4147-A177-3AD203B41FA5}">
                      <a16:colId xmlns:a16="http://schemas.microsoft.com/office/drawing/2014/main" val="20000"/>
                    </a:ext>
                  </a:extLst>
                </a:gridCol>
                <a:gridCol w="4726325">
                  <a:extLst>
                    <a:ext uri="{9D8B030D-6E8A-4147-A177-3AD203B41FA5}">
                      <a16:colId xmlns:a16="http://schemas.microsoft.com/office/drawing/2014/main" val="20001"/>
                    </a:ext>
                  </a:extLst>
                </a:gridCol>
              </a:tblGrid>
              <a:tr h="323625">
                <a:tc>
                  <a:txBody>
                    <a:bodyPr/>
                    <a:lstStyle/>
                    <a:p>
                      <a:pPr marL="0" marR="0" lvl="0" indent="0" algn="ctr" rtl="0">
                        <a:lnSpc>
                          <a:spcPct val="100000"/>
                        </a:lnSpc>
                        <a:spcBef>
                          <a:spcPts val="0"/>
                        </a:spcBef>
                        <a:spcAft>
                          <a:spcPts val="0"/>
                        </a:spcAft>
                        <a:buNone/>
                      </a:pPr>
                      <a:r>
                        <a:rPr lang="en-ZA" sz="1100" u="none" strike="noStrike" cap="none"/>
                        <a:t>#</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rgbClr val="EEE7EB"/>
                    </a:solidFill>
                  </a:tcPr>
                </a:tc>
                <a:tc>
                  <a:txBody>
                    <a:bodyPr/>
                    <a:lstStyle/>
                    <a:p>
                      <a:pPr marL="0" marR="0" lvl="0" indent="0" algn="l" rtl="0">
                        <a:lnSpc>
                          <a:spcPct val="100000"/>
                        </a:lnSpc>
                        <a:spcBef>
                          <a:spcPts val="0"/>
                        </a:spcBef>
                        <a:spcAft>
                          <a:spcPts val="0"/>
                        </a:spcAft>
                        <a:buNone/>
                      </a:pPr>
                      <a:r>
                        <a:rPr lang="en-ZA" sz="1100" u="none" strike="noStrike" cap="none"/>
                        <a:t>Rôle</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rgbClr val="EEE7EB"/>
                    </a:solidFill>
                  </a:tcPr>
                </a:tc>
                <a:extLst>
                  <a:ext uri="{0D108BD9-81ED-4DB2-BD59-A6C34878D82A}">
                    <a16:rowId xmlns:a16="http://schemas.microsoft.com/office/drawing/2014/main" val="10000"/>
                  </a:ext>
                </a:extLst>
              </a:tr>
              <a:tr h="323625">
                <a:tc>
                  <a:txBody>
                    <a:bodyPr/>
                    <a:lstStyle/>
                    <a:p>
                      <a:pPr marL="0" marR="0" lvl="0" indent="0" algn="ctr" rtl="0">
                        <a:lnSpc>
                          <a:spcPct val="100000"/>
                        </a:lnSpc>
                        <a:spcBef>
                          <a:spcPts val="0"/>
                        </a:spcBef>
                        <a:spcAft>
                          <a:spcPts val="0"/>
                        </a:spcAft>
                        <a:buNone/>
                      </a:pPr>
                      <a:r>
                        <a:rPr lang="en-ZA" sz="1100" u="none" strike="noStrike" cap="none"/>
                        <a:t>1</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Personnel expatrié (international) d'ONG en visite en Europe.</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23625">
                <a:tc>
                  <a:txBody>
                    <a:bodyPr/>
                    <a:lstStyle/>
                    <a:p>
                      <a:pPr marL="0" marR="0" lvl="0" indent="0" algn="ctr" rtl="0">
                        <a:lnSpc>
                          <a:spcPct val="100000"/>
                        </a:lnSpc>
                        <a:spcBef>
                          <a:spcPts val="0"/>
                        </a:spcBef>
                        <a:spcAft>
                          <a:spcPts val="0"/>
                        </a:spcAft>
                        <a:buNone/>
                      </a:pPr>
                      <a:r>
                        <a:rPr lang="en-ZA" sz="1100" u="none" strike="noStrike" cap="none"/>
                        <a:t>2</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Chef de l'UNICEF dans le pays.</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23625">
                <a:tc>
                  <a:txBody>
                    <a:bodyPr/>
                    <a:lstStyle/>
                    <a:p>
                      <a:pPr marL="0" marR="0" lvl="0" indent="0" algn="ctr" rtl="0">
                        <a:lnSpc>
                          <a:spcPct val="100000"/>
                        </a:lnSpc>
                        <a:spcBef>
                          <a:spcPts val="0"/>
                        </a:spcBef>
                        <a:spcAft>
                          <a:spcPts val="0"/>
                        </a:spcAft>
                        <a:buNone/>
                      </a:pPr>
                      <a:r>
                        <a:rPr lang="en-ZA" sz="1100" u="none" strike="noStrike" cap="none"/>
                        <a:t>3</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Une femme de 58 ans, sourde, qui n'a pas de maison.</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405700">
                <a:tc>
                  <a:txBody>
                    <a:bodyPr/>
                    <a:lstStyle/>
                    <a:p>
                      <a:pPr marL="0" marR="0" lvl="0" indent="0" algn="ctr" rtl="0">
                        <a:lnSpc>
                          <a:spcPct val="100000"/>
                        </a:lnSpc>
                        <a:spcBef>
                          <a:spcPts val="0"/>
                        </a:spcBef>
                        <a:spcAft>
                          <a:spcPts val="0"/>
                        </a:spcAft>
                        <a:buNone/>
                      </a:pPr>
                      <a:r>
                        <a:rPr lang="en-ZA" sz="1100" u="none" strike="noStrike" cap="none"/>
                        <a:t>4</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Fillette de 10 ans qui va chercher de l'eau pour sa famille et s'occupe de ses jeunes frères et sœurs.</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23625">
                <a:tc>
                  <a:txBody>
                    <a:bodyPr/>
                    <a:lstStyle/>
                    <a:p>
                      <a:pPr marL="0" marR="0" lvl="0" indent="0" algn="ctr" rtl="0">
                        <a:lnSpc>
                          <a:spcPct val="100000"/>
                        </a:lnSpc>
                        <a:spcBef>
                          <a:spcPts val="0"/>
                        </a:spcBef>
                        <a:spcAft>
                          <a:spcPts val="0"/>
                        </a:spcAft>
                        <a:buNone/>
                      </a:pPr>
                      <a:r>
                        <a:rPr lang="en-ZA" sz="1100" u="none" strike="noStrike" cap="none"/>
                        <a:t>5</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Représentant du département gouvernemental de l'enfance. </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23625">
                <a:tc>
                  <a:txBody>
                    <a:bodyPr/>
                    <a:lstStyle/>
                    <a:p>
                      <a:pPr marL="0" marR="0" lvl="0" indent="0" algn="ctr" rtl="0">
                        <a:lnSpc>
                          <a:spcPct val="100000"/>
                        </a:lnSpc>
                        <a:spcBef>
                          <a:spcPts val="0"/>
                        </a:spcBef>
                        <a:spcAft>
                          <a:spcPts val="0"/>
                        </a:spcAft>
                        <a:buNone/>
                      </a:pPr>
                      <a:r>
                        <a:rPr lang="en-ZA" sz="1100" u="none" strike="noStrike" cap="none"/>
                        <a:t>6</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Directeur d'une école secondaire urbaine.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405700">
                <a:tc>
                  <a:txBody>
                    <a:bodyPr/>
                    <a:lstStyle/>
                    <a:p>
                      <a:pPr marL="0" marR="0" lvl="0" indent="0" algn="ctr" rtl="0">
                        <a:lnSpc>
                          <a:spcPct val="100000"/>
                        </a:lnSpc>
                        <a:spcBef>
                          <a:spcPts val="0"/>
                        </a:spcBef>
                        <a:spcAft>
                          <a:spcPts val="0"/>
                        </a:spcAft>
                        <a:buNone/>
                      </a:pPr>
                      <a:r>
                        <a:rPr lang="en-ZA" sz="1100" u="none" strike="noStrike" cap="none"/>
                        <a:t>7</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Une jeune fille de 15 ans, enceinte de cinq mois, qui se cache de sa famille et de ses voisins.</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405700">
                <a:tc>
                  <a:txBody>
                    <a:bodyPr/>
                    <a:lstStyle/>
                    <a:p>
                      <a:pPr marL="0" marR="0" lvl="0" indent="0" algn="ctr" rtl="0">
                        <a:lnSpc>
                          <a:spcPct val="100000"/>
                        </a:lnSpc>
                        <a:spcBef>
                          <a:spcPts val="0"/>
                        </a:spcBef>
                        <a:spcAft>
                          <a:spcPts val="0"/>
                        </a:spcAft>
                        <a:buNone/>
                      </a:pPr>
                      <a:r>
                        <a:rPr lang="en-ZA" sz="1100" u="none" strike="noStrike" cap="none"/>
                        <a:t>8</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Garçon de 12 ans appartenant à une minorité ethnique dans un camp de personnes déplacées.</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r h="323625">
                <a:tc>
                  <a:txBody>
                    <a:bodyPr/>
                    <a:lstStyle/>
                    <a:p>
                      <a:pPr marL="0" marR="0" lvl="0" indent="0" algn="ctr" rtl="0">
                        <a:lnSpc>
                          <a:spcPct val="100000"/>
                        </a:lnSpc>
                        <a:spcBef>
                          <a:spcPts val="0"/>
                        </a:spcBef>
                        <a:spcAft>
                          <a:spcPts val="0"/>
                        </a:spcAft>
                        <a:buNone/>
                      </a:pPr>
                      <a:r>
                        <a:rPr lang="en-ZA" sz="1100" u="none" strike="noStrike" cap="none"/>
                        <a:t>9</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Fillette âgée de six ans présentant un handicap fonctionnel (difficulté à marcher).</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323625">
                <a:tc>
                  <a:txBody>
                    <a:bodyPr/>
                    <a:lstStyle/>
                    <a:p>
                      <a:pPr marL="0" marR="0" lvl="0" indent="0" algn="ctr" rtl="0">
                        <a:lnSpc>
                          <a:spcPct val="100000"/>
                        </a:lnSpc>
                        <a:spcBef>
                          <a:spcPts val="0"/>
                        </a:spcBef>
                        <a:spcAft>
                          <a:spcPts val="0"/>
                        </a:spcAft>
                        <a:buNone/>
                      </a:pPr>
                      <a:r>
                        <a:rPr lang="en-ZA" sz="1100" u="none" strike="noStrike" cap="none"/>
                        <a:t>10 </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Membre de la police de la communauté d'accueil.</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326625">
                <a:tc>
                  <a:txBody>
                    <a:bodyPr/>
                    <a:lstStyle/>
                    <a:p>
                      <a:pPr marL="0" marR="0" lvl="0" indent="0" algn="ctr" rtl="0">
                        <a:lnSpc>
                          <a:spcPct val="100000"/>
                        </a:lnSpc>
                        <a:spcBef>
                          <a:spcPts val="0"/>
                        </a:spcBef>
                        <a:spcAft>
                          <a:spcPts val="0"/>
                        </a:spcAft>
                        <a:buNone/>
                      </a:pPr>
                      <a:r>
                        <a:rPr lang="en-ZA" sz="1100" u="none" strike="noStrike" cap="none"/>
                        <a:t>11</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Chef religieux dans une communauté de réfugiés qui enseigne à l'école religieuse.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405700">
                <a:tc>
                  <a:txBody>
                    <a:bodyPr/>
                    <a:lstStyle/>
                    <a:p>
                      <a:pPr marL="0" marR="0" lvl="0" indent="0" algn="ctr" rtl="0">
                        <a:lnSpc>
                          <a:spcPct val="100000"/>
                        </a:lnSpc>
                        <a:spcBef>
                          <a:spcPts val="0"/>
                        </a:spcBef>
                        <a:spcAft>
                          <a:spcPts val="0"/>
                        </a:spcAft>
                        <a:buNone/>
                      </a:pPr>
                      <a:r>
                        <a:rPr lang="en-ZA" sz="1100" u="none" strike="noStrike" cap="none"/>
                        <a:t>12</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Femme de 42 ans qui s'occupe de ses propres enfants et de ses neveux et nièces orphelins.</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r h="405700">
                <a:tc>
                  <a:txBody>
                    <a:bodyPr/>
                    <a:lstStyle/>
                    <a:p>
                      <a:pPr marL="0" marR="0" lvl="0" indent="0" algn="ctr" rtl="0">
                        <a:lnSpc>
                          <a:spcPct val="100000"/>
                        </a:lnSpc>
                        <a:spcBef>
                          <a:spcPts val="0"/>
                        </a:spcBef>
                        <a:spcAft>
                          <a:spcPts val="0"/>
                        </a:spcAft>
                        <a:buNone/>
                      </a:pPr>
                      <a:r>
                        <a:rPr lang="en-ZA" sz="1100" u="none" strike="noStrike" cap="none"/>
                        <a:t>13</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dirty="0">
                          <a:solidFill>
                            <a:srgbClr val="000000"/>
                          </a:solidFill>
                        </a:rPr>
                        <a:t>Chef </a:t>
                      </a:r>
                      <a:r>
                        <a:rPr lang="en-ZA" sz="1100" u="none" strike="noStrike" cap="none" dirty="0" err="1">
                          <a:solidFill>
                            <a:srgbClr val="000000"/>
                          </a:solidFill>
                        </a:rPr>
                        <a:t>communautaire</a:t>
                      </a:r>
                      <a:r>
                        <a:rPr lang="en-ZA" sz="1100" u="none" strike="noStrike" cap="none" dirty="0">
                          <a:solidFill>
                            <a:srgbClr val="000000"/>
                          </a:solidFill>
                        </a:rPr>
                        <a:t> </a:t>
                      </a:r>
                      <a:r>
                        <a:rPr lang="en-ZA" sz="1100" u="none" strike="noStrike" cap="none" dirty="0" err="1">
                          <a:solidFill>
                            <a:srgbClr val="000000"/>
                          </a:solidFill>
                        </a:rPr>
                        <a:t>âgé</a:t>
                      </a:r>
                      <a:r>
                        <a:rPr lang="en-ZA" sz="1100" u="none" strike="noStrike" cap="none" dirty="0">
                          <a:solidFill>
                            <a:srgbClr val="000000"/>
                          </a:solidFill>
                        </a:rPr>
                        <a:t> qui </a:t>
                      </a:r>
                      <a:r>
                        <a:rPr lang="en-ZA" sz="1100" u="none" strike="noStrike" cap="none" dirty="0" err="1">
                          <a:solidFill>
                            <a:srgbClr val="000000"/>
                          </a:solidFill>
                        </a:rPr>
                        <a:t>est</a:t>
                      </a:r>
                      <a:r>
                        <a:rPr lang="en-ZA" sz="1100" u="none" strike="noStrike" cap="none" dirty="0">
                          <a:solidFill>
                            <a:srgbClr val="000000"/>
                          </a:solidFill>
                        </a:rPr>
                        <a:t> </a:t>
                      </a:r>
                      <a:r>
                        <a:rPr lang="en-ZA" sz="1100" u="none" strike="noStrike" cap="none" dirty="0" err="1">
                          <a:solidFill>
                            <a:srgbClr val="000000"/>
                          </a:solidFill>
                        </a:rPr>
                        <a:t>juge</a:t>
                      </a:r>
                      <a:r>
                        <a:rPr lang="en-ZA" sz="1100" u="none" strike="noStrike" cap="none" dirty="0">
                          <a:solidFill>
                            <a:srgbClr val="000000"/>
                          </a:solidFill>
                        </a:rPr>
                        <a:t> au tribunal </a:t>
                      </a:r>
                      <a:r>
                        <a:rPr lang="en-ZA" sz="1100" u="none" strike="noStrike" cap="none" dirty="0" err="1">
                          <a:solidFill>
                            <a:srgbClr val="000000"/>
                          </a:solidFill>
                        </a:rPr>
                        <a:t>coutumier</a:t>
                      </a:r>
                      <a:r>
                        <a:rPr lang="en-ZA" sz="1100" u="none" strike="noStrike" cap="none" dirty="0">
                          <a:solidFill>
                            <a:srgbClr val="000000"/>
                          </a:solidFill>
                        </a:rPr>
                        <a:t> (de la </a:t>
                      </a:r>
                      <a:r>
                        <a:rPr lang="en-ZA" sz="1100" u="none" strike="noStrike" cap="none" dirty="0" err="1">
                          <a:solidFill>
                            <a:srgbClr val="000000"/>
                          </a:solidFill>
                        </a:rPr>
                        <a:t>communauté</a:t>
                      </a:r>
                      <a:r>
                        <a:rPr lang="en-ZA" sz="1100" u="none" strike="noStrike" cap="none" dirty="0">
                          <a:solidFill>
                            <a:srgbClr val="000000"/>
                          </a:solidFill>
                        </a:rPr>
                        <a:t> locale).</a:t>
                      </a:r>
                      <a:endParaRPr sz="1100" u="none" strike="noStrike" cap="none" dirty="0">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3"/>
                  </a:ext>
                </a:extLst>
              </a:tr>
              <a:tr h="323625">
                <a:tc>
                  <a:txBody>
                    <a:bodyPr/>
                    <a:lstStyle/>
                    <a:p>
                      <a:pPr marL="0" marR="0" lvl="0" indent="0" algn="ctr" rtl="0">
                        <a:lnSpc>
                          <a:spcPct val="100000"/>
                        </a:lnSpc>
                        <a:spcBef>
                          <a:spcPts val="0"/>
                        </a:spcBef>
                        <a:spcAft>
                          <a:spcPts val="0"/>
                        </a:spcAft>
                        <a:buNone/>
                      </a:pPr>
                      <a:r>
                        <a:rPr lang="en-ZA" sz="1100" u="none" strike="noStrike" cap="none"/>
                        <a:t>14</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Garçon de 8 ans qui a perdu ses parents (vit avec des membres de sa famille).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4"/>
                  </a:ext>
                </a:extLst>
              </a:tr>
              <a:tr h="323625">
                <a:tc>
                  <a:txBody>
                    <a:bodyPr/>
                    <a:lstStyle/>
                    <a:p>
                      <a:pPr marL="0" marR="0" lvl="0" indent="0" algn="ctr" rtl="0">
                        <a:lnSpc>
                          <a:spcPct val="100000"/>
                        </a:lnSpc>
                        <a:spcBef>
                          <a:spcPts val="0"/>
                        </a:spcBef>
                        <a:spcAft>
                          <a:spcPts val="0"/>
                        </a:spcAft>
                        <a:buNone/>
                      </a:pPr>
                      <a:r>
                        <a:rPr lang="en-ZA" sz="1100" u="none" strike="noStrike" cap="none"/>
                        <a:t>15</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Garçon sans-abri travaillant au marché.</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5"/>
                  </a:ext>
                </a:extLst>
              </a:tr>
              <a:tr h="323625">
                <a:tc>
                  <a:txBody>
                    <a:bodyPr/>
                    <a:lstStyle/>
                    <a:p>
                      <a:pPr marL="0" marR="0" lvl="0" indent="0" algn="ctr" rtl="0">
                        <a:lnSpc>
                          <a:spcPct val="100000"/>
                        </a:lnSpc>
                        <a:spcBef>
                          <a:spcPts val="0"/>
                        </a:spcBef>
                        <a:spcAft>
                          <a:spcPts val="0"/>
                        </a:spcAft>
                        <a:buNone/>
                      </a:pPr>
                      <a:r>
                        <a:rPr lang="en-ZA" sz="1100" u="none" strike="noStrike" cap="none"/>
                        <a:t>16</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Mère célibataire de huit enfants, vivant dans une communauté rurale.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6"/>
                  </a:ext>
                </a:extLst>
              </a:tr>
              <a:tr h="323625">
                <a:tc>
                  <a:txBody>
                    <a:bodyPr/>
                    <a:lstStyle/>
                    <a:p>
                      <a:pPr marL="0" marR="0" lvl="0" indent="0" algn="ctr" rtl="0">
                        <a:lnSpc>
                          <a:spcPct val="100000"/>
                        </a:lnSpc>
                        <a:spcBef>
                          <a:spcPts val="0"/>
                        </a:spcBef>
                        <a:spcAft>
                          <a:spcPts val="0"/>
                        </a:spcAft>
                        <a:buNone/>
                      </a:pPr>
                      <a:r>
                        <a:rPr lang="en-ZA" sz="1100" u="none" strike="noStrike" cap="none"/>
                        <a:t>17</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Fille du chef du conseil municipal.</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7"/>
                  </a:ext>
                </a:extLst>
              </a:tr>
              <a:tr h="323625">
                <a:tc>
                  <a:txBody>
                    <a:bodyPr/>
                    <a:lstStyle/>
                    <a:p>
                      <a:pPr marL="0" marR="0" lvl="0" indent="0" algn="ctr" rtl="0">
                        <a:lnSpc>
                          <a:spcPct val="100000"/>
                        </a:lnSpc>
                        <a:spcBef>
                          <a:spcPts val="0"/>
                        </a:spcBef>
                        <a:spcAft>
                          <a:spcPts val="0"/>
                        </a:spcAft>
                        <a:buNone/>
                      </a:pPr>
                      <a:r>
                        <a:rPr lang="en-ZA" sz="1100" u="none" strike="noStrike" cap="none"/>
                        <a:t>18</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rPr>
                        <a:t>Jeune fille travaillant dans l'industrie du sexe.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8"/>
                  </a:ext>
                </a:extLst>
              </a:tr>
              <a:tr h="326625">
                <a:tc>
                  <a:txBody>
                    <a:bodyPr/>
                    <a:lstStyle/>
                    <a:p>
                      <a:pPr marL="0" marR="0" lvl="0" indent="0" algn="ctr" rtl="0">
                        <a:lnSpc>
                          <a:spcPct val="100000"/>
                        </a:lnSpc>
                        <a:spcBef>
                          <a:spcPts val="0"/>
                        </a:spcBef>
                        <a:spcAft>
                          <a:spcPts val="0"/>
                        </a:spcAft>
                        <a:buNone/>
                      </a:pPr>
                      <a:r>
                        <a:rPr lang="en-ZA" sz="1100" u="none" strike="noStrike" cap="none"/>
                        <a:t>19</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dirty="0" err="1">
                          <a:solidFill>
                            <a:srgbClr val="000000"/>
                          </a:solidFill>
                        </a:rPr>
                        <a:t>Assistante</a:t>
                      </a:r>
                      <a:r>
                        <a:rPr lang="en-ZA" sz="1100" u="none" strike="noStrike" cap="none" dirty="0">
                          <a:solidFill>
                            <a:srgbClr val="000000"/>
                          </a:solidFill>
                        </a:rPr>
                        <a:t> </a:t>
                      </a:r>
                      <a:r>
                        <a:rPr lang="en-ZA" sz="1100" u="none" strike="noStrike" cap="none" dirty="0" err="1">
                          <a:solidFill>
                            <a:srgbClr val="000000"/>
                          </a:solidFill>
                        </a:rPr>
                        <a:t>sociale</a:t>
                      </a:r>
                      <a:r>
                        <a:rPr lang="en-ZA" sz="1100" u="none" strike="noStrike" cap="none" dirty="0">
                          <a:solidFill>
                            <a:srgbClr val="000000"/>
                          </a:solidFill>
                        </a:rPr>
                        <a:t> </a:t>
                      </a:r>
                      <a:r>
                        <a:rPr lang="en-ZA" sz="1100" u="none" strike="noStrike" cap="none" dirty="0" err="1">
                          <a:solidFill>
                            <a:srgbClr val="000000"/>
                          </a:solidFill>
                        </a:rPr>
                        <a:t>d'une</a:t>
                      </a:r>
                      <a:r>
                        <a:rPr lang="en-ZA" sz="1100" u="none" strike="noStrike" cap="none" dirty="0">
                          <a:solidFill>
                            <a:srgbClr val="000000"/>
                          </a:solidFill>
                        </a:rPr>
                        <a:t> école </a:t>
                      </a:r>
                      <a:r>
                        <a:rPr lang="en-ZA" sz="1100" u="none" strike="noStrike" cap="none" dirty="0" err="1">
                          <a:solidFill>
                            <a:srgbClr val="000000"/>
                          </a:solidFill>
                        </a:rPr>
                        <a:t>située</a:t>
                      </a:r>
                      <a:r>
                        <a:rPr lang="en-ZA" sz="1100" u="none" strike="noStrike" cap="none" dirty="0">
                          <a:solidFill>
                            <a:srgbClr val="000000"/>
                          </a:solidFill>
                        </a:rPr>
                        <a:t> dans un camp de </a:t>
                      </a:r>
                      <a:r>
                        <a:rPr lang="en-ZA" sz="1100" u="none" strike="noStrike" cap="none" dirty="0" err="1">
                          <a:solidFill>
                            <a:srgbClr val="000000"/>
                          </a:solidFill>
                        </a:rPr>
                        <a:t>personnes</a:t>
                      </a:r>
                      <a:r>
                        <a:rPr lang="en-ZA" sz="1100" u="none" strike="noStrike" cap="none" dirty="0">
                          <a:solidFill>
                            <a:srgbClr val="000000"/>
                          </a:solidFill>
                        </a:rPr>
                        <a:t> </a:t>
                      </a:r>
                      <a:r>
                        <a:rPr lang="en-ZA" sz="1100" u="none" strike="noStrike" cap="none" dirty="0" err="1">
                          <a:solidFill>
                            <a:srgbClr val="000000"/>
                          </a:solidFill>
                        </a:rPr>
                        <a:t>déplacées</a:t>
                      </a:r>
                      <a:r>
                        <a:rPr lang="en-ZA" sz="1100" u="none" strike="noStrike" cap="none" dirty="0">
                          <a:solidFill>
                            <a:srgbClr val="000000"/>
                          </a:solidFill>
                        </a:rPr>
                        <a:t> à </a:t>
                      </a:r>
                      <a:r>
                        <a:rPr lang="en-ZA" sz="1100" u="none" strike="noStrike" cap="none" dirty="0" err="1">
                          <a:solidFill>
                            <a:srgbClr val="000000"/>
                          </a:solidFill>
                        </a:rPr>
                        <a:t>l'intérieur</a:t>
                      </a:r>
                      <a:r>
                        <a:rPr lang="en-ZA" sz="1100" u="none" strike="noStrike" cap="none" dirty="0">
                          <a:solidFill>
                            <a:srgbClr val="000000"/>
                          </a:solidFill>
                        </a:rPr>
                        <a:t> de </a:t>
                      </a:r>
                      <a:r>
                        <a:rPr lang="en-ZA" sz="1100" u="none" strike="noStrike" cap="none" dirty="0" err="1">
                          <a:solidFill>
                            <a:srgbClr val="000000"/>
                          </a:solidFill>
                        </a:rPr>
                        <a:t>leur</a:t>
                      </a:r>
                      <a:r>
                        <a:rPr lang="en-ZA" sz="1100" u="none" strike="noStrike" cap="none" dirty="0">
                          <a:solidFill>
                            <a:srgbClr val="000000"/>
                          </a:solidFill>
                        </a:rPr>
                        <a:t> pays.</a:t>
                      </a:r>
                      <a:endParaRPr sz="1100" u="none" strike="noStrike" cap="none" dirty="0">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9"/>
                  </a:ext>
                </a:extLst>
              </a:tr>
              <a:tr h="326625">
                <a:tc>
                  <a:txBody>
                    <a:bodyPr/>
                    <a:lstStyle/>
                    <a:p>
                      <a:pPr marL="0" marR="0" lvl="0" indent="0" algn="ctr" rtl="0">
                        <a:lnSpc>
                          <a:spcPct val="100000"/>
                        </a:lnSpc>
                        <a:spcBef>
                          <a:spcPts val="0"/>
                        </a:spcBef>
                        <a:spcAft>
                          <a:spcPts val="0"/>
                        </a:spcAft>
                        <a:buNone/>
                      </a:pPr>
                      <a:r>
                        <a:rPr lang="en-ZA" sz="1100" u="none" strike="noStrike" cap="none">
                          <a:latin typeface="Calibri"/>
                          <a:ea typeface="Calibri"/>
                          <a:cs typeface="Calibri"/>
                          <a:sym typeface="Calibri"/>
                        </a:rPr>
                        <a:t>20</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ZA" sz="1100" u="none" strike="noStrike" cap="none" dirty="0" err="1">
                          <a:solidFill>
                            <a:srgbClr val="000000"/>
                          </a:solidFill>
                          <a:latin typeface="Calibri"/>
                          <a:ea typeface="Calibri"/>
                          <a:cs typeface="Calibri"/>
                          <a:sym typeface="Calibri"/>
                        </a:rPr>
                        <a:t>Militante</a:t>
                      </a:r>
                      <a:r>
                        <a:rPr lang="en-ZA" sz="1100" u="none" strike="noStrike" cap="none" dirty="0">
                          <a:solidFill>
                            <a:srgbClr val="000000"/>
                          </a:solidFill>
                          <a:latin typeface="Calibri"/>
                          <a:ea typeface="Calibri"/>
                          <a:cs typeface="Calibri"/>
                          <a:sym typeface="Calibri"/>
                        </a:rPr>
                        <a:t> des droits de la femme dans </a:t>
                      </a:r>
                      <a:r>
                        <a:rPr lang="en-ZA" sz="1100" u="none" strike="noStrike" cap="none" dirty="0" err="1">
                          <a:solidFill>
                            <a:srgbClr val="000000"/>
                          </a:solidFill>
                          <a:latin typeface="Calibri"/>
                          <a:ea typeface="Calibri"/>
                          <a:cs typeface="Calibri"/>
                          <a:sym typeface="Calibri"/>
                        </a:rPr>
                        <a:t>une</a:t>
                      </a:r>
                      <a:r>
                        <a:rPr lang="en-ZA" sz="1100" u="none" strike="noStrike" cap="none" dirty="0">
                          <a:solidFill>
                            <a:srgbClr val="000000"/>
                          </a:solidFill>
                          <a:latin typeface="Calibri"/>
                          <a:ea typeface="Calibri"/>
                          <a:cs typeface="Calibri"/>
                          <a:sym typeface="Calibri"/>
                        </a:rPr>
                        <a:t> </a:t>
                      </a:r>
                      <a:r>
                        <a:rPr lang="en-ZA" sz="1100" u="none" strike="noStrike" cap="none" dirty="0" err="1">
                          <a:solidFill>
                            <a:srgbClr val="000000"/>
                          </a:solidFill>
                          <a:latin typeface="Calibri"/>
                          <a:ea typeface="Calibri"/>
                          <a:cs typeface="Calibri"/>
                          <a:sym typeface="Calibri"/>
                        </a:rPr>
                        <a:t>région</a:t>
                      </a:r>
                      <a:r>
                        <a:rPr lang="en-ZA" sz="1100" u="none" strike="noStrike" cap="none" dirty="0">
                          <a:solidFill>
                            <a:srgbClr val="000000"/>
                          </a:solidFill>
                          <a:latin typeface="Calibri"/>
                          <a:ea typeface="Calibri"/>
                          <a:cs typeface="Calibri"/>
                          <a:sym typeface="Calibri"/>
                        </a:rPr>
                        <a:t> du pays.</a:t>
                      </a:r>
                      <a:endParaRPr sz="1100" u="none" strike="noStrike" cap="none" dirty="0">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
        <p:nvSpPr>
          <p:cNvPr id="384" name="Google Shape;384;p10"/>
          <p:cNvSpPr txBox="1"/>
          <p:nvPr/>
        </p:nvSpPr>
        <p:spPr>
          <a:xfrm>
            <a:off x="996287" y="71916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RÔLES DE LA MARCHE RAPIDE</a:t>
            </a:r>
            <a:endParaRPr/>
          </a:p>
        </p:txBody>
      </p:sp>
      <p:sp>
        <p:nvSpPr>
          <p:cNvPr id="385" name="Google Shape;385;p10"/>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10"/>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10"/>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10"/>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10"/>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10"/>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911"/>
        <p:cNvGrpSpPr/>
        <p:nvPr/>
      </p:nvGrpSpPr>
      <p:grpSpPr>
        <a:xfrm>
          <a:off x="0" y="0"/>
          <a:ext cx="0" cy="0"/>
          <a:chOff x="0" y="0"/>
          <a:chExt cx="0" cy="0"/>
        </a:xfrm>
      </p:grpSpPr>
      <p:graphicFrame>
        <p:nvGraphicFramePr>
          <p:cNvPr id="2912" name="Google Shape;2912;p100"/>
          <p:cNvGraphicFramePr/>
          <p:nvPr>
            <p:extLst>
              <p:ext uri="{D42A27DB-BD31-4B8C-83A1-F6EECF244321}">
                <p14:modId xmlns:p14="http://schemas.microsoft.com/office/powerpoint/2010/main" val="4018795816"/>
              </p:ext>
            </p:extLst>
          </p:nvPr>
        </p:nvGraphicFramePr>
        <p:xfrm>
          <a:off x="1003300" y="711200"/>
          <a:ext cx="5252350" cy="8259166"/>
        </p:xfrm>
        <a:graphic>
          <a:graphicData uri="http://schemas.openxmlformats.org/drawingml/2006/table">
            <a:tbl>
              <a:tblPr firstRow="1" firstCol="1" bandRow="1">
                <a:noFill/>
                <a:tableStyleId>{2E002EEE-DCA1-4BBC-BB20-DC795D1CDC30}</a:tableStyleId>
              </a:tblPr>
              <a:tblGrid>
                <a:gridCol w="1683075">
                  <a:extLst>
                    <a:ext uri="{9D8B030D-6E8A-4147-A177-3AD203B41FA5}">
                      <a16:colId xmlns:a16="http://schemas.microsoft.com/office/drawing/2014/main" val="20000"/>
                    </a:ext>
                  </a:extLst>
                </a:gridCol>
                <a:gridCol w="1445050">
                  <a:extLst>
                    <a:ext uri="{9D8B030D-6E8A-4147-A177-3AD203B41FA5}">
                      <a16:colId xmlns:a16="http://schemas.microsoft.com/office/drawing/2014/main" val="20001"/>
                    </a:ext>
                  </a:extLst>
                </a:gridCol>
                <a:gridCol w="243325">
                  <a:extLst>
                    <a:ext uri="{9D8B030D-6E8A-4147-A177-3AD203B41FA5}">
                      <a16:colId xmlns:a16="http://schemas.microsoft.com/office/drawing/2014/main" val="20002"/>
                    </a:ext>
                  </a:extLst>
                </a:gridCol>
                <a:gridCol w="1037025">
                  <a:extLst>
                    <a:ext uri="{9D8B030D-6E8A-4147-A177-3AD203B41FA5}">
                      <a16:colId xmlns:a16="http://schemas.microsoft.com/office/drawing/2014/main" val="20003"/>
                    </a:ext>
                  </a:extLst>
                </a:gridCol>
                <a:gridCol w="843875">
                  <a:extLst>
                    <a:ext uri="{9D8B030D-6E8A-4147-A177-3AD203B41FA5}">
                      <a16:colId xmlns:a16="http://schemas.microsoft.com/office/drawing/2014/main" val="20004"/>
                    </a:ext>
                  </a:extLst>
                </a:gridCol>
              </a:tblGrid>
              <a:tr h="638625">
                <a:tc gridSpan="5">
                  <a:txBody>
                    <a:bodyPr/>
                    <a:lstStyle/>
                    <a:p>
                      <a:pPr marL="0" marR="0" lvl="0" indent="0" algn="l" rtl="0">
                        <a:lnSpc>
                          <a:spcPct val="107000"/>
                        </a:lnSpc>
                        <a:spcBef>
                          <a:spcPts val="0"/>
                        </a:spcBef>
                        <a:spcAft>
                          <a:spcPts val="0"/>
                        </a:spcAft>
                        <a:buNone/>
                      </a:pPr>
                      <a:r>
                        <a:rPr lang="en-ZA" sz="1000" b="1" dirty="0">
                          <a:solidFill>
                            <a:schemeClr val="dk1"/>
                          </a:solidFill>
                        </a:rPr>
                        <a:t> Je___________________________(nom de la </a:t>
                      </a:r>
                      <a:r>
                        <a:rPr lang="en-ZA" sz="1000" b="1" dirty="0" err="1">
                          <a:solidFill>
                            <a:schemeClr val="dk1"/>
                          </a:solidFill>
                        </a:rPr>
                        <a:t>personne</a:t>
                      </a:r>
                      <a:r>
                        <a:rPr lang="en-ZA" sz="1000" b="1" dirty="0">
                          <a:solidFill>
                            <a:schemeClr val="dk1"/>
                          </a:solidFill>
                        </a:rPr>
                        <a:t> qui </a:t>
                      </a:r>
                      <a:r>
                        <a:rPr lang="en-ZA" sz="1000" b="1" dirty="0" err="1">
                          <a:solidFill>
                            <a:schemeClr val="dk1"/>
                          </a:solidFill>
                        </a:rPr>
                        <a:t>donne</a:t>
                      </a:r>
                      <a:r>
                        <a:rPr lang="en-ZA" sz="1000" b="1" dirty="0">
                          <a:solidFill>
                            <a:schemeClr val="dk1"/>
                          </a:solidFill>
                        </a:rPr>
                        <a:t> son </a:t>
                      </a:r>
                      <a:r>
                        <a:rPr lang="en-ZA" sz="1000" b="1" dirty="0" err="1">
                          <a:solidFill>
                            <a:schemeClr val="dk1"/>
                          </a:solidFill>
                        </a:rPr>
                        <a:t>consentement</a:t>
                      </a:r>
                      <a:r>
                        <a:rPr lang="en-ZA" sz="1000" b="1" dirty="0">
                          <a:solidFill>
                            <a:schemeClr val="dk1"/>
                          </a:solidFill>
                        </a:rPr>
                        <a:t>), </a:t>
                      </a:r>
                      <a:r>
                        <a:rPr lang="en-ZA" sz="1000" b="1" dirty="0" err="1">
                          <a:solidFill>
                            <a:schemeClr val="dk1"/>
                          </a:solidFill>
                        </a:rPr>
                        <a:t>autorise</a:t>
                      </a:r>
                      <a:r>
                        <a:rPr lang="en-ZA" sz="1000" b="1" dirty="0">
                          <a:solidFill>
                            <a:schemeClr val="dk1"/>
                          </a:solidFill>
                        </a:rPr>
                        <a:t> le </a:t>
                      </a:r>
                      <a:r>
                        <a:rPr lang="en-ZA" sz="1000" b="1" dirty="0" err="1">
                          <a:solidFill>
                            <a:schemeClr val="dk1"/>
                          </a:solidFill>
                        </a:rPr>
                        <a:t>gestionnaire</a:t>
                      </a:r>
                      <a:r>
                        <a:rPr lang="en-ZA" sz="1000" b="1" dirty="0">
                          <a:solidFill>
                            <a:schemeClr val="dk1"/>
                          </a:solidFill>
                        </a:rPr>
                        <a:t> de </a:t>
                      </a:r>
                      <a:r>
                        <a:rPr lang="en-ZA" sz="1000" b="1" dirty="0" err="1">
                          <a:solidFill>
                            <a:schemeClr val="dk1"/>
                          </a:solidFill>
                        </a:rPr>
                        <a:t>cas</a:t>
                      </a:r>
                      <a:r>
                        <a:rPr lang="en-ZA" sz="1000" b="1" dirty="0">
                          <a:solidFill>
                            <a:schemeClr val="dk1"/>
                          </a:solidFill>
                        </a:rPr>
                        <a:t> chargé du dossier à </a:t>
                      </a:r>
                      <a:r>
                        <a:rPr lang="en-ZA" sz="1000" b="1" dirty="0" err="1">
                          <a:solidFill>
                            <a:schemeClr val="dk1"/>
                          </a:solidFill>
                        </a:rPr>
                        <a:t>collecter</a:t>
                      </a:r>
                      <a:r>
                        <a:rPr lang="en-ZA" sz="1000" b="1" dirty="0">
                          <a:solidFill>
                            <a:schemeClr val="dk1"/>
                          </a:solidFill>
                        </a:rPr>
                        <a:t> et à stocker des </a:t>
                      </a:r>
                      <a:r>
                        <a:rPr lang="en-ZA" sz="1000" b="1" dirty="0" err="1">
                          <a:solidFill>
                            <a:schemeClr val="dk1"/>
                          </a:solidFill>
                        </a:rPr>
                        <a:t>informations</a:t>
                      </a:r>
                      <a:r>
                        <a:rPr lang="en-ZA" sz="1000" b="1" dirty="0">
                          <a:solidFill>
                            <a:schemeClr val="dk1"/>
                          </a:solidFill>
                        </a:rPr>
                        <a:t> </a:t>
                      </a:r>
                      <a:r>
                        <a:rPr lang="en-ZA" sz="1000" b="1" dirty="0" err="1">
                          <a:solidFill>
                            <a:schemeClr val="dk1"/>
                          </a:solidFill>
                        </a:rPr>
                        <a:t>personnelles</a:t>
                      </a:r>
                      <a:r>
                        <a:rPr lang="en-ZA" sz="1000" b="1" dirty="0">
                          <a:solidFill>
                            <a:schemeClr val="dk1"/>
                          </a:solidFill>
                        </a:rPr>
                        <a:t> </a:t>
                      </a:r>
                      <a:r>
                        <a:rPr lang="en-ZA" sz="1000" b="1" dirty="0" err="1">
                          <a:solidFill>
                            <a:schemeClr val="dk1"/>
                          </a:solidFill>
                        </a:rPr>
                        <a:t>concernant</a:t>
                      </a:r>
                      <a:r>
                        <a:rPr lang="en-ZA" sz="1000" b="1" dirty="0">
                          <a:solidFill>
                            <a:schemeClr val="dk1"/>
                          </a:solidFill>
                        </a:rPr>
                        <a:t> le dossier (par </a:t>
                      </a:r>
                      <a:r>
                        <a:rPr lang="en-ZA" sz="1000" b="1" dirty="0" err="1">
                          <a:solidFill>
                            <a:schemeClr val="dk1"/>
                          </a:solidFill>
                        </a:rPr>
                        <a:t>exemple</a:t>
                      </a:r>
                      <a:r>
                        <a:rPr lang="en-ZA" sz="1000" b="1" dirty="0">
                          <a:solidFill>
                            <a:schemeClr val="dk1"/>
                          </a:solidFill>
                        </a:rPr>
                        <a:t>, nom, photo, </a:t>
                      </a:r>
                      <a:r>
                        <a:rPr lang="en-ZA" sz="1000" b="1" dirty="0" err="1">
                          <a:solidFill>
                            <a:schemeClr val="dk1"/>
                          </a:solidFill>
                        </a:rPr>
                        <a:t>détails</a:t>
                      </a:r>
                      <a:r>
                        <a:rPr lang="en-ZA" sz="1000" b="1" dirty="0">
                          <a:solidFill>
                            <a:schemeClr val="dk1"/>
                          </a:solidFill>
                        </a:rPr>
                        <a:t> </a:t>
                      </a:r>
                      <a:r>
                        <a:rPr lang="en-ZA" sz="1000" b="1" dirty="0" err="1">
                          <a:solidFill>
                            <a:schemeClr val="dk1"/>
                          </a:solidFill>
                        </a:rPr>
                        <a:t>familiaux</a:t>
                      </a:r>
                      <a:r>
                        <a:rPr lang="en-ZA" sz="1000" b="1" dirty="0">
                          <a:solidFill>
                            <a:schemeClr val="dk1"/>
                          </a:solidFill>
                        </a:rPr>
                        <a:t>).</a:t>
                      </a:r>
                      <a:endParaRPr sz="1000" b="1"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875275">
                <a:tc gridSpan="5">
                  <a:txBody>
                    <a:bodyPr/>
                    <a:lstStyle/>
                    <a:p>
                      <a:pPr marL="0" marR="0" lvl="0" indent="0" algn="l" rtl="0">
                        <a:lnSpc>
                          <a:spcPct val="107000"/>
                        </a:lnSpc>
                        <a:spcBef>
                          <a:spcPts val="0"/>
                        </a:spcBef>
                        <a:spcAft>
                          <a:spcPts val="0"/>
                        </a:spcAft>
                        <a:buNone/>
                      </a:pPr>
                      <a:r>
                        <a:rPr lang="en-ZA" sz="1000" b="1">
                          <a:solidFill>
                            <a:schemeClr val="dk1"/>
                          </a:solidFill>
                        </a:rPr>
                        <a:t>3. PARTAGE D'INFORMATIONS POUR LA FOURNITURE DE SERVICES </a:t>
                      </a:r>
                      <a:endParaRPr/>
                    </a:p>
                    <a:p>
                      <a:pPr marL="0" marR="0" lvl="0" indent="0" algn="l" rtl="0">
                        <a:lnSpc>
                          <a:spcPct val="107000"/>
                        </a:lnSpc>
                        <a:spcBef>
                          <a:spcPts val="800"/>
                        </a:spcBef>
                        <a:spcAft>
                          <a:spcPts val="0"/>
                        </a:spcAft>
                        <a:buNone/>
                      </a:pPr>
                      <a:r>
                        <a:rPr lang="en-ZA" sz="700" b="0" i="1">
                          <a:solidFill>
                            <a:schemeClr val="dk1"/>
                          </a:solidFill>
                        </a:rPr>
                        <a:t>Expliquer quelles informations et pourquoi il peut être nécessaire de partager des informations sur leur cas et comment elles seront partagées conformément aux protocoles de partage d'informations afin de respecter la confidentialité. Expliquez-leur qu'ils peuvent faire part de leurs souhaits spécifiques concernant les informations qu'ils ne souhaitent pas voir partagées avec qui. Précisez également qu'il peut arriver que des informations doivent être partagées sans leur consentement si elles ou d'autres personnes risquent de subir un préjudice important. Dans ce cas, expliquez-lui qu'il en sera informé.</a:t>
                      </a:r>
                      <a:endParaRPr sz="7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634225">
                <a:tc gridSpan="5">
                  <a:txBody>
                    <a:bodyPr/>
                    <a:lstStyle/>
                    <a:p>
                      <a:pPr marL="0" marR="0" lvl="0" indent="0" algn="l" rtl="0">
                        <a:lnSpc>
                          <a:spcPct val="107000"/>
                        </a:lnSpc>
                        <a:spcBef>
                          <a:spcPts val="0"/>
                        </a:spcBef>
                        <a:spcAft>
                          <a:spcPts val="0"/>
                        </a:spcAft>
                        <a:buNone/>
                      </a:pPr>
                      <a:r>
                        <a:rPr lang="en-ZA" sz="1000" b="1" dirty="0">
                          <a:solidFill>
                            <a:schemeClr val="dk1"/>
                          </a:solidFill>
                        </a:rPr>
                        <a:t> Je___________________________(nom de la </a:t>
                      </a:r>
                      <a:r>
                        <a:rPr lang="en-ZA" sz="1000" b="1" dirty="0" err="1">
                          <a:solidFill>
                            <a:schemeClr val="dk1"/>
                          </a:solidFill>
                        </a:rPr>
                        <a:t>personne</a:t>
                      </a:r>
                      <a:r>
                        <a:rPr lang="en-ZA" sz="1000" b="1" dirty="0">
                          <a:solidFill>
                            <a:schemeClr val="dk1"/>
                          </a:solidFill>
                        </a:rPr>
                        <a:t> qui </a:t>
                      </a:r>
                      <a:r>
                        <a:rPr lang="en-ZA" sz="1000" b="1" dirty="0" err="1">
                          <a:solidFill>
                            <a:schemeClr val="dk1"/>
                          </a:solidFill>
                        </a:rPr>
                        <a:t>donne</a:t>
                      </a:r>
                      <a:r>
                        <a:rPr lang="en-ZA" sz="1000" b="1" dirty="0">
                          <a:solidFill>
                            <a:schemeClr val="dk1"/>
                          </a:solidFill>
                        </a:rPr>
                        <a:t> son </a:t>
                      </a:r>
                      <a:r>
                        <a:rPr lang="en-ZA" sz="1000" b="1" dirty="0" err="1">
                          <a:solidFill>
                            <a:schemeClr val="dk1"/>
                          </a:solidFill>
                        </a:rPr>
                        <a:t>consentement</a:t>
                      </a:r>
                      <a:r>
                        <a:rPr lang="en-ZA" sz="1000" b="1" dirty="0">
                          <a:solidFill>
                            <a:schemeClr val="dk1"/>
                          </a:solidFill>
                        </a:rPr>
                        <a:t>), </a:t>
                      </a:r>
                      <a:r>
                        <a:rPr lang="en-ZA" sz="1000" b="1" dirty="0" err="1">
                          <a:solidFill>
                            <a:schemeClr val="dk1"/>
                          </a:solidFill>
                        </a:rPr>
                        <a:t>autorise</a:t>
                      </a:r>
                      <a:r>
                        <a:rPr lang="en-ZA" sz="1000" b="1" dirty="0">
                          <a:solidFill>
                            <a:schemeClr val="dk1"/>
                          </a:solidFill>
                        </a:rPr>
                        <a:t> le </a:t>
                      </a:r>
                      <a:r>
                        <a:rPr lang="en-ZA" sz="1000" b="1" dirty="0" err="1">
                          <a:solidFill>
                            <a:schemeClr val="dk1"/>
                          </a:solidFill>
                        </a:rPr>
                        <a:t>gestionnaire</a:t>
                      </a:r>
                      <a:r>
                        <a:rPr lang="en-ZA" sz="1000" b="1" dirty="0">
                          <a:solidFill>
                            <a:schemeClr val="dk1"/>
                          </a:solidFill>
                        </a:rPr>
                        <a:t> de </a:t>
                      </a:r>
                      <a:r>
                        <a:rPr lang="en-ZA" sz="1000" b="1" dirty="0" err="1">
                          <a:solidFill>
                            <a:schemeClr val="dk1"/>
                          </a:solidFill>
                        </a:rPr>
                        <a:t>cas</a:t>
                      </a:r>
                      <a:r>
                        <a:rPr lang="en-ZA" sz="1000" b="1" dirty="0">
                          <a:solidFill>
                            <a:schemeClr val="dk1"/>
                          </a:solidFill>
                        </a:rPr>
                        <a:t> chargé du dossier à </a:t>
                      </a:r>
                      <a:r>
                        <a:rPr lang="en-ZA" sz="1000" b="1" dirty="0" err="1">
                          <a:solidFill>
                            <a:schemeClr val="dk1"/>
                          </a:solidFill>
                        </a:rPr>
                        <a:t>partager</a:t>
                      </a:r>
                      <a:r>
                        <a:rPr lang="en-ZA" sz="1000" b="1" dirty="0">
                          <a:solidFill>
                            <a:schemeClr val="dk1"/>
                          </a:solidFill>
                        </a:rPr>
                        <a:t> les </a:t>
                      </a:r>
                      <a:r>
                        <a:rPr lang="en-ZA" sz="1000" b="1" dirty="0" err="1">
                          <a:solidFill>
                            <a:schemeClr val="dk1"/>
                          </a:solidFill>
                        </a:rPr>
                        <a:t>informations</a:t>
                      </a:r>
                      <a:r>
                        <a:rPr lang="en-ZA" sz="1000" b="1" dirty="0">
                          <a:solidFill>
                            <a:schemeClr val="dk1"/>
                          </a:solidFill>
                        </a:rPr>
                        <a:t> relatives au dossier avec </a:t>
                      </a:r>
                      <a:r>
                        <a:rPr lang="en-ZA" sz="1000" b="1" dirty="0" err="1">
                          <a:solidFill>
                            <a:schemeClr val="dk1"/>
                          </a:solidFill>
                        </a:rPr>
                        <a:t>d'autres</a:t>
                      </a:r>
                      <a:r>
                        <a:rPr lang="en-ZA" sz="1000" b="1" dirty="0">
                          <a:solidFill>
                            <a:schemeClr val="dk1"/>
                          </a:solidFill>
                        </a:rPr>
                        <a:t> </a:t>
                      </a:r>
                      <a:r>
                        <a:rPr lang="en-ZA" sz="1000" b="1" dirty="0" err="1">
                          <a:solidFill>
                            <a:schemeClr val="dk1"/>
                          </a:solidFill>
                        </a:rPr>
                        <a:t>prestataires</a:t>
                      </a:r>
                      <a:r>
                        <a:rPr lang="en-ZA" sz="1000" b="1" dirty="0">
                          <a:solidFill>
                            <a:schemeClr val="dk1"/>
                          </a:solidFill>
                        </a:rPr>
                        <a:t> de services </a:t>
                      </a:r>
                      <a:r>
                        <a:rPr lang="en-ZA" sz="1000" b="1" dirty="0" err="1">
                          <a:solidFill>
                            <a:schemeClr val="dk1"/>
                          </a:solidFill>
                        </a:rPr>
                        <a:t>selon</a:t>
                      </a:r>
                      <a:r>
                        <a:rPr lang="en-ZA" sz="1000" b="1" dirty="0">
                          <a:solidFill>
                            <a:schemeClr val="dk1"/>
                          </a:solidFill>
                        </a:rPr>
                        <a:t> les </a:t>
                      </a:r>
                      <a:r>
                        <a:rPr lang="en-ZA" sz="1000" b="1" dirty="0" err="1">
                          <a:solidFill>
                            <a:schemeClr val="dk1"/>
                          </a:solidFill>
                        </a:rPr>
                        <a:t>modalités</a:t>
                      </a:r>
                      <a:r>
                        <a:rPr lang="en-ZA" sz="1000" b="1" dirty="0">
                          <a:solidFill>
                            <a:schemeClr val="dk1"/>
                          </a:solidFill>
                        </a:rPr>
                        <a:t> </a:t>
                      </a:r>
                      <a:r>
                        <a:rPr lang="en-ZA" sz="1000" b="1" dirty="0" err="1">
                          <a:solidFill>
                            <a:schemeClr val="dk1"/>
                          </a:solidFill>
                        </a:rPr>
                        <a:t>décrites</a:t>
                      </a:r>
                      <a:r>
                        <a:rPr lang="en-ZA" sz="1000" b="1" dirty="0">
                          <a:solidFill>
                            <a:schemeClr val="dk1"/>
                          </a:solidFill>
                        </a:rPr>
                        <a:t> ci-dessous.</a:t>
                      </a:r>
                      <a:endParaRPr sz="1000" b="1"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1967350">
                <a:tc gridSpan="3">
                  <a:txBody>
                    <a:bodyPr/>
                    <a:lstStyle/>
                    <a:p>
                      <a:pPr marL="0" marR="0" lvl="0" indent="0" algn="l" rtl="0">
                        <a:spcBef>
                          <a:spcPts val="0"/>
                        </a:spcBef>
                        <a:spcAft>
                          <a:spcPts val="0"/>
                        </a:spcAft>
                        <a:buNone/>
                      </a:pPr>
                      <a:r>
                        <a:rPr lang="en-ZA" sz="1000" b="1">
                          <a:solidFill>
                            <a:schemeClr val="dk1"/>
                          </a:solidFill>
                        </a:rPr>
                        <a:t>Les informations peuvent être partagées pour les services suivants : </a:t>
                      </a:r>
                      <a:endParaRPr sz="1000" b="1">
                        <a:solidFill>
                          <a:schemeClr val="dk1"/>
                        </a:solidFill>
                      </a:endParaRPr>
                    </a:p>
                    <a:p>
                      <a:pPr marL="0" marR="0" lvl="0" indent="0" algn="l" rtl="0">
                        <a:spcBef>
                          <a:spcPts val="0"/>
                        </a:spcBef>
                        <a:spcAft>
                          <a:spcPts val="0"/>
                        </a:spcAft>
                        <a:buNone/>
                      </a:pPr>
                      <a:r>
                        <a:rPr lang="en-ZA" sz="700" b="0">
                          <a:solidFill>
                            <a:schemeClr val="dk1"/>
                          </a:solidFill>
                        </a:rPr>
                        <a:t>Cochez toutes les cases correspondantes</a:t>
                      </a:r>
                      <a:endParaRPr sz="700" b="0">
                        <a:solidFill>
                          <a:schemeClr val="dk1"/>
                        </a:solidFill>
                      </a:endParaRPr>
                    </a:p>
                    <a:p>
                      <a:pPr marL="0" marR="0" lvl="0" indent="0" algn="l" rtl="0">
                        <a:spcBef>
                          <a:spcPts val="0"/>
                        </a:spcBef>
                        <a:spcAft>
                          <a:spcPts val="0"/>
                        </a:spcAft>
                        <a:buNone/>
                      </a:pPr>
                      <a:r>
                        <a:rPr lang="en-ZA" sz="1000" b="0">
                          <a:solidFill>
                            <a:schemeClr val="dk1"/>
                          </a:solidFill>
                        </a:rPr>
                        <a:t>[ ] Soins alternatifs</a:t>
                      </a:r>
                      <a:endParaRPr sz="1000" b="0">
                        <a:solidFill>
                          <a:schemeClr val="dk1"/>
                        </a:solidFill>
                      </a:endParaRPr>
                    </a:p>
                    <a:p>
                      <a:pPr marL="0" marR="0" lvl="0" indent="0" algn="l" rtl="0">
                        <a:spcBef>
                          <a:spcPts val="0"/>
                        </a:spcBef>
                        <a:spcAft>
                          <a:spcPts val="0"/>
                        </a:spcAft>
                        <a:buNone/>
                      </a:pPr>
                      <a:r>
                        <a:rPr lang="en-ZA" sz="1000" b="0">
                          <a:solidFill>
                            <a:schemeClr val="dk1"/>
                          </a:solidFill>
                        </a:rPr>
                        <a:t>[ ] Assistance en espèces</a:t>
                      </a:r>
                      <a:endParaRPr sz="1000" b="0">
                        <a:solidFill>
                          <a:schemeClr val="dk1"/>
                        </a:solidFill>
                      </a:endParaRPr>
                    </a:p>
                    <a:p>
                      <a:pPr marL="0" marR="0" lvl="0" indent="0" algn="l" rtl="0">
                        <a:spcBef>
                          <a:spcPts val="0"/>
                        </a:spcBef>
                        <a:spcAft>
                          <a:spcPts val="0"/>
                        </a:spcAft>
                        <a:buNone/>
                      </a:pPr>
                      <a:r>
                        <a:rPr lang="en-ZA" sz="1000" b="0">
                          <a:solidFill>
                            <a:schemeClr val="dk1"/>
                          </a:solidFill>
                        </a:rPr>
                        <a:t>[ ]Éducation (formelle)</a:t>
                      </a:r>
                      <a:endParaRPr sz="1000" b="0">
                        <a:solidFill>
                          <a:schemeClr val="dk1"/>
                        </a:solidFill>
                      </a:endParaRPr>
                    </a:p>
                    <a:p>
                      <a:pPr marL="0" marR="0" lvl="0" indent="0" algn="l" rtl="0">
                        <a:spcBef>
                          <a:spcPts val="0"/>
                        </a:spcBef>
                        <a:spcAft>
                          <a:spcPts val="0"/>
                        </a:spcAft>
                        <a:buNone/>
                      </a:pPr>
                      <a:r>
                        <a:rPr lang="en-ZA" sz="1000" b="0">
                          <a:solidFill>
                            <a:schemeClr val="dk1"/>
                          </a:solidFill>
                        </a:rPr>
                        <a:t>[ ]Recherche et regroupement familial</a:t>
                      </a:r>
                      <a:endParaRPr sz="1000" b="0">
                        <a:solidFill>
                          <a:schemeClr val="dk1"/>
                        </a:solidFill>
                      </a:endParaRPr>
                    </a:p>
                    <a:p>
                      <a:pPr marL="0" marR="0" lvl="0" indent="0" algn="l" rtl="0">
                        <a:spcBef>
                          <a:spcPts val="0"/>
                        </a:spcBef>
                        <a:spcAft>
                          <a:spcPts val="0"/>
                        </a:spcAft>
                        <a:buNone/>
                      </a:pPr>
                      <a:r>
                        <a:rPr lang="en-ZA" sz="1000" b="0">
                          <a:solidFill>
                            <a:schemeClr val="dk1"/>
                          </a:solidFill>
                        </a:rPr>
                        <a:t>[ ]Alimentation</a:t>
                      </a:r>
                      <a:endParaRPr sz="1000" b="0">
                        <a:solidFill>
                          <a:schemeClr val="dk1"/>
                        </a:solidFill>
                      </a:endParaRPr>
                    </a:p>
                    <a:p>
                      <a:pPr marL="0" marR="0" lvl="0" indent="0" algn="l" rtl="0">
                        <a:spcBef>
                          <a:spcPts val="0"/>
                        </a:spcBef>
                        <a:spcAft>
                          <a:spcPts val="0"/>
                        </a:spcAft>
                        <a:buNone/>
                      </a:pPr>
                      <a:r>
                        <a:rPr lang="en-ZA" sz="1000" b="0">
                          <a:solidFill>
                            <a:schemeClr val="dk1"/>
                          </a:solidFill>
                        </a:rPr>
                        <a:t>[ ]Soutien aux survivants de la violence liée au sexe</a:t>
                      </a:r>
                      <a:endParaRPr sz="1000" b="0">
                        <a:solidFill>
                          <a:schemeClr val="dk1"/>
                        </a:solidFill>
                      </a:endParaRPr>
                    </a:p>
                    <a:p>
                      <a:pPr marL="0" marR="0" lvl="0" indent="0" algn="l" rtl="0">
                        <a:spcBef>
                          <a:spcPts val="0"/>
                        </a:spcBef>
                        <a:spcAft>
                          <a:spcPts val="0"/>
                        </a:spcAft>
                        <a:buNone/>
                      </a:pPr>
                      <a:r>
                        <a:rPr lang="en-ZA" sz="1000" b="0">
                          <a:solidFill>
                            <a:schemeClr val="dk1"/>
                          </a:solidFill>
                        </a:rPr>
                        <a:t>[ ]Soutien juridique</a:t>
                      </a:r>
                      <a:endParaRPr sz="1000" b="0">
                        <a:solidFill>
                          <a:schemeClr val="dk1"/>
                        </a:solidFill>
                      </a:endParaRPr>
                    </a:p>
                    <a:p>
                      <a:pPr marL="0" marR="0" lvl="0" indent="0" algn="l" rtl="0">
                        <a:spcBef>
                          <a:spcPts val="0"/>
                        </a:spcBef>
                        <a:spcAft>
                          <a:spcPts val="0"/>
                        </a:spcAft>
                        <a:buNone/>
                      </a:pPr>
                      <a:r>
                        <a:rPr lang="en-ZA" sz="1000" b="0">
                          <a:solidFill>
                            <a:schemeClr val="dk1"/>
                          </a:solidFill>
                        </a:rPr>
                        <a:t>[ ]Moyens de subsistance</a:t>
                      </a:r>
                      <a:endParaRPr sz="1000" b="0">
                        <a:solidFill>
                          <a:schemeClr val="dk1"/>
                        </a:solidFill>
                      </a:endParaRPr>
                    </a:p>
                    <a:p>
                      <a:pPr marL="0" marR="0" lvl="0" indent="0" algn="l" rtl="0">
                        <a:spcBef>
                          <a:spcPts val="0"/>
                        </a:spcBef>
                        <a:spcAft>
                          <a:spcPts val="0"/>
                        </a:spcAft>
                        <a:buNone/>
                      </a:pPr>
                      <a:r>
                        <a:rPr lang="en-ZA" sz="1000" b="0">
                          <a:solidFill>
                            <a:schemeClr val="dk1"/>
                          </a:solidFill>
                        </a:rPr>
                        <a:t>[ ]Médical</a:t>
                      </a:r>
                      <a:endParaRPr sz="1000" b="0">
                        <a:solidFill>
                          <a:schemeClr val="dk1"/>
                        </a:solidFill>
                      </a:endParaRPr>
                    </a:p>
                    <a:p>
                      <a:pPr marL="0" marR="0" lvl="0" indent="0" algn="l" rtl="0">
                        <a:spcBef>
                          <a:spcPts val="0"/>
                        </a:spcBef>
                        <a:spcAft>
                          <a:spcPts val="0"/>
                        </a:spcAft>
                        <a:buNone/>
                      </a:pPr>
                      <a:r>
                        <a:rPr lang="en-ZA" sz="1000" b="0">
                          <a:solidFill>
                            <a:schemeClr val="dk1"/>
                          </a:solidFill>
                        </a:rPr>
                        <a:t>[ ]Santé mentale</a:t>
                      </a:r>
                      <a:endParaRPr sz="1000" b="0">
                        <a:solidFill>
                          <a:schemeClr val="dk1"/>
                        </a:solidFill>
                      </a:endParaRPr>
                    </a:p>
                    <a:p>
                      <a:pPr marL="0" marR="0" lvl="0" indent="0" algn="l" rtl="0">
                        <a:spcBef>
                          <a:spcPts val="0"/>
                        </a:spcBef>
                        <a:spcAft>
                          <a:spcPts val="0"/>
                        </a:spcAft>
                        <a:buNone/>
                      </a:pPr>
                      <a:r>
                        <a:rPr lang="en-ZA" sz="1000" b="0">
                          <a:solidFill>
                            <a:schemeClr val="dk1"/>
                          </a:solidFill>
                        </a:rPr>
                        <a:t>[ ] Articles non alimentaires</a:t>
                      </a:r>
                      <a:endParaRPr sz="1000" b="0">
                        <a:solidFill>
                          <a:schemeClr val="dk1"/>
                        </a:solidFill>
                      </a:endParaRPr>
                    </a:p>
                    <a:p>
                      <a:pPr marL="0" marR="0" lvl="0" indent="0" algn="l" rtl="0">
                        <a:spcBef>
                          <a:spcPts val="0"/>
                        </a:spcBef>
                        <a:spcAft>
                          <a:spcPts val="0"/>
                        </a:spcAft>
                        <a:buNone/>
                      </a:pPr>
                      <a:r>
                        <a:rPr lang="en-ZA" sz="1000" b="0">
                          <a:solidFill>
                            <a:schemeClr val="dk1"/>
                          </a:solidFill>
                        </a:rPr>
                        <a:t> </a:t>
                      </a:r>
                      <a:endParaRPr sz="1000" b="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Éducation</a:t>
                      </a:r>
                      <a:r>
                        <a:rPr lang="en-ZA" sz="1000" b="0" dirty="0">
                          <a:solidFill>
                            <a:schemeClr val="dk1"/>
                          </a:solidFill>
                        </a:rPr>
                        <a:t> non </a:t>
                      </a:r>
                      <a:r>
                        <a:rPr lang="en-ZA" sz="1000" b="0" dirty="0" err="1">
                          <a:solidFill>
                            <a:schemeClr val="dk1"/>
                          </a:solidFill>
                        </a:rPr>
                        <a:t>formelle</a:t>
                      </a:r>
                      <a:endParaRPr dirty="0"/>
                    </a:p>
                    <a:p>
                      <a:pPr marL="0" marR="0" lvl="0" indent="0" algn="l" rtl="0">
                        <a:spcBef>
                          <a:spcPts val="0"/>
                        </a:spcBef>
                        <a:spcAft>
                          <a:spcPts val="0"/>
                        </a:spcAft>
                        <a:buNone/>
                      </a:pPr>
                      <a:r>
                        <a:rPr lang="en-ZA" sz="1000" b="0" dirty="0">
                          <a:solidFill>
                            <a:schemeClr val="dk1"/>
                          </a:solidFill>
                        </a:rPr>
                        <a:t>[ ]Nutrition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Soutien</a:t>
                      </a:r>
                      <a:r>
                        <a:rPr lang="en-ZA" sz="1000" b="0" dirty="0">
                          <a:solidFill>
                            <a:schemeClr val="dk1"/>
                          </a:solidFill>
                        </a:rPr>
                        <a:t> psychosocial</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]Services pour les enfants </a:t>
                      </a:r>
                      <a:r>
                        <a:rPr lang="en-ZA" sz="1000" b="0" dirty="0" err="1">
                          <a:solidFill>
                            <a:schemeClr val="dk1"/>
                          </a:solidFill>
                        </a:rPr>
                        <a:t>handicapés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]Abri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Santé</a:t>
                      </a:r>
                      <a:r>
                        <a:rPr lang="en-ZA" sz="1000" b="0" dirty="0">
                          <a:solidFill>
                            <a:schemeClr val="dk1"/>
                          </a:solidFill>
                        </a:rPr>
                        <a:t> </a:t>
                      </a:r>
                      <a:r>
                        <a:rPr lang="en-ZA" sz="1000" b="0" dirty="0" err="1">
                          <a:solidFill>
                            <a:schemeClr val="dk1"/>
                          </a:solidFill>
                        </a:rPr>
                        <a:t>sexuelle</a:t>
                      </a:r>
                      <a:r>
                        <a:rPr lang="en-ZA" sz="1000" b="0" dirty="0">
                          <a:solidFill>
                            <a:schemeClr val="dk1"/>
                          </a:solidFill>
                        </a:rPr>
                        <a:t> et reproductive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900" b="0" dirty="0">
                          <a:solidFill>
                            <a:schemeClr val="dk1"/>
                          </a:solidFill>
                        </a:rPr>
                        <a:t>]</a:t>
                      </a:r>
                      <a:r>
                        <a:rPr lang="en-ZA" sz="1000" b="0" dirty="0" err="1">
                          <a:solidFill>
                            <a:schemeClr val="dk1"/>
                          </a:solidFill>
                        </a:rPr>
                        <a:t>Sauvetage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WASH</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Transfert</a:t>
                      </a:r>
                      <a:r>
                        <a:rPr lang="en-ZA" sz="1000" b="0" dirty="0">
                          <a:solidFill>
                            <a:schemeClr val="dk1"/>
                          </a:solidFill>
                        </a:rPr>
                        <a:t> de </a:t>
                      </a:r>
                      <a:r>
                        <a:rPr lang="en-ZA" sz="1000" b="0" dirty="0" err="1">
                          <a:solidFill>
                            <a:schemeClr val="dk1"/>
                          </a:solidFill>
                        </a:rPr>
                        <a:t>cas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Autre</a:t>
                      </a:r>
                      <a:r>
                        <a:rPr lang="en-ZA" sz="1000" b="0" dirty="0">
                          <a:solidFill>
                            <a:schemeClr val="dk1"/>
                          </a:solidFill>
                        </a:rPr>
                        <a:t>, </a:t>
                      </a:r>
                      <a:r>
                        <a:rPr lang="en-ZA" sz="1000" b="0" dirty="0" err="1">
                          <a:solidFill>
                            <a:schemeClr val="dk1"/>
                          </a:solidFill>
                        </a:rPr>
                        <a:t>veuillez</a:t>
                      </a:r>
                      <a:r>
                        <a:rPr lang="en-ZA" sz="1000" b="0" dirty="0">
                          <a:solidFill>
                            <a:schemeClr val="dk1"/>
                          </a:solidFill>
                        </a:rPr>
                        <a:t> </a:t>
                      </a:r>
                      <a:r>
                        <a:rPr lang="en-ZA" sz="1000" b="0" dirty="0" err="1">
                          <a:solidFill>
                            <a:schemeClr val="dk1"/>
                          </a:solidFill>
                        </a:rPr>
                        <a:t>préciser</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3"/>
                  </a:ext>
                </a:extLst>
              </a:tr>
              <a:tr h="590675">
                <a:tc gridSpan="5">
                  <a:txBody>
                    <a:bodyPr/>
                    <a:lstStyle/>
                    <a:p>
                      <a:pPr marL="0" marR="0" lvl="0" indent="0" algn="l" rtl="0">
                        <a:spcBef>
                          <a:spcPts val="0"/>
                        </a:spcBef>
                        <a:spcAft>
                          <a:spcPts val="0"/>
                        </a:spcAft>
                        <a:buNone/>
                      </a:pPr>
                      <a:r>
                        <a:rPr lang="en-ZA" sz="1000" b="1">
                          <a:solidFill>
                            <a:schemeClr val="dk1"/>
                          </a:solidFill>
                        </a:rPr>
                        <a:t>Les détails personnels de l'affaire peuvent-ils également être communiqués au HCR ?</a:t>
                      </a:r>
                      <a:endParaRPr sz="1000" b="1">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 </a:t>
                      </a:r>
                      <a:endParaRPr sz="1000" b="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786625">
                <a:tc gridSpan="3">
                  <a:txBody>
                    <a:bodyPr/>
                    <a:lstStyle/>
                    <a:p>
                      <a:pPr marL="0" marR="0" lvl="0" indent="0" algn="l" rtl="0">
                        <a:spcBef>
                          <a:spcPts val="0"/>
                        </a:spcBef>
                        <a:spcAft>
                          <a:spcPts val="0"/>
                        </a:spcAft>
                        <a:buNone/>
                      </a:pPr>
                      <a:r>
                        <a:rPr lang="en-ZA" sz="1000" b="1" dirty="0">
                          <a:solidFill>
                            <a:schemeClr val="dk1"/>
                          </a:solidFill>
                        </a:rPr>
                        <a:t>Ne pas </a:t>
                      </a:r>
                      <a:r>
                        <a:rPr lang="en-ZA" sz="1000" b="1" dirty="0" err="1">
                          <a:solidFill>
                            <a:schemeClr val="dk1"/>
                          </a:solidFill>
                        </a:rPr>
                        <a:t>divulguer</a:t>
                      </a:r>
                      <a:r>
                        <a:rPr lang="en-ZA" sz="1000" b="1" dirty="0">
                          <a:solidFill>
                            <a:schemeClr val="dk1"/>
                          </a:solidFill>
                        </a:rPr>
                        <a:t> </a:t>
                      </a:r>
                      <a:r>
                        <a:rPr lang="en-ZA" sz="1000" b="1" dirty="0" err="1">
                          <a:solidFill>
                            <a:schemeClr val="dk1"/>
                          </a:solidFill>
                        </a:rPr>
                        <a:t>d'informations</a:t>
                      </a:r>
                      <a:r>
                        <a:rPr lang="en-ZA" sz="1000" b="1" dirty="0">
                          <a:solidFill>
                            <a:schemeClr val="dk1"/>
                          </a:solidFill>
                        </a:rPr>
                        <a:t> </a:t>
                      </a:r>
                      <a:r>
                        <a:rPr lang="en-ZA" sz="1000" b="1" dirty="0" err="1">
                          <a:solidFill>
                            <a:schemeClr val="dk1"/>
                          </a:solidFill>
                        </a:rPr>
                        <a:t>spécifiques</a:t>
                      </a:r>
                      <a:r>
                        <a:rPr lang="en-ZA" sz="1000" b="1" dirty="0">
                          <a:solidFill>
                            <a:schemeClr val="dk1"/>
                          </a:solidFill>
                        </a:rPr>
                        <a:t> :</a:t>
                      </a:r>
                      <a:endParaRPr sz="1000" b="1"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Quelles sont les informations spécifiques à ne pas divulguer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sz="1000" b="1">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5"/>
                  </a:ext>
                </a:extLst>
              </a:tr>
              <a:tr h="921775">
                <a:tc gridSpan="5">
                  <a:txBody>
                    <a:bodyPr/>
                    <a:lstStyle/>
                    <a:p>
                      <a:pPr marL="0" marR="0" lvl="0" indent="0" algn="l" rtl="0">
                        <a:spcBef>
                          <a:spcPts val="0"/>
                        </a:spcBef>
                        <a:spcAft>
                          <a:spcPts val="0"/>
                        </a:spcAft>
                        <a:buNone/>
                      </a:pPr>
                      <a:r>
                        <a:rPr lang="en-ZA" sz="1000" b="1" dirty="0">
                          <a:solidFill>
                            <a:schemeClr val="dk1"/>
                          </a:solidFill>
                        </a:rPr>
                        <a:t>Raison pour </a:t>
                      </a:r>
                      <a:r>
                        <a:rPr lang="en-ZA" sz="1000" b="1" dirty="0" err="1">
                          <a:solidFill>
                            <a:schemeClr val="dk1"/>
                          </a:solidFill>
                        </a:rPr>
                        <a:t>laquelle</a:t>
                      </a:r>
                      <a:r>
                        <a:rPr lang="en-ZA" sz="1000" b="1" dirty="0">
                          <a:solidFill>
                            <a:schemeClr val="dk1"/>
                          </a:solidFill>
                        </a:rPr>
                        <a:t> </a:t>
                      </a:r>
                      <a:r>
                        <a:rPr lang="en-ZA" sz="1000" b="1" dirty="0" err="1">
                          <a:solidFill>
                            <a:schemeClr val="dk1"/>
                          </a:solidFill>
                        </a:rPr>
                        <a:t>l'autorisation</a:t>
                      </a:r>
                      <a:r>
                        <a:rPr lang="en-ZA" sz="1000" b="1" dirty="0">
                          <a:solidFill>
                            <a:schemeClr val="dk1"/>
                          </a:solidFill>
                        </a:rPr>
                        <a:t> </a:t>
                      </a:r>
                      <a:r>
                        <a:rPr lang="en-ZA" sz="1000" b="1" dirty="0" err="1">
                          <a:solidFill>
                            <a:schemeClr val="dk1"/>
                          </a:solidFill>
                        </a:rPr>
                        <a:t>n'a</a:t>
                      </a:r>
                      <a:r>
                        <a:rPr lang="en-ZA" sz="1000" b="1" dirty="0">
                          <a:solidFill>
                            <a:schemeClr val="dk1"/>
                          </a:solidFill>
                        </a:rPr>
                        <a:t> pas </a:t>
                      </a:r>
                      <a:r>
                        <a:rPr lang="en-ZA" sz="1000" b="1" dirty="0" err="1">
                          <a:solidFill>
                            <a:schemeClr val="dk1"/>
                          </a:solidFill>
                        </a:rPr>
                        <a:t>été</a:t>
                      </a:r>
                      <a:r>
                        <a:rPr lang="en-ZA" sz="1000" b="1" dirty="0">
                          <a:solidFill>
                            <a:schemeClr val="dk1"/>
                          </a:solidFill>
                        </a:rPr>
                        <a:t> </a:t>
                      </a:r>
                      <a:r>
                        <a:rPr lang="en-ZA" sz="1000" b="1" dirty="0" err="1">
                          <a:solidFill>
                            <a:schemeClr val="dk1"/>
                          </a:solidFill>
                        </a:rPr>
                        <a:t>accordée</a:t>
                      </a:r>
                      <a:r>
                        <a:rPr lang="en-ZA" sz="1000" b="1" dirty="0">
                          <a:solidFill>
                            <a:schemeClr val="dk1"/>
                          </a:solidFill>
                        </a:rPr>
                        <a:t> et/</a:t>
                      </a:r>
                      <a:r>
                        <a:rPr lang="en-ZA" sz="1000" b="1" dirty="0" err="1">
                          <a:solidFill>
                            <a:schemeClr val="dk1"/>
                          </a:solidFill>
                        </a:rPr>
                        <a:t>ou</a:t>
                      </a:r>
                      <a:r>
                        <a:rPr lang="en-ZA" sz="1000" b="1" dirty="0">
                          <a:solidFill>
                            <a:schemeClr val="dk1"/>
                          </a:solidFill>
                        </a:rPr>
                        <a:t> </a:t>
                      </a:r>
                      <a:r>
                        <a:rPr lang="en-ZA" sz="1000" b="1" dirty="0" err="1">
                          <a:solidFill>
                            <a:schemeClr val="dk1"/>
                          </a:solidFill>
                        </a:rPr>
                        <a:t>l'information</a:t>
                      </a:r>
                      <a:r>
                        <a:rPr lang="en-ZA" sz="1000" b="1" dirty="0">
                          <a:solidFill>
                            <a:schemeClr val="dk1"/>
                          </a:solidFill>
                        </a:rPr>
                        <a:t> </a:t>
                      </a:r>
                      <a:r>
                        <a:rPr lang="en-ZA" sz="1000" b="1" dirty="0" err="1">
                          <a:solidFill>
                            <a:schemeClr val="dk1"/>
                          </a:solidFill>
                        </a:rPr>
                        <a:t>n'a</a:t>
                      </a:r>
                      <a:r>
                        <a:rPr lang="en-ZA" sz="1000" b="1" dirty="0">
                          <a:solidFill>
                            <a:schemeClr val="dk1"/>
                          </a:solidFill>
                        </a:rPr>
                        <a:t> pas </a:t>
                      </a:r>
                      <a:r>
                        <a:rPr lang="en-ZA" sz="1000" b="1" dirty="0" err="1">
                          <a:solidFill>
                            <a:schemeClr val="dk1"/>
                          </a:solidFill>
                        </a:rPr>
                        <a:t>été</a:t>
                      </a:r>
                      <a:r>
                        <a:rPr lang="en-ZA" sz="1000" b="1" dirty="0">
                          <a:solidFill>
                            <a:schemeClr val="dk1"/>
                          </a:solidFill>
                        </a:rPr>
                        <a:t> </a:t>
                      </a:r>
                      <a:r>
                        <a:rPr lang="en-ZA" sz="1000" b="1" dirty="0" err="1">
                          <a:solidFill>
                            <a:schemeClr val="dk1"/>
                          </a:solidFill>
                        </a:rPr>
                        <a:t>communiquée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Crainte</a:t>
                      </a:r>
                      <a:r>
                        <a:rPr lang="en-ZA" sz="1000" b="0" dirty="0">
                          <a:solidFill>
                            <a:schemeClr val="dk1"/>
                          </a:solidFill>
                        </a:rPr>
                        <a:t> de se faire du mal </a:t>
                      </a:r>
                      <a:r>
                        <a:rPr lang="en-ZA" sz="1000" b="0" dirty="0" err="1">
                          <a:solidFill>
                            <a:schemeClr val="dk1"/>
                          </a:solidFill>
                        </a:rPr>
                        <a:t>ou</a:t>
                      </a:r>
                      <a:r>
                        <a:rPr lang="en-ZA" sz="1000" b="0" dirty="0">
                          <a:solidFill>
                            <a:schemeClr val="dk1"/>
                          </a:solidFill>
                        </a:rPr>
                        <a:t> de faire du mal à autrui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Veut</a:t>
                      </a:r>
                      <a:r>
                        <a:rPr lang="en-ZA" sz="1000" b="0" dirty="0">
                          <a:solidFill>
                            <a:schemeClr val="dk1"/>
                          </a:solidFill>
                        </a:rPr>
                        <a:t> </a:t>
                      </a:r>
                      <a:r>
                        <a:rPr lang="en-ZA" sz="1000" b="0" dirty="0" err="1">
                          <a:solidFill>
                            <a:schemeClr val="dk1"/>
                          </a:solidFill>
                        </a:rPr>
                        <a:t>communiquer</a:t>
                      </a:r>
                      <a:r>
                        <a:rPr lang="en-ZA" sz="1000" b="0" dirty="0">
                          <a:solidFill>
                            <a:schemeClr val="dk1"/>
                          </a:solidFill>
                        </a:rPr>
                        <a:t> des </a:t>
                      </a:r>
                      <a:r>
                        <a:rPr lang="en-ZA" sz="1000" b="0" dirty="0" err="1">
                          <a:solidFill>
                            <a:schemeClr val="dk1"/>
                          </a:solidFill>
                        </a:rPr>
                        <a:t>informations</a:t>
                      </a:r>
                      <a:r>
                        <a:rPr lang="en-ZA" sz="1000" b="0" dirty="0">
                          <a:solidFill>
                            <a:schemeClr val="dk1"/>
                          </a:solidFill>
                        </a:rPr>
                        <a:t> </a:t>
                      </a:r>
                      <a:r>
                        <a:rPr lang="en-ZA" sz="1000" b="0" dirty="0" err="1">
                          <a:solidFill>
                            <a:schemeClr val="dk1"/>
                          </a:solidFill>
                        </a:rPr>
                        <a:t>lui-même</a:t>
                      </a:r>
                      <a:r>
                        <a:rPr lang="en-ZA" sz="1000" b="0" dirty="0">
                          <a:solidFill>
                            <a:schemeClr val="dk1"/>
                          </a:solidFill>
                        </a:rPr>
                        <a:t>/</a:t>
                      </a:r>
                      <a:r>
                        <a:rPr lang="en-ZA" sz="1000" b="0" dirty="0" err="1">
                          <a:solidFill>
                            <a:schemeClr val="dk1"/>
                          </a:solidFill>
                        </a:rPr>
                        <a:t>elle-même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Autre</a:t>
                      </a:r>
                      <a:r>
                        <a:rPr lang="en-ZA" sz="1000" b="0" dirty="0">
                          <a:solidFill>
                            <a:schemeClr val="dk1"/>
                          </a:solidFill>
                        </a:rPr>
                        <a:t>, </a:t>
                      </a:r>
                      <a:r>
                        <a:rPr lang="en-ZA" sz="1000" b="0" dirty="0" err="1">
                          <a:solidFill>
                            <a:schemeClr val="dk1"/>
                          </a:solidFill>
                        </a:rPr>
                        <a:t>veuillez</a:t>
                      </a:r>
                      <a:r>
                        <a:rPr lang="en-ZA" sz="1000" b="0" dirty="0">
                          <a:solidFill>
                            <a:schemeClr val="dk1"/>
                          </a:solidFill>
                        </a:rPr>
                        <a:t> </a:t>
                      </a:r>
                      <a:r>
                        <a:rPr lang="en-ZA" sz="1000" b="0" dirty="0" err="1">
                          <a:solidFill>
                            <a:schemeClr val="dk1"/>
                          </a:solidFill>
                        </a:rPr>
                        <a:t>préciser</a:t>
                      </a:r>
                      <a:r>
                        <a:rPr lang="en-ZA" sz="1000" b="0" dirty="0">
                          <a:solidFill>
                            <a:schemeClr val="dk1"/>
                          </a:solidFill>
                        </a:rPr>
                        <a:t> (avec qui et </a:t>
                      </a:r>
                      <a:r>
                        <a:rPr lang="en-ZA" sz="1000" b="0" dirty="0" err="1">
                          <a:solidFill>
                            <a:schemeClr val="dk1"/>
                          </a:solidFill>
                        </a:rPr>
                        <a:t>l'adresse</a:t>
                      </a:r>
                      <a:r>
                        <a:rPr lang="en-ZA" sz="1000" b="0" dirty="0">
                          <a:solidFill>
                            <a:schemeClr val="dk1"/>
                          </a:solidFill>
                        </a:rPr>
                        <a:t>/le lieu) :)</a:t>
                      </a:r>
                      <a:endParaRPr sz="1000" b="0"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623600">
                <a:tc gridSpan="5">
                  <a:txBody>
                    <a:bodyPr/>
                    <a:lstStyle/>
                    <a:p>
                      <a:pPr marL="0" marR="0" lvl="0" indent="0" algn="l" rtl="0">
                        <a:lnSpc>
                          <a:spcPct val="107000"/>
                        </a:lnSpc>
                        <a:spcBef>
                          <a:spcPts val="0"/>
                        </a:spcBef>
                        <a:spcAft>
                          <a:spcPts val="0"/>
                        </a:spcAft>
                        <a:buNone/>
                      </a:pPr>
                      <a:r>
                        <a:rPr lang="en-ZA" sz="1000" b="1">
                          <a:solidFill>
                            <a:schemeClr val="dk1"/>
                          </a:solidFill>
                        </a:rPr>
                        <a:t>4. AUTORISATION </a:t>
                      </a:r>
                      <a:endParaRPr/>
                    </a:p>
                    <a:p>
                      <a:pPr marL="0" marR="0" lvl="0" indent="0" algn="l" rtl="0">
                        <a:lnSpc>
                          <a:spcPct val="107000"/>
                        </a:lnSpc>
                        <a:spcBef>
                          <a:spcPts val="800"/>
                        </a:spcBef>
                        <a:spcAft>
                          <a:spcPts val="0"/>
                        </a:spcAft>
                        <a:buNone/>
                      </a:pPr>
                      <a:r>
                        <a:rPr lang="en-ZA" sz="700" b="0" i="1">
                          <a:solidFill>
                            <a:schemeClr val="dk1"/>
                          </a:solidFill>
                        </a:rPr>
                        <a:t>À recueillir auprès de l'enfant ou de son parent/tuteur (en fonction de l'âge et du degré de maturité de l'enfant, de la présence du parent/tuteur et de l'intérêt supérieur de l'enfant). L'autorisation peut être donnée par le superviseur du gestionnaire de cas dans les situations où l'enfant n'a pas de parent/tuteur et où l'enfant est trop jeune pour donner lui-même son consentement et/ou lorsque l'enfant est en danger imminent (y compris en cas de violence sexuelle et de sévices graves).</a:t>
                      </a:r>
                      <a:endParaRPr sz="7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625750">
                <a:tc>
                  <a:txBody>
                    <a:bodyPr/>
                    <a:lstStyle/>
                    <a:p>
                      <a:pPr marL="0" marR="0" lvl="0" indent="0" algn="l" rtl="0">
                        <a:spcBef>
                          <a:spcPts val="0"/>
                        </a:spcBef>
                        <a:spcAft>
                          <a:spcPts val="0"/>
                        </a:spcAft>
                        <a:buNone/>
                      </a:pPr>
                      <a:r>
                        <a:rPr lang="en-ZA" sz="1000" b="0" dirty="0">
                          <a:solidFill>
                            <a:schemeClr val="dk1"/>
                          </a:solidFill>
                        </a:rPr>
                        <a:t>Personne </a:t>
                      </a:r>
                      <a:r>
                        <a:rPr lang="en-ZA" sz="1000" b="0" dirty="0" err="1">
                          <a:solidFill>
                            <a:schemeClr val="dk1"/>
                          </a:solidFill>
                        </a:rPr>
                        <a:t>donnant</a:t>
                      </a:r>
                      <a:r>
                        <a:rPr lang="en-ZA" sz="1000" b="0" dirty="0">
                          <a:solidFill>
                            <a:schemeClr val="dk1"/>
                          </a:solidFill>
                        </a:rPr>
                        <a:t> son </a:t>
                      </a:r>
                      <a:r>
                        <a:rPr lang="en-ZA" sz="1000" b="0" dirty="0" err="1">
                          <a:solidFill>
                            <a:schemeClr val="dk1"/>
                          </a:solidFill>
                        </a:rPr>
                        <a:t>consentement</a:t>
                      </a:r>
                      <a:r>
                        <a:rPr lang="en-ZA" sz="1000" b="0" dirty="0">
                          <a:solidFill>
                            <a:schemeClr val="dk1"/>
                          </a:solidFill>
                        </a:rPr>
                        <a:t> (signature) :</a:t>
                      </a:r>
                      <a:endParaRPr sz="1000" b="0" dirty="0">
                        <a:solidFill>
                          <a:schemeClr val="dk1"/>
                        </a:solidFill>
                      </a:endParaRPr>
                    </a:p>
                    <a:p>
                      <a:pPr marL="0" marR="0" lvl="0" indent="0" algn="l" rtl="0">
                        <a:spcBef>
                          <a:spcPts val="0"/>
                        </a:spcBef>
                        <a:spcAft>
                          <a:spcPts val="0"/>
                        </a:spcAft>
                        <a:buNone/>
                      </a:pPr>
                      <a:endParaRPr sz="1000" b="0"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0" dirty="0">
                          <a:solidFill>
                            <a:schemeClr val="dk1"/>
                          </a:solidFill>
                        </a:rPr>
                        <a:t>Lien avec </a:t>
                      </a:r>
                      <a:r>
                        <a:rPr lang="en-ZA" sz="1000" b="0" dirty="0" err="1">
                          <a:solidFill>
                            <a:schemeClr val="dk1"/>
                          </a:solidFill>
                        </a:rPr>
                        <a:t>l'enfant</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700" b="0" i="1" dirty="0">
                          <a:solidFill>
                            <a:schemeClr val="dk1"/>
                          </a:solidFill>
                        </a:rPr>
                        <a:t>Si </a:t>
                      </a:r>
                      <a:r>
                        <a:rPr lang="en-ZA" sz="700" b="0" i="1" dirty="0" err="1">
                          <a:solidFill>
                            <a:schemeClr val="dk1"/>
                          </a:solidFill>
                        </a:rPr>
                        <a:t>ce</a:t>
                      </a:r>
                      <a:r>
                        <a:rPr lang="en-ZA" sz="700" b="0" i="1" dirty="0">
                          <a:solidFill>
                            <a:schemeClr val="dk1"/>
                          </a:solidFill>
                        </a:rPr>
                        <a:t> </a:t>
                      </a:r>
                      <a:r>
                        <a:rPr lang="en-ZA" sz="700" b="0" i="1" dirty="0" err="1">
                          <a:solidFill>
                            <a:schemeClr val="dk1"/>
                          </a:solidFill>
                        </a:rPr>
                        <a:t>n'est</a:t>
                      </a:r>
                      <a:r>
                        <a:rPr lang="en-ZA" sz="700" b="0" i="1" dirty="0">
                          <a:solidFill>
                            <a:schemeClr val="dk1"/>
                          </a:solidFill>
                        </a:rPr>
                        <a:t> pas </a:t>
                      </a:r>
                      <a:r>
                        <a:rPr lang="en-ZA" sz="700" b="0" i="1" dirty="0" err="1">
                          <a:solidFill>
                            <a:schemeClr val="dk1"/>
                          </a:solidFill>
                        </a:rPr>
                        <a:t>l'enfant</a:t>
                      </a:r>
                      <a:r>
                        <a:rPr lang="en-ZA" sz="700" b="0" i="1" dirty="0">
                          <a:solidFill>
                            <a:schemeClr val="dk1"/>
                          </a:solidFill>
                        </a:rPr>
                        <a:t> </a:t>
                      </a:r>
                      <a:r>
                        <a:rPr lang="en-ZA" sz="700" b="0" i="1" dirty="0" err="1">
                          <a:solidFill>
                            <a:schemeClr val="dk1"/>
                          </a:solidFill>
                        </a:rPr>
                        <a:t>lui-même</a:t>
                      </a:r>
                      <a:endParaRPr sz="700" b="0" i="1"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b="0" dirty="0" err="1">
                          <a:solidFill>
                            <a:schemeClr val="dk1"/>
                          </a:solidFill>
                        </a:rPr>
                        <a:t>gestionnaire</a:t>
                      </a:r>
                      <a:r>
                        <a:rPr lang="en-ZA" sz="1000" b="0" dirty="0">
                          <a:solidFill>
                            <a:schemeClr val="dk1"/>
                          </a:solidFill>
                        </a:rPr>
                        <a:t> de </a:t>
                      </a:r>
                      <a:r>
                        <a:rPr lang="en-ZA" sz="1000" b="0" dirty="0" err="1">
                          <a:solidFill>
                            <a:schemeClr val="dk1"/>
                          </a:solidFill>
                        </a:rPr>
                        <a:t>cas</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endParaRPr sz="1000" b="0"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b="0" dirty="0">
                          <a:solidFill>
                            <a:schemeClr val="dk1"/>
                          </a:solidFill>
                        </a:rPr>
                        <a:t>Date :</a:t>
                      </a:r>
                      <a:endParaRPr sz="1000" b="0" dirty="0">
                        <a:solidFill>
                          <a:schemeClr val="dk1"/>
                        </a:solidFill>
                      </a:endParaRPr>
                    </a:p>
                    <a:p>
                      <a:pPr marL="0" marR="0" lvl="0" indent="0" algn="l" rtl="0">
                        <a:spcBef>
                          <a:spcPts val="0"/>
                        </a:spcBef>
                        <a:spcAft>
                          <a:spcPts val="0"/>
                        </a:spcAft>
                        <a:buNone/>
                      </a:pPr>
                      <a:r>
                        <a:rPr lang="en-ZA" sz="700" b="0" i="1" dirty="0" err="1">
                          <a:solidFill>
                            <a:schemeClr val="dk1"/>
                          </a:solidFill>
                        </a:rPr>
                        <a:t>jj</a:t>
                      </a:r>
                      <a:r>
                        <a:rPr lang="en-ZA" sz="700" b="0" i="1" dirty="0">
                          <a:solidFill>
                            <a:schemeClr val="dk1"/>
                          </a:solidFill>
                        </a:rPr>
                        <a:t>/mm/aa</a:t>
                      </a:r>
                      <a:endParaRPr dirty="0"/>
                    </a:p>
                    <a:p>
                      <a:pPr marL="0" marR="0" lvl="0" indent="0" algn="l" rtl="0">
                        <a:spcBef>
                          <a:spcPts val="0"/>
                        </a:spcBef>
                        <a:spcAft>
                          <a:spcPts val="0"/>
                        </a:spcAft>
                        <a:buNone/>
                      </a:pPr>
                      <a:endParaRPr sz="1000" b="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bl>
          </a:graphicData>
        </a:graphic>
      </p:graphicFrame>
      <p:sp>
        <p:nvSpPr>
          <p:cNvPr id="2913" name="Google Shape;2913;p100"/>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4" name="Google Shape;2914;p100"/>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5" name="Google Shape;2915;p100"/>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6" name="Google Shape;2916;p100"/>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7" name="Google Shape;2917;p100"/>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921"/>
        <p:cNvGrpSpPr/>
        <p:nvPr/>
      </p:nvGrpSpPr>
      <p:grpSpPr>
        <a:xfrm>
          <a:off x="0" y="0"/>
          <a:ext cx="0" cy="0"/>
          <a:chOff x="0" y="0"/>
          <a:chExt cx="0" cy="0"/>
        </a:xfrm>
      </p:grpSpPr>
      <p:sp>
        <p:nvSpPr>
          <p:cNvPr id="2922" name="Google Shape;2922;p101"/>
          <p:cNvSpPr txBox="1"/>
          <p:nvPr/>
        </p:nvSpPr>
        <p:spPr>
          <a:xfrm>
            <a:off x="996287" y="72699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JEU DE RÔLE - CONSENTEMENT ÉCLAIRÉ</a:t>
            </a:r>
            <a:endParaRPr/>
          </a:p>
        </p:txBody>
      </p:sp>
      <p:graphicFrame>
        <p:nvGraphicFramePr>
          <p:cNvPr id="2923" name="Google Shape;2923;p101"/>
          <p:cNvGraphicFramePr/>
          <p:nvPr>
            <p:extLst>
              <p:ext uri="{D42A27DB-BD31-4B8C-83A1-F6EECF244321}">
                <p14:modId xmlns:p14="http://schemas.microsoft.com/office/powerpoint/2010/main" val="1895981392"/>
              </p:ext>
            </p:extLst>
          </p:nvPr>
        </p:nvGraphicFramePr>
        <p:xfrm>
          <a:off x="996286" y="1270000"/>
          <a:ext cx="5254042" cy="7923642"/>
        </p:xfrm>
        <a:graphic>
          <a:graphicData uri="http://schemas.openxmlformats.org/drawingml/2006/table">
            <a:tbl>
              <a:tblPr firstRow="1" bandRow="1">
                <a:noFill/>
                <a:tableStyleId>{2E002EEE-DCA1-4BBC-BB20-DC795D1CDC30}</a:tableStyleId>
              </a:tblPr>
              <a:tblGrid>
                <a:gridCol w="2627021">
                  <a:extLst>
                    <a:ext uri="{9D8B030D-6E8A-4147-A177-3AD203B41FA5}">
                      <a16:colId xmlns:a16="http://schemas.microsoft.com/office/drawing/2014/main" val="20000"/>
                    </a:ext>
                  </a:extLst>
                </a:gridCol>
                <a:gridCol w="2627021">
                  <a:extLst>
                    <a:ext uri="{9D8B030D-6E8A-4147-A177-3AD203B41FA5}">
                      <a16:colId xmlns:a16="http://schemas.microsoft.com/office/drawing/2014/main" val="20001"/>
                    </a:ext>
                  </a:extLst>
                </a:gridCol>
              </a:tblGrid>
              <a:tr h="256482">
                <a:tc gridSpan="2">
                  <a:txBody>
                    <a:bodyPr/>
                    <a:lstStyle/>
                    <a:p>
                      <a:pPr marL="0" marR="0" lvl="0" indent="0" algn="l" rtl="0">
                        <a:lnSpc>
                          <a:spcPct val="100000"/>
                        </a:lnSpc>
                        <a:spcBef>
                          <a:spcPts val="0"/>
                        </a:spcBef>
                        <a:spcAft>
                          <a:spcPts val="0"/>
                        </a:spcAft>
                        <a:buClr>
                          <a:schemeClr val="lt1"/>
                        </a:buClr>
                        <a:buSzPts val="1100"/>
                        <a:buFont typeface="Calibri"/>
                        <a:buNone/>
                      </a:pPr>
                      <a:r>
                        <a:rPr lang="en-ZA" sz="1100" b="1">
                          <a:solidFill>
                            <a:schemeClr val="lt1"/>
                          </a:solidFill>
                        </a:rPr>
                        <a:t>GESTIONNAIRE DE CAS</a:t>
                      </a:r>
                      <a:endParaRPr sz="1100" b="1">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BE"/>
                    </a:p>
                  </a:txBody>
                  <a:tcPr/>
                </a:tc>
                <a:extLst>
                  <a:ext uri="{0D108BD9-81ED-4DB2-BD59-A6C34878D82A}">
                    <a16:rowId xmlns:a16="http://schemas.microsoft.com/office/drawing/2014/main" val="10000"/>
                  </a:ext>
                </a:extLst>
              </a:tr>
              <a:tr h="2238395">
                <a:tc>
                  <a:txBody>
                    <a:bodyPr/>
                    <a:lstStyle/>
                    <a:p>
                      <a:pPr marL="0" marR="0" lvl="0" indent="0" algn="l" rtl="0">
                        <a:spcBef>
                          <a:spcPts val="0"/>
                        </a:spcBef>
                        <a:spcAft>
                          <a:spcPts val="0"/>
                        </a:spcAft>
                        <a:buNone/>
                      </a:pPr>
                      <a:r>
                        <a:rPr lang="en-ZA" sz="1000" dirty="0" err="1">
                          <a:solidFill>
                            <a:schemeClr val="dk1"/>
                          </a:solidFill>
                        </a:rPr>
                        <a:t>Hier</a:t>
                      </a:r>
                      <a:r>
                        <a:rPr lang="en-ZA" sz="1000" dirty="0">
                          <a:solidFill>
                            <a:schemeClr val="dk1"/>
                          </a:solidFill>
                        </a:rPr>
                        <a:t>, un </a:t>
                      </a:r>
                      <a:r>
                        <a:rPr lang="en-ZA" sz="1000" dirty="0" err="1">
                          <a:solidFill>
                            <a:schemeClr val="dk1"/>
                          </a:solidFill>
                        </a:rPr>
                        <a:t>bénévole</a:t>
                      </a:r>
                      <a:r>
                        <a:rPr lang="en-ZA" sz="1000" dirty="0">
                          <a:solidFill>
                            <a:schemeClr val="dk1"/>
                          </a:solidFill>
                        </a:rPr>
                        <a:t> de la </a:t>
                      </a:r>
                      <a:r>
                        <a:rPr lang="en-ZA" sz="1000" dirty="0" err="1">
                          <a:solidFill>
                            <a:schemeClr val="dk1"/>
                          </a:solidFill>
                        </a:rPr>
                        <a:t>communauté</a:t>
                      </a:r>
                      <a:r>
                        <a:rPr lang="en-ZA" sz="1000" dirty="0">
                          <a:solidFill>
                            <a:schemeClr val="dk1"/>
                          </a:solidFill>
                        </a:rPr>
                        <a:t> </a:t>
                      </a:r>
                      <a:r>
                        <a:rPr lang="en-ZA" sz="1000" dirty="0" err="1">
                          <a:solidFill>
                            <a:schemeClr val="dk1"/>
                          </a:solidFill>
                        </a:rPr>
                        <a:t>vous</a:t>
                      </a:r>
                      <a:r>
                        <a:rPr lang="en-ZA" sz="1000" dirty="0">
                          <a:solidFill>
                            <a:schemeClr val="dk1"/>
                          </a:solidFill>
                        </a:rPr>
                        <a:t> a </a:t>
                      </a:r>
                      <a:r>
                        <a:rPr lang="en-ZA" sz="1000" dirty="0" err="1">
                          <a:solidFill>
                            <a:schemeClr val="dk1"/>
                          </a:solidFill>
                        </a:rPr>
                        <a:t>appelé</a:t>
                      </a:r>
                      <a:r>
                        <a:rPr lang="en-ZA" sz="1000" dirty="0">
                          <a:solidFill>
                            <a:schemeClr val="dk1"/>
                          </a:solidFill>
                        </a:rPr>
                        <a:t> pour </a:t>
                      </a:r>
                      <a:r>
                        <a:rPr lang="en-ZA" sz="1000" dirty="0" err="1">
                          <a:solidFill>
                            <a:schemeClr val="dk1"/>
                          </a:solidFill>
                        </a:rPr>
                        <a:t>vous</a:t>
                      </a:r>
                      <a:r>
                        <a:rPr lang="en-ZA" sz="1000" dirty="0">
                          <a:solidFill>
                            <a:schemeClr val="dk1"/>
                          </a:solidFill>
                        </a:rPr>
                        <a:t> dire </a:t>
                      </a:r>
                      <a:r>
                        <a:rPr lang="en-ZA" sz="1000" dirty="0" err="1">
                          <a:solidFill>
                            <a:schemeClr val="dk1"/>
                          </a:solidFill>
                        </a:rPr>
                        <a:t>qu'il</a:t>
                      </a:r>
                      <a:r>
                        <a:rPr lang="en-ZA" sz="1000" dirty="0">
                          <a:solidFill>
                            <a:schemeClr val="dk1"/>
                          </a:solidFill>
                        </a:rPr>
                        <a:t> </a:t>
                      </a:r>
                      <a:r>
                        <a:rPr lang="en-ZA" sz="1000" dirty="0" err="1">
                          <a:solidFill>
                            <a:schemeClr val="dk1"/>
                          </a:solidFill>
                        </a:rPr>
                        <a:t>était</a:t>
                      </a:r>
                      <a:r>
                        <a:rPr lang="en-ZA" sz="1000" dirty="0">
                          <a:solidFill>
                            <a:schemeClr val="dk1"/>
                          </a:solidFill>
                        </a:rPr>
                        <a:t> </a:t>
                      </a:r>
                      <a:r>
                        <a:rPr lang="en-ZA" sz="1000" dirty="0" err="1">
                          <a:solidFill>
                            <a:schemeClr val="dk1"/>
                          </a:solidFill>
                        </a:rPr>
                        <a:t>inquiet</a:t>
                      </a:r>
                      <a:r>
                        <a:rPr lang="en-ZA" sz="1000" dirty="0">
                          <a:solidFill>
                            <a:schemeClr val="dk1"/>
                          </a:solidFill>
                        </a:rPr>
                        <a:t> au </a:t>
                      </a:r>
                      <a:r>
                        <a:rPr lang="en-ZA" sz="1000" dirty="0" err="1">
                          <a:solidFill>
                            <a:schemeClr val="dk1"/>
                          </a:solidFill>
                        </a:rPr>
                        <a:t>sujet</a:t>
                      </a:r>
                      <a:r>
                        <a:rPr lang="en-ZA" sz="1000" dirty="0">
                          <a:solidFill>
                            <a:schemeClr val="dk1"/>
                          </a:solidFill>
                        </a:rPr>
                        <a:t> </a:t>
                      </a:r>
                      <a:r>
                        <a:rPr lang="en-ZA" sz="1000" dirty="0" err="1">
                          <a:solidFill>
                            <a:schemeClr val="dk1"/>
                          </a:solidFill>
                        </a:rPr>
                        <a:t>d'une</a:t>
                      </a:r>
                      <a:r>
                        <a:rPr lang="en-ZA" sz="1000" dirty="0">
                          <a:solidFill>
                            <a:schemeClr val="dk1"/>
                          </a:solidFill>
                        </a:rPr>
                        <a:t> </a:t>
                      </a:r>
                      <a:r>
                        <a:rPr lang="en-ZA" sz="1000" dirty="0" err="1">
                          <a:solidFill>
                            <a:schemeClr val="dk1"/>
                          </a:solidFill>
                        </a:rPr>
                        <a:t>jeune</a:t>
                      </a:r>
                      <a:r>
                        <a:rPr lang="en-ZA" sz="1000" dirty="0">
                          <a:solidFill>
                            <a:schemeClr val="dk1"/>
                          </a:solidFill>
                        </a:rPr>
                        <a:t> fille de son quartier.  Le </a:t>
                      </a:r>
                      <a:r>
                        <a:rPr lang="en-ZA" sz="1000" dirty="0" err="1">
                          <a:solidFill>
                            <a:schemeClr val="dk1"/>
                          </a:solidFill>
                        </a:rPr>
                        <a:t>bénévole</a:t>
                      </a:r>
                      <a:r>
                        <a:rPr lang="en-ZA" sz="1000" dirty="0">
                          <a:solidFill>
                            <a:schemeClr val="dk1"/>
                          </a:solidFill>
                        </a:rPr>
                        <a:t> </a:t>
                      </a:r>
                      <a:r>
                        <a:rPr lang="en-ZA" sz="1000" dirty="0" err="1">
                          <a:solidFill>
                            <a:schemeClr val="dk1"/>
                          </a:solidFill>
                        </a:rPr>
                        <a:t>dit</a:t>
                      </a:r>
                      <a:r>
                        <a:rPr lang="en-ZA" sz="1000" dirty="0">
                          <a:solidFill>
                            <a:schemeClr val="dk1"/>
                          </a:solidFill>
                        </a:rPr>
                        <a:t> que la </a:t>
                      </a:r>
                      <a:r>
                        <a:rPr lang="en-ZA" sz="1000" dirty="0" err="1">
                          <a:solidFill>
                            <a:schemeClr val="dk1"/>
                          </a:solidFill>
                        </a:rPr>
                        <a:t>jeune</a:t>
                      </a:r>
                      <a:r>
                        <a:rPr lang="en-ZA" sz="1000" dirty="0">
                          <a:solidFill>
                            <a:schemeClr val="dk1"/>
                          </a:solidFill>
                        </a:rPr>
                        <a:t> fille </a:t>
                      </a:r>
                      <a:r>
                        <a:rPr lang="en-ZA" sz="1000" dirty="0" err="1">
                          <a:solidFill>
                            <a:schemeClr val="dk1"/>
                          </a:solidFill>
                        </a:rPr>
                        <a:t>est</a:t>
                      </a:r>
                      <a:r>
                        <a:rPr lang="en-ZA" sz="1000" dirty="0">
                          <a:solidFill>
                            <a:schemeClr val="dk1"/>
                          </a:solidFill>
                        </a:rPr>
                        <a:t> </a:t>
                      </a:r>
                      <a:r>
                        <a:rPr lang="en-ZA" sz="1000" dirty="0" err="1">
                          <a:solidFill>
                            <a:schemeClr val="dk1"/>
                          </a:solidFill>
                        </a:rPr>
                        <a:t>jeune</a:t>
                      </a:r>
                      <a:r>
                        <a:rPr lang="en-ZA" sz="1000" dirty="0">
                          <a:solidFill>
                            <a:schemeClr val="dk1"/>
                          </a:solidFill>
                        </a:rPr>
                        <a:t> et </a:t>
                      </a:r>
                      <a:r>
                        <a:rPr lang="en-ZA" sz="1000" dirty="0" err="1">
                          <a:solidFill>
                            <a:schemeClr val="dk1"/>
                          </a:solidFill>
                        </a:rPr>
                        <a:t>qu'elle</a:t>
                      </a:r>
                      <a:r>
                        <a:rPr lang="en-ZA" sz="1000" dirty="0">
                          <a:solidFill>
                            <a:schemeClr val="dk1"/>
                          </a:solidFill>
                        </a:rPr>
                        <a:t> </a:t>
                      </a:r>
                      <a:r>
                        <a:rPr lang="en-ZA" sz="1000" dirty="0" err="1">
                          <a:solidFill>
                            <a:schemeClr val="dk1"/>
                          </a:solidFill>
                        </a:rPr>
                        <a:t>est</a:t>
                      </a:r>
                      <a:r>
                        <a:rPr lang="en-ZA" sz="1000" dirty="0">
                          <a:solidFill>
                            <a:schemeClr val="dk1"/>
                          </a:solidFill>
                        </a:rPr>
                        <a:t> </a:t>
                      </a:r>
                      <a:r>
                        <a:rPr lang="en-ZA" sz="1000" dirty="0" err="1">
                          <a:solidFill>
                            <a:schemeClr val="dk1"/>
                          </a:solidFill>
                        </a:rPr>
                        <a:t>envoyée</a:t>
                      </a:r>
                      <a:r>
                        <a:rPr lang="en-ZA" sz="1000" dirty="0">
                          <a:solidFill>
                            <a:schemeClr val="dk1"/>
                          </a:solidFill>
                        </a:rPr>
                        <a:t> pour </a:t>
                      </a:r>
                      <a:r>
                        <a:rPr lang="en-ZA" sz="1000" dirty="0" err="1">
                          <a:solidFill>
                            <a:schemeClr val="dk1"/>
                          </a:solidFill>
                        </a:rPr>
                        <a:t>travailler</a:t>
                      </a:r>
                      <a:r>
                        <a:rPr lang="en-ZA" sz="1000" dirty="0">
                          <a:solidFill>
                            <a:schemeClr val="dk1"/>
                          </a:solidFill>
                        </a:rPr>
                        <a:t> dans la </a:t>
                      </a:r>
                      <a:r>
                        <a:rPr lang="en-ZA" sz="1000" dirty="0" err="1">
                          <a:solidFill>
                            <a:schemeClr val="dk1"/>
                          </a:solidFill>
                        </a:rPr>
                        <a:t>maison</a:t>
                      </a:r>
                      <a:r>
                        <a:rPr lang="en-ZA" sz="1000" dirty="0">
                          <a:solidFill>
                            <a:schemeClr val="dk1"/>
                          </a:solidFill>
                        </a:rPr>
                        <a:t> d'un homme riche. Le </a:t>
                      </a:r>
                      <a:r>
                        <a:rPr lang="en-ZA" sz="1000" dirty="0" err="1">
                          <a:solidFill>
                            <a:schemeClr val="dk1"/>
                          </a:solidFill>
                        </a:rPr>
                        <a:t>bénévole</a:t>
                      </a:r>
                      <a:r>
                        <a:rPr lang="en-ZA" sz="1000" dirty="0">
                          <a:solidFill>
                            <a:schemeClr val="dk1"/>
                          </a:solidFill>
                        </a:rPr>
                        <a:t> </a:t>
                      </a:r>
                      <a:r>
                        <a:rPr lang="en-ZA" sz="1000" dirty="0" err="1">
                          <a:solidFill>
                            <a:schemeClr val="dk1"/>
                          </a:solidFill>
                        </a:rPr>
                        <a:t>craint</a:t>
                      </a:r>
                      <a:r>
                        <a:rPr lang="en-ZA" sz="1000" dirty="0">
                          <a:solidFill>
                            <a:schemeClr val="dk1"/>
                          </a:solidFill>
                        </a:rPr>
                        <a:t> que la </a:t>
                      </a:r>
                      <a:r>
                        <a:rPr lang="en-ZA" sz="1000" dirty="0" err="1">
                          <a:solidFill>
                            <a:schemeClr val="dk1"/>
                          </a:solidFill>
                        </a:rPr>
                        <a:t>jeune</a:t>
                      </a:r>
                      <a:r>
                        <a:rPr lang="en-ZA" sz="1000" dirty="0">
                          <a:solidFill>
                            <a:schemeClr val="dk1"/>
                          </a:solidFill>
                        </a:rPr>
                        <a:t> fille ne </a:t>
                      </a:r>
                      <a:r>
                        <a:rPr lang="en-ZA" sz="1000" dirty="0" err="1">
                          <a:solidFill>
                            <a:schemeClr val="dk1"/>
                          </a:solidFill>
                        </a:rPr>
                        <a:t>soit</a:t>
                      </a:r>
                      <a:r>
                        <a:rPr lang="en-ZA" sz="1000" dirty="0">
                          <a:solidFill>
                            <a:schemeClr val="dk1"/>
                          </a:solidFill>
                        </a:rPr>
                        <a:t> </a:t>
                      </a:r>
                      <a:r>
                        <a:rPr lang="en-ZA" sz="1000" dirty="0" err="1">
                          <a:solidFill>
                            <a:schemeClr val="dk1"/>
                          </a:solidFill>
                        </a:rPr>
                        <a:t>maltraitée</a:t>
                      </a:r>
                      <a:r>
                        <a:rPr lang="en-ZA" sz="1000" dirty="0">
                          <a:solidFill>
                            <a:schemeClr val="dk1"/>
                          </a:solidFill>
                        </a:rPr>
                        <a:t>. </a:t>
                      </a:r>
                      <a:endParaRPr sz="1000" dirty="0"/>
                    </a:p>
                    <a:p>
                      <a:pPr marL="0" marR="0" lvl="0" indent="0" algn="l" rtl="0">
                        <a:spcBef>
                          <a:spcPts val="0"/>
                        </a:spcBef>
                        <a:spcAft>
                          <a:spcPts val="0"/>
                        </a:spcAft>
                        <a:buNone/>
                      </a:pPr>
                      <a:r>
                        <a:rPr lang="en-ZA" sz="1000" dirty="0" err="1">
                          <a:solidFill>
                            <a:schemeClr val="dk1"/>
                          </a:solidFill>
                        </a:rPr>
                        <a:t>Vous</a:t>
                      </a:r>
                      <a:r>
                        <a:rPr lang="en-ZA" sz="1000" dirty="0">
                          <a:solidFill>
                            <a:schemeClr val="dk1"/>
                          </a:solidFill>
                        </a:rPr>
                        <a:t> </a:t>
                      </a:r>
                      <a:r>
                        <a:rPr lang="en-ZA" sz="1000" dirty="0" err="1">
                          <a:solidFill>
                            <a:schemeClr val="dk1"/>
                          </a:solidFill>
                        </a:rPr>
                        <a:t>allez</a:t>
                      </a:r>
                      <a:r>
                        <a:rPr lang="en-ZA" sz="1000" dirty="0">
                          <a:solidFill>
                            <a:schemeClr val="dk1"/>
                          </a:solidFill>
                        </a:rPr>
                        <a:t> </a:t>
                      </a:r>
                      <a:r>
                        <a:rPr lang="en-ZA" sz="1000" dirty="0" err="1">
                          <a:solidFill>
                            <a:schemeClr val="dk1"/>
                          </a:solidFill>
                        </a:rPr>
                        <a:t>rencontrer</a:t>
                      </a:r>
                      <a:r>
                        <a:rPr lang="en-ZA" sz="1000" dirty="0">
                          <a:solidFill>
                            <a:schemeClr val="dk1"/>
                          </a:solidFill>
                        </a:rPr>
                        <a:t> le </a:t>
                      </a:r>
                      <a:r>
                        <a:rPr lang="en-ZA" sz="1000" dirty="0" err="1">
                          <a:solidFill>
                            <a:schemeClr val="dk1"/>
                          </a:solidFill>
                        </a:rPr>
                        <a:t>bénévole</a:t>
                      </a:r>
                      <a:r>
                        <a:rPr lang="en-ZA" sz="1000" dirty="0">
                          <a:solidFill>
                            <a:schemeClr val="dk1"/>
                          </a:solidFill>
                        </a:rPr>
                        <a:t> de la </a:t>
                      </a:r>
                      <a:r>
                        <a:rPr lang="en-ZA" sz="1000" dirty="0" err="1">
                          <a:solidFill>
                            <a:schemeClr val="dk1"/>
                          </a:solidFill>
                        </a:rPr>
                        <a:t>communauté</a:t>
                      </a:r>
                      <a:r>
                        <a:rPr lang="en-ZA" sz="1000" dirty="0">
                          <a:solidFill>
                            <a:schemeClr val="dk1"/>
                          </a:solidFill>
                        </a:rPr>
                        <a:t> qui </a:t>
                      </a:r>
                      <a:r>
                        <a:rPr lang="en-ZA" sz="1000" dirty="0" err="1">
                          <a:solidFill>
                            <a:schemeClr val="dk1"/>
                          </a:solidFill>
                        </a:rPr>
                        <a:t>vous</a:t>
                      </a:r>
                      <a:r>
                        <a:rPr lang="en-ZA" sz="1000" dirty="0">
                          <a:solidFill>
                            <a:schemeClr val="dk1"/>
                          </a:solidFill>
                        </a:rPr>
                        <a:t> guide </a:t>
                      </a:r>
                      <a:r>
                        <a:rPr lang="en-ZA" sz="1000" dirty="0" err="1">
                          <a:solidFill>
                            <a:schemeClr val="dk1"/>
                          </a:solidFill>
                        </a:rPr>
                        <a:t>jusqu'à</a:t>
                      </a:r>
                      <a:r>
                        <a:rPr lang="en-ZA" sz="1000" dirty="0">
                          <a:solidFill>
                            <a:schemeClr val="dk1"/>
                          </a:solidFill>
                        </a:rPr>
                        <a:t> la </a:t>
                      </a:r>
                      <a:r>
                        <a:rPr lang="en-ZA" sz="1000" dirty="0" err="1">
                          <a:solidFill>
                            <a:schemeClr val="dk1"/>
                          </a:solidFill>
                        </a:rPr>
                        <a:t>maison</a:t>
                      </a:r>
                      <a:r>
                        <a:rPr lang="en-ZA" sz="1000" dirty="0">
                          <a:solidFill>
                            <a:schemeClr val="dk1"/>
                          </a:solidFill>
                        </a:rPr>
                        <a:t> de la </a:t>
                      </a:r>
                      <a:r>
                        <a:rPr lang="en-ZA" sz="1000" dirty="0" err="1">
                          <a:solidFill>
                            <a:schemeClr val="dk1"/>
                          </a:solidFill>
                        </a:rPr>
                        <a:t>jeune</a:t>
                      </a:r>
                      <a:r>
                        <a:rPr lang="en-ZA" sz="1000" dirty="0">
                          <a:solidFill>
                            <a:schemeClr val="dk1"/>
                          </a:solidFill>
                        </a:rPr>
                        <a:t> fille. Le </a:t>
                      </a:r>
                      <a:r>
                        <a:rPr lang="en-ZA" sz="1000" dirty="0" err="1">
                          <a:solidFill>
                            <a:schemeClr val="dk1"/>
                          </a:solidFill>
                        </a:rPr>
                        <a:t>bénévole</a:t>
                      </a:r>
                      <a:r>
                        <a:rPr lang="en-ZA" sz="1000" dirty="0">
                          <a:solidFill>
                            <a:schemeClr val="dk1"/>
                          </a:solidFill>
                        </a:rPr>
                        <a:t> </a:t>
                      </a:r>
                      <a:r>
                        <a:rPr lang="en-ZA" sz="1000" dirty="0" err="1">
                          <a:solidFill>
                            <a:schemeClr val="dk1"/>
                          </a:solidFill>
                        </a:rPr>
                        <a:t>vous</a:t>
                      </a:r>
                      <a:r>
                        <a:rPr lang="en-ZA" sz="1000" dirty="0">
                          <a:solidFill>
                            <a:schemeClr val="dk1"/>
                          </a:solidFill>
                        </a:rPr>
                        <a:t> </a:t>
                      </a:r>
                      <a:r>
                        <a:rPr lang="en-ZA" sz="1000" dirty="0" err="1">
                          <a:solidFill>
                            <a:schemeClr val="dk1"/>
                          </a:solidFill>
                        </a:rPr>
                        <a:t>présente</a:t>
                      </a:r>
                      <a:r>
                        <a:rPr lang="en-ZA" sz="1000" dirty="0">
                          <a:solidFill>
                            <a:schemeClr val="dk1"/>
                          </a:solidFill>
                        </a:rPr>
                        <a:t> à la </a:t>
                      </a:r>
                      <a:r>
                        <a:rPr lang="en-ZA" sz="1000" dirty="0" err="1">
                          <a:solidFill>
                            <a:schemeClr val="dk1"/>
                          </a:solidFill>
                        </a:rPr>
                        <a:t>jeune</a:t>
                      </a:r>
                      <a:r>
                        <a:rPr lang="en-ZA" sz="1000" dirty="0">
                          <a:solidFill>
                            <a:schemeClr val="dk1"/>
                          </a:solidFill>
                        </a:rPr>
                        <a:t> fille et à </a:t>
                      </a:r>
                      <a:r>
                        <a:rPr lang="en-ZA" sz="1000" dirty="0" err="1">
                          <a:solidFill>
                            <a:schemeClr val="dk1"/>
                          </a:solidFill>
                        </a:rPr>
                        <a:t>sa</a:t>
                      </a:r>
                      <a:r>
                        <a:rPr lang="en-ZA" sz="1000" dirty="0">
                          <a:solidFill>
                            <a:schemeClr val="dk1"/>
                          </a:solidFill>
                        </a:rPr>
                        <a:t> </a:t>
                      </a:r>
                      <a:r>
                        <a:rPr lang="en-ZA" sz="1000" dirty="0" err="1">
                          <a:solidFill>
                            <a:schemeClr val="dk1"/>
                          </a:solidFill>
                        </a:rPr>
                        <a:t>mère</a:t>
                      </a:r>
                      <a:r>
                        <a:rPr lang="en-ZA" sz="1000" dirty="0">
                          <a:solidFill>
                            <a:schemeClr val="dk1"/>
                          </a:solidFill>
                        </a:rPr>
                        <a:t>, </a:t>
                      </a:r>
                      <a:r>
                        <a:rPr lang="en-ZA" sz="1000" dirty="0" err="1">
                          <a:solidFill>
                            <a:schemeClr val="dk1"/>
                          </a:solidFill>
                        </a:rPr>
                        <a:t>puis</a:t>
                      </a:r>
                      <a:r>
                        <a:rPr lang="en-ZA" sz="1000" dirty="0">
                          <a:solidFill>
                            <a:schemeClr val="dk1"/>
                          </a:solidFill>
                        </a:rPr>
                        <a:t> </a:t>
                      </a:r>
                      <a:r>
                        <a:rPr lang="en-ZA" sz="1000" dirty="0" err="1">
                          <a:solidFill>
                            <a:schemeClr val="dk1"/>
                          </a:solidFill>
                        </a:rPr>
                        <a:t>s'en</a:t>
                      </a:r>
                      <a:r>
                        <a:rPr lang="en-ZA" sz="1000" dirty="0">
                          <a:solidFill>
                            <a:schemeClr val="dk1"/>
                          </a:solidFill>
                        </a:rPr>
                        <a:t> </a:t>
                      </a:r>
                      <a:r>
                        <a:rPr lang="en-ZA" sz="1000" dirty="0" err="1">
                          <a:solidFill>
                            <a:schemeClr val="dk1"/>
                          </a:solidFill>
                        </a:rPr>
                        <a:t>va.</a:t>
                      </a:r>
                      <a:endParaRPr sz="1000" dirty="0"/>
                    </a:p>
                    <a:p>
                      <a:pPr marL="0" marR="0" lvl="0" indent="0" algn="l" rtl="0">
                        <a:spcBef>
                          <a:spcPts val="0"/>
                        </a:spcBef>
                        <a:spcAft>
                          <a:spcPts val="0"/>
                        </a:spcAft>
                        <a:buNone/>
                      </a:pPr>
                      <a:endParaRPr sz="100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226695" marR="0" lvl="0" indent="-226695" algn="l" rtl="0">
                        <a:spcBef>
                          <a:spcPts val="0"/>
                        </a:spcBef>
                        <a:spcAft>
                          <a:spcPts val="0"/>
                        </a:spcAft>
                        <a:buNone/>
                      </a:pPr>
                      <a:r>
                        <a:rPr lang="en-ZA" sz="1000" dirty="0">
                          <a:solidFill>
                            <a:schemeClr val="dk1"/>
                          </a:solidFill>
                        </a:rPr>
                        <a:t>Au </a:t>
                      </a:r>
                      <a:r>
                        <a:rPr lang="en-ZA" sz="1000" dirty="0" err="1">
                          <a:solidFill>
                            <a:schemeClr val="dk1"/>
                          </a:solidFill>
                        </a:rPr>
                        <a:t>cours</a:t>
                      </a:r>
                      <a:r>
                        <a:rPr lang="en-ZA" sz="1000" dirty="0">
                          <a:solidFill>
                            <a:schemeClr val="dk1"/>
                          </a:solidFill>
                        </a:rPr>
                        <a:t> de </a:t>
                      </a:r>
                      <a:r>
                        <a:rPr lang="en-ZA" sz="1000" dirty="0" err="1">
                          <a:solidFill>
                            <a:schemeClr val="dk1"/>
                          </a:solidFill>
                        </a:rPr>
                        <a:t>ce</a:t>
                      </a:r>
                      <a:r>
                        <a:rPr lang="en-ZA" sz="1000" dirty="0">
                          <a:solidFill>
                            <a:schemeClr val="dk1"/>
                          </a:solidFill>
                        </a:rPr>
                        <a:t> jeu de </a:t>
                      </a:r>
                      <a:r>
                        <a:rPr lang="en-ZA" sz="1000" dirty="0" err="1">
                          <a:solidFill>
                            <a:schemeClr val="dk1"/>
                          </a:solidFill>
                        </a:rPr>
                        <a:t>rôle</a:t>
                      </a:r>
                      <a:r>
                        <a:rPr lang="en-ZA" sz="1000" dirty="0">
                          <a:solidFill>
                            <a:schemeClr val="dk1"/>
                          </a:solidFill>
                        </a:rPr>
                        <a:t>, </a:t>
                      </a:r>
                      <a:r>
                        <a:rPr lang="en-ZA" sz="1000" dirty="0" err="1">
                          <a:solidFill>
                            <a:schemeClr val="dk1"/>
                          </a:solidFill>
                        </a:rPr>
                        <a:t>vous</a:t>
                      </a:r>
                      <a:r>
                        <a:rPr lang="en-ZA" sz="1000" dirty="0">
                          <a:solidFill>
                            <a:schemeClr val="dk1"/>
                          </a:solidFill>
                        </a:rPr>
                        <a:t> </a:t>
                      </a:r>
                      <a:r>
                        <a:rPr lang="en-ZA" sz="1000" dirty="0" err="1">
                          <a:solidFill>
                            <a:schemeClr val="dk1"/>
                          </a:solidFill>
                        </a:rPr>
                        <a:t>devez</a:t>
                      </a:r>
                      <a:endParaRPr sz="1000" dirty="0"/>
                    </a:p>
                    <a:p>
                      <a:pPr marL="285750" marR="0" lvl="0" indent="-285750" algn="l" rtl="0">
                        <a:spcBef>
                          <a:spcPts val="0"/>
                        </a:spcBef>
                        <a:spcAft>
                          <a:spcPts val="0"/>
                        </a:spcAft>
                        <a:buClr>
                          <a:schemeClr val="dk1"/>
                        </a:buClr>
                        <a:buSzPts val="1100"/>
                        <a:buFont typeface="Arial"/>
                        <a:buChar char="•"/>
                      </a:pPr>
                      <a:r>
                        <a:rPr lang="en-ZA" sz="1000" dirty="0" err="1">
                          <a:solidFill>
                            <a:schemeClr val="dk1"/>
                          </a:solidFill>
                        </a:rPr>
                        <a:t>Présentez-vous</a:t>
                      </a:r>
                      <a:r>
                        <a:rPr lang="en-ZA" sz="1000" dirty="0">
                          <a:solidFill>
                            <a:schemeClr val="dk1"/>
                          </a:solidFill>
                        </a:rPr>
                        <a:t> et </a:t>
                      </a:r>
                      <a:r>
                        <a:rPr lang="en-ZA" sz="1000" dirty="0" err="1">
                          <a:solidFill>
                            <a:schemeClr val="dk1"/>
                          </a:solidFill>
                        </a:rPr>
                        <a:t>présentez</a:t>
                      </a:r>
                      <a:r>
                        <a:rPr lang="en-ZA" sz="1000" dirty="0">
                          <a:solidFill>
                            <a:schemeClr val="dk1"/>
                          </a:solidFill>
                        </a:rPr>
                        <a:t> </a:t>
                      </a:r>
                      <a:r>
                        <a:rPr lang="en-ZA" sz="1000" dirty="0" err="1">
                          <a:solidFill>
                            <a:schemeClr val="dk1"/>
                          </a:solidFill>
                        </a:rPr>
                        <a:t>votre</a:t>
                      </a:r>
                      <a:r>
                        <a:rPr lang="en-ZA" sz="1000" dirty="0">
                          <a:solidFill>
                            <a:schemeClr val="dk1"/>
                          </a:solidFill>
                        </a:rPr>
                        <a:t> organisation</a:t>
                      </a:r>
                      <a:endParaRPr sz="1000" dirty="0"/>
                    </a:p>
                    <a:p>
                      <a:pPr marL="285750" marR="0" lvl="0" indent="-285750" algn="l" rtl="0">
                        <a:spcBef>
                          <a:spcPts val="0"/>
                        </a:spcBef>
                        <a:spcAft>
                          <a:spcPts val="0"/>
                        </a:spcAft>
                        <a:buClr>
                          <a:schemeClr val="dk1"/>
                        </a:buClr>
                        <a:buSzPts val="1100"/>
                        <a:buFont typeface="Arial"/>
                        <a:buChar char="•"/>
                      </a:pPr>
                      <a:r>
                        <a:rPr lang="en-ZA" sz="1000" dirty="0" err="1">
                          <a:solidFill>
                            <a:schemeClr val="dk1"/>
                          </a:solidFill>
                        </a:rPr>
                        <a:t>Utilisez</a:t>
                      </a:r>
                      <a:r>
                        <a:rPr lang="en-ZA" sz="1000" dirty="0">
                          <a:solidFill>
                            <a:schemeClr val="dk1"/>
                          </a:solidFill>
                        </a:rPr>
                        <a:t> </a:t>
                      </a:r>
                      <a:r>
                        <a:rPr lang="en-ZA" sz="1000" dirty="0" err="1">
                          <a:solidFill>
                            <a:schemeClr val="dk1"/>
                          </a:solidFill>
                        </a:rPr>
                        <a:t>vos</a:t>
                      </a:r>
                      <a:r>
                        <a:rPr lang="en-ZA" sz="1000" dirty="0">
                          <a:solidFill>
                            <a:schemeClr val="dk1"/>
                          </a:solidFill>
                        </a:rPr>
                        <a:t> </a:t>
                      </a:r>
                      <a:r>
                        <a:rPr lang="en-ZA" sz="1000" dirty="0" err="1">
                          <a:solidFill>
                            <a:schemeClr val="dk1"/>
                          </a:solidFill>
                        </a:rPr>
                        <a:t>compétences</a:t>
                      </a:r>
                      <a:r>
                        <a:rPr lang="en-ZA" sz="1000" dirty="0">
                          <a:solidFill>
                            <a:schemeClr val="dk1"/>
                          </a:solidFill>
                        </a:rPr>
                        <a:t> </a:t>
                      </a:r>
                      <a:r>
                        <a:rPr lang="en-ZA" sz="1000" dirty="0" err="1">
                          <a:solidFill>
                            <a:schemeClr val="dk1"/>
                          </a:solidFill>
                        </a:rPr>
                        <a:t>en</a:t>
                      </a:r>
                      <a:r>
                        <a:rPr lang="en-ZA" sz="1000" dirty="0">
                          <a:solidFill>
                            <a:schemeClr val="dk1"/>
                          </a:solidFill>
                        </a:rPr>
                        <a:t> matière de communication et de SMSPS pour </a:t>
                      </a:r>
                      <a:r>
                        <a:rPr lang="en-ZA" sz="1000" dirty="0" err="1">
                          <a:solidFill>
                            <a:schemeClr val="dk1"/>
                          </a:solidFill>
                        </a:rPr>
                        <a:t>établir</a:t>
                      </a:r>
                      <a:r>
                        <a:rPr lang="en-ZA" sz="1000" dirty="0">
                          <a:solidFill>
                            <a:schemeClr val="dk1"/>
                          </a:solidFill>
                        </a:rPr>
                        <a:t> </a:t>
                      </a:r>
                      <a:r>
                        <a:rPr lang="en-ZA" sz="1000" dirty="0" err="1">
                          <a:solidFill>
                            <a:schemeClr val="dk1"/>
                          </a:solidFill>
                        </a:rPr>
                        <a:t>une</a:t>
                      </a:r>
                      <a:r>
                        <a:rPr lang="en-ZA" sz="1000" dirty="0">
                          <a:solidFill>
                            <a:schemeClr val="dk1"/>
                          </a:solidFill>
                        </a:rPr>
                        <a:t> relation avec </a:t>
                      </a:r>
                      <a:r>
                        <a:rPr lang="en-ZA" sz="1000" dirty="0" err="1">
                          <a:solidFill>
                            <a:schemeClr val="dk1"/>
                          </a:solidFill>
                        </a:rPr>
                        <a:t>l'enfant</a:t>
                      </a:r>
                      <a:r>
                        <a:rPr lang="en-ZA" sz="1000" dirty="0">
                          <a:solidFill>
                            <a:schemeClr val="dk1"/>
                          </a:solidFill>
                        </a:rPr>
                        <a:t> et </a:t>
                      </a:r>
                      <a:r>
                        <a:rPr lang="en-ZA" sz="1000" dirty="0" err="1">
                          <a:solidFill>
                            <a:schemeClr val="dk1"/>
                          </a:solidFill>
                        </a:rPr>
                        <a:t>ses</a:t>
                      </a:r>
                      <a:r>
                        <a:rPr lang="en-ZA" sz="1000" dirty="0">
                          <a:solidFill>
                            <a:schemeClr val="dk1"/>
                          </a:solidFill>
                        </a:rPr>
                        <a:t> parents/</a:t>
                      </a:r>
                      <a:r>
                        <a:rPr lang="en-ZA" sz="1000" dirty="0" err="1">
                          <a:solidFill>
                            <a:schemeClr val="dk1"/>
                          </a:solidFill>
                        </a:rPr>
                        <a:t>responsables</a:t>
                      </a:r>
                      <a:r>
                        <a:rPr lang="en-ZA" sz="1000" dirty="0">
                          <a:solidFill>
                            <a:schemeClr val="dk1"/>
                          </a:solidFill>
                        </a:rPr>
                        <a:t>.</a:t>
                      </a:r>
                      <a:endParaRPr sz="1000" dirty="0"/>
                    </a:p>
                    <a:p>
                      <a:pPr marL="285750" marR="0" lvl="0" indent="-285750" algn="l" rtl="0">
                        <a:spcBef>
                          <a:spcPts val="0"/>
                        </a:spcBef>
                        <a:spcAft>
                          <a:spcPts val="0"/>
                        </a:spcAft>
                        <a:buClr>
                          <a:schemeClr val="dk1"/>
                        </a:buClr>
                        <a:buSzPts val="1100"/>
                        <a:buFont typeface="Arial"/>
                        <a:buChar char="•"/>
                      </a:pPr>
                      <a:r>
                        <a:rPr lang="en-ZA" sz="1000" dirty="0" err="1">
                          <a:solidFill>
                            <a:schemeClr val="dk1"/>
                          </a:solidFill>
                        </a:rPr>
                        <a:t>Obtenir</a:t>
                      </a:r>
                      <a:r>
                        <a:rPr lang="en-ZA" sz="1000" dirty="0">
                          <a:solidFill>
                            <a:schemeClr val="dk1"/>
                          </a:solidFill>
                        </a:rPr>
                        <a:t> </a:t>
                      </a:r>
                      <a:r>
                        <a:rPr lang="en-ZA" sz="1000" dirty="0" err="1">
                          <a:solidFill>
                            <a:schemeClr val="dk1"/>
                          </a:solidFill>
                        </a:rPr>
                        <a:t>l'assentiment</a:t>
                      </a:r>
                      <a:r>
                        <a:rPr lang="en-ZA" sz="1000" dirty="0">
                          <a:solidFill>
                            <a:schemeClr val="dk1"/>
                          </a:solidFill>
                        </a:rPr>
                        <a:t>/le </a:t>
                      </a:r>
                      <a:r>
                        <a:rPr lang="en-ZA" sz="1000" dirty="0" err="1">
                          <a:solidFill>
                            <a:schemeClr val="dk1"/>
                          </a:solidFill>
                        </a:rPr>
                        <a:t>consentement</a:t>
                      </a:r>
                      <a:r>
                        <a:rPr lang="en-ZA" sz="1000" dirty="0">
                          <a:solidFill>
                            <a:schemeClr val="dk1"/>
                          </a:solidFill>
                        </a:rPr>
                        <a:t> pour </a:t>
                      </a:r>
                      <a:r>
                        <a:rPr lang="en-ZA" sz="1000" dirty="0" err="1">
                          <a:solidFill>
                            <a:schemeClr val="dk1"/>
                          </a:solidFill>
                        </a:rPr>
                        <a:t>participer</a:t>
                      </a:r>
                      <a:r>
                        <a:rPr lang="en-ZA" sz="1000" dirty="0">
                          <a:solidFill>
                            <a:schemeClr val="dk1"/>
                          </a:solidFill>
                        </a:rPr>
                        <a:t> aux services de gestion de </a:t>
                      </a:r>
                      <a:r>
                        <a:rPr lang="en-ZA" sz="1000" dirty="0" err="1">
                          <a:solidFill>
                            <a:schemeClr val="dk1"/>
                          </a:solidFill>
                        </a:rPr>
                        <a:t>cas</a:t>
                      </a:r>
                      <a:r>
                        <a:rPr lang="en-ZA" sz="1000" dirty="0">
                          <a:solidFill>
                            <a:schemeClr val="dk1"/>
                          </a:solidFill>
                        </a:rPr>
                        <a:t>, pour </a:t>
                      </a:r>
                      <a:r>
                        <a:rPr lang="en-ZA" sz="1000" dirty="0" err="1">
                          <a:solidFill>
                            <a:schemeClr val="dk1"/>
                          </a:solidFill>
                        </a:rPr>
                        <a:t>collecter</a:t>
                      </a:r>
                      <a:r>
                        <a:rPr lang="en-ZA" sz="1000" dirty="0">
                          <a:solidFill>
                            <a:schemeClr val="dk1"/>
                          </a:solidFill>
                        </a:rPr>
                        <a:t> et stocker des </a:t>
                      </a:r>
                      <a:r>
                        <a:rPr lang="en-ZA" sz="1000" dirty="0" err="1">
                          <a:solidFill>
                            <a:schemeClr val="dk1"/>
                          </a:solidFill>
                        </a:rPr>
                        <a:t>informations</a:t>
                      </a:r>
                      <a:r>
                        <a:rPr lang="en-ZA" sz="1000" dirty="0">
                          <a:solidFill>
                            <a:schemeClr val="dk1"/>
                          </a:solidFill>
                        </a:rPr>
                        <a:t> sur le </a:t>
                      </a:r>
                      <a:r>
                        <a:rPr lang="en-ZA" sz="1000" dirty="0" err="1">
                          <a:solidFill>
                            <a:schemeClr val="dk1"/>
                          </a:solidFill>
                        </a:rPr>
                        <a:t>cas</a:t>
                      </a:r>
                      <a:r>
                        <a:rPr lang="en-ZA" sz="1000" dirty="0">
                          <a:solidFill>
                            <a:schemeClr val="dk1"/>
                          </a:solidFill>
                        </a:rPr>
                        <a:t> et pour </a:t>
                      </a:r>
                      <a:r>
                        <a:rPr lang="en-ZA" sz="1000" dirty="0" err="1">
                          <a:solidFill>
                            <a:schemeClr val="dk1"/>
                          </a:solidFill>
                        </a:rPr>
                        <a:t>partager</a:t>
                      </a:r>
                      <a:r>
                        <a:rPr lang="en-ZA" sz="1000" dirty="0">
                          <a:solidFill>
                            <a:schemeClr val="dk1"/>
                          </a:solidFill>
                        </a:rPr>
                        <a:t> des </a:t>
                      </a:r>
                      <a:r>
                        <a:rPr lang="en-ZA" sz="1000" dirty="0" err="1">
                          <a:solidFill>
                            <a:schemeClr val="dk1"/>
                          </a:solidFill>
                        </a:rPr>
                        <a:t>données</a:t>
                      </a:r>
                      <a:r>
                        <a:rPr lang="en-ZA" sz="1000" dirty="0">
                          <a:solidFill>
                            <a:schemeClr val="dk1"/>
                          </a:solidFill>
                        </a:rPr>
                        <a:t> </a:t>
                      </a:r>
                      <a:r>
                        <a:rPr lang="en-ZA" sz="1000" dirty="0" err="1">
                          <a:solidFill>
                            <a:schemeClr val="dk1"/>
                          </a:solidFill>
                        </a:rPr>
                        <a:t>si</a:t>
                      </a:r>
                      <a:r>
                        <a:rPr lang="en-ZA" sz="1000" dirty="0">
                          <a:solidFill>
                            <a:schemeClr val="dk1"/>
                          </a:solidFill>
                        </a:rPr>
                        <a:t> </a:t>
                      </a:r>
                      <a:r>
                        <a:rPr lang="en-ZA" sz="1000" dirty="0" err="1">
                          <a:solidFill>
                            <a:schemeClr val="dk1"/>
                          </a:solidFill>
                        </a:rPr>
                        <a:t>nécessaire</a:t>
                      </a:r>
                      <a:r>
                        <a:rPr lang="en-ZA" sz="1000" dirty="0">
                          <a:solidFill>
                            <a:schemeClr val="dk1"/>
                          </a:solidFill>
                        </a:rPr>
                        <a:t>.</a:t>
                      </a:r>
                      <a:endParaRPr sz="1000" dirty="0"/>
                    </a:p>
                    <a:p>
                      <a:pPr marL="0" marR="0" lvl="0" indent="0" algn="l" rtl="0">
                        <a:spcBef>
                          <a:spcPts val="0"/>
                        </a:spcBef>
                        <a:spcAft>
                          <a:spcPts val="0"/>
                        </a:spcAft>
                        <a:buNone/>
                      </a:pPr>
                      <a:endParaRPr sz="100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237838">
                <a:tc gridSpan="2">
                  <a:txBody>
                    <a:bodyPr/>
                    <a:lstStyle/>
                    <a:p>
                      <a:pPr marL="0" marR="0" lvl="0" indent="0" algn="l" rtl="0">
                        <a:spcBef>
                          <a:spcPts val="0"/>
                        </a:spcBef>
                        <a:spcAft>
                          <a:spcPts val="0"/>
                        </a:spcAft>
                        <a:buNone/>
                      </a:pPr>
                      <a:r>
                        <a:rPr lang="en-ZA" sz="1000" b="1">
                          <a:solidFill>
                            <a:schemeClr val="lt1"/>
                          </a:solidFill>
                        </a:rPr>
                        <a:t>AMINA</a:t>
                      </a:r>
                      <a:endParaRPr sz="10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BE"/>
                    </a:p>
                  </a:txBody>
                  <a:tcPr/>
                </a:tc>
                <a:extLst>
                  <a:ext uri="{0D108BD9-81ED-4DB2-BD59-A6C34878D82A}">
                    <a16:rowId xmlns:a16="http://schemas.microsoft.com/office/drawing/2014/main" val="10002"/>
                  </a:ext>
                </a:extLst>
              </a:tr>
              <a:tr h="2392284">
                <a:tc>
                  <a:txBody>
                    <a:bodyPr/>
                    <a:lstStyle/>
                    <a:p>
                      <a:pPr marL="0" marR="0" lvl="0" indent="0" algn="l" rtl="0">
                        <a:lnSpc>
                          <a:spcPct val="106000"/>
                        </a:lnSpc>
                        <a:spcBef>
                          <a:spcPts val="0"/>
                        </a:spcBef>
                        <a:spcAft>
                          <a:spcPts val="0"/>
                        </a:spcAft>
                        <a:buNone/>
                      </a:pPr>
                      <a:r>
                        <a:rPr lang="en-ZA" sz="1000"/>
                        <a:t>Tu es une jeune fille de 12 ans qui s'appelle Amina. Vous vivez avec votre mère, votre jeune frère et votre jeune sœur.</a:t>
                      </a:r>
                      <a:endParaRPr sz="1000"/>
                    </a:p>
                    <a:p>
                      <a:pPr marL="0" marR="0" lvl="0" indent="0" algn="l" rtl="0">
                        <a:lnSpc>
                          <a:spcPct val="106000"/>
                        </a:lnSpc>
                        <a:spcBef>
                          <a:spcPts val="0"/>
                        </a:spcBef>
                        <a:spcAft>
                          <a:spcPts val="0"/>
                        </a:spcAft>
                        <a:buNone/>
                      </a:pPr>
                      <a:r>
                        <a:rPr lang="en-ZA" sz="1000"/>
                        <a:t>Vous travaillez comme femme de ménage et vous avez des difficultés. Vous </a:t>
                      </a:r>
                      <a:r>
                        <a:rPr lang="en-ZA" sz="1000" u="sng"/>
                        <a:t>n'avez jamais </a:t>
                      </a:r>
                      <a:r>
                        <a:rPr lang="en-ZA" sz="1000"/>
                        <a:t>rencontré le gestionnaire de cas et vous ne savez pas ce qu'est la gestion de cas.</a:t>
                      </a:r>
                      <a:endParaRPr sz="10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t>Au </a:t>
                      </a:r>
                      <a:r>
                        <a:rPr lang="en-ZA" sz="1000" dirty="0" err="1"/>
                        <a:t>cours</a:t>
                      </a:r>
                      <a:r>
                        <a:rPr lang="en-ZA" sz="1000" dirty="0"/>
                        <a:t> de </a:t>
                      </a:r>
                      <a:r>
                        <a:rPr lang="en-ZA" sz="1000" dirty="0" err="1"/>
                        <a:t>ce</a:t>
                      </a:r>
                      <a:r>
                        <a:rPr lang="en-ZA" sz="1000" dirty="0"/>
                        <a:t> jeu de </a:t>
                      </a:r>
                      <a:r>
                        <a:rPr lang="en-ZA" sz="1000" dirty="0" err="1"/>
                        <a:t>rôle</a:t>
                      </a:r>
                      <a:r>
                        <a:rPr lang="en-ZA" sz="1000" dirty="0"/>
                        <a:t>, </a:t>
                      </a:r>
                      <a:r>
                        <a:rPr lang="en-ZA" sz="1000" dirty="0" err="1"/>
                        <a:t>vous</a:t>
                      </a:r>
                      <a:r>
                        <a:rPr lang="en-ZA" sz="1000" dirty="0"/>
                        <a:t> </a:t>
                      </a:r>
                      <a:r>
                        <a:rPr lang="en-ZA" sz="1000" dirty="0" err="1"/>
                        <a:t>devriez</a:t>
                      </a:r>
                      <a:r>
                        <a:rPr lang="en-ZA" sz="1000" dirty="0"/>
                        <a:t> </a:t>
                      </a:r>
                      <a:r>
                        <a:rPr lang="en-ZA" sz="1000" dirty="0" err="1"/>
                        <a:t>fournir</a:t>
                      </a:r>
                      <a:r>
                        <a:rPr lang="en-ZA" sz="1000" dirty="0"/>
                        <a:t> les </a:t>
                      </a:r>
                      <a:r>
                        <a:rPr lang="en-ZA" sz="1000" dirty="0" err="1"/>
                        <a:t>informations</a:t>
                      </a:r>
                      <a:r>
                        <a:rPr lang="en-ZA" sz="1000" dirty="0"/>
                        <a:t> </a:t>
                      </a:r>
                      <a:r>
                        <a:rPr lang="en-ZA" sz="1000" dirty="0" err="1"/>
                        <a:t>suivantes</a:t>
                      </a:r>
                      <a:r>
                        <a:rPr lang="en-ZA" sz="1000" dirty="0"/>
                        <a:t> </a:t>
                      </a:r>
                      <a:r>
                        <a:rPr lang="en-ZA" sz="1000" dirty="0" err="1"/>
                        <a:t>si</a:t>
                      </a:r>
                      <a:r>
                        <a:rPr lang="en-ZA" sz="1000" dirty="0"/>
                        <a:t> le </a:t>
                      </a:r>
                      <a:r>
                        <a:rPr lang="en-ZA" sz="1000" dirty="0" err="1"/>
                        <a:t>gestionnaire</a:t>
                      </a:r>
                      <a:r>
                        <a:rPr lang="en-ZA" sz="1000" dirty="0"/>
                        <a:t> de </a:t>
                      </a:r>
                      <a:r>
                        <a:rPr lang="en-ZA" sz="1000" dirty="0" err="1"/>
                        <a:t>cas</a:t>
                      </a:r>
                      <a:r>
                        <a:rPr lang="en-ZA" sz="1000" dirty="0"/>
                        <a:t> </a:t>
                      </a:r>
                      <a:r>
                        <a:rPr lang="en-ZA" sz="1000" dirty="0" err="1"/>
                        <a:t>vous</a:t>
                      </a:r>
                      <a:r>
                        <a:rPr lang="en-ZA" sz="1000" dirty="0"/>
                        <a:t> met à </a:t>
                      </a:r>
                      <a:r>
                        <a:rPr lang="en-ZA" sz="1000" dirty="0" err="1"/>
                        <a:t>l'aise</a:t>
                      </a:r>
                      <a:r>
                        <a:rPr lang="en-ZA" sz="1000" dirty="0"/>
                        <a:t> et </a:t>
                      </a:r>
                      <a:r>
                        <a:rPr lang="en-ZA" sz="1000" dirty="0" err="1"/>
                        <a:t>vous</a:t>
                      </a:r>
                      <a:r>
                        <a:rPr lang="en-ZA" sz="1000" dirty="0"/>
                        <a:t> </a:t>
                      </a:r>
                      <a:r>
                        <a:rPr lang="en-ZA" sz="1000" dirty="0" err="1"/>
                        <a:t>rassure</a:t>
                      </a:r>
                      <a:r>
                        <a:rPr lang="en-ZA" sz="1000" dirty="0"/>
                        <a:t> :</a:t>
                      </a:r>
                      <a:endParaRPr sz="1000" dirty="0"/>
                    </a:p>
                    <a:p>
                      <a:pPr marL="285750" marR="0" lvl="0" indent="-285750" algn="l" rtl="0">
                        <a:spcBef>
                          <a:spcPts val="0"/>
                        </a:spcBef>
                        <a:spcAft>
                          <a:spcPts val="0"/>
                        </a:spcAft>
                        <a:buClr>
                          <a:schemeClr val="dk1"/>
                        </a:buClr>
                        <a:buSzPts val="1100"/>
                        <a:buFont typeface="Arial"/>
                        <a:buChar char="•"/>
                      </a:pPr>
                      <a:r>
                        <a:rPr lang="en-ZA" sz="1000" dirty="0"/>
                        <a:t>Laissez le </a:t>
                      </a:r>
                      <a:r>
                        <a:rPr lang="en-ZA" sz="1000" dirty="0" err="1"/>
                        <a:t>gestionnaire</a:t>
                      </a:r>
                      <a:r>
                        <a:rPr lang="en-ZA" sz="1000" dirty="0"/>
                        <a:t> de </a:t>
                      </a:r>
                      <a:r>
                        <a:rPr lang="en-ZA" sz="1000" dirty="0" err="1"/>
                        <a:t>cas</a:t>
                      </a:r>
                      <a:r>
                        <a:rPr lang="en-ZA" sz="1000" dirty="0"/>
                        <a:t> se </a:t>
                      </a:r>
                      <a:r>
                        <a:rPr lang="en-ZA" sz="1000" dirty="0" err="1"/>
                        <a:t>présenter</a:t>
                      </a:r>
                      <a:r>
                        <a:rPr lang="en-ZA" sz="1000" dirty="0"/>
                        <a:t>.</a:t>
                      </a:r>
                      <a:endParaRPr sz="1000" dirty="0"/>
                    </a:p>
                    <a:p>
                      <a:pPr marL="285750" marR="0" lvl="0" indent="-285750" algn="l" rtl="0">
                        <a:spcBef>
                          <a:spcPts val="0"/>
                        </a:spcBef>
                        <a:spcAft>
                          <a:spcPts val="0"/>
                        </a:spcAft>
                        <a:buClr>
                          <a:schemeClr val="dk1"/>
                        </a:buClr>
                        <a:buSzPts val="1100"/>
                        <a:buFont typeface="Arial"/>
                        <a:buChar char="•"/>
                      </a:pPr>
                      <a:r>
                        <a:rPr lang="en-ZA" sz="1000" dirty="0" err="1"/>
                        <a:t>Répondez</a:t>
                      </a:r>
                      <a:r>
                        <a:rPr lang="en-ZA" sz="1000" dirty="0"/>
                        <a:t> au </a:t>
                      </a:r>
                      <a:r>
                        <a:rPr lang="en-ZA" sz="1000" dirty="0" err="1"/>
                        <a:t>gestionnaire</a:t>
                      </a:r>
                      <a:r>
                        <a:rPr lang="en-ZA" sz="1000" dirty="0"/>
                        <a:t> de </a:t>
                      </a:r>
                      <a:r>
                        <a:rPr lang="en-ZA" sz="1000" dirty="0" err="1"/>
                        <a:t>cas</a:t>
                      </a:r>
                      <a:r>
                        <a:rPr lang="en-ZA" sz="1000" dirty="0"/>
                        <a:t> </a:t>
                      </a:r>
                      <a:r>
                        <a:rPr lang="en-ZA" sz="1000" dirty="0" err="1"/>
                        <a:t>comme</a:t>
                      </a:r>
                      <a:r>
                        <a:rPr lang="en-ZA" sz="1000" dirty="0"/>
                        <a:t> </a:t>
                      </a:r>
                      <a:r>
                        <a:rPr lang="en-ZA" sz="1000" dirty="0" err="1"/>
                        <a:t>si</a:t>
                      </a:r>
                      <a:r>
                        <a:rPr lang="en-ZA" sz="1000" dirty="0"/>
                        <a:t> </a:t>
                      </a:r>
                      <a:r>
                        <a:rPr lang="en-ZA" sz="1000" dirty="0" err="1"/>
                        <a:t>vous</a:t>
                      </a:r>
                      <a:r>
                        <a:rPr lang="en-ZA" sz="1000" dirty="0"/>
                        <a:t> </a:t>
                      </a:r>
                      <a:r>
                        <a:rPr lang="en-ZA" sz="1000" dirty="0" err="1"/>
                        <a:t>étiez</a:t>
                      </a:r>
                      <a:r>
                        <a:rPr lang="en-ZA" sz="1000" dirty="0"/>
                        <a:t> </a:t>
                      </a:r>
                      <a:r>
                        <a:rPr lang="en-ZA" sz="1000" dirty="0" err="1"/>
                        <a:t>l'enfant</a:t>
                      </a:r>
                      <a:r>
                        <a:rPr lang="en-ZA" sz="1000" dirty="0"/>
                        <a:t>. </a:t>
                      </a:r>
                      <a:endParaRPr sz="1000" dirty="0"/>
                    </a:p>
                    <a:p>
                      <a:pPr marL="285750" marR="0" lvl="0" indent="-285750" algn="l" rtl="0">
                        <a:spcBef>
                          <a:spcPts val="0"/>
                        </a:spcBef>
                        <a:spcAft>
                          <a:spcPts val="0"/>
                        </a:spcAft>
                        <a:buClr>
                          <a:schemeClr val="dk1"/>
                        </a:buClr>
                        <a:buSzPts val="1100"/>
                        <a:buFont typeface="Arial"/>
                        <a:buChar char="•"/>
                      </a:pPr>
                      <a:r>
                        <a:rPr lang="en-ZA" sz="1000" dirty="0"/>
                        <a:t>Ne </a:t>
                      </a:r>
                      <a:r>
                        <a:rPr lang="en-ZA" sz="1000" dirty="0" err="1"/>
                        <a:t>donnez</a:t>
                      </a:r>
                      <a:r>
                        <a:rPr lang="en-ZA" sz="1000" dirty="0"/>
                        <a:t> </a:t>
                      </a:r>
                      <a:r>
                        <a:rPr lang="en-ZA" sz="1000" dirty="0" err="1"/>
                        <a:t>votre</a:t>
                      </a:r>
                      <a:r>
                        <a:rPr lang="en-ZA" sz="1000" dirty="0"/>
                        <a:t> accord que </a:t>
                      </a:r>
                      <a:r>
                        <a:rPr lang="en-ZA" sz="1000" dirty="0" err="1"/>
                        <a:t>si</a:t>
                      </a:r>
                      <a:r>
                        <a:rPr lang="en-ZA" sz="1000" dirty="0"/>
                        <a:t> </a:t>
                      </a:r>
                      <a:r>
                        <a:rPr lang="en-ZA" sz="1000" dirty="0" err="1"/>
                        <a:t>vous</a:t>
                      </a:r>
                      <a:r>
                        <a:rPr lang="en-ZA" sz="1000" dirty="0"/>
                        <a:t> </a:t>
                      </a:r>
                      <a:r>
                        <a:rPr lang="en-ZA" sz="1000" dirty="0" err="1"/>
                        <a:t>vous</a:t>
                      </a:r>
                      <a:r>
                        <a:rPr lang="en-ZA" sz="1000" dirty="0"/>
                        <a:t> </a:t>
                      </a:r>
                      <a:r>
                        <a:rPr lang="en-ZA" sz="1000" dirty="0" err="1"/>
                        <a:t>sentez</a:t>
                      </a:r>
                      <a:r>
                        <a:rPr lang="en-ZA" sz="1000" dirty="0"/>
                        <a:t> à </a:t>
                      </a:r>
                      <a:r>
                        <a:rPr lang="en-ZA" sz="1000" dirty="0" err="1"/>
                        <a:t>l'aise</a:t>
                      </a:r>
                      <a:r>
                        <a:rPr lang="en-ZA" sz="1000" dirty="0"/>
                        <a:t> avec le </a:t>
                      </a:r>
                      <a:r>
                        <a:rPr lang="en-ZA" sz="1000" dirty="0" err="1"/>
                        <a:t>gestionnaire</a:t>
                      </a:r>
                      <a:r>
                        <a:rPr lang="en-ZA" sz="1000" dirty="0"/>
                        <a:t> de </a:t>
                      </a:r>
                      <a:r>
                        <a:rPr lang="en-ZA" sz="1000" dirty="0" err="1"/>
                        <a:t>cas</a:t>
                      </a:r>
                      <a:r>
                        <a:rPr lang="en-ZA" sz="1000" dirty="0"/>
                        <a:t> et </a:t>
                      </a:r>
                      <a:r>
                        <a:rPr lang="en-ZA" sz="1000" dirty="0" err="1"/>
                        <a:t>si</a:t>
                      </a:r>
                      <a:r>
                        <a:rPr lang="en-ZA" sz="1000" dirty="0"/>
                        <a:t> </a:t>
                      </a:r>
                      <a:r>
                        <a:rPr lang="en-ZA" sz="1000" dirty="0" err="1"/>
                        <a:t>vous</a:t>
                      </a:r>
                      <a:r>
                        <a:rPr lang="en-ZA" sz="1000" dirty="0"/>
                        <a:t> </a:t>
                      </a:r>
                      <a:r>
                        <a:rPr lang="en-ZA" sz="1000" dirty="0" err="1"/>
                        <a:t>comprenez</a:t>
                      </a:r>
                      <a:r>
                        <a:rPr lang="en-ZA" sz="1000" dirty="0"/>
                        <a:t> les services </a:t>
                      </a:r>
                      <a:r>
                        <a:rPr lang="en-ZA" sz="1000" dirty="0" err="1"/>
                        <a:t>qu'il</a:t>
                      </a:r>
                      <a:r>
                        <a:rPr lang="en-ZA" sz="1000" dirty="0"/>
                        <a:t> </a:t>
                      </a:r>
                      <a:r>
                        <a:rPr lang="en-ZA" sz="1000" dirty="0" err="1"/>
                        <a:t>peut</a:t>
                      </a:r>
                      <a:r>
                        <a:rPr lang="en-ZA" sz="1000" dirty="0"/>
                        <a:t> </a:t>
                      </a:r>
                      <a:r>
                        <a:rPr lang="en-ZA" sz="1000" dirty="0" err="1"/>
                        <a:t>vous</a:t>
                      </a:r>
                      <a:r>
                        <a:rPr lang="en-ZA" sz="1000" dirty="0"/>
                        <a:t> </a:t>
                      </a:r>
                      <a:r>
                        <a:rPr lang="en-ZA" sz="1000" dirty="0" err="1"/>
                        <a:t>fournir</a:t>
                      </a:r>
                      <a:r>
                        <a:rPr lang="en-ZA" sz="1000" dirty="0"/>
                        <a:t> et </a:t>
                      </a:r>
                      <a:r>
                        <a:rPr lang="en-ZA" sz="1000" dirty="0" err="1"/>
                        <a:t>ce</a:t>
                      </a:r>
                      <a:r>
                        <a:rPr lang="en-ZA" sz="1000" dirty="0"/>
                        <a:t> </a:t>
                      </a:r>
                      <a:r>
                        <a:rPr lang="en-ZA" sz="1000" dirty="0" err="1"/>
                        <a:t>qu'il</a:t>
                      </a:r>
                      <a:r>
                        <a:rPr lang="en-ZA" sz="1000" dirty="0"/>
                        <a:t> </a:t>
                      </a:r>
                      <a:r>
                        <a:rPr lang="en-ZA" sz="1000" dirty="0" err="1"/>
                        <a:t>peut</a:t>
                      </a:r>
                      <a:r>
                        <a:rPr lang="en-ZA" sz="1000" dirty="0"/>
                        <a:t> faire avec </a:t>
                      </a:r>
                      <a:r>
                        <a:rPr lang="en-ZA" sz="1000" dirty="0" err="1"/>
                        <a:t>vos</a:t>
                      </a:r>
                      <a:r>
                        <a:rPr lang="en-ZA" sz="1000" dirty="0"/>
                        <a:t> </a:t>
                      </a:r>
                      <a:r>
                        <a:rPr lang="en-ZA" sz="1000" dirty="0" err="1"/>
                        <a:t>informations</a:t>
                      </a:r>
                      <a:r>
                        <a:rPr lang="en-ZA" sz="1000" dirty="0"/>
                        <a:t>. </a:t>
                      </a:r>
                      <a:endParaRPr sz="1000" dirty="0"/>
                    </a:p>
                    <a:p>
                      <a:pPr marL="285750" marR="0" lvl="0" indent="-215900" algn="l" rtl="0">
                        <a:spcBef>
                          <a:spcPts val="0"/>
                        </a:spcBef>
                        <a:spcAft>
                          <a:spcPts val="0"/>
                        </a:spcAft>
                        <a:buClr>
                          <a:schemeClr val="dk1"/>
                        </a:buClr>
                        <a:buSzPts val="1100"/>
                        <a:buFont typeface="Arial"/>
                        <a:buNone/>
                      </a:pPr>
                      <a:endParaRPr sz="10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237838">
                <a:tc gridSpan="2">
                  <a:txBody>
                    <a:bodyPr/>
                    <a:lstStyle/>
                    <a:p>
                      <a:pPr marL="0" marR="0" lvl="0" indent="0" algn="l" rtl="0">
                        <a:lnSpc>
                          <a:spcPct val="100000"/>
                        </a:lnSpc>
                        <a:spcBef>
                          <a:spcPts val="0"/>
                        </a:spcBef>
                        <a:spcAft>
                          <a:spcPts val="0"/>
                        </a:spcAft>
                        <a:buClr>
                          <a:schemeClr val="lt1"/>
                        </a:buClr>
                        <a:buSzPts val="1100"/>
                        <a:buFont typeface="Calibri"/>
                        <a:buNone/>
                      </a:pPr>
                      <a:r>
                        <a:rPr lang="en-ZA" sz="1000" b="1">
                          <a:solidFill>
                            <a:schemeClr val="lt1"/>
                          </a:solidFill>
                        </a:rPr>
                        <a:t>LA MÈRE D'AMINA</a:t>
                      </a:r>
                      <a:endParaRPr sz="10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BE"/>
                    </a:p>
                  </a:txBody>
                  <a:tcPr/>
                </a:tc>
                <a:extLst>
                  <a:ext uri="{0D108BD9-81ED-4DB2-BD59-A6C34878D82A}">
                    <a16:rowId xmlns:a16="http://schemas.microsoft.com/office/drawing/2014/main" val="10004"/>
                  </a:ext>
                </a:extLst>
              </a:tr>
              <a:tr h="2546173">
                <a:tc>
                  <a:txBody>
                    <a:bodyPr/>
                    <a:lstStyle/>
                    <a:p>
                      <a:pPr marL="0" marR="0" lvl="0" indent="0" algn="l" rtl="0">
                        <a:lnSpc>
                          <a:spcPct val="100000"/>
                        </a:lnSpc>
                        <a:spcBef>
                          <a:spcPts val="0"/>
                        </a:spcBef>
                        <a:spcAft>
                          <a:spcPts val="0"/>
                        </a:spcAft>
                        <a:buClr>
                          <a:schemeClr val="dk1"/>
                        </a:buClr>
                        <a:buSzPts val="1100"/>
                        <a:buFont typeface="Calibri"/>
                        <a:buNone/>
                      </a:pPr>
                      <a:r>
                        <a:rPr lang="en-ZA" sz="1000"/>
                        <a:t>Vous vous appelez Sara. Vous avez trois enfants, dont votre fille Amina, âgée de 12 ans.  Vous vous inquiétez pour la sécurité d'Amina, mais vous devez l'envoyer travailler. Vous n'avez jamais rencontré le gestionnaire de cas et vous ne savez pas ce qu'est la gestion de cas. Vous vous inquiétez de ce que les autres penseront de la visite du gestionnaire de cas à vous et à Amina.</a:t>
                      </a:r>
                      <a:endParaRPr sz="10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t>Au </a:t>
                      </a:r>
                      <a:r>
                        <a:rPr lang="en-ZA" sz="1000" dirty="0" err="1"/>
                        <a:t>cours</a:t>
                      </a:r>
                      <a:r>
                        <a:rPr lang="en-ZA" sz="1000" dirty="0"/>
                        <a:t> de </a:t>
                      </a:r>
                      <a:r>
                        <a:rPr lang="en-ZA" sz="1000" dirty="0" err="1"/>
                        <a:t>ce</a:t>
                      </a:r>
                      <a:r>
                        <a:rPr lang="en-ZA" sz="1000" dirty="0"/>
                        <a:t> jeu de </a:t>
                      </a:r>
                      <a:r>
                        <a:rPr lang="en-ZA" sz="1000" dirty="0" err="1"/>
                        <a:t>rôle</a:t>
                      </a:r>
                      <a:r>
                        <a:rPr lang="en-ZA" sz="1000" dirty="0"/>
                        <a:t>, </a:t>
                      </a:r>
                      <a:r>
                        <a:rPr lang="en-ZA" sz="1000" dirty="0" err="1"/>
                        <a:t>vous</a:t>
                      </a:r>
                      <a:r>
                        <a:rPr lang="en-ZA" sz="1000" dirty="0"/>
                        <a:t> </a:t>
                      </a:r>
                      <a:r>
                        <a:rPr lang="en-ZA" sz="1000" dirty="0" err="1"/>
                        <a:t>devriez</a:t>
                      </a:r>
                      <a:r>
                        <a:rPr lang="en-ZA" sz="1000" dirty="0"/>
                        <a:t> </a:t>
                      </a:r>
                      <a:r>
                        <a:rPr lang="en-ZA" sz="1000" dirty="0" err="1"/>
                        <a:t>fournir</a:t>
                      </a:r>
                      <a:r>
                        <a:rPr lang="en-ZA" sz="1000" dirty="0"/>
                        <a:t> les </a:t>
                      </a:r>
                      <a:r>
                        <a:rPr lang="en-ZA" sz="1000" dirty="0" err="1"/>
                        <a:t>informations</a:t>
                      </a:r>
                      <a:r>
                        <a:rPr lang="en-ZA" sz="1000" dirty="0"/>
                        <a:t> </a:t>
                      </a:r>
                      <a:r>
                        <a:rPr lang="en-ZA" sz="1000" dirty="0" err="1"/>
                        <a:t>suivantes</a:t>
                      </a:r>
                      <a:r>
                        <a:rPr lang="en-ZA" sz="1000" dirty="0"/>
                        <a:t> </a:t>
                      </a:r>
                      <a:r>
                        <a:rPr lang="en-ZA" sz="1000" dirty="0" err="1"/>
                        <a:t>si</a:t>
                      </a:r>
                      <a:r>
                        <a:rPr lang="en-ZA" sz="1000" dirty="0"/>
                        <a:t> le </a:t>
                      </a:r>
                      <a:r>
                        <a:rPr lang="en-ZA" sz="1000" dirty="0" err="1"/>
                        <a:t>gestionnaire</a:t>
                      </a:r>
                      <a:r>
                        <a:rPr lang="en-ZA" sz="1000" dirty="0"/>
                        <a:t> de </a:t>
                      </a:r>
                      <a:r>
                        <a:rPr lang="en-ZA" sz="1000" dirty="0" err="1"/>
                        <a:t>cas</a:t>
                      </a:r>
                      <a:r>
                        <a:rPr lang="en-ZA" sz="1000" dirty="0"/>
                        <a:t> </a:t>
                      </a:r>
                      <a:r>
                        <a:rPr lang="en-ZA" sz="1000" dirty="0" err="1"/>
                        <a:t>vous</a:t>
                      </a:r>
                      <a:r>
                        <a:rPr lang="en-ZA" sz="1000" dirty="0"/>
                        <a:t> met à </a:t>
                      </a:r>
                      <a:r>
                        <a:rPr lang="en-ZA" sz="1000" dirty="0" err="1"/>
                        <a:t>l'aise</a:t>
                      </a:r>
                      <a:r>
                        <a:rPr lang="en-ZA" sz="1000" dirty="0"/>
                        <a:t> et </a:t>
                      </a:r>
                      <a:r>
                        <a:rPr lang="en-ZA" sz="1000" dirty="0" err="1"/>
                        <a:t>vous</a:t>
                      </a:r>
                      <a:r>
                        <a:rPr lang="en-ZA" sz="1000" dirty="0"/>
                        <a:t> </a:t>
                      </a:r>
                      <a:r>
                        <a:rPr lang="en-ZA" sz="1000" dirty="0" err="1"/>
                        <a:t>rassure</a:t>
                      </a:r>
                      <a:r>
                        <a:rPr lang="en-ZA" sz="1000" dirty="0"/>
                        <a:t> :</a:t>
                      </a:r>
                      <a:endParaRPr sz="1000" dirty="0"/>
                    </a:p>
                    <a:p>
                      <a:pPr marL="285750" marR="0" lvl="0" indent="-285750" algn="l" rtl="0">
                        <a:spcBef>
                          <a:spcPts val="0"/>
                        </a:spcBef>
                        <a:spcAft>
                          <a:spcPts val="0"/>
                        </a:spcAft>
                        <a:buClr>
                          <a:schemeClr val="dk1"/>
                        </a:buClr>
                        <a:buSzPts val="1100"/>
                        <a:buFont typeface="Arial"/>
                        <a:buChar char="•"/>
                      </a:pPr>
                      <a:r>
                        <a:rPr lang="en-ZA" sz="1000" dirty="0"/>
                        <a:t>Laissez le </a:t>
                      </a:r>
                      <a:r>
                        <a:rPr lang="en-ZA" sz="1000" dirty="0" err="1"/>
                        <a:t>gestionnaire</a:t>
                      </a:r>
                      <a:r>
                        <a:rPr lang="en-ZA" sz="1000" dirty="0"/>
                        <a:t> de </a:t>
                      </a:r>
                      <a:r>
                        <a:rPr lang="en-ZA" sz="1000" dirty="0" err="1"/>
                        <a:t>cas</a:t>
                      </a:r>
                      <a:r>
                        <a:rPr lang="en-ZA" sz="1000" dirty="0"/>
                        <a:t> </a:t>
                      </a:r>
                      <a:r>
                        <a:rPr lang="en-ZA" sz="1000" dirty="0" err="1"/>
                        <a:t>s'entraîner</a:t>
                      </a:r>
                      <a:r>
                        <a:rPr lang="en-ZA" sz="1000" dirty="0"/>
                        <a:t> à </a:t>
                      </a:r>
                      <a:r>
                        <a:rPr lang="en-ZA" sz="1000" dirty="0" err="1"/>
                        <a:t>vous</a:t>
                      </a:r>
                      <a:r>
                        <a:rPr lang="en-ZA" sz="1000" dirty="0"/>
                        <a:t> </a:t>
                      </a:r>
                      <a:r>
                        <a:rPr lang="en-ZA" sz="1000" dirty="0" err="1"/>
                        <a:t>rencontrer</a:t>
                      </a:r>
                      <a:r>
                        <a:rPr lang="en-ZA" sz="1000" dirty="0"/>
                        <a:t> et à se </a:t>
                      </a:r>
                      <a:r>
                        <a:rPr lang="en-ZA" sz="1000" dirty="0" err="1"/>
                        <a:t>présenter</a:t>
                      </a:r>
                      <a:r>
                        <a:rPr lang="en-ZA" sz="1000" dirty="0"/>
                        <a:t>.</a:t>
                      </a:r>
                      <a:endParaRPr sz="1000" dirty="0"/>
                    </a:p>
                    <a:p>
                      <a:pPr marL="285750" marR="0" lvl="0" indent="-285750" algn="l" rtl="0">
                        <a:spcBef>
                          <a:spcPts val="0"/>
                        </a:spcBef>
                        <a:spcAft>
                          <a:spcPts val="0"/>
                        </a:spcAft>
                        <a:buClr>
                          <a:schemeClr val="dk1"/>
                        </a:buClr>
                        <a:buSzPts val="1100"/>
                        <a:buFont typeface="Arial"/>
                        <a:buChar char="•"/>
                      </a:pPr>
                      <a:r>
                        <a:rPr lang="en-ZA" sz="1000" dirty="0" err="1"/>
                        <a:t>Répondre</a:t>
                      </a:r>
                      <a:r>
                        <a:rPr lang="en-ZA" sz="1000" dirty="0"/>
                        <a:t> au </a:t>
                      </a:r>
                      <a:r>
                        <a:rPr lang="en-ZA" sz="1000" dirty="0" err="1"/>
                        <a:t>gestionnaire</a:t>
                      </a:r>
                      <a:r>
                        <a:rPr lang="en-ZA" sz="1000" dirty="0"/>
                        <a:t> de </a:t>
                      </a:r>
                      <a:r>
                        <a:rPr lang="en-ZA" sz="1000" dirty="0" err="1"/>
                        <a:t>cas</a:t>
                      </a:r>
                      <a:r>
                        <a:rPr lang="en-ZA" sz="1000" dirty="0"/>
                        <a:t> </a:t>
                      </a:r>
                      <a:r>
                        <a:rPr lang="en-ZA" sz="1000" dirty="0" err="1"/>
                        <a:t>comme</a:t>
                      </a:r>
                      <a:r>
                        <a:rPr lang="en-ZA" sz="1000" dirty="0"/>
                        <a:t> </a:t>
                      </a:r>
                      <a:r>
                        <a:rPr lang="en-ZA" sz="1000" dirty="0" err="1"/>
                        <a:t>si</a:t>
                      </a:r>
                      <a:r>
                        <a:rPr lang="en-ZA" sz="1000" dirty="0"/>
                        <a:t> </a:t>
                      </a:r>
                      <a:r>
                        <a:rPr lang="en-ZA" sz="1000" dirty="0" err="1"/>
                        <a:t>vous</a:t>
                      </a:r>
                      <a:r>
                        <a:rPr lang="en-ZA" sz="1000" dirty="0"/>
                        <a:t> </a:t>
                      </a:r>
                      <a:r>
                        <a:rPr lang="en-ZA" sz="1000" dirty="0" err="1"/>
                        <a:t>étiez</a:t>
                      </a:r>
                      <a:r>
                        <a:rPr lang="en-ZA" sz="1000" dirty="0"/>
                        <a:t> la </a:t>
                      </a:r>
                      <a:r>
                        <a:rPr lang="en-ZA" sz="1000" dirty="0" err="1"/>
                        <a:t>mère</a:t>
                      </a:r>
                      <a:r>
                        <a:rPr lang="en-ZA" sz="1000" dirty="0"/>
                        <a:t> </a:t>
                      </a:r>
                      <a:endParaRPr sz="1000" dirty="0"/>
                    </a:p>
                    <a:p>
                      <a:pPr marL="285750" marR="0" lvl="0" indent="-285750" algn="l" rtl="0">
                        <a:spcBef>
                          <a:spcPts val="0"/>
                        </a:spcBef>
                        <a:spcAft>
                          <a:spcPts val="0"/>
                        </a:spcAft>
                        <a:buClr>
                          <a:schemeClr val="dk1"/>
                        </a:buClr>
                        <a:buSzPts val="1100"/>
                        <a:buFont typeface="Arial"/>
                        <a:buChar char="•"/>
                      </a:pPr>
                      <a:r>
                        <a:rPr lang="en-ZA" sz="1000" dirty="0"/>
                        <a:t>Ne </a:t>
                      </a:r>
                      <a:r>
                        <a:rPr lang="en-ZA" sz="1000" dirty="0" err="1"/>
                        <a:t>donnez</a:t>
                      </a:r>
                      <a:r>
                        <a:rPr lang="en-ZA" sz="1000" dirty="0"/>
                        <a:t> </a:t>
                      </a:r>
                      <a:r>
                        <a:rPr lang="en-ZA" sz="1000" dirty="0" err="1"/>
                        <a:t>votre</a:t>
                      </a:r>
                      <a:r>
                        <a:rPr lang="en-ZA" sz="1000" dirty="0"/>
                        <a:t> accord que </a:t>
                      </a:r>
                      <a:r>
                        <a:rPr lang="en-ZA" sz="1000" dirty="0" err="1"/>
                        <a:t>si</a:t>
                      </a:r>
                      <a:r>
                        <a:rPr lang="en-ZA" sz="1000" dirty="0"/>
                        <a:t> </a:t>
                      </a:r>
                      <a:r>
                        <a:rPr lang="en-ZA" sz="1000" dirty="0" err="1"/>
                        <a:t>vous</a:t>
                      </a:r>
                      <a:r>
                        <a:rPr lang="en-ZA" sz="1000" dirty="0"/>
                        <a:t> </a:t>
                      </a:r>
                      <a:r>
                        <a:rPr lang="en-ZA" sz="1000" dirty="0" err="1"/>
                        <a:t>vous</a:t>
                      </a:r>
                      <a:r>
                        <a:rPr lang="en-ZA" sz="1000" dirty="0"/>
                        <a:t> </a:t>
                      </a:r>
                      <a:r>
                        <a:rPr lang="en-ZA" sz="1000" dirty="0" err="1"/>
                        <a:t>sentez</a:t>
                      </a:r>
                      <a:r>
                        <a:rPr lang="en-ZA" sz="1000" dirty="0"/>
                        <a:t> à </a:t>
                      </a:r>
                      <a:r>
                        <a:rPr lang="en-ZA" sz="1000" dirty="0" err="1"/>
                        <a:t>l'aise</a:t>
                      </a:r>
                      <a:r>
                        <a:rPr lang="en-ZA" sz="1000" dirty="0"/>
                        <a:t> avec le </a:t>
                      </a:r>
                      <a:r>
                        <a:rPr lang="en-ZA" sz="1000" dirty="0" err="1"/>
                        <a:t>gestionnaire</a:t>
                      </a:r>
                      <a:r>
                        <a:rPr lang="en-ZA" sz="1000" dirty="0"/>
                        <a:t> de </a:t>
                      </a:r>
                      <a:r>
                        <a:rPr lang="en-ZA" sz="1000" dirty="0" err="1"/>
                        <a:t>cas</a:t>
                      </a:r>
                      <a:r>
                        <a:rPr lang="en-ZA" sz="1000" dirty="0"/>
                        <a:t> et </a:t>
                      </a:r>
                      <a:r>
                        <a:rPr lang="en-ZA" sz="1000" dirty="0" err="1"/>
                        <a:t>si</a:t>
                      </a:r>
                      <a:r>
                        <a:rPr lang="en-ZA" sz="1000" dirty="0"/>
                        <a:t> </a:t>
                      </a:r>
                      <a:r>
                        <a:rPr lang="en-ZA" sz="1000" dirty="0" err="1"/>
                        <a:t>vous</a:t>
                      </a:r>
                      <a:r>
                        <a:rPr lang="en-ZA" sz="1000" dirty="0"/>
                        <a:t> </a:t>
                      </a:r>
                      <a:r>
                        <a:rPr lang="en-ZA" sz="1000" dirty="0" err="1"/>
                        <a:t>comprenez</a:t>
                      </a:r>
                      <a:r>
                        <a:rPr lang="en-ZA" sz="1000" dirty="0"/>
                        <a:t> les services </a:t>
                      </a:r>
                      <a:r>
                        <a:rPr lang="en-ZA" sz="1000" dirty="0" err="1"/>
                        <a:t>qu'il</a:t>
                      </a:r>
                      <a:r>
                        <a:rPr lang="en-ZA" sz="1000" dirty="0"/>
                        <a:t> </a:t>
                      </a:r>
                      <a:r>
                        <a:rPr lang="en-ZA" sz="1000" dirty="0" err="1"/>
                        <a:t>peut</a:t>
                      </a:r>
                      <a:r>
                        <a:rPr lang="en-ZA" sz="1000" dirty="0"/>
                        <a:t> </a:t>
                      </a:r>
                      <a:r>
                        <a:rPr lang="en-ZA" sz="1000" dirty="0" err="1"/>
                        <a:t>vous</a:t>
                      </a:r>
                      <a:r>
                        <a:rPr lang="en-ZA" sz="1000" dirty="0"/>
                        <a:t> </a:t>
                      </a:r>
                      <a:r>
                        <a:rPr lang="en-ZA" sz="1000" dirty="0" err="1"/>
                        <a:t>fournir</a:t>
                      </a:r>
                      <a:r>
                        <a:rPr lang="en-ZA" sz="1000" dirty="0"/>
                        <a:t> et </a:t>
                      </a:r>
                      <a:r>
                        <a:rPr lang="en-ZA" sz="1000" dirty="0" err="1"/>
                        <a:t>ce</a:t>
                      </a:r>
                      <a:r>
                        <a:rPr lang="en-ZA" sz="1000" dirty="0"/>
                        <a:t> </a:t>
                      </a:r>
                      <a:r>
                        <a:rPr lang="en-ZA" sz="1000" dirty="0" err="1"/>
                        <a:t>qu'il</a:t>
                      </a:r>
                      <a:r>
                        <a:rPr lang="en-ZA" sz="1000" dirty="0"/>
                        <a:t> </a:t>
                      </a:r>
                      <a:r>
                        <a:rPr lang="en-ZA" sz="1000" dirty="0" err="1"/>
                        <a:t>peut</a:t>
                      </a:r>
                      <a:r>
                        <a:rPr lang="en-ZA" sz="1000" dirty="0"/>
                        <a:t> faire avec les </a:t>
                      </a:r>
                      <a:r>
                        <a:rPr lang="en-ZA" sz="1000" dirty="0" err="1"/>
                        <a:t>informations</a:t>
                      </a:r>
                      <a:r>
                        <a:rPr lang="en-ZA" sz="1000" dirty="0"/>
                        <a:t> </a:t>
                      </a:r>
                      <a:r>
                        <a:rPr lang="en-ZA" sz="1000" dirty="0" err="1"/>
                        <a:t>vous</a:t>
                      </a:r>
                      <a:r>
                        <a:rPr lang="en-ZA" sz="1000" dirty="0"/>
                        <a:t> </a:t>
                      </a:r>
                      <a:r>
                        <a:rPr lang="en-ZA" sz="1000" dirty="0" err="1"/>
                        <a:t>concernant</a:t>
                      </a:r>
                      <a:r>
                        <a:rPr lang="en-ZA" sz="1000" dirty="0"/>
                        <a:t>, </a:t>
                      </a:r>
                      <a:r>
                        <a:rPr lang="en-ZA" sz="1000" dirty="0" err="1"/>
                        <a:t>vous</a:t>
                      </a:r>
                      <a:r>
                        <a:rPr lang="en-ZA" sz="1000" dirty="0"/>
                        <a:t> et </a:t>
                      </a:r>
                      <a:r>
                        <a:rPr lang="en-ZA" sz="1000" dirty="0" err="1"/>
                        <a:t>votre</a:t>
                      </a:r>
                      <a:r>
                        <a:rPr lang="en-ZA" sz="1000" dirty="0"/>
                        <a:t> enfant.</a:t>
                      </a:r>
                      <a:endParaRPr sz="1000" dirty="0">
                        <a:solidFill>
                          <a:schemeClr val="dk2"/>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2924" name="Google Shape;2924;p101"/>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5" name="Google Shape;2925;p101"/>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6" name="Google Shape;2926;p101"/>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7" name="Google Shape;2927;p101"/>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8" name="Google Shape;2928;p101"/>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932"/>
        <p:cNvGrpSpPr/>
        <p:nvPr/>
      </p:nvGrpSpPr>
      <p:grpSpPr>
        <a:xfrm>
          <a:off x="0" y="0"/>
          <a:ext cx="0" cy="0"/>
          <a:chOff x="0" y="0"/>
          <a:chExt cx="0" cy="0"/>
        </a:xfrm>
      </p:grpSpPr>
      <p:sp>
        <p:nvSpPr>
          <p:cNvPr id="2933" name="Google Shape;2933;p102"/>
          <p:cNvSpPr txBox="1"/>
          <p:nvPr/>
        </p:nvSpPr>
        <p:spPr>
          <a:xfrm>
            <a:off x="1013261" y="716693"/>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8B4D0"/>
                </a:highlight>
                <a:latin typeface="Calibri"/>
                <a:ea typeface="Calibri"/>
                <a:cs typeface="Calibri"/>
                <a:sym typeface="Calibri"/>
              </a:rPr>
              <a:t>SESSION 4 : COMMENT ENREGISTRER LE CAS D'UN ENFANT ?</a:t>
            </a:r>
            <a:endParaRPr/>
          </a:p>
        </p:txBody>
      </p:sp>
      <p:sp>
        <p:nvSpPr>
          <p:cNvPr id="2934" name="Google Shape;2934;p102"/>
          <p:cNvSpPr txBox="1"/>
          <p:nvPr/>
        </p:nvSpPr>
        <p:spPr>
          <a:xfrm>
            <a:off x="996287" y="146359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D'INSCRIPTION</a:t>
            </a:r>
            <a:endParaRPr/>
          </a:p>
        </p:txBody>
      </p:sp>
      <p:graphicFrame>
        <p:nvGraphicFramePr>
          <p:cNvPr id="2935" name="Google Shape;2935;p102"/>
          <p:cNvGraphicFramePr/>
          <p:nvPr/>
        </p:nvGraphicFramePr>
        <p:xfrm>
          <a:off x="996287" y="1964266"/>
          <a:ext cx="5271000" cy="2274249"/>
        </p:xfrm>
        <a:graphic>
          <a:graphicData uri="http://schemas.openxmlformats.org/drawingml/2006/table">
            <a:tbl>
              <a:tblPr firstRow="1" firstCol="1" bandRow="1">
                <a:noFill/>
                <a:tableStyleId>{2E002EEE-DCA1-4BBC-BB20-DC795D1CDC30}</a:tableStyleId>
              </a:tblPr>
              <a:tblGrid>
                <a:gridCol w="1522325">
                  <a:extLst>
                    <a:ext uri="{9D8B030D-6E8A-4147-A177-3AD203B41FA5}">
                      <a16:colId xmlns:a16="http://schemas.microsoft.com/office/drawing/2014/main" val="20000"/>
                    </a:ext>
                  </a:extLst>
                </a:gridCol>
                <a:gridCol w="3748675">
                  <a:extLst>
                    <a:ext uri="{9D8B030D-6E8A-4147-A177-3AD203B41FA5}">
                      <a16:colId xmlns:a16="http://schemas.microsoft.com/office/drawing/2014/main" val="20001"/>
                    </a:ext>
                  </a:extLst>
                </a:gridCol>
              </a:tblGrid>
              <a:tr h="223000">
                <a:tc gridSpan="2">
                  <a:txBody>
                    <a:bodyPr/>
                    <a:lstStyle/>
                    <a:p>
                      <a:pPr marL="0" marR="0" lvl="0" indent="0" algn="l" rtl="0">
                        <a:spcBef>
                          <a:spcPts val="0"/>
                        </a:spcBef>
                        <a:spcAft>
                          <a:spcPts val="0"/>
                        </a:spcAft>
                        <a:buNone/>
                      </a:pPr>
                      <a:r>
                        <a:rPr lang="en-ZA" sz="1500"/>
                        <a:t>1.B. ENREGISTREMENT DU CAS ET APERÇU DU FORMULAIRE D'ÉVALUATION INITIALE</a:t>
                      </a:r>
                      <a:endParaRPr sz="15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hMerge="1">
                  <a:txBody>
                    <a:bodyPr/>
                    <a:lstStyle/>
                    <a:p>
                      <a:endParaRPr lang="en-BE"/>
                    </a:p>
                  </a:txBody>
                  <a:tcPr/>
                </a:tc>
                <a:extLst>
                  <a:ext uri="{0D108BD9-81ED-4DB2-BD59-A6C34878D82A}">
                    <a16:rowId xmlns:a16="http://schemas.microsoft.com/office/drawing/2014/main" val="10000"/>
                  </a:ext>
                </a:extLst>
              </a:tr>
              <a:tr h="142525">
                <a:tc>
                  <a:txBody>
                    <a:bodyPr/>
                    <a:lstStyle/>
                    <a:p>
                      <a:pPr marL="0" marR="0" lvl="0" indent="0" algn="l" rtl="0">
                        <a:lnSpc>
                          <a:spcPct val="107000"/>
                        </a:lnSpc>
                        <a:spcBef>
                          <a:spcPts val="0"/>
                        </a:spcBef>
                        <a:spcAft>
                          <a:spcPts val="0"/>
                        </a:spcAft>
                        <a:buNone/>
                      </a:pPr>
                      <a:r>
                        <a:rPr lang="en-ZA" sz="1000"/>
                        <a:t>Étape de la gestion de cas </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000"/>
                        <a:t>Étape 1 : identification et enregistrement </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1"/>
                  </a:ext>
                </a:extLst>
              </a:tr>
              <a:tr h="142525">
                <a:tc>
                  <a:txBody>
                    <a:bodyPr/>
                    <a:lstStyle/>
                    <a:p>
                      <a:pPr marL="0" marR="0" lvl="0" indent="0" algn="l" rtl="0">
                        <a:lnSpc>
                          <a:spcPct val="107000"/>
                        </a:lnSpc>
                        <a:spcBef>
                          <a:spcPts val="0"/>
                        </a:spcBef>
                        <a:spcAft>
                          <a:spcPts val="0"/>
                        </a:spcAft>
                        <a:buNone/>
                      </a:pPr>
                      <a:r>
                        <a:rPr lang="en-ZA" sz="1000"/>
                        <a:t>Formulaire principal/complémentaire</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000"/>
                        <a:t>Forme de base</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2"/>
                  </a:ext>
                </a:extLst>
              </a:tr>
              <a:tr h="142525">
                <a:tc>
                  <a:txBody>
                    <a:bodyPr/>
                    <a:lstStyle/>
                    <a:p>
                      <a:pPr marL="0" marR="0" lvl="0" indent="0" algn="l" rtl="0">
                        <a:lnSpc>
                          <a:spcPct val="107000"/>
                        </a:lnSpc>
                        <a:spcBef>
                          <a:spcPts val="0"/>
                        </a:spcBef>
                        <a:spcAft>
                          <a:spcPts val="0"/>
                        </a:spcAft>
                        <a:buNone/>
                      </a:pPr>
                      <a:r>
                        <a:rPr lang="en-ZA" sz="1000"/>
                        <a:t>Quand compléter</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000"/>
                        <a:t>Directement après l'obtention du consentement.</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3"/>
                  </a:ext>
                </a:extLst>
              </a:tr>
              <a:tr h="142525">
                <a:tc>
                  <a:txBody>
                    <a:bodyPr/>
                    <a:lstStyle/>
                    <a:p>
                      <a:pPr marL="0" marR="0" lvl="0" indent="0" algn="l" rtl="0">
                        <a:lnSpc>
                          <a:spcPct val="107000"/>
                        </a:lnSpc>
                        <a:spcBef>
                          <a:spcPts val="0"/>
                        </a:spcBef>
                        <a:spcAft>
                          <a:spcPts val="0"/>
                        </a:spcAft>
                        <a:buNone/>
                      </a:pPr>
                      <a:r>
                        <a:rPr lang="en-ZA" sz="1000"/>
                        <a:t>Qui doit compléter</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000"/>
                        <a:t>Affectation d'un gestionnaire de cas au dossier.</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4"/>
                  </a:ext>
                </a:extLst>
              </a:tr>
              <a:tr h="440800">
                <a:tc>
                  <a:txBody>
                    <a:bodyPr/>
                    <a:lstStyle/>
                    <a:p>
                      <a:pPr marL="0" marR="0" lvl="0" indent="0" algn="l" rtl="0">
                        <a:lnSpc>
                          <a:spcPct val="107000"/>
                        </a:lnSpc>
                        <a:spcBef>
                          <a:spcPts val="0"/>
                        </a:spcBef>
                        <a:spcAft>
                          <a:spcPts val="0"/>
                        </a:spcAft>
                        <a:buNone/>
                      </a:pPr>
                      <a:r>
                        <a:rPr lang="en-ZA" sz="1000"/>
                        <a:t>Objet du formulaire</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ZA" sz="1000"/>
                        <a:t>Enregistrer le dossier pour la gestion de cas et enregistrer les données de l'évaluation initiale après que le dossier a été jugé éligible à la gestion de cas (sur la base des critères d'éligibilité).</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5"/>
                  </a:ext>
                </a:extLst>
              </a:tr>
            </a:tbl>
          </a:graphicData>
        </a:graphic>
      </p:graphicFrame>
      <p:graphicFrame>
        <p:nvGraphicFramePr>
          <p:cNvPr id="2936" name="Google Shape;2936;p102"/>
          <p:cNvGraphicFramePr/>
          <p:nvPr/>
        </p:nvGraphicFramePr>
        <p:xfrm>
          <a:off x="996285" y="4352065"/>
          <a:ext cx="5271025" cy="5009245"/>
        </p:xfrm>
        <a:graphic>
          <a:graphicData uri="http://schemas.openxmlformats.org/drawingml/2006/table">
            <a:tbl>
              <a:tblPr firstRow="1" firstCol="1" bandRow="1">
                <a:noFill/>
                <a:tableStyleId>{2E002EEE-DCA1-4BBC-BB20-DC795D1CDC30}</a:tableStyleId>
              </a:tblPr>
              <a:tblGrid>
                <a:gridCol w="1360475">
                  <a:extLst>
                    <a:ext uri="{9D8B030D-6E8A-4147-A177-3AD203B41FA5}">
                      <a16:colId xmlns:a16="http://schemas.microsoft.com/office/drawing/2014/main" val="20000"/>
                    </a:ext>
                  </a:extLst>
                </a:gridCol>
                <a:gridCol w="1102725">
                  <a:extLst>
                    <a:ext uri="{9D8B030D-6E8A-4147-A177-3AD203B41FA5}">
                      <a16:colId xmlns:a16="http://schemas.microsoft.com/office/drawing/2014/main" val="20001"/>
                    </a:ext>
                  </a:extLst>
                </a:gridCol>
                <a:gridCol w="169525">
                  <a:extLst>
                    <a:ext uri="{9D8B030D-6E8A-4147-A177-3AD203B41FA5}">
                      <a16:colId xmlns:a16="http://schemas.microsoft.com/office/drawing/2014/main" val="20002"/>
                    </a:ext>
                  </a:extLst>
                </a:gridCol>
                <a:gridCol w="790725">
                  <a:extLst>
                    <a:ext uri="{9D8B030D-6E8A-4147-A177-3AD203B41FA5}">
                      <a16:colId xmlns:a16="http://schemas.microsoft.com/office/drawing/2014/main" val="20003"/>
                    </a:ext>
                  </a:extLst>
                </a:gridCol>
                <a:gridCol w="513675">
                  <a:extLst>
                    <a:ext uri="{9D8B030D-6E8A-4147-A177-3AD203B41FA5}">
                      <a16:colId xmlns:a16="http://schemas.microsoft.com/office/drawing/2014/main" val="20004"/>
                    </a:ext>
                  </a:extLst>
                </a:gridCol>
                <a:gridCol w="414250">
                  <a:extLst>
                    <a:ext uri="{9D8B030D-6E8A-4147-A177-3AD203B41FA5}">
                      <a16:colId xmlns:a16="http://schemas.microsoft.com/office/drawing/2014/main" val="20005"/>
                    </a:ext>
                  </a:extLst>
                </a:gridCol>
                <a:gridCol w="919650">
                  <a:extLst>
                    <a:ext uri="{9D8B030D-6E8A-4147-A177-3AD203B41FA5}">
                      <a16:colId xmlns:a16="http://schemas.microsoft.com/office/drawing/2014/main" val="20006"/>
                    </a:ext>
                  </a:extLst>
                </a:gridCol>
              </a:tblGrid>
              <a:tr h="190500">
                <a:tc gridSpan="7">
                  <a:txBody>
                    <a:bodyPr/>
                    <a:lstStyle/>
                    <a:p>
                      <a:pPr marL="0" marR="0" lvl="0" indent="0" algn="l" rtl="0">
                        <a:spcBef>
                          <a:spcPts val="0"/>
                        </a:spcBef>
                        <a:spcAft>
                          <a:spcPts val="0"/>
                        </a:spcAft>
                        <a:buNone/>
                      </a:pPr>
                      <a:r>
                        <a:rPr lang="en-ZA" sz="1500"/>
                        <a:t>FORMULAIRE D'ENREGISTREMENT DE CAS ET D'ÉVALUATION INITIALE</a:t>
                      </a:r>
                      <a:endParaRPr sz="15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27000">
                <a:tc gridSpan="3">
                  <a:txBody>
                    <a:bodyPr/>
                    <a:lstStyle/>
                    <a:p>
                      <a:pPr marL="0" marR="0" lvl="0" indent="0" algn="l" rtl="0">
                        <a:lnSpc>
                          <a:spcPct val="107000"/>
                        </a:lnSpc>
                        <a:spcBef>
                          <a:spcPts val="0"/>
                        </a:spcBef>
                        <a:spcAft>
                          <a:spcPts val="0"/>
                        </a:spcAft>
                        <a:buNone/>
                      </a:pPr>
                      <a:r>
                        <a:rPr lang="en-ZA" sz="1000">
                          <a:solidFill>
                            <a:schemeClr val="dk1"/>
                          </a:solidFill>
                        </a:rPr>
                        <a:t>Date d'identification / de déclaration du cas : </a:t>
                      </a:r>
                      <a:r>
                        <a:rPr lang="en-ZA" sz="700" b="0" i="1">
                          <a:solidFill>
                            <a:schemeClr val="dk1"/>
                          </a:solidFill>
                        </a:rPr>
                        <a:t>jj/mm/aa</a:t>
                      </a:r>
                      <a:endParaRPr sz="7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ZA" sz="1000" b="1">
                          <a:solidFill>
                            <a:schemeClr val="dk1"/>
                          </a:solidFill>
                        </a:rPr>
                        <a:t>Date de l'entretien : </a:t>
                      </a:r>
                      <a:r>
                        <a:rPr lang="en-ZA" sz="800" b="0" i="1">
                          <a:solidFill>
                            <a:schemeClr val="dk1"/>
                          </a:solidFill>
                        </a:rPr>
                        <a:t>jj/mm/aa</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127000">
                <a:tc gridSpan="3">
                  <a:txBody>
                    <a:bodyPr/>
                    <a:lstStyle/>
                    <a:p>
                      <a:pPr marL="0" marR="0" lvl="0" indent="0" algn="l" rtl="0">
                        <a:lnSpc>
                          <a:spcPct val="107000"/>
                        </a:lnSpc>
                        <a:spcBef>
                          <a:spcPts val="0"/>
                        </a:spcBef>
                        <a:spcAft>
                          <a:spcPts val="0"/>
                        </a:spcAft>
                        <a:buNone/>
                      </a:pPr>
                      <a:r>
                        <a:rPr lang="en-ZA" sz="1000">
                          <a:solidFill>
                            <a:schemeClr val="dk1"/>
                          </a:solidFill>
                        </a:rPr>
                        <a:t>Date à laquelle le formulaire a été rempli : </a:t>
                      </a:r>
                      <a:r>
                        <a:rPr lang="en-ZA" sz="800" b="0" i="1">
                          <a:solidFill>
                            <a:schemeClr val="dk1"/>
                          </a:solidFill>
                        </a:rPr>
                        <a:t>jj/mm/aa</a:t>
                      </a:r>
                      <a:endParaRPr sz="10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ZA" sz="1000" b="1">
                          <a:solidFill>
                            <a:schemeClr val="dk1"/>
                          </a:solidFill>
                        </a:rPr>
                        <a:t>Numéro d'identification du cas :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127000">
                <a:tc gridSpan="3">
                  <a:txBody>
                    <a:bodyPr/>
                    <a:lstStyle/>
                    <a:p>
                      <a:pPr marL="0" marR="0" lvl="0" indent="0" algn="l" rtl="0">
                        <a:lnSpc>
                          <a:spcPct val="107000"/>
                        </a:lnSpc>
                        <a:spcBef>
                          <a:spcPts val="0"/>
                        </a:spcBef>
                        <a:spcAft>
                          <a:spcPts val="0"/>
                        </a:spcAft>
                        <a:buNone/>
                      </a:pPr>
                      <a:r>
                        <a:rPr lang="en-ZA" sz="1000">
                          <a:solidFill>
                            <a:schemeClr val="dk1"/>
                          </a:solidFill>
                        </a:rPr>
                        <a:t>Gestionnaire de cas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ZA" sz="1000" b="1">
                          <a:solidFill>
                            <a:schemeClr val="dk1"/>
                          </a:solidFill>
                        </a:rPr>
                        <a:t>Agence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127000">
                <a:tc gridSpan="7">
                  <a:txBody>
                    <a:bodyPr/>
                    <a:lstStyle/>
                    <a:p>
                      <a:pPr marL="0" marR="0" lvl="0" indent="0" algn="l" rtl="0">
                        <a:lnSpc>
                          <a:spcPct val="107000"/>
                        </a:lnSpc>
                        <a:spcBef>
                          <a:spcPts val="0"/>
                        </a:spcBef>
                        <a:spcAft>
                          <a:spcPts val="0"/>
                        </a:spcAft>
                        <a:buNone/>
                      </a:pPr>
                      <a:r>
                        <a:rPr lang="en-ZA" sz="1000">
                          <a:solidFill>
                            <a:schemeClr val="dk1"/>
                          </a:solidFill>
                        </a:rPr>
                        <a:t>1. ÉLIGIBILITÉ ET CONSENTEMENT / ASSENTIMENT </a:t>
                      </a:r>
                      <a:br>
                        <a:rPr lang="en-ZA" sz="1000">
                          <a:solidFill>
                            <a:schemeClr val="dk1"/>
                          </a:solidFill>
                        </a:rPr>
                      </a:br>
                      <a:r>
                        <a:rPr lang="en-ZA" sz="700" b="0" i="1">
                          <a:solidFill>
                            <a:schemeClr val="dk1"/>
                          </a:solidFill>
                        </a:rPr>
                        <a:t>S'assurer que le dossier répond aux critères d'éligibilité et que le formulaire de consentement/assentiment est rempli avant de poursuivre.</a:t>
                      </a:r>
                      <a:endParaRPr sz="7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127000">
                <a:tc gridSpan="3">
                  <a:txBody>
                    <a:bodyPr/>
                    <a:lstStyle/>
                    <a:p>
                      <a:pPr marL="0" marR="0" lvl="0" indent="0" algn="l" rtl="0">
                        <a:lnSpc>
                          <a:spcPct val="107000"/>
                        </a:lnSpc>
                        <a:spcBef>
                          <a:spcPts val="0"/>
                        </a:spcBef>
                        <a:spcAft>
                          <a:spcPts val="0"/>
                        </a:spcAft>
                        <a:buNone/>
                      </a:pPr>
                      <a:r>
                        <a:rPr lang="en-ZA" sz="1000" b="0">
                          <a:solidFill>
                            <a:schemeClr val="dk1"/>
                          </a:solidFill>
                        </a:rPr>
                        <a:t>Le </a:t>
                      </a:r>
                      <a:r>
                        <a:rPr lang="en-ZA" sz="1000">
                          <a:solidFill>
                            <a:schemeClr val="dk1"/>
                          </a:solidFill>
                        </a:rPr>
                        <a:t>dossier répond aux critères d'éligibilité :</a:t>
                      </a:r>
                      <a:r>
                        <a:rPr lang="en-ZA" sz="1000" b="0">
                          <a:solidFill>
                            <a:schemeClr val="dk1"/>
                          </a:solidFill>
                        </a:rPr>
                        <a:t>              </a:t>
                      </a:r>
                      <a:br>
                        <a:rPr lang="en-ZA" sz="1000" b="0">
                          <a:solidFill>
                            <a:schemeClr val="dk1"/>
                          </a:solidFill>
                        </a:rPr>
                      </a:br>
                      <a:r>
                        <a:rPr lang="en-ZA" sz="1000" b="0">
                          <a:solidFill>
                            <a:schemeClr val="dk1"/>
                          </a:solidFill>
                        </a:rPr>
                        <a:t> [ ] Non [ ] Oui</a:t>
                      </a:r>
                      <a:endParaRPr sz="1000" b="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ZA" sz="1000" b="1">
                          <a:solidFill>
                            <a:schemeClr val="dk1"/>
                          </a:solidFill>
                        </a:rPr>
                        <a:t>Formulaire de consentement et d'assentiment complété :        </a:t>
                      </a:r>
                      <a:br>
                        <a:rPr lang="en-ZA" sz="1000">
                          <a:solidFill>
                            <a:schemeClr val="dk1"/>
                          </a:solidFill>
                        </a:rPr>
                      </a:br>
                      <a:r>
                        <a:rPr lang="en-ZA" sz="1000">
                          <a:solidFill>
                            <a:schemeClr val="dk1"/>
                          </a:solidFill>
                        </a:rPr>
                        <a:t>[ ] Non [ ] Oui</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127000">
                <a:tc gridSpan="7">
                  <a:txBody>
                    <a:bodyPr/>
                    <a:lstStyle/>
                    <a:p>
                      <a:pPr marL="0" marR="0" lvl="0" indent="0" algn="l" rtl="0">
                        <a:lnSpc>
                          <a:spcPct val="107000"/>
                        </a:lnSpc>
                        <a:spcBef>
                          <a:spcPts val="0"/>
                        </a:spcBef>
                        <a:spcAft>
                          <a:spcPts val="0"/>
                        </a:spcAft>
                        <a:buNone/>
                      </a:pPr>
                      <a:r>
                        <a:rPr lang="en-ZA" sz="1000">
                          <a:solidFill>
                            <a:schemeClr val="dk1"/>
                          </a:solidFill>
                        </a:rPr>
                        <a:t>2. DONNÉES PERSONNELLES DE L'ENFANT</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139700">
                <a:tc>
                  <a:txBody>
                    <a:bodyPr/>
                    <a:lstStyle/>
                    <a:p>
                      <a:pPr marL="0" marR="0" lvl="0" indent="0" algn="l" rtl="0">
                        <a:spcBef>
                          <a:spcPts val="0"/>
                        </a:spcBef>
                        <a:spcAft>
                          <a:spcPts val="0"/>
                        </a:spcAft>
                        <a:buNone/>
                      </a:pPr>
                      <a:r>
                        <a:rPr lang="en-ZA" sz="1000" b="1">
                          <a:solidFill>
                            <a:schemeClr val="dk1"/>
                          </a:solidFill>
                        </a:rPr>
                        <a:t>Prénom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gridSpan="5">
                  <a:txBody>
                    <a:bodyPr/>
                    <a:lstStyle/>
                    <a:p>
                      <a:pPr marL="0" marR="0" lvl="0" indent="0" algn="l" rtl="0">
                        <a:spcBef>
                          <a:spcPts val="0"/>
                        </a:spcBef>
                        <a:spcAft>
                          <a:spcPts val="0"/>
                        </a:spcAft>
                        <a:buNone/>
                      </a:pPr>
                      <a:r>
                        <a:rPr lang="en-ZA" sz="1000" b="1">
                          <a:solidFill>
                            <a:schemeClr val="dk1"/>
                          </a:solidFill>
                        </a:rPr>
                        <a:t>Deuxième prénom :</a:t>
                      </a:r>
                      <a:endParaRPr sz="1000" b="1">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100" b="1"/>
                        <a:t>Nom de famille :</a:t>
                      </a:r>
                      <a:endParaRPr sz="1100" b="1">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extLst>
                  <a:ext uri="{0D108BD9-81ED-4DB2-BD59-A6C34878D82A}">
                    <a16:rowId xmlns:a16="http://schemas.microsoft.com/office/drawing/2014/main" val="10007"/>
                  </a:ext>
                </a:extLst>
              </a:tr>
              <a:tr h="127000">
                <a:tc gridSpan="7">
                  <a:txBody>
                    <a:bodyPr/>
                    <a:lstStyle/>
                    <a:p>
                      <a:pPr marL="0" marR="0" lvl="0" indent="0" algn="l" rtl="0">
                        <a:spcBef>
                          <a:spcPts val="0"/>
                        </a:spcBef>
                        <a:spcAft>
                          <a:spcPts val="0"/>
                        </a:spcAft>
                        <a:buNone/>
                      </a:pPr>
                      <a:r>
                        <a:rPr lang="en-ZA" sz="1000">
                          <a:solidFill>
                            <a:schemeClr val="dk1"/>
                          </a:solidFill>
                        </a:rPr>
                        <a:t>Autres noms ou orthographes sous lesquels l'enfant est connu : par exemple, </a:t>
                      </a:r>
                      <a:r>
                        <a:rPr lang="en-ZA" sz="700" b="0" i="1">
                          <a:solidFill>
                            <a:schemeClr val="dk1"/>
                          </a:solidFill>
                        </a:rPr>
                        <a:t>surnom, deuxième nom de famille.</a:t>
                      </a:r>
                      <a:endParaRPr sz="7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127000">
                <a:tc>
                  <a:txBody>
                    <a:bodyPr/>
                    <a:lstStyle/>
                    <a:p>
                      <a:pPr marL="0" marR="0" lvl="0" indent="0" algn="l" rtl="0">
                        <a:spcBef>
                          <a:spcPts val="0"/>
                        </a:spcBef>
                        <a:spcAft>
                          <a:spcPts val="0"/>
                        </a:spcAft>
                        <a:buNone/>
                      </a:pPr>
                      <a:r>
                        <a:rPr lang="en-ZA" sz="1000">
                          <a:solidFill>
                            <a:schemeClr val="dk1"/>
                          </a:solidFill>
                        </a:rPr>
                        <a:t>Date de naissance (DDN) :</a:t>
                      </a:r>
                      <a:endParaRPr sz="1000">
                        <a:solidFill>
                          <a:schemeClr val="dk1"/>
                        </a:solidFill>
                      </a:endParaRPr>
                    </a:p>
                    <a:p>
                      <a:pPr marL="0" marR="0" lvl="0" indent="0" algn="l" rtl="0">
                        <a:spcBef>
                          <a:spcPts val="0"/>
                        </a:spcBef>
                        <a:spcAft>
                          <a:spcPts val="0"/>
                        </a:spcAft>
                        <a:buNone/>
                      </a:pPr>
                      <a:r>
                        <a:rPr lang="en-ZA" sz="1000">
                          <a:solidFill>
                            <a:schemeClr val="dk1"/>
                          </a:solidFill>
                        </a:rPr>
                        <a:t>jj/mm/aa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ZA" sz="1000" b="1">
                          <a:solidFill>
                            <a:schemeClr val="dk1"/>
                          </a:solidFill>
                        </a:rPr>
                        <a:t>La date de naissance est-elle estimée ?</a:t>
                      </a:r>
                      <a:endParaRPr sz="1000" b="1">
                        <a:solidFill>
                          <a:schemeClr val="dk1"/>
                        </a:solidFill>
                      </a:endParaRPr>
                    </a:p>
                    <a:p>
                      <a:pPr marL="0" marR="0" lvl="0" indent="0" algn="l" rtl="0">
                        <a:spcBef>
                          <a:spcPts val="0"/>
                        </a:spcBef>
                        <a:spcAft>
                          <a:spcPts val="0"/>
                        </a:spcAft>
                        <a:buNone/>
                      </a:pPr>
                      <a:r>
                        <a:rPr lang="en-ZA" sz="700" i="1">
                          <a:solidFill>
                            <a:schemeClr val="dk1"/>
                          </a:solidFill>
                        </a:rPr>
                        <a:t>Si estimé, DDN = 31 décembre</a:t>
                      </a:r>
                      <a:endParaRPr sz="700" i="1">
                        <a:solidFill>
                          <a:schemeClr val="dk1"/>
                        </a:solidFill>
                      </a:endParaRPr>
                    </a:p>
                    <a:p>
                      <a:pPr marL="0" marR="0" lvl="0" indent="0" algn="l" rtl="0">
                        <a:spcBef>
                          <a:spcPts val="0"/>
                        </a:spcBef>
                        <a:spcAft>
                          <a:spcPts val="0"/>
                        </a:spcAft>
                        <a:buNone/>
                      </a:pPr>
                      <a:r>
                        <a:rPr lang="en-ZA" sz="1000">
                          <a:solidFill>
                            <a:schemeClr val="dk1"/>
                          </a:solidFill>
                        </a:rPr>
                        <a:t>[ ] Non [ ] Oui</a:t>
                      </a:r>
                      <a:endParaRPr sz="10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Le sexe :</a:t>
                      </a:r>
                      <a:endParaRPr sz="1000" b="1">
                        <a:solidFill>
                          <a:schemeClr val="dk1"/>
                        </a:solidFill>
                      </a:endParaRPr>
                    </a:p>
                    <a:p>
                      <a:pPr marL="0" marR="0" lvl="0" indent="0" algn="l" rtl="0">
                        <a:spcBef>
                          <a:spcPts val="0"/>
                        </a:spcBef>
                        <a:spcAft>
                          <a:spcPts val="0"/>
                        </a:spcAft>
                        <a:buNone/>
                      </a:pPr>
                      <a:r>
                        <a:rPr lang="en-ZA" sz="1000">
                          <a:solidFill>
                            <a:schemeClr val="dk1"/>
                          </a:solidFill>
                        </a:rPr>
                        <a:t>[ ] Homme [ ] Femme</a:t>
                      </a:r>
                      <a:endParaRPr sz="100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r h="127000">
                <a:tc>
                  <a:txBody>
                    <a:bodyPr/>
                    <a:lstStyle/>
                    <a:p>
                      <a:pPr marL="0" marR="0" lvl="0" indent="0" algn="l" rtl="0">
                        <a:spcBef>
                          <a:spcPts val="0"/>
                        </a:spcBef>
                        <a:spcAft>
                          <a:spcPts val="0"/>
                        </a:spcAft>
                        <a:buNone/>
                      </a:pPr>
                      <a:r>
                        <a:rPr lang="en-ZA" sz="1000">
                          <a:solidFill>
                            <a:schemeClr val="dk1"/>
                          </a:solidFill>
                        </a:rPr>
                        <a:t>Code de cas précédent :</a:t>
                      </a:r>
                      <a:endParaRPr sz="1000">
                        <a:solidFill>
                          <a:schemeClr val="dk1"/>
                        </a:solidFill>
                      </a:endParaRPr>
                    </a:p>
                    <a:p>
                      <a:pPr marL="0" marR="0" lvl="0" indent="0" algn="l" rtl="0">
                        <a:spcBef>
                          <a:spcPts val="0"/>
                        </a:spcBef>
                        <a:spcAft>
                          <a:spcPts val="0"/>
                        </a:spcAft>
                        <a:buNone/>
                      </a:pPr>
                      <a:r>
                        <a:rPr lang="en-ZA" sz="1000" b="0" i="1">
                          <a:solidFill>
                            <a:schemeClr val="dk1"/>
                          </a:solidFill>
                        </a:rPr>
                        <a:t>Si transféré d'une autre agence</a:t>
                      </a:r>
                      <a:endParaRPr sz="10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ZA" sz="1000" b="1">
                          <a:solidFill>
                            <a:schemeClr val="dk1"/>
                          </a:solidFill>
                        </a:rPr>
                        <a:t>Carte d'identité nationale :</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gridSpan="3">
                  <a:txBody>
                    <a:bodyPr/>
                    <a:lstStyle/>
                    <a:p>
                      <a:pPr marL="0" marR="0" lvl="0" indent="0" algn="l" rtl="0">
                        <a:spcBef>
                          <a:spcPts val="0"/>
                        </a:spcBef>
                        <a:spcAft>
                          <a:spcPts val="0"/>
                        </a:spcAft>
                        <a:buNone/>
                      </a:pPr>
                      <a:r>
                        <a:rPr lang="en-ZA" sz="1000" b="1">
                          <a:solidFill>
                            <a:schemeClr val="dk1"/>
                          </a:solidFill>
                        </a:rPr>
                        <a:t>ID individuel du HCR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Autre ID pertinent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sz="1000" b="1">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lt1"/>
                    </a:solidFill>
                  </a:tcPr>
                </a:tc>
                <a:tc hMerge="1">
                  <a:txBody>
                    <a:bodyPr/>
                    <a:lstStyle/>
                    <a:p>
                      <a:endParaRPr lang="en-BE"/>
                    </a:p>
                  </a:txBody>
                  <a:tcPr/>
                </a:tc>
                <a:extLst>
                  <a:ext uri="{0D108BD9-81ED-4DB2-BD59-A6C34878D82A}">
                    <a16:rowId xmlns:a16="http://schemas.microsoft.com/office/drawing/2014/main" val="10010"/>
                  </a:ext>
                </a:extLst>
              </a:tr>
            </a:tbl>
          </a:graphicData>
        </a:graphic>
      </p:graphicFrame>
      <p:sp>
        <p:nvSpPr>
          <p:cNvPr id="2937" name="Google Shape;2937;p102"/>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8" name="Google Shape;2938;p102"/>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9" name="Google Shape;2939;p102"/>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0" name="Google Shape;2940;p102"/>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1" name="Google Shape;2941;p102"/>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945"/>
        <p:cNvGrpSpPr/>
        <p:nvPr/>
      </p:nvGrpSpPr>
      <p:grpSpPr>
        <a:xfrm>
          <a:off x="0" y="0"/>
          <a:ext cx="0" cy="0"/>
          <a:chOff x="0" y="0"/>
          <a:chExt cx="0" cy="0"/>
        </a:xfrm>
      </p:grpSpPr>
      <p:graphicFrame>
        <p:nvGraphicFramePr>
          <p:cNvPr id="2946" name="Google Shape;2946;p103"/>
          <p:cNvGraphicFramePr/>
          <p:nvPr>
            <p:extLst>
              <p:ext uri="{D42A27DB-BD31-4B8C-83A1-F6EECF244321}">
                <p14:modId xmlns:p14="http://schemas.microsoft.com/office/powerpoint/2010/main" val="1388722512"/>
              </p:ext>
            </p:extLst>
          </p:nvPr>
        </p:nvGraphicFramePr>
        <p:xfrm>
          <a:off x="1020232" y="236954"/>
          <a:ext cx="5439825" cy="8903719"/>
        </p:xfrm>
        <a:graphic>
          <a:graphicData uri="http://schemas.openxmlformats.org/drawingml/2006/table">
            <a:tbl>
              <a:tblPr firstRow="1" firstCol="1" bandRow="1">
                <a:noFill/>
                <a:tableStyleId>{2E002EEE-DCA1-4BBC-BB20-DC795D1CDC30}</a:tableStyleId>
              </a:tblPr>
              <a:tblGrid>
                <a:gridCol w="1633275">
                  <a:extLst>
                    <a:ext uri="{9D8B030D-6E8A-4147-A177-3AD203B41FA5}">
                      <a16:colId xmlns:a16="http://schemas.microsoft.com/office/drawing/2014/main" val="20000"/>
                    </a:ext>
                  </a:extLst>
                </a:gridCol>
                <a:gridCol w="461000">
                  <a:extLst>
                    <a:ext uri="{9D8B030D-6E8A-4147-A177-3AD203B41FA5}">
                      <a16:colId xmlns:a16="http://schemas.microsoft.com/office/drawing/2014/main" val="20001"/>
                    </a:ext>
                  </a:extLst>
                </a:gridCol>
                <a:gridCol w="623350">
                  <a:extLst>
                    <a:ext uri="{9D8B030D-6E8A-4147-A177-3AD203B41FA5}">
                      <a16:colId xmlns:a16="http://schemas.microsoft.com/office/drawing/2014/main" val="20002"/>
                    </a:ext>
                  </a:extLst>
                </a:gridCol>
                <a:gridCol w="957225">
                  <a:extLst>
                    <a:ext uri="{9D8B030D-6E8A-4147-A177-3AD203B41FA5}">
                      <a16:colId xmlns:a16="http://schemas.microsoft.com/office/drawing/2014/main" val="20003"/>
                    </a:ext>
                  </a:extLst>
                </a:gridCol>
                <a:gridCol w="1764975">
                  <a:extLst>
                    <a:ext uri="{9D8B030D-6E8A-4147-A177-3AD203B41FA5}">
                      <a16:colId xmlns:a16="http://schemas.microsoft.com/office/drawing/2014/main" val="20004"/>
                    </a:ext>
                  </a:extLst>
                </a:gridCol>
              </a:tblGrid>
              <a:tr h="437550">
                <a:tc gridSpan="2">
                  <a:txBody>
                    <a:bodyPr/>
                    <a:lstStyle/>
                    <a:p>
                      <a:pPr marL="0" marR="0" lvl="0" indent="0" algn="l" rtl="0">
                        <a:spcBef>
                          <a:spcPts val="0"/>
                        </a:spcBef>
                        <a:spcAft>
                          <a:spcPts val="0"/>
                        </a:spcAft>
                        <a:buNone/>
                      </a:pPr>
                      <a:r>
                        <a:rPr lang="en-ZA" sz="1000">
                          <a:solidFill>
                            <a:schemeClr val="dk1"/>
                          </a:solidFill>
                        </a:rPr>
                        <a:t>Nationalité : </a:t>
                      </a:r>
                      <a:endParaRPr sz="1000">
                        <a:solidFill>
                          <a:schemeClr val="dk1"/>
                        </a:solidFill>
                      </a:endParaRPr>
                    </a:p>
                    <a:p>
                      <a:pPr marL="0" marR="0" lvl="0" indent="0" algn="l" rtl="0">
                        <a:spcBef>
                          <a:spcPts val="0"/>
                        </a:spcBef>
                        <a:spcAft>
                          <a:spcPts val="0"/>
                        </a:spcAft>
                        <a:buNone/>
                      </a:pPr>
                      <a:r>
                        <a:rPr lang="en-ZA" sz="1000" b="0">
                          <a:solidFill>
                            <a:schemeClr val="dk1"/>
                          </a:solidFill>
                        </a:rPr>
                        <a:t>[Contextualiser</a:t>
                      </a:r>
                      <a:endParaRPr sz="1000" b="0">
                        <a:solidFill>
                          <a:schemeClr val="dk1"/>
                        </a:solidFill>
                      </a:endParaRPr>
                    </a:p>
                    <a:p>
                      <a:pPr marL="0" marR="0" lvl="0" indent="0" algn="l" rtl="0">
                        <a:spcBef>
                          <a:spcPts val="0"/>
                        </a:spcBef>
                        <a:spcAft>
                          <a:spcPts val="0"/>
                        </a:spcAft>
                        <a:buNone/>
                      </a:pPr>
                      <a:r>
                        <a:rPr lang="en-ZA" sz="1000" b="0">
                          <a:solidFill>
                            <a:schemeClr val="dk1"/>
                          </a:solidFill>
                        </a:rPr>
                        <a:t>[Contextualiser</a:t>
                      </a:r>
                      <a:endParaRPr sz="1000" b="0">
                        <a:solidFill>
                          <a:schemeClr val="dk1"/>
                        </a:solidFill>
                      </a:endParaRPr>
                    </a:p>
                    <a:p>
                      <a:pPr marL="0" marR="0" lvl="0" indent="0" algn="l" rtl="0">
                        <a:spcBef>
                          <a:spcPts val="0"/>
                        </a:spcBef>
                        <a:spcAft>
                          <a:spcPts val="0"/>
                        </a:spcAft>
                        <a:buNone/>
                      </a:pPr>
                      <a:r>
                        <a:rPr lang="en-ZA" sz="1000" b="0">
                          <a:solidFill>
                            <a:schemeClr val="dk1"/>
                          </a:solidFill>
                        </a:rPr>
                        <a:t>[Contextualiser</a:t>
                      </a:r>
                      <a:endParaRPr sz="1000" b="0">
                        <a:solidFill>
                          <a:schemeClr val="dk1"/>
                        </a:solidFill>
                      </a:endParaRPr>
                    </a:p>
                    <a:p>
                      <a:pPr marL="0" marR="0" lvl="0" indent="0" algn="l" rtl="0">
                        <a:spcBef>
                          <a:spcPts val="0"/>
                        </a:spcBef>
                        <a:spcAft>
                          <a:spcPts val="0"/>
                        </a:spcAft>
                        <a:buNone/>
                      </a:pPr>
                      <a:r>
                        <a:rPr lang="en-ZA" sz="1000" b="0">
                          <a:solidFill>
                            <a:schemeClr val="dk1"/>
                          </a:solidFill>
                        </a:rPr>
                        <a:t>[Autre, veuillez préciser :</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rowSpan="2" gridSpan="3">
                  <a:txBody>
                    <a:bodyPr/>
                    <a:lstStyle/>
                    <a:p>
                      <a:pPr marL="0" marR="0" lvl="0" indent="0" algn="l" rtl="0">
                        <a:spcBef>
                          <a:spcPts val="0"/>
                        </a:spcBef>
                        <a:spcAft>
                          <a:spcPts val="0"/>
                        </a:spcAft>
                        <a:buNone/>
                      </a:pPr>
                      <a:r>
                        <a:rPr lang="en-ZA" sz="1000" dirty="0">
                          <a:solidFill>
                            <a:schemeClr val="dk1"/>
                          </a:solidFill>
                        </a:rPr>
                        <a:t>Groupe de population :</a:t>
                      </a:r>
                      <a:endParaRPr sz="1000" dirty="0">
                        <a:solidFill>
                          <a:schemeClr val="dk1"/>
                        </a:solidFill>
                      </a:endParaRPr>
                    </a:p>
                    <a:p>
                      <a:pPr marL="0" marR="0" lvl="0" indent="0" algn="l" rtl="0">
                        <a:spcBef>
                          <a:spcPts val="0"/>
                        </a:spcBef>
                        <a:spcAft>
                          <a:spcPts val="0"/>
                        </a:spcAft>
                        <a:buNone/>
                      </a:pPr>
                      <a:r>
                        <a:rPr lang="en-ZA" sz="700" b="0" i="1" dirty="0">
                          <a:solidFill>
                            <a:schemeClr val="dk1"/>
                          </a:solidFill>
                        </a:rPr>
                        <a:t>Se </a:t>
                      </a:r>
                      <a:r>
                        <a:rPr lang="en-ZA" sz="700" b="0" i="1" dirty="0" err="1">
                          <a:solidFill>
                            <a:schemeClr val="dk1"/>
                          </a:solidFill>
                        </a:rPr>
                        <a:t>référer</a:t>
                      </a:r>
                      <a:r>
                        <a:rPr lang="en-ZA" sz="700" b="0" i="1" dirty="0">
                          <a:solidFill>
                            <a:schemeClr val="dk1"/>
                          </a:solidFill>
                        </a:rPr>
                        <a:t> aux </a:t>
                      </a:r>
                      <a:r>
                        <a:rPr lang="en-ZA" sz="700" b="0" i="1" dirty="0" err="1">
                          <a:solidFill>
                            <a:schemeClr val="dk1"/>
                          </a:solidFill>
                        </a:rPr>
                        <a:t>lignes</a:t>
                      </a:r>
                      <a:r>
                        <a:rPr lang="en-ZA" sz="700" b="0" i="1" dirty="0">
                          <a:solidFill>
                            <a:schemeClr val="dk1"/>
                          </a:solidFill>
                        </a:rPr>
                        <a:t> directrices </a:t>
                      </a:r>
                      <a:r>
                        <a:rPr lang="en-ZA" sz="700" b="0" i="1" dirty="0" err="1">
                          <a:solidFill>
                            <a:schemeClr val="dk1"/>
                          </a:solidFill>
                        </a:rPr>
                        <a:t>spécifiques</a:t>
                      </a:r>
                      <a:r>
                        <a:rPr lang="en-ZA" sz="700" b="0" i="1" dirty="0">
                          <a:solidFill>
                            <a:schemeClr val="dk1"/>
                          </a:solidFill>
                        </a:rPr>
                        <a:t> au </a:t>
                      </a:r>
                      <a:r>
                        <a:rPr lang="en-ZA" sz="700" b="0" i="1" dirty="0" err="1">
                          <a:solidFill>
                            <a:schemeClr val="dk1"/>
                          </a:solidFill>
                        </a:rPr>
                        <a:t>contexte</a:t>
                      </a:r>
                      <a:r>
                        <a:rPr lang="en-ZA" sz="700" b="0" i="1" dirty="0">
                          <a:solidFill>
                            <a:schemeClr val="dk1"/>
                          </a:solidFill>
                        </a:rPr>
                        <a:t> pour savoir comment </a:t>
                      </a:r>
                      <a:r>
                        <a:rPr lang="en-ZA" sz="700" b="0" i="1" dirty="0" err="1">
                          <a:solidFill>
                            <a:schemeClr val="dk1"/>
                          </a:solidFill>
                        </a:rPr>
                        <a:t>cela</a:t>
                      </a:r>
                      <a:r>
                        <a:rPr lang="en-ZA" sz="700" b="0" i="1" dirty="0">
                          <a:solidFill>
                            <a:schemeClr val="dk1"/>
                          </a:solidFill>
                        </a:rPr>
                        <a:t> </a:t>
                      </a:r>
                      <a:r>
                        <a:rPr lang="en-ZA" sz="700" b="0" i="1" dirty="0" err="1">
                          <a:solidFill>
                            <a:schemeClr val="dk1"/>
                          </a:solidFill>
                        </a:rPr>
                        <a:t>est</a:t>
                      </a:r>
                      <a:r>
                        <a:rPr lang="en-ZA" sz="700" b="0" i="1" dirty="0">
                          <a:solidFill>
                            <a:schemeClr val="dk1"/>
                          </a:solidFill>
                        </a:rPr>
                        <a:t> </a:t>
                      </a:r>
                      <a:r>
                        <a:rPr lang="en-ZA" sz="700" b="0" i="1" dirty="0" err="1">
                          <a:solidFill>
                            <a:schemeClr val="dk1"/>
                          </a:solidFill>
                        </a:rPr>
                        <a:t>déterminé</a:t>
                      </a:r>
                      <a:r>
                        <a:rPr lang="en-ZA" sz="700" b="0" i="1" dirty="0">
                          <a:solidFill>
                            <a:schemeClr val="dk1"/>
                          </a:solidFill>
                        </a:rPr>
                        <a:t> dans le pays.</a:t>
                      </a:r>
                      <a:endParaRPr sz="700" b="0" i="1"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Demandeur</a:t>
                      </a:r>
                      <a:r>
                        <a:rPr lang="en-ZA" sz="1000" b="0" dirty="0">
                          <a:solidFill>
                            <a:schemeClr val="dk1"/>
                          </a:solidFill>
                        </a:rPr>
                        <a:t> </a:t>
                      </a:r>
                      <a:r>
                        <a:rPr lang="en-ZA" sz="1000" b="0" dirty="0" err="1">
                          <a:solidFill>
                            <a:schemeClr val="dk1"/>
                          </a:solidFill>
                        </a:rPr>
                        <a:t>d'asile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Réfugié</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[Personne </a:t>
                      </a:r>
                      <a:r>
                        <a:rPr lang="en-ZA" sz="1000" b="0" dirty="0" err="1">
                          <a:solidFill>
                            <a:schemeClr val="dk1"/>
                          </a:solidFill>
                        </a:rPr>
                        <a:t>déplacée</a:t>
                      </a:r>
                      <a:r>
                        <a:rPr lang="en-ZA" sz="1000" b="0" dirty="0">
                          <a:solidFill>
                            <a:schemeClr val="dk1"/>
                          </a:solidFill>
                        </a:rPr>
                        <a:t> à </a:t>
                      </a:r>
                      <a:r>
                        <a:rPr lang="en-ZA" sz="1000" b="0" dirty="0" err="1">
                          <a:solidFill>
                            <a:schemeClr val="dk1"/>
                          </a:solidFill>
                        </a:rPr>
                        <a:t>l'intérieur</a:t>
                      </a:r>
                      <a:r>
                        <a:rPr lang="en-ZA" sz="1000" b="0" dirty="0">
                          <a:solidFill>
                            <a:schemeClr val="dk1"/>
                          </a:solidFill>
                        </a:rPr>
                        <a:t> de son propre pays (IDP)</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[Migrant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Communauté</a:t>
                      </a:r>
                      <a:r>
                        <a:rPr lang="en-ZA" sz="1000" b="0" dirty="0">
                          <a:solidFill>
                            <a:schemeClr val="dk1"/>
                          </a:solidFill>
                        </a:rPr>
                        <a:t> </a:t>
                      </a:r>
                      <a:r>
                        <a:rPr lang="en-ZA" sz="1000" b="0" dirty="0" err="1">
                          <a:solidFill>
                            <a:schemeClr val="dk1"/>
                          </a:solidFill>
                        </a:rPr>
                        <a:t>d'accueil</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Personne </a:t>
                      </a:r>
                      <a:r>
                        <a:rPr lang="en-ZA" sz="1000" b="0" dirty="0" err="1">
                          <a:solidFill>
                            <a:schemeClr val="dk1"/>
                          </a:solidFill>
                        </a:rPr>
                        <a:t>rapatriée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Apatride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Résident</a:t>
                      </a:r>
                      <a:r>
                        <a:rPr lang="en-ZA" sz="1000" b="0" dirty="0">
                          <a:solidFill>
                            <a:schemeClr val="dk1"/>
                          </a:solidFill>
                        </a:rPr>
                        <a:t> national (non </a:t>
                      </a:r>
                      <a:r>
                        <a:rPr lang="en-ZA" sz="1000" b="0" dirty="0" err="1">
                          <a:solidFill>
                            <a:schemeClr val="dk1"/>
                          </a:solidFill>
                        </a:rPr>
                        <a:t>déplacé</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Résident</a:t>
                      </a:r>
                      <a:r>
                        <a:rPr lang="en-ZA" sz="1000" b="0" dirty="0">
                          <a:solidFill>
                            <a:schemeClr val="dk1"/>
                          </a:solidFill>
                        </a:rPr>
                        <a:t> étranger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Autre</a:t>
                      </a:r>
                      <a:r>
                        <a:rPr lang="en-ZA" sz="1000" b="0" dirty="0">
                          <a:solidFill>
                            <a:schemeClr val="dk1"/>
                          </a:solidFill>
                        </a:rPr>
                        <a:t>, </a:t>
                      </a:r>
                      <a:r>
                        <a:rPr lang="en-ZA" sz="1000" b="0" dirty="0" err="1">
                          <a:solidFill>
                            <a:schemeClr val="dk1"/>
                          </a:solidFill>
                        </a:rPr>
                        <a:t>veuillez</a:t>
                      </a:r>
                      <a:r>
                        <a:rPr lang="en-ZA" sz="1000" b="0" dirty="0">
                          <a:solidFill>
                            <a:schemeClr val="dk1"/>
                          </a:solidFill>
                        </a:rPr>
                        <a:t> </a:t>
                      </a:r>
                      <a:r>
                        <a:rPr lang="en-ZA" sz="1000" b="0" dirty="0" err="1">
                          <a:solidFill>
                            <a:schemeClr val="dk1"/>
                          </a:solidFill>
                        </a:rPr>
                        <a:t>préciser</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350"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rowSpan="2" hMerge="1">
                  <a:txBody>
                    <a:bodyPr/>
                    <a:lstStyle/>
                    <a:p>
                      <a:endParaRPr lang="en-BE"/>
                    </a:p>
                  </a:txBody>
                  <a:tcPr/>
                </a:tc>
                <a:tc rowSpan="2" hMerge="1">
                  <a:txBody>
                    <a:bodyPr/>
                    <a:lstStyle/>
                    <a:p>
                      <a:endParaRPr lang="en-BE"/>
                    </a:p>
                  </a:txBody>
                  <a:tcPr/>
                </a:tc>
                <a:extLst>
                  <a:ext uri="{0D108BD9-81ED-4DB2-BD59-A6C34878D82A}">
                    <a16:rowId xmlns:a16="http://schemas.microsoft.com/office/drawing/2014/main" val="10000"/>
                  </a:ext>
                </a:extLst>
              </a:tr>
              <a:tr h="444175">
                <a:tc gridSpan="2">
                  <a:txBody>
                    <a:bodyPr/>
                    <a:lstStyle/>
                    <a:p>
                      <a:pPr marL="0" marR="0" lvl="0" indent="0" algn="l" rtl="0">
                        <a:spcBef>
                          <a:spcPts val="0"/>
                        </a:spcBef>
                        <a:spcAft>
                          <a:spcPts val="0"/>
                        </a:spcAft>
                        <a:buNone/>
                      </a:pPr>
                      <a:r>
                        <a:rPr lang="en-ZA" sz="1000" dirty="0" err="1">
                          <a:solidFill>
                            <a:schemeClr val="dk1"/>
                          </a:solidFill>
                        </a:rPr>
                        <a:t>L'appartenance</a:t>
                      </a:r>
                      <a:r>
                        <a:rPr lang="en-ZA" sz="1000" dirty="0">
                          <a:solidFill>
                            <a:schemeClr val="dk1"/>
                          </a:solidFill>
                        </a:rPr>
                        <a:t> </a:t>
                      </a:r>
                      <a:r>
                        <a:rPr lang="en-ZA" sz="1000" dirty="0" err="1">
                          <a:solidFill>
                            <a:schemeClr val="dk1"/>
                          </a:solidFill>
                        </a:rPr>
                        <a:t>ethnique</a:t>
                      </a:r>
                      <a:r>
                        <a:rPr lang="en-ZA" sz="1000" dirty="0">
                          <a:solidFill>
                            <a:schemeClr val="dk1"/>
                          </a:solidFill>
                        </a:rPr>
                        <a:t> de </a:t>
                      </a:r>
                      <a:r>
                        <a:rPr lang="en-ZA" sz="1000" dirty="0" err="1">
                          <a:solidFill>
                            <a:schemeClr val="dk1"/>
                          </a:solidFill>
                        </a:rPr>
                        <a:t>l'enfant</a:t>
                      </a:r>
                      <a:r>
                        <a:rPr lang="en-ZA" sz="1000" dirty="0">
                          <a:solidFill>
                            <a:schemeClr val="dk1"/>
                          </a:solidFill>
                        </a:rPr>
                        <a:t> :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gridSpan="3" vMerge="1">
                  <a:txBody>
                    <a:bodyPr/>
                    <a:lstStyle/>
                    <a:p>
                      <a:endParaRPr lang="en-BE"/>
                    </a:p>
                  </a:txBody>
                  <a:tcPr/>
                </a:tc>
                <a:tc hMerge="1" vMerge="1">
                  <a:txBody>
                    <a:bodyPr/>
                    <a:lstStyle/>
                    <a:p>
                      <a:endParaRPr lang="en-BE"/>
                    </a:p>
                  </a:txBody>
                  <a:tcPr/>
                </a:tc>
                <a:tc hMerge="1" vMerge="1">
                  <a:txBody>
                    <a:bodyPr/>
                    <a:lstStyle/>
                    <a:p>
                      <a:endParaRPr lang="en-BE"/>
                    </a:p>
                  </a:txBody>
                  <a:tcPr/>
                </a:tc>
                <a:extLst>
                  <a:ext uri="{0D108BD9-81ED-4DB2-BD59-A6C34878D82A}">
                    <a16:rowId xmlns:a16="http://schemas.microsoft.com/office/drawing/2014/main" val="10001"/>
                  </a:ext>
                </a:extLst>
              </a:tr>
              <a:tr h="172375">
                <a:tc>
                  <a:txBody>
                    <a:bodyPr/>
                    <a:lstStyle/>
                    <a:p>
                      <a:pPr marL="0" marR="0" lvl="0" indent="0" algn="l" rtl="0">
                        <a:spcBef>
                          <a:spcPts val="0"/>
                        </a:spcBef>
                        <a:spcAft>
                          <a:spcPts val="0"/>
                        </a:spcAft>
                        <a:buNone/>
                      </a:pPr>
                      <a:r>
                        <a:rPr lang="en-ZA" sz="1000">
                          <a:solidFill>
                            <a:schemeClr val="dk1"/>
                          </a:solidFill>
                        </a:rPr>
                        <a:t>Langues parlées par l'enfant:</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b="1">
                          <a:solidFill>
                            <a:schemeClr val="dk1"/>
                          </a:solidFill>
                        </a:rPr>
                        <a:t>Besoins particuliers en matière de communication :</a:t>
                      </a:r>
                      <a:endParaRPr sz="135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Religion de </a:t>
                      </a:r>
                      <a:r>
                        <a:rPr lang="en-ZA" sz="1000" b="1" dirty="0" err="1">
                          <a:solidFill>
                            <a:schemeClr val="dk1"/>
                          </a:solidFill>
                        </a:rPr>
                        <a:t>l'enfant</a:t>
                      </a: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72375">
                <a:tc gridSpan="5">
                  <a:txBody>
                    <a:bodyPr/>
                    <a:lstStyle/>
                    <a:p>
                      <a:pPr marL="0" marR="0" lvl="0" indent="0" algn="l" rtl="0">
                        <a:spcBef>
                          <a:spcPts val="0"/>
                        </a:spcBef>
                        <a:spcAft>
                          <a:spcPts val="0"/>
                        </a:spcAft>
                        <a:buNone/>
                      </a:pPr>
                      <a:r>
                        <a:rPr lang="en-ZA" sz="1000" dirty="0" err="1">
                          <a:solidFill>
                            <a:schemeClr val="dk1"/>
                          </a:solidFill>
                        </a:rPr>
                        <a:t>Téléphone</a:t>
                      </a:r>
                      <a:r>
                        <a:rPr lang="en-ZA" sz="1000" dirty="0">
                          <a:solidFill>
                            <a:schemeClr val="dk1"/>
                          </a:solidFill>
                        </a:rPr>
                        <a:t> de </a:t>
                      </a:r>
                      <a:r>
                        <a:rPr lang="en-ZA" sz="1000" dirty="0" err="1">
                          <a:solidFill>
                            <a:schemeClr val="dk1"/>
                          </a:solidFill>
                        </a:rPr>
                        <a:t>l'enfant</a:t>
                      </a:r>
                      <a:r>
                        <a:rPr lang="en-ZA" sz="1000" dirty="0">
                          <a:solidFill>
                            <a:schemeClr val="dk1"/>
                          </a:solidFill>
                        </a:rPr>
                        <a:t> / </a:t>
                      </a:r>
                      <a:r>
                        <a:rPr lang="en-ZA" sz="1000" dirty="0" err="1">
                          <a:solidFill>
                            <a:schemeClr val="dk1"/>
                          </a:solidFill>
                        </a:rPr>
                        <a:t>autres</a:t>
                      </a:r>
                      <a:r>
                        <a:rPr lang="en-ZA" sz="1000" dirty="0">
                          <a:solidFill>
                            <a:schemeClr val="dk1"/>
                          </a:solidFill>
                        </a:rPr>
                        <a:t> </a:t>
                      </a:r>
                      <a:r>
                        <a:rPr lang="en-ZA" sz="1000" dirty="0" err="1">
                          <a:solidFill>
                            <a:schemeClr val="dk1"/>
                          </a:solidFill>
                        </a:rPr>
                        <a:t>coordonnées</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127000">
                <a:tc gridSpan="5">
                  <a:txBody>
                    <a:bodyPr/>
                    <a:lstStyle/>
                    <a:p>
                      <a:pPr marL="0" marR="0" lvl="0" indent="0" algn="l" rtl="0">
                        <a:lnSpc>
                          <a:spcPct val="107000"/>
                        </a:lnSpc>
                        <a:spcBef>
                          <a:spcPts val="0"/>
                        </a:spcBef>
                        <a:spcAft>
                          <a:spcPts val="0"/>
                        </a:spcAft>
                        <a:buNone/>
                      </a:pPr>
                      <a:r>
                        <a:rPr lang="en-ZA" sz="1000">
                          <a:solidFill>
                            <a:schemeClr val="dk1"/>
                          </a:solidFill>
                        </a:rPr>
                        <a:t>3. LES CONDITIONS ACTUELLES DE PRISE EN CHARGE ET DE VIE DE L'ENFANT</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570125">
                <a:tc gridSpan="3">
                  <a:txBody>
                    <a:bodyPr/>
                    <a:lstStyle/>
                    <a:p>
                      <a:pPr marL="0" marR="0" lvl="0" indent="0" algn="l" rtl="0">
                        <a:spcBef>
                          <a:spcPts val="0"/>
                        </a:spcBef>
                        <a:spcAft>
                          <a:spcPts val="0"/>
                        </a:spcAft>
                        <a:buNone/>
                      </a:pPr>
                      <a:r>
                        <a:rPr lang="en-ZA" sz="1000">
                          <a:solidFill>
                            <a:schemeClr val="dk1"/>
                          </a:solidFill>
                        </a:rPr>
                        <a:t>Modalités de prise en charge :</a:t>
                      </a:r>
                      <a:endParaRPr sz="1000">
                        <a:solidFill>
                          <a:schemeClr val="dk1"/>
                        </a:solidFill>
                      </a:endParaRPr>
                    </a:p>
                    <a:p>
                      <a:pPr marL="0" marR="0" lvl="0" indent="0" algn="l" rtl="0">
                        <a:spcBef>
                          <a:spcPts val="0"/>
                        </a:spcBef>
                        <a:spcAft>
                          <a:spcPts val="0"/>
                        </a:spcAft>
                        <a:buNone/>
                      </a:pPr>
                      <a:r>
                        <a:rPr lang="en-ZA" sz="1000" b="0">
                          <a:solidFill>
                            <a:schemeClr val="dk1"/>
                          </a:solidFill>
                        </a:rPr>
                        <a:t>[Parent(s)</a:t>
                      </a:r>
                      <a:endParaRPr sz="1000" b="0">
                        <a:solidFill>
                          <a:schemeClr val="dk1"/>
                        </a:solidFill>
                      </a:endParaRPr>
                    </a:p>
                    <a:p>
                      <a:pPr marL="0" marR="0" lvl="0" indent="0" algn="l" rtl="0">
                        <a:spcBef>
                          <a:spcPts val="0"/>
                        </a:spcBef>
                        <a:spcAft>
                          <a:spcPts val="0"/>
                        </a:spcAft>
                        <a:buNone/>
                      </a:pPr>
                      <a:r>
                        <a:rPr lang="en-ZA" sz="1000" b="0">
                          <a:solidFill>
                            <a:schemeClr val="dk1"/>
                          </a:solidFill>
                        </a:rPr>
                        <a:t>[ ] Beau-père ou belle-mère</a:t>
                      </a:r>
                      <a:endParaRPr sz="1000" b="0">
                        <a:solidFill>
                          <a:schemeClr val="dk1"/>
                        </a:solidFill>
                      </a:endParaRPr>
                    </a:p>
                    <a:p>
                      <a:pPr marL="0" marR="0" lvl="0" indent="0" algn="l" rtl="0">
                        <a:spcBef>
                          <a:spcPts val="0"/>
                        </a:spcBef>
                        <a:spcAft>
                          <a:spcPts val="0"/>
                        </a:spcAft>
                        <a:buNone/>
                      </a:pPr>
                      <a:r>
                        <a:rPr lang="en-ZA" sz="1000" b="0">
                          <a:solidFill>
                            <a:schemeClr val="dk1"/>
                          </a:solidFill>
                        </a:rPr>
                        <a:t>[Personne(s) soignante(s) habituelle(s)</a:t>
                      </a:r>
                      <a:endParaRPr sz="1000" b="0">
                        <a:solidFill>
                          <a:schemeClr val="dk1"/>
                        </a:solidFill>
                      </a:endParaRPr>
                    </a:p>
                    <a:p>
                      <a:pPr marL="0" marR="0" lvl="0" indent="0" algn="l" rtl="0">
                        <a:spcBef>
                          <a:spcPts val="0"/>
                        </a:spcBef>
                        <a:spcAft>
                          <a:spcPts val="0"/>
                        </a:spcAft>
                        <a:buNone/>
                      </a:pPr>
                      <a:r>
                        <a:rPr lang="en-ZA" sz="1000" b="0">
                          <a:solidFill>
                            <a:schemeClr val="dk1"/>
                          </a:solidFill>
                        </a:rPr>
                        <a:t>[ ] Frère ou sœur adulte</a:t>
                      </a:r>
                      <a:endParaRPr sz="1000" b="0">
                        <a:solidFill>
                          <a:schemeClr val="dk1"/>
                        </a:solidFill>
                      </a:endParaRPr>
                    </a:p>
                    <a:p>
                      <a:pPr marL="0" marR="0" lvl="0" indent="0" algn="l" rtl="0">
                        <a:spcBef>
                          <a:spcPts val="0"/>
                        </a:spcBef>
                        <a:spcAft>
                          <a:spcPts val="0"/>
                        </a:spcAft>
                        <a:buNone/>
                      </a:pPr>
                      <a:r>
                        <a:rPr lang="en-ZA" sz="1000" b="0">
                          <a:solidFill>
                            <a:schemeClr val="dk1"/>
                          </a:solidFill>
                        </a:rPr>
                        <a:t>[ ] Prise en charge par la parenté / famille élargie </a:t>
                      </a:r>
                      <a:endParaRPr sz="1000" b="0">
                        <a:solidFill>
                          <a:schemeClr val="dk1"/>
                        </a:solidFill>
                      </a:endParaRPr>
                    </a:p>
                    <a:p>
                      <a:pPr marL="0" marR="0" lvl="0" indent="0" algn="l" rtl="0">
                        <a:spcBef>
                          <a:spcPts val="0"/>
                        </a:spcBef>
                        <a:spcAft>
                          <a:spcPts val="0"/>
                        </a:spcAft>
                        <a:buNone/>
                      </a:pPr>
                      <a:r>
                        <a:rPr lang="en-ZA" sz="1000" b="0">
                          <a:solidFill>
                            <a:schemeClr val="dk1"/>
                          </a:solidFill>
                        </a:rPr>
                        <a:t>[ ] Placement en famille d'accueil</a:t>
                      </a:r>
                      <a:endParaRPr sz="1000" b="0">
                        <a:solidFill>
                          <a:schemeClr val="dk1"/>
                        </a:solidFill>
                      </a:endParaRPr>
                    </a:p>
                    <a:p>
                      <a:pPr marL="0" marR="0" lvl="0" indent="0" algn="l" rtl="0">
                        <a:spcBef>
                          <a:spcPts val="0"/>
                        </a:spcBef>
                        <a:spcAft>
                          <a:spcPts val="0"/>
                        </a:spcAft>
                        <a:buNone/>
                      </a:pPr>
                      <a:r>
                        <a:rPr lang="en-ZA" sz="1000" b="0">
                          <a:solidFill>
                            <a:schemeClr val="dk1"/>
                          </a:solidFill>
                        </a:rPr>
                        <a:t>[ ]Soins résidentiels </a:t>
                      </a:r>
                      <a:endParaRPr sz="1000" b="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[Kafala</a:t>
                      </a:r>
                      <a:endParaRPr sz="1000">
                        <a:solidFill>
                          <a:schemeClr val="dk1"/>
                        </a:solidFill>
                      </a:endParaRPr>
                    </a:p>
                    <a:p>
                      <a:pPr marL="0" marR="0" lvl="0" indent="0" algn="l" rtl="0">
                        <a:spcBef>
                          <a:spcPts val="0"/>
                        </a:spcBef>
                        <a:spcAft>
                          <a:spcPts val="0"/>
                        </a:spcAft>
                        <a:buNone/>
                      </a:pPr>
                      <a:r>
                        <a:rPr lang="en-ZA" sz="1000">
                          <a:solidFill>
                            <a:schemeClr val="dk1"/>
                          </a:solidFill>
                        </a:rPr>
                        <a:t>[Vie autonome</a:t>
                      </a:r>
                      <a:endParaRPr sz="1000">
                        <a:solidFill>
                          <a:schemeClr val="dk1"/>
                        </a:solidFill>
                      </a:endParaRPr>
                    </a:p>
                    <a:p>
                      <a:pPr marL="0" marR="0" lvl="0" indent="0" algn="l" rtl="0">
                        <a:spcBef>
                          <a:spcPts val="0"/>
                        </a:spcBef>
                        <a:spcAft>
                          <a:spcPts val="0"/>
                        </a:spcAft>
                        <a:buNone/>
                      </a:pPr>
                      <a:r>
                        <a:rPr lang="en-ZA" sz="1000">
                          <a:solidFill>
                            <a:schemeClr val="dk1"/>
                          </a:solidFill>
                        </a:rPr>
                        <a:t>[Ménage dirigé par un enfant</a:t>
                      </a:r>
                      <a:endParaRPr sz="1000">
                        <a:solidFill>
                          <a:schemeClr val="dk1"/>
                        </a:solidFill>
                      </a:endParaRPr>
                    </a:p>
                    <a:p>
                      <a:pPr marL="0" marR="0" lvl="0" indent="0" algn="l" rtl="0">
                        <a:spcBef>
                          <a:spcPts val="0"/>
                        </a:spcBef>
                        <a:spcAft>
                          <a:spcPts val="0"/>
                        </a:spcAft>
                        <a:buNone/>
                      </a:pPr>
                      <a:r>
                        <a:rPr lang="en-ZA" sz="1000">
                          <a:solidFill>
                            <a:schemeClr val="dk1"/>
                          </a:solidFill>
                        </a:rPr>
                        <a:t>[ ] Adulte sans lien de parenté</a:t>
                      </a:r>
                      <a:endParaRPr sz="1000">
                        <a:solidFill>
                          <a:schemeClr val="dk1"/>
                        </a:solidFill>
                      </a:endParaRPr>
                    </a:p>
                    <a:p>
                      <a:pPr marL="0" marR="0" lvl="0" indent="0" algn="l" rtl="0">
                        <a:spcBef>
                          <a:spcPts val="0"/>
                        </a:spcBef>
                        <a:spcAft>
                          <a:spcPts val="0"/>
                        </a:spcAft>
                        <a:buNone/>
                      </a:pPr>
                      <a:r>
                        <a:rPr lang="en-ZA" sz="1000">
                          <a:solidFill>
                            <a:schemeClr val="dk1"/>
                          </a:solidFill>
                        </a:rPr>
                        <a:t>[ ]Pas de prise en charge</a:t>
                      </a:r>
                      <a:endParaRPr sz="1000">
                        <a:solidFill>
                          <a:schemeClr val="dk1"/>
                        </a:solidFill>
                      </a:endParaRPr>
                    </a:p>
                    <a:p>
                      <a:pPr marL="0" marR="0" lvl="0" indent="0" algn="l" rtl="0">
                        <a:spcBef>
                          <a:spcPts val="0"/>
                        </a:spcBef>
                        <a:spcAft>
                          <a:spcPts val="0"/>
                        </a:spcAft>
                        <a:buNone/>
                      </a:pPr>
                      <a:r>
                        <a:rPr lang="en-ZA" sz="1000">
                          <a:solidFill>
                            <a:schemeClr val="dk1"/>
                          </a:solidFill>
                        </a:rPr>
                        <a:t>[ ]Autre, 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5"/>
                  </a:ext>
                </a:extLst>
              </a:tr>
              <a:tr h="265175">
                <a:tc gridSpan="5">
                  <a:txBody>
                    <a:bodyPr/>
                    <a:lstStyle/>
                    <a:p>
                      <a:pPr marL="0" marR="0" lvl="0" indent="0" algn="l" rtl="0">
                        <a:spcBef>
                          <a:spcPts val="0"/>
                        </a:spcBef>
                        <a:spcAft>
                          <a:spcPts val="0"/>
                        </a:spcAft>
                        <a:buNone/>
                      </a:pPr>
                      <a:r>
                        <a:rPr lang="en-ZA" sz="1000" dirty="0" err="1">
                          <a:solidFill>
                            <a:schemeClr val="dk1"/>
                          </a:solidFill>
                        </a:rPr>
                        <a:t>Adresse</a:t>
                      </a:r>
                      <a:r>
                        <a:rPr lang="en-ZA" sz="1000" dirty="0">
                          <a:solidFill>
                            <a:schemeClr val="dk1"/>
                          </a:solidFill>
                        </a:rPr>
                        <a:t> </a:t>
                      </a:r>
                      <a:r>
                        <a:rPr lang="en-ZA" sz="1000" dirty="0" err="1">
                          <a:solidFill>
                            <a:schemeClr val="dk1"/>
                          </a:solidFill>
                        </a:rPr>
                        <a:t>actuelle</a:t>
                      </a:r>
                      <a:r>
                        <a:rPr lang="en-ZA" sz="1000" dirty="0">
                          <a:solidFill>
                            <a:schemeClr val="dk1"/>
                          </a:solidFill>
                        </a:rPr>
                        <a:t> / lieu </a:t>
                      </a:r>
                      <a:r>
                        <a:rPr lang="en-ZA" sz="1000" dirty="0" err="1">
                          <a:solidFill>
                            <a:schemeClr val="dk1"/>
                          </a:solidFill>
                        </a:rPr>
                        <a:t>où</a:t>
                      </a:r>
                      <a:r>
                        <a:rPr lang="en-ZA" sz="1000" dirty="0">
                          <a:solidFill>
                            <a:schemeClr val="dk1"/>
                          </a:solidFill>
                        </a:rPr>
                        <a:t> vit </a:t>
                      </a:r>
                      <a:r>
                        <a:rPr lang="en-ZA" sz="1000" dirty="0" err="1">
                          <a:solidFill>
                            <a:schemeClr val="dk1"/>
                          </a:solidFill>
                        </a:rPr>
                        <a:t>l'enfant</a:t>
                      </a:r>
                      <a:r>
                        <a:rPr lang="en-ZA" sz="1000" dirty="0">
                          <a:solidFill>
                            <a:schemeClr val="dk1"/>
                          </a:solidFill>
                        </a:rPr>
                        <a:t> : </a:t>
                      </a:r>
                      <a:br>
                        <a:rPr lang="en-ZA" sz="1000" dirty="0">
                          <a:solidFill>
                            <a:schemeClr val="dk1"/>
                          </a:solidFill>
                        </a:rPr>
                      </a:br>
                      <a:r>
                        <a:rPr lang="en-ZA" sz="700" b="0" i="1" dirty="0" err="1">
                          <a:solidFill>
                            <a:schemeClr val="dk1"/>
                          </a:solidFill>
                        </a:rPr>
                        <a:t>Fournissez</a:t>
                      </a:r>
                      <a:r>
                        <a:rPr lang="en-ZA" sz="700" b="0" i="1" dirty="0">
                          <a:solidFill>
                            <a:schemeClr val="dk1"/>
                          </a:solidFill>
                        </a:rPr>
                        <a:t> </a:t>
                      </a:r>
                      <a:r>
                        <a:rPr lang="en-ZA" sz="700" b="0" i="1" dirty="0" err="1">
                          <a:solidFill>
                            <a:schemeClr val="dk1"/>
                          </a:solidFill>
                        </a:rPr>
                        <a:t>autant</a:t>
                      </a:r>
                      <a:r>
                        <a:rPr lang="en-ZA" sz="700" b="0" i="1" dirty="0">
                          <a:solidFill>
                            <a:schemeClr val="dk1"/>
                          </a:solidFill>
                        </a:rPr>
                        <a:t> de </a:t>
                      </a:r>
                      <a:r>
                        <a:rPr lang="en-ZA" sz="700" b="0" i="1" dirty="0" err="1">
                          <a:solidFill>
                            <a:schemeClr val="dk1"/>
                          </a:solidFill>
                        </a:rPr>
                        <a:t>détails</a:t>
                      </a:r>
                      <a:r>
                        <a:rPr lang="en-ZA" sz="700" b="0" i="1" dirty="0">
                          <a:solidFill>
                            <a:schemeClr val="dk1"/>
                          </a:solidFill>
                        </a:rPr>
                        <a:t> que possible sur le lieu </a:t>
                      </a:r>
                      <a:r>
                        <a:rPr lang="en-ZA" sz="700" b="0" i="1" dirty="0" err="1">
                          <a:solidFill>
                            <a:schemeClr val="dk1"/>
                          </a:solidFill>
                        </a:rPr>
                        <a:t>afin</a:t>
                      </a:r>
                      <a:r>
                        <a:rPr lang="en-ZA" sz="700" b="0" i="1" dirty="0">
                          <a:solidFill>
                            <a:schemeClr val="dk1"/>
                          </a:solidFill>
                        </a:rPr>
                        <a:t> que </a:t>
                      </a:r>
                      <a:r>
                        <a:rPr lang="en-ZA" sz="700" b="0" i="1" dirty="0" err="1">
                          <a:solidFill>
                            <a:schemeClr val="dk1"/>
                          </a:solidFill>
                        </a:rPr>
                        <a:t>d'autres</a:t>
                      </a:r>
                      <a:r>
                        <a:rPr lang="en-ZA" sz="700" b="0" i="1" dirty="0">
                          <a:solidFill>
                            <a:schemeClr val="dk1"/>
                          </a:solidFill>
                        </a:rPr>
                        <a:t> </a:t>
                      </a:r>
                      <a:r>
                        <a:rPr lang="en-ZA" sz="700" b="0" i="1" dirty="0" err="1">
                          <a:solidFill>
                            <a:schemeClr val="dk1"/>
                          </a:solidFill>
                        </a:rPr>
                        <a:t>puissent</a:t>
                      </a:r>
                      <a:r>
                        <a:rPr lang="en-ZA" sz="700" b="0" i="1" dirty="0">
                          <a:solidFill>
                            <a:schemeClr val="dk1"/>
                          </a:solidFill>
                        </a:rPr>
                        <a:t> le </a:t>
                      </a:r>
                      <a:r>
                        <a:rPr lang="en-ZA" sz="700" b="0" i="1" dirty="0" err="1">
                          <a:solidFill>
                            <a:schemeClr val="dk1"/>
                          </a:solidFill>
                        </a:rPr>
                        <a:t>trouver</a:t>
                      </a:r>
                      <a:r>
                        <a:rPr lang="en-ZA" sz="700" b="0" i="1" dirty="0">
                          <a:solidFill>
                            <a:schemeClr val="dk1"/>
                          </a:solidFill>
                        </a:rPr>
                        <a:t>, par </a:t>
                      </a:r>
                      <a:r>
                        <a:rPr lang="en-ZA" sz="700" b="0" i="1" dirty="0" err="1">
                          <a:solidFill>
                            <a:schemeClr val="dk1"/>
                          </a:solidFill>
                        </a:rPr>
                        <a:t>exemple</a:t>
                      </a:r>
                      <a:r>
                        <a:rPr lang="en-ZA" sz="700" b="0" i="1" dirty="0">
                          <a:solidFill>
                            <a:schemeClr val="dk1"/>
                          </a:solidFill>
                        </a:rPr>
                        <a:t> </a:t>
                      </a:r>
                      <a:r>
                        <a:rPr lang="en-ZA" sz="700" b="0" i="1" dirty="0" err="1">
                          <a:solidFill>
                            <a:schemeClr val="dk1"/>
                          </a:solidFill>
                        </a:rPr>
                        <a:t>maison</a:t>
                      </a:r>
                      <a:r>
                        <a:rPr lang="en-ZA" sz="700" b="0" i="1" dirty="0">
                          <a:solidFill>
                            <a:schemeClr val="dk1"/>
                          </a:solidFill>
                        </a:rPr>
                        <a:t>, point de </a:t>
                      </a:r>
                      <a:r>
                        <a:rPr lang="en-ZA" sz="700" b="0" i="1" dirty="0" err="1">
                          <a:solidFill>
                            <a:schemeClr val="dk1"/>
                          </a:solidFill>
                        </a:rPr>
                        <a:t>repère</a:t>
                      </a:r>
                      <a:r>
                        <a:rPr lang="en-ZA" sz="700" b="0" i="1" dirty="0">
                          <a:solidFill>
                            <a:schemeClr val="dk1"/>
                          </a:solidFill>
                        </a:rPr>
                        <a:t>, rue, </a:t>
                      </a:r>
                      <a:r>
                        <a:rPr lang="en-ZA" sz="700" b="0" i="1" dirty="0" err="1">
                          <a:solidFill>
                            <a:schemeClr val="dk1"/>
                          </a:solidFill>
                        </a:rPr>
                        <a:t>ville</a:t>
                      </a:r>
                      <a:r>
                        <a:rPr lang="en-ZA" sz="700" b="0" i="1" dirty="0">
                          <a:solidFill>
                            <a:schemeClr val="dk1"/>
                          </a:solidFill>
                        </a:rPr>
                        <a:t>/village, district, province (à adapter </a:t>
                      </a:r>
                      <a:r>
                        <a:rPr lang="en-ZA" sz="700" b="0" i="1" dirty="0" err="1">
                          <a:solidFill>
                            <a:schemeClr val="dk1"/>
                          </a:solidFill>
                        </a:rPr>
                        <a:t>en</a:t>
                      </a:r>
                      <a:r>
                        <a:rPr lang="en-ZA" sz="700" b="0" i="1" dirty="0">
                          <a:solidFill>
                            <a:schemeClr val="dk1"/>
                          </a:solidFill>
                        </a:rPr>
                        <a:t> </a:t>
                      </a:r>
                      <a:r>
                        <a:rPr lang="en-ZA" sz="700" b="0" i="1" dirty="0" err="1">
                          <a:solidFill>
                            <a:schemeClr val="dk1"/>
                          </a:solidFill>
                        </a:rPr>
                        <a:t>fonction</a:t>
                      </a:r>
                      <a:r>
                        <a:rPr lang="en-ZA" sz="700" b="0" i="1" dirty="0">
                          <a:solidFill>
                            <a:schemeClr val="dk1"/>
                          </a:solidFill>
                        </a:rPr>
                        <a:t> du </a:t>
                      </a:r>
                      <a:r>
                        <a:rPr lang="en-ZA" sz="700" b="0" i="1" dirty="0" err="1">
                          <a:solidFill>
                            <a:schemeClr val="dk1"/>
                          </a:solidFill>
                        </a:rPr>
                        <a:t>contexte</a:t>
                      </a:r>
                      <a:r>
                        <a:rPr lang="en-ZA" sz="700" b="0" i="1" dirty="0">
                          <a:solidFill>
                            <a:schemeClr val="dk1"/>
                          </a:solidFill>
                        </a:rPr>
                        <a:t>).</a:t>
                      </a:r>
                      <a:endParaRPr sz="700" b="0" i="1" dirty="0">
                        <a:solidFill>
                          <a:schemeClr val="dk1"/>
                        </a:solidFill>
                      </a:endParaRPr>
                    </a:p>
                    <a:p>
                      <a:pPr marL="0" marR="0" lvl="0" indent="0" algn="l" rtl="0">
                        <a:spcBef>
                          <a:spcPts val="0"/>
                        </a:spcBef>
                        <a:spcAft>
                          <a:spcPts val="0"/>
                        </a:spcAft>
                        <a:buNone/>
                      </a:pPr>
                      <a:r>
                        <a:rPr lang="en-ZA" sz="1000" b="0" dirty="0">
                          <a:solidFill>
                            <a:schemeClr val="dk1"/>
                          </a:solidFill>
                        </a:rPr>
                        <a:t> </a:t>
                      </a:r>
                      <a:endParaRPr sz="1000" b="0"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265175">
                <a:tc gridSpan="5">
                  <a:txBody>
                    <a:bodyPr/>
                    <a:lstStyle/>
                    <a:p>
                      <a:pPr marL="0" marR="0" lvl="0" indent="0" algn="l" rtl="0">
                        <a:spcBef>
                          <a:spcPts val="0"/>
                        </a:spcBef>
                        <a:spcAft>
                          <a:spcPts val="0"/>
                        </a:spcAft>
                        <a:buNone/>
                      </a:pPr>
                      <a:r>
                        <a:rPr lang="en-ZA" sz="1000" i="0" dirty="0" err="1">
                          <a:solidFill>
                            <a:schemeClr val="dk1"/>
                          </a:solidFill>
                        </a:rPr>
                        <a:t>Où</a:t>
                      </a:r>
                      <a:r>
                        <a:rPr lang="en-ZA" sz="1000" i="0" dirty="0">
                          <a:solidFill>
                            <a:schemeClr val="dk1"/>
                          </a:solidFill>
                        </a:rPr>
                        <a:t> </a:t>
                      </a:r>
                      <a:r>
                        <a:rPr lang="en-ZA" sz="1000" i="0" dirty="0" err="1">
                          <a:solidFill>
                            <a:schemeClr val="dk1"/>
                          </a:solidFill>
                        </a:rPr>
                        <a:t>l'enfant</a:t>
                      </a:r>
                      <a:r>
                        <a:rPr lang="en-ZA" sz="1000" i="0" dirty="0">
                          <a:solidFill>
                            <a:schemeClr val="dk1"/>
                          </a:solidFill>
                        </a:rPr>
                        <a:t> envisage-t-il de </a:t>
                      </a:r>
                      <a:r>
                        <a:rPr lang="en-ZA" sz="1000" i="0" dirty="0" err="1">
                          <a:solidFill>
                            <a:schemeClr val="dk1"/>
                          </a:solidFill>
                        </a:rPr>
                        <a:t>déménager</a:t>
                      </a:r>
                      <a:r>
                        <a:rPr lang="en-ZA" sz="1000" i="0" dirty="0">
                          <a:solidFill>
                            <a:schemeClr val="dk1"/>
                          </a:solidFill>
                        </a:rPr>
                        <a:t> (le </a:t>
                      </a:r>
                      <a:r>
                        <a:rPr lang="en-ZA" sz="1000" i="0" dirty="0" err="1">
                          <a:solidFill>
                            <a:schemeClr val="dk1"/>
                          </a:solidFill>
                        </a:rPr>
                        <a:t>cas</a:t>
                      </a:r>
                      <a:r>
                        <a:rPr lang="en-ZA" sz="1000" i="0" dirty="0">
                          <a:solidFill>
                            <a:schemeClr val="dk1"/>
                          </a:solidFill>
                        </a:rPr>
                        <a:t> </a:t>
                      </a:r>
                      <a:r>
                        <a:rPr lang="en-ZA" sz="1000" i="0" dirty="0" err="1">
                          <a:solidFill>
                            <a:schemeClr val="dk1"/>
                          </a:solidFill>
                        </a:rPr>
                        <a:t>échéant</a:t>
                      </a:r>
                      <a:r>
                        <a:rPr lang="en-ZA" sz="1000" i="0" dirty="0">
                          <a:solidFill>
                            <a:schemeClr val="dk1"/>
                          </a:solidFill>
                        </a:rPr>
                        <a:t>) : </a:t>
                      </a:r>
                      <a:br>
                        <a:rPr lang="en-ZA" sz="1000" i="1" dirty="0">
                          <a:solidFill>
                            <a:schemeClr val="dk1"/>
                          </a:solidFill>
                        </a:rPr>
                      </a:br>
                      <a:r>
                        <a:rPr lang="en-ZA" sz="700" b="0" i="1" dirty="0" err="1">
                          <a:solidFill>
                            <a:schemeClr val="dk1"/>
                          </a:solidFill>
                        </a:rPr>
                        <a:t>Fournissez</a:t>
                      </a:r>
                      <a:r>
                        <a:rPr lang="en-ZA" sz="700" b="0" i="1" dirty="0">
                          <a:solidFill>
                            <a:schemeClr val="dk1"/>
                          </a:solidFill>
                        </a:rPr>
                        <a:t> </a:t>
                      </a:r>
                      <a:r>
                        <a:rPr lang="en-ZA" sz="700" b="0" i="1" dirty="0" err="1">
                          <a:solidFill>
                            <a:schemeClr val="dk1"/>
                          </a:solidFill>
                        </a:rPr>
                        <a:t>autant</a:t>
                      </a:r>
                      <a:r>
                        <a:rPr lang="en-ZA" sz="700" b="0" i="1" dirty="0">
                          <a:solidFill>
                            <a:schemeClr val="dk1"/>
                          </a:solidFill>
                        </a:rPr>
                        <a:t> de </a:t>
                      </a:r>
                      <a:r>
                        <a:rPr lang="en-ZA" sz="700" b="0" i="1" dirty="0" err="1">
                          <a:solidFill>
                            <a:schemeClr val="dk1"/>
                          </a:solidFill>
                        </a:rPr>
                        <a:t>détails</a:t>
                      </a:r>
                      <a:r>
                        <a:rPr lang="en-ZA" sz="700" b="0" i="1" dirty="0">
                          <a:solidFill>
                            <a:schemeClr val="dk1"/>
                          </a:solidFill>
                        </a:rPr>
                        <a:t> que possible sur le lieu </a:t>
                      </a:r>
                      <a:r>
                        <a:rPr lang="en-ZA" sz="700" b="0" i="1" dirty="0" err="1">
                          <a:solidFill>
                            <a:schemeClr val="dk1"/>
                          </a:solidFill>
                        </a:rPr>
                        <a:t>afin</a:t>
                      </a:r>
                      <a:r>
                        <a:rPr lang="en-ZA" sz="700" b="0" i="1" dirty="0">
                          <a:solidFill>
                            <a:schemeClr val="dk1"/>
                          </a:solidFill>
                        </a:rPr>
                        <a:t> que les </a:t>
                      </a:r>
                      <a:r>
                        <a:rPr lang="en-ZA" sz="700" b="0" i="1" dirty="0" err="1">
                          <a:solidFill>
                            <a:schemeClr val="dk1"/>
                          </a:solidFill>
                        </a:rPr>
                        <a:t>autres</a:t>
                      </a:r>
                      <a:r>
                        <a:rPr lang="en-ZA" sz="700" b="0" i="1" dirty="0">
                          <a:solidFill>
                            <a:schemeClr val="dk1"/>
                          </a:solidFill>
                        </a:rPr>
                        <a:t> </a:t>
                      </a:r>
                      <a:r>
                        <a:rPr lang="en-ZA" sz="700" b="0" i="1" dirty="0" err="1">
                          <a:solidFill>
                            <a:schemeClr val="dk1"/>
                          </a:solidFill>
                        </a:rPr>
                        <a:t>puissent</a:t>
                      </a:r>
                      <a:r>
                        <a:rPr lang="en-ZA" sz="700" b="0" i="1" dirty="0">
                          <a:solidFill>
                            <a:schemeClr val="dk1"/>
                          </a:solidFill>
                        </a:rPr>
                        <a:t> le </a:t>
                      </a:r>
                      <a:r>
                        <a:rPr lang="en-ZA" sz="700" b="0" i="1" dirty="0" err="1">
                          <a:solidFill>
                            <a:schemeClr val="dk1"/>
                          </a:solidFill>
                        </a:rPr>
                        <a:t>trouver</a:t>
                      </a:r>
                      <a:r>
                        <a:rPr lang="en-ZA" sz="700" b="0" i="1" dirty="0">
                          <a:solidFill>
                            <a:schemeClr val="dk1"/>
                          </a:solidFill>
                        </a:rPr>
                        <a:t>, par </a:t>
                      </a:r>
                      <a:r>
                        <a:rPr lang="en-ZA" sz="700" b="0" i="1" dirty="0" err="1">
                          <a:solidFill>
                            <a:schemeClr val="dk1"/>
                          </a:solidFill>
                        </a:rPr>
                        <a:t>exemple</a:t>
                      </a:r>
                      <a:r>
                        <a:rPr lang="en-ZA" sz="700" b="0" i="1" dirty="0">
                          <a:solidFill>
                            <a:schemeClr val="dk1"/>
                          </a:solidFill>
                        </a:rPr>
                        <a:t> </a:t>
                      </a:r>
                      <a:r>
                        <a:rPr lang="en-ZA" sz="700" b="0" i="1" dirty="0" err="1">
                          <a:solidFill>
                            <a:schemeClr val="dk1"/>
                          </a:solidFill>
                        </a:rPr>
                        <a:t>maison</a:t>
                      </a:r>
                      <a:r>
                        <a:rPr lang="en-ZA" sz="700" b="0" i="1" dirty="0">
                          <a:solidFill>
                            <a:schemeClr val="dk1"/>
                          </a:solidFill>
                        </a:rPr>
                        <a:t>, point de </a:t>
                      </a:r>
                      <a:r>
                        <a:rPr lang="en-ZA" sz="700" b="0" i="1" dirty="0" err="1">
                          <a:solidFill>
                            <a:schemeClr val="dk1"/>
                          </a:solidFill>
                        </a:rPr>
                        <a:t>repère</a:t>
                      </a:r>
                      <a:r>
                        <a:rPr lang="en-ZA" sz="700" b="0" i="1" dirty="0">
                          <a:solidFill>
                            <a:schemeClr val="dk1"/>
                          </a:solidFill>
                        </a:rPr>
                        <a:t>, rue, </a:t>
                      </a:r>
                      <a:r>
                        <a:rPr lang="en-ZA" sz="700" b="0" i="1" dirty="0" err="1">
                          <a:solidFill>
                            <a:schemeClr val="dk1"/>
                          </a:solidFill>
                        </a:rPr>
                        <a:t>ville</a:t>
                      </a:r>
                      <a:r>
                        <a:rPr lang="en-ZA" sz="700" b="0" i="1" dirty="0">
                          <a:solidFill>
                            <a:schemeClr val="dk1"/>
                          </a:solidFill>
                        </a:rPr>
                        <a:t>/village, district, province (à adapter </a:t>
                      </a:r>
                      <a:r>
                        <a:rPr lang="en-ZA" sz="700" b="0" i="1" dirty="0" err="1">
                          <a:solidFill>
                            <a:schemeClr val="dk1"/>
                          </a:solidFill>
                        </a:rPr>
                        <a:t>en</a:t>
                      </a:r>
                      <a:r>
                        <a:rPr lang="en-ZA" sz="700" b="0" i="1" dirty="0">
                          <a:solidFill>
                            <a:schemeClr val="dk1"/>
                          </a:solidFill>
                        </a:rPr>
                        <a:t> </a:t>
                      </a:r>
                      <a:r>
                        <a:rPr lang="en-ZA" sz="700" b="0" i="1" dirty="0" err="1">
                          <a:solidFill>
                            <a:schemeClr val="dk1"/>
                          </a:solidFill>
                        </a:rPr>
                        <a:t>fonction</a:t>
                      </a:r>
                      <a:r>
                        <a:rPr lang="en-ZA" sz="700" b="0" i="1" dirty="0">
                          <a:solidFill>
                            <a:schemeClr val="dk1"/>
                          </a:solidFill>
                        </a:rPr>
                        <a:t> du </a:t>
                      </a:r>
                      <a:r>
                        <a:rPr lang="en-ZA" sz="700" b="0" i="1" dirty="0" err="1">
                          <a:solidFill>
                            <a:schemeClr val="dk1"/>
                          </a:solidFill>
                        </a:rPr>
                        <a:t>contexte</a:t>
                      </a:r>
                      <a:r>
                        <a:rPr lang="en-ZA" sz="700" b="0" i="1" dirty="0">
                          <a:solidFill>
                            <a:schemeClr val="dk1"/>
                          </a:solidFill>
                        </a:rPr>
                        <a:t>).</a:t>
                      </a:r>
                      <a:endParaRPr sz="700" b="0" i="1" dirty="0">
                        <a:solidFill>
                          <a:schemeClr val="dk1"/>
                        </a:solidFill>
                      </a:endParaRPr>
                    </a:p>
                    <a:p>
                      <a:pPr marL="0" marR="0" lvl="0" indent="0" algn="l" rtl="0">
                        <a:spcBef>
                          <a:spcPts val="0"/>
                        </a:spcBef>
                        <a:spcAft>
                          <a:spcPts val="0"/>
                        </a:spcAft>
                        <a:buNone/>
                      </a:pPr>
                      <a:r>
                        <a:rPr lang="en-ZA" sz="1000" i="1" dirty="0">
                          <a:solidFill>
                            <a:schemeClr val="dk1"/>
                          </a:solidFill>
                        </a:rPr>
                        <a:t> </a:t>
                      </a:r>
                      <a:endParaRPr sz="1000" i="1"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127000">
                <a:tc gridSpan="5">
                  <a:txBody>
                    <a:bodyPr/>
                    <a:lstStyle/>
                    <a:p>
                      <a:pPr marL="0" marR="0" lvl="0" indent="0" algn="l" rtl="0">
                        <a:spcBef>
                          <a:spcPts val="0"/>
                        </a:spcBef>
                        <a:spcAft>
                          <a:spcPts val="0"/>
                        </a:spcAft>
                        <a:buNone/>
                      </a:pPr>
                      <a:r>
                        <a:rPr lang="en-ZA" sz="1000">
                          <a:solidFill>
                            <a:schemeClr val="dk1"/>
                          </a:solidFill>
                        </a:rPr>
                        <a:t>Si l'enfant n'est pas avec ses parents, la personne principale qui s'occupe actuellement de l'enfant </a:t>
                      </a:r>
                      <a:r>
                        <a:rPr lang="en-ZA" sz="700" b="0" i="1">
                          <a:solidFill>
                            <a:schemeClr val="dk1"/>
                          </a:solidFill>
                        </a:rPr>
                        <a:t>Si l'enfant est avec ses parents, passez aux détails sur la famille.</a:t>
                      </a:r>
                      <a:endParaRPr sz="7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172375">
                <a:tc>
                  <a:txBody>
                    <a:bodyPr/>
                    <a:lstStyle/>
                    <a:p>
                      <a:pPr marL="0" marR="0" lvl="0" indent="0" algn="l" rtl="0">
                        <a:spcBef>
                          <a:spcPts val="0"/>
                        </a:spcBef>
                        <a:spcAft>
                          <a:spcPts val="0"/>
                        </a:spcAft>
                        <a:buNone/>
                      </a:pPr>
                      <a:r>
                        <a:rPr lang="en-ZA" sz="1000" dirty="0" err="1">
                          <a:solidFill>
                            <a:schemeClr val="dk1"/>
                          </a:solidFill>
                        </a:rPr>
                        <a:t>Prénom</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b="1">
                          <a:solidFill>
                            <a:schemeClr val="dk1"/>
                          </a:solidFill>
                        </a:rPr>
                        <a:t>Deuxième prénom :</a:t>
                      </a:r>
                      <a:endParaRPr sz="135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just" rtl="0">
                        <a:spcBef>
                          <a:spcPts val="0"/>
                        </a:spcBef>
                        <a:spcAft>
                          <a:spcPts val="0"/>
                        </a:spcAft>
                        <a:buNone/>
                      </a:pPr>
                      <a:r>
                        <a:rPr lang="en-ZA" sz="1000" b="1" dirty="0">
                          <a:solidFill>
                            <a:schemeClr val="dk1"/>
                          </a:solidFill>
                        </a:rPr>
                        <a:t>Nom de </a:t>
                      </a:r>
                      <a:r>
                        <a:rPr lang="en-ZA" sz="1000" b="1" dirty="0" err="1">
                          <a:solidFill>
                            <a:schemeClr val="dk1"/>
                          </a:solidFill>
                        </a:rPr>
                        <a:t>famille</a:t>
                      </a:r>
                      <a:r>
                        <a:rPr lang="en-ZA" sz="1000" b="1"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172375">
                <a:tc gridSpan="5">
                  <a:txBody>
                    <a:bodyPr/>
                    <a:lstStyle/>
                    <a:p>
                      <a:pPr marL="0" marR="0" lvl="0" indent="0" algn="l" rtl="0">
                        <a:spcBef>
                          <a:spcPts val="0"/>
                        </a:spcBef>
                        <a:spcAft>
                          <a:spcPts val="0"/>
                        </a:spcAft>
                        <a:buNone/>
                      </a:pPr>
                      <a:r>
                        <a:rPr lang="en-ZA" sz="1000" dirty="0" err="1">
                          <a:solidFill>
                            <a:schemeClr val="dk1"/>
                          </a:solidFill>
                        </a:rPr>
                        <a:t>Autres</a:t>
                      </a:r>
                      <a:r>
                        <a:rPr lang="en-ZA" sz="1000" dirty="0">
                          <a:solidFill>
                            <a:schemeClr val="dk1"/>
                          </a:solidFill>
                        </a:rPr>
                        <a:t> </a:t>
                      </a:r>
                      <a:r>
                        <a:rPr lang="en-ZA" sz="1000" dirty="0" err="1">
                          <a:solidFill>
                            <a:schemeClr val="dk1"/>
                          </a:solidFill>
                        </a:rPr>
                        <a:t>noms</a:t>
                      </a:r>
                      <a:r>
                        <a:rPr lang="en-ZA" sz="1000" dirty="0">
                          <a:solidFill>
                            <a:schemeClr val="dk1"/>
                          </a:solidFill>
                        </a:rPr>
                        <a:t> </a:t>
                      </a:r>
                      <a:r>
                        <a:rPr lang="en-ZA" sz="1000" dirty="0" err="1">
                          <a:solidFill>
                            <a:schemeClr val="dk1"/>
                          </a:solidFill>
                        </a:rPr>
                        <a:t>ou</a:t>
                      </a:r>
                      <a:r>
                        <a:rPr lang="en-ZA" sz="1000" dirty="0">
                          <a:solidFill>
                            <a:schemeClr val="dk1"/>
                          </a:solidFill>
                        </a:rPr>
                        <a:t> </a:t>
                      </a:r>
                      <a:r>
                        <a:rPr lang="en-ZA" sz="1000" dirty="0" err="1">
                          <a:solidFill>
                            <a:schemeClr val="dk1"/>
                          </a:solidFill>
                        </a:rPr>
                        <a:t>orthographes</a:t>
                      </a:r>
                      <a:r>
                        <a:rPr lang="en-ZA" sz="1000" dirty="0">
                          <a:solidFill>
                            <a:schemeClr val="dk1"/>
                          </a:solidFill>
                        </a:rPr>
                        <a:t> sous </a:t>
                      </a:r>
                      <a:r>
                        <a:rPr lang="en-ZA" sz="1000" dirty="0" err="1">
                          <a:solidFill>
                            <a:schemeClr val="dk1"/>
                          </a:solidFill>
                        </a:rPr>
                        <a:t>lesquels</a:t>
                      </a:r>
                      <a:r>
                        <a:rPr lang="en-ZA" sz="1000" dirty="0">
                          <a:solidFill>
                            <a:schemeClr val="dk1"/>
                          </a:solidFill>
                        </a:rPr>
                        <a:t> </a:t>
                      </a:r>
                      <a:r>
                        <a:rPr lang="en-ZA" sz="1000" dirty="0" err="1">
                          <a:solidFill>
                            <a:schemeClr val="dk1"/>
                          </a:solidFill>
                        </a:rPr>
                        <a:t>l'aidant</a:t>
                      </a:r>
                      <a:r>
                        <a:rPr lang="en-ZA" sz="1000" dirty="0">
                          <a:solidFill>
                            <a:schemeClr val="dk1"/>
                          </a:solidFill>
                        </a:rPr>
                        <a:t> </a:t>
                      </a:r>
                      <a:r>
                        <a:rPr lang="en-ZA" sz="1000" dirty="0" err="1">
                          <a:solidFill>
                            <a:schemeClr val="dk1"/>
                          </a:solidFill>
                        </a:rPr>
                        <a:t>est</a:t>
                      </a:r>
                      <a:r>
                        <a:rPr lang="en-ZA" sz="1000" dirty="0">
                          <a:solidFill>
                            <a:schemeClr val="dk1"/>
                          </a:solidFill>
                        </a:rPr>
                        <a:t> </a:t>
                      </a:r>
                      <a:r>
                        <a:rPr lang="en-ZA" sz="1000" dirty="0" err="1">
                          <a:solidFill>
                            <a:schemeClr val="dk1"/>
                          </a:solidFill>
                        </a:rPr>
                        <a:t>connu</a:t>
                      </a:r>
                      <a:r>
                        <a:rPr lang="en-ZA" sz="1000" dirty="0">
                          <a:solidFill>
                            <a:schemeClr val="dk1"/>
                          </a:solidFill>
                        </a:rPr>
                        <a:t> : par </a:t>
                      </a:r>
                      <a:r>
                        <a:rPr lang="en-ZA" sz="1000" dirty="0" err="1">
                          <a:solidFill>
                            <a:schemeClr val="dk1"/>
                          </a:solidFill>
                        </a:rPr>
                        <a:t>exemple</a:t>
                      </a:r>
                      <a:r>
                        <a:rPr lang="en-ZA" sz="1000" dirty="0">
                          <a:solidFill>
                            <a:schemeClr val="dk1"/>
                          </a:solidFill>
                        </a:rPr>
                        <a:t>, </a:t>
                      </a:r>
                      <a:r>
                        <a:rPr lang="en-ZA" sz="1000" dirty="0" err="1">
                          <a:solidFill>
                            <a:schemeClr val="dk1"/>
                          </a:solidFill>
                        </a:rPr>
                        <a:t>surnom</a:t>
                      </a:r>
                      <a:r>
                        <a:rPr lang="en-ZA" sz="1000" dirty="0">
                          <a:solidFill>
                            <a:schemeClr val="dk1"/>
                          </a:solidFill>
                        </a:rPr>
                        <a:t>, </a:t>
                      </a:r>
                      <a:r>
                        <a:rPr lang="en-ZA" sz="1000" dirty="0" err="1">
                          <a:solidFill>
                            <a:schemeClr val="dk1"/>
                          </a:solidFill>
                        </a:rPr>
                        <a:t>deuxième</a:t>
                      </a:r>
                      <a:r>
                        <a:rPr lang="en-ZA" sz="1000" dirty="0">
                          <a:solidFill>
                            <a:schemeClr val="dk1"/>
                          </a:solidFill>
                        </a:rPr>
                        <a:t> nom de </a:t>
                      </a:r>
                      <a:r>
                        <a:rPr lang="en-ZA" sz="1000" dirty="0" err="1">
                          <a:solidFill>
                            <a:schemeClr val="dk1"/>
                          </a:solidFill>
                        </a:rPr>
                        <a:t>famille</a:t>
                      </a:r>
                      <a:r>
                        <a:rPr lang="en-ZA" sz="1000" dirty="0">
                          <a:solidFill>
                            <a:schemeClr val="dk1"/>
                          </a:solidFill>
                        </a:rPr>
                        <a: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218775">
                <a:tc>
                  <a:txBody>
                    <a:bodyPr/>
                    <a:lstStyle/>
                    <a:p>
                      <a:pPr marL="0" marR="0" lvl="0" indent="0" algn="l" rtl="0">
                        <a:spcBef>
                          <a:spcPts val="0"/>
                        </a:spcBef>
                        <a:spcAft>
                          <a:spcPts val="0"/>
                        </a:spcAft>
                        <a:buNone/>
                      </a:pPr>
                      <a:r>
                        <a:rPr lang="en-ZA" sz="1000" dirty="0">
                          <a:solidFill>
                            <a:schemeClr val="dk1"/>
                          </a:solidFill>
                        </a:rPr>
                        <a:t>Date de naissance (DDN) :</a:t>
                      </a:r>
                      <a:endParaRPr sz="1000" dirty="0">
                        <a:solidFill>
                          <a:schemeClr val="dk1"/>
                        </a:solidFill>
                      </a:endParaRPr>
                    </a:p>
                    <a:p>
                      <a:pPr marL="0" marR="0" lvl="0" indent="0" algn="l" rtl="0">
                        <a:spcBef>
                          <a:spcPts val="0"/>
                        </a:spcBef>
                        <a:spcAft>
                          <a:spcPts val="0"/>
                        </a:spcAft>
                        <a:buNone/>
                      </a:pPr>
                      <a:r>
                        <a:rPr lang="en-ZA" sz="700" dirty="0" err="1">
                          <a:solidFill>
                            <a:schemeClr val="dk1"/>
                          </a:solidFill>
                        </a:rPr>
                        <a:t>jj</a:t>
                      </a:r>
                      <a:r>
                        <a:rPr lang="en-ZA" sz="700" dirty="0">
                          <a:solidFill>
                            <a:schemeClr val="dk1"/>
                          </a:solidFill>
                        </a:rPr>
                        <a:t>/mm/aa </a:t>
                      </a:r>
                      <a:endParaRPr sz="700"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b="1" dirty="0">
                          <a:solidFill>
                            <a:schemeClr val="dk1"/>
                          </a:solidFill>
                        </a:rPr>
                        <a:t>La date de naissance </a:t>
                      </a:r>
                      <a:r>
                        <a:rPr lang="en-ZA" sz="1000" b="1" dirty="0" err="1">
                          <a:solidFill>
                            <a:schemeClr val="dk1"/>
                          </a:solidFill>
                        </a:rPr>
                        <a:t>est-elle</a:t>
                      </a:r>
                      <a:r>
                        <a:rPr lang="en-ZA" sz="1000" b="1" dirty="0">
                          <a:solidFill>
                            <a:schemeClr val="dk1"/>
                          </a:solidFill>
                        </a:rPr>
                        <a:t> </a:t>
                      </a:r>
                      <a:r>
                        <a:rPr lang="en-ZA" sz="1000" b="1" dirty="0" err="1">
                          <a:solidFill>
                            <a:schemeClr val="dk1"/>
                          </a:solidFill>
                        </a:rPr>
                        <a:t>estimée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700" i="1" dirty="0">
                          <a:solidFill>
                            <a:schemeClr val="dk1"/>
                          </a:solidFill>
                        </a:rPr>
                        <a:t>Si </a:t>
                      </a:r>
                      <a:r>
                        <a:rPr lang="en-ZA" sz="700" i="1" dirty="0" err="1">
                          <a:solidFill>
                            <a:schemeClr val="dk1"/>
                          </a:solidFill>
                        </a:rPr>
                        <a:t>estimé</a:t>
                      </a:r>
                      <a:r>
                        <a:rPr lang="en-ZA" sz="700" i="1" dirty="0">
                          <a:solidFill>
                            <a:schemeClr val="dk1"/>
                          </a:solidFill>
                        </a:rPr>
                        <a:t>, DDN = 31 </a:t>
                      </a:r>
                      <a:r>
                        <a:rPr lang="en-ZA" sz="700" i="1" dirty="0" err="1">
                          <a:solidFill>
                            <a:schemeClr val="dk1"/>
                          </a:solidFill>
                        </a:rPr>
                        <a:t>décembre</a:t>
                      </a:r>
                      <a:endParaRPr sz="700" i="1" dirty="0">
                        <a:solidFill>
                          <a:schemeClr val="dk1"/>
                        </a:solidFill>
                      </a:endParaRPr>
                    </a:p>
                    <a:p>
                      <a:pPr marL="0" marR="0" lvl="0" indent="0" algn="l" rtl="0">
                        <a:spcBef>
                          <a:spcPts val="0"/>
                        </a:spcBef>
                        <a:spcAft>
                          <a:spcPts val="0"/>
                        </a:spcAft>
                        <a:buNone/>
                      </a:pPr>
                      <a:r>
                        <a:rPr lang="en-ZA" sz="1000" dirty="0">
                          <a:solidFill>
                            <a:schemeClr val="dk1"/>
                          </a:solidFill>
                        </a:rPr>
                        <a:t>[ ] Non [ ] </a:t>
                      </a:r>
                      <a:r>
                        <a:rPr lang="en-ZA" sz="1000" dirty="0" err="1">
                          <a:solidFill>
                            <a:schemeClr val="dk1"/>
                          </a:solidFill>
                        </a:rPr>
                        <a:t>Oui</a:t>
                      </a:r>
                      <a:endParaRPr sz="1350"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Le </a:t>
                      </a:r>
                      <a:r>
                        <a:rPr lang="en-ZA" sz="1000" b="1" dirty="0" err="1">
                          <a:solidFill>
                            <a:schemeClr val="dk1"/>
                          </a:solidFill>
                        </a:rPr>
                        <a:t>sexe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 Homme [ ] Femme</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172375">
                <a:tc>
                  <a:txBody>
                    <a:bodyPr/>
                    <a:lstStyle/>
                    <a:p>
                      <a:pPr marL="0" marR="0" lvl="0" indent="0" algn="l" rtl="0">
                        <a:spcBef>
                          <a:spcPts val="0"/>
                        </a:spcBef>
                        <a:spcAft>
                          <a:spcPts val="0"/>
                        </a:spcAft>
                        <a:buNone/>
                      </a:pPr>
                      <a:r>
                        <a:rPr lang="en-ZA" sz="1000">
                          <a:solidFill>
                            <a:schemeClr val="dk1"/>
                          </a:solidFill>
                        </a:rPr>
                        <a:t>Carte d'identité nationale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b="1">
                          <a:solidFill>
                            <a:schemeClr val="dk1"/>
                          </a:solidFill>
                        </a:rPr>
                        <a:t>ID individuel du HCR :</a:t>
                      </a:r>
                      <a:endParaRPr sz="135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err="1">
                          <a:solidFill>
                            <a:schemeClr val="dk1"/>
                          </a:solidFill>
                        </a:rPr>
                        <a:t>Autre</a:t>
                      </a:r>
                      <a:r>
                        <a:rPr lang="en-ZA" sz="1000" b="1" dirty="0">
                          <a:solidFill>
                            <a:schemeClr val="dk1"/>
                          </a:solidFill>
                        </a:rPr>
                        <a:t> ID pertinent :</a:t>
                      </a:r>
                      <a:endParaRPr sz="1000" b="1" dirty="0">
                        <a:solidFill>
                          <a:schemeClr val="dk1"/>
                        </a:solidFill>
                      </a:endParaRPr>
                    </a:p>
                    <a:p>
                      <a:pPr marL="0" marR="0" lvl="0" indent="0" algn="l" rtl="0">
                        <a:spcBef>
                          <a:spcPts val="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r h="304950">
                <a:tc gridSpan="3">
                  <a:txBody>
                    <a:bodyPr/>
                    <a:lstStyle/>
                    <a:p>
                      <a:pPr marL="0" marR="0" lvl="0" indent="0" algn="l" rtl="0">
                        <a:spcBef>
                          <a:spcPts val="0"/>
                        </a:spcBef>
                        <a:spcAft>
                          <a:spcPts val="0"/>
                        </a:spcAft>
                        <a:buNone/>
                      </a:pPr>
                      <a:r>
                        <a:rPr lang="en-ZA" sz="1000" dirty="0">
                          <a:solidFill>
                            <a:schemeClr val="dk1"/>
                          </a:solidFill>
                        </a:rPr>
                        <a:t>La </a:t>
                      </a:r>
                      <a:r>
                        <a:rPr lang="en-ZA" sz="1000" dirty="0" err="1">
                          <a:solidFill>
                            <a:schemeClr val="dk1"/>
                          </a:solidFill>
                        </a:rPr>
                        <a:t>personne</a:t>
                      </a:r>
                      <a:r>
                        <a:rPr lang="en-ZA" sz="1000" dirty="0">
                          <a:solidFill>
                            <a:schemeClr val="dk1"/>
                          </a:solidFill>
                        </a:rPr>
                        <a:t> qui </a:t>
                      </a:r>
                      <a:r>
                        <a:rPr lang="en-ZA" sz="1000" dirty="0" err="1">
                          <a:solidFill>
                            <a:schemeClr val="dk1"/>
                          </a:solidFill>
                        </a:rPr>
                        <a:t>s'occupe</a:t>
                      </a:r>
                      <a:r>
                        <a:rPr lang="en-ZA" sz="1000" dirty="0">
                          <a:solidFill>
                            <a:schemeClr val="dk1"/>
                          </a:solidFill>
                        </a:rPr>
                        <a:t> de </a:t>
                      </a:r>
                      <a:r>
                        <a:rPr lang="en-ZA" sz="1000" dirty="0" err="1">
                          <a:solidFill>
                            <a:schemeClr val="dk1"/>
                          </a:solidFill>
                        </a:rPr>
                        <a:t>l'enfant</a:t>
                      </a:r>
                      <a:r>
                        <a:rPr lang="en-ZA" sz="1000" dirty="0">
                          <a:solidFill>
                            <a:schemeClr val="dk1"/>
                          </a:solidFill>
                        </a:rPr>
                        <a:t> a-t-</a:t>
                      </a:r>
                      <a:r>
                        <a:rPr lang="en-ZA" sz="1000" dirty="0" err="1">
                          <a:solidFill>
                            <a:schemeClr val="dk1"/>
                          </a:solidFill>
                        </a:rPr>
                        <a:t>elle</a:t>
                      </a:r>
                      <a:r>
                        <a:rPr lang="en-ZA" sz="1000" dirty="0">
                          <a:solidFill>
                            <a:schemeClr val="dk1"/>
                          </a:solidFill>
                        </a:rPr>
                        <a:t> un lien de </a:t>
                      </a:r>
                      <a:r>
                        <a:rPr lang="en-ZA" sz="1000" dirty="0" err="1">
                          <a:solidFill>
                            <a:schemeClr val="dk1"/>
                          </a:solidFill>
                        </a:rPr>
                        <a:t>parenté</a:t>
                      </a:r>
                      <a:r>
                        <a:rPr lang="en-ZA" sz="1000" dirty="0">
                          <a:solidFill>
                            <a:schemeClr val="dk1"/>
                          </a:solidFill>
                        </a:rPr>
                        <a:t> avec </a:t>
                      </a:r>
                      <a:r>
                        <a:rPr lang="en-ZA" sz="1000" dirty="0" err="1">
                          <a:solidFill>
                            <a:schemeClr val="dk1"/>
                          </a:solidFill>
                        </a:rPr>
                        <a:t>lui</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a:t>
                      </a:r>
                      <a:endParaRPr sz="1000" b="0" dirty="0">
                        <a:solidFill>
                          <a:schemeClr val="dk1"/>
                        </a:solidFill>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err="1">
                          <a:solidFill>
                            <a:schemeClr val="dk1"/>
                          </a:solidFill>
                        </a:rPr>
                        <a:t>S'il</a:t>
                      </a:r>
                      <a:r>
                        <a:rPr lang="en-ZA" sz="1000" b="1" dirty="0">
                          <a:solidFill>
                            <a:schemeClr val="dk1"/>
                          </a:solidFill>
                        </a:rPr>
                        <a:t> </a:t>
                      </a:r>
                      <a:r>
                        <a:rPr lang="en-ZA" sz="1000" b="1" dirty="0" err="1">
                          <a:solidFill>
                            <a:schemeClr val="dk1"/>
                          </a:solidFill>
                        </a:rPr>
                        <a:t>n'y</a:t>
                      </a:r>
                      <a:r>
                        <a:rPr lang="en-ZA" sz="1000" b="1" dirty="0">
                          <a:solidFill>
                            <a:schemeClr val="dk1"/>
                          </a:solidFill>
                        </a:rPr>
                        <a:t> a pas de lien de </a:t>
                      </a:r>
                      <a:r>
                        <a:rPr lang="en-ZA" sz="1000" b="1" dirty="0" err="1">
                          <a:solidFill>
                            <a:schemeClr val="dk1"/>
                          </a:solidFill>
                        </a:rPr>
                        <a:t>parenté</a:t>
                      </a:r>
                      <a:r>
                        <a:rPr lang="en-ZA" sz="1000" b="1" dirty="0">
                          <a:solidFill>
                            <a:schemeClr val="dk1"/>
                          </a:solidFill>
                        </a:rPr>
                        <a:t>, la </a:t>
                      </a:r>
                      <a:r>
                        <a:rPr lang="en-ZA" sz="1000" b="1" dirty="0" err="1">
                          <a:solidFill>
                            <a:schemeClr val="dk1"/>
                          </a:solidFill>
                        </a:rPr>
                        <a:t>personne</a:t>
                      </a:r>
                      <a:r>
                        <a:rPr lang="en-ZA" sz="1000" b="1" dirty="0">
                          <a:solidFill>
                            <a:schemeClr val="dk1"/>
                          </a:solidFill>
                        </a:rPr>
                        <a:t> qui </a:t>
                      </a:r>
                      <a:r>
                        <a:rPr lang="en-ZA" sz="1000" b="1" dirty="0" err="1">
                          <a:solidFill>
                            <a:schemeClr val="dk1"/>
                          </a:solidFill>
                        </a:rPr>
                        <a:t>s'occupe</a:t>
                      </a:r>
                      <a:r>
                        <a:rPr lang="en-ZA" sz="1000" b="1" dirty="0">
                          <a:solidFill>
                            <a:schemeClr val="dk1"/>
                          </a:solidFill>
                        </a:rPr>
                        <a:t> de </a:t>
                      </a:r>
                      <a:r>
                        <a:rPr lang="en-ZA" sz="1000" b="1" dirty="0" err="1">
                          <a:solidFill>
                            <a:schemeClr val="dk1"/>
                          </a:solidFill>
                        </a:rPr>
                        <a:t>l'enfant</a:t>
                      </a:r>
                      <a:r>
                        <a:rPr lang="en-ZA" sz="1000" b="1" dirty="0">
                          <a:solidFill>
                            <a:schemeClr val="dk1"/>
                          </a:solidFill>
                        </a:rPr>
                        <a:t> </a:t>
                      </a:r>
                      <a:r>
                        <a:rPr lang="en-ZA" sz="1000" b="1" dirty="0" err="1">
                          <a:solidFill>
                            <a:schemeClr val="dk1"/>
                          </a:solidFill>
                        </a:rPr>
                        <a:t>connaît-elle</a:t>
                      </a:r>
                      <a:r>
                        <a:rPr lang="en-ZA" sz="1000" b="1" dirty="0">
                          <a:solidFill>
                            <a:schemeClr val="dk1"/>
                          </a:solidFill>
                        </a:rPr>
                        <a:t> la </a:t>
                      </a:r>
                      <a:r>
                        <a:rPr lang="en-ZA" sz="1000" b="1" dirty="0" err="1">
                          <a:solidFill>
                            <a:schemeClr val="dk1"/>
                          </a:solidFill>
                        </a:rPr>
                        <a:t>famille</a:t>
                      </a:r>
                      <a:r>
                        <a:rPr lang="en-ZA" sz="1000" b="1" dirty="0">
                          <a:solidFill>
                            <a:schemeClr val="dk1"/>
                          </a:solidFill>
                        </a:rPr>
                        <a:t> de </a:t>
                      </a:r>
                      <a:r>
                        <a:rPr lang="en-ZA" sz="1000" b="1" dirty="0" err="1">
                          <a:solidFill>
                            <a:schemeClr val="dk1"/>
                          </a:solidFill>
                        </a:rPr>
                        <a:t>l'enfant</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Oui</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]Non</a:t>
                      </a:r>
                      <a:endParaRPr sz="1000"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3"/>
                  </a:ext>
                </a:extLst>
              </a:tr>
            </a:tbl>
          </a:graphicData>
        </a:graphic>
      </p:graphicFrame>
      <p:sp>
        <p:nvSpPr>
          <p:cNvPr id="2947" name="Google Shape;2947;p103"/>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8" name="Google Shape;2948;p103"/>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9" name="Google Shape;2949;p103"/>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0" name="Google Shape;2950;p103"/>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1" name="Google Shape;2951;p103"/>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955"/>
        <p:cNvGrpSpPr/>
        <p:nvPr/>
      </p:nvGrpSpPr>
      <p:grpSpPr>
        <a:xfrm>
          <a:off x="0" y="0"/>
          <a:ext cx="0" cy="0"/>
          <a:chOff x="0" y="0"/>
          <a:chExt cx="0" cy="0"/>
        </a:xfrm>
      </p:grpSpPr>
      <p:graphicFrame>
        <p:nvGraphicFramePr>
          <p:cNvPr id="2956" name="Google Shape;2956;p104"/>
          <p:cNvGraphicFramePr/>
          <p:nvPr>
            <p:extLst>
              <p:ext uri="{D42A27DB-BD31-4B8C-83A1-F6EECF244321}">
                <p14:modId xmlns:p14="http://schemas.microsoft.com/office/powerpoint/2010/main" val="783985422"/>
              </p:ext>
            </p:extLst>
          </p:nvPr>
        </p:nvGraphicFramePr>
        <p:xfrm>
          <a:off x="996950" y="704850"/>
          <a:ext cx="5273200" cy="8217979"/>
        </p:xfrm>
        <a:graphic>
          <a:graphicData uri="http://schemas.openxmlformats.org/drawingml/2006/table">
            <a:tbl>
              <a:tblPr firstRow="1" firstCol="1" bandRow="1">
                <a:noFill/>
                <a:tableStyleId>{2E002EEE-DCA1-4BBC-BB20-DC795D1CDC30}</a:tableStyleId>
              </a:tblPr>
              <a:tblGrid>
                <a:gridCol w="1552675">
                  <a:extLst>
                    <a:ext uri="{9D8B030D-6E8A-4147-A177-3AD203B41FA5}">
                      <a16:colId xmlns:a16="http://schemas.microsoft.com/office/drawing/2014/main" val="20000"/>
                    </a:ext>
                  </a:extLst>
                </a:gridCol>
                <a:gridCol w="292950">
                  <a:extLst>
                    <a:ext uri="{9D8B030D-6E8A-4147-A177-3AD203B41FA5}">
                      <a16:colId xmlns:a16="http://schemas.microsoft.com/office/drawing/2014/main" val="20001"/>
                    </a:ext>
                  </a:extLst>
                </a:gridCol>
                <a:gridCol w="190425">
                  <a:extLst>
                    <a:ext uri="{9D8B030D-6E8A-4147-A177-3AD203B41FA5}">
                      <a16:colId xmlns:a16="http://schemas.microsoft.com/office/drawing/2014/main" val="20002"/>
                    </a:ext>
                  </a:extLst>
                </a:gridCol>
                <a:gridCol w="630625">
                  <a:extLst>
                    <a:ext uri="{9D8B030D-6E8A-4147-A177-3AD203B41FA5}">
                      <a16:colId xmlns:a16="http://schemas.microsoft.com/office/drawing/2014/main" val="20003"/>
                    </a:ext>
                  </a:extLst>
                </a:gridCol>
                <a:gridCol w="593475">
                  <a:extLst>
                    <a:ext uri="{9D8B030D-6E8A-4147-A177-3AD203B41FA5}">
                      <a16:colId xmlns:a16="http://schemas.microsoft.com/office/drawing/2014/main" val="20004"/>
                    </a:ext>
                  </a:extLst>
                </a:gridCol>
                <a:gridCol w="797275">
                  <a:extLst>
                    <a:ext uri="{9D8B030D-6E8A-4147-A177-3AD203B41FA5}">
                      <a16:colId xmlns:a16="http://schemas.microsoft.com/office/drawing/2014/main" val="20005"/>
                    </a:ext>
                  </a:extLst>
                </a:gridCol>
                <a:gridCol w="1215775">
                  <a:extLst>
                    <a:ext uri="{9D8B030D-6E8A-4147-A177-3AD203B41FA5}">
                      <a16:colId xmlns:a16="http://schemas.microsoft.com/office/drawing/2014/main" val="20006"/>
                    </a:ext>
                  </a:extLst>
                </a:gridCol>
              </a:tblGrid>
              <a:tr h="264575">
                <a:tc gridSpan="4">
                  <a:txBody>
                    <a:bodyPr/>
                    <a:lstStyle/>
                    <a:p>
                      <a:pPr marL="0" marR="0" lvl="0" indent="0" algn="l" rtl="0">
                        <a:spcBef>
                          <a:spcPts val="0"/>
                        </a:spcBef>
                        <a:spcAft>
                          <a:spcPts val="0"/>
                        </a:spcAft>
                        <a:buNone/>
                      </a:pPr>
                      <a:r>
                        <a:rPr lang="en-ZA" sz="1000">
                          <a:solidFill>
                            <a:schemeClr val="dk1"/>
                          </a:solidFill>
                        </a:rPr>
                        <a:t>Lien avec l'enfant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a:solidFill>
                            <a:schemeClr val="dk1"/>
                          </a:solidFill>
                        </a:rPr>
                        <a:t>Taille de la famille :</a:t>
                      </a:r>
                      <a:endParaRPr sz="1000">
                        <a:solidFill>
                          <a:schemeClr val="dk1"/>
                        </a:solidFill>
                      </a:endParaRPr>
                    </a:p>
                    <a:p>
                      <a:pPr marL="0" marR="0" lvl="0" indent="0" algn="l" rtl="0">
                        <a:spcBef>
                          <a:spcPts val="0"/>
                        </a:spcBef>
                        <a:spcAft>
                          <a:spcPts val="0"/>
                        </a:spcAft>
                        <a:buNone/>
                      </a:pPr>
                      <a:r>
                        <a:rPr lang="en-ZA" sz="1000" b="0">
                          <a:solidFill>
                            <a:schemeClr val="dk1"/>
                          </a:solidFill>
                        </a:rPr>
                        <a:t>Moins de 18 ans :</a:t>
                      </a:r>
                      <a:endParaRPr sz="1000" b="0">
                        <a:solidFill>
                          <a:schemeClr val="dk1"/>
                        </a:solidFill>
                      </a:endParaRPr>
                    </a:p>
                    <a:p>
                      <a:pPr marL="0" marR="0" lvl="0" indent="0" algn="l" rtl="0">
                        <a:spcBef>
                          <a:spcPts val="0"/>
                        </a:spcBef>
                        <a:spcAft>
                          <a:spcPts val="0"/>
                        </a:spcAft>
                        <a:buNone/>
                      </a:pPr>
                      <a:r>
                        <a:rPr lang="en-ZA" sz="1000" b="0">
                          <a:solidFill>
                            <a:schemeClr val="dk1"/>
                          </a:solidFill>
                        </a:rPr>
                        <a:t>Plus de 18 ans :</a:t>
                      </a:r>
                      <a:endParaRPr sz="1000" b="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242525">
                <a:tc gridSpan="7">
                  <a:txBody>
                    <a:bodyPr/>
                    <a:lstStyle/>
                    <a:p>
                      <a:pPr marL="0" marR="0" lvl="0" indent="0" algn="l" rtl="0">
                        <a:spcBef>
                          <a:spcPts val="0"/>
                        </a:spcBef>
                        <a:spcAft>
                          <a:spcPts val="0"/>
                        </a:spcAft>
                        <a:buNone/>
                      </a:pPr>
                      <a:r>
                        <a:rPr lang="en-ZA" sz="1000">
                          <a:solidFill>
                            <a:schemeClr val="dk1"/>
                          </a:solidFill>
                        </a:rPr>
                        <a:t>Depuis quand ce dispositif de prise en charge existe-t-il ? </a:t>
                      </a:r>
                      <a:endParaRPr sz="1000">
                        <a:solidFill>
                          <a:schemeClr val="dk1"/>
                        </a:solidFill>
                      </a:endParaRPr>
                    </a:p>
                    <a:p>
                      <a:pPr marL="0" marR="0" lvl="0" indent="0" algn="l" rtl="0">
                        <a:spcBef>
                          <a:spcPts val="0"/>
                        </a:spcBef>
                        <a:spcAft>
                          <a:spcPts val="0"/>
                        </a:spcAft>
                        <a:buNone/>
                      </a:pPr>
                      <a:r>
                        <a:rPr lang="en-ZA" sz="700">
                          <a:solidFill>
                            <a:schemeClr val="dk1"/>
                          </a:solidFill>
                        </a:rPr>
                        <a:t>jj/mm/aa </a:t>
                      </a:r>
                      <a:endParaRPr sz="70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338075">
                <a:tc gridSpan="4">
                  <a:txBody>
                    <a:bodyPr/>
                    <a:lstStyle/>
                    <a:p>
                      <a:pPr marL="0" marR="0" lvl="0" indent="0" algn="l" rtl="0">
                        <a:spcBef>
                          <a:spcPts val="0"/>
                        </a:spcBef>
                        <a:spcAft>
                          <a:spcPts val="0"/>
                        </a:spcAft>
                        <a:buNone/>
                      </a:pPr>
                      <a:r>
                        <a:rPr lang="en-ZA" sz="1000">
                          <a:solidFill>
                            <a:schemeClr val="dk1"/>
                          </a:solidFill>
                        </a:rPr>
                        <a:t>La personne qui s'occupe de l'enfant est-elle disposée à continuer à s'en occuper ?</a:t>
                      </a:r>
                      <a:endParaRPr sz="1000">
                        <a:solidFill>
                          <a:schemeClr val="dk1"/>
                        </a:solidFill>
                      </a:endParaRPr>
                    </a:p>
                    <a:p>
                      <a:pPr marL="0" marR="0" lvl="0" indent="0" algn="l" rtl="0">
                        <a:spcBef>
                          <a:spcPts val="0"/>
                        </a:spcBef>
                        <a:spcAft>
                          <a:spcPts val="0"/>
                        </a:spcAft>
                        <a:buNone/>
                      </a:pPr>
                      <a:r>
                        <a:rPr lang="en-ZA" sz="1000" b="0">
                          <a:solidFill>
                            <a:schemeClr val="dk1"/>
                          </a:solidFill>
                        </a:rPr>
                        <a:t>[ ] Oui, à court terme</a:t>
                      </a:r>
                      <a:endParaRPr sz="1000" b="0">
                        <a:solidFill>
                          <a:schemeClr val="dk1"/>
                        </a:solidFill>
                      </a:endParaRPr>
                    </a:p>
                    <a:p>
                      <a:pPr marL="0" marR="0" lvl="0" indent="0" algn="l" rtl="0">
                        <a:spcBef>
                          <a:spcPts val="0"/>
                        </a:spcBef>
                        <a:spcAft>
                          <a:spcPts val="0"/>
                        </a:spcAft>
                        <a:buNone/>
                      </a:pPr>
                      <a:r>
                        <a:rPr lang="en-ZA" sz="1000" b="0">
                          <a:solidFill>
                            <a:schemeClr val="dk1"/>
                          </a:solidFill>
                        </a:rPr>
                        <a:t>[ ]Oui, à plus long terme</a:t>
                      </a:r>
                      <a:endParaRPr sz="1000" b="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rowSpan="2" gridSpan="3">
                  <a:txBody>
                    <a:bodyPr/>
                    <a:lstStyle/>
                    <a:p>
                      <a:pPr marL="0" marR="0" lvl="0" indent="0" algn="l" rtl="0">
                        <a:spcBef>
                          <a:spcPts val="0"/>
                        </a:spcBef>
                        <a:spcAft>
                          <a:spcPts val="0"/>
                        </a:spcAft>
                        <a:buNone/>
                      </a:pPr>
                      <a:r>
                        <a:rPr lang="en-ZA" sz="1000" b="1">
                          <a:solidFill>
                            <a:schemeClr val="dk1"/>
                          </a:solidFill>
                        </a:rPr>
                        <a:t>Si vous n'êtes pas disposé à continuer à vous occuper de l'enfant, donnez des précisions :</a:t>
                      </a:r>
                      <a:endParaRPr sz="1000" b="1">
                        <a:solidFill>
                          <a:schemeClr val="dk1"/>
                        </a:solidFill>
                      </a:endParaRPr>
                    </a:p>
                    <a:p>
                      <a:pPr marL="0" marR="0" lvl="0" indent="0" algn="l" rtl="0">
                        <a:spcBef>
                          <a:spcPts val="0"/>
                        </a:spcBef>
                        <a:spcAft>
                          <a:spcPts val="0"/>
                        </a:spcAft>
                        <a:buNone/>
                      </a:pPr>
                      <a:r>
                        <a:rPr lang="en-ZA" sz="700" i="1">
                          <a:solidFill>
                            <a:schemeClr val="dk1"/>
                          </a:solidFill>
                        </a:rPr>
                        <a:t>Si vous déménagez dans un autre lieu, indiquez également les détails du lieu (par exemple, pays, province, district, ville/village, rue, maison).</a:t>
                      </a:r>
                      <a:endParaRPr sz="700" i="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rowSpan="2" hMerge="1">
                  <a:txBody>
                    <a:bodyPr/>
                    <a:lstStyle/>
                    <a:p>
                      <a:endParaRPr lang="en-BE"/>
                    </a:p>
                  </a:txBody>
                  <a:tcPr/>
                </a:tc>
                <a:tc rowSpan="2" hMerge="1">
                  <a:txBody>
                    <a:bodyPr/>
                    <a:lstStyle/>
                    <a:p>
                      <a:endParaRPr lang="en-BE"/>
                    </a:p>
                  </a:txBody>
                  <a:tcPr/>
                </a:tc>
                <a:extLst>
                  <a:ext uri="{0D108BD9-81ED-4DB2-BD59-A6C34878D82A}">
                    <a16:rowId xmlns:a16="http://schemas.microsoft.com/office/drawing/2014/main" val="10002"/>
                  </a:ext>
                </a:extLst>
              </a:tr>
              <a:tr h="191100">
                <a:tc gridSpan="4">
                  <a:txBody>
                    <a:bodyPr/>
                    <a:lstStyle/>
                    <a:p>
                      <a:pPr marL="0" marR="0" lvl="0" indent="0" algn="l" rtl="0">
                        <a:spcBef>
                          <a:spcPts val="0"/>
                        </a:spcBef>
                        <a:spcAft>
                          <a:spcPts val="0"/>
                        </a:spcAft>
                        <a:buNone/>
                      </a:pPr>
                      <a:r>
                        <a:rPr lang="en-ZA" sz="1000">
                          <a:solidFill>
                            <a:schemeClr val="dk1"/>
                          </a:solidFill>
                        </a:rPr>
                        <a:t>Si vous êtes d'accord, pour combien de temps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gridSpan="3" vMerge="1">
                  <a:txBody>
                    <a:bodyPr/>
                    <a:lstStyle/>
                    <a:p>
                      <a:endParaRPr lang="en-BE"/>
                    </a:p>
                  </a:txBody>
                  <a:tcPr/>
                </a:tc>
                <a:tc hMerge="1" vMerge="1">
                  <a:txBody>
                    <a:bodyPr/>
                    <a:lstStyle/>
                    <a:p>
                      <a:endParaRPr lang="en-BE"/>
                    </a:p>
                  </a:txBody>
                  <a:tcPr/>
                </a:tc>
                <a:tc hMerge="1" vMerge="1">
                  <a:txBody>
                    <a:bodyPr/>
                    <a:lstStyle/>
                    <a:p>
                      <a:endParaRPr lang="en-BE"/>
                    </a:p>
                  </a:txBody>
                  <a:tcPr/>
                </a:tc>
                <a:extLst>
                  <a:ext uri="{0D108BD9-81ED-4DB2-BD59-A6C34878D82A}">
                    <a16:rowId xmlns:a16="http://schemas.microsoft.com/office/drawing/2014/main" val="10003"/>
                  </a:ext>
                </a:extLst>
              </a:tr>
              <a:tr h="191100">
                <a:tc gridSpan="7">
                  <a:txBody>
                    <a:bodyPr/>
                    <a:lstStyle/>
                    <a:p>
                      <a:pPr marL="0" marR="0" lvl="0" indent="0" algn="l" rtl="0">
                        <a:spcBef>
                          <a:spcPts val="0"/>
                        </a:spcBef>
                        <a:spcAft>
                          <a:spcPts val="0"/>
                        </a:spcAft>
                        <a:buNone/>
                      </a:pPr>
                      <a:r>
                        <a:rPr lang="en-ZA" sz="1000">
                          <a:solidFill>
                            <a:schemeClr val="dk1"/>
                          </a:solidFill>
                        </a:rPr>
                        <a:t>Téléphone / autres coordonnées de la personne qui s'occupe de l'enfant :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264575">
                <a:tc gridSpan="7">
                  <a:txBody>
                    <a:bodyPr/>
                    <a:lstStyle/>
                    <a:p>
                      <a:pPr marL="0" marR="0" lvl="0" indent="0" algn="l" rtl="0">
                        <a:spcBef>
                          <a:spcPts val="0"/>
                        </a:spcBef>
                        <a:spcAft>
                          <a:spcPts val="0"/>
                        </a:spcAft>
                        <a:buNone/>
                      </a:pPr>
                      <a:r>
                        <a:rPr lang="en-ZA" sz="1000" dirty="0" err="1">
                          <a:solidFill>
                            <a:schemeClr val="dk1"/>
                          </a:solidFill>
                        </a:rPr>
                        <a:t>L'enfant</a:t>
                      </a:r>
                      <a:r>
                        <a:rPr lang="en-ZA" sz="1000" dirty="0">
                          <a:solidFill>
                            <a:schemeClr val="dk1"/>
                          </a:solidFill>
                        </a:rPr>
                        <a:t> consent-il à </a:t>
                      </a:r>
                      <a:r>
                        <a:rPr lang="en-ZA" sz="1000" dirty="0" err="1">
                          <a:solidFill>
                            <a:schemeClr val="dk1"/>
                          </a:solidFill>
                        </a:rPr>
                        <a:t>ce</a:t>
                      </a:r>
                      <a:r>
                        <a:rPr lang="en-ZA" sz="1000" dirty="0">
                          <a:solidFill>
                            <a:schemeClr val="dk1"/>
                          </a:solidFill>
                        </a:rPr>
                        <a:t> que la </a:t>
                      </a:r>
                      <a:r>
                        <a:rPr lang="en-ZA" sz="1000" dirty="0" err="1">
                          <a:solidFill>
                            <a:schemeClr val="dk1"/>
                          </a:solidFill>
                        </a:rPr>
                        <a:t>personne</a:t>
                      </a:r>
                      <a:r>
                        <a:rPr lang="en-ZA" sz="1000" dirty="0">
                          <a:solidFill>
                            <a:schemeClr val="dk1"/>
                          </a:solidFill>
                        </a:rPr>
                        <a:t> qui </a:t>
                      </a:r>
                      <a:r>
                        <a:rPr lang="en-ZA" sz="1000" dirty="0" err="1">
                          <a:solidFill>
                            <a:schemeClr val="dk1"/>
                          </a:solidFill>
                        </a:rPr>
                        <a:t>s'occupe</a:t>
                      </a:r>
                      <a:r>
                        <a:rPr lang="en-ZA" sz="1000" dirty="0">
                          <a:solidFill>
                            <a:schemeClr val="dk1"/>
                          </a:solidFill>
                        </a:rPr>
                        <a:t> de </a:t>
                      </a:r>
                      <a:r>
                        <a:rPr lang="en-ZA" sz="1000" dirty="0" err="1">
                          <a:solidFill>
                            <a:schemeClr val="dk1"/>
                          </a:solidFill>
                        </a:rPr>
                        <a:t>lui</a:t>
                      </a:r>
                      <a:r>
                        <a:rPr lang="en-ZA" sz="1000" dirty="0">
                          <a:solidFill>
                            <a:schemeClr val="dk1"/>
                          </a:solidFill>
                        </a:rPr>
                        <a:t> </a:t>
                      </a:r>
                      <a:r>
                        <a:rPr lang="en-ZA" sz="1000" dirty="0" err="1">
                          <a:solidFill>
                            <a:schemeClr val="dk1"/>
                          </a:solidFill>
                        </a:rPr>
                        <a:t>soit</a:t>
                      </a:r>
                      <a:r>
                        <a:rPr lang="en-ZA" sz="1000" dirty="0">
                          <a:solidFill>
                            <a:schemeClr val="dk1"/>
                          </a:solidFill>
                        </a:rPr>
                        <a:t> </a:t>
                      </a:r>
                      <a:r>
                        <a:rPr lang="en-ZA" sz="1000" dirty="0" err="1">
                          <a:solidFill>
                            <a:schemeClr val="dk1"/>
                          </a:solidFill>
                        </a:rPr>
                        <a:t>contactée</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Non, </a:t>
                      </a:r>
                      <a:r>
                        <a:rPr lang="en-ZA" sz="1000" b="1" dirty="0" err="1">
                          <a:solidFill>
                            <a:schemeClr val="dk1"/>
                          </a:solidFill>
                        </a:rPr>
                        <a:t>précisez</a:t>
                      </a: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117600">
                <a:tc gridSpan="7">
                  <a:txBody>
                    <a:bodyPr/>
                    <a:lstStyle/>
                    <a:p>
                      <a:pPr marL="0" marR="0" lvl="0" indent="0" algn="l" rtl="0">
                        <a:spcBef>
                          <a:spcPts val="0"/>
                        </a:spcBef>
                        <a:spcAft>
                          <a:spcPts val="0"/>
                        </a:spcAft>
                        <a:buNone/>
                      </a:pPr>
                      <a:r>
                        <a:rPr lang="en-ZA" sz="1000">
                          <a:solidFill>
                            <a:schemeClr val="dk1"/>
                          </a:solidFill>
                        </a:rPr>
                        <a:t>Autres personnes vivant dans le ménage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191100">
                <a:tc>
                  <a:txBody>
                    <a:bodyPr/>
                    <a:lstStyle/>
                    <a:p>
                      <a:pPr marL="0" marR="0" lvl="0" indent="0" algn="l" rtl="0">
                        <a:spcBef>
                          <a:spcPts val="0"/>
                        </a:spcBef>
                        <a:spcAft>
                          <a:spcPts val="0"/>
                        </a:spcAft>
                        <a:buNone/>
                      </a:pPr>
                      <a:r>
                        <a:rPr lang="en-ZA" sz="1000">
                          <a:solidFill>
                            <a:schemeClr val="dk1"/>
                          </a:solidFill>
                        </a:rPr>
                        <a:t>Nom complet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3">
                  <a:txBody>
                    <a:bodyPr/>
                    <a:lstStyle/>
                    <a:p>
                      <a:pPr marL="0" marR="0" lvl="0" indent="0" algn="l" rtl="0">
                        <a:spcBef>
                          <a:spcPts val="0"/>
                        </a:spcBef>
                        <a:spcAft>
                          <a:spcPts val="0"/>
                        </a:spcAft>
                        <a:buNone/>
                      </a:pPr>
                      <a:r>
                        <a:rPr lang="en-ZA" sz="1000" b="1">
                          <a:solidFill>
                            <a:schemeClr val="dk1"/>
                          </a:solidFill>
                        </a:rPr>
                        <a:t>Relation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Coordonnées de la personne à contacter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Consentement à la prise de contact : </a:t>
                      </a:r>
                      <a:r>
                        <a:rPr lang="en-ZA" sz="1000" b="0" i="1">
                          <a:solidFill>
                            <a:schemeClr val="dk1"/>
                          </a:solidFill>
                        </a:rPr>
                        <a:t>oui/non</a:t>
                      </a:r>
                      <a:endParaRPr sz="10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7"/>
                  </a:ext>
                </a:extLst>
              </a:tr>
              <a:tr h="117600">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a:solidFill>
                            <a:schemeClr val="dk1"/>
                          </a:solidFill>
                        </a:rPr>
                        <a:t>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r h="117600">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a:solidFill>
                            <a:schemeClr val="dk1"/>
                          </a:solidFill>
                        </a:rPr>
                        <a:t>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117600">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a:solidFill>
                            <a:schemeClr val="dk1"/>
                          </a:solidFill>
                        </a:rPr>
                        <a:t>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dirty="0">
                          <a:solidFill>
                            <a:schemeClr val="dk1"/>
                          </a:solidFill>
                        </a:rPr>
                        <a:t> </a:t>
                      </a:r>
                      <a:endParaRPr sz="11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117600">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a:solidFill>
                            <a:schemeClr val="dk1"/>
                          </a:solidFill>
                        </a:rPr>
                        <a:t>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1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119250">
                <a:tc gridSpan="7">
                  <a:txBody>
                    <a:bodyPr/>
                    <a:lstStyle/>
                    <a:p>
                      <a:pPr marL="0" marR="0" lvl="0" indent="0" algn="l" rtl="0">
                        <a:lnSpc>
                          <a:spcPct val="107000"/>
                        </a:lnSpc>
                        <a:spcBef>
                          <a:spcPts val="0"/>
                        </a:spcBef>
                        <a:spcAft>
                          <a:spcPts val="0"/>
                        </a:spcAft>
                        <a:buNone/>
                      </a:pPr>
                      <a:r>
                        <a:rPr lang="en-ZA" sz="1000">
                          <a:solidFill>
                            <a:schemeClr val="dk1"/>
                          </a:solidFill>
                        </a:rPr>
                        <a:t>4. DÉTAILS SUR LA FAMILLE ET LES AUTRES PERSONNES IMPORTANTES</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2"/>
                  </a:ext>
                </a:extLst>
              </a:tr>
              <a:tr h="117600">
                <a:tc gridSpan="7">
                  <a:txBody>
                    <a:bodyPr/>
                    <a:lstStyle/>
                    <a:p>
                      <a:pPr marL="0" marR="0" lvl="0" indent="0" algn="l" rtl="0">
                        <a:spcBef>
                          <a:spcPts val="0"/>
                        </a:spcBef>
                        <a:spcAft>
                          <a:spcPts val="0"/>
                        </a:spcAft>
                        <a:buNone/>
                      </a:pPr>
                      <a:r>
                        <a:rPr lang="en-ZA" sz="1000">
                          <a:solidFill>
                            <a:schemeClr val="dk1"/>
                          </a:solidFill>
                        </a:rPr>
                        <a:t>Mère</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3"/>
                  </a:ext>
                </a:extLst>
              </a:tr>
              <a:tr h="191100">
                <a:tc gridSpan="2">
                  <a:txBody>
                    <a:bodyPr/>
                    <a:lstStyle/>
                    <a:p>
                      <a:pPr marL="0" marR="0" lvl="0" indent="0" algn="l" rtl="0">
                        <a:spcBef>
                          <a:spcPts val="0"/>
                        </a:spcBef>
                        <a:spcAft>
                          <a:spcPts val="0"/>
                        </a:spcAft>
                        <a:buNone/>
                      </a:pPr>
                      <a:r>
                        <a:rPr lang="en-ZA" sz="1000" dirty="0" err="1">
                          <a:solidFill>
                            <a:schemeClr val="dk1"/>
                          </a:solidFill>
                        </a:rPr>
                        <a:t>Prénom</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Deuxième prénom :</a:t>
                      </a:r>
                      <a:endParaRPr sz="100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Nom de famille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4"/>
                  </a:ext>
                </a:extLst>
              </a:tr>
              <a:tr h="191100">
                <a:tc gridSpan="7">
                  <a:txBody>
                    <a:bodyPr/>
                    <a:lstStyle/>
                    <a:p>
                      <a:pPr marL="0" marR="0" lvl="0" indent="0" algn="l" rtl="0">
                        <a:spcBef>
                          <a:spcPts val="0"/>
                        </a:spcBef>
                        <a:spcAft>
                          <a:spcPts val="0"/>
                        </a:spcAft>
                        <a:buNone/>
                      </a:pPr>
                      <a:r>
                        <a:rPr lang="en-ZA" sz="1000" dirty="0" err="1">
                          <a:solidFill>
                            <a:schemeClr val="dk1"/>
                          </a:solidFill>
                        </a:rPr>
                        <a:t>Autres</a:t>
                      </a:r>
                      <a:r>
                        <a:rPr lang="en-ZA" sz="1000" dirty="0">
                          <a:solidFill>
                            <a:schemeClr val="dk1"/>
                          </a:solidFill>
                        </a:rPr>
                        <a:t> </a:t>
                      </a:r>
                      <a:r>
                        <a:rPr lang="en-ZA" sz="1000" dirty="0" err="1">
                          <a:solidFill>
                            <a:schemeClr val="dk1"/>
                          </a:solidFill>
                        </a:rPr>
                        <a:t>noms</a:t>
                      </a:r>
                      <a:r>
                        <a:rPr lang="en-ZA" sz="1000" dirty="0">
                          <a:solidFill>
                            <a:schemeClr val="dk1"/>
                          </a:solidFill>
                        </a:rPr>
                        <a:t> </a:t>
                      </a:r>
                      <a:r>
                        <a:rPr lang="en-ZA" sz="1000" dirty="0" err="1">
                          <a:solidFill>
                            <a:schemeClr val="dk1"/>
                          </a:solidFill>
                        </a:rPr>
                        <a:t>ou</a:t>
                      </a:r>
                      <a:r>
                        <a:rPr lang="en-ZA" sz="1000" dirty="0">
                          <a:solidFill>
                            <a:schemeClr val="dk1"/>
                          </a:solidFill>
                        </a:rPr>
                        <a:t> </a:t>
                      </a:r>
                      <a:r>
                        <a:rPr lang="en-ZA" sz="1000" dirty="0" err="1">
                          <a:solidFill>
                            <a:schemeClr val="dk1"/>
                          </a:solidFill>
                        </a:rPr>
                        <a:t>orthographes</a:t>
                      </a:r>
                      <a:r>
                        <a:rPr lang="en-ZA" sz="1000" dirty="0">
                          <a:solidFill>
                            <a:schemeClr val="dk1"/>
                          </a:solidFill>
                        </a:rPr>
                        <a:t> sous </a:t>
                      </a:r>
                      <a:r>
                        <a:rPr lang="en-ZA" sz="1000" dirty="0" err="1">
                          <a:solidFill>
                            <a:schemeClr val="dk1"/>
                          </a:solidFill>
                        </a:rPr>
                        <a:t>lesquels</a:t>
                      </a:r>
                      <a:r>
                        <a:rPr lang="en-ZA" sz="1000" dirty="0">
                          <a:solidFill>
                            <a:schemeClr val="dk1"/>
                          </a:solidFill>
                        </a:rPr>
                        <a:t> la </a:t>
                      </a:r>
                      <a:r>
                        <a:rPr lang="en-ZA" sz="1000" dirty="0" err="1">
                          <a:solidFill>
                            <a:schemeClr val="dk1"/>
                          </a:solidFill>
                        </a:rPr>
                        <a:t>mère</a:t>
                      </a:r>
                      <a:r>
                        <a:rPr lang="en-ZA" sz="1000" dirty="0">
                          <a:solidFill>
                            <a:schemeClr val="dk1"/>
                          </a:solidFill>
                        </a:rPr>
                        <a:t> </a:t>
                      </a:r>
                      <a:r>
                        <a:rPr lang="en-ZA" sz="1000" dirty="0" err="1">
                          <a:solidFill>
                            <a:schemeClr val="dk1"/>
                          </a:solidFill>
                        </a:rPr>
                        <a:t>est</a:t>
                      </a:r>
                      <a:r>
                        <a:rPr lang="en-ZA" sz="1000" dirty="0">
                          <a:solidFill>
                            <a:schemeClr val="dk1"/>
                          </a:solidFill>
                        </a:rPr>
                        <a:t> </a:t>
                      </a:r>
                      <a:r>
                        <a:rPr lang="en-ZA" sz="1000" dirty="0" err="1">
                          <a:solidFill>
                            <a:schemeClr val="dk1"/>
                          </a:solidFill>
                        </a:rPr>
                        <a:t>connue</a:t>
                      </a:r>
                      <a:r>
                        <a:rPr lang="en-ZA" sz="1000" dirty="0">
                          <a:solidFill>
                            <a:schemeClr val="dk1"/>
                          </a:solidFill>
                        </a:rPr>
                        <a:t> : par </a:t>
                      </a:r>
                      <a:r>
                        <a:rPr lang="en-ZA" sz="1000" dirty="0" err="1">
                          <a:solidFill>
                            <a:schemeClr val="dk1"/>
                          </a:solidFill>
                        </a:rPr>
                        <a:t>exemple</a:t>
                      </a:r>
                      <a:r>
                        <a:rPr lang="en-ZA" sz="1000" dirty="0">
                          <a:solidFill>
                            <a:schemeClr val="dk1"/>
                          </a:solidFill>
                        </a:rPr>
                        <a:t>, </a:t>
                      </a:r>
                      <a:r>
                        <a:rPr lang="en-ZA" sz="700" b="0" i="1" dirty="0" err="1">
                          <a:solidFill>
                            <a:schemeClr val="dk1"/>
                          </a:solidFill>
                        </a:rPr>
                        <a:t>surnom</a:t>
                      </a:r>
                      <a:r>
                        <a:rPr lang="en-ZA" sz="700" b="0" i="1" dirty="0">
                          <a:solidFill>
                            <a:schemeClr val="dk1"/>
                          </a:solidFill>
                        </a:rPr>
                        <a:t>, </a:t>
                      </a:r>
                      <a:r>
                        <a:rPr lang="en-ZA" sz="700" b="0" i="1" dirty="0" err="1">
                          <a:solidFill>
                            <a:schemeClr val="dk1"/>
                          </a:solidFill>
                        </a:rPr>
                        <a:t>deuxième</a:t>
                      </a:r>
                      <a:r>
                        <a:rPr lang="en-ZA" sz="700" b="0" i="1" dirty="0">
                          <a:solidFill>
                            <a:schemeClr val="dk1"/>
                          </a:solidFill>
                        </a:rPr>
                        <a:t> nom de </a:t>
                      </a:r>
                      <a:r>
                        <a:rPr lang="en-ZA" sz="700" b="0" i="1" dirty="0" err="1">
                          <a:solidFill>
                            <a:schemeClr val="dk1"/>
                          </a:solidFill>
                        </a:rPr>
                        <a:t>famille</a:t>
                      </a:r>
                      <a:r>
                        <a:rPr lang="en-ZA" sz="700" b="0" i="1" dirty="0">
                          <a:solidFill>
                            <a:schemeClr val="dk1"/>
                          </a:solidFill>
                        </a:rPr>
                        <a:t>.</a:t>
                      </a:r>
                      <a:endParaRPr sz="7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5"/>
                  </a:ext>
                </a:extLst>
              </a:tr>
              <a:tr h="514475">
                <a:tc>
                  <a:txBody>
                    <a:bodyPr/>
                    <a:lstStyle/>
                    <a:p>
                      <a:pPr marL="0" marR="0" lvl="0" indent="0" algn="l" rtl="0">
                        <a:spcBef>
                          <a:spcPts val="0"/>
                        </a:spcBef>
                        <a:spcAft>
                          <a:spcPts val="0"/>
                        </a:spcAft>
                        <a:buNone/>
                      </a:pPr>
                      <a:r>
                        <a:rPr lang="en-ZA" sz="1000" dirty="0">
                          <a:solidFill>
                            <a:schemeClr val="dk1"/>
                          </a:solidFill>
                        </a:rPr>
                        <a:t>La </a:t>
                      </a:r>
                      <a:r>
                        <a:rPr lang="en-ZA" sz="1000" dirty="0" err="1">
                          <a:solidFill>
                            <a:schemeClr val="dk1"/>
                          </a:solidFill>
                        </a:rPr>
                        <a:t>mère</a:t>
                      </a:r>
                      <a:r>
                        <a:rPr lang="en-ZA" sz="1000" dirty="0">
                          <a:solidFill>
                            <a:schemeClr val="dk1"/>
                          </a:solidFill>
                        </a:rPr>
                        <a:t> </a:t>
                      </a:r>
                      <a:r>
                        <a:rPr lang="en-ZA" sz="1000" dirty="0" err="1">
                          <a:solidFill>
                            <a:schemeClr val="dk1"/>
                          </a:solidFill>
                        </a:rPr>
                        <a:t>est-elle</a:t>
                      </a:r>
                      <a:r>
                        <a:rPr lang="en-ZA" sz="1000" dirty="0">
                          <a:solidFill>
                            <a:schemeClr val="dk1"/>
                          </a:solidFill>
                        </a:rPr>
                        <a:t> </a:t>
                      </a:r>
                      <a:r>
                        <a:rPr lang="en-ZA" sz="1000" dirty="0" err="1">
                          <a:solidFill>
                            <a:schemeClr val="dk1"/>
                          </a:solidFill>
                        </a:rPr>
                        <a:t>vivante</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]Inconnu</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4">
                  <a:txBody>
                    <a:bodyPr/>
                    <a:lstStyle/>
                    <a:p>
                      <a:pPr marL="0" marR="0" lvl="0" indent="0" algn="l" rtl="0">
                        <a:spcBef>
                          <a:spcPts val="0"/>
                        </a:spcBef>
                        <a:spcAft>
                          <a:spcPts val="0"/>
                        </a:spcAft>
                        <a:buNone/>
                      </a:pPr>
                      <a:r>
                        <a:rPr lang="en-ZA" sz="1000" b="1">
                          <a:solidFill>
                            <a:schemeClr val="dk1"/>
                          </a:solidFill>
                        </a:rPr>
                        <a:t>En cas de décès, quand et comment :</a:t>
                      </a:r>
                      <a:endParaRPr sz="1000" b="1">
                        <a:solidFill>
                          <a:schemeClr val="dk1"/>
                        </a:solidFill>
                      </a:endParaRPr>
                    </a:p>
                    <a:p>
                      <a:pPr marL="0" marR="0" lvl="0" indent="0" algn="l" rtl="0">
                        <a:spcBef>
                          <a:spcPts val="0"/>
                        </a:spcBef>
                        <a:spcAft>
                          <a:spcPts val="0"/>
                        </a:spcAft>
                        <a:buNone/>
                      </a:pPr>
                      <a:r>
                        <a:rPr lang="en-ZA" sz="700" i="1">
                          <a:solidFill>
                            <a:schemeClr val="dk1"/>
                          </a:solidFill>
                        </a:rPr>
                        <a:t>jj/mm/aa </a:t>
                      </a:r>
                      <a:endParaRPr sz="700" i="1">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Si la personne est décédée pendant l'urgence, cela a-t-il été vérifié ?</a:t>
                      </a:r>
                      <a:endParaRPr sz="1000" b="1">
                        <a:solidFill>
                          <a:schemeClr val="dk1"/>
                        </a:solidFill>
                      </a:endParaRPr>
                    </a:p>
                    <a:p>
                      <a:pPr marL="0" marR="0" lvl="0" indent="0" algn="l" rtl="0">
                        <a:spcBef>
                          <a:spcPts val="0"/>
                        </a:spcBef>
                        <a:spcAft>
                          <a:spcPts val="0"/>
                        </a:spcAft>
                        <a:buNone/>
                      </a:pPr>
                      <a:r>
                        <a:rPr lang="en-ZA" sz="700" i="1">
                          <a:solidFill>
                            <a:schemeClr val="dk1"/>
                          </a:solidFill>
                        </a:rPr>
                        <a:t>Par le biais d'une autre source, puis de l'enfant, puis des détails concernant le père.</a:t>
                      </a:r>
                      <a:endParaRPr sz="700" i="1">
                        <a:solidFill>
                          <a:schemeClr val="dk1"/>
                        </a:solidFill>
                      </a:endParaRPr>
                    </a:p>
                    <a:p>
                      <a:pPr marL="0" marR="0" lvl="0" indent="0" algn="l" rtl="0">
                        <a:spcBef>
                          <a:spcPts val="0"/>
                        </a:spcBef>
                        <a:spcAft>
                          <a:spcPts val="0"/>
                        </a:spcAft>
                        <a:buNone/>
                      </a:pPr>
                      <a:r>
                        <a:rPr lang="en-ZA" sz="1000">
                          <a:solidFill>
                            <a:schemeClr val="dk1"/>
                          </a:solidFill>
                        </a:rPr>
                        <a:t>[ ]Oui</a:t>
                      </a:r>
                      <a:endParaRPr sz="1000">
                        <a:solidFill>
                          <a:schemeClr val="dk1"/>
                        </a:solidFill>
                      </a:endParaRPr>
                    </a:p>
                    <a:p>
                      <a:pPr marL="0" marR="0" lvl="0" indent="0" algn="l" rtl="0">
                        <a:spcBef>
                          <a:spcPts val="0"/>
                        </a:spcBef>
                        <a:spcAft>
                          <a:spcPts val="0"/>
                        </a:spcAft>
                        <a:buNone/>
                      </a:pPr>
                      <a:r>
                        <a:rPr lang="en-ZA" sz="1000">
                          <a:solidFill>
                            <a:schemeClr val="dk1"/>
                          </a:solidFill>
                        </a:rPr>
                        <a:t>[ ]Non </a:t>
                      </a:r>
                      <a:endParaRPr sz="100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6"/>
                  </a:ext>
                </a:extLst>
              </a:tr>
              <a:tr h="191100">
                <a:tc>
                  <a:txBody>
                    <a:bodyPr/>
                    <a:lstStyle/>
                    <a:p>
                      <a:pPr marL="0" marR="0" lvl="0" indent="0" algn="l" rtl="0">
                        <a:spcBef>
                          <a:spcPts val="0"/>
                        </a:spcBef>
                        <a:spcAft>
                          <a:spcPts val="0"/>
                        </a:spcAft>
                        <a:buNone/>
                      </a:pPr>
                      <a:r>
                        <a:rPr lang="en-ZA" sz="1000">
                          <a:solidFill>
                            <a:schemeClr val="dk1"/>
                          </a:solidFill>
                        </a:rPr>
                        <a:t>Carte d'identité nationale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4">
                  <a:txBody>
                    <a:bodyPr/>
                    <a:lstStyle/>
                    <a:p>
                      <a:pPr marL="0" marR="0" lvl="0" indent="0" algn="l" rtl="0">
                        <a:spcBef>
                          <a:spcPts val="0"/>
                        </a:spcBef>
                        <a:spcAft>
                          <a:spcPts val="0"/>
                        </a:spcAft>
                        <a:buNone/>
                      </a:pPr>
                      <a:r>
                        <a:rPr lang="en-ZA" sz="1000" b="1" dirty="0">
                          <a:solidFill>
                            <a:schemeClr val="dk1"/>
                          </a:solidFill>
                        </a:rPr>
                        <a:t>ID </a:t>
                      </a:r>
                      <a:r>
                        <a:rPr lang="en-ZA" sz="1000" b="1" dirty="0" err="1">
                          <a:solidFill>
                            <a:schemeClr val="dk1"/>
                          </a:solidFill>
                        </a:rPr>
                        <a:t>individuel</a:t>
                      </a:r>
                      <a:r>
                        <a:rPr lang="en-ZA" sz="1000" b="1" dirty="0">
                          <a:solidFill>
                            <a:schemeClr val="dk1"/>
                          </a:solidFill>
                        </a:rPr>
                        <a:t> du HCR :</a:t>
                      </a:r>
                      <a:endParaRPr sz="1000" b="1"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Autre ID pertinent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7"/>
                  </a:ext>
                </a:extLst>
              </a:tr>
              <a:tr h="242525">
                <a:tc gridSpan="3">
                  <a:txBody>
                    <a:bodyPr/>
                    <a:lstStyle/>
                    <a:p>
                      <a:pPr marL="0" marR="0" lvl="0" indent="0" algn="l" rtl="0">
                        <a:spcBef>
                          <a:spcPts val="0"/>
                        </a:spcBef>
                        <a:spcAft>
                          <a:spcPts val="0"/>
                        </a:spcAft>
                        <a:buNone/>
                      </a:pPr>
                      <a:r>
                        <a:rPr lang="en-ZA" sz="1000" dirty="0">
                          <a:solidFill>
                            <a:schemeClr val="dk1"/>
                          </a:solidFill>
                        </a:rPr>
                        <a:t>Date de naissance (DDN) :</a:t>
                      </a:r>
                      <a:endParaRPr sz="1000" dirty="0">
                        <a:solidFill>
                          <a:schemeClr val="dk1"/>
                        </a:solidFill>
                      </a:endParaRPr>
                    </a:p>
                    <a:p>
                      <a:pPr marL="0" marR="0" lvl="0" indent="0" algn="l" rtl="0">
                        <a:spcBef>
                          <a:spcPts val="0"/>
                        </a:spcBef>
                        <a:spcAft>
                          <a:spcPts val="0"/>
                        </a:spcAft>
                        <a:buNone/>
                      </a:pPr>
                      <a:r>
                        <a:rPr lang="en-ZA" sz="700" b="0" i="1" dirty="0" err="1">
                          <a:solidFill>
                            <a:schemeClr val="dk1"/>
                          </a:solidFill>
                        </a:rPr>
                        <a:t>jj</a:t>
                      </a:r>
                      <a:r>
                        <a:rPr lang="en-ZA" sz="700" b="0" i="1" dirty="0">
                          <a:solidFill>
                            <a:schemeClr val="dk1"/>
                          </a:solidFill>
                        </a:rPr>
                        <a:t>/mm/aa</a:t>
                      </a:r>
                      <a:endParaRPr sz="7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4">
                  <a:txBody>
                    <a:bodyPr/>
                    <a:lstStyle/>
                    <a:p>
                      <a:pPr marL="0" marR="0" lvl="0" indent="0" algn="l" rtl="0">
                        <a:spcBef>
                          <a:spcPts val="0"/>
                        </a:spcBef>
                        <a:spcAft>
                          <a:spcPts val="0"/>
                        </a:spcAft>
                        <a:buNone/>
                      </a:pPr>
                      <a:r>
                        <a:rPr lang="en-ZA" sz="1000" b="1" dirty="0">
                          <a:solidFill>
                            <a:schemeClr val="dk1"/>
                          </a:solidFill>
                        </a:rPr>
                        <a:t>La date de naissance </a:t>
                      </a:r>
                      <a:r>
                        <a:rPr lang="en-ZA" sz="1000" b="1" dirty="0" err="1">
                          <a:solidFill>
                            <a:schemeClr val="dk1"/>
                          </a:solidFill>
                        </a:rPr>
                        <a:t>est-elle</a:t>
                      </a:r>
                      <a:r>
                        <a:rPr lang="en-ZA" sz="1000" b="1" dirty="0">
                          <a:solidFill>
                            <a:schemeClr val="dk1"/>
                          </a:solidFill>
                        </a:rPr>
                        <a:t> </a:t>
                      </a:r>
                      <a:r>
                        <a:rPr lang="en-ZA" sz="1000" b="1" dirty="0" err="1">
                          <a:solidFill>
                            <a:schemeClr val="dk1"/>
                          </a:solidFill>
                        </a:rPr>
                        <a:t>estimée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700" b="0" i="1" dirty="0">
                          <a:solidFill>
                            <a:schemeClr val="dk1"/>
                          </a:solidFill>
                        </a:rPr>
                        <a:t>Si </a:t>
                      </a:r>
                      <a:r>
                        <a:rPr lang="en-ZA" sz="700" b="0" i="1" dirty="0" err="1">
                          <a:solidFill>
                            <a:schemeClr val="dk1"/>
                          </a:solidFill>
                        </a:rPr>
                        <a:t>estimé</a:t>
                      </a:r>
                      <a:r>
                        <a:rPr lang="en-ZA" sz="700" b="0" i="1" dirty="0">
                          <a:solidFill>
                            <a:schemeClr val="dk1"/>
                          </a:solidFill>
                        </a:rPr>
                        <a:t>, DDN = 31 </a:t>
                      </a:r>
                      <a:r>
                        <a:rPr lang="en-ZA" sz="700" b="0" i="1" dirty="0" err="1">
                          <a:solidFill>
                            <a:schemeClr val="dk1"/>
                          </a:solidFill>
                        </a:rPr>
                        <a:t>décembre</a:t>
                      </a:r>
                      <a:endParaRPr sz="700" b="0" i="1" dirty="0">
                        <a:solidFill>
                          <a:schemeClr val="dk1"/>
                        </a:solidFill>
                      </a:endParaRPr>
                    </a:p>
                    <a:p>
                      <a:pPr marL="0" marR="0" lvl="0" indent="0" algn="l" rtl="0">
                        <a:spcBef>
                          <a:spcPts val="0"/>
                        </a:spcBef>
                        <a:spcAft>
                          <a:spcPts val="0"/>
                        </a:spcAft>
                        <a:buNone/>
                      </a:pPr>
                      <a:r>
                        <a:rPr lang="en-ZA" sz="1000" b="0" dirty="0">
                          <a:solidFill>
                            <a:schemeClr val="dk1"/>
                          </a:solidFill>
                        </a:rPr>
                        <a:t>[ ] Non [ ] </a:t>
                      </a:r>
                      <a:r>
                        <a:rPr lang="en-ZA" sz="1000" b="0" dirty="0" err="1">
                          <a:solidFill>
                            <a:schemeClr val="dk1"/>
                          </a:solidFill>
                        </a:rPr>
                        <a:t>Oui</a:t>
                      </a:r>
                      <a:r>
                        <a:rPr lang="en-ZA" sz="1000" b="0" dirty="0">
                          <a:solidFill>
                            <a:schemeClr val="dk1"/>
                          </a:solidFill>
                        </a:rPr>
                        <a:t> </a:t>
                      </a:r>
                      <a:endParaRPr sz="1000" b="0"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8"/>
                  </a:ext>
                </a:extLst>
              </a:tr>
            </a:tbl>
          </a:graphicData>
        </a:graphic>
      </p:graphicFrame>
      <p:sp>
        <p:nvSpPr>
          <p:cNvPr id="2957" name="Google Shape;2957;p104"/>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8" name="Google Shape;2958;p104"/>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9" name="Google Shape;2959;p104"/>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0" name="Google Shape;2960;p104"/>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1" name="Google Shape;2961;p104"/>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965"/>
        <p:cNvGrpSpPr/>
        <p:nvPr/>
      </p:nvGrpSpPr>
      <p:grpSpPr>
        <a:xfrm>
          <a:off x="0" y="0"/>
          <a:ext cx="0" cy="0"/>
          <a:chOff x="0" y="0"/>
          <a:chExt cx="0" cy="0"/>
        </a:xfrm>
      </p:grpSpPr>
      <p:graphicFrame>
        <p:nvGraphicFramePr>
          <p:cNvPr id="2966" name="Google Shape;2966;p105"/>
          <p:cNvGraphicFramePr/>
          <p:nvPr>
            <p:extLst>
              <p:ext uri="{D42A27DB-BD31-4B8C-83A1-F6EECF244321}">
                <p14:modId xmlns:p14="http://schemas.microsoft.com/office/powerpoint/2010/main" val="2068949717"/>
              </p:ext>
            </p:extLst>
          </p:nvPr>
        </p:nvGraphicFramePr>
        <p:xfrm>
          <a:off x="1016001" y="139397"/>
          <a:ext cx="5257400" cy="9207900"/>
        </p:xfrm>
        <a:graphic>
          <a:graphicData uri="http://schemas.openxmlformats.org/drawingml/2006/table">
            <a:tbl>
              <a:tblPr firstRow="1" firstCol="1" bandRow="1">
                <a:noFill/>
                <a:tableStyleId>{2E002EEE-DCA1-4BBC-BB20-DC795D1CDC30}</a:tableStyleId>
              </a:tblPr>
              <a:tblGrid>
                <a:gridCol w="1224275">
                  <a:extLst>
                    <a:ext uri="{9D8B030D-6E8A-4147-A177-3AD203B41FA5}">
                      <a16:colId xmlns:a16="http://schemas.microsoft.com/office/drawing/2014/main" val="20000"/>
                    </a:ext>
                  </a:extLst>
                </a:gridCol>
                <a:gridCol w="388625">
                  <a:extLst>
                    <a:ext uri="{9D8B030D-6E8A-4147-A177-3AD203B41FA5}">
                      <a16:colId xmlns:a16="http://schemas.microsoft.com/office/drawing/2014/main" val="20001"/>
                    </a:ext>
                  </a:extLst>
                </a:gridCol>
                <a:gridCol w="208275">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gridCol w="269500">
                  <a:extLst>
                    <a:ext uri="{9D8B030D-6E8A-4147-A177-3AD203B41FA5}">
                      <a16:colId xmlns:a16="http://schemas.microsoft.com/office/drawing/2014/main" val="20004"/>
                    </a:ext>
                  </a:extLst>
                </a:gridCol>
                <a:gridCol w="286775">
                  <a:extLst>
                    <a:ext uri="{9D8B030D-6E8A-4147-A177-3AD203B41FA5}">
                      <a16:colId xmlns:a16="http://schemas.microsoft.com/office/drawing/2014/main" val="20005"/>
                    </a:ext>
                  </a:extLst>
                </a:gridCol>
                <a:gridCol w="286775">
                  <a:extLst>
                    <a:ext uri="{9D8B030D-6E8A-4147-A177-3AD203B41FA5}">
                      <a16:colId xmlns:a16="http://schemas.microsoft.com/office/drawing/2014/main" val="20006"/>
                    </a:ext>
                  </a:extLst>
                </a:gridCol>
                <a:gridCol w="347550">
                  <a:extLst>
                    <a:ext uri="{9D8B030D-6E8A-4147-A177-3AD203B41FA5}">
                      <a16:colId xmlns:a16="http://schemas.microsoft.com/office/drawing/2014/main" val="20007"/>
                    </a:ext>
                  </a:extLst>
                </a:gridCol>
                <a:gridCol w="470525">
                  <a:extLst>
                    <a:ext uri="{9D8B030D-6E8A-4147-A177-3AD203B41FA5}">
                      <a16:colId xmlns:a16="http://schemas.microsoft.com/office/drawing/2014/main" val="20008"/>
                    </a:ext>
                  </a:extLst>
                </a:gridCol>
                <a:gridCol w="1127400">
                  <a:extLst>
                    <a:ext uri="{9D8B030D-6E8A-4147-A177-3AD203B41FA5}">
                      <a16:colId xmlns:a16="http://schemas.microsoft.com/office/drawing/2014/main" val="20009"/>
                    </a:ext>
                  </a:extLst>
                </a:gridCol>
              </a:tblGrid>
              <a:tr h="512000">
                <a:tc gridSpan="5">
                  <a:txBody>
                    <a:bodyPr/>
                    <a:lstStyle/>
                    <a:p>
                      <a:pPr marL="0" marR="0" lvl="0" indent="0" algn="l" rtl="0">
                        <a:spcBef>
                          <a:spcPts val="0"/>
                        </a:spcBef>
                        <a:spcAft>
                          <a:spcPts val="0"/>
                        </a:spcAft>
                        <a:buNone/>
                      </a:pPr>
                      <a:r>
                        <a:rPr lang="en-ZA" sz="1000" dirty="0">
                          <a:solidFill>
                            <a:schemeClr val="dk1"/>
                          </a:solidFill>
                        </a:rPr>
                        <a:t>Date de naissance (DDN) :</a:t>
                      </a:r>
                      <a:endParaRPr sz="1000" dirty="0">
                        <a:solidFill>
                          <a:schemeClr val="dk1"/>
                        </a:solidFill>
                      </a:endParaRPr>
                    </a:p>
                    <a:p>
                      <a:pPr marL="0" marR="0" lvl="0" indent="0" algn="l" rtl="0">
                        <a:spcBef>
                          <a:spcPts val="0"/>
                        </a:spcBef>
                        <a:spcAft>
                          <a:spcPts val="0"/>
                        </a:spcAft>
                        <a:buNone/>
                      </a:pPr>
                      <a:r>
                        <a:rPr lang="en-ZA" sz="700" b="0" i="1" dirty="0" err="1">
                          <a:solidFill>
                            <a:schemeClr val="dk1"/>
                          </a:solidFill>
                        </a:rPr>
                        <a:t>jj</a:t>
                      </a:r>
                      <a:r>
                        <a:rPr lang="en-ZA" sz="700" b="0" i="1" dirty="0">
                          <a:solidFill>
                            <a:schemeClr val="dk1"/>
                          </a:solidFill>
                        </a:rPr>
                        <a:t>/mm/aa</a:t>
                      </a:r>
                      <a:endParaRPr sz="7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gridSpan="5">
                  <a:txBody>
                    <a:bodyPr/>
                    <a:lstStyle/>
                    <a:p>
                      <a:pPr marL="0" marR="0" lvl="0" indent="0" algn="l" rtl="0">
                        <a:spcBef>
                          <a:spcPts val="0"/>
                        </a:spcBef>
                        <a:spcAft>
                          <a:spcPts val="0"/>
                        </a:spcAft>
                        <a:buNone/>
                      </a:pPr>
                      <a:r>
                        <a:rPr lang="en-ZA" sz="1000">
                          <a:solidFill>
                            <a:schemeClr val="dk1"/>
                          </a:solidFill>
                        </a:rPr>
                        <a:t>La date de naissance est-elle estimée ?</a:t>
                      </a:r>
                      <a:endParaRPr sz="1000">
                        <a:solidFill>
                          <a:schemeClr val="dk1"/>
                        </a:solidFill>
                      </a:endParaRPr>
                    </a:p>
                    <a:p>
                      <a:pPr marL="0" marR="0" lvl="0" indent="0" algn="l" rtl="0">
                        <a:spcBef>
                          <a:spcPts val="0"/>
                        </a:spcBef>
                        <a:spcAft>
                          <a:spcPts val="0"/>
                        </a:spcAft>
                        <a:buNone/>
                      </a:pPr>
                      <a:r>
                        <a:rPr lang="en-ZA" sz="700" b="0" i="1">
                          <a:solidFill>
                            <a:schemeClr val="dk1"/>
                          </a:solidFill>
                        </a:rPr>
                        <a:t>Si estimé, DDN = 31 décembre</a:t>
                      </a:r>
                      <a:endParaRPr sz="700" b="0" i="1">
                        <a:solidFill>
                          <a:schemeClr val="dk1"/>
                        </a:solidFill>
                      </a:endParaRPr>
                    </a:p>
                    <a:p>
                      <a:pPr marL="0" marR="0" lvl="0" indent="0" algn="l" rtl="0">
                        <a:spcBef>
                          <a:spcPts val="0"/>
                        </a:spcBef>
                        <a:spcAft>
                          <a:spcPts val="0"/>
                        </a:spcAft>
                        <a:buNone/>
                      </a:pPr>
                      <a:r>
                        <a:rPr lang="en-ZA" sz="1000" b="0">
                          <a:solidFill>
                            <a:schemeClr val="dk1"/>
                          </a:solidFill>
                        </a:rPr>
                        <a:t>[ ] Non [ ] Oui </a:t>
                      </a:r>
                      <a:endParaRPr sz="1000" b="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403400">
                <a:tc gridSpan="5">
                  <a:txBody>
                    <a:bodyPr/>
                    <a:lstStyle/>
                    <a:p>
                      <a:pPr marL="0" marR="0" lvl="0" indent="0" algn="l" rtl="0">
                        <a:spcBef>
                          <a:spcPts val="0"/>
                        </a:spcBef>
                        <a:spcAft>
                          <a:spcPts val="0"/>
                        </a:spcAft>
                        <a:buNone/>
                      </a:pPr>
                      <a:r>
                        <a:rPr lang="en-ZA" sz="1000" dirty="0" err="1">
                          <a:solidFill>
                            <a:schemeClr val="dk1"/>
                          </a:solidFill>
                        </a:rPr>
                        <a:t>Appartenance</a:t>
                      </a:r>
                      <a:r>
                        <a:rPr lang="en-ZA" sz="1000" dirty="0">
                          <a:solidFill>
                            <a:schemeClr val="dk1"/>
                          </a:solidFill>
                        </a:rPr>
                        <a:t> </a:t>
                      </a:r>
                      <a:r>
                        <a:rPr lang="en-ZA" sz="1000" dirty="0" err="1">
                          <a:solidFill>
                            <a:schemeClr val="dk1"/>
                          </a:solidFill>
                        </a:rPr>
                        <a:t>ethnique</a:t>
                      </a:r>
                      <a:r>
                        <a:rPr lang="en-ZA" sz="1000" dirty="0">
                          <a:solidFill>
                            <a:schemeClr val="dk1"/>
                          </a:solidFill>
                        </a:rPr>
                        <a:t> de la </a:t>
                      </a:r>
                      <a:r>
                        <a:rPr lang="en-ZA" sz="1000" dirty="0" err="1">
                          <a:solidFill>
                            <a:schemeClr val="dk1"/>
                          </a:solidFill>
                        </a:rPr>
                        <a:t>mère</a:t>
                      </a:r>
                      <a:r>
                        <a:rPr lang="en-ZA" sz="1000" dirty="0">
                          <a:solidFill>
                            <a:schemeClr val="dk1"/>
                          </a:solidFill>
                        </a:rPr>
                        <a:t> :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gridSpan="5">
                  <a:txBody>
                    <a:bodyPr/>
                    <a:lstStyle/>
                    <a:p>
                      <a:pPr marL="0" marR="0" lvl="0" indent="0" algn="l" rtl="0">
                        <a:spcBef>
                          <a:spcPts val="0"/>
                        </a:spcBef>
                        <a:spcAft>
                          <a:spcPts val="0"/>
                        </a:spcAft>
                        <a:buNone/>
                      </a:pPr>
                      <a:r>
                        <a:rPr lang="en-ZA" sz="1000" b="1">
                          <a:solidFill>
                            <a:schemeClr val="dk1"/>
                          </a:solidFill>
                        </a:rPr>
                        <a:t>Profession de la mère :</a:t>
                      </a:r>
                      <a:endParaRPr sz="1000" b="1">
                        <a:solidFill>
                          <a:schemeClr val="dk1"/>
                        </a:solidFill>
                      </a:endParaRPr>
                    </a:p>
                    <a:p>
                      <a:pPr marL="0" marR="0" lvl="0" indent="0" algn="l" rtl="0">
                        <a:spcBef>
                          <a:spcPts val="0"/>
                        </a:spcBef>
                        <a:spcAft>
                          <a:spcPts val="0"/>
                        </a:spcAft>
                        <a:buNone/>
                      </a:pPr>
                      <a:r>
                        <a:rPr lang="en-ZA" sz="1000">
                          <a:solidFill>
                            <a:schemeClr val="dk1"/>
                          </a:solidFill>
                        </a:rPr>
                        <a:t> </a:t>
                      </a:r>
                      <a:endParaRPr sz="10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620600">
                <a:tc gridSpan="10">
                  <a:txBody>
                    <a:bodyPr/>
                    <a:lstStyle/>
                    <a:p>
                      <a:pPr marL="0" marR="0" lvl="0" indent="0" algn="l" rtl="0">
                        <a:spcBef>
                          <a:spcPts val="0"/>
                        </a:spcBef>
                        <a:spcAft>
                          <a:spcPts val="0"/>
                        </a:spcAft>
                        <a:buNone/>
                      </a:pPr>
                      <a:r>
                        <a:rPr lang="en-ZA" sz="1000" dirty="0" err="1">
                          <a:solidFill>
                            <a:schemeClr val="dk1"/>
                          </a:solidFill>
                        </a:rPr>
                        <a:t>Adresse</a:t>
                      </a:r>
                      <a:r>
                        <a:rPr lang="en-ZA" sz="1000" dirty="0">
                          <a:solidFill>
                            <a:schemeClr val="dk1"/>
                          </a:solidFill>
                        </a:rPr>
                        <a:t> </a:t>
                      </a:r>
                      <a:r>
                        <a:rPr lang="en-ZA" sz="1000" dirty="0" err="1">
                          <a:solidFill>
                            <a:schemeClr val="dk1"/>
                          </a:solidFill>
                        </a:rPr>
                        <a:t>actuelle</a:t>
                      </a:r>
                      <a:r>
                        <a:rPr lang="en-ZA" sz="1000" dirty="0">
                          <a:solidFill>
                            <a:schemeClr val="dk1"/>
                          </a:solidFill>
                        </a:rPr>
                        <a:t> / lieu de </a:t>
                      </a:r>
                      <a:r>
                        <a:rPr lang="en-ZA" sz="1000" dirty="0" err="1">
                          <a:solidFill>
                            <a:schemeClr val="dk1"/>
                          </a:solidFill>
                        </a:rPr>
                        <a:t>résidence</a:t>
                      </a:r>
                      <a:r>
                        <a:rPr lang="en-ZA" sz="1000" dirty="0">
                          <a:solidFill>
                            <a:schemeClr val="dk1"/>
                          </a:solidFill>
                        </a:rPr>
                        <a:t> de la </a:t>
                      </a:r>
                      <a:r>
                        <a:rPr lang="en-ZA" sz="1000" dirty="0" err="1">
                          <a:solidFill>
                            <a:schemeClr val="dk1"/>
                          </a:solidFill>
                        </a:rPr>
                        <a:t>mère</a:t>
                      </a:r>
                      <a:r>
                        <a:rPr lang="en-ZA" sz="1000" dirty="0">
                          <a:solidFill>
                            <a:schemeClr val="dk1"/>
                          </a:solidFill>
                        </a:rPr>
                        <a:t> (</a:t>
                      </a:r>
                      <a:r>
                        <a:rPr lang="en-ZA" sz="1000" dirty="0" err="1">
                          <a:solidFill>
                            <a:schemeClr val="dk1"/>
                          </a:solidFill>
                        </a:rPr>
                        <a:t>si</a:t>
                      </a:r>
                      <a:r>
                        <a:rPr lang="en-ZA" sz="1000" dirty="0">
                          <a:solidFill>
                            <a:schemeClr val="dk1"/>
                          </a:solidFill>
                        </a:rPr>
                        <a:t> </a:t>
                      </a:r>
                      <a:r>
                        <a:rPr lang="en-ZA" sz="1000" dirty="0" err="1">
                          <a:solidFill>
                            <a:schemeClr val="dk1"/>
                          </a:solidFill>
                        </a:rPr>
                        <a:t>elle</a:t>
                      </a:r>
                      <a:r>
                        <a:rPr lang="en-ZA" sz="1000" dirty="0">
                          <a:solidFill>
                            <a:schemeClr val="dk1"/>
                          </a:solidFill>
                        </a:rPr>
                        <a:t> </a:t>
                      </a:r>
                      <a:r>
                        <a:rPr lang="en-ZA" sz="1000" dirty="0" err="1">
                          <a:solidFill>
                            <a:schemeClr val="dk1"/>
                          </a:solidFill>
                        </a:rPr>
                        <a:t>est</a:t>
                      </a:r>
                      <a:r>
                        <a:rPr lang="en-ZA" sz="1000" dirty="0">
                          <a:solidFill>
                            <a:schemeClr val="dk1"/>
                          </a:solidFill>
                        </a:rPr>
                        <a:t> </a:t>
                      </a:r>
                      <a:r>
                        <a:rPr lang="en-ZA" sz="1000" dirty="0" err="1">
                          <a:solidFill>
                            <a:schemeClr val="dk1"/>
                          </a:solidFill>
                        </a:rPr>
                        <a:t>différente</a:t>
                      </a:r>
                      <a:r>
                        <a:rPr lang="en-ZA" sz="1000" dirty="0">
                          <a:solidFill>
                            <a:schemeClr val="dk1"/>
                          </a:solidFill>
                        </a:rPr>
                        <a:t> de </a:t>
                      </a:r>
                      <a:r>
                        <a:rPr lang="en-ZA" sz="1000" dirty="0" err="1">
                          <a:solidFill>
                            <a:schemeClr val="dk1"/>
                          </a:solidFill>
                        </a:rPr>
                        <a:t>celle</a:t>
                      </a:r>
                      <a:r>
                        <a:rPr lang="en-ZA" sz="1000" dirty="0">
                          <a:solidFill>
                            <a:schemeClr val="dk1"/>
                          </a:solidFill>
                        </a:rPr>
                        <a:t> de </a:t>
                      </a:r>
                      <a:r>
                        <a:rPr lang="en-ZA" sz="1000" dirty="0" err="1">
                          <a:solidFill>
                            <a:schemeClr val="dk1"/>
                          </a:solidFill>
                        </a:rPr>
                        <a:t>l'enfant</a:t>
                      </a:r>
                      <a:r>
                        <a:rPr lang="en-ZA" sz="1000" dirty="0">
                          <a:solidFill>
                            <a:schemeClr val="dk1"/>
                          </a:solidFill>
                        </a:rPr>
                        <a:t>) : </a:t>
                      </a:r>
                      <a:r>
                        <a:rPr lang="en-ZA" sz="700" b="0" i="1" dirty="0" err="1">
                          <a:solidFill>
                            <a:schemeClr val="dk1"/>
                          </a:solidFill>
                        </a:rPr>
                        <a:t>Fournissez</a:t>
                      </a:r>
                      <a:r>
                        <a:rPr lang="en-ZA" sz="700" b="0" i="1" dirty="0">
                          <a:solidFill>
                            <a:schemeClr val="dk1"/>
                          </a:solidFill>
                        </a:rPr>
                        <a:t> </a:t>
                      </a:r>
                      <a:r>
                        <a:rPr lang="en-ZA" sz="700" b="0" i="1" dirty="0" err="1">
                          <a:solidFill>
                            <a:schemeClr val="dk1"/>
                          </a:solidFill>
                        </a:rPr>
                        <a:t>autant</a:t>
                      </a:r>
                      <a:r>
                        <a:rPr lang="en-ZA" sz="700" b="0" i="1" dirty="0">
                          <a:solidFill>
                            <a:schemeClr val="dk1"/>
                          </a:solidFill>
                        </a:rPr>
                        <a:t> de </a:t>
                      </a:r>
                      <a:r>
                        <a:rPr lang="en-ZA" sz="700" b="0" i="1" dirty="0" err="1">
                          <a:solidFill>
                            <a:schemeClr val="dk1"/>
                          </a:solidFill>
                        </a:rPr>
                        <a:t>détails</a:t>
                      </a:r>
                      <a:r>
                        <a:rPr lang="en-ZA" sz="700" b="0" i="1" dirty="0">
                          <a:solidFill>
                            <a:schemeClr val="dk1"/>
                          </a:solidFill>
                        </a:rPr>
                        <a:t> que possible sur le lieu </a:t>
                      </a:r>
                      <a:r>
                        <a:rPr lang="en-ZA" sz="700" b="0" i="1" dirty="0" err="1">
                          <a:solidFill>
                            <a:schemeClr val="dk1"/>
                          </a:solidFill>
                        </a:rPr>
                        <a:t>afin</a:t>
                      </a:r>
                      <a:r>
                        <a:rPr lang="en-ZA" sz="700" b="0" i="1" dirty="0">
                          <a:solidFill>
                            <a:schemeClr val="dk1"/>
                          </a:solidFill>
                        </a:rPr>
                        <a:t> que les </a:t>
                      </a:r>
                      <a:r>
                        <a:rPr lang="en-ZA" sz="700" b="0" i="1" dirty="0" err="1">
                          <a:solidFill>
                            <a:schemeClr val="dk1"/>
                          </a:solidFill>
                        </a:rPr>
                        <a:t>autres</a:t>
                      </a:r>
                      <a:r>
                        <a:rPr lang="en-ZA" sz="700" b="0" i="1" dirty="0">
                          <a:solidFill>
                            <a:schemeClr val="dk1"/>
                          </a:solidFill>
                        </a:rPr>
                        <a:t> </a:t>
                      </a:r>
                      <a:r>
                        <a:rPr lang="en-ZA" sz="700" b="0" i="1" dirty="0" err="1">
                          <a:solidFill>
                            <a:schemeClr val="dk1"/>
                          </a:solidFill>
                        </a:rPr>
                        <a:t>puissent</a:t>
                      </a:r>
                      <a:r>
                        <a:rPr lang="en-ZA" sz="700" b="0" i="1" dirty="0">
                          <a:solidFill>
                            <a:schemeClr val="dk1"/>
                          </a:solidFill>
                        </a:rPr>
                        <a:t> le </a:t>
                      </a:r>
                      <a:r>
                        <a:rPr lang="en-ZA" sz="700" b="0" i="1" dirty="0" err="1">
                          <a:solidFill>
                            <a:schemeClr val="dk1"/>
                          </a:solidFill>
                        </a:rPr>
                        <a:t>trouver</a:t>
                      </a:r>
                      <a:r>
                        <a:rPr lang="en-ZA" sz="700" b="0" i="1" dirty="0">
                          <a:solidFill>
                            <a:schemeClr val="dk1"/>
                          </a:solidFill>
                        </a:rPr>
                        <a:t>, par </a:t>
                      </a:r>
                      <a:r>
                        <a:rPr lang="en-ZA" sz="700" b="0" i="1" dirty="0" err="1">
                          <a:solidFill>
                            <a:schemeClr val="dk1"/>
                          </a:solidFill>
                        </a:rPr>
                        <a:t>exemple</a:t>
                      </a:r>
                      <a:r>
                        <a:rPr lang="en-ZA" sz="700" b="0" i="1" dirty="0">
                          <a:solidFill>
                            <a:schemeClr val="dk1"/>
                          </a:solidFill>
                        </a:rPr>
                        <a:t> </a:t>
                      </a:r>
                      <a:r>
                        <a:rPr lang="en-ZA" sz="700" b="0" i="1" dirty="0" err="1">
                          <a:solidFill>
                            <a:schemeClr val="dk1"/>
                          </a:solidFill>
                        </a:rPr>
                        <a:t>maison</a:t>
                      </a:r>
                      <a:r>
                        <a:rPr lang="en-ZA" sz="700" b="0" i="1" dirty="0">
                          <a:solidFill>
                            <a:schemeClr val="dk1"/>
                          </a:solidFill>
                        </a:rPr>
                        <a:t>, point de </a:t>
                      </a:r>
                      <a:r>
                        <a:rPr lang="en-ZA" sz="700" b="0" i="1" dirty="0" err="1">
                          <a:solidFill>
                            <a:schemeClr val="dk1"/>
                          </a:solidFill>
                        </a:rPr>
                        <a:t>repère</a:t>
                      </a:r>
                      <a:r>
                        <a:rPr lang="en-ZA" sz="700" b="0" i="1" dirty="0">
                          <a:solidFill>
                            <a:schemeClr val="dk1"/>
                          </a:solidFill>
                        </a:rPr>
                        <a:t>, rue, </a:t>
                      </a:r>
                      <a:r>
                        <a:rPr lang="en-ZA" sz="700" b="0" i="1" dirty="0" err="1">
                          <a:solidFill>
                            <a:schemeClr val="dk1"/>
                          </a:solidFill>
                        </a:rPr>
                        <a:t>ville</a:t>
                      </a:r>
                      <a:r>
                        <a:rPr lang="en-ZA" sz="700" b="0" i="1" dirty="0">
                          <a:solidFill>
                            <a:schemeClr val="dk1"/>
                          </a:solidFill>
                        </a:rPr>
                        <a:t>/village, district, province (à adapter </a:t>
                      </a:r>
                      <a:r>
                        <a:rPr lang="en-ZA" sz="700" b="0" i="1" dirty="0" err="1">
                          <a:solidFill>
                            <a:schemeClr val="dk1"/>
                          </a:solidFill>
                        </a:rPr>
                        <a:t>en</a:t>
                      </a:r>
                      <a:r>
                        <a:rPr lang="en-ZA" sz="700" b="0" i="1" dirty="0">
                          <a:solidFill>
                            <a:schemeClr val="dk1"/>
                          </a:solidFill>
                        </a:rPr>
                        <a:t> </a:t>
                      </a:r>
                      <a:r>
                        <a:rPr lang="en-ZA" sz="700" b="0" i="1" dirty="0" err="1">
                          <a:solidFill>
                            <a:schemeClr val="dk1"/>
                          </a:solidFill>
                        </a:rPr>
                        <a:t>fonction</a:t>
                      </a:r>
                      <a:r>
                        <a:rPr lang="en-ZA" sz="700" b="0" i="1" dirty="0">
                          <a:solidFill>
                            <a:schemeClr val="dk1"/>
                          </a:solidFill>
                        </a:rPr>
                        <a:t> du </a:t>
                      </a:r>
                      <a:r>
                        <a:rPr lang="en-ZA" sz="700" b="0" i="1" dirty="0" err="1">
                          <a:solidFill>
                            <a:schemeClr val="dk1"/>
                          </a:solidFill>
                        </a:rPr>
                        <a:t>contexte</a:t>
                      </a:r>
                      <a:r>
                        <a:rPr lang="en-ZA" sz="700" b="0" i="1" dirty="0">
                          <a:solidFill>
                            <a:schemeClr val="dk1"/>
                          </a:solidFill>
                        </a:rPr>
                        <a:t>).</a:t>
                      </a:r>
                      <a:endParaRPr sz="700" b="0" i="1" dirty="0">
                        <a:solidFill>
                          <a:schemeClr val="dk1"/>
                        </a:solidFill>
                      </a:endParaRPr>
                    </a:p>
                    <a:p>
                      <a:pPr marL="0" marR="0" lvl="0" indent="0" algn="l" rtl="0">
                        <a:spcBef>
                          <a:spcPts val="0"/>
                        </a:spcBef>
                        <a:spcAft>
                          <a:spcPts val="0"/>
                        </a:spcAft>
                        <a:buNone/>
                      </a:pPr>
                      <a:r>
                        <a:rPr lang="en-ZA" sz="1000" i="1" dirty="0">
                          <a:solidFill>
                            <a:schemeClr val="dk1"/>
                          </a:solidFill>
                        </a:rPr>
                        <a:t> </a:t>
                      </a:r>
                      <a:endParaRPr sz="1000" i="1" dirty="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403400">
                <a:tc gridSpan="10">
                  <a:txBody>
                    <a:bodyPr/>
                    <a:lstStyle/>
                    <a:p>
                      <a:pPr marL="0" marR="0" lvl="0" indent="0" algn="l" rtl="0">
                        <a:spcBef>
                          <a:spcPts val="0"/>
                        </a:spcBef>
                        <a:spcAft>
                          <a:spcPts val="0"/>
                        </a:spcAft>
                        <a:buNone/>
                      </a:pPr>
                      <a:r>
                        <a:rPr lang="en-ZA" sz="1000" dirty="0" err="1">
                          <a:solidFill>
                            <a:schemeClr val="dk1"/>
                          </a:solidFill>
                        </a:rPr>
                        <a:t>Téléphone</a:t>
                      </a:r>
                      <a:r>
                        <a:rPr lang="en-ZA" sz="1000" dirty="0">
                          <a:solidFill>
                            <a:schemeClr val="dk1"/>
                          </a:solidFill>
                        </a:rPr>
                        <a:t> de la </a:t>
                      </a:r>
                      <a:r>
                        <a:rPr lang="en-ZA" sz="1000" dirty="0" err="1">
                          <a:solidFill>
                            <a:schemeClr val="dk1"/>
                          </a:solidFill>
                        </a:rPr>
                        <a:t>mère</a:t>
                      </a:r>
                      <a:r>
                        <a:rPr lang="en-ZA" sz="1000" dirty="0">
                          <a:solidFill>
                            <a:schemeClr val="dk1"/>
                          </a:solidFill>
                        </a:rPr>
                        <a:t> / </a:t>
                      </a:r>
                      <a:r>
                        <a:rPr lang="en-ZA" sz="1000" dirty="0" err="1">
                          <a:solidFill>
                            <a:schemeClr val="dk1"/>
                          </a:solidFill>
                        </a:rPr>
                        <a:t>autres</a:t>
                      </a:r>
                      <a:r>
                        <a:rPr lang="en-ZA" sz="1000" dirty="0">
                          <a:solidFill>
                            <a:schemeClr val="dk1"/>
                          </a:solidFill>
                        </a:rPr>
                        <a:t> </a:t>
                      </a:r>
                      <a:r>
                        <a:rPr lang="en-ZA" sz="1000" dirty="0" err="1">
                          <a:solidFill>
                            <a:schemeClr val="dk1"/>
                          </a:solidFill>
                        </a:rPr>
                        <a:t>coordonnées</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558550">
                <a:tc gridSpan="10">
                  <a:txBody>
                    <a:bodyPr/>
                    <a:lstStyle/>
                    <a:p>
                      <a:pPr marL="0" marR="0" lvl="0" indent="0" algn="l" rtl="0">
                        <a:spcBef>
                          <a:spcPts val="0"/>
                        </a:spcBef>
                        <a:spcAft>
                          <a:spcPts val="0"/>
                        </a:spcAft>
                        <a:buNone/>
                      </a:pPr>
                      <a:r>
                        <a:rPr lang="en-ZA" sz="1000" dirty="0" err="1">
                          <a:solidFill>
                            <a:schemeClr val="dk1"/>
                          </a:solidFill>
                        </a:rPr>
                        <a:t>L'enfant</a:t>
                      </a:r>
                      <a:r>
                        <a:rPr lang="en-ZA" sz="1000" dirty="0">
                          <a:solidFill>
                            <a:schemeClr val="dk1"/>
                          </a:solidFill>
                        </a:rPr>
                        <a:t> consent-il à </a:t>
                      </a:r>
                      <a:r>
                        <a:rPr lang="en-ZA" sz="1000" dirty="0" err="1">
                          <a:solidFill>
                            <a:schemeClr val="dk1"/>
                          </a:solidFill>
                        </a:rPr>
                        <a:t>ce</a:t>
                      </a:r>
                      <a:r>
                        <a:rPr lang="en-ZA" sz="1000" dirty="0">
                          <a:solidFill>
                            <a:schemeClr val="dk1"/>
                          </a:solidFill>
                        </a:rPr>
                        <a:t> que la </a:t>
                      </a:r>
                      <a:r>
                        <a:rPr lang="en-ZA" sz="1000" dirty="0" err="1">
                          <a:solidFill>
                            <a:schemeClr val="dk1"/>
                          </a:solidFill>
                        </a:rPr>
                        <a:t>mère</a:t>
                      </a:r>
                      <a:r>
                        <a:rPr lang="en-ZA" sz="1000" dirty="0">
                          <a:solidFill>
                            <a:schemeClr val="dk1"/>
                          </a:solidFill>
                        </a:rPr>
                        <a:t> </a:t>
                      </a:r>
                      <a:r>
                        <a:rPr lang="en-ZA" sz="1000" dirty="0" err="1">
                          <a:solidFill>
                            <a:schemeClr val="dk1"/>
                          </a:solidFill>
                        </a:rPr>
                        <a:t>soit</a:t>
                      </a:r>
                      <a:r>
                        <a:rPr lang="en-ZA" sz="1000" dirty="0">
                          <a:solidFill>
                            <a:schemeClr val="dk1"/>
                          </a:solidFill>
                        </a:rPr>
                        <a:t> </a:t>
                      </a:r>
                      <a:r>
                        <a:rPr lang="en-ZA" sz="1000" dirty="0" err="1">
                          <a:solidFill>
                            <a:schemeClr val="dk1"/>
                          </a:solidFill>
                        </a:rPr>
                        <a:t>contactée</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Non, </a:t>
                      </a:r>
                      <a:r>
                        <a:rPr lang="en-ZA" sz="1000" b="0" dirty="0" err="1">
                          <a:solidFill>
                            <a:schemeClr val="dk1"/>
                          </a:solidFill>
                        </a:rPr>
                        <a:t>précisez</a:t>
                      </a:r>
                      <a:r>
                        <a:rPr lang="en-ZA" sz="1000" b="0" dirty="0">
                          <a:solidFill>
                            <a:schemeClr val="dk1"/>
                          </a:solidFill>
                        </a:rPr>
                        <a:t>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248250">
                <a:tc gridSpan="10">
                  <a:txBody>
                    <a:bodyPr/>
                    <a:lstStyle/>
                    <a:p>
                      <a:pPr marL="0" marR="0" lvl="0" indent="0" algn="l" rtl="0">
                        <a:spcBef>
                          <a:spcPts val="0"/>
                        </a:spcBef>
                        <a:spcAft>
                          <a:spcPts val="0"/>
                        </a:spcAft>
                        <a:buNone/>
                      </a:pPr>
                      <a:r>
                        <a:rPr lang="en-ZA" sz="1000">
                          <a:solidFill>
                            <a:schemeClr val="dk1"/>
                          </a:solidFill>
                        </a:rPr>
                        <a:t>Père</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403400">
                <a:tc gridSpan="3">
                  <a:txBody>
                    <a:bodyPr/>
                    <a:lstStyle/>
                    <a:p>
                      <a:pPr marL="0" marR="0" lvl="0" indent="0" algn="l" rtl="0">
                        <a:spcBef>
                          <a:spcPts val="0"/>
                        </a:spcBef>
                        <a:spcAft>
                          <a:spcPts val="0"/>
                        </a:spcAft>
                        <a:buNone/>
                      </a:pPr>
                      <a:r>
                        <a:rPr lang="en-ZA" sz="1000">
                          <a:solidFill>
                            <a:schemeClr val="dk1"/>
                          </a:solidFill>
                        </a:rPr>
                        <a:t>Prénom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5">
                  <a:txBody>
                    <a:bodyPr/>
                    <a:lstStyle/>
                    <a:p>
                      <a:pPr marL="0" marR="0" lvl="0" indent="0" algn="l" rtl="0">
                        <a:spcBef>
                          <a:spcPts val="0"/>
                        </a:spcBef>
                        <a:spcAft>
                          <a:spcPts val="0"/>
                        </a:spcAft>
                        <a:buNone/>
                      </a:pPr>
                      <a:r>
                        <a:rPr lang="en-ZA" sz="1000" b="1">
                          <a:solidFill>
                            <a:schemeClr val="dk1"/>
                          </a:solidFill>
                        </a:rPr>
                        <a:t>Deuxième prénom :</a:t>
                      </a:r>
                      <a:endParaRPr sz="10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Nom de famille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extLst>
                  <a:ext uri="{0D108BD9-81ED-4DB2-BD59-A6C34878D82A}">
                    <a16:rowId xmlns:a16="http://schemas.microsoft.com/office/drawing/2014/main" val="10006"/>
                  </a:ext>
                </a:extLst>
              </a:tr>
              <a:tr h="403400">
                <a:tc gridSpan="10">
                  <a:txBody>
                    <a:bodyPr/>
                    <a:lstStyle/>
                    <a:p>
                      <a:pPr marL="0" marR="0" lvl="0" indent="0" algn="l" rtl="0">
                        <a:spcBef>
                          <a:spcPts val="0"/>
                        </a:spcBef>
                        <a:spcAft>
                          <a:spcPts val="0"/>
                        </a:spcAft>
                        <a:buNone/>
                      </a:pPr>
                      <a:r>
                        <a:rPr lang="en-ZA" sz="1000">
                          <a:solidFill>
                            <a:schemeClr val="dk1"/>
                          </a:solidFill>
                        </a:rPr>
                        <a:t>Autres noms ou orthographes sous lesquels le père est connu : par exemple, surnom, deuxième nom de famille.</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930900">
                <a:tc gridSpan="3">
                  <a:txBody>
                    <a:bodyPr/>
                    <a:lstStyle/>
                    <a:p>
                      <a:pPr marL="0" marR="0" lvl="0" indent="0" algn="l" rtl="0">
                        <a:spcBef>
                          <a:spcPts val="0"/>
                        </a:spcBef>
                        <a:spcAft>
                          <a:spcPts val="0"/>
                        </a:spcAft>
                        <a:buNone/>
                      </a:pPr>
                      <a:r>
                        <a:rPr lang="en-ZA" sz="1000">
                          <a:solidFill>
                            <a:schemeClr val="dk1"/>
                          </a:solidFill>
                        </a:rPr>
                        <a:t>Le père est-il vivant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 </a:t>
                      </a:r>
                      <a:endParaRPr sz="1000" b="0">
                        <a:solidFill>
                          <a:schemeClr val="dk1"/>
                        </a:solidFill>
                      </a:endParaRPr>
                    </a:p>
                    <a:p>
                      <a:pPr marL="0" marR="0" lvl="0" indent="0" algn="l" rtl="0">
                        <a:spcBef>
                          <a:spcPts val="0"/>
                        </a:spcBef>
                        <a:spcAft>
                          <a:spcPts val="0"/>
                        </a:spcAft>
                        <a:buNone/>
                      </a:pPr>
                      <a:r>
                        <a:rPr lang="en-ZA" sz="1000" b="0">
                          <a:solidFill>
                            <a:schemeClr val="dk1"/>
                          </a:solidFill>
                        </a:rPr>
                        <a:t>[ ]Inconnu</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4">
                  <a:txBody>
                    <a:bodyPr/>
                    <a:lstStyle/>
                    <a:p>
                      <a:pPr marL="0" marR="0" lvl="0" indent="0" algn="l" rtl="0">
                        <a:spcBef>
                          <a:spcPts val="0"/>
                        </a:spcBef>
                        <a:spcAft>
                          <a:spcPts val="0"/>
                        </a:spcAft>
                        <a:buNone/>
                      </a:pPr>
                      <a:r>
                        <a:rPr lang="en-ZA" sz="1000" b="1">
                          <a:solidFill>
                            <a:schemeClr val="dk1"/>
                          </a:solidFill>
                        </a:rPr>
                        <a:t>En cas de décès, quand et comment :</a:t>
                      </a:r>
                      <a:endParaRPr sz="1000" b="1">
                        <a:solidFill>
                          <a:schemeClr val="dk1"/>
                        </a:solidFill>
                      </a:endParaRPr>
                    </a:p>
                    <a:p>
                      <a:pPr marL="0" marR="0" lvl="0" indent="0" algn="l" rtl="0">
                        <a:spcBef>
                          <a:spcPts val="0"/>
                        </a:spcBef>
                        <a:spcAft>
                          <a:spcPts val="0"/>
                        </a:spcAft>
                        <a:buNone/>
                      </a:pPr>
                      <a:r>
                        <a:rPr lang="en-ZA" sz="700">
                          <a:solidFill>
                            <a:schemeClr val="dk1"/>
                          </a:solidFill>
                        </a:rPr>
                        <a:t>jj/mm/aa </a:t>
                      </a:r>
                      <a:endParaRPr sz="7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Si la personne est décédée pendant l'urgence, cela a-t-il été vérifié ?</a:t>
                      </a:r>
                      <a:endParaRPr sz="1000" b="1">
                        <a:solidFill>
                          <a:schemeClr val="dk1"/>
                        </a:solidFill>
                      </a:endParaRPr>
                    </a:p>
                    <a:p>
                      <a:pPr marL="0" marR="0" lvl="0" indent="0" algn="l" rtl="0">
                        <a:spcBef>
                          <a:spcPts val="0"/>
                        </a:spcBef>
                        <a:spcAft>
                          <a:spcPts val="0"/>
                        </a:spcAft>
                        <a:buNone/>
                      </a:pPr>
                      <a:r>
                        <a:rPr lang="en-ZA" sz="700" i="1">
                          <a:solidFill>
                            <a:schemeClr val="dk1"/>
                          </a:solidFill>
                        </a:rPr>
                        <a:t>Par le biais d'une autre source, puis de l'enfant, puis d'autres membres importants de la famille de l'enfant.</a:t>
                      </a:r>
                      <a:endParaRPr sz="700" i="1">
                        <a:solidFill>
                          <a:schemeClr val="dk1"/>
                        </a:solidFill>
                      </a:endParaRPr>
                    </a:p>
                    <a:p>
                      <a:pPr marL="0" marR="0" lvl="0" indent="0" algn="l" rtl="0">
                        <a:spcBef>
                          <a:spcPts val="0"/>
                        </a:spcBef>
                        <a:spcAft>
                          <a:spcPts val="0"/>
                        </a:spcAft>
                        <a:buNone/>
                      </a:pPr>
                      <a:r>
                        <a:rPr lang="en-ZA" sz="1000">
                          <a:solidFill>
                            <a:schemeClr val="dk1"/>
                          </a:solidFill>
                        </a:rPr>
                        <a:t>[ ]Oui</a:t>
                      </a:r>
                      <a:endParaRPr sz="1000">
                        <a:solidFill>
                          <a:schemeClr val="dk1"/>
                        </a:solidFill>
                      </a:endParaRPr>
                    </a:p>
                    <a:p>
                      <a:pPr marL="0" marR="0" lvl="0" indent="0" algn="l" rtl="0">
                        <a:spcBef>
                          <a:spcPts val="0"/>
                        </a:spcBef>
                        <a:spcAft>
                          <a:spcPts val="0"/>
                        </a:spcAft>
                        <a:buNone/>
                      </a:pPr>
                      <a:r>
                        <a:rPr lang="en-ZA" sz="1000">
                          <a:solidFill>
                            <a:schemeClr val="dk1"/>
                          </a:solidFill>
                        </a:rPr>
                        <a:t>[ ]Non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403400">
                <a:tc gridSpan="3">
                  <a:txBody>
                    <a:bodyPr/>
                    <a:lstStyle/>
                    <a:p>
                      <a:pPr marL="0" marR="0" lvl="0" indent="0" algn="l" rtl="0">
                        <a:spcBef>
                          <a:spcPts val="0"/>
                        </a:spcBef>
                        <a:spcAft>
                          <a:spcPts val="0"/>
                        </a:spcAft>
                        <a:buNone/>
                      </a:pPr>
                      <a:r>
                        <a:rPr lang="en-ZA" sz="1000">
                          <a:solidFill>
                            <a:schemeClr val="dk1"/>
                          </a:solidFill>
                        </a:rPr>
                        <a:t>Carte d'identité nationale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4">
                  <a:txBody>
                    <a:bodyPr/>
                    <a:lstStyle/>
                    <a:p>
                      <a:pPr marL="0" marR="0" lvl="0" indent="0" algn="l" rtl="0">
                        <a:spcBef>
                          <a:spcPts val="0"/>
                        </a:spcBef>
                        <a:spcAft>
                          <a:spcPts val="0"/>
                        </a:spcAft>
                        <a:buNone/>
                      </a:pPr>
                      <a:r>
                        <a:rPr lang="en-ZA" sz="1000" b="1">
                          <a:solidFill>
                            <a:schemeClr val="dk1"/>
                          </a:solidFill>
                        </a:rPr>
                        <a:t>ID individuel du HCR :</a:t>
                      </a:r>
                      <a:endParaRPr sz="100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Autre ID pertinent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r h="512000">
                <a:tc gridSpan="6">
                  <a:txBody>
                    <a:bodyPr/>
                    <a:lstStyle/>
                    <a:p>
                      <a:pPr marL="0" marR="0" lvl="0" indent="0" algn="l" rtl="0">
                        <a:spcBef>
                          <a:spcPts val="0"/>
                        </a:spcBef>
                        <a:spcAft>
                          <a:spcPts val="0"/>
                        </a:spcAft>
                        <a:buNone/>
                      </a:pPr>
                      <a:r>
                        <a:rPr lang="en-ZA" sz="1000">
                          <a:solidFill>
                            <a:schemeClr val="dk1"/>
                          </a:solidFill>
                        </a:rPr>
                        <a:t>Date de naissance (DDN) :</a:t>
                      </a:r>
                      <a:br>
                        <a:rPr lang="en-ZA" sz="1000" b="1" i="0">
                          <a:solidFill>
                            <a:schemeClr val="dk1"/>
                          </a:solidFill>
                        </a:rPr>
                      </a:br>
                      <a:r>
                        <a:rPr lang="en-ZA" sz="700" b="0">
                          <a:solidFill>
                            <a:schemeClr val="dk1"/>
                          </a:solidFill>
                        </a:rPr>
                        <a:t>jj/mm/aa </a:t>
                      </a:r>
                      <a:endParaRPr sz="700" b="0"/>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gridSpan="4">
                  <a:txBody>
                    <a:bodyPr/>
                    <a:lstStyle/>
                    <a:p>
                      <a:pPr marL="0" marR="0" lvl="0" indent="0" algn="l" rtl="0">
                        <a:spcBef>
                          <a:spcPts val="0"/>
                        </a:spcBef>
                        <a:spcAft>
                          <a:spcPts val="0"/>
                        </a:spcAft>
                        <a:buNone/>
                      </a:pPr>
                      <a:r>
                        <a:rPr lang="en-ZA" sz="1000" b="1">
                          <a:solidFill>
                            <a:schemeClr val="dk1"/>
                          </a:solidFill>
                        </a:rPr>
                        <a:t>La date de naissance est-elle estimée ?</a:t>
                      </a:r>
                      <a:endParaRPr sz="1000" b="1">
                        <a:solidFill>
                          <a:schemeClr val="dk1"/>
                        </a:solidFill>
                      </a:endParaRPr>
                    </a:p>
                    <a:p>
                      <a:pPr marL="0" marR="0" lvl="0" indent="0" algn="l" rtl="0">
                        <a:spcBef>
                          <a:spcPts val="0"/>
                        </a:spcBef>
                        <a:spcAft>
                          <a:spcPts val="0"/>
                        </a:spcAft>
                        <a:buNone/>
                      </a:pPr>
                      <a:r>
                        <a:rPr lang="en-ZA" sz="700" i="1">
                          <a:solidFill>
                            <a:schemeClr val="dk1"/>
                          </a:solidFill>
                        </a:rPr>
                        <a:t>Si estimé, DDN = 31 décembre</a:t>
                      </a:r>
                      <a:endParaRPr sz="700" i="1">
                        <a:solidFill>
                          <a:schemeClr val="dk1"/>
                        </a:solidFill>
                      </a:endParaRPr>
                    </a:p>
                    <a:p>
                      <a:pPr marL="0" marR="0" lvl="0" indent="0" algn="l" rtl="0">
                        <a:spcBef>
                          <a:spcPts val="0"/>
                        </a:spcBef>
                        <a:spcAft>
                          <a:spcPts val="0"/>
                        </a:spcAft>
                        <a:buNone/>
                      </a:pPr>
                      <a:r>
                        <a:rPr lang="en-ZA" sz="1000">
                          <a:solidFill>
                            <a:schemeClr val="dk1"/>
                          </a:solidFill>
                        </a:rPr>
                        <a:t>[ ] Non [ ] Oui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403400">
                <a:tc gridSpan="6">
                  <a:txBody>
                    <a:bodyPr/>
                    <a:lstStyle/>
                    <a:p>
                      <a:pPr marL="0" marR="0" lvl="0" indent="0" algn="l" rtl="0">
                        <a:spcBef>
                          <a:spcPts val="0"/>
                        </a:spcBef>
                        <a:spcAft>
                          <a:spcPts val="0"/>
                        </a:spcAft>
                        <a:buNone/>
                      </a:pPr>
                      <a:r>
                        <a:rPr lang="en-ZA" sz="1000">
                          <a:solidFill>
                            <a:schemeClr val="dk1"/>
                          </a:solidFill>
                        </a:rPr>
                        <a:t>Appartenance ethnique du père :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gridSpan="4">
                  <a:txBody>
                    <a:bodyPr/>
                    <a:lstStyle/>
                    <a:p>
                      <a:pPr marL="0" marR="0" lvl="0" indent="0" algn="l" rtl="0">
                        <a:spcBef>
                          <a:spcPts val="0"/>
                        </a:spcBef>
                        <a:spcAft>
                          <a:spcPts val="0"/>
                        </a:spcAft>
                        <a:buNone/>
                      </a:pPr>
                      <a:r>
                        <a:rPr lang="en-ZA" sz="1000" b="1">
                          <a:solidFill>
                            <a:schemeClr val="dk1"/>
                          </a:solidFill>
                        </a:rPr>
                        <a:t>Profession du père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sz="1000">
                        <a:solidFill>
                          <a:schemeClr val="dk1"/>
                        </a:solidFill>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1"/>
                  </a:ext>
                </a:extLst>
              </a:tr>
              <a:tr h="512000">
                <a:tc gridSpan="10">
                  <a:txBody>
                    <a:bodyPr/>
                    <a:lstStyle/>
                    <a:p>
                      <a:pPr marL="0" marR="0" lvl="0" indent="0" algn="l" rtl="0">
                        <a:spcBef>
                          <a:spcPts val="0"/>
                        </a:spcBef>
                        <a:spcAft>
                          <a:spcPts val="0"/>
                        </a:spcAft>
                        <a:buNone/>
                      </a:pPr>
                      <a:r>
                        <a:rPr lang="en-ZA" sz="1000">
                          <a:solidFill>
                            <a:schemeClr val="dk1"/>
                          </a:solidFill>
                        </a:rPr>
                        <a:t>Adresse actuelle / lieu de résidence du père (si elle est différente de celle de l'enfant) : </a:t>
                      </a:r>
                      <a:r>
                        <a:rPr lang="en-ZA" sz="700" b="0" i="1">
                          <a:solidFill>
                            <a:schemeClr val="dk1"/>
                          </a:solidFill>
                        </a:rPr>
                        <a:t>Fournir autant de détails que possible sur le lieu afin que d'autres puissent le trouver, par exemple maison, point de repère, rue, ville/village, district, province (à adapter en fonction du contexte).</a:t>
                      </a:r>
                      <a:endParaRPr sz="7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2"/>
                  </a:ext>
                </a:extLst>
              </a:tr>
              <a:tr h="403400">
                <a:tc gridSpan="10">
                  <a:txBody>
                    <a:bodyPr/>
                    <a:lstStyle/>
                    <a:p>
                      <a:pPr marL="0" marR="0" lvl="0" indent="0" algn="l" rtl="0">
                        <a:spcBef>
                          <a:spcPts val="0"/>
                        </a:spcBef>
                        <a:spcAft>
                          <a:spcPts val="0"/>
                        </a:spcAft>
                        <a:buNone/>
                      </a:pPr>
                      <a:r>
                        <a:rPr lang="en-ZA" sz="1000">
                          <a:solidFill>
                            <a:schemeClr val="dk1"/>
                          </a:solidFill>
                        </a:rPr>
                        <a:t>Téléphone du père / autres coordonnées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3"/>
                  </a:ext>
                </a:extLst>
              </a:tr>
              <a:tr h="558550">
                <a:tc gridSpan="10">
                  <a:txBody>
                    <a:bodyPr/>
                    <a:lstStyle/>
                    <a:p>
                      <a:pPr marL="0" marR="0" lvl="0" indent="0" algn="l" rtl="0">
                        <a:spcBef>
                          <a:spcPts val="0"/>
                        </a:spcBef>
                        <a:spcAft>
                          <a:spcPts val="0"/>
                        </a:spcAft>
                        <a:buNone/>
                      </a:pPr>
                      <a:r>
                        <a:rPr lang="en-ZA" sz="1000" dirty="0" err="1">
                          <a:solidFill>
                            <a:schemeClr val="dk1"/>
                          </a:solidFill>
                        </a:rPr>
                        <a:t>L'enfant</a:t>
                      </a:r>
                      <a:r>
                        <a:rPr lang="en-ZA" sz="1000" dirty="0">
                          <a:solidFill>
                            <a:schemeClr val="dk1"/>
                          </a:solidFill>
                        </a:rPr>
                        <a:t> consent-il à </a:t>
                      </a:r>
                      <a:r>
                        <a:rPr lang="en-ZA" sz="1000" dirty="0" err="1">
                          <a:solidFill>
                            <a:schemeClr val="dk1"/>
                          </a:solidFill>
                        </a:rPr>
                        <a:t>ce</a:t>
                      </a:r>
                      <a:r>
                        <a:rPr lang="en-ZA" sz="1000" dirty="0">
                          <a:solidFill>
                            <a:schemeClr val="dk1"/>
                          </a:solidFill>
                        </a:rPr>
                        <a:t> que le </a:t>
                      </a:r>
                      <a:r>
                        <a:rPr lang="en-ZA" sz="1000" dirty="0" err="1">
                          <a:solidFill>
                            <a:schemeClr val="dk1"/>
                          </a:solidFill>
                        </a:rPr>
                        <a:t>père</a:t>
                      </a:r>
                      <a:r>
                        <a:rPr lang="en-ZA" sz="1000" dirty="0">
                          <a:solidFill>
                            <a:schemeClr val="dk1"/>
                          </a:solidFill>
                        </a:rPr>
                        <a:t> </a:t>
                      </a:r>
                      <a:r>
                        <a:rPr lang="en-ZA" sz="1000" dirty="0" err="1">
                          <a:solidFill>
                            <a:schemeClr val="dk1"/>
                          </a:solidFill>
                        </a:rPr>
                        <a:t>soit</a:t>
                      </a:r>
                      <a:r>
                        <a:rPr lang="en-ZA" sz="1000" dirty="0">
                          <a:solidFill>
                            <a:schemeClr val="dk1"/>
                          </a:solidFill>
                        </a:rPr>
                        <a:t> </a:t>
                      </a:r>
                      <a:r>
                        <a:rPr lang="en-ZA" sz="1000" dirty="0" err="1">
                          <a:solidFill>
                            <a:schemeClr val="dk1"/>
                          </a:solidFill>
                        </a:rPr>
                        <a:t>contacté</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Non, </a:t>
                      </a:r>
                      <a:r>
                        <a:rPr lang="en-ZA" sz="1000" b="0" dirty="0" err="1">
                          <a:solidFill>
                            <a:schemeClr val="dk1"/>
                          </a:solidFill>
                        </a:rPr>
                        <a:t>précisez</a:t>
                      </a:r>
                      <a:r>
                        <a:rPr lang="en-ZA" sz="1000" b="0" dirty="0">
                          <a:solidFill>
                            <a:schemeClr val="dk1"/>
                          </a:solidFill>
                        </a:rPr>
                        <a:t>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4"/>
                  </a:ext>
                </a:extLst>
              </a:tr>
              <a:tr h="248250">
                <a:tc gridSpan="10">
                  <a:txBody>
                    <a:bodyPr/>
                    <a:lstStyle/>
                    <a:p>
                      <a:pPr marL="0" marR="0" lvl="0" indent="0" algn="l" rtl="0">
                        <a:spcBef>
                          <a:spcPts val="0"/>
                        </a:spcBef>
                        <a:spcAft>
                          <a:spcPts val="0"/>
                        </a:spcAft>
                        <a:buNone/>
                      </a:pPr>
                      <a:r>
                        <a:rPr lang="en-ZA" sz="1000">
                          <a:solidFill>
                            <a:schemeClr val="dk1"/>
                          </a:solidFill>
                        </a:rPr>
                        <a:t>Autres membres de la famille et personnes importantes pour l'enfant (en dehors du ménage)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5"/>
                  </a:ext>
                </a:extLst>
              </a:tr>
              <a:tr h="403400">
                <a:tc>
                  <a:txBody>
                    <a:bodyPr/>
                    <a:lstStyle/>
                    <a:p>
                      <a:pPr marL="0" marR="0" lvl="0" indent="0" algn="l" rtl="0">
                        <a:spcBef>
                          <a:spcPts val="0"/>
                        </a:spcBef>
                        <a:spcAft>
                          <a:spcPts val="0"/>
                        </a:spcAft>
                        <a:buNone/>
                      </a:pPr>
                      <a:r>
                        <a:rPr lang="en-ZA" sz="1000">
                          <a:solidFill>
                            <a:schemeClr val="dk1"/>
                          </a:solidFill>
                        </a:rPr>
                        <a:t>Nom complet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a:txBody>
                    <a:bodyPr/>
                    <a:lstStyle/>
                    <a:p>
                      <a:pPr marL="0" marR="0" lvl="0" indent="0" algn="l" rtl="0">
                        <a:spcBef>
                          <a:spcPts val="0"/>
                        </a:spcBef>
                        <a:spcAft>
                          <a:spcPts val="0"/>
                        </a:spcAft>
                        <a:buNone/>
                      </a:pPr>
                      <a:r>
                        <a:rPr lang="en-ZA" sz="1000" b="1">
                          <a:solidFill>
                            <a:schemeClr val="dk1"/>
                          </a:solidFill>
                        </a:rPr>
                        <a:t>L'âge:</a:t>
                      </a:r>
                      <a:endParaRPr sz="100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2">
                  <a:txBody>
                    <a:bodyPr/>
                    <a:lstStyle/>
                    <a:p>
                      <a:pPr marL="0" marR="0" lvl="0" indent="0" algn="l" rtl="0">
                        <a:spcBef>
                          <a:spcPts val="0"/>
                        </a:spcBef>
                        <a:spcAft>
                          <a:spcPts val="0"/>
                        </a:spcAft>
                        <a:buNone/>
                      </a:pPr>
                      <a:r>
                        <a:rPr lang="en-ZA" sz="1000" b="1">
                          <a:solidFill>
                            <a:schemeClr val="dk1"/>
                          </a:solidFill>
                        </a:rPr>
                        <a:t>Relation :</a:t>
                      </a:r>
                      <a:endParaRPr sz="100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Adresse / Lieu :</a:t>
                      </a:r>
                      <a:endParaRPr sz="100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Coordonnées de la personne à contacter :</a:t>
                      </a:r>
                      <a:endParaRPr sz="1000" b="1"/>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Consentement à la prise de contact :</a:t>
                      </a:r>
                      <a:endParaRPr sz="1000" b="1">
                        <a:solidFill>
                          <a:schemeClr val="dk1"/>
                        </a:solidFill>
                      </a:endParaRPr>
                    </a:p>
                    <a:p>
                      <a:pPr marL="0" marR="0" lvl="0" indent="0" algn="l" rtl="0">
                        <a:spcBef>
                          <a:spcPts val="0"/>
                        </a:spcBef>
                        <a:spcAft>
                          <a:spcPts val="0"/>
                        </a:spcAft>
                        <a:buNone/>
                      </a:pPr>
                      <a:r>
                        <a:rPr lang="en-ZA" sz="1000" i="1">
                          <a:solidFill>
                            <a:schemeClr val="dk1"/>
                          </a:solidFill>
                        </a:rPr>
                        <a:t>oui/non</a:t>
                      </a:r>
                      <a:endParaRPr sz="100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16"/>
                  </a:ext>
                </a:extLst>
              </a:tr>
              <a:tr h="24825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 </a:t>
                      </a:r>
                      <a:endParaRPr sz="10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a:solidFill>
                            <a:schemeClr val="dk1"/>
                          </a:solidFill>
                        </a:rPr>
                        <a:t> </a:t>
                      </a:r>
                      <a:endParaRPr sz="10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a:solidFill>
                            <a:schemeClr val="dk1"/>
                          </a:solidFill>
                        </a:rPr>
                        <a:t> </a:t>
                      </a:r>
                      <a:endParaRPr sz="10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00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7"/>
                  </a:ext>
                </a:extLst>
              </a:tr>
              <a:tr h="24825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 </a:t>
                      </a:r>
                      <a:endParaRPr sz="1000"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dirty="0">
                          <a:solidFill>
                            <a:schemeClr val="dk1"/>
                          </a:solidFill>
                        </a:rPr>
                        <a:t> </a:t>
                      </a:r>
                      <a:endParaRPr sz="1000"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dirty="0">
                          <a:solidFill>
                            <a:schemeClr val="dk1"/>
                          </a:solidFill>
                        </a:rPr>
                        <a:t> </a:t>
                      </a:r>
                      <a:endParaRPr sz="1000"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dirty="0">
                          <a:solidFill>
                            <a:schemeClr val="dk1"/>
                          </a:solidFill>
                        </a:rPr>
                        <a:t> </a:t>
                      </a:r>
                      <a:endParaRPr sz="1000" dirty="0"/>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8"/>
                  </a:ext>
                </a:extLst>
              </a:tr>
            </a:tbl>
          </a:graphicData>
        </a:graphic>
      </p:graphicFrame>
      <p:sp>
        <p:nvSpPr>
          <p:cNvPr id="2967" name="Google Shape;2967;p105"/>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8" name="Google Shape;2968;p105"/>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9" name="Google Shape;2969;p105"/>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0" name="Google Shape;2970;p105"/>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1" name="Google Shape;2971;p105"/>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975"/>
        <p:cNvGrpSpPr/>
        <p:nvPr/>
      </p:nvGrpSpPr>
      <p:grpSpPr>
        <a:xfrm>
          <a:off x="0" y="0"/>
          <a:ext cx="0" cy="0"/>
          <a:chOff x="0" y="0"/>
          <a:chExt cx="0" cy="0"/>
        </a:xfrm>
      </p:grpSpPr>
      <p:graphicFrame>
        <p:nvGraphicFramePr>
          <p:cNvPr id="2976" name="Google Shape;2976;p106"/>
          <p:cNvGraphicFramePr/>
          <p:nvPr>
            <p:extLst>
              <p:ext uri="{D42A27DB-BD31-4B8C-83A1-F6EECF244321}">
                <p14:modId xmlns:p14="http://schemas.microsoft.com/office/powerpoint/2010/main" val="2394675402"/>
              </p:ext>
            </p:extLst>
          </p:nvPr>
        </p:nvGraphicFramePr>
        <p:xfrm>
          <a:off x="988132" y="696538"/>
          <a:ext cx="5272975" cy="8165806"/>
        </p:xfrm>
        <a:graphic>
          <a:graphicData uri="http://schemas.openxmlformats.org/drawingml/2006/table">
            <a:tbl>
              <a:tblPr firstRow="1" firstCol="1" bandRow="1">
                <a:noFill/>
                <a:tableStyleId>{2E002EEE-DCA1-4BBC-BB20-DC795D1CDC30}</a:tableStyleId>
              </a:tblPr>
              <a:tblGrid>
                <a:gridCol w="448675">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963500">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1943100">
                  <a:extLst>
                    <a:ext uri="{9D8B030D-6E8A-4147-A177-3AD203B41FA5}">
                      <a16:colId xmlns:a16="http://schemas.microsoft.com/office/drawing/2014/main" val="20004"/>
                    </a:ext>
                  </a:extLst>
                </a:gridCol>
              </a:tblGrid>
              <a:tr h="228525">
                <a:tc gridSpan="5">
                  <a:txBody>
                    <a:bodyPr/>
                    <a:lstStyle/>
                    <a:p>
                      <a:pPr marL="0" marR="0" lvl="0" indent="0" algn="l" rtl="0">
                        <a:lnSpc>
                          <a:spcPct val="107000"/>
                        </a:lnSpc>
                        <a:spcBef>
                          <a:spcPts val="0"/>
                        </a:spcBef>
                        <a:spcAft>
                          <a:spcPts val="0"/>
                        </a:spcAft>
                        <a:buNone/>
                      </a:pPr>
                      <a:r>
                        <a:rPr lang="en-ZA" sz="1000">
                          <a:solidFill>
                            <a:schemeClr val="dk1"/>
                          </a:solidFill>
                        </a:rPr>
                        <a:t>5. ÉVALUATION INITIALE - PRÉOCCUPATIONS EN MATIÈRE DE PROTECTION </a:t>
                      </a:r>
                      <a:r>
                        <a:rPr lang="en-ZA" sz="700" b="0" i="1">
                          <a:solidFill>
                            <a:schemeClr val="dk1"/>
                          </a:solidFill>
                        </a:rPr>
                        <a:t>cochez toutes les cases correspondantes - cette question ne doit pas être posée directement, mais dans le cadre d'un dialogue général ou si elle est soulevée directement par l'enfant.</a:t>
                      </a:r>
                      <a:endParaRPr sz="7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3388525">
                <a:tc gridSpan="3">
                  <a:txBody>
                    <a:bodyPr/>
                    <a:lstStyle/>
                    <a:p>
                      <a:pPr marL="177800" marR="0" lvl="0" indent="-177800" algn="l" rtl="0">
                        <a:spcBef>
                          <a:spcPts val="0"/>
                        </a:spcBef>
                        <a:spcAft>
                          <a:spcPts val="0"/>
                        </a:spcAft>
                        <a:buNone/>
                      </a:pPr>
                      <a:r>
                        <a:rPr lang="en-ZA" sz="1000" b="0">
                          <a:solidFill>
                            <a:schemeClr val="dk1"/>
                          </a:solidFill>
                        </a:rPr>
                        <a:t>[ ] Abus physique / violence</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 Abus sexuel / violence</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]Viol</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]Abus / violence émotionnels ou psychologiques</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]Négligence</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 Abandon</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]Travail des enfants (pas les pires formes)</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 Travaux dangereux</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]Exploitation sexuelle</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]Esclavage / vente / enlèvement / trafic / travail forcé</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]En conflit avec la loi</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]Associé à des forces ou groupes armés</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]Privé de liberté / en détention</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]Condition médicale grave</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]Difficulté fonctionnelle (voir, même en portant des lunettes)</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]Difficulté fonctionnelle (audition, même en cas d'utilisation d'appareils auditifs)</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]Difficulté fonctionnelle (marcher ou utiliser certaines parties de son corps)</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]Difficultés fonctionnelles (mémoire ou concentration)</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]Difficulté à s'occuper de soi-même, par exemple à se nourrir ou à s'habiller (par rapport à d'autres enfants du même âge)</a:t>
                      </a:r>
                      <a:endParaRPr sz="1000" b="0">
                        <a:solidFill>
                          <a:schemeClr val="dk1"/>
                        </a:solidFill>
                      </a:endParaRPr>
                    </a:p>
                    <a:p>
                      <a:pPr marL="177800" marR="0" lvl="0" indent="-177800" algn="l" rtl="0">
                        <a:spcBef>
                          <a:spcPts val="0"/>
                        </a:spcBef>
                        <a:spcAft>
                          <a:spcPts val="0"/>
                        </a:spcAft>
                        <a:buNone/>
                      </a:pPr>
                      <a:r>
                        <a:rPr lang="en-ZA" sz="1000" b="0">
                          <a:solidFill>
                            <a:schemeClr val="dk1"/>
                          </a:solidFill>
                        </a:rPr>
                        <a:t>[ ]Difficultés de communication </a:t>
                      </a:r>
                      <a:endParaRPr sz="1000" b="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177800" marR="0" lvl="0" indent="-177800" algn="l" rtl="0">
                        <a:spcBef>
                          <a:spcPts val="0"/>
                        </a:spcBef>
                        <a:spcAft>
                          <a:spcPts val="0"/>
                        </a:spcAft>
                        <a:buNone/>
                      </a:pPr>
                      <a:r>
                        <a:rPr lang="en-ZA" sz="1000" dirty="0">
                          <a:solidFill>
                            <a:schemeClr val="dk1"/>
                          </a:solidFill>
                        </a:rPr>
                        <a:t>[ ]Non </a:t>
                      </a:r>
                      <a:r>
                        <a:rPr lang="en-ZA" sz="1000" dirty="0" err="1">
                          <a:solidFill>
                            <a:schemeClr val="dk1"/>
                          </a:solidFill>
                        </a:rPr>
                        <a:t>accompagné</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 </a:t>
                      </a:r>
                      <a:r>
                        <a:rPr lang="en-ZA" sz="1000" dirty="0" err="1">
                          <a:solidFill>
                            <a:schemeClr val="dk1"/>
                          </a:solidFill>
                        </a:rPr>
                        <a:t>Séparés</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 </a:t>
                      </a:r>
                      <a:r>
                        <a:rPr lang="en-ZA" sz="1000" dirty="0" err="1">
                          <a:solidFill>
                            <a:schemeClr val="dk1"/>
                          </a:solidFill>
                        </a:rPr>
                        <a:t>Orphelin</a:t>
                      </a:r>
                      <a:r>
                        <a:rPr lang="en-ZA" sz="1000" dirty="0">
                          <a:solidFill>
                            <a:schemeClr val="dk1"/>
                          </a:solidFill>
                        </a:rPr>
                        <a:t> </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Détresse</a:t>
                      </a:r>
                      <a:r>
                        <a:rPr lang="en-ZA" sz="1000" dirty="0">
                          <a:solidFill>
                            <a:schemeClr val="dk1"/>
                          </a:solidFill>
                        </a:rPr>
                        <a:t> </a:t>
                      </a:r>
                      <a:r>
                        <a:rPr lang="en-ZA" sz="1000" dirty="0" err="1">
                          <a:solidFill>
                            <a:schemeClr val="dk1"/>
                          </a:solidFill>
                        </a:rPr>
                        <a:t>psychosociale</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]Troubles </a:t>
                      </a:r>
                      <a:r>
                        <a:rPr lang="en-ZA" sz="1000" dirty="0" err="1">
                          <a:solidFill>
                            <a:schemeClr val="dk1"/>
                          </a:solidFill>
                        </a:rPr>
                        <a:t>mentaux</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Abus</a:t>
                      </a:r>
                      <a:r>
                        <a:rPr lang="en-ZA" sz="1000" dirty="0">
                          <a:solidFill>
                            <a:schemeClr val="dk1"/>
                          </a:solidFill>
                        </a:rPr>
                        <a:t> de substances et </a:t>
                      </a:r>
                      <a:r>
                        <a:rPr lang="en-ZA" sz="1000" dirty="0" err="1">
                          <a:solidFill>
                            <a:schemeClr val="dk1"/>
                          </a:solidFill>
                        </a:rPr>
                        <a:t>dépendance</a:t>
                      </a:r>
                      <a:r>
                        <a:rPr lang="en-ZA" sz="1000" dirty="0">
                          <a:solidFill>
                            <a:schemeClr val="dk1"/>
                          </a:solidFill>
                        </a:rPr>
                        <a:t> (enfant)</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Appartenant</a:t>
                      </a:r>
                      <a:r>
                        <a:rPr lang="en-ZA" sz="1000" dirty="0">
                          <a:solidFill>
                            <a:schemeClr val="dk1"/>
                          </a:solidFill>
                        </a:rPr>
                        <a:t> à un </a:t>
                      </a:r>
                      <a:r>
                        <a:rPr lang="en-ZA" sz="1000" dirty="0" err="1">
                          <a:solidFill>
                            <a:schemeClr val="dk1"/>
                          </a:solidFill>
                        </a:rPr>
                        <a:t>groupe</a:t>
                      </a:r>
                      <a:r>
                        <a:rPr lang="en-ZA" sz="1000" dirty="0">
                          <a:solidFill>
                            <a:schemeClr val="dk1"/>
                          </a:solidFill>
                        </a:rPr>
                        <a:t> </a:t>
                      </a:r>
                      <a:r>
                        <a:rPr lang="en-ZA" sz="1000" dirty="0" err="1">
                          <a:solidFill>
                            <a:schemeClr val="dk1"/>
                          </a:solidFill>
                        </a:rPr>
                        <a:t>marginalisé</a:t>
                      </a:r>
                      <a:r>
                        <a:rPr lang="en-ZA" sz="1000" dirty="0">
                          <a:solidFill>
                            <a:schemeClr val="dk1"/>
                          </a:solidFill>
                        </a:rPr>
                        <a:t> / </a:t>
                      </a:r>
                      <a:r>
                        <a:rPr lang="en-ZA" sz="1000" dirty="0" err="1">
                          <a:solidFill>
                            <a:schemeClr val="dk1"/>
                          </a:solidFill>
                        </a:rPr>
                        <a:t>discriminé</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]Absence de documents / </a:t>
                      </a:r>
                      <a:r>
                        <a:rPr lang="en-ZA" sz="1000" dirty="0" err="1">
                          <a:solidFill>
                            <a:schemeClr val="dk1"/>
                          </a:solidFill>
                        </a:rPr>
                        <a:t>d'enregistrement</a:t>
                      </a:r>
                      <a:r>
                        <a:rPr lang="en-ZA" sz="1000" dirty="0">
                          <a:solidFill>
                            <a:schemeClr val="dk1"/>
                          </a:solidFill>
                        </a:rPr>
                        <a:t> de la naissance</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Mariage</a:t>
                      </a:r>
                      <a:r>
                        <a:rPr lang="en-ZA" sz="1000" dirty="0">
                          <a:solidFill>
                            <a:schemeClr val="dk1"/>
                          </a:solidFill>
                        </a:rPr>
                        <a:t> </a:t>
                      </a:r>
                      <a:r>
                        <a:rPr lang="en-ZA" sz="1000" dirty="0" err="1">
                          <a:solidFill>
                            <a:schemeClr val="dk1"/>
                          </a:solidFill>
                        </a:rPr>
                        <a:t>d'enfants</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]Mutilations </a:t>
                      </a:r>
                      <a:r>
                        <a:rPr lang="en-ZA" sz="1000" dirty="0" err="1">
                          <a:solidFill>
                            <a:schemeClr val="dk1"/>
                          </a:solidFill>
                        </a:rPr>
                        <a:t>génitales</a:t>
                      </a:r>
                      <a:r>
                        <a:rPr lang="en-ZA" sz="1000" dirty="0">
                          <a:solidFill>
                            <a:schemeClr val="dk1"/>
                          </a:solidFill>
                        </a:rPr>
                        <a:t> </a:t>
                      </a:r>
                      <a:r>
                        <a:rPr lang="en-ZA" sz="1000" dirty="0" err="1">
                          <a:solidFill>
                            <a:schemeClr val="dk1"/>
                          </a:solidFill>
                        </a:rPr>
                        <a:t>féminines</a:t>
                      </a:r>
                      <a:r>
                        <a:rPr lang="en-ZA" sz="1000" dirty="0">
                          <a:solidFill>
                            <a:schemeClr val="dk1"/>
                          </a:solidFill>
                        </a:rPr>
                        <a:t> (MGF)</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 </a:t>
                      </a:r>
                      <a:r>
                        <a:rPr lang="en-ZA" sz="1000" dirty="0" err="1">
                          <a:solidFill>
                            <a:schemeClr val="dk1"/>
                          </a:solidFill>
                        </a:rPr>
                        <a:t>Grossesse</a:t>
                      </a:r>
                      <a:r>
                        <a:rPr lang="en-ZA" sz="1000" dirty="0">
                          <a:solidFill>
                            <a:schemeClr val="dk1"/>
                          </a:solidFill>
                        </a:rPr>
                        <a:t> / enfant parent</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Refus</a:t>
                      </a:r>
                      <a:r>
                        <a:rPr lang="en-ZA" sz="1000" dirty="0">
                          <a:solidFill>
                            <a:schemeClr val="dk1"/>
                          </a:solidFill>
                        </a:rPr>
                        <a:t> de </a:t>
                      </a:r>
                      <a:r>
                        <a:rPr lang="en-ZA" sz="1000" dirty="0" err="1">
                          <a:solidFill>
                            <a:schemeClr val="dk1"/>
                          </a:solidFill>
                        </a:rPr>
                        <a:t>ressources</a:t>
                      </a:r>
                      <a:r>
                        <a:rPr lang="en-ZA" sz="1000" dirty="0">
                          <a:solidFill>
                            <a:schemeClr val="dk1"/>
                          </a:solidFill>
                        </a:rPr>
                        <a:t>, </a:t>
                      </a:r>
                      <a:r>
                        <a:rPr lang="en-ZA" sz="1000" dirty="0" err="1">
                          <a:solidFill>
                            <a:schemeClr val="dk1"/>
                          </a:solidFill>
                        </a:rPr>
                        <a:t>d'opportunités</a:t>
                      </a:r>
                      <a:r>
                        <a:rPr lang="en-ZA" sz="1000" dirty="0">
                          <a:solidFill>
                            <a:schemeClr val="dk1"/>
                          </a:solidFill>
                        </a:rPr>
                        <a:t> </a:t>
                      </a:r>
                      <a:r>
                        <a:rPr lang="en-ZA" sz="1000" dirty="0" err="1">
                          <a:solidFill>
                            <a:schemeClr val="dk1"/>
                          </a:solidFill>
                        </a:rPr>
                        <a:t>ou</a:t>
                      </a:r>
                      <a:r>
                        <a:rPr lang="en-ZA" sz="1000" dirty="0">
                          <a:solidFill>
                            <a:schemeClr val="dk1"/>
                          </a:solidFill>
                        </a:rPr>
                        <a:t> de services</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Dispositif</a:t>
                      </a:r>
                      <a:r>
                        <a:rPr lang="en-ZA" sz="1000" dirty="0">
                          <a:solidFill>
                            <a:schemeClr val="dk1"/>
                          </a:solidFill>
                        </a:rPr>
                        <a:t> de prise </a:t>
                      </a:r>
                      <a:r>
                        <a:rPr lang="en-ZA" sz="1000" dirty="0" err="1">
                          <a:solidFill>
                            <a:schemeClr val="dk1"/>
                          </a:solidFill>
                        </a:rPr>
                        <a:t>en</a:t>
                      </a:r>
                      <a:r>
                        <a:rPr lang="en-ZA" sz="1000" dirty="0">
                          <a:solidFill>
                            <a:schemeClr val="dk1"/>
                          </a:solidFill>
                        </a:rPr>
                        <a:t> charge très </a:t>
                      </a:r>
                      <a:r>
                        <a:rPr lang="en-ZA" sz="1000" dirty="0" err="1">
                          <a:solidFill>
                            <a:schemeClr val="dk1"/>
                          </a:solidFill>
                        </a:rPr>
                        <a:t>vulnérable</a:t>
                      </a:r>
                      <a:r>
                        <a:rPr lang="en-ZA" sz="1000" dirty="0">
                          <a:solidFill>
                            <a:schemeClr val="dk1"/>
                          </a:solidFill>
                        </a:rPr>
                        <a:t>, par </a:t>
                      </a:r>
                      <a:r>
                        <a:rPr lang="en-ZA" sz="1000" dirty="0" err="1">
                          <a:solidFill>
                            <a:schemeClr val="dk1"/>
                          </a:solidFill>
                        </a:rPr>
                        <a:t>exemple</a:t>
                      </a:r>
                      <a:r>
                        <a:rPr lang="en-ZA" sz="1000" dirty="0">
                          <a:solidFill>
                            <a:schemeClr val="dk1"/>
                          </a:solidFill>
                        </a:rPr>
                        <a:t> &gt;8 enfants dans le ménage, </a:t>
                      </a:r>
                      <a:r>
                        <a:rPr lang="en-ZA" sz="1000" dirty="0" err="1">
                          <a:solidFill>
                            <a:schemeClr val="dk1"/>
                          </a:solidFill>
                        </a:rPr>
                        <a:t>toxicomanie</a:t>
                      </a:r>
                      <a:r>
                        <a:rPr lang="en-ZA" sz="1000" dirty="0">
                          <a:solidFill>
                            <a:schemeClr val="dk1"/>
                          </a:solidFill>
                        </a:rPr>
                        <a:t> du </a:t>
                      </a:r>
                      <a:r>
                        <a:rPr lang="en-ZA" sz="1000" dirty="0" err="1">
                          <a:solidFill>
                            <a:schemeClr val="dk1"/>
                          </a:solidFill>
                        </a:rPr>
                        <a:t>prestataire</a:t>
                      </a:r>
                      <a:r>
                        <a:rPr lang="en-ZA" sz="1000" dirty="0">
                          <a:solidFill>
                            <a:schemeClr val="dk1"/>
                          </a:solidFill>
                        </a:rPr>
                        <a:t> de </a:t>
                      </a:r>
                      <a:r>
                        <a:rPr lang="en-ZA" sz="1000" dirty="0" err="1">
                          <a:solidFill>
                            <a:schemeClr val="dk1"/>
                          </a:solidFill>
                        </a:rPr>
                        <a:t>soins</a:t>
                      </a:r>
                      <a:r>
                        <a:rPr lang="en-ZA" sz="1000" dirty="0">
                          <a:solidFill>
                            <a:schemeClr val="dk1"/>
                          </a:solidFill>
                        </a:rPr>
                        <a:t>, </a:t>
                      </a:r>
                      <a:r>
                        <a:rPr lang="en-ZA" sz="1000" dirty="0" err="1">
                          <a:solidFill>
                            <a:schemeClr val="dk1"/>
                          </a:solidFill>
                        </a:rPr>
                        <a:t>prestataire</a:t>
                      </a:r>
                      <a:r>
                        <a:rPr lang="en-ZA" sz="1000" dirty="0">
                          <a:solidFill>
                            <a:schemeClr val="dk1"/>
                          </a:solidFill>
                        </a:rPr>
                        <a:t> de </a:t>
                      </a:r>
                      <a:r>
                        <a:rPr lang="en-ZA" sz="1000" dirty="0" err="1">
                          <a:solidFill>
                            <a:schemeClr val="dk1"/>
                          </a:solidFill>
                        </a:rPr>
                        <a:t>soins</a:t>
                      </a:r>
                      <a:r>
                        <a:rPr lang="en-ZA" sz="1000" dirty="0">
                          <a:solidFill>
                            <a:schemeClr val="dk1"/>
                          </a:solidFill>
                        </a:rPr>
                        <a:t> unique </a:t>
                      </a:r>
                      <a:r>
                        <a:rPr lang="en-ZA" sz="1000" dirty="0" err="1">
                          <a:solidFill>
                            <a:schemeClr val="dk1"/>
                          </a:solidFill>
                        </a:rPr>
                        <a:t>vulnérable</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]Enfant survivant d'un </a:t>
                      </a:r>
                      <a:r>
                        <a:rPr lang="en-ZA" sz="1000" dirty="0" err="1">
                          <a:solidFill>
                            <a:schemeClr val="dk1"/>
                          </a:solidFill>
                        </a:rPr>
                        <a:t>engin</a:t>
                      </a:r>
                      <a:r>
                        <a:rPr lang="en-ZA" sz="1000" dirty="0">
                          <a:solidFill>
                            <a:schemeClr val="dk1"/>
                          </a:solidFill>
                        </a:rPr>
                        <a:t> </a:t>
                      </a:r>
                      <a:r>
                        <a:rPr lang="en-ZA" sz="1000" dirty="0" err="1">
                          <a:solidFill>
                            <a:schemeClr val="dk1"/>
                          </a:solidFill>
                        </a:rPr>
                        <a:t>explosif</a:t>
                      </a:r>
                      <a:r>
                        <a:rPr lang="en-ZA" sz="1000" dirty="0">
                          <a:solidFill>
                            <a:schemeClr val="dk1"/>
                          </a:solidFill>
                        </a:rPr>
                        <a:t> (EE)</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Autre</a:t>
                      </a:r>
                      <a:r>
                        <a:rPr lang="en-ZA" sz="1000" dirty="0">
                          <a:solidFill>
                            <a:schemeClr val="dk1"/>
                          </a:solidFill>
                        </a:rPr>
                        <a:t>, </a:t>
                      </a: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177800" marR="0" lvl="0" indent="-17780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1"/>
                  </a:ext>
                </a:extLst>
              </a:tr>
              <a:tr h="123750">
                <a:tc gridSpan="5">
                  <a:txBody>
                    <a:bodyPr/>
                    <a:lstStyle/>
                    <a:p>
                      <a:pPr marL="0" marR="0" lvl="0" indent="0" algn="l" rtl="0">
                        <a:lnSpc>
                          <a:spcPct val="107000"/>
                        </a:lnSpc>
                        <a:spcBef>
                          <a:spcPts val="0"/>
                        </a:spcBef>
                        <a:spcAft>
                          <a:spcPts val="0"/>
                        </a:spcAft>
                        <a:buNone/>
                      </a:pPr>
                      <a:r>
                        <a:rPr lang="en-ZA" sz="1000">
                          <a:solidFill>
                            <a:schemeClr val="dk1"/>
                          </a:solidFill>
                        </a:rPr>
                        <a:t>6. ÉVALUATION INITIALE - NIVEAU DE RISQUE</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121025">
                <a:tc>
                  <a:txBody>
                    <a:bodyPr/>
                    <a:lstStyle/>
                    <a:p>
                      <a:pPr marL="0" marR="0" lvl="0" indent="0" algn="l" rtl="0">
                        <a:spcBef>
                          <a:spcPts val="0"/>
                        </a:spcBef>
                        <a:spcAft>
                          <a:spcPts val="0"/>
                        </a:spcAft>
                        <a:buNone/>
                      </a:pPr>
                      <a:r>
                        <a:rPr lang="en-ZA" sz="900">
                          <a:solidFill>
                            <a:schemeClr val="dk1"/>
                          </a:solidFill>
                        </a:rPr>
                        <a:t>Cocher</a:t>
                      </a:r>
                      <a:endParaRPr sz="9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a:txBody>
                    <a:bodyPr/>
                    <a:lstStyle/>
                    <a:p>
                      <a:pPr marL="0" marR="0" lvl="0" indent="0" algn="l" rtl="0">
                        <a:spcBef>
                          <a:spcPts val="0"/>
                        </a:spcBef>
                        <a:spcAft>
                          <a:spcPts val="0"/>
                        </a:spcAft>
                        <a:buNone/>
                      </a:pPr>
                      <a:r>
                        <a:rPr lang="en-ZA" sz="1000" b="1">
                          <a:solidFill>
                            <a:schemeClr val="dk1"/>
                          </a:solidFill>
                        </a:rPr>
                        <a:t>Niveau de risque</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3">
                  <a:txBody>
                    <a:bodyPr/>
                    <a:lstStyle/>
                    <a:p>
                      <a:pPr marL="0" marR="0" lvl="0" indent="0" algn="l" rtl="0">
                        <a:spcBef>
                          <a:spcPts val="0"/>
                        </a:spcBef>
                        <a:spcAft>
                          <a:spcPts val="0"/>
                        </a:spcAft>
                        <a:buNone/>
                      </a:pPr>
                      <a:r>
                        <a:rPr lang="en-ZA" sz="1000" b="1">
                          <a:solidFill>
                            <a:schemeClr val="dk1"/>
                          </a:solidFill>
                        </a:rPr>
                        <a:t>Résumé des motifs</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HAUT</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MOYEN</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BAS</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AUCUN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3">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123750">
                <a:tc gridSpan="5">
                  <a:txBody>
                    <a:bodyPr/>
                    <a:lstStyle/>
                    <a:p>
                      <a:pPr marL="0" marR="0" lvl="0" indent="0" algn="l" rtl="0">
                        <a:lnSpc>
                          <a:spcPct val="107000"/>
                        </a:lnSpc>
                        <a:spcBef>
                          <a:spcPts val="0"/>
                        </a:spcBef>
                        <a:spcAft>
                          <a:spcPts val="0"/>
                        </a:spcAft>
                        <a:buNone/>
                      </a:pPr>
                      <a:r>
                        <a:rPr lang="en-ZA" sz="1000" b="1">
                          <a:solidFill>
                            <a:schemeClr val="dk1"/>
                          </a:solidFill>
                        </a:rPr>
                        <a:t>7. PRÉOCCUPATION(S) IMMÉDIATE(S) DEVANT ÊTRE ABORDÉE(S)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127000">
                <a:tc>
                  <a:txBody>
                    <a:bodyPr/>
                    <a:lstStyle/>
                    <a:p>
                      <a:pPr marL="0" marR="0" lvl="0" indent="0" algn="l" rtl="0">
                        <a:spcBef>
                          <a:spcPts val="0"/>
                        </a:spcBef>
                        <a:spcAft>
                          <a:spcPts val="0"/>
                        </a:spcAft>
                        <a:buNone/>
                      </a:pPr>
                      <a:r>
                        <a:rPr lang="en-ZA" sz="900">
                          <a:solidFill>
                            <a:schemeClr val="dk1"/>
                          </a:solidFill>
                        </a:rPr>
                        <a:t>Cocher</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a:txBody>
                    <a:bodyPr/>
                    <a:lstStyle/>
                    <a:p>
                      <a:pPr marL="0" marR="0" lvl="0" indent="0" algn="l" rtl="0">
                        <a:spcBef>
                          <a:spcPts val="0"/>
                        </a:spcBef>
                        <a:spcAft>
                          <a:spcPts val="0"/>
                        </a:spcAft>
                        <a:buNone/>
                      </a:pPr>
                      <a:r>
                        <a:rPr lang="en-ZA" sz="1000" b="1">
                          <a:solidFill>
                            <a:schemeClr val="dk1"/>
                          </a:solidFill>
                        </a:rPr>
                        <a:t>Préoccupation immédiate</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2">
                  <a:txBody>
                    <a:bodyPr/>
                    <a:lstStyle/>
                    <a:p>
                      <a:pPr marL="0" marR="0" lvl="0" indent="0" algn="l" rtl="0">
                        <a:spcBef>
                          <a:spcPts val="0"/>
                        </a:spcBef>
                        <a:spcAft>
                          <a:spcPts val="0"/>
                        </a:spcAft>
                        <a:buNone/>
                      </a:pPr>
                      <a:r>
                        <a:rPr lang="en-ZA" sz="1000" b="1">
                          <a:solidFill>
                            <a:schemeClr val="dk1"/>
                          </a:solidFill>
                        </a:rPr>
                        <a:t>Résumé des motifs</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Mesures immédiates prises/référencement effectué</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9"/>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SOINS DE SANTÉ</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SÉCURITÉ</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SOINS INTÉRIMAIRES</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AUTRE spécifier</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3"/>
                  </a:ext>
                </a:extLst>
              </a:tr>
              <a:tr h="121025">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spcBef>
                          <a:spcPts val="0"/>
                        </a:spcBef>
                        <a:spcAft>
                          <a:spcPts val="0"/>
                        </a:spcAft>
                        <a:buNone/>
                      </a:pPr>
                      <a:r>
                        <a:rPr lang="en-ZA" sz="1000" b="1">
                          <a:solidFill>
                            <a:schemeClr val="dk1"/>
                          </a:solidFill>
                        </a:rPr>
                        <a:t>AUCUNE</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14"/>
                  </a:ext>
                </a:extLst>
              </a:tr>
            </a:tbl>
          </a:graphicData>
        </a:graphic>
      </p:graphicFrame>
      <p:sp>
        <p:nvSpPr>
          <p:cNvPr id="2977" name="Google Shape;2977;p106"/>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8" name="Google Shape;2978;p106"/>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9" name="Google Shape;2979;p106"/>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0" name="Google Shape;2980;p106"/>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1" name="Google Shape;2981;p106"/>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985"/>
        <p:cNvGrpSpPr/>
        <p:nvPr/>
      </p:nvGrpSpPr>
      <p:grpSpPr>
        <a:xfrm>
          <a:off x="0" y="0"/>
          <a:ext cx="0" cy="0"/>
          <a:chOff x="0" y="0"/>
          <a:chExt cx="0" cy="0"/>
        </a:xfrm>
      </p:grpSpPr>
      <p:sp>
        <p:nvSpPr>
          <p:cNvPr id="2986" name="Google Shape;2986;p107"/>
          <p:cNvSpPr txBox="1"/>
          <p:nvPr/>
        </p:nvSpPr>
        <p:spPr>
          <a:xfrm>
            <a:off x="996286" y="1201683"/>
            <a:ext cx="525404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Lisez attentivement ce document et utilisez les informations qu'il contient pour procéder à une évaluation initiale.</a:t>
            </a:r>
            <a:endParaRPr sz="1100" b="1">
              <a:solidFill>
                <a:schemeClr val="dk2"/>
              </a:solidFill>
              <a:latin typeface="Calibri"/>
              <a:ea typeface="Calibri"/>
              <a:cs typeface="Calibri"/>
              <a:sym typeface="Calibri"/>
            </a:endParaRPr>
          </a:p>
        </p:txBody>
      </p:sp>
      <p:sp>
        <p:nvSpPr>
          <p:cNvPr id="2987" name="Google Shape;2987;p107"/>
          <p:cNvSpPr txBox="1"/>
          <p:nvPr/>
        </p:nvSpPr>
        <p:spPr>
          <a:xfrm>
            <a:off x="996285" y="2137527"/>
            <a:ext cx="5254042" cy="4749377"/>
          </a:xfrm>
          <a:prstGeom prst="rect">
            <a:avLst/>
          </a:prstGeom>
          <a:noFill/>
          <a:ln>
            <a:noFill/>
          </a:ln>
        </p:spPr>
        <p:txBody>
          <a:bodyPr spcFirstLastPara="1" wrap="square" lIns="91425" tIns="45700" rIns="91425" bIns="45700" anchor="t" anchorCtr="0">
            <a:spAutoFit/>
          </a:bodyPr>
          <a:lstStyle/>
          <a:p>
            <a:pPr marL="0" marR="0" lvl="0" indent="0" algn="l" rtl="0">
              <a:lnSpc>
                <a:spcPct val="106000"/>
              </a:lnSpc>
              <a:spcBef>
                <a:spcPts val="0"/>
              </a:spcBef>
              <a:spcAft>
                <a:spcPts val="0"/>
              </a:spcAft>
              <a:buNone/>
            </a:pPr>
            <a:r>
              <a:rPr lang="en-ZA" sz="1100">
                <a:solidFill>
                  <a:schemeClr val="dk1"/>
                </a:solidFill>
                <a:latin typeface="Calibri"/>
                <a:ea typeface="Calibri"/>
                <a:cs typeface="Calibri"/>
                <a:sym typeface="Calibri"/>
              </a:rPr>
              <a:t>La jeune fille s'appelle Amina Ahmed Alia. Elle a 12 ans et est née le 20 décembre. Elle vit avec sa mère et ses deux frères et sœurs dans un bâtiment endommagé. Sa sœur a 10 ans et son frère 6 ans. Sa mère s'appelle Sara et a 27 ans. Son père est décédé avant la catastrophe et sa famille connaît des difficultés financières. </a:t>
            </a:r>
            <a:endParaRPr/>
          </a:p>
          <a:p>
            <a:pPr marL="0" marR="0" lvl="0" indent="0" algn="l" rtl="0">
              <a:lnSpc>
                <a:spcPct val="106000"/>
              </a:lnSpc>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6000"/>
              </a:lnSpc>
              <a:spcBef>
                <a:spcPts val="0"/>
              </a:spcBef>
              <a:spcAft>
                <a:spcPts val="0"/>
              </a:spcAft>
              <a:buNone/>
            </a:pPr>
            <a:r>
              <a:rPr lang="en-ZA" sz="1100">
                <a:solidFill>
                  <a:schemeClr val="dk1"/>
                </a:solidFill>
                <a:latin typeface="Calibri"/>
                <a:ea typeface="Calibri"/>
                <a:cs typeface="Calibri"/>
                <a:sym typeface="Calibri"/>
              </a:rPr>
              <a:t>Depuis quelques mois, elle a cessé d'aller à l'école et a commencé à travailler. Amina a terminé l'école primaire, mais après cela, elle a dû travailler car sa mère n'était pas en mesure de payer les frais de scolarité. Sa mère aimerait qu'Amina puisse continuer à aller à l'école, mais ce n'est pas possible.</a:t>
            </a:r>
            <a:endParaRPr/>
          </a:p>
          <a:p>
            <a:pPr marL="0" marR="0" lvl="0" indent="0" algn="l" rtl="0">
              <a:lnSpc>
                <a:spcPct val="106000"/>
              </a:lnSpc>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6000"/>
              </a:lnSpc>
              <a:spcBef>
                <a:spcPts val="0"/>
              </a:spcBef>
              <a:spcAft>
                <a:spcPts val="0"/>
              </a:spcAft>
              <a:buNone/>
            </a:pPr>
            <a:r>
              <a:rPr lang="en-ZA" sz="1100">
                <a:solidFill>
                  <a:schemeClr val="dk1"/>
                </a:solidFill>
                <a:latin typeface="Calibri"/>
                <a:ea typeface="Calibri"/>
                <a:cs typeface="Calibri"/>
                <a:sym typeface="Calibri"/>
              </a:rPr>
              <a:t>Aujourd'hui, Amina effectue des travaux domestiques dans la maison d'un homme veuf qui vit dans le quartier. Il est riche et jouit d'un grand respect au sein de la communauté. La mère d'Amina pense qu'elle a de la chance de travailler pour lui.</a:t>
            </a:r>
            <a:endParaRPr/>
          </a:p>
          <a:p>
            <a:pPr marL="0" marR="0" lvl="0" indent="0" algn="l" rtl="0">
              <a:lnSpc>
                <a:spcPct val="106000"/>
              </a:lnSpc>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6000"/>
              </a:lnSpc>
              <a:spcBef>
                <a:spcPts val="0"/>
              </a:spcBef>
              <a:spcAft>
                <a:spcPts val="0"/>
              </a:spcAft>
              <a:buNone/>
            </a:pPr>
            <a:r>
              <a:rPr lang="en-ZA" sz="1100">
                <a:solidFill>
                  <a:schemeClr val="dk1"/>
                </a:solidFill>
                <a:latin typeface="Calibri"/>
                <a:ea typeface="Calibri"/>
                <a:cs typeface="Calibri"/>
                <a:sym typeface="Calibri"/>
              </a:rPr>
              <a:t>Au cours des dernières semaines, Amina a commencé à se sentir mal à l'aise en présence de cet homme. Elle aime son travail, mais elle n’aime pas cet homme. Il lui a dit qu'il voulait s'occuper d'elle et qu'elle pouvait venir vivre avec lui si elle le souhaitait. Il lui a également demandé de ne pas en parler à sa mère, mais elle l'a fait. Sa mère a dit que c'était un homme respectable au sein de la communauté et qu'elle devrait être heureuse d'attirer son attention. De plus, sa mère n'avait que 14 ans lorsqu'elle s'est mariée ! Sa mère a dit qu'elle devait continuer à travailler là-bas parce que la famille avait besoin d'argent. </a:t>
            </a:r>
            <a:endParaRPr/>
          </a:p>
          <a:p>
            <a:pPr marL="0" marR="0" lvl="0" indent="0" algn="l" rtl="0">
              <a:lnSpc>
                <a:spcPct val="106000"/>
              </a:lnSpc>
              <a:spcBef>
                <a:spcPts val="0"/>
              </a:spcBef>
              <a:spcAft>
                <a:spcPts val="0"/>
              </a:spcAft>
              <a:buNone/>
            </a:pPr>
            <a:endParaRPr sz="1100">
              <a:solidFill>
                <a:schemeClr val="dk1"/>
              </a:solidFill>
              <a:latin typeface="Calibri"/>
              <a:ea typeface="Calibri"/>
              <a:cs typeface="Calibri"/>
              <a:sym typeface="Calibri"/>
            </a:endParaRPr>
          </a:p>
          <a:p>
            <a:pPr marL="0" marR="0" lvl="0" indent="0" algn="l" rtl="0">
              <a:lnSpc>
                <a:spcPct val="106000"/>
              </a:lnSpc>
              <a:spcBef>
                <a:spcPts val="0"/>
              </a:spcBef>
              <a:spcAft>
                <a:spcPts val="0"/>
              </a:spcAft>
              <a:buNone/>
            </a:pPr>
            <a:r>
              <a:rPr lang="en-ZA" sz="1100">
                <a:solidFill>
                  <a:schemeClr val="dk1"/>
                </a:solidFill>
                <a:latin typeface="Calibri"/>
                <a:ea typeface="Calibri"/>
                <a:cs typeface="Calibri"/>
                <a:sym typeface="Calibri"/>
              </a:rPr>
              <a:t>Amina a peur. Elle s'arrête en marchant vers sa maison, se demandant si elle doit faire demi-tour et rentrer chez elle. Mais elle ne peut pas, elle doit travailler car ils ont besoin d'argent.</a:t>
            </a:r>
            <a:endParaRPr/>
          </a:p>
        </p:txBody>
      </p:sp>
      <p:sp>
        <p:nvSpPr>
          <p:cNvPr id="2988" name="Google Shape;2988;p107"/>
          <p:cNvSpPr txBox="1"/>
          <p:nvPr/>
        </p:nvSpPr>
        <p:spPr>
          <a:xfrm>
            <a:off x="996287" y="72699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ÉTUDE DE CAS - ÉVALUATION INITIALE</a:t>
            </a:r>
            <a:endParaRPr sz="1200" b="1">
              <a:solidFill>
                <a:schemeClr val="dk1"/>
              </a:solidFill>
              <a:latin typeface="Calibri"/>
              <a:ea typeface="Calibri"/>
              <a:cs typeface="Calibri"/>
              <a:sym typeface="Calibri"/>
            </a:endParaRPr>
          </a:p>
        </p:txBody>
      </p:sp>
      <p:sp>
        <p:nvSpPr>
          <p:cNvPr id="2989" name="Google Shape;2989;p107"/>
          <p:cNvSpPr/>
          <p:nvPr/>
        </p:nvSpPr>
        <p:spPr>
          <a:xfrm>
            <a:off x="996287" y="1721176"/>
            <a:ext cx="5254042" cy="3163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100" b="1">
                <a:solidFill>
                  <a:schemeClr val="lt1"/>
                </a:solidFill>
                <a:latin typeface="Calibri"/>
                <a:ea typeface="Calibri"/>
                <a:cs typeface="Calibri"/>
                <a:sym typeface="Calibri"/>
              </a:rPr>
              <a:t>AMINA</a:t>
            </a:r>
            <a:endParaRPr/>
          </a:p>
        </p:txBody>
      </p:sp>
      <p:sp>
        <p:nvSpPr>
          <p:cNvPr id="2990" name="Google Shape;2990;p107"/>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1" name="Google Shape;2991;p107"/>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2" name="Google Shape;2992;p107"/>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3" name="Google Shape;2993;p107"/>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4" name="Google Shape;2994;p107"/>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998"/>
        <p:cNvGrpSpPr/>
        <p:nvPr/>
      </p:nvGrpSpPr>
      <p:grpSpPr>
        <a:xfrm>
          <a:off x="0" y="0"/>
          <a:ext cx="0" cy="0"/>
          <a:chOff x="0" y="0"/>
          <a:chExt cx="0" cy="0"/>
        </a:xfrm>
      </p:grpSpPr>
      <p:sp>
        <p:nvSpPr>
          <p:cNvPr id="2999" name="Google Shape;2999;p108"/>
          <p:cNvSpPr/>
          <p:nvPr/>
        </p:nvSpPr>
        <p:spPr>
          <a:xfrm>
            <a:off x="940281" y="3734797"/>
            <a:ext cx="5310048" cy="126579"/>
          </a:xfrm>
          <a:prstGeom prst="roundRect">
            <a:avLst>
              <a:gd name="adj" fmla="val 16667"/>
            </a:avLst>
          </a:prstGeom>
          <a:solidFill>
            <a:srgbClr val="EBD8E7"/>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3000" name="Google Shape;3000;p108"/>
          <p:cNvGrpSpPr/>
          <p:nvPr/>
        </p:nvGrpSpPr>
        <p:grpSpPr>
          <a:xfrm>
            <a:off x="642295" y="4029463"/>
            <a:ext cx="1423023" cy="1234133"/>
            <a:chOff x="6259687" y="4130191"/>
            <a:chExt cx="2314600" cy="1948278"/>
          </a:xfrm>
        </p:grpSpPr>
        <p:sp>
          <p:nvSpPr>
            <p:cNvPr id="3001" name="Google Shape;3001;p108"/>
            <p:cNvSpPr/>
            <p:nvPr/>
          </p:nvSpPr>
          <p:spPr>
            <a:xfrm>
              <a:off x="6259687" y="4130191"/>
              <a:ext cx="755183" cy="755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2" name="Google Shape;3002;p108"/>
            <p:cNvSpPr/>
            <p:nvPr/>
          </p:nvSpPr>
          <p:spPr>
            <a:xfrm rot="-3424983">
              <a:off x="7114646" y="4482418"/>
              <a:ext cx="755258" cy="1101316"/>
            </a:xfrm>
            <a:prstGeom prst="roundRect">
              <a:avLst>
                <a:gd name="adj" fmla="val 44386"/>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3" name="Google Shape;3003;p108"/>
            <p:cNvSpPr/>
            <p:nvPr/>
          </p:nvSpPr>
          <p:spPr>
            <a:xfrm rot="2833693">
              <a:off x="7462045" y="5184310"/>
              <a:ext cx="312942" cy="555820"/>
            </a:xfrm>
            <a:prstGeom prst="roundRect">
              <a:avLst>
                <a:gd name="adj" fmla="val 50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4" name="Google Shape;3004;p108"/>
            <p:cNvSpPr/>
            <p:nvPr/>
          </p:nvSpPr>
          <p:spPr>
            <a:xfrm rot="9538565">
              <a:off x="7427004" y="5418232"/>
              <a:ext cx="308549" cy="625717"/>
            </a:xfrm>
            <a:prstGeom prst="roundRect">
              <a:avLst>
                <a:gd name="adj" fmla="val 50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5" name="Google Shape;3005;p108"/>
            <p:cNvSpPr/>
            <p:nvPr/>
          </p:nvSpPr>
          <p:spPr>
            <a:xfrm rot="9538565">
              <a:off x="7839999" y="4926558"/>
              <a:ext cx="310445" cy="912080"/>
            </a:xfrm>
            <a:prstGeom prst="roundRect">
              <a:avLst>
                <a:gd name="adj" fmla="val 50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6" name="Google Shape;3006;p108"/>
            <p:cNvSpPr/>
            <p:nvPr/>
          </p:nvSpPr>
          <p:spPr>
            <a:xfrm rot="7638124">
              <a:off x="8078098" y="5454895"/>
              <a:ext cx="310445" cy="620776"/>
            </a:xfrm>
            <a:prstGeom prst="roundRect">
              <a:avLst>
                <a:gd name="adj" fmla="val 50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7" name="Google Shape;3007;p108"/>
            <p:cNvSpPr/>
            <p:nvPr/>
          </p:nvSpPr>
          <p:spPr>
            <a:xfrm rot="3168656">
              <a:off x="7293969" y="4091882"/>
              <a:ext cx="318606" cy="901070"/>
            </a:xfrm>
            <a:prstGeom prst="roundRect">
              <a:avLst>
                <a:gd name="adj" fmla="val 50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8" name="Google Shape;3008;p108"/>
            <p:cNvSpPr/>
            <p:nvPr/>
          </p:nvSpPr>
          <p:spPr>
            <a:xfrm rot="5220404">
              <a:off x="7755334" y="3963787"/>
              <a:ext cx="306290" cy="738096"/>
            </a:xfrm>
            <a:prstGeom prst="roundRect">
              <a:avLst>
                <a:gd name="adj" fmla="val 50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09" name="Google Shape;3009;p108"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3010" name="Google Shape;3010;p108"/>
            <p:cNvSpPr/>
            <p:nvPr/>
          </p:nvSpPr>
          <p:spPr>
            <a:xfrm rot="2024775">
              <a:off x="6744743" y="4729150"/>
              <a:ext cx="318606" cy="1008568"/>
            </a:xfrm>
            <a:prstGeom prst="roundRect">
              <a:avLst>
                <a:gd name="adj" fmla="val 50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11" name="Google Shape;3011;p108"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3012" name="Google Shape;3012;p108"/>
          <p:cNvSpPr txBox="1"/>
          <p:nvPr/>
        </p:nvSpPr>
        <p:spPr>
          <a:xfrm>
            <a:off x="940280" y="3090093"/>
            <a:ext cx="874002"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LES FACTEURS DE RISQUE</a:t>
            </a:r>
            <a:endParaRPr sz="1100" b="1">
              <a:solidFill>
                <a:schemeClr val="dk1"/>
              </a:solidFill>
              <a:latin typeface="Calibri"/>
              <a:ea typeface="Calibri"/>
              <a:cs typeface="Calibri"/>
              <a:sym typeface="Calibri"/>
            </a:endParaRPr>
          </a:p>
        </p:txBody>
      </p:sp>
      <p:sp>
        <p:nvSpPr>
          <p:cNvPr id="3013" name="Google Shape;3013;p108"/>
          <p:cNvSpPr txBox="1"/>
          <p:nvPr/>
        </p:nvSpPr>
        <p:spPr>
          <a:xfrm>
            <a:off x="940281" y="4262769"/>
            <a:ext cx="110623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FACTEURS DE PROTECTION</a:t>
            </a:r>
            <a:endParaRPr sz="1100" b="1">
              <a:solidFill>
                <a:schemeClr val="dk1"/>
              </a:solidFill>
              <a:latin typeface="Calibri"/>
              <a:ea typeface="Calibri"/>
              <a:cs typeface="Calibri"/>
              <a:sym typeface="Calibri"/>
            </a:endParaRPr>
          </a:p>
        </p:txBody>
      </p:sp>
      <p:sp>
        <p:nvSpPr>
          <p:cNvPr id="3014" name="Google Shape;3014;p108"/>
          <p:cNvSpPr/>
          <p:nvPr/>
        </p:nvSpPr>
        <p:spPr>
          <a:xfrm>
            <a:off x="2040115" y="2479824"/>
            <a:ext cx="2023992"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15" name="Google Shape;3015;p108"/>
          <p:cNvSpPr/>
          <p:nvPr/>
        </p:nvSpPr>
        <p:spPr>
          <a:xfrm>
            <a:off x="2040115" y="1346639"/>
            <a:ext cx="2023992"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16" name="Google Shape;3016;p108"/>
          <p:cNvSpPr/>
          <p:nvPr/>
        </p:nvSpPr>
        <p:spPr>
          <a:xfrm>
            <a:off x="4212403" y="2479824"/>
            <a:ext cx="2023992"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17" name="Google Shape;3017;p108"/>
          <p:cNvSpPr/>
          <p:nvPr/>
        </p:nvSpPr>
        <p:spPr>
          <a:xfrm>
            <a:off x="4212403" y="1346639"/>
            <a:ext cx="2023992"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18" name="Google Shape;3018;p108"/>
          <p:cNvSpPr/>
          <p:nvPr/>
        </p:nvSpPr>
        <p:spPr>
          <a:xfrm>
            <a:off x="2040115" y="5379177"/>
            <a:ext cx="2023992"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19" name="Google Shape;3019;p108"/>
          <p:cNvSpPr/>
          <p:nvPr/>
        </p:nvSpPr>
        <p:spPr>
          <a:xfrm>
            <a:off x="2040115" y="4245992"/>
            <a:ext cx="2023992"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20" name="Google Shape;3020;p108"/>
          <p:cNvSpPr/>
          <p:nvPr/>
        </p:nvSpPr>
        <p:spPr>
          <a:xfrm>
            <a:off x="4226337" y="5371982"/>
            <a:ext cx="2023992"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21" name="Google Shape;3021;p108"/>
          <p:cNvSpPr/>
          <p:nvPr/>
        </p:nvSpPr>
        <p:spPr>
          <a:xfrm>
            <a:off x="4226337" y="4238797"/>
            <a:ext cx="2023992"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022" name="Google Shape;3022;p108"/>
          <p:cNvSpPr txBox="1"/>
          <p:nvPr/>
        </p:nvSpPr>
        <p:spPr>
          <a:xfrm>
            <a:off x="996287" y="71496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Analyse des risques en matière de protection de l'enfance</a:t>
            </a:r>
            <a:endParaRPr/>
          </a:p>
        </p:txBody>
      </p:sp>
      <p:sp>
        <p:nvSpPr>
          <p:cNvPr id="3023" name="Google Shape;3023;p108"/>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4" name="Google Shape;3024;p108"/>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5" name="Google Shape;3025;p108"/>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6" name="Google Shape;3026;p108"/>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7" name="Google Shape;3027;p108"/>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3031"/>
        <p:cNvGrpSpPr/>
        <p:nvPr/>
      </p:nvGrpSpPr>
      <p:grpSpPr>
        <a:xfrm>
          <a:off x="0" y="0"/>
          <a:ext cx="0" cy="0"/>
          <a:chOff x="0" y="0"/>
          <a:chExt cx="0" cy="0"/>
        </a:xfrm>
      </p:grpSpPr>
      <p:sp>
        <p:nvSpPr>
          <p:cNvPr id="3032" name="Google Shape;3032;p109"/>
          <p:cNvSpPr/>
          <p:nvPr/>
        </p:nvSpPr>
        <p:spPr>
          <a:xfrm rot="1782986">
            <a:off x="-1328855" y="5145441"/>
            <a:ext cx="3595260" cy="3099365"/>
          </a:xfrm>
          <a:prstGeom prst="hexagon">
            <a:avLst>
              <a:gd name="adj" fmla="val 28965"/>
              <a:gd name="vf" fmla="val 11547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3" name="Google Shape;3033;p109"/>
          <p:cNvSpPr/>
          <p:nvPr/>
        </p:nvSpPr>
        <p:spPr>
          <a:xfrm rot="1782986">
            <a:off x="4678406" y="654853"/>
            <a:ext cx="3595260" cy="3099365"/>
          </a:xfrm>
          <a:prstGeom prst="hexagon">
            <a:avLst>
              <a:gd name="adj" fmla="val 28965"/>
              <a:gd name="vf" fmla="val 11547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4" name="Google Shape;3034;p109"/>
          <p:cNvSpPr/>
          <p:nvPr/>
        </p:nvSpPr>
        <p:spPr>
          <a:xfrm>
            <a:off x="2501900" y="2149381"/>
            <a:ext cx="3745466" cy="1071180"/>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5" name="Google Shape;3035;p109"/>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3036" name="Google Shape;3036;p109"/>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3037" name="Google Shape;3037;p109"/>
          <p:cNvSpPr/>
          <p:nvPr/>
        </p:nvSpPr>
        <p:spPr>
          <a:xfrm>
            <a:off x="2501900" y="3398040"/>
            <a:ext cx="3745466" cy="1118934"/>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8" name="Google Shape;3038;p109"/>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3039" name="Google Shape;3039;p109"/>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3040" name="Google Shape;3040;p109"/>
          <p:cNvSpPr txBox="1"/>
          <p:nvPr/>
        </p:nvSpPr>
        <p:spPr>
          <a:xfrm>
            <a:off x="996287" y="713169"/>
            <a:ext cx="52618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8B4D0"/>
                </a:highlight>
                <a:latin typeface="Calibri"/>
                <a:ea typeface="Calibri"/>
                <a:cs typeface="Calibri"/>
                <a:sym typeface="Calibri"/>
              </a:rPr>
              <a:t>SESSION 5 : CLÔTURE DU MODULE</a:t>
            </a:r>
            <a:endParaRPr/>
          </a:p>
        </p:txBody>
      </p:sp>
      <p:sp>
        <p:nvSpPr>
          <p:cNvPr id="3041" name="Google Shape;3041;p109"/>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3042" name="Google Shape;3042;p109"/>
          <p:cNvSpPr/>
          <p:nvPr/>
        </p:nvSpPr>
        <p:spPr>
          <a:xfrm>
            <a:off x="2501900" y="5633117"/>
            <a:ext cx="3745466" cy="939353"/>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3" name="Google Shape;3043;p109"/>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3044" name="Google Shape;3044;p109"/>
          <p:cNvSpPr/>
          <p:nvPr/>
        </p:nvSpPr>
        <p:spPr>
          <a:xfrm>
            <a:off x="2501900" y="6753342"/>
            <a:ext cx="3745466" cy="981230"/>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5" name="Google Shape;3045;p109"/>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3046" name="Google Shape;3046;p109"/>
          <p:cNvSpPr/>
          <p:nvPr/>
        </p:nvSpPr>
        <p:spPr>
          <a:xfrm>
            <a:off x="2501900" y="7928131"/>
            <a:ext cx="3745466" cy="981230"/>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7" name="Google Shape;3047;p109"/>
          <p:cNvSpPr txBox="1"/>
          <p:nvPr/>
        </p:nvSpPr>
        <p:spPr>
          <a:xfrm>
            <a:off x="1007471" y="7928131"/>
            <a:ext cx="1413996"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3048" name="Google Shape;3048;p109"/>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9" name="Google Shape;3049;p109"/>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0" name="Google Shape;3050;p109"/>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1" name="Google Shape;3051;p109"/>
          <p:cNvSpPr/>
          <p:nvPr/>
        </p:nvSpPr>
        <p:spPr>
          <a:xfrm rot="1782986">
            <a:off x="286724" y="1689645"/>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2" name="Google Shape;3052;p109"/>
          <p:cNvSpPr/>
          <p:nvPr/>
        </p:nvSpPr>
        <p:spPr>
          <a:xfrm rot="1782986">
            <a:off x="286724" y="215249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1"/>
          <p:cNvSpPr/>
          <p:nvPr/>
        </p:nvSpPr>
        <p:spPr>
          <a:xfrm>
            <a:off x="4835773" y="5568710"/>
            <a:ext cx="701034" cy="3066569"/>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11"/>
          <p:cNvSpPr/>
          <p:nvPr/>
        </p:nvSpPr>
        <p:spPr>
          <a:xfrm>
            <a:off x="3220624" y="5568710"/>
            <a:ext cx="701034" cy="3066569"/>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11"/>
          <p:cNvSpPr/>
          <p:nvPr/>
        </p:nvSpPr>
        <p:spPr>
          <a:xfrm>
            <a:off x="1736536" y="5568710"/>
            <a:ext cx="701034" cy="3066569"/>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8" name="Google Shape;398;p11"/>
          <p:cNvGrpSpPr/>
          <p:nvPr/>
        </p:nvGrpSpPr>
        <p:grpSpPr>
          <a:xfrm>
            <a:off x="1456894" y="5312888"/>
            <a:ext cx="1686955" cy="1134894"/>
            <a:chOff x="724660" y="1745490"/>
            <a:chExt cx="2200396" cy="1480309"/>
          </a:xfrm>
        </p:grpSpPr>
        <p:pic>
          <p:nvPicPr>
            <p:cNvPr id="399" name="Google Shape;399;p11" descr="Boot with solid fill"/>
            <p:cNvPicPr preferRelativeResize="0"/>
            <p:nvPr/>
          </p:nvPicPr>
          <p:blipFill rotWithShape="1">
            <a:blip r:embed="rId3">
              <a:alphaModFix/>
            </a:blip>
            <a:srcRect/>
            <a:stretch/>
          </p:blipFill>
          <p:spPr>
            <a:xfrm rot="-2338032">
              <a:off x="1824858" y="1931288"/>
              <a:ext cx="914400" cy="914400"/>
            </a:xfrm>
            <a:prstGeom prst="rect">
              <a:avLst/>
            </a:prstGeom>
            <a:noFill/>
            <a:ln>
              <a:noFill/>
            </a:ln>
          </p:spPr>
        </p:pic>
        <p:pic>
          <p:nvPicPr>
            <p:cNvPr id="400" name="Google Shape;400;p11" descr="Boot with solid fill"/>
            <p:cNvPicPr preferRelativeResize="0"/>
            <p:nvPr/>
          </p:nvPicPr>
          <p:blipFill rotWithShape="1">
            <a:blip r:embed="rId3">
              <a:alphaModFix/>
            </a:blip>
            <a:srcRect/>
            <a:stretch/>
          </p:blipFill>
          <p:spPr>
            <a:xfrm>
              <a:off x="724660" y="2311399"/>
              <a:ext cx="914400" cy="914400"/>
            </a:xfrm>
            <a:prstGeom prst="rect">
              <a:avLst/>
            </a:prstGeom>
            <a:noFill/>
            <a:ln>
              <a:noFill/>
            </a:ln>
          </p:spPr>
        </p:pic>
      </p:grpSp>
      <p:grpSp>
        <p:nvGrpSpPr>
          <p:cNvPr id="401" name="Google Shape;401;p11"/>
          <p:cNvGrpSpPr/>
          <p:nvPr/>
        </p:nvGrpSpPr>
        <p:grpSpPr>
          <a:xfrm>
            <a:off x="2829097" y="7136140"/>
            <a:ext cx="1848376" cy="1084269"/>
            <a:chOff x="4396357" y="3883439"/>
            <a:chExt cx="2410946" cy="1414275"/>
          </a:xfrm>
        </p:grpSpPr>
        <p:pic>
          <p:nvPicPr>
            <p:cNvPr id="402" name="Google Shape;402;p11" descr="High heel shoe with solid fill"/>
            <p:cNvPicPr preferRelativeResize="0"/>
            <p:nvPr/>
          </p:nvPicPr>
          <p:blipFill rotWithShape="1">
            <a:blip r:embed="rId4">
              <a:alphaModFix/>
            </a:blip>
            <a:srcRect/>
            <a:stretch/>
          </p:blipFill>
          <p:spPr>
            <a:xfrm rot="-2348652">
              <a:off x="5706899" y="4069443"/>
              <a:ext cx="914400" cy="914400"/>
            </a:xfrm>
            <a:prstGeom prst="rect">
              <a:avLst/>
            </a:prstGeom>
            <a:noFill/>
            <a:ln>
              <a:noFill/>
            </a:ln>
          </p:spPr>
        </p:pic>
        <p:pic>
          <p:nvPicPr>
            <p:cNvPr id="403" name="Google Shape;403;p11" descr="High heel shoe with solid fill"/>
            <p:cNvPicPr preferRelativeResize="0"/>
            <p:nvPr/>
          </p:nvPicPr>
          <p:blipFill rotWithShape="1">
            <a:blip r:embed="rId4">
              <a:alphaModFix/>
            </a:blip>
            <a:srcRect/>
            <a:stretch/>
          </p:blipFill>
          <p:spPr>
            <a:xfrm>
              <a:off x="4396357" y="4383314"/>
              <a:ext cx="914400" cy="914400"/>
            </a:xfrm>
            <a:prstGeom prst="rect">
              <a:avLst/>
            </a:prstGeom>
            <a:noFill/>
            <a:ln>
              <a:noFill/>
            </a:ln>
          </p:spPr>
        </p:pic>
      </p:grpSp>
      <p:grpSp>
        <p:nvGrpSpPr>
          <p:cNvPr id="404" name="Google Shape;404;p11"/>
          <p:cNvGrpSpPr/>
          <p:nvPr/>
        </p:nvGrpSpPr>
        <p:grpSpPr>
          <a:xfrm>
            <a:off x="4109524" y="5987339"/>
            <a:ext cx="1726195" cy="1114656"/>
            <a:chOff x="5896518" y="2432289"/>
            <a:chExt cx="2251577" cy="1453911"/>
          </a:xfrm>
        </p:grpSpPr>
        <p:pic>
          <p:nvPicPr>
            <p:cNvPr id="405" name="Google Shape;405;p11" descr="Shoe with solid fill"/>
            <p:cNvPicPr preferRelativeResize="0"/>
            <p:nvPr/>
          </p:nvPicPr>
          <p:blipFill rotWithShape="1">
            <a:blip r:embed="rId5">
              <a:alphaModFix/>
            </a:blip>
            <a:srcRect/>
            <a:stretch/>
          </p:blipFill>
          <p:spPr>
            <a:xfrm>
              <a:off x="5896518" y="2971800"/>
              <a:ext cx="914400" cy="914400"/>
            </a:xfrm>
            <a:prstGeom prst="rect">
              <a:avLst/>
            </a:prstGeom>
            <a:noFill/>
            <a:ln>
              <a:noFill/>
            </a:ln>
          </p:spPr>
        </p:pic>
        <p:pic>
          <p:nvPicPr>
            <p:cNvPr id="406" name="Google Shape;406;p11" descr="Shoe with solid fill"/>
            <p:cNvPicPr preferRelativeResize="0"/>
            <p:nvPr/>
          </p:nvPicPr>
          <p:blipFill rotWithShape="1">
            <a:blip r:embed="rId5">
              <a:alphaModFix/>
            </a:blip>
            <a:srcRect/>
            <a:stretch/>
          </p:blipFill>
          <p:spPr>
            <a:xfrm rot="-2160446">
              <a:off x="7052264" y="2613720"/>
              <a:ext cx="914400" cy="914400"/>
            </a:xfrm>
            <a:prstGeom prst="rect">
              <a:avLst/>
            </a:prstGeom>
            <a:noFill/>
            <a:ln>
              <a:noFill/>
            </a:ln>
          </p:spPr>
        </p:pic>
      </p:grpSp>
      <p:graphicFrame>
        <p:nvGraphicFramePr>
          <p:cNvPr id="407" name="Google Shape;407;p11"/>
          <p:cNvGraphicFramePr/>
          <p:nvPr>
            <p:extLst>
              <p:ext uri="{D42A27DB-BD31-4B8C-83A1-F6EECF244321}">
                <p14:modId xmlns:p14="http://schemas.microsoft.com/office/powerpoint/2010/main" val="3701517872"/>
              </p:ext>
            </p:extLst>
          </p:nvPr>
        </p:nvGraphicFramePr>
        <p:xfrm>
          <a:off x="996288" y="725152"/>
          <a:ext cx="5254050" cy="4569895"/>
        </p:xfrm>
        <a:graphic>
          <a:graphicData uri="http://schemas.openxmlformats.org/drawingml/2006/table">
            <a:tbl>
              <a:tblPr firstRow="1" bandRow="1">
                <a:noFill/>
                <a:tableStyleId>{03EF90A2-9EED-4619-B851-4270A3565994}</a:tableStyleId>
              </a:tblPr>
              <a:tblGrid>
                <a:gridCol w="527725">
                  <a:extLst>
                    <a:ext uri="{9D8B030D-6E8A-4147-A177-3AD203B41FA5}">
                      <a16:colId xmlns:a16="http://schemas.microsoft.com/office/drawing/2014/main" val="20000"/>
                    </a:ext>
                  </a:extLst>
                </a:gridCol>
                <a:gridCol w="4726325">
                  <a:extLst>
                    <a:ext uri="{9D8B030D-6E8A-4147-A177-3AD203B41FA5}">
                      <a16:colId xmlns:a16="http://schemas.microsoft.com/office/drawing/2014/main" val="20001"/>
                    </a:ext>
                  </a:extLst>
                </a:gridCol>
              </a:tblGrid>
              <a:tr h="323625">
                <a:tc>
                  <a:txBody>
                    <a:bodyPr/>
                    <a:lstStyle/>
                    <a:p>
                      <a:pPr marL="0" marR="0" lvl="0" indent="0" algn="ctr" rtl="0">
                        <a:lnSpc>
                          <a:spcPct val="100000"/>
                        </a:lnSpc>
                        <a:spcBef>
                          <a:spcPts val="0"/>
                        </a:spcBef>
                        <a:spcAft>
                          <a:spcPts val="0"/>
                        </a:spcAft>
                        <a:buNone/>
                      </a:pPr>
                      <a:r>
                        <a:rPr lang="en-ZA" sz="1100" u="none" strike="noStrike" cap="none"/>
                        <a:t>#</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rgbClr val="EEE7EB"/>
                    </a:solidFill>
                  </a:tcPr>
                </a:tc>
                <a:tc>
                  <a:txBody>
                    <a:bodyPr/>
                    <a:lstStyle/>
                    <a:p>
                      <a:pPr marL="0" marR="0" lvl="0" indent="0" algn="l" rtl="0">
                        <a:lnSpc>
                          <a:spcPct val="100000"/>
                        </a:lnSpc>
                        <a:spcBef>
                          <a:spcPts val="0"/>
                        </a:spcBef>
                        <a:spcAft>
                          <a:spcPts val="0"/>
                        </a:spcAft>
                        <a:buNone/>
                      </a:pPr>
                      <a:r>
                        <a:rPr lang="en-ZA" sz="1100" u="none" strike="noStrike" cap="none"/>
                        <a:t>Rôle</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rgbClr val="EEE7EB"/>
                    </a:solidFill>
                  </a:tcPr>
                </a:tc>
                <a:extLst>
                  <a:ext uri="{0D108BD9-81ED-4DB2-BD59-A6C34878D82A}">
                    <a16:rowId xmlns:a16="http://schemas.microsoft.com/office/drawing/2014/main" val="10000"/>
                  </a:ext>
                </a:extLst>
              </a:tr>
              <a:tr h="323625">
                <a:tc>
                  <a:txBody>
                    <a:bodyPr/>
                    <a:lstStyle/>
                    <a:p>
                      <a:pPr marL="0" marR="0" lvl="0" indent="0" algn="ctr" rtl="0">
                        <a:lnSpc>
                          <a:spcPct val="100000"/>
                        </a:lnSpc>
                        <a:spcBef>
                          <a:spcPts val="0"/>
                        </a:spcBef>
                        <a:spcAft>
                          <a:spcPts val="0"/>
                        </a:spcAft>
                        <a:buNone/>
                      </a:pPr>
                      <a:r>
                        <a:rPr lang="en-ZA" sz="1100" u="none" strike="noStrike" cap="none">
                          <a:latin typeface="Calibri"/>
                          <a:ea typeface="Calibri"/>
                          <a:cs typeface="Calibri"/>
                          <a:sym typeface="Calibri"/>
                        </a:rPr>
                        <a:t>21</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Garçon de 16 ans qui vend de la drogue à des garçons plus âgés et à des hommes avec qui il vit.</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22</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Un enfant issu d'une minorité ethnique qui fréquente une école appartenant à la majorité ethnique.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23</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Un garçon de 10 ans qui fait des cauchemars et se montre agressif à cause des choses qu'il a vues pendant la guerre.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405700">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24</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Enfant atteint d'une déficience intellectuelle légère qui va à l'école et a beaucoup d'amis. </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25</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Enfant ayant des problèmes de comportement qui se fait constamment renvoyer de l'école et qui a des ennuis à la maison.</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26</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Enfant atteint d'une déficience intellectuelle importante qui n'est pas autorisé à quitter la maison.</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405700">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27</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Une jeune fille de 15 ans mariée à un homme plus âgé et qui travaille pour sa famille.</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405700">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28</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Jeune fille de 16 ans qui vit avec deux autres adolescentes.</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29</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a:solidFill>
                            <a:srgbClr val="000000"/>
                          </a:solidFill>
                          <a:latin typeface="Calibri"/>
                          <a:ea typeface="Calibri"/>
                          <a:cs typeface="Calibri"/>
                          <a:sym typeface="Calibri"/>
                        </a:rPr>
                        <a:t>Un jeune homme de 17 ans se réadapte à la vie dans son village après avoir été contraint de combattre pour un groupe armé.</a:t>
                      </a:r>
                      <a:endParaRPr sz="1100" u="none" strike="noStrike" cap="none">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r>
                        <a:rPr lang="en-ZA" sz="1100" u="none" strike="noStrike" cap="none">
                          <a:latin typeface="Calibri"/>
                          <a:ea typeface="Calibri"/>
                          <a:cs typeface="Calibri"/>
                          <a:sym typeface="Calibri"/>
                        </a:rPr>
                        <a:t>30</a:t>
                      </a:r>
                      <a:endParaRPr sz="1100" u="none" strike="noStrike" cap="none">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r>
                        <a:rPr lang="en-ZA" sz="1100" u="none" strike="noStrike" cap="none" dirty="0">
                          <a:solidFill>
                            <a:srgbClr val="000000"/>
                          </a:solidFill>
                          <a:latin typeface="Calibri"/>
                          <a:ea typeface="Calibri"/>
                          <a:cs typeface="Calibri"/>
                          <a:sym typeface="Calibri"/>
                        </a:rPr>
                        <a:t>34 </a:t>
                      </a:r>
                      <a:r>
                        <a:rPr lang="en-ZA" sz="1100" u="none" strike="noStrike" cap="none" dirty="0" err="1">
                          <a:solidFill>
                            <a:srgbClr val="000000"/>
                          </a:solidFill>
                          <a:latin typeface="Calibri"/>
                          <a:ea typeface="Calibri"/>
                          <a:cs typeface="Calibri"/>
                          <a:sym typeface="Calibri"/>
                        </a:rPr>
                        <a:t>ans</a:t>
                      </a:r>
                      <a:r>
                        <a:rPr lang="en-ZA" sz="1100" u="none" strike="noStrike" cap="none" dirty="0">
                          <a:solidFill>
                            <a:srgbClr val="000000"/>
                          </a:solidFill>
                          <a:latin typeface="Calibri"/>
                          <a:ea typeface="Calibri"/>
                          <a:cs typeface="Calibri"/>
                          <a:sym typeface="Calibri"/>
                        </a:rPr>
                        <a:t>, </a:t>
                      </a:r>
                      <a:r>
                        <a:rPr lang="en-ZA" sz="1100" u="none" strike="noStrike" cap="none" dirty="0" err="1">
                          <a:solidFill>
                            <a:srgbClr val="000000"/>
                          </a:solidFill>
                          <a:latin typeface="Calibri"/>
                          <a:ea typeface="Calibri"/>
                          <a:cs typeface="Calibri"/>
                          <a:sym typeface="Calibri"/>
                        </a:rPr>
                        <a:t>père</a:t>
                      </a:r>
                      <a:r>
                        <a:rPr lang="en-ZA" sz="1100" u="none" strike="noStrike" cap="none" dirty="0">
                          <a:solidFill>
                            <a:srgbClr val="000000"/>
                          </a:solidFill>
                          <a:latin typeface="Calibri"/>
                          <a:ea typeface="Calibri"/>
                          <a:cs typeface="Calibri"/>
                          <a:sym typeface="Calibri"/>
                        </a:rPr>
                        <a:t> de deux enfants, qui </a:t>
                      </a:r>
                      <a:r>
                        <a:rPr lang="en-ZA" sz="1100" u="none" strike="noStrike" cap="none" dirty="0" err="1">
                          <a:solidFill>
                            <a:srgbClr val="000000"/>
                          </a:solidFill>
                          <a:latin typeface="Calibri"/>
                          <a:ea typeface="Calibri"/>
                          <a:cs typeface="Calibri"/>
                          <a:sym typeface="Calibri"/>
                        </a:rPr>
                        <a:t>travaille</a:t>
                      </a:r>
                      <a:r>
                        <a:rPr lang="en-ZA" sz="1100" u="none" strike="noStrike" cap="none" dirty="0">
                          <a:solidFill>
                            <a:srgbClr val="000000"/>
                          </a:solidFill>
                          <a:latin typeface="Calibri"/>
                          <a:ea typeface="Calibri"/>
                          <a:cs typeface="Calibri"/>
                          <a:sym typeface="Calibri"/>
                        </a:rPr>
                        <a:t> </a:t>
                      </a:r>
                      <a:r>
                        <a:rPr lang="en-ZA" sz="1100" u="none" strike="noStrike" cap="none" dirty="0" err="1">
                          <a:solidFill>
                            <a:srgbClr val="000000"/>
                          </a:solidFill>
                          <a:latin typeface="Calibri"/>
                          <a:ea typeface="Calibri"/>
                          <a:cs typeface="Calibri"/>
                          <a:sym typeface="Calibri"/>
                        </a:rPr>
                        <a:t>comme</a:t>
                      </a:r>
                      <a:r>
                        <a:rPr lang="en-ZA" sz="1100" u="none" strike="noStrike" cap="none" dirty="0">
                          <a:solidFill>
                            <a:srgbClr val="000000"/>
                          </a:solidFill>
                          <a:latin typeface="Calibri"/>
                          <a:ea typeface="Calibri"/>
                          <a:cs typeface="Calibri"/>
                          <a:sym typeface="Calibri"/>
                        </a:rPr>
                        <a:t> </a:t>
                      </a:r>
                      <a:r>
                        <a:rPr lang="en-ZA" sz="1100" u="none" strike="noStrike" cap="none" dirty="0" err="1">
                          <a:solidFill>
                            <a:srgbClr val="000000"/>
                          </a:solidFill>
                          <a:latin typeface="Calibri"/>
                          <a:ea typeface="Calibri"/>
                          <a:cs typeface="Calibri"/>
                          <a:sym typeface="Calibri"/>
                        </a:rPr>
                        <a:t>interprète</a:t>
                      </a:r>
                      <a:r>
                        <a:rPr lang="en-ZA" sz="1100" u="none" strike="noStrike" cap="none" dirty="0">
                          <a:solidFill>
                            <a:srgbClr val="000000"/>
                          </a:solidFill>
                          <a:latin typeface="Calibri"/>
                          <a:ea typeface="Calibri"/>
                          <a:cs typeface="Calibri"/>
                          <a:sym typeface="Calibri"/>
                        </a:rPr>
                        <a:t> pour </a:t>
                      </a:r>
                      <a:r>
                        <a:rPr lang="en-ZA" sz="1100" u="none" strike="noStrike" cap="none" dirty="0" err="1">
                          <a:solidFill>
                            <a:srgbClr val="000000"/>
                          </a:solidFill>
                          <a:latin typeface="Calibri"/>
                          <a:ea typeface="Calibri"/>
                          <a:cs typeface="Calibri"/>
                          <a:sym typeface="Calibri"/>
                        </a:rPr>
                        <a:t>une</a:t>
                      </a:r>
                      <a:r>
                        <a:rPr lang="en-ZA" sz="1100" u="none" strike="noStrike" cap="none" dirty="0">
                          <a:solidFill>
                            <a:srgbClr val="000000"/>
                          </a:solidFill>
                          <a:latin typeface="Calibri"/>
                          <a:ea typeface="Calibri"/>
                          <a:cs typeface="Calibri"/>
                          <a:sym typeface="Calibri"/>
                        </a:rPr>
                        <a:t> ONG locale.</a:t>
                      </a:r>
                      <a:endParaRPr sz="1100" u="none" strike="noStrike" cap="none" dirty="0">
                        <a:solidFill>
                          <a:srgbClr val="000000"/>
                        </a:solidFill>
                        <a:latin typeface="Calibri"/>
                        <a:ea typeface="Calibri"/>
                        <a:cs typeface="Calibri"/>
                        <a:sym typeface="Calibri"/>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bl>
          </a:graphicData>
        </a:graphic>
      </p:graphicFrame>
      <p:sp>
        <p:nvSpPr>
          <p:cNvPr id="408" name="Google Shape;408;p11"/>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11"/>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11"/>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1"/>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11"/>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11"/>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3056"/>
        <p:cNvGrpSpPr/>
        <p:nvPr/>
      </p:nvGrpSpPr>
      <p:grpSpPr>
        <a:xfrm>
          <a:off x="0" y="0"/>
          <a:ext cx="0" cy="0"/>
          <a:chOff x="0" y="0"/>
          <a:chExt cx="0" cy="0"/>
        </a:xfrm>
      </p:grpSpPr>
      <p:sp>
        <p:nvSpPr>
          <p:cNvPr id="3057" name="Google Shape;3057;p110"/>
          <p:cNvSpPr/>
          <p:nvPr/>
        </p:nvSpPr>
        <p:spPr>
          <a:xfrm>
            <a:off x="0" y="0"/>
            <a:ext cx="6858000" cy="3314700"/>
          </a:xfrm>
          <a:prstGeom prst="rect">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8" name="Google Shape;3058;p110"/>
          <p:cNvSpPr txBox="1"/>
          <p:nvPr/>
        </p:nvSpPr>
        <p:spPr>
          <a:xfrm>
            <a:off x="752439" y="4817751"/>
            <a:ext cx="506102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6"/>
              </a:buClr>
              <a:buSzPts val="2000"/>
              <a:buFont typeface="Garamond"/>
              <a:buNone/>
            </a:pPr>
            <a:r>
              <a:rPr lang="en-ZA" sz="2000" b="1" i="0" u="none" strike="noStrike" cap="none">
                <a:solidFill>
                  <a:schemeClr val="accent6"/>
                </a:solidFill>
                <a:latin typeface="Garamond"/>
                <a:ea typeface="Garamond"/>
                <a:cs typeface="Garamond"/>
                <a:sym typeface="Garamond"/>
              </a:rPr>
              <a:t>MODULE 7</a:t>
            </a:r>
            <a:endParaRPr/>
          </a:p>
          <a:p>
            <a:pPr marL="0" marR="0" lvl="0" indent="0" algn="l" rtl="0">
              <a:lnSpc>
                <a:spcPct val="100000"/>
              </a:lnSpc>
              <a:spcBef>
                <a:spcPts val="0"/>
              </a:spcBef>
              <a:spcAft>
                <a:spcPts val="0"/>
              </a:spcAft>
              <a:buClr>
                <a:schemeClr val="accent6"/>
              </a:buClr>
              <a:buSzPts val="2000"/>
              <a:buFont typeface="Garamond"/>
              <a:buNone/>
            </a:pPr>
            <a:r>
              <a:rPr lang="en-ZA" sz="2000" b="1">
                <a:solidFill>
                  <a:schemeClr val="accent6"/>
                </a:solidFill>
                <a:latin typeface="Garamond"/>
                <a:ea typeface="Garamond"/>
                <a:cs typeface="Garamond"/>
                <a:sym typeface="Garamond"/>
              </a:rPr>
              <a:t> </a:t>
            </a:r>
            <a:endParaRPr sz="4400" b="1">
              <a:solidFill>
                <a:schemeClr val="accent6"/>
              </a:solidFill>
              <a:latin typeface="Garamond"/>
              <a:ea typeface="Garamond"/>
              <a:cs typeface="Garamond"/>
              <a:sym typeface="Garamond"/>
            </a:endParaRPr>
          </a:p>
          <a:p>
            <a:pPr marL="0" marR="0" lvl="0" indent="0" algn="l" rtl="0">
              <a:spcBef>
                <a:spcPts val="0"/>
              </a:spcBef>
              <a:spcAft>
                <a:spcPts val="0"/>
              </a:spcAft>
              <a:buNone/>
            </a:pPr>
            <a:r>
              <a:rPr lang="en-ZA" sz="4400" b="1">
                <a:solidFill>
                  <a:schemeClr val="accent6"/>
                </a:solidFill>
                <a:latin typeface="Garamond"/>
                <a:ea typeface="Garamond"/>
                <a:cs typeface="Garamond"/>
                <a:sym typeface="Garamond"/>
              </a:rPr>
              <a:t>L'évaluation</a:t>
            </a:r>
            <a:endParaRPr/>
          </a:p>
        </p:txBody>
      </p:sp>
      <p:sp>
        <p:nvSpPr>
          <p:cNvPr id="3059" name="Google Shape;3059;p110"/>
          <p:cNvSpPr/>
          <p:nvPr/>
        </p:nvSpPr>
        <p:spPr>
          <a:xfrm rot="1782986">
            <a:off x="539630" y="2109486"/>
            <a:ext cx="2269827" cy="1956740"/>
          </a:xfrm>
          <a:prstGeom prst="hexagon">
            <a:avLst>
              <a:gd name="adj" fmla="val 28965"/>
              <a:gd name="vf" fmla="val 11547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60" name="Google Shape;3060;p110"/>
          <p:cNvGrpSpPr/>
          <p:nvPr/>
        </p:nvGrpSpPr>
        <p:grpSpPr>
          <a:xfrm rot="-576833">
            <a:off x="1144627" y="2448041"/>
            <a:ext cx="1059832" cy="1279627"/>
            <a:chOff x="2464506" y="2484086"/>
            <a:chExt cx="2004834" cy="2297285"/>
          </a:xfrm>
        </p:grpSpPr>
        <p:sp>
          <p:nvSpPr>
            <p:cNvPr id="3061" name="Google Shape;3061;p110"/>
            <p:cNvSpPr/>
            <p:nvPr/>
          </p:nvSpPr>
          <p:spPr>
            <a:xfrm rot="582585">
              <a:off x="2624677" y="2611508"/>
              <a:ext cx="1684492" cy="2042442"/>
            </a:xfrm>
            <a:prstGeom prst="snip1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3062" name="Google Shape;3062;p110"/>
            <p:cNvGrpSpPr/>
            <p:nvPr/>
          </p:nvGrpSpPr>
          <p:grpSpPr>
            <a:xfrm rot="619501">
              <a:off x="3224746" y="3087487"/>
              <a:ext cx="506112" cy="1135915"/>
              <a:chOff x="5960196" y="3632825"/>
              <a:chExt cx="324376" cy="728028"/>
            </a:xfrm>
          </p:grpSpPr>
          <p:sp>
            <p:nvSpPr>
              <p:cNvPr id="3063" name="Google Shape;3063;p110"/>
              <p:cNvSpPr/>
              <p:nvPr/>
            </p:nvSpPr>
            <p:spPr>
              <a:xfrm>
                <a:off x="5962575" y="4012912"/>
                <a:ext cx="320731" cy="347941"/>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64" name="Google Shape;3064;p110"/>
              <p:cNvSpPr/>
              <p:nvPr/>
            </p:nvSpPr>
            <p:spPr>
              <a:xfrm>
                <a:off x="5960196" y="3632825"/>
                <a:ext cx="324376" cy="315383"/>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Arial"/>
                  <a:ea typeface="Arial"/>
                  <a:cs typeface="Arial"/>
                  <a:sym typeface="Arial"/>
                </a:endParaRPr>
              </a:p>
            </p:txBody>
          </p:sp>
        </p:grpSp>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
        <p:nvSpPr>
          <p:cNvPr id="3069" name="Google Shape;3069;p111"/>
          <p:cNvSpPr txBox="1"/>
          <p:nvPr/>
        </p:nvSpPr>
        <p:spPr>
          <a:xfrm>
            <a:off x="1567786" y="1310779"/>
            <a:ext cx="4682543"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Comment instaurer la confiance et aider un enfant à s'exprimer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Comment évaluer les besoins d'un enfant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identifier et hiérarchiser les besoins de l'enfant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Clôture du module </a:t>
            </a:r>
            <a:endParaRPr/>
          </a:p>
        </p:txBody>
      </p:sp>
      <p:sp>
        <p:nvSpPr>
          <p:cNvPr id="3070" name="Google Shape;3070;p111"/>
          <p:cNvSpPr txBox="1"/>
          <p:nvPr/>
        </p:nvSpPr>
        <p:spPr>
          <a:xfrm>
            <a:off x="1064660" y="1310779"/>
            <a:ext cx="50312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112</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113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122</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127</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133</a:t>
            </a:r>
            <a:endParaRPr/>
          </a:p>
        </p:txBody>
      </p:sp>
      <p:sp>
        <p:nvSpPr>
          <p:cNvPr id="3071" name="Google Shape;3071;p111"/>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9EAE"/>
                </a:highlight>
                <a:latin typeface="Calibri"/>
                <a:ea typeface="Calibri"/>
                <a:cs typeface="Calibri"/>
                <a:sym typeface="Calibri"/>
              </a:rPr>
              <a:t>TABLE DES MATIÈRES</a:t>
            </a:r>
            <a:endParaRPr/>
          </a:p>
        </p:txBody>
      </p:sp>
      <p:sp>
        <p:nvSpPr>
          <p:cNvPr id="3072" name="Google Shape;3072;p111"/>
          <p:cNvSpPr/>
          <p:nvPr/>
        </p:nvSpPr>
        <p:spPr>
          <a:xfrm rot="1782986">
            <a:off x="286724" y="30111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3" name="Google Shape;3073;p111"/>
          <p:cNvSpPr/>
          <p:nvPr/>
        </p:nvSpPr>
        <p:spPr>
          <a:xfrm rot="1782986">
            <a:off x="286724" y="76395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4" name="Google Shape;3074;p111"/>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5" name="Google Shape;3075;p111"/>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6" name="Google Shape;3076;p111"/>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77" name="Google Shape;3077;p111"/>
          <p:cNvGrpSpPr/>
          <p:nvPr/>
        </p:nvGrpSpPr>
        <p:grpSpPr>
          <a:xfrm rot="-576833">
            <a:off x="5361027" y="7955408"/>
            <a:ext cx="1059832" cy="1279627"/>
            <a:chOff x="2464506" y="2484086"/>
            <a:chExt cx="2004834" cy="2297285"/>
          </a:xfrm>
        </p:grpSpPr>
        <p:sp>
          <p:nvSpPr>
            <p:cNvPr id="3078" name="Google Shape;3078;p111"/>
            <p:cNvSpPr/>
            <p:nvPr/>
          </p:nvSpPr>
          <p:spPr>
            <a:xfrm rot="582585">
              <a:off x="2624677" y="2611508"/>
              <a:ext cx="1684492" cy="2042442"/>
            </a:xfrm>
            <a:prstGeom prst="snip1Rect">
              <a:avLst>
                <a:gd name="adj" fmla="val 16667"/>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3079" name="Google Shape;3079;p111"/>
            <p:cNvGrpSpPr/>
            <p:nvPr/>
          </p:nvGrpSpPr>
          <p:grpSpPr>
            <a:xfrm rot="619501">
              <a:off x="3224746" y="3087487"/>
              <a:ext cx="506112" cy="1135915"/>
              <a:chOff x="5960196" y="3632825"/>
              <a:chExt cx="324376" cy="728028"/>
            </a:xfrm>
          </p:grpSpPr>
          <p:sp>
            <p:nvSpPr>
              <p:cNvPr id="3080" name="Google Shape;3080;p111"/>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081" name="Google Shape;3081;p111"/>
              <p:cNvSpPr/>
              <p:nvPr/>
            </p:nvSpPr>
            <p:spPr>
              <a:xfrm>
                <a:off x="5960196" y="3632825"/>
                <a:ext cx="324376" cy="31538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Arial"/>
                  <a:ea typeface="Arial"/>
                  <a:cs typeface="Arial"/>
                  <a:sym typeface="Arial"/>
                </a:endParaRPr>
              </a:p>
            </p:txBody>
          </p:sp>
        </p:grpSp>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085"/>
        <p:cNvGrpSpPr/>
        <p:nvPr/>
      </p:nvGrpSpPr>
      <p:grpSpPr>
        <a:xfrm>
          <a:off x="0" y="0"/>
          <a:ext cx="0" cy="0"/>
          <a:chOff x="0" y="0"/>
          <a:chExt cx="0" cy="0"/>
        </a:xfrm>
      </p:grpSpPr>
      <p:sp>
        <p:nvSpPr>
          <p:cNvPr id="3086" name="Google Shape;3086;p112"/>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3087" name="Google Shape;3087;p112"/>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9EAE"/>
                </a:highlight>
                <a:latin typeface="Calibri"/>
                <a:ea typeface="Calibri"/>
                <a:cs typeface="Calibri"/>
                <a:sym typeface="Calibri"/>
              </a:rPr>
              <a:t>SESSION 1 : OUVERTURE DU MODULE</a:t>
            </a:r>
            <a:endParaRPr/>
          </a:p>
        </p:txBody>
      </p:sp>
      <p:sp>
        <p:nvSpPr>
          <p:cNvPr id="3088" name="Google Shape;3088;p112"/>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Fournir aux participants les connaissances et les compétences nécessaires pour mener des évaluations centrées sur l'enfant, conformément aux lignes directrices et aux normes inter-agences.</a:t>
            </a:r>
            <a:endParaRPr/>
          </a:p>
        </p:txBody>
      </p:sp>
      <p:sp>
        <p:nvSpPr>
          <p:cNvPr id="3089" name="Google Shape;3089;p112"/>
          <p:cNvSpPr txBox="1"/>
          <p:nvPr/>
        </p:nvSpPr>
        <p:spPr>
          <a:xfrm>
            <a:off x="996287" y="2306117"/>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IDENTIFICATION ET ENREGISTREMENT DES RÉCAPITULATIFS</a:t>
            </a:r>
            <a:endParaRPr/>
          </a:p>
        </p:txBody>
      </p:sp>
      <p:sp>
        <p:nvSpPr>
          <p:cNvPr id="3090" name="Google Shape;3090;p112"/>
          <p:cNvSpPr/>
          <p:nvPr/>
        </p:nvSpPr>
        <p:spPr>
          <a:xfrm>
            <a:off x="996288" y="3702544"/>
            <a:ext cx="2446024" cy="5372008"/>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91" name="Google Shape;3091;p112"/>
          <p:cNvSpPr/>
          <p:nvPr/>
        </p:nvSpPr>
        <p:spPr>
          <a:xfrm>
            <a:off x="3804305" y="3702544"/>
            <a:ext cx="2446024" cy="5372008"/>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092" name="Google Shape;3092;p112"/>
          <p:cNvGrpSpPr/>
          <p:nvPr/>
        </p:nvGrpSpPr>
        <p:grpSpPr>
          <a:xfrm>
            <a:off x="1131323" y="3438176"/>
            <a:ext cx="574350" cy="600163"/>
            <a:chOff x="7345680" y="2484120"/>
            <a:chExt cx="904240" cy="944880"/>
          </a:xfrm>
        </p:grpSpPr>
        <p:sp>
          <p:nvSpPr>
            <p:cNvPr id="3093" name="Google Shape;3093;p112"/>
            <p:cNvSpPr/>
            <p:nvPr/>
          </p:nvSpPr>
          <p:spPr>
            <a:xfrm>
              <a:off x="7345680" y="2484120"/>
              <a:ext cx="904240" cy="94488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4" name="Google Shape;3094;p112"/>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95" name="Google Shape;3095;p112"/>
          <p:cNvGrpSpPr/>
          <p:nvPr/>
        </p:nvGrpSpPr>
        <p:grpSpPr>
          <a:xfrm>
            <a:off x="3957567" y="3438176"/>
            <a:ext cx="595357" cy="600163"/>
            <a:chOff x="7082252" y="3731241"/>
            <a:chExt cx="937312" cy="944880"/>
          </a:xfrm>
        </p:grpSpPr>
        <p:sp>
          <p:nvSpPr>
            <p:cNvPr id="3096" name="Google Shape;3096;p112"/>
            <p:cNvSpPr/>
            <p:nvPr/>
          </p:nvSpPr>
          <p:spPr>
            <a:xfrm>
              <a:off x="7090831" y="3731241"/>
              <a:ext cx="904240" cy="94488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7" name="Google Shape;3097;p112"/>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098" name="Google Shape;3098;p112"/>
          <p:cNvSpPr txBox="1"/>
          <p:nvPr/>
        </p:nvSpPr>
        <p:spPr>
          <a:xfrm>
            <a:off x="996286" y="2693276"/>
            <a:ext cx="5254041"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Identification des enfants à risque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Consentement éclairé ou assentiment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Enregistrement d'un cas</a:t>
            </a:r>
            <a:endParaRPr sz="1100">
              <a:solidFill>
                <a:schemeClr val="dk1"/>
              </a:solidFill>
              <a:latin typeface="Calibri"/>
              <a:ea typeface="Calibri"/>
              <a:cs typeface="Calibri"/>
              <a:sym typeface="Calibri"/>
            </a:endParaRPr>
          </a:p>
        </p:txBody>
      </p:sp>
      <p:sp>
        <p:nvSpPr>
          <p:cNvPr id="3099" name="Google Shape;3099;p112"/>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0" name="Google Shape;3100;p112"/>
          <p:cNvSpPr/>
          <p:nvPr/>
        </p:nvSpPr>
        <p:spPr>
          <a:xfrm rot="1782986">
            <a:off x="286724" y="76395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1" name="Google Shape;3101;p112"/>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2" name="Google Shape;3102;p112"/>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3" name="Google Shape;3103;p112"/>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107"/>
        <p:cNvGrpSpPr/>
        <p:nvPr/>
      </p:nvGrpSpPr>
      <p:grpSpPr>
        <a:xfrm>
          <a:off x="0" y="0"/>
          <a:ext cx="0" cy="0"/>
          <a:chOff x="0" y="0"/>
          <a:chExt cx="0" cy="0"/>
        </a:xfrm>
      </p:grpSpPr>
      <p:sp>
        <p:nvSpPr>
          <p:cNvPr id="3108" name="Google Shape;3108;p113"/>
          <p:cNvSpPr txBox="1"/>
          <p:nvPr/>
        </p:nvSpPr>
        <p:spPr>
          <a:xfrm>
            <a:off x="996287" y="70167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3109" name="Google Shape;3109;p113"/>
          <p:cNvSpPr txBox="1"/>
          <p:nvPr/>
        </p:nvSpPr>
        <p:spPr>
          <a:xfrm>
            <a:off x="1675087" y="1254573"/>
            <a:ext cx="4575242" cy="2292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Utiliser dans la pratique quotidienne des activités qui aident l'enfant à s'exprimer</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comment analyser un risque de protection de l'enfant</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Identifier les besoins de l'enfant sur la base de l'évaluation et de l'analyse du risque de protection</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Remplir le formulaire d'évaluation, y compris le résumé et les conclusions</a:t>
            </a:r>
            <a:endParaRPr/>
          </a:p>
        </p:txBody>
      </p:sp>
      <p:grpSp>
        <p:nvGrpSpPr>
          <p:cNvPr id="3110" name="Google Shape;3110;p113"/>
          <p:cNvGrpSpPr/>
          <p:nvPr/>
        </p:nvGrpSpPr>
        <p:grpSpPr>
          <a:xfrm>
            <a:off x="1020268" y="1275511"/>
            <a:ext cx="559955" cy="387333"/>
            <a:chOff x="6878053" y="1156317"/>
            <a:chExt cx="1431178" cy="1039513"/>
          </a:xfrm>
        </p:grpSpPr>
        <p:grpSp>
          <p:nvGrpSpPr>
            <p:cNvPr id="3111" name="Google Shape;3111;p113"/>
            <p:cNvGrpSpPr/>
            <p:nvPr/>
          </p:nvGrpSpPr>
          <p:grpSpPr>
            <a:xfrm>
              <a:off x="7672978" y="1156317"/>
              <a:ext cx="412941" cy="436880"/>
              <a:chOff x="243840" y="1676400"/>
              <a:chExt cx="701040" cy="741680"/>
            </a:xfrm>
          </p:grpSpPr>
          <p:sp>
            <p:nvSpPr>
              <p:cNvPr id="3112" name="Google Shape;3112;p113"/>
              <p:cNvSpPr/>
              <p:nvPr/>
            </p:nvSpPr>
            <p:spPr>
              <a:xfrm>
                <a:off x="243840" y="1676400"/>
                <a:ext cx="116839" cy="7416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3" name="Google Shape;3113;p113"/>
              <p:cNvSpPr/>
              <p:nvPr/>
            </p:nvSpPr>
            <p:spPr>
              <a:xfrm>
                <a:off x="314960" y="1676400"/>
                <a:ext cx="629920" cy="4368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114" name="Google Shape;3114;p113"/>
            <p:cNvSpPr/>
            <p:nvPr/>
          </p:nvSpPr>
          <p:spPr>
            <a:xfrm>
              <a:off x="7120511" y="1517650"/>
              <a:ext cx="1188720" cy="67818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5" name="Google Shape;3115;p113"/>
            <p:cNvSpPr/>
            <p:nvPr/>
          </p:nvSpPr>
          <p:spPr>
            <a:xfrm>
              <a:off x="6878053" y="1727035"/>
              <a:ext cx="821708" cy="46879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116" name="Google Shape;3116;p113"/>
          <p:cNvGrpSpPr/>
          <p:nvPr/>
        </p:nvGrpSpPr>
        <p:grpSpPr>
          <a:xfrm>
            <a:off x="1020268" y="1941489"/>
            <a:ext cx="559955" cy="387333"/>
            <a:chOff x="6878053" y="1156317"/>
            <a:chExt cx="1431178" cy="1039513"/>
          </a:xfrm>
        </p:grpSpPr>
        <p:grpSp>
          <p:nvGrpSpPr>
            <p:cNvPr id="3117" name="Google Shape;3117;p113"/>
            <p:cNvGrpSpPr/>
            <p:nvPr/>
          </p:nvGrpSpPr>
          <p:grpSpPr>
            <a:xfrm>
              <a:off x="7672978" y="1156317"/>
              <a:ext cx="412941" cy="436880"/>
              <a:chOff x="243840" y="1676400"/>
              <a:chExt cx="701040" cy="741680"/>
            </a:xfrm>
          </p:grpSpPr>
          <p:sp>
            <p:nvSpPr>
              <p:cNvPr id="3118" name="Google Shape;3118;p113"/>
              <p:cNvSpPr/>
              <p:nvPr/>
            </p:nvSpPr>
            <p:spPr>
              <a:xfrm>
                <a:off x="243840" y="1676400"/>
                <a:ext cx="116839" cy="7416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9" name="Google Shape;3119;p113"/>
              <p:cNvSpPr/>
              <p:nvPr/>
            </p:nvSpPr>
            <p:spPr>
              <a:xfrm>
                <a:off x="314960" y="1676400"/>
                <a:ext cx="629920" cy="4368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120" name="Google Shape;3120;p113"/>
            <p:cNvSpPr/>
            <p:nvPr/>
          </p:nvSpPr>
          <p:spPr>
            <a:xfrm>
              <a:off x="7120511" y="1517650"/>
              <a:ext cx="1188720" cy="67818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21" name="Google Shape;3121;p113"/>
            <p:cNvSpPr/>
            <p:nvPr/>
          </p:nvSpPr>
          <p:spPr>
            <a:xfrm>
              <a:off x="6878053" y="1727035"/>
              <a:ext cx="821708" cy="46879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122" name="Google Shape;3122;p113"/>
          <p:cNvGrpSpPr/>
          <p:nvPr/>
        </p:nvGrpSpPr>
        <p:grpSpPr>
          <a:xfrm>
            <a:off x="1020268" y="2543632"/>
            <a:ext cx="559955" cy="387333"/>
            <a:chOff x="6878053" y="1156317"/>
            <a:chExt cx="1431178" cy="1039513"/>
          </a:xfrm>
        </p:grpSpPr>
        <p:grpSp>
          <p:nvGrpSpPr>
            <p:cNvPr id="3123" name="Google Shape;3123;p113"/>
            <p:cNvGrpSpPr/>
            <p:nvPr/>
          </p:nvGrpSpPr>
          <p:grpSpPr>
            <a:xfrm>
              <a:off x="7672978" y="1156317"/>
              <a:ext cx="412941" cy="436880"/>
              <a:chOff x="243840" y="1676400"/>
              <a:chExt cx="701040" cy="741680"/>
            </a:xfrm>
          </p:grpSpPr>
          <p:sp>
            <p:nvSpPr>
              <p:cNvPr id="3124" name="Google Shape;3124;p113"/>
              <p:cNvSpPr/>
              <p:nvPr/>
            </p:nvSpPr>
            <p:spPr>
              <a:xfrm>
                <a:off x="243840" y="1676400"/>
                <a:ext cx="116839" cy="7416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25" name="Google Shape;3125;p113"/>
              <p:cNvSpPr/>
              <p:nvPr/>
            </p:nvSpPr>
            <p:spPr>
              <a:xfrm>
                <a:off x="314960" y="1676400"/>
                <a:ext cx="629920" cy="4368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126" name="Google Shape;3126;p113"/>
            <p:cNvSpPr/>
            <p:nvPr/>
          </p:nvSpPr>
          <p:spPr>
            <a:xfrm>
              <a:off x="7120511" y="1517650"/>
              <a:ext cx="1188720" cy="67818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27" name="Google Shape;3127;p113"/>
            <p:cNvSpPr/>
            <p:nvPr/>
          </p:nvSpPr>
          <p:spPr>
            <a:xfrm>
              <a:off x="6878053" y="1727035"/>
              <a:ext cx="821708" cy="46879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128" name="Google Shape;3128;p113"/>
          <p:cNvGrpSpPr/>
          <p:nvPr/>
        </p:nvGrpSpPr>
        <p:grpSpPr>
          <a:xfrm>
            <a:off x="1020268" y="3164763"/>
            <a:ext cx="559955" cy="387333"/>
            <a:chOff x="6878053" y="1156317"/>
            <a:chExt cx="1431178" cy="1039513"/>
          </a:xfrm>
        </p:grpSpPr>
        <p:grpSp>
          <p:nvGrpSpPr>
            <p:cNvPr id="3129" name="Google Shape;3129;p113"/>
            <p:cNvGrpSpPr/>
            <p:nvPr/>
          </p:nvGrpSpPr>
          <p:grpSpPr>
            <a:xfrm>
              <a:off x="7672978" y="1156317"/>
              <a:ext cx="412941" cy="436880"/>
              <a:chOff x="243840" y="1676400"/>
              <a:chExt cx="701040" cy="741680"/>
            </a:xfrm>
          </p:grpSpPr>
          <p:sp>
            <p:nvSpPr>
              <p:cNvPr id="3130" name="Google Shape;3130;p113"/>
              <p:cNvSpPr/>
              <p:nvPr/>
            </p:nvSpPr>
            <p:spPr>
              <a:xfrm>
                <a:off x="243840" y="1676400"/>
                <a:ext cx="116839" cy="7416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31" name="Google Shape;3131;p113"/>
              <p:cNvSpPr/>
              <p:nvPr/>
            </p:nvSpPr>
            <p:spPr>
              <a:xfrm>
                <a:off x="314960" y="1676400"/>
                <a:ext cx="629920" cy="43688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132" name="Google Shape;3132;p113"/>
            <p:cNvSpPr/>
            <p:nvPr/>
          </p:nvSpPr>
          <p:spPr>
            <a:xfrm>
              <a:off x="7120511" y="1517650"/>
              <a:ext cx="1188720" cy="678180"/>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33" name="Google Shape;3133;p113"/>
            <p:cNvSpPr/>
            <p:nvPr/>
          </p:nvSpPr>
          <p:spPr>
            <a:xfrm>
              <a:off x="6878053" y="1727035"/>
              <a:ext cx="821708" cy="46879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134" name="Google Shape;3134;p113"/>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5" name="Google Shape;3135;p113"/>
          <p:cNvSpPr/>
          <p:nvPr/>
        </p:nvSpPr>
        <p:spPr>
          <a:xfrm rot="1782986">
            <a:off x="286724" y="76395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6" name="Google Shape;3136;p113"/>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7" name="Google Shape;3137;p113"/>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8" name="Google Shape;3138;p113"/>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3142"/>
        <p:cNvGrpSpPr/>
        <p:nvPr/>
      </p:nvGrpSpPr>
      <p:grpSpPr>
        <a:xfrm>
          <a:off x="0" y="0"/>
          <a:ext cx="0" cy="0"/>
          <a:chOff x="0" y="0"/>
          <a:chExt cx="0" cy="0"/>
        </a:xfrm>
      </p:grpSpPr>
      <p:sp>
        <p:nvSpPr>
          <p:cNvPr id="3143" name="Google Shape;3143;p114"/>
          <p:cNvSpPr txBox="1"/>
          <p:nvPr/>
        </p:nvSpPr>
        <p:spPr>
          <a:xfrm>
            <a:off x="981828" y="2271353"/>
            <a:ext cx="525404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ZE NAW</a:t>
            </a:r>
            <a:endParaRPr/>
          </a:p>
          <a:p>
            <a:pPr marL="0" marR="0" lvl="0" indent="0" algn="l" rtl="0">
              <a:spcBef>
                <a:spcPts val="0"/>
              </a:spcBef>
              <a:spcAft>
                <a:spcPts val="0"/>
              </a:spcAft>
              <a:buNone/>
            </a:pPr>
            <a:r>
              <a:rPr lang="en-ZA" sz="1200">
                <a:solidFill>
                  <a:schemeClr val="dk1"/>
                </a:solidFill>
                <a:latin typeface="Calibri"/>
                <a:ea typeface="Calibri"/>
                <a:cs typeface="Calibri"/>
                <a:sym typeface="Calibri"/>
              </a:rPr>
              <a:t>Ze Naw est une petite fille de 6 ans qui souffre d'un handicap physique. Son côté droit est plus faible (hémiparésie), ce qui l'empêche de faire des activités quotidiennes comme s'habiller ou manger. Pour une fille de son âge, elle est très bavarde et intelligente ! Elle sait lire et écrire, faire des calculs de base et lire l'heure.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ZA" sz="1200">
                <a:solidFill>
                  <a:schemeClr val="dk1"/>
                </a:solidFill>
                <a:latin typeface="Calibri"/>
                <a:ea typeface="Calibri"/>
                <a:cs typeface="Calibri"/>
                <a:sym typeface="Calibri"/>
              </a:rPr>
              <a:t>Ze Naw est déplacée à l'intérieur du pays et vit avec sa famille dans un camp de déplacés. Sa mère s'est rendue au centre communautaire et a demandé un soutien en matière de gestion de cas. Ze Naw avait dit à sa mère que son oncle la touchait parfois d'une manière qu'elle n'aimait pas. Cela s'est déjà produit plusieurs fois et Ze Naw a dit qu'elle n'aimait pas cela. L'oncle vit dans le même camp de déplacés.</a:t>
            </a:r>
            <a:endParaRPr sz="1200">
              <a:solidFill>
                <a:schemeClr val="dk1"/>
              </a:solidFill>
              <a:latin typeface="Calibri"/>
              <a:ea typeface="Calibri"/>
              <a:cs typeface="Calibri"/>
              <a:sym typeface="Calibri"/>
            </a:endParaRPr>
          </a:p>
        </p:txBody>
      </p:sp>
      <p:sp>
        <p:nvSpPr>
          <p:cNvPr id="3144" name="Google Shape;3144;p114"/>
          <p:cNvSpPr/>
          <p:nvPr/>
        </p:nvSpPr>
        <p:spPr>
          <a:xfrm>
            <a:off x="1005625" y="5103434"/>
            <a:ext cx="5230243" cy="3728008"/>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45" name="Google Shape;3145;p114"/>
          <p:cNvSpPr txBox="1"/>
          <p:nvPr/>
        </p:nvSpPr>
        <p:spPr>
          <a:xfrm>
            <a:off x="996287" y="4751166"/>
            <a:ext cx="524470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Comment présenteriez-vous l'évaluation à Ze Naw et à sa mère ? </a:t>
            </a:r>
            <a:endParaRPr sz="1100" b="1" i="1">
              <a:solidFill>
                <a:schemeClr val="dk1"/>
              </a:solidFill>
              <a:latin typeface="Calibri"/>
              <a:ea typeface="Calibri"/>
              <a:cs typeface="Calibri"/>
              <a:sym typeface="Calibri"/>
            </a:endParaRPr>
          </a:p>
        </p:txBody>
      </p:sp>
      <p:sp>
        <p:nvSpPr>
          <p:cNvPr id="3146" name="Google Shape;3146;p114"/>
          <p:cNvSpPr txBox="1"/>
          <p:nvPr/>
        </p:nvSpPr>
        <p:spPr>
          <a:xfrm>
            <a:off x="996287" y="693960"/>
            <a:ext cx="5254042"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9EAE"/>
                </a:highlight>
                <a:latin typeface="Calibri"/>
                <a:ea typeface="Calibri"/>
                <a:cs typeface="Calibri"/>
                <a:sym typeface="Calibri"/>
              </a:rPr>
              <a:t>SESSION 2 : COMMENT INSTAURER LA CONFIANCE ET AIDER UN ENFANT À S'EXPRIMER ?</a:t>
            </a:r>
            <a:endParaRPr/>
          </a:p>
        </p:txBody>
      </p:sp>
      <p:sp>
        <p:nvSpPr>
          <p:cNvPr id="3147" name="Google Shape;3147;p114"/>
          <p:cNvSpPr txBox="1"/>
          <p:nvPr/>
        </p:nvSpPr>
        <p:spPr>
          <a:xfrm>
            <a:off x="996287" y="178982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INTRODUCTION DE L'ÉVALUATION</a:t>
            </a:r>
            <a:endParaRPr/>
          </a:p>
        </p:txBody>
      </p:sp>
      <p:grpSp>
        <p:nvGrpSpPr>
          <p:cNvPr id="3148" name="Google Shape;3148;p114"/>
          <p:cNvGrpSpPr/>
          <p:nvPr/>
        </p:nvGrpSpPr>
        <p:grpSpPr>
          <a:xfrm>
            <a:off x="5256321" y="8102790"/>
            <a:ext cx="870159" cy="1025544"/>
            <a:chOff x="1769035" y="1776810"/>
            <a:chExt cx="2750461" cy="3241614"/>
          </a:xfrm>
        </p:grpSpPr>
        <p:grpSp>
          <p:nvGrpSpPr>
            <p:cNvPr id="3149" name="Google Shape;3149;p114"/>
            <p:cNvGrpSpPr/>
            <p:nvPr/>
          </p:nvGrpSpPr>
          <p:grpSpPr>
            <a:xfrm>
              <a:off x="3394398" y="3229471"/>
              <a:ext cx="1125098" cy="1788952"/>
              <a:chOff x="860877" y="1929282"/>
              <a:chExt cx="1053230" cy="1674679"/>
            </a:xfrm>
          </p:grpSpPr>
          <p:sp>
            <p:nvSpPr>
              <p:cNvPr id="3150" name="Google Shape;3150;p114"/>
              <p:cNvSpPr/>
              <p:nvPr/>
            </p:nvSpPr>
            <p:spPr>
              <a:xfrm>
                <a:off x="1052733" y="2725467"/>
                <a:ext cx="671847" cy="878494"/>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114"/>
              <p:cNvSpPr/>
              <p:nvPr/>
            </p:nvSpPr>
            <p:spPr>
              <a:xfrm>
                <a:off x="1047750" y="1929282"/>
                <a:ext cx="679484" cy="67948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52" name="Google Shape;3152;p114"/>
              <p:cNvSpPr/>
              <p:nvPr/>
            </p:nvSpPr>
            <p:spPr>
              <a:xfrm>
                <a:off x="860877" y="2993721"/>
                <a:ext cx="1053230" cy="610240"/>
              </a:xfrm>
              <a:prstGeom prst="trapezoid">
                <a:avLst>
                  <a:gd name="adj" fmla="val 3304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53" name="Google Shape;3153;p114"/>
            <p:cNvGrpSpPr/>
            <p:nvPr/>
          </p:nvGrpSpPr>
          <p:grpSpPr>
            <a:xfrm>
              <a:off x="1769035" y="1776810"/>
              <a:ext cx="1376959" cy="3241614"/>
              <a:chOff x="838200" y="1656618"/>
              <a:chExt cx="1376959" cy="3241614"/>
            </a:xfrm>
          </p:grpSpPr>
          <p:sp>
            <p:nvSpPr>
              <p:cNvPr id="3154" name="Google Shape;3154;p114"/>
              <p:cNvSpPr/>
              <p:nvPr/>
            </p:nvSpPr>
            <p:spPr>
              <a:xfrm>
                <a:off x="1082512" y="1656618"/>
                <a:ext cx="888336" cy="88833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nvGrpSpPr>
              <p:cNvPr id="3155" name="Google Shape;3155;p114"/>
              <p:cNvGrpSpPr/>
              <p:nvPr/>
            </p:nvGrpSpPr>
            <p:grpSpPr>
              <a:xfrm>
                <a:off x="838200" y="2708811"/>
                <a:ext cx="1376959" cy="2189421"/>
                <a:chOff x="838200" y="3749717"/>
                <a:chExt cx="1376959" cy="1148515"/>
              </a:xfrm>
            </p:grpSpPr>
            <p:sp>
              <p:nvSpPr>
                <p:cNvPr id="3156" name="Google Shape;3156;p114"/>
                <p:cNvSpPr/>
                <p:nvPr/>
              </p:nvSpPr>
              <p:spPr>
                <a:xfrm>
                  <a:off x="1089026" y="3749717"/>
                  <a:ext cx="878351" cy="1148515"/>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114"/>
                <p:cNvSpPr/>
                <p:nvPr/>
              </p:nvSpPr>
              <p:spPr>
                <a:xfrm>
                  <a:off x="838200" y="4100424"/>
                  <a:ext cx="1376959" cy="797808"/>
                </a:xfrm>
                <a:prstGeom prst="trapezoid">
                  <a:avLst>
                    <a:gd name="adj" fmla="val 18485"/>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sp>
        <p:nvSpPr>
          <p:cNvPr id="3158" name="Google Shape;3158;p114"/>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9" name="Google Shape;3159;p114"/>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0" name="Google Shape;3160;p114"/>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1" name="Google Shape;3161;p114"/>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2" name="Google Shape;3162;p114"/>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3166"/>
        <p:cNvGrpSpPr/>
        <p:nvPr/>
      </p:nvGrpSpPr>
      <p:grpSpPr>
        <a:xfrm>
          <a:off x="0" y="0"/>
          <a:ext cx="0" cy="0"/>
          <a:chOff x="0" y="0"/>
          <a:chExt cx="0" cy="0"/>
        </a:xfrm>
      </p:grpSpPr>
      <p:sp>
        <p:nvSpPr>
          <p:cNvPr id="3167" name="Google Shape;3167;p115"/>
          <p:cNvSpPr txBox="1"/>
          <p:nvPr/>
        </p:nvSpPr>
        <p:spPr>
          <a:xfrm>
            <a:off x="3804402" y="2414743"/>
            <a:ext cx="243260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Activités directives</a:t>
            </a:r>
            <a:endParaRPr sz="1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ZA" sz="1200">
                <a:solidFill>
                  <a:schemeClr val="dk1"/>
                </a:solidFill>
                <a:latin typeface="Calibri"/>
                <a:ea typeface="Calibri"/>
                <a:cs typeface="Calibri"/>
                <a:sym typeface="Calibri"/>
              </a:rPr>
              <a:t>le gestionnaire de cas sélectionne et prépare l'activité</a:t>
            </a:r>
            <a:endParaRPr/>
          </a:p>
          <a:p>
            <a:pPr marL="285750" marR="0" lvl="0" indent="-285750" algn="l" rtl="0">
              <a:spcBef>
                <a:spcPts val="0"/>
              </a:spcBef>
              <a:spcAft>
                <a:spcPts val="0"/>
              </a:spcAft>
              <a:buClr>
                <a:schemeClr val="dk1"/>
              </a:buClr>
              <a:buSzPts val="1200"/>
              <a:buFont typeface="Arial"/>
              <a:buChar char="•"/>
            </a:pPr>
            <a:r>
              <a:rPr lang="en-ZA" sz="1200">
                <a:solidFill>
                  <a:schemeClr val="dk1"/>
                </a:solidFill>
                <a:latin typeface="Calibri"/>
                <a:ea typeface="Calibri"/>
                <a:cs typeface="Calibri"/>
                <a:sym typeface="Calibri"/>
              </a:rPr>
              <a:t>le gestionnaire de cas guide l'enfant tout au long de l'activité.</a:t>
            </a:r>
            <a:endParaRPr/>
          </a:p>
          <a:p>
            <a:pPr marL="285750" marR="0" lvl="0" indent="-285750" algn="l" rtl="0">
              <a:spcBef>
                <a:spcPts val="0"/>
              </a:spcBef>
              <a:spcAft>
                <a:spcPts val="0"/>
              </a:spcAft>
              <a:buClr>
                <a:schemeClr val="dk1"/>
              </a:buClr>
              <a:buSzPts val="1200"/>
              <a:buFont typeface="Arial"/>
              <a:buChar char="•"/>
            </a:pPr>
            <a:r>
              <a:rPr lang="en-ZA" sz="1200">
                <a:solidFill>
                  <a:schemeClr val="dk1"/>
                </a:solidFill>
                <a:latin typeface="Calibri"/>
                <a:ea typeface="Calibri"/>
                <a:cs typeface="Calibri"/>
                <a:sym typeface="Calibri"/>
              </a:rPr>
              <a:t>le gestionnaire de cas abordera certains sujets avec l'enfant</a:t>
            </a:r>
            <a:endParaRPr sz="1200">
              <a:solidFill>
                <a:schemeClr val="dk1"/>
              </a:solidFill>
              <a:latin typeface="Calibri"/>
              <a:ea typeface="Calibri"/>
              <a:cs typeface="Calibri"/>
              <a:sym typeface="Calibri"/>
            </a:endParaRPr>
          </a:p>
        </p:txBody>
      </p:sp>
      <p:sp>
        <p:nvSpPr>
          <p:cNvPr id="3168" name="Google Shape;3168;p115"/>
          <p:cNvSpPr txBox="1"/>
          <p:nvPr/>
        </p:nvSpPr>
        <p:spPr>
          <a:xfrm>
            <a:off x="996287" y="2412411"/>
            <a:ext cx="240489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Activités non-directives</a:t>
            </a:r>
            <a:endParaRPr sz="12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200"/>
              <a:buFont typeface="Arial"/>
              <a:buChar char="•"/>
            </a:pPr>
            <a:r>
              <a:rPr lang="en-ZA" sz="1200">
                <a:solidFill>
                  <a:schemeClr val="dk1"/>
                </a:solidFill>
                <a:latin typeface="Calibri"/>
                <a:ea typeface="Calibri"/>
                <a:cs typeface="Calibri"/>
                <a:sym typeface="Calibri"/>
              </a:rPr>
              <a:t>L'enfant choisit l'activité</a:t>
            </a:r>
            <a:endParaRPr/>
          </a:p>
          <a:p>
            <a:pPr marL="285750" marR="0" lvl="0" indent="-285750" algn="l" rtl="0">
              <a:spcBef>
                <a:spcPts val="0"/>
              </a:spcBef>
              <a:spcAft>
                <a:spcPts val="0"/>
              </a:spcAft>
              <a:buClr>
                <a:schemeClr val="dk1"/>
              </a:buClr>
              <a:buSzPts val="1200"/>
              <a:buFont typeface="Arial"/>
              <a:buChar char="•"/>
            </a:pPr>
            <a:r>
              <a:rPr lang="en-ZA" sz="1200">
                <a:solidFill>
                  <a:schemeClr val="dk1"/>
                </a:solidFill>
                <a:latin typeface="Calibri"/>
                <a:ea typeface="Calibri"/>
                <a:cs typeface="Calibri"/>
                <a:sym typeface="Calibri"/>
              </a:rPr>
              <a:t>L'enfant peut prendre l'initiative et le gestionnaire de cas la suivre.</a:t>
            </a:r>
            <a:endParaRPr/>
          </a:p>
          <a:p>
            <a:pPr marL="285750" marR="0" lvl="0" indent="-285750" algn="l" rtl="0">
              <a:spcBef>
                <a:spcPts val="0"/>
              </a:spcBef>
              <a:spcAft>
                <a:spcPts val="0"/>
              </a:spcAft>
              <a:buClr>
                <a:schemeClr val="dk1"/>
              </a:buClr>
              <a:buSzPts val="1200"/>
              <a:buFont typeface="Arial"/>
              <a:buChar char="•"/>
            </a:pPr>
            <a:r>
              <a:rPr lang="en-ZA" sz="1200">
                <a:solidFill>
                  <a:schemeClr val="dk1"/>
                </a:solidFill>
                <a:latin typeface="Calibri"/>
                <a:ea typeface="Calibri"/>
                <a:cs typeface="Calibri"/>
                <a:sym typeface="Calibri"/>
              </a:rPr>
              <a:t>le gestionnaire de cas n'a pas d'ordre du jour avec des sujets préparés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169" name="Google Shape;3169;p115"/>
          <p:cNvSpPr/>
          <p:nvPr/>
        </p:nvSpPr>
        <p:spPr>
          <a:xfrm>
            <a:off x="996287" y="4727489"/>
            <a:ext cx="2388104" cy="4335487"/>
          </a:xfrm>
          <a:prstGeom prst="rect">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70" name="Google Shape;3170;p115"/>
          <p:cNvSpPr txBox="1"/>
          <p:nvPr/>
        </p:nvSpPr>
        <p:spPr>
          <a:xfrm>
            <a:off x="1013078" y="4345812"/>
            <a:ext cx="238810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Exemples d'activités non directives</a:t>
            </a:r>
            <a:endParaRPr sz="1100" b="1">
              <a:solidFill>
                <a:schemeClr val="dk1"/>
              </a:solidFill>
              <a:latin typeface="Calibri"/>
              <a:ea typeface="Calibri"/>
              <a:cs typeface="Calibri"/>
              <a:sym typeface="Calibri"/>
            </a:endParaRPr>
          </a:p>
        </p:txBody>
      </p:sp>
      <p:sp>
        <p:nvSpPr>
          <p:cNvPr id="3171" name="Google Shape;3171;p115"/>
          <p:cNvSpPr txBox="1"/>
          <p:nvPr/>
        </p:nvSpPr>
        <p:spPr>
          <a:xfrm>
            <a:off x="996287" y="70167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ACTIVITÉS DIRECTIVES ET NON DIRECTIVES</a:t>
            </a:r>
            <a:endParaRPr/>
          </a:p>
        </p:txBody>
      </p:sp>
      <p:grpSp>
        <p:nvGrpSpPr>
          <p:cNvPr id="3172" name="Google Shape;3172;p115"/>
          <p:cNvGrpSpPr/>
          <p:nvPr/>
        </p:nvGrpSpPr>
        <p:grpSpPr>
          <a:xfrm>
            <a:off x="1265129" y="1440375"/>
            <a:ext cx="1496285" cy="695260"/>
            <a:chOff x="1265129" y="1440375"/>
            <a:chExt cx="3283033" cy="1525486"/>
          </a:xfrm>
        </p:grpSpPr>
        <p:grpSp>
          <p:nvGrpSpPr>
            <p:cNvPr id="3173" name="Google Shape;3173;p115"/>
            <p:cNvGrpSpPr/>
            <p:nvPr/>
          </p:nvGrpSpPr>
          <p:grpSpPr>
            <a:xfrm>
              <a:off x="3938725" y="1996832"/>
              <a:ext cx="609437" cy="969029"/>
              <a:chOff x="860877" y="1929282"/>
              <a:chExt cx="1053230" cy="1674679"/>
            </a:xfrm>
          </p:grpSpPr>
          <p:sp>
            <p:nvSpPr>
              <p:cNvPr id="3174" name="Google Shape;3174;p115"/>
              <p:cNvSpPr/>
              <p:nvPr/>
            </p:nvSpPr>
            <p:spPr>
              <a:xfrm>
                <a:off x="1052733" y="2725467"/>
                <a:ext cx="671847" cy="878494"/>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115"/>
              <p:cNvSpPr/>
              <p:nvPr/>
            </p:nvSpPr>
            <p:spPr>
              <a:xfrm>
                <a:off x="1047750" y="1929282"/>
                <a:ext cx="679484" cy="67948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76" name="Google Shape;3176;p115"/>
              <p:cNvSpPr/>
              <p:nvPr/>
            </p:nvSpPr>
            <p:spPr>
              <a:xfrm>
                <a:off x="860877" y="2993721"/>
                <a:ext cx="1053230" cy="610240"/>
              </a:xfrm>
              <a:prstGeom prst="trapezoid">
                <a:avLst>
                  <a:gd name="adj" fmla="val 3304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77" name="Google Shape;3177;p115"/>
            <p:cNvGrpSpPr/>
            <p:nvPr/>
          </p:nvGrpSpPr>
          <p:grpSpPr>
            <a:xfrm>
              <a:off x="2296319" y="1440375"/>
              <a:ext cx="521410" cy="1525486"/>
              <a:chOff x="1022970" y="2227840"/>
              <a:chExt cx="1141610" cy="3340002"/>
            </a:xfrm>
          </p:grpSpPr>
          <p:sp>
            <p:nvSpPr>
              <p:cNvPr id="3178" name="Google Shape;3178;p115"/>
              <p:cNvSpPr/>
              <p:nvPr/>
            </p:nvSpPr>
            <p:spPr>
              <a:xfrm>
                <a:off x="1022970" y="2227840"/>
                <a:ext cx="1141610" cy="114161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9" name="Google Shape;3179;p115"/>
              <p:cNvSpPr/>
              <p:nvPr/>
            </p:nvSpPr>
            <p:spPr>
              <a:xfrm>
                <a:off x="1022970" y="3582437"/>
                <a:ext cx="1141610" cy="1985405"/>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3180" name="Google Shape;3180;p115"/>
            <p:cNvCxnSpPr/>
            <p:nvPr/>
          </p:nvCxnSpPr>
          <p:spPr>
            <a:xfrm>
              <a:off x="1265129" y="2915757"/>
              <a:ext cx="2548335" cy="0"/>
            </a:xfrm>
            <a:prstGeom prst="straightConnector1">
              <a:avLst/>
            </a:prstGeom>
            <a:noFill/>
            <a:ln w="12700" cap="flat" cmpd="sng">
              <a:solidFill>
                <a:schemeClr val="accent6"/>
              </a:solidFill>
              <a:prstDash val="dash"/>
              <a:miter lim="800000"/>
              <a:headEnd type="none" w="sm" len="sm"/>
              <a:tailEnd type="stealth" w="med" len="med"/>
            </a:ln>
          </p:spPr>
        </p:cxnSp>
      </p:grpSp>
      <p:grpSp>
        <p:nvGrpSpPr>
          <p:cNvPr id="3181" name="Google Shape;3181;p115"/>
          <p:cNvGrpSpPr/>
          <p:nvPr/>
        </p:nvGrpSpPr>
        <p:grpSpPr>
          <a:xfrm>
            <a:off x="3794648" y="1440375"/>
            <a:ext cx="1438751" cy="695260"/>
            <a:chOff x="6989523" y="1440375"/>
            <a:chExt cx="3156797" cy="1525486"/>
          </a:xfrm>
        </p:grpSpPr>
        <p:grpSp>
          <p:nvGrpSpPr>
            <p:cNvPr id="3182" name="Google Shape;3182;p115"/>
            <p:cNvGrpSpPr/>
            <p:nvPr/>
          </p:nvGrpSpPr>
          <p:grpSpPr>
            <a:xfrm>
              <a:off x="7958971" y="1996832"/>
              <a:ext cx="609437" cy="969029"/>
              <a:chOff x="860877" y="1929282"/>
              <a:chExt cx="1053230" cy="1674679"/>
            </a:xfrm>
          </p:grpSpPr>
          <p:sp>
            <p:nvSpPr>
              <p:cNvPr id="3183" name="Google Shape;3183;p115"/>
              <p:cNvSpPr/>
              <p:nvPr/>
            </p:nvSpPr>
            <p:spPr>
              <a:xfrm>
                <a:off x="1052733" y="2725467"/>
                <a:ext cx="671847" cy="878494"/>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115"/>
              <p:cNvSpPr/>
              <p:nvPr/>
            </p:nvSpPr>
            <p:spPr>
              <a:xfrm>
                <a:off x="1047750" y="1929282"/>
                <a:ext cx="679484" cy="679484"/>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185" name="Google Shape;3185;p115"/>
              <p:cNvSpPr/>
              <p:nvPr/>
            </p:nvSpPr>
            <p:spPr>
              <a:xfrm>
                <a:off x="860877" y="2993721"/>
                <a:ext cx="1053230" cy="610240"/>
              </a:xfrm>
              <a:prstGeom prst="trapezoid">
                <a:avLst>
                  <a:gd name="adj" fmla="val 3304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186" name="Google Shape;3186;p115"/>
            <p:cNvGrpSpPr/>
            <p:nvPr/>
          </p:nvGrpSpPr>
          <p:grpSpPr>
            <a:xfrm>
              <a:off x="9624910" y="1440375"/>
              <a:ext cx="521410" cy="1525486"/>
              <a:chOff x="1022970" y="2227840"/>
              <a:chExt cx="1141610" cy="3340002"/>
            </a:xfrm>
          </p:grpSpPr>
          <p:sp>
            <p:nvSpPr>
              <p:cNvPr id="3187" name="Google Shape;3187;p115"/>
              <p:cNvSpPr/>
              <p:nvPr/>
            </p:nvSpPr>
            <p:spPr>
              <a:xfrm>
                <a:off x="1022970" y="2227840"/>
                <a:ext cx="1141610" cy="114161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8" name="Google Shape;3188;p115"/>
              <p:cNvSpPr/>
              <p:nvPr/>
            </p:nvSpPr>
            <p:spPr>
              <a:xfrm>
                <a:off x="1022970" y="3582437"/>
                <a:ext cx="1141610" cy="1985405"/>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3189" name="Google Shape;3189;p115"/>
            <p:cNvCxnSpPr/>
            <p:nvPr/>
          </p:nvCxnSpPr>
          <p:spPr>
            <a:xfrm>
              <a:off x="6989523" y="2915757"/>
              <a:ext cx="2548335" cy="0"/>
            </a:xfrm>
            <a:prstGeom prst="straightConnector1">
              <a:avLst/>
            </a:prstGeom>
            <a:noFill/>
            <a:ln w="12700" cap="flat" cmpd="sng">
              <a:solidFill>
                <a:schemeClr val="accent6"/>
              </a:solidFill>
              <a:prstDash val="dash"/>
              <a:miter lim="800000"/>
              <a:headEnd type="none" w="sm" len="sm"/>
              <a:tailEnd type="stealth" w="med" len="med"/>
            </a:ln>
          </p:spPr>
        </p:cxnSp>
      </p:grpSp>
      <p:sp>
        <p:nvSpPr>
          <p:cNvPr id="3190" name="Google Shape;3190;p115"/>
          <p:cNvSpPr txBox="1"/>
          <p:nvPr/>
        </p:nvSpPr>
        <p:spPr>
          <a:xfrm>
            <a:off x="3862225" y="4345812"/>
            <a:ext cx="238810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Exemples d'activités directives</a:t>
            </a:r>
            <a:endParaRPr sz="1100" b="1">
              <a:solidFill>
                <a:schemeClr val="dk1"/>
              </a:solidFill>
              <a:latin typeface="Calibri"/>
              <a:ea typeface="Calibri"/>
              <a:cs typeface="Calibri"/>
              <a:sym typeface="Calibri"/>
            </a:endParaRPr>
          </a:p>
        </p:txBody>
      </p:sp>
      <p:sp>
        <p:nvSpPr>
          <p:cNvPr id="3191" name="Google Shape;3191;p115"/>
          <p:cNvSpPr/>
          <p:nvPr/>
        </p:nvSpPr>
        <p:spPr>
          <a:xfrm>
            <a:off x="3848901" y="4727489"/>
            <a:ext cx="2388104" cy="4335487"/>
          </a:xfrm>
          <a:prstGeom prst="rect">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92" name="Google Shape;3192;p115"/>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3" name="Google Shape;3193;p115"/>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4" name="Google Shape;3194;p115"/>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5" name="Google Shape;3195;p115"/>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6" name="Google Shape;3196;p115"/>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sp>
        <p:nvSpPr>
          <p:cNvPr id="3201" name="Google Shape;3201;p116"/>
          <p:cNvSpPr txBox="1"/>
          <p:nvPr/>
        </p:nvSpPr>
        <p:spPr>
          <a:xfrm>
            <a:off x="996287" y="70167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DESSIN DE FAMILLE</a:t>
            </a:r>
            <a:endParaRPr/>
          </a:p>
        </p:txBody>
      </p:sp>
      <p:graphicFrame>
        <p:nvGraphicFramePr>
          <p:cNvPr id="3202" name="Google Shape;3202;p116"/>
          <p:cNvGraphicFramePr/>
          <p:nvPr>
            <p:extLst>
              <p:ext uri="{D42A27DB-BD31-4B8C-83A1-F6EECF244321}">
                <p14:modId xmlns:p14="http://schemas.microsoft.com/office/powerpoint/2010/main" val="2055212588"/>
              </p:ext>
            </p:extLst>
          </p:nvPr>
        </p:nvGraphicFramePr>
        <p:xfrm>
          <a:off x="996287" y="1262380"/>
          <a:ext cx="5254050" cy="656852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Vue d'ensemble</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solidFill>
                            <a:schemeClr val="dk1"/>
                          </a:solidFill>
                        </a:rPr>
                        <a:t>Le dessin de famille est un outil qui permet à l'enfant d'organiser ses relations familiales, de parler de sa vie quotidienne et de mettre un nom sur ses sentiments.</a:t>
                      </a:r>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dk1"/>
                          </a:solidFill>
                        </a:rPr>
                        <a:t>Durée</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Cela dépend de l'enfant. Tant qu'il est engagé. La durée peut varier de 5 à 30 minutes.</a:t>
                      </a:r>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dk1"/>
                          </a:solidFill>
                        </a:rPr>
                        <a:t>Âge</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Cette activité est recommandée pour les enfants âgés de 4 à 11 ans (en fonction de la maturité de l'enfant et de sa capacité à s'exprimer, elle peut également être utile à un âge plus avancé).</a:t>
                      </a:r>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dk1"/>
                          </a:solidFill>
                        </a:rPr>
                        <a:t>Matériaux</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Papier et marqueurs ou crayons de couleur</a:t>
                      </a:r>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dk1"/>
                          </a:solidFill>
                        </a:rPr>
                        <a:t>La participation</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Les gestionnaires de cas doivent réaliser cette activité avec les enfants individuellement. Toutefois, la présence d'un gestionnaire de cas peut s'avérer nécessaire ou utile si l'enfant refuse de participer à cette activité ou n'est pas en mesure de le faire en raison de son âge, de son stade de développement, de ses préférences en matière de communication ou de ses capacités.</a:t>
                      </a:r>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dk1"/>
                          </a:solidFill>
                        </a:rPr>
                        <a:t>Objectif</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spcBef>
                          <a:spcPts val="0"/>
                        </a:spcBef>
                        <a:spcAft>
                          <a:spcPts val="0"/>
                        </a:spcAft>
                        <a:buNone/>
                      </a:pPr>
                      <a:r>
                        <a:rPr lang="en-ZA" sz="1100" b="0"/>
                        <a:t>Avant de réaliser le dessin de la famille, les gestionnaires de cas doivent expliquer à l'enfant le but de l'activité : </a:t>
                      </a:r>
                      <a:endParaRPr/>
                    </a:p>
                    <a:p>
                      <a:pPr marL="171450" marR="0" lvl="0" indent="-171450" algn="l" rtl="0">
                        <a:spcBef>
                          <a:spcPts val="0"/>
                        </a:spcBef>
                        <a:spcAft>
                          <a:spcPts val="0"/>
                        </a:spcAft>
                        <a:buClr>
                          <a:schemeClr val="dk1"/>
                        </a:buClr>
                        <a:buSzPts val="1100"/>
                        <a:buFont typeface="Arial"/>
                        <a:buChar char="•"/>
                      </a:pPr>
                      <a:r>
                        <a:rPr lang="en-ZA" sz="1100" b="0"/>
                        <a:t>Nommer/identifier les membres de leur famille</a:t>
                      </a:r>
                      <a:endParaRPr/>
                    </a:p>
                    <a:p>
                      <a:pPr marL="171450" marR="0" lvl="0" indent="-171450" algn="l" rtl="0">
                        <a:spcBef>
                          <a:spcPts val="0"/>
                        </a:spcBef>
                        <a:spcAft>
                          <a:spcPts val="0"/>
                        </a:spcAft>
                        <a:buClr>
                          <a:schemeClr val="dk1"/>
                        </a:buClr>
                        <a:buSzPts val="1100"/>
                        <a:buFont typeface="Arial"/>
                        <a:buChar char="•"/>
                      </a:pPr>
                      <a:r>
                        <a:rPr lang="en-ZA" sz="1100" b="0"/>
                        <a:t>Apprendre à connaître leur vie quotidienne</a:t>
                      </a:r>
                      <a:endParaRPr/>
                    </a:p>
                    <a:p>
                      <a:pPr marL="171450" marR="0" lvl="0" indent="-171450" algn="l" rtl="0">
                        <a:spcBef>
                          <a:spcPts val="0"/>
                        </a:spcBef>
                        <a:spcAft>
                          <a:spcPts val="0"/>
                        </a:spcAft>
                        <a:buClr>
                          <a:schemeClr val="dk1"/>
                        </a:buClr>
                        <a:buSzPts val="1100"/>
                        <a:buFont typeface="Arial"/>
                        <a:buChar char="•"/>
                      </a:pPr>
                      <a:r>
                        <a:rPr lang="en-ZA" sz="1100" b="0"/>
                        <a:t>Parler de ses sentiments</a:t>
                      </a:r>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ZA" sz="1100" b="1">
                          <a:solidFill>
                            <a:schemeClr val="dk1"/>
                          </a:solidFill>
                        </a:rPr>
                        <a:t>Adaptations</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spcBef>
                          <a:spcPts val="0"/>
                        </a:spcBef>
                        <a:spcAft>
                          <a:spcPts val="0"/>
                        </a:spcAft>
                        <a:buNone/>
                      </a:pPr>
                      <a:r>
                        <a:rPr lang="en-ZA" sz="1100" b="0"/>
                        <a:t>Si l'enfant ne sait pas ou ne veut pas dessiner, mais souhaite que le gestionnaire de cas dessine pour lui - il est alors possible pour l'enfant de guider le gestionnaire de cas sur quoi et qui dessiner. </a:t>
                      </a:r>
                      <a:endParaRPr sz="1100" b="0">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ZA" sz="1100" b="1">
                          <a:solidFill>
                            <a:schemeClr val="dk1"/>
                          </a:solidFill>
                        </a:rPr>
                        <a:t>Orientations</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228600" marR="44450" lvl="0" indent="-228600" algn="l" rtl="0">
                        <a:spcBef>
                          <a:spcPts val="0"/>
                        </a:spcBef>
                        <a:spcAft>
                          <a:spcPts val="0"/>
                        </a:spcAft>
                        <a:buClr>
                          <a:schemeClr val="dk1"/>
                        </a:buClr>
                        <a:buSzPts val="1100"/>
                        <a:buFont typeface="Calibri"/>
                        <a:buAutoNum type="arabicPeriod"/>
                      </a:pPr>
                      <a:r>
                        <a:rPr lang="en-ZA" sz="1100" dirty="0" err="1">
                          <a:latin typeface="Calibri"/>
                          <a:ea typeface="Calibri"/>
                          <a:cs typeface="Calibri"/>
                          <a:sym typeface="Calibri"/>
                        </a:rPr>
                        <a:t>Expliquez</a:t>
                      </a:r>
                      <a:r>
                        <a:rPr lang="en-ZA" sz="1100" dirty="0">
                          <a:latin typeface="Calibri"/>
                          <a:ea typeface="Calibri"/>
                          <a:cs typeface="Calibri"/>
                          <a:sym typeface="Calibri"/>
                        </a:rPr>
                        <a:t> </a:t>
                      </a:r>
                      <a:r>
                        <a:rPr lang="en-ZA" sz="1100" dirty="0" err="1">
                          <a:latin typeface="Calibri"/>
                          <a:ea typeface="Calibri"/>
                          <a:cs typeface="Calibri"/>
                          <a:sym typeface="Calibri"/>
                        </a:rPr>
                        <a:t>l'objectif</a:t>
                      </a:r>
                      <a:r>
                        <a:rPr lang="en-ZA" sz="1100" dirty="0">
                          <a:latin typeface="Calibri"/>
                          <a:ea typeface="Calibri"/>
                          <a:cs typeface="Calibri"/>
                          <a:sym typeface="Calibri"/>
                        </a:rPr>
                        <a:t> et le résumé de </a:t>
                      </a:r>
                      <a:r>
                        <a:rPr lang="en-ZA" sz="1100" dirty="0" err="1">
                          <a:latin typeface="Calibri"/>
                          <a:ea typeface="Calibri"/>
                          <a:cs typeface="Calibri"/>
                          <a:sym typeface="Calibri"/>
                        </a:rPr>
                        <a:t>l'activité</a:t>
                      </a:r>
                      <a:r>
                        <a:rPr lang="en-ZA" sz="1100" dirty="0">
                          <a:latin typeface="Calibri"/>
                          <a:ea typeface="Calibri"/>
                          <a:cs typeface="Calibri"/>
                          <a:sym typeface="Calibri"/>
                        </a:rPr>
                        <a:t>. </a:t>
                      </a:r>
                      <a:endParaRPr sz="1100" dirty="0">
                        <a:latin typeface="Calibri"/>
                        <a:ea typeface="Calibri"/>
                        <a:cs typeface="Calibri"/>
                        <a:sym typeface="Calibri"/>
                      </a:endParaRPr>
                    </a:p>
                    <a:p>
                      <a:pPr marL="228600" marR="44450" lvl="0" indent="-228600" algn="l" rtl="0">
                        <a:spcBef>
                          <a:spcPts val="230"/>
                        </a:spcBef>
                        <a:spcAft>
                          <a:spcPts val="0"/>
                        </a:spcAft>
                        <a:buClr>
                          <a:schemeClr val="dk1"/>
                        </a:buClr>
                        <a:buSzPts val="1100"/>
                        <a:buFont typeface="Calibri"/>
                        <a:buAutoNum type="arabicPeriod"/>
                      </a:pPr>
                      <a:r>
                        <a:rPr lang="en-ZA" sz="1100" dirty="0" err="1">
                          <a:latin typeface="Calibri"/>
                          <a:ea typeface="Calibri"/>
                          <a:cs typeface="Calibri"/>
                          <a:sym typeface="Calibri"/>
                        </a:rPr>
                        <a:t>Commencez</a:t>
                      </a:r>
                      <a:r>
                        <a:rPr lang="en-ZA" sz="1100" dirty="0">
                          <a:latin typeface="Calibri"/>
                          <a:ea typeface="Calibri"/>
                          <a:cs typeface="Calibri"/>
                          <a:sym typeface="Calibri"/>
                        </a:rPr>
                        <a:t> à </a:t>
                      </a:r>
                      <a:r>
                        <a:rPr lang="en-ZA" sz="1100" dirty="0" err="1">
                          <a:latin typeface="Calibri"/>
                          <a:ea typeface="Calibri"/>
                          <a:cs typeface="Calibri"/>
                          <a:sym typeface="Calibri"/>
                        </a:rPr>
                        <a:t>dessiner</a:t>
                      </a:r>
                      <a:r>
                        <a:rPr lang="en-ZA" sz="1100" dirty="0">
                          <a:latin typeface="Calibri"/>
                          <a:ea typeface="Calibri"/>
                          <a:cs typeface="Calibri"/>
                          <a:sym typeface="Calibri"/>
                        </a:rPr>
                        <a:t> et </a:t>
                      </a:r>
                      <a:r>
                        <a:rPr lang="en-ZA" sz="1100" dirty="0" err="1">
                          <a:latin typeface="Calibri"/>
                          <a:ea typeface="Calibri"/>
                          <a:cs typeface="Calibri"/>
                          <a:sym typeface="Calibri"/>
                        </a:rPr>
                        <a:t>aidez</a:t>
                      </a:r>
                      <a:r>
                        <a:rPr lang="en-ZA" sz="1100" dirty="0">
                          <a:latin typeface="Calibri"/>
                          <a:ea typeface="Calibri"/>
                          <a:cs typeface="Calibri"/>
                          <a:sym typeface="Calibri"/>
                        </a:rPr>
                        <a:t> </a:t>
                      </a:r>
                      <a:r>
                        <a:rPr lang="en-ZA" sz="1100" dirty="0" err="1">
                          <a:latin typeface="Calibri"/>
                          <a:ea typeface="Calibri"/>
                          <a:cs typeface="Calibri"/>
                          <a:sym typeface="Calibri"/>
                        </a:rPr>
                        <a:t>l'enfant</a:t>
                      </a:r>
                      <a:r>
                        <a:rPr lang="en-ZA" sz="1100" dirty="0">
                          <a:latin typeface="Calibri"/>
                          <a:ea typeface="Calibri"/>
                          <a:cs typeface="Calibri"/>
                          <a:sym typeface="Calibri"/>
                        </a:rPr>
                        <a:t> à </a:t>
                      </a:r>
                      <a:r>
                        <a:rPr lang="en-ZA" sz="1100" dirty="0" err="1">
                          <a:latin typeface="Calibri"/>
                          <a:ea typeface="Calibri"/>
                          <a:cs typeface="Calibri"/>
                          <a:sym typeface="Calibri"/>
                        </a:rPr>
                        <a:t>rester</a:t>
                      </a:r>
                      <a:r>
                        <a:rPr lang="en-ZA" sz="1100" dirty="0">
                          <a:latin typeface="Calibri"/>
                          <a:ea typeface="Calibri"/>
                          <a:cs typeface="Calibri"/>
                          <a:sym typeface="Calibri"/>
                        </a:rPr>
                        <a:t> </a:t>
                      </a:r>
                      <a:r>
                        <a:rPr lang="en-ZA" sz="1100" dirty="0" err="1">
                          <a:latin typeface="Calibri"/>
                          <a:ea typeface="Calibri"/>
                          <a:cs typeface="Calibri"/>
                          <a:sym typeface="Calibri"/>
                        </a:rPr>
                        <a:t>engagé</a:t>
                      </a:r>
                      <a:r>
                        <a:rPr lang="en-ZA" sz="1100" dirty="0">
                          <a:latin typeface="Calibri"/>
                          <a:ea typeface="Calibri"/>
                          <a:cs typeface="Calibri"/>
                          <a:sym typeface="Calibri"/>
                        </a:rPr>
                        <a:t> (</a:t>
                      </a:r>
                      <a:r>
                        <a:rPr lang="en-ZA" sz="1100" dirty="0" err="1">
                          <a:latin typeface="Calibri"/>
                          <a:ea typeface="Calibri"/>
                          <a:cs typeface="Calibri"/>
                          <a:sym typeface="Calibri"/>
                        </a:rPr>
                        <a:t>donnez-lui</a:t>
                      </a:r>
                      <a:r>
                        <a:rPr lang="en-ZA" sz="1100" dirty="0">
                          <a:latin typeface="Calibri"/>
                          <a:ea typeface="Calibri"/>
                          <a:cs typeface="Calibri"/>
                          <a:sym typeface="Calibri"/>
                        </a:rPr>
                        <a:t> des crayons, </a:t>
                      </a:r>
                      <a:r>
                        <a:rPr lang="en-ZA" sz="1100" dirty="0" err="1">
                          <a:latin typeface="Calibri"/>
                          <a:ea typeface="Calibri"/>
                          <a:cs typeface="Calibri"/>
                          <a:sym typeface="Calibri"/>
                        </a:rPr>
                        <a:t>félicitez</a:t>
                      </a:r>
                      <a:r>
                        <a:rPr lang="en-ZA" sz="1100" dirty="0">
                          <a:latin typeface="Calibri"/>
                          <a:ea typeface="Calibri"/>
                          <a:cs typeface="Calibri"/>
                          <a:sym typeface="Calibri"/>
                        </a:rPr>
                        <a:t>-le pour </a:t>
                      </a:r>
                      <a:r>
                        <a:rPr lang="en-ZA" sz="1100" dirty="0" err="1">
                          <a:latin typeface="Calibri"/>
                          <a:ea typeface="Calibri"/>
                          <a:cs typeface="Calibri"/>
                          <a:sym typeface="Calibri"/>
                        </a:rPr>
                        <a:t>ses</a:t>
                      </a:r>
                      <a:r>
                        <a:rPr lang="en-ZA" sz="1100" dirty="0">
                          <a:latin typeface="Calibri"/>
                          <a:ea typeface="Calibri"/>
                          <a:cs typeface="Calibri"/>
                          <a:sym typeface="Calibri"/>
                        </a:rPr>
                        <a:t> efforts,...).</a:t>
                      </a:r>
                      <a:endParaRPr dirty="0"/>
                    </a:p>
                    <a:p>
                      <a:pPr marL="228600" marR="0" lvl="0" indent="-228600" algn="l" rtl="0">
                        <a:spcBef>
                          <a:spcPts val="0"/>
                        </a:spcBef>
                        <a:spcAft>
                          <a:spcPts val="0"/>
                        </a:spcAft>
                        <a:buClr>
                          <a:schemeClr val="dk1"/>
                        </a:buClr>
                        <a:buSzPts val="1100"/>
                        <a:buFont typeface="Calibri"/>
                        <a:buAutoNum type="arabicPeriod"/>
                      </a:pPr>
                      <a:r>
                        <a:rPr lang="en-ZA" sz="1100" dirty="0" err="1">
                          <a:latin typeface="Calibri"/>
                          <a:ea typeface="Calibri"/>
                          <a:cs typeface="Calibri"/>
                          <a:sym typeface="Calibri"/>
                        </a:rPr>
                        <a:t>Demandez</a:t>
                      </a:r>
                      <a:r>
                        <a:rPr lang="en-ZA" sz="1100" dirty="0">
                          <a:latin typeface="Calibri"/>
                          <a:ea typeface="Calibri"/>
                          <a:cs typeface="Calibri"/>
                          <a:sym typeface="Calibri"/>
                        </a:rPr>
                        <a:t> à </a:t>
                      </a:r>
                      <a:r>
                        <a:rPr lang="en-ZA" sz="1100" dirty="0" err="1">
                          <a:latin typeface="Calibri"/>
                          <a:ea typeface="Calibri"/>
                          <a:cs typeface="Calibri"/>
                          <a:sym typeface="Calibri"/>
                        </a:rPr>
                        <a:t>l'enfant</a:t>
                      </a:r>
                      <a:r>
                        <a:rPr lang="en-ZA" sz="1100" dirty="0">
                          <a:latin typeface="Calibri"/>
                          <a:ea typeface="Calibri"/>
                          <a:cs typeface="Calibri"/>
                          <a:sym typeface="Calibri"/>
                        </a:rPr>
                        <a:t> </a:t>
                      </a:r>
                      <a:r>
                        <a:rPr lang="en-ZA" sz="1100" dirty="0" err="1">
                          <a:latin typeface="Calibri"/>
                          <a:ea typeface="Calibri"/>
                          <a:cs typeface="Calibri"/>
                          <a:sym typeface="Calibri"/>
                        </a:rPr>
                        <a:t>d'</a:t>
                      </a:r>
                      <a:r>
                        <a:rPr lang="en-ZA" sz="1100" b="1" dirty="0" err="1">
                          <a:latin typeface="Calibri"/>
                          <a:ea typeface="Calibri"/>
                          <a:cs typeface="Calibri"/>
                          <a:sym typeface="Calibri"/>
                        </a:rPr>
                        <a:t>identifier</a:t>
                      </a:r>
                      <a:r>
                        <a:rPr lang="en-ZA" sz="1100" b="1" dirty="0">
                          <a:latin typeface="Calibri"/>
                          <a:ea typeface="Calibri"/>
                          <a:cs typeface="Calibri"/>
                          <a:sym typeface="Calibri"/>
                        </a:rPr>
                        <a:t> </a:t>
                      </a:r>
                      <a:r>
                        <a:rPr lang="en-ZA" sz="1100" dirty="0">
                          <a:latin typeface="Calibri"/>
                          <a:ea typeface="Calibri"/>
                          <a:cs typeface="Calibri"/>
                          <a:sym typeface="Calibri"/>
                        </a:rPr>
                        <a:t>et de </a:t>
                      </a:r>
                      <a:r>
                        <a:rPr lang="en-ZA" sz="1100" dirty="0" err="1">
                          <a:latin typeface="Calibri"/>
                          <a:ea typeface="Calibri"/>
                          <a:cs typeface="Calibri"/>
                          <a:sym typeface="Calibri"/>
                        </a:rPr>
                        <a:t>nommer</a:t>
                      </a:r>
                      <a:r>
                        <a:rPr lang="en-ZA" sz="1100" dirty="0">
                          <a:latin typeface="Calibri"/>
                          <a:ea typeface="Calibri"/>
                          <a:cs typeface="Calibri"/>
                          <a:sym typeface="Calibri"/>
                        </a:rPr>
                        <a:t> </a:t>
                      </a:r>
                      <a:r>
                        <a:rPr lang="en-ZA" sz="1100" dirty="0" err="1">
                          <a:latin typeface="Calibri"/>
                          <a:ea typeface="Calibri"/>
                          <a:cs typeface="Calibri"/>
                          <a:sym typeface="Calibri"/>
                        </a:rPr>
                        <a:t>chaque</a:t>
                      </a:r>
                      <a:r>
                        <a:rPr lang="en-ZA" sz="1100" dirty="0">
                          <a:latin typeface="Calibri"/>
                          <a:ea typeface="Calibri"/>
                          <a:cs typeface="Calibri"/>
                          <a:sym typeface="Calibri"/>
                        </a:rPr>
                        <a:t> </a:t>
                      </a:r>
                      <a:r>
                        <a:rPr lang="en-ZA" sz="1100" dirty="0" err="1">
                          <a:latin typeface="Calibri"/>
                          <a:ea typeface="Calibri"/>
                          <a:cs typeface="Calibri"/>
                          <a:sym typeface="Calibri"/>
                        </a:rPr>
                        <a:t>personne</a:t>
                      </a:r>
                      <a:r>
                        <a:rPr lang="en-ZA" sz="1100" dirty="0">
                          <a:latin typeface="Calibri"/>
                          <a:ea typeface="Calibri"/>
                          <a:cs typeface="Calibri"/>
                          <a:sym typeface="Calibri"/>
                        </a:rPr>
                        <a:t> </a:t>
                      </a:r>
                      <a:r>
                        <a:rPr lang="en-ZA" sz="1100" dirty="0" err="1">
                          <a:latin typeface="Calibri"/>
                          <a:ea typeface="Calibri"/>
                          <a:cs typeface="Calibri"/>
                          <a:sym typeface="Calibri"/>
                        </a:rPr>
                        <a:t>qu'il</a:t>
                      </a:r>
                      <a:r>
                        <a:rPr lang="en-ZA" sz="1100" dirty="0">
                          <a:latin typeface="Calibri"/>
                          <a:ea typeface="Calibri"/>
                          <a:cs typeface="Calibri"/>
                          <a:sym typeface="Calibri"/>
                        </a:rPr>
                        <a:t> a </a:t>
                      </a:r>
                      <a:r>
                        <a:rPr lang="en-ZA" sz="1100" dirty="0" err="1">
                          <a:latin typeface="Calibri"/>
                          <a:ea typeface="Calibri"/>
                          <a:cs typeface="Calibri"/>
                          <a:sym typeface="Calibri"/>
                        </a:rPr>
                        <a:t>dessinée</a:t>
                      </a:r>
                      <a:r>
                        <a:rPr lang="en-ZA" sz="1100" dirty="0">
                          <a:latin typeface="Calibri"/>
                          <a:ea typeface="Calibri"/>
                          <a:cs typeface="Calibri"/>
                          <a:sym typeface="Calibri"/>
                        </a:rPr>
                        <a:t> dans </a:t>
                      </a:r>
                      <a:r>
                        <a:rPr lang="en-ZA" sz="1100" dirty="0" err="1">
                          <a:latin typeface="Calibri"/>
                          <a:ea typeface="Calibri"/>
                          <a:cs typeface="Calibri"/>
                          <a:sym typeface="Calibri"/>
                        </a:rPr>
                        <a:t>sa</a:t>
                      </a:r>
                      <a:r>
                        <a:rPr lang="en-ZA" sz="1100" dirty="0">
                          <a:latin typeface="Calibri"/>
                          <a:ea typeface="Calibri"/>
                          <a:cs typeface="Calibri"/>
                          <a:sym typeface="Calibri"/>
                        </a:rPr>
                        <a:t> photo de </a:t>
                      </a:r>
                      <a:r>
                        <a:rPr lang="en-ZA" sz="1100" dirty="0" err="1">
                          <a:latin typeface="Calibri"/>
                          <a:ea typeface="Calibri"/>
                          <a:cs typeface="Calibri"/>
                          <a:sym typeface="Calibri"/>
                        </a:rPr>
                        <a:t>famille</a:t>
                      </a:r>
                      <a:r>
                        <a:rPr lang="en-ZA" sz="1100" dirty="0">
                          <a:latin typeface="Calibri"/>
                          <a:ea typeface="Calibri"/>
                          <a:cs typeface="Calibri"/>
                          <a:sym typeface="Calibri"/>
                        </a:rPr>
                        <a:t>.</a:t>
                      </a:r>
                      <a:endParaRPr dirty="0"/>
                    </a:p>
                    <a:p>
                      <a:pPr marL="228600" marR="0" lvl="0" indent="-228600" algn="l" rtl="0">
                        <a:spcBef>
                          <a:spcPts val="0"/>
                        </a:spcBef>
                        <a:spcAft>
                          <a:spcPts val="0"/>
                        </a:spcAft>
                        <a:buClr>
                          <a:schemeClr val="dk1"/>
                        </a:buClr>
                        <a:buSzPts val="1100"/>
                        <a:buFont typeface="Calibri"/>
                        <a:buAutoNum type="arabicPeriod"/>
                      </a:pPr>
                      <a:r>
                        <a:rPr lang="en-ZA" sz="1100" dirty="0" err="1">
                          <a:latin typeface="Calibri"/>
                          <a:ea typeface="Calibri"/>
                          <a:cs typeface="Calibri"/>
                          <a:sym typeface="Calibri"/>
                        </a:rPr>
                        <a:t>Posez</a:t>
                      </a:r>
                      <a:r>
                        <a:rPr lang="en-ZA" sz="1100" dirty="0">
                          <a:latin typeface="Calibri"/>
                          <a:ea typeface="Calibri"/>
                          <a:cs typeface="Calibri"/>
                          <a:sym typeface="Calibri"/>
                        </a:rPr>
                        <a:t> </a:t>
                      </a:r>
                      <a:r>
                        <a:rPr lang="en-ZA" sz="1100" dirty="0" err="1">
                          <a:latin typeface="Calibri"/>
                          <a:ea typeface="Calibri"/>
                          <a:cs typeface="Calibri"/>
                          <a:sym typeface="Calibri"/>
                        </a:rPr>
                        <a:t>quelques</a:t>
                      </a:r>
                      <a:r>
                        <a:rPr lang="en-ZA" sz="1100" dirty="0">
                          <a:latin typeface="Calibri"/>
                          <a:ea typeface="Calibri"/>
                          <a:cs typeface="Calibri"/>
                          <a:sym typeface="Calibri"/>
                        </a:rPr>
                        <a:t> questions </a:t>
                      </a:r>
                      <a:r>
                        <a:rPr lang="en-ZA" sz="1100" dirty="0" err="1">
                          <a:latin typeface="Calibri"/>
                          <a:ea typeface="Calibri"/>
                          <a:cs typeface="Calibri"/>
                          <a:sym typeface="Calibri"/>
                        </a:rPr>
                        <a:t>supplémentaires</a:t>
                      </a:r>
                      <a:r>
                        <a:rPr lang="en-ZA" sz="1100" dirty="0">
                          <a:latin typeface="Calibri"/>
                          <a:ea typeface="Calibri"/>
                          <a:cs typeface="Calibri"/>
                          <a:sym typeface="Calibri"/>
                        </a:rPr>
                        <a:t> : </a:t>
                      </a:r>
                      <a:endParaRPr dirty="0"/>
                    </a:p>
                    <a:p>
                      <a:pPr marL="685800" marR="0" lvl="1" indent="-228600" algn="l" rtl="0">
                        <a:spcBef>
                          <a:spcPts val="0"/>
                        </a:spcBef>
                        <a:spcAft>
                          <a:spcPts val="0"/>
                        </a:spcAft>
                        <a:buClr>
                          <a:schemeClr val="dk1"/>
                        </a:buClr>
                        <a:buSzPts val="1100"/>
                        <a:buFont typeface="Arial"/>
                        <a:buChar char="•"/>
                      </a:pPr>
                      <a:r>
                        <a:rPr lang="en-ZA" sz="1100" i="1" u="none" strike="noStrike" cap="none" dirty="0" err="1"/>
                        <a:t>Où</a:t>
                      </a:r>
                      <a:r>
                        <a:rPr lang="en-ZA" sz="1100" i="1" u="none" strike="noStrike" cap="none" dirty="0"/>
                        <a:t> mange-t-on, </a:t>
                      </a:r>
                      <a:r>
                        <a:rPr lang="en-ZA" sz="1100" i="1" u="none" strike="noStrike" cap="none" dirty="0" err="1"/>
                        <a:t>où</a:t>
                      </a:r>
                      <a:r>
                        <a:rPr lang="en-ZA" sz="1100" i="1" u="none" strike="noStrike" cap="none" dirty="0"/>
                        <a:t> </a:t>
                      </a:r>
                      <a:r>
                        <a:rPr lang="en-ZA" sz="1100" i="1" u="none" strike="noStrike" cap="none" dirty="0" err="1"/>
                        <a:t>dort</a:t>
                      </a:r>
                      <a:r>
                        <a:rPr lang="en-ZA" sz="1100" i="1" u="none" strike="noStrike" cap="none" dirty="0"/>
                        <a:t>-on, </a:t>
                      </a:r>
                      <a:r>
                        <a:rPr lang="en-ZA" sz="1100" i="1" u="none" strike="noStrike" cap="none" dirty="0" err="1"/>
                        <a:t>où</a:t>
                      </a:r>
                      <a:r>
                        <a:rPr lang="en-ZA" sz="1100" i="1" u="none" strike="noStrike" cap="none" dirty="0"/>
                        <a:t> </a:t>
                      </a:r>
                      <a:r>
                        <a:rPr lang="en-ZA" sz="1100" i="1" u="none" strike="noStrike" cap="none" dirty="0" err="1"/>
                        <a:t>joue</a:t>
                      </a:r>
                      <a:r>
                        <a:rPr lang="en-ZA" sz="1100" i="1" u="none" strike="noStrike" cap="none" dirty="0"/>
                        <a:t>-t-on ?</a:t>
                      </a:r>
                      <a:endParaRPr dirty="0"/>
                    </a:p>
                    <a:p>
                      <a:pPr marL="685800" marR="0" lvl="1" indent="-228600" algn="l" rtl="0">
                        <a:spcBef>
                          <a:spcPts val="0"/>
                        </a:spcBef>
                        <a:spcAft>
                          <a:spcPts val="0"/>
                        </a:spcAft>
                        <a:buClr>
                          <a:schemeClr val="dk1"/>
                        </a:buClr>
                        <a:buSzPts val="1100"/>
                        <a:buFont typeface="Arial"/>
                        <a:buChar char="•"/>
                      </a:pPr>
                      <a:r>
                        <a:rPr lang="en-ZA" sz="1100" i="1" u="none" strike="noStrike" cap="none" dirty="0"/>
                        <a:t>Quelle </a:t>
                      </a:r>
                      <a:r>
                        <a:rPr lang="en-ZA" sz="1100" i="1" u="none" strike="noStrike" cap="none" dirty="0" err="1"/>
                        <a:t>est</a:t>
                      </a:r>
                      <a:r>
                        <a:rPr lang="en-ZA" sz="1100" i="1" u="none" strike="noStrike" cap="none" dirty="0"/>
                        <a:t> </a:t>
                      </a:r>
                      <a:r>
                        <a:rPr lang="en-ZA" sz="1100" i="1" u="none" strike="noStrike" cap="none" dirty="0" err="1"/>
                        <a:t>votre</a:t>
                      </a:r>
                      <a:r>
                        <a:rPr lang="en-ZA" sz="1100" i="1" u="none" strike="noStrike" cap="none" dirty="0"/>
                        <a:t> pièce </a:t>
                      </a:r>
                      <a:r>
                        <a:rPr lang="en-ZA" sz="1100" i="1" u="none" strike="noStrike" cap="none" dirty="0" err="1"/>
                        <a:t>préférée</a:t>
                      </a:r>
                      <a:r>
                        <a:rPr lang="en-ZA" sz="1100" i="1" u="none" strike="noStrike" cap="none" dirty="0"/>
                        <a:t> dans la </a:t>
                      </a:r>
                      <a:r>
                        <a:rPr lang="en-ZA" sz="1100" i="1" u="none" strike="noStrike" cap="none" dirty="0" err="1"/>
                        <a:t>maison</a:t>
                      </a:r>
                      <a:r>
                        <a:rPr lang="en-ZA" sz="1100" i="1" u="none" strike="noStrike" cap="none" dirty="0"/>
                        <a:t> et </a:t>
                      </a:r>
                      <a:r>
                        <a:rPr lang="en-ZA" sz="1100" i="1" u="none" strike="noStrike" cap="none" dirty="0" err="1"/>
                        <a:t>pourquoi</a:t>
                      </a:r>
                      <a:r>
                        <a:rPr lang="en-ZA" sz="1100" i="1" u="none" strike="noStrike" cap="none" dirty="0"/>
                        <a:t> ? </a:t>
                      </a:r>
                      <a:endParaRPr dirty="0"/>
                    </a:p>
                    <a:p>
                      <a:pPr marL="685800" marR="0" lvl="1" indent="-228600" algn="l" rtl="0">
                        <a:spcBef>
                          <a:spcPts val="0"/>
                        </a:spcBef>
                        <a:spcAft>
                          <a:spcPts val="0"/>
                        </a:spcAft>
                        <a:buClr>
                          <a:schemeClr val="dk1"/>
                        </a:buClr>
                        <a:buSzPts val="1100"/>
                        <a:buFont typeface="Arial"/>
                        <a:buChar char="•"/>
                      </a:pPr>
                      <a:r>
                        <a:rPr lang="en-ZA" sz="1100" i="1" u="none" strike="noStrike" cap="none" dirty="0"/>
                        <a:t>Que fait </a:t>
                      </a:r>
                      <a:r>
                        <a:rPr lang="en-ZA" sz="1100" i="1" u="none" strike="noStrike" cap="none" dirty="0" err="1"/>
                        <a:t>votre</a:t>
                      </a:r>
                      <a:r>
                        <a:rPr lang="en-ZA" sz="1100" i="1" u="none" strike="noStrike" cap="none" dirty="0"/>
                        <a:t> </a:t>
                      </a:r>
                      <a:r>
                        <a:rPr lang="en-ZA" sz="1100" i="1" u="none" strike="noStrike" cap="none" dirty="0" err="1"/>
                        <a:t>famille</a:t>
                      </a:r>
                      <a:r>
                        <a:rPr lang="en-ZA" sz="1100" i="1" u="none" strike="noStrike" cap="none" dirty="0"/>
                        <a:t> pendant la </a:t>
                      </a:r>
                      <a:r>
                        <a:rPr lang="en-ZA" sz="1100" i="1" u="none" strike="noStrike" cap="none" dirty="0" err="1"/>
                        <a:t>journée</a:t>
                      </a:r>
                      <a:r>
                        <a:rPr lang="en-ZA" sz="1100" i="1" u="none" strike="noStrike" cap="none" dirty="0"/>
                        <a:t> ? </a:t>
                      </a:r>
                      <a:endParaRPr dirty="0"/>
                    </a:p>
                    <a:p>
                      <a:pPr marL="685800" marR="0" lvl="1" indent="-228600" algn="l" rtl="0">
                        <a:spcBef>
                          <a:spcPts val="0"/>
                        </a:spcBef>
                        <a:spcAft>
                          <a:spcPts val="0"/>
                        </a:spcAft>
                        <a:buClr>
                          <a:schemeClr val="dk1"/>
                        </a:buClr>
                        <a:buSzPts val="1100"/>
                        <a:buFont typeface="Arial"/>
                        <a:buChar char="•"/>
                      </a:pPr>
                      <a:r>
                        <a:rPr lang="en-ZA" sz="1100" i="1" u="none" strike="noStrike" cap="none" dirty="0" err="1"/>
                        <a:t>Vous</a:t>
                      </a:r>
                      <a:r>
                        <a:rPr lang="en-ZA" sz="1100" i="1" u="none" strike="noStrike" cap="none" dirty="0"/>
                        <a:t> </a:t>
                      </a:r>
                      <a:r>
                        <a:rPr lang="en-ZA" sz="1100" i="1" u="none" strike="noStrike" cap="none" dirty="0" err="1"/>
                        <a:t>recevez</a:t>
                      </a:r>
                      <a:r>
                        <a:rPr lang="en-ZA" sz="1100" i="1" u="none" strike="noStrike" cap="none" dirty="0"/>
                        <a:t> </a:t>
                      </a:r>
                      <a:r>
                        <a:rPr lang="en-ZA" sz="1100" i="1" u="none" strike="noStrike" cap="none" dirty="0" err="1"/>
                        <a:t>parfois</a:t>
                      </a:r>
                      <a:r>
                        <a:rPr lang="en-ZA" sz="1100" i="1" u="none" strike="noStrike" cap="none" dirty="0"/>
                        <a:t> des </a:t>
                      </a:r>
                      <a:r>
                        <a:rPr lang="en-ZA" sz="1100" i="1" u="none" strike="noStrike" cap="none" dirty="0" err="1"/>
                        <a:t>visiteurs</a:t>
                      </a:r>
                      <a:r>
                        <a:rPr lang="en-ZA" sz="1100" i="1" u="none" strike="noStrike" cap="none" dirty="0"/>
                        <a:t> </a:t>
                      </a:r>
                      <a:r>
                        <a:rPr lang="en-ZA" sz="1100" u="none" strike="noStrike" cap="none" dirty="0">
                          <a:latin typeface="Calibri"/>
                          <a:ea typeface="Calibri"/>
                          <a:cs typeface="Calibri"/>
                          <a:sym typeface="Calibri"/>
                        </a:rPr>
                        <a:t>? ....</a:t>
                      </a:r>
                      <a:endParaRPr sz="1200" u="none" strike="noStrike" cap="none" dirty="0">
                        <a:latin typeface="Calibri"/>
                        <a:ea typeface="Calibri"/>
                        <a:cs typeface="Calibri"/>
                        <a:sym typeface="Calibri"/>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grpSp>
        <p:nvGrpSpPr>
          <p:cNvPr id="3203" name="Google Shape;3203;p116"/>
          <p:cNvGrpSpPr/>
          <p:nvPr/>
        </p:nvGrpSpPr>
        <p:grpSpPr>
          <a:xfrm>
            <a:off x="5135348" y="7961362"/>
            <a:ext cx="1493199" cy="1242967"/>
            <a:chOff x="1455732" y="1762491"/>
            <a:chExt cx="2681451" cy="2232091"/>
          </a:xfrm>
        </p:grpSpPr>
        <p:grpSp>
          <p:nvGrpSpPr>
            <p:cNvPr id="3204" name="Google Shape;3204;p116"/>
            <p:cNvGrpSpPr/>
            <p:nvPr/>
          </p:nvGrpSpPr>
          <p:grpSpPr>
            <a:xfrm>
              <a:off x="1455732" y="1768573"/>
              <a:ext cx="2425210" cy="2226009"/>
              <a:chOff x="7619849" y="5297373"/>
              <a:chExt cx="500332" cy="459236"/>
            </a:xfrm>
          </p:grpSpPr>
          <p:sp>
            <p:nvSpPr>
              <p:cNvPr id="3205" name="Google Shape;3205;p116"/>
              <p:cNvSpPr/>
              <p:nvPr/>
            </p:nvSpPr>
            <p:spPr>
              <a:xfrm>
                <a:off x="7619849" y="5297373"/>
                <a:ext cx="500332" cy="200981"/>
              </a:xfrm>
              <a:prstGeom prst="trapezoid">
                <a:avLst>
                  <a:gd name="adj" fmla="val 25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6" name="Google Shape;3206;p116"/>
              <p:cNvSpPr/>
              <p:nvPr/>
            </p:nvSpPr>
            <p:spPr>
              <a:xfrm>
                <a:off x="7663186" y="5498354"/>
                <a:ext cx="413659" cy="258255"/>
              </a:xfrm>
              <a:prstGeom prst="rect">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207" name="Google Shape;3207;p116"/>
            <p:cNvGrpSpPr/>
            <p:nvPr/>
          </p:nvGrpSpPr>
          <p:grpSpPr>
            <a:xfrm rot="-8208116">
              <a:off x="3240159" y="1705893"/>
              <a:ext cx="436131" cy="1519281"/>
              <a:chOff x="6740715" y="1208988"/>
              <a:chExt cx="182192" cy="634674"/>
            </a:xfrm>
          </p:grpSpPr>
          <p:sp>
            <p:nvSpPr>
              <p:cNvPr id="3208" name="Google Shape;3208;p116"/>
              <p:cNvSpPr/>
              <p:nvPr/>
            </p:nvSpPr>
            <p:spPr>
              <a:xfrm>
                <a:off x="6740716" y="1208988"/>
                <a:ext cx="182191" cy="132855"/>
              </a:xfrm>
              <a:prstGeom prst="triangle">
                <a:avLst>
                  <a:gd name="adj" fmla="val 50000"/>
                </a:avLst>
              </a:prstGeom>
              <a:solidFill>
                <a:srgbClr val="6276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116"/>
              <p:cNvSpPr/>
              <p:nvPr/>
            </p:nvSpPr>
            <p:spPr>
              <a:xfrm>
                <a:off x="6740715" y="1341697"/>
                <a:ext cx="182191" cy="50196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3210" name="Google Shape;3210;p116"/>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1" name="Google Shape;3211;p116"/>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2" name="Google Shape;3212;p116"/>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3" name="Google Shape;3213;p116"/>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4" name="Google Shape;3214;p116"/>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218"/>
        <p:cNvGrpSpPr/>
        <p:nvPr/>
      </p:nvGrpSpPr>
      <p:grpSpPr>
        <a:xfrm>
          <a:off x="0" y="0"/>
          <a:ext cx="0" cy="0"/>
          <a:chOff x="0" y="0"/>
          <a:chExt cx="0" cy="0"/>
        </a:xfrm>
      </p:grpSpPr>
      <p:graphicFrame>
        <p:nvGraphicFramePr>
          <p:cNvPr id="3219" name="Google Shape;3219;p117"/>
          <p:cNvGraphicFramePr/>
          <p:nvPr>
            <p:extLst>
              <p:ext uri="{D42A27DB-BD31-4B8C-83A1-F6EECF244321}">
                <p14:modId xmlns:p14="http://schemas.microsoft.com/office/powerpoint/2010/main" val="3513302140"/>
              </p:ext>
            </p:extLst>
          </p:nvPr>
        </p:nvGraphicFramePr>
        <p:xfrm>
          <a:off x="996287" y="1237077"/>
          <a:ext cx="5254050" cy="210313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Orientations</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228600" marR="0" lvl="0" indent="-228600" algn="l" rtl="0">
                        <a:spcBef>
                          <a:spcPts val="0"/>
                        </a:spcBef>
                        <a:spcAft>
                          <a:spcPts val="0"/>
                        </a:spcAft>
                        <a:buClr>
                          <a:schemeClr val="dk1"/>
                        </a:buClr>
                        <a:buSzPts val="1100"/>
                        <a:buFont typeface="Calibri"/>
                        <a:buAutoNum type="arabicPeriod"/>
                      </a:pPr>
                      <a:r>
                        <a:rPr lang="en-ZA" sz="1100" b="0" dirty="0" err="1">
                          <a:solidFill>
                            <a:schemeClr val="dk1"/>
                          </a:solidFill>
                        </a:rPr>
                        <a:t>Demandez</a:t>
                      </a:r>
                      <a:r>
                        <a:rPr lang="en-ZA" sz="1100" b="0" dirty="0">
                          <a:solidFill>
                            <a:schemeClr val="dk1"/>
                          </a:solidFill>
                        </a:rPr>
                        <a:t> à </a:t>
                      </a:r>
                      <a:r>
                        <a:rPr lang="en-ZA" sz="1100" b="0" dirty="0" err="1">
                          <a:solidFill>
                            <a:schemeClr val="dk1"/>
                          </a:solidFill>
                        </a:rPr>
                        <a:t>l'enfant</a:t>
                      </a:r>
                      <a:r>
                        <a:rPr lang="en-ZA" sz="1100" b="0" dirty="0">
                          <a:solidFill>
                            <a:schemeClr val="dk1"/>
                          </a:solidFill>
                        </a:rPr>
                        <a:t> de </a:t>
                      </a:r>
                      <a:r>
                        <a:rPr lang="en-ZA" sz="1100" b="0" dirty="0" err="1">
                          <a:solidFill>
                            <a:schemeClr val="dk1"/>
                          </a:solidFill>
                        </a:rPr>
                        <a:t>dessiner</a:t>
                      </a:r>
                      <a:r>
                        <a:rPr lang="en-ZA" sz="1100" b="0" dirty="0">
                          <a:solidFill>
                            <a:schemeClr val="dk1"/>
                          </a:solidFill>
                        </a:rPr>
                        <a:t> </a:t>
                      </a:r>
                      <a:r>
                        <a:rPr lang="en-ZA" sz="1100" b="0" dirty="0" err="1">
                          <a:solidFill>
                            <a:schemeClr val="dk1"/>
                          </a:solidFill>
                        </a:rPr>
                        <a:t>ce</a:t>
                      </a:r>
                      <a:r>
                        <a:rPr lang="en-ZA" sz="1100" b="0" dirty="0">
                          <a:solidFill>
                            <a:schemeClr val="dk1"/>
                          </a:solidFill>
                        </a:rPr>
                        <a:t> </a:t>
                      </a:r>
                      <a:r>
                        <a:rPr lang="en-ZA" sz="1100" b="0" dirty="0" err="1">
                          <a:solidFill>
                            <a:schemeClr val="dk1"/>
                          </a:solidFill>
                        </a:rPr>
                        <a:t>qu'il</a:t>
                      </a:r>
                      <a:r>
                        <a:rPr lang="en-ZA" sz="1100" b="0" dirty="0">
                          <a:solidFill>
                            <a:schemeClr val="dk1"/>
                          </a:solidFill>
                        </a:rPr>
                        <a:t> fait </a:t>
                      </a:r>
                      <a:r>
                        <a:rPr lang="en-ZA" sz="1100" b="0" dirty="0" err="1">
                          <a:solidFill>
                            <a:schemeClr val="dk1"/>
                          </a:solidFill>
                        </a:rPr>
                        <a:t>tous</a:t>
                      </a:r>
                      <a:r>
                        <a:rPr lang="en-ZA" sz="1100" b="0" dirty="0">
                          <a:solidFill>
                            <a:schemeClr val="dk1"/>
                          </a:solidFill>
                        </a:rPr>
                        <a:t> les </a:t>
                      </a:r>
                      <a:r>
                        <a:rPr lang="en-ZA" sz="1100" b="0" dirty="0" err="1">
                          <a:solidFill>
                            <a:schemeClr val="dk1"/>
                          </a:solidFill>
                        </a:rPr>
                        <a:t>jours</a:t>
                      </a:r>
                      <a:r>
                        <a:rPr lang="en-ZA" sz="1100" b="0" dirty="0">
                          <a:solidFill>
                            <a:schemeClr val="dk1"/>
                          </a:solidFill>
                        </a:rPr>
                        <a:t>. </a:t>
                      </a:r>
                      <a:endParaRPr dirty="0"/>
                    </a:p>
                    <a:p>
                      <a:pPr marL="228600" marR="0" lvl="0" indent="-228600" algn="l" rtl="0">
                        <a:spcBef>
                          <a:spcPts val="0"/>
                        </a:spcBef>
                        <a:spcAft>
                          <a:spcPts val="0"/>
                        </a:spcAft>
                        <a:buClr>
                          <a:schemeClr val="dk1"/>
                        </a:buClr>
                        <a:buSzPts val="1100"/>
                        <a:buFont typeface="Calibri"/>
                        <a:buAutoNum type="arabicPeriod"/>
                      </a:pPr>
                      <a:r>
                        <a:rPr lang="en-ZA" sz="1100" b="0" dirty="0" err="1">
                          <a:solidFill>
                            <a:schemeClr val="dk1"/>
                          </a:solidFill>
                        </a:rPr>
                        <a:t>Lorsque</a:t>
                      </a:r>
                      <a:r>
                        <a:rPr lang="en-ZA" sz="1100" b="0" dirty="0">
                          <a:solidFill>
                            <a:schemeClr val="dk1"/>
                          </a:solidFill>
                        </a:rPr>
                        <a:t> </a:t>
                      </a:r>
                      <a:r>
                        <a:rPr lang="en-ZA" sz="1100" b="0" dirty="0" err="1">
                          <a:solidFill>
                            <a:schemeClr val="dk1"/>
                          </a:solidFill>
                        </a:rPr>
                        <a:t>l'enfant</a:t>
                      </a:r>
                      <a:r>
                        <a:rPr lang="en-ZA" sz="1100" b="0" dirty="0">
                          <a:solidFill>
                            <a:schemeClr val="dk1"/>
                          </a:solidFill>
                        </a:rPr>
                        <a:t> commence à </a:t>
                      </a:r>
                      <a:r>
                        <a:rPr lang="en-ZA" sz="1100" b="0" dirty="0" err="1">
                          <a:solidFill>
                            <a:schemeClr val="dk1"/>
                          </a:solidFill>
                        </a:rPr>
                        <a:t>dessiner</a:t>
                      </a:r>
                      <a:r>
                        <a:rPr lang="en-ZA" sz="1100" b="0" dirty="0">
                          <a:solidFill>
                            <a:schemeClr val="dk1"/>
                          </a:solidFill>
                        </a:rPr>
                        <a:t>, </a:t>
                      </a:r>
                      <a:r>
                        <a:rPr lang="en-ZA" sz="1100" b="0" dirty="0" err="1">
                          <a:solidFill>
                            <a:schemeClr val="dk1"/>
                          </a:solidFill>
                        </a:rPr>
                        <a:t>aidez</a:t>
                      </a:r>
                      <a:r>
                        <a:rPr lang="en-ZA" sz="1100" b="0" dirty="0">
                          <a:solidFill>
                            <a:schemeClr val="dk1"/>
                          </a:solidFill>
                        </a:rPr>
                        <a:t>-le à </a:t>
                      </a:r>
                      <a:r>
                        <a:rPr lang="en-ZA" sz="1100" b="0" dirty="0" err="1">
                          <a:solidFill>
                            <a:schemeClr val="dk1"/>
                          </a:solidFill>
                        </a:rPr>
                        <a:t>rester</a:t>
                      </a:r>
                      <a:r>
                        <a:rPr lang="en-ZA" sz="1100" b="0" dirty="0">
                          <a:solidFill>
                            <a:schemeClr val="dk1"/>
                          </a:solidFill>
                        </a:rPr>
                        <a:t> </a:t>
                      </a:r>
                      <a:r>
                        <a:rPr lang="en-ZA" sz="1100" b="0" dirty="0" err="1">
                          <a:solidFill>
                            <a:schemeClr val="dk1"/>
                          </a:solidFill>
                        </a:rPr>
                        <a:t>engagé</a:t>
                      </a:r>
                      <a:r>
                        <a:rPr lang="en-ZA" sz="1100" b="0" dirty="0">
                          <a:solidFill>
                            <a:schemeClr val="dk1"/>
                          </a:solidFill>
                        </a:rPr>
                        <a:t> (</a:t>
                      </a:r>
                      <a:r>
                        <a:rPr lang="en-ZA" sz="1100" b="0" dirty="0" err="1">
                          <a:solidFill>
                            <a:schemeClr val="dk1"/>
                          </a:solidFill>
                        </a:rPr>
                        <a:t>donnez-lui</a:t>
                      </a:r>
                      <a:r>
                        <a:rPr lang="en-ZA" sz="1100" b="0" dirty="0">
                          <a:solidFill>
                            <a:schemeClr val="dk1"/>
                          </a:solidFill>
                        </a:rPr>
                        <a:t> des crayons </a:t>
                      </a:r>
                      <a:r>
                        <a:rPr lang="en-ZA" sz="1100" b="0" dirty="0" err="1">
                          <a:solidFill>
                            <a:schemeClr val="dk1"/>
                          </a:solidFill>
                        </a:rPr>
                        <a:t>ou</a:t>
                      </a:r>
                      <a:r>
                        <a:rPr lang="en-ZA" sz="1100" b="0" dirty="0">
                          <a:solidFill>
                            <a:schemeClr val="dk1"/>
                          </a:solidFill>
                        </a:rPr>
                        <a:t> des </a:t>
                      </a:r>
                      <a:r>
                        <a:rPr lang="en-ZA" sz="1100" b="0" dirty="0" err="1">
                          <a:solidFill>
                            <a:schemeClr val="dk1"/>
                          </a:solidFill>
                        </a:rPr>
                        <a:t>marqueurs</a:t>
                      </a:r>
                      <a:r>
                        <a:rPr lang="en-ZA" sz="1100" b="0" dirty="0">
                          <a:solidFill>
                            <a:schemeClr val="dk1"/>
                          </a:solidFill>
                        </a:rPr>
                        <a:t>, </a:t>
                      </a:r>
                      <a:r>
                        <a:rPr lang="en-ZA" sz="1100" b="0" dirty="0" err="1">
                          <a:solidFill>
                            <a:schemeClr val="dk1"/>
                          </a:solidFill>
                        </a:rPr>
                        <a:t>félicitez</a:t>
                      </a:r>
                      <a:r>
                        <a:rPr lang="en-ZA" sz="1100" b="0" dirty="0">
                          <a:solidFill>
                            <a:schemeClr val="dk1"/>
                          </a:solidFill>
                        </a:rPr>
                        <a:t>-le pour </a:t>
                      </a:r>
                      <a:r>
                        <a:rPr lang="en-ZA" sz="1100" b="0" dirty="0" err="1">
                          <a:solidFill>
                            <a:schemeClr val="dk1"/>
                          </a:solidFill>
                        </a:rPr>
                        <a:t>ses</a:t>
                      </a:r>
                      <a:r>
                        <a:rPr lang="en-ZA" sz="1100" b="0" dirty="0">
                          <a:solidFill>
                            <a:schemeClr val="dk1"/>
                          </a:solidFill>
                        </a:rPr>
                        <a:t> efforts,...). </a:t>
                      </a:r>
                      <a:endParaRPr dirty="0"/>
                    </a:p>
                    <a:p>
                      <a:pPr marL="228600" marR="0" lvl="0" indent="-228600" algn="l" rtl="0">
                        <a:spcBef>
                          <a:spcPts val="0"/>
                        </a:spcBef>
                        <a:spcAft>
                          <a:spcPts val="0"/>
                        </a:spcAft>
                        <a:buClr>
                          <a:schemeClr val="dk1"/>
                        </a:buClr>
                        <a:buSzPts val="1100"/>
                        <a:buFont typeface="Calibri"/>
                        <a:buAutoNum type="arabicPeriod"/>
                      </a:pPr>
                      <a:r>
                        <a:rPr lang="en-ZA" sz="1100" b="0" dirty="0" err="1">
                          <a:solidFill>
                            <a:schemeClr val="dk1"/>
                          </a:solidFill>
                        </a:rPr>
                        <a:t>Posez</a:t>
                      </a:r>
                      <a:r>
                        <a:rPr lang="en-ZA" sz="1100" b="0" dirty="0">
                          <a:solidFill>
                            <a:schemeClr val="dk1"/>
                          </a:solidFill>
                        </a:rPr>
                        <a:t> des questions </a:t>
                      </a:r>
                      <a:r>
                        <a:rPr lang="en-ZA" sz="1100" b="0" dirty="0" err="1">
                          <a:solidFill>
                            <a:schemeClr val="dk1"/>
                          </a:solidFill>
                        </a:rPr>
                        <a:t>supplémentaires</a:t>
                      </a:r>
                      <a:r>
                        <a:rPr lang="en-ZA" sz="1100" b="0" dirty="0">
                          <a:solidFill>
                            <a:schemeClr val="dk1"/>
                          </a:solidFill>
                        </a:rPr>
                        <a:t> pour </a:t>
                      </a:r>
                      <a:r>
                        <a:rPr lang="en-ZA" sz="1100" b="0" dirty="0" err="1">
                          <a:solidFill>
                            <a:schemeClr val="dk1"/>
                          </a:solidFill>
                        </a:rPr>
                        <a:t>montrer</a:t>
                      </a:r>
                      <a:r>
                        <a:rPr lang="en-ZA" sz="1100" b="0" dirty="0">
                          <a:solidFill>
                            <a:schemeClr val="dk1"/>
                          </a:solidFill>
                        </a:rPr>
                        <a:t> </a:t>
                      </a:r>
                      <a:r>
                        <a:rPr lang="en-ZA" sz="1100" b="0" dirty="0" err="1">
                          <a:solidFill>
                            <a:schemeClr val="dk1"/>
                          </a:solidFill>
                        </a:rPr>
                        <a:t>votre</a:t>
                      </a:r>
                      <a:r>
                        <a:rPr lang="en-ZA" sz="1100" b="0" dirty="0">
                          <a:solidFill>
                            <a:schemeClr val="dk1"/>
                          </a:solidFill>
                        </a:rPr>
                        <a:t> </a:t>
                      </a:r>
                      <a:r>
                        <a:rPr lang="en-ZA" sz="1100" b="0" dirty="0" err="1">
                          <a:solidFill>
                            <a:schemeClr val="dk1"/>
                          </a:solidFill>
                        </a:rPr>
                        <a:t>intérêt</a:t>
                      </a:r>
                      <a:r>
                        <a:rPr lang="en-ZA" sz="1100" b="0" dirty="0">
                          <a:solidFill>
                            <a:schemeClr val="dk1"/>
                          </a:solidFill>
                        </a:rPr>
                        <a:t> : </a:t>
                      </a:r>
                      <a:r>
                        <a:rPr lang="en-ZA" sz="1100" b="0" i="1" dirty="0">
                          <a:solidFill>
                            <a:schemeClr val="dk1"/>
                          </a:solidFill>
                        </a:rPr>
                        <a:t>Avec qui </a:t>
                      </a:r>
                      <a:r>
                        <a:rPr lang="en-ZA" sz="1100" b="0" i="1" dirty="0" err="1">
                          <a:solidFill>
                            <a:schemeClr val="dk1"/>
                          </a:solidFill>
                        </a:rPr>
                        <a:t>passez-vous</a:t>
                      </a:r>
                      <a:r>
                        <a:rPr lang="en-ZA" sz="1100" b="0" i="1" dirty="0">
                          <a:solidFill>
                            <a:schemeClr val="dk1"/>
                          </a:solidFill>
                        </a:rPr>
                        <a:t> le plus de temps ? Quelle </a:t>
                      </a:r>
                      <a:r>
                        <a:rPr lang="en-ZA" sz="1100" b="0" i="1" dirty="0" err="1">
                          <a:solidFill>
                            <a:schemeClr val="dk1"/>
                          </a:solidFill>
                        </a:rPr>
                        <a:t>est</a:t>
                      </a:r>
                      <a:r>
                        <a:rPr lang="en-ZA" sz="1100" b="0" i="1" dirty="0">
                          <a:solidFill>
                            <a:schemeClr val="dk1"/>
                          </a:solidFill>
                        </a:rPr>
                        <a:t> </a:t>
                      </a:r>
                      <a:r>
                        <a:rPr lang="en-ZA" sz="1100" b="0" i="1" dirty="0" err="1">
                          <a:solidFill>
                            <a:schemeClr val="dk1"/>
                          </a:solidFill>
                        </a:rPr>
                        <a:t>votre</a:t>
                      </a:r>
                      <a:r>
                        <a:rPr lang="en-ZA" sz="1100" b="0" i="1" dirty="0">
                          <a:solidFill>
                            <a:schemeClr val="dk1"/>
                          </a:solidFill>
                        </a:rPr>
                        <a:t> </a:t>
                      </a:r>
                      <a:r>
                        <a:rPr lang="en-ZA" sz="1100" b="0" i="1" dirty="0" err="1">
                          <a:solidFill>
                            <a:schemeClr val="dk1"/>
                          </a:solidFill>
                        </a:rPr>
                        <a:t>activité</a:t>
                      </a:r>
                      <a:r>
                        <a:rPr lang="en-ZA" sz="1100" b="0" i="1" dirty="0">
                          <a:solidFill>
                            <a:schemeClr val="dk1"/>
                          </a:solidFill>
                        </a:rPr>
                        <a:t> </a:t>
                      </a:r>
                      <a:r>
                        <a:rPr lang="en-ZA" sz="1100" b="0" i="1" dirty="0" err="1">
                          <a:solidFill>
                            <a:schemeClr val="dk1"/>
                          </a:solidFill>
                        </a:rPr>
                        <a:t>préférée</a:t>
                      </a:r>
                      <a:r>
                        <a:rPr lang="en-ZA" sz="1100" b="0" i="1" dirty="0">
                          <a:solidFill>
                            <a:schemeClr val="dk1"/>
                          </a:solidFill>
                        </a:rPr>
                        <a:t> et </a:t>
                      </a:r>
                      <a:r>
                        <a:rPr lang="en-ZA" sz="1100" b="0" i="1" dirty="0" err="1">
                          <a:solidFill>
                            <a:schemeClr val="dk1"/>
                          </a:solidFill>
                        </a:rPr>
                        <a:t>pourquoi</a:t>
                      </a:r>
                      <a:r>
                        <a:rPr lang="en-ZA" sz="1100" b="0" i="1" dirty="0">
                          <a:solidFill>
                            <a:schemeClr val="dk1"/>
                          </a:solidFill>
                        </a:rPr>
                        <a:t> ? Ce que </a:t>
                      </a:r>
                      <a:r>
                        <a:rPr lang="en-ZA" sz="1100" b="0" i="1" dirty="0" err="1">
                          <a:solidFill>
                            <a:schemeClr val="dk1"/>
                          </a:solidFill>
                        </a:rPr>
                        <a:t>vous</a:t>
                      </a:r>
                      <a:r>
                        <a:rPr lang="en-ZA" sz="1100" b="0" i="1" dirty="0">
                          <a:solidFill>
                            <a:schemeClr val="dk1"/>
                          </a:solidFill>
                        </a:rPr>
                        <a:t> </a:t>
                      </a:r>
                      <a:r>
                        <a:rPr lang="en-ZA" sz="1100" b="0" i="1" dirty="0" err="1">
                          <a:solidFill>
                            <a:schemeClr val="dk1"/>
                          </a:solidFill>
                        </a:rPr>
                        <a:t>faites</a:t>
                      </a:r>
                      <a:r>
                        <a:rPr lang="en-ZA" sz="1100" b="0" i="1" dirty="0">
                          <a:solidFill>
                            <a:schemeClr val="dk1"/>
                          </a:solidFill>
                        </a:rPr>
                        <a:t> </a:t>
                      </a:r>
                      <a:r>
                        <a:rPr lang="en-ZA" sz="1100" b="0" i="1" dirty="0" err="1">
                          <a:solidFill>
                            <a:schemeClr val="dk1"/>
                          </a:solidFill>
                        </a:rPr>
                        <a:t>tous</a:t>
                      </a:r>
                      <a:r>
                        <a:rPr lang="en-ZA" sz="1100" b="0" i="1" dirty="0">
                          <a:solidFill>
                            <a:schemeClr val="dk1"/>
                          </a:solidFill>
                        </a:rPr>
                        <a:t> les </a:t>
                      </a:r>
                      <a:r>
                        <a:rPr lang="en-ZA" sz="1100" b="0" i="1" dirty="0" err="1">
                          <a:solidFill>
                            <a:schemeClr val="dk1"/>
                          </a:solidFill>
                        </a:rPr>
                        <a:t>jours</a:t>
                      </a:r>
                      <a:r>
                        <a:rPr lang="en-ZA" sz="1100" b="0" i="1" dirty="0">
                          <a:solidFill>
                            <a:schemeClr val="dk1"/>
                          </a:solidFill>
                        </a:rPr>
                        <a:t> a-t-il </a:t>
                      </a:r>
                      <a:r>
                        <a:rPr lang="en-ZA" sz="1100" b="0" i="1" dirty="0" err="1">
                          <a:solidFill>
                            <a:schemeClr val="dk1"/>
                          </a:solidFill>
                        </a:rPr>
                        <a:t>changé</a:t>
                      </a:r>
                      <a:r>
                        <a:rPr lang="en-ZA" sz="1100" b="0" i="1" dirty="0">
                          <a:solidFill>
                            <a:schemeClr val="dk1"/>
                          </a:solidFill>
                        </a:rPr>
                        <a:t> </a:t>
                      </a:r>
                      <a:r>
                        <a:rPr lang="en-ZA" sz="1100" b="0" i="1" dirty="0" err="1">
                          <a:solidFill>
                            <a:schemeClr val="dk1"/>
                          </a:solidFill>
                        </a:rPr>
                        <a:t>depuis</a:t>
                      </a:r>
                      <a:r>
                        <a:rPr lang="en-ZA" sz="1100" b="0" i="1" dirty="0">
                          <a:solidFill>
                            <a:schemeClr val="dk1"/>
                          </a:solidFill>
                        </a:rPr>
                        <a:t> ... ? </a:t>
                      </a:r>
                      <a:endParaRPr dirty="0"/>
                    </a:p>
                    <a:p>
                      <a:pPr marL="0" marR="0" lvl="0" indent="0" algn="l" rtl="0">
                        <a:spcBef>
                          <a:spcPts val="0"/>
                        </a:spcBef>
                        <a:spcAft>
                          <a:spcPts val="0"/>
                        </a:spcAft>
                        <a:buNone/>
                      </a:pPr>
                      <a:endParaRPr sz="1100" b="0" i="1" dirty="0">
                        <a:solidFill>
                          <a:schemeClr val="dk1"/>
                        </a:solidFill>
                      </a:endParaRPr>
                    </a:p>
                    <a:p>
                      <a:pPr marL="0" marR="0" lvl="0" indent="0" algn="l" rtl="0">
                        <a:lnSpc>
                          <a:spcPct val="100000"/>
                        </a:lnSpc>
                        <a:spcBef>
                          <a:spcPts val="0"/>
                        </a:spcBef>
                        <a:spcAft>
                          <a:spcPts val="0"/>
                        </a:spcAft>
                        <a:buClr>
                          <a:schemeClr val="dk1"/>
                        </a:buClr>
                        <a:buSzPts val="1100"/>
                        <a:buFont typeface="Calibri"/>
                        <a:buNone/>
                      </a:pPr>
                      <a:r>
                        <a:rPr lang="en-ZA" sz="1100" b="0" i="0" u="none" dirty="0">
                          <a:solidFill>
                            <a:schemeClr val="dk1"/>
                          </a:solidFill>
                        </a:rPr>
                        <a:t>Note : </a:t>
                      </a:r>
                      <a:r>
                        <a:rPr lang="en-ZA" sz="1100" b="0" i="0" dirty="0" err="1">
                          <a:solidFill>
                            <a:schemeClr val="dk1"/>
                          </a:solidFill>
                        </a:rPr>
                        <a:t>Vous</a:t>
                      </a:r>
                      <a:r>
                        <a:rPr lang="en-ZA" sz="1100" b="0" i="0" dirty="0">
                          <a:solidFill>
                            <a:schemeClr val="dk1"/>
                          </a:solidFill>
                        </a:rPr>
                        <a:t> </a:t>
                      </a:r>
                      <a:r>
                        <a:rPr lang="en-ZA" sz="1100" b="0" i="0" dirty="0" err="1">
                          <a:solidFill>
                            <a:schemeClr val="dk1"/>
                          </a:solidFill>
                        </a:rPr>
                        <a:t>pouvez</a:t>
                      </a:r>
                      <a:r>
                        <a:rPr lang="en-ZA" sz="1100" b="0" i="0" dirty="0">
                          <a:solidFill>
                            <a:schemeClr val="dk1"/>
                          </a:solidFill>
                        </a:rPr>
                        <a:t> </a:t>
                      </a:r>
                      <a:r>
                        <a:rPr lang="en-ZA" sz="1100" b="0" i="0" dirty="0" err="1">
                          <a:solidFill>
                            <a:schemeClr val="dk1"/>
                          </a:solidFill>
                        </a:rPr>
                        <a:t>diviser</a:t>
                      </a:r>
                      <a:r>
                        <a:rPr lang="en-ZA" sz="1100" b="0" i="0" dirty="0">
                          <a:solidFill>
                            <a:schemeClr val="dk1"/>
                          </a:solidFill>
                        </a:rPr>
                        <a:t> la </a:t>
                      </a:r>
                      <a:r>
                        <a:rPr lang="en-ZA" sz="1100" b="0" i="0" dirty="0" err="1">
                          <a:solidFill>
                            <a:schemeClr val="dk1"/>
                          </a:solidFill>
                        </a:rPr>
                        <a:t>journée</a:t>
                      </a:r>
                      <a:r>
                        <a:rPr lang="en-ZA" sz="1100" b="0" i="0" dirty="0">
                          <a:solidFill>
                            <a:schemeClr val="dk1"/>
                          </a:solidFill>
                        </a:rPr>
                        <a:t> </a:t>
                      </a:r>
                      <a:r>
                        <a:rPr lang="en-ZA" sz="1100" b="0" i="0" dirty="0" err="1">
                          <a:solidFill>
                            <a:schemeClr val="dk1"/>
                          </a:solidFill>
                        </a:rPr>
                        <a:t>en</a:t>
                      </a:r>
                      <a:r>
                        <a:rPr lang="en-ZA" sz="1100" b="0" i="0" dirty="0">
                          <a:solidFill>
                            <a:schemeClr val="dk1"/>
                          </a:solidFill>
                        </a:rPr>
                        <a:t> matinée, après-midi, soirée et </a:t>
                      </a:r>
                      <a:r>
                        <a:rPr lang="en-ZA" sz="1100" b="0" i="0" dirty="0" err="1">
                          <a:solidFill>
                            <a:schemeClr val="dk1"/>
                          </a:solidFill>
                        </a:rPr>
                        <a:t>nuit</a:t>
                      </a:r>
                      <a:r>
                        <a:rPr lang="en-ZA" sz="1100" b="0" i="0" dirty="0">
                          <a:solidFill>
                            <a:schemeClr val="dk1"/>
                          </a:solidFill>
                        </a:rPr>
                        <a:t>, </a:t>
                      </a:r>
                      <a:r>
                        <a:rPr lang="en-ZA" sz="1100" b="0" i="0" dirty="0" err="1">
                          <a:solidFill>
                            <a:schemeClr val="dk1"/>
                          </a:solidFill>
                        </a:rPr>
                        <a:t>mais</a:t>
                      </a:r>
                      <a:r>
                        <a:rPr lang="en-ZA" sz="1100" b="0" i="0" dirty="0">
                          <a:solidFill>
                            <a:schemeClr val="dk1"/>
                          </a:solidFill>
                        </a:rPr>
                        <a:t> il </a:t>
                      </a:r>
                      <a:r>
                        <a:rPr lang="en-ZA" sz="1100" b="0" i="0" dirty="0" err="1">
                          <a:solidFill>
                            <a:schemeClr val="dk1"/>
                          </a:solidFill>
                        </a:rPr>
                        <a:t>est</a:t>
                      </a:r>
                      <a:r>
                        <a:rPr lang="en-ZA" sz="1100" b="0" i="0" dirty="0">
                          <a:solidFill>
                            <a:schemeClr val="dk1"/>
                          </a:solidFill>
                        </a:rPr>
                        <a:t> tout </a:t>
                      </a:r>
                      <a:r>
                        <a:rPr lang="en-ZA" sz="1100" b="0" i="0" dirty="0" err="1">
                          <a:solidFill>
                            <a:schemeClr val="dk1"/>
                          </a:solidFill>
                        </a:rPr>
                        <a:t>aussi</a:t>
                      </a:r>
                      <a:r>
                        <a:rPr lang="en-ZA" sz="1100" b="0" i="0" dirty="0">
                          <a:solidFill>
                            <a:schemeClr val="dk1"/>
                          </a:solidFill>
                        </a:rPr>
                        <a:t> bon de </a:t>
                      </a:r>
                      <a:r>
                        <a:rPr lang="en-ZA" sz="1100" b="0" i="0" dirty="0" err="1">
                          <a:solidFill>
                            <a:schemeClr val="dk1"/>
                          </a:solidFill>
                        </a:rPr>
                        <a:t>laisser</a:t>
                      </a:r>
                      <a:r>
                        <a:rPr lang="en-ZA" sz="1100" b="0" i="0" dirty="0">
                          <a:solidFill>
                            <a:schemeClr val="dk1"/>
                          </a:solidFill>
                        </a:rPr>
                        <a:t> </a:t>
                      </a:r>
                      <a:r>
                        <a:rPr lang="en-ZA" sz="1100" b="0" i="0" dirty="0" err="1">
                          <a:solidFill>
                            <a:schemeClr val="dk1"/>
                          </a:solidFill>
                        </a:rPr>
                        <a:t>l'enfant</a:t>
                      </a:r>
                      <a:r>
                        <a:rPr lang="en-ZA" sz="1100" b="0" i="0" dirty="0">
                          <a:solidFill>
                            <a:schemeClr val="dk1"/>
                          </a:solidFill>
                        </a:rPr>
                        <a:t> </a:t>
                      </a:r>
                      <a:r>
                        <a:rPr lang="en-ZA" sz="1100" b="0" i="0" dirty="0" err="1">
                          <a:solidFill>
                            <a:schemeClr val="dk1"/>
                          </a:solidFill>
                        </a:rPr>
                        <a:t>dessiner</a:t>
                      </a:r>
                      <a:r>
                        <a:rPr lang="en-ZA" sz="1100" b="0" i="0" dirty="0">
                          <a:solidFill>
                            <a:schemeClr val="dk1"/>
                          </a:solidFill>
                        </a:rPr>
                        <a:t> </a:t>
                      </a:r>
                      <a:r>
                        <a:rPr lang="en-ZA" sz="1100" b="0" i="0" dirty="0" err="1">
                          <a:solidFill>
                            <a:schemeClr val="dk1"/>
                          </a:solidFill>
                        </a:rPr>
                        <a:t>librement</a:t>
                      </a:r>
                      <a:r>
                        <a:rPr lang="en-ZA" sz="1100" b="0" i="0" dirty="0">
                          <a:solidFill>
                            <a:schemeClr val="dk1"/>
                          </a:solidFill>
                        </a:rPr>
                        <a:t>. </a:t>
                      </a:r>
                      <a:endParaRPr dirty="0"/>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sp>
        <p:nvSpPr>
          <p:cNvPr id="3220" name="Google Shape;3220;p117"/>
          <p:cNvSpPr txBox="1"/>
          <p:nvPr/>
        </p:nvSpPr>
        <p:spPr>
          <a:xfrm>
            <a:off x="996287" y="70167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VARIATION - DESSIN DES ACTIVITÉS QUOTIDIENNES</a:t>
            </a:r>
            <a:endParaRPr/>
          </a:p>
        </p:txBody>
      </p:sp>
      <p:graphicFrame>
        <p:nvGraphicFramePr>
          <p:cNvPr id="3221" name="Google Shape;3221;p117"/>
          <p:cNvGraphicFramePr/>
          <p:nvPr/>
        </p:nvGraphicFramePr>
        <p:xfrm>
          <a:off x="5039552" y="3315072"/>
          <a:ext cx="1104400" cy="1090650"/>
        </p:xfrm>
        <a:graphic>
          <a:graphicData uri="http://schemas.openxmlformats.org/drawingml/2006/table">
            <a:tbl>
              <a:tblPr firstRow="1" bandRow="1">
                <a:noFill/>
                <a:tableStyleId>{2E002EEE-DCA1-4BBC-BB20-DC795D1CDC30}</a:tableStyleId>
              </a:tblPr>
              <a:tblGrid>
                <a:gridCol w="1104400">
                  <a:extLst>
                    <a:ext uri="{9D8B030D-6E8A-4147-A177-3AD203B41FA5}">
                      <a16:colId xmlns:a16="http://schemas.microsoft.com/office/drawing/2014/main" val="20000"/>
                    </a:ext>
                  </a:extLst>
                </a:gridCol>
              </a:tblGrid>
              <a:tr h="363550">
                <a:tc>
                  <a:txBody>
                    <a:bodyPr/>
                    <a:lstStyle/>
                    <a:p>
                      <a:pPr marL="0" marR="0" lvl="0" indent="0" algn="l" rtl="0">
                        <a:spcBef>
                          <a:spcPts val="0"/>
                        </a:spcBef>
                        <a:spcAft>
                          <a:spcPts val="0"/>
                        </a:spcAft>
                        <a:buNone/>
                      </a:pPr>
                      <a:r>
                        <a:rPr lang="en-ZA" sz="600" b="0">
                          <a:solidFill>
                            <a:schemeClr val="accent6"/>
                          </a:solidFill>
                          <a:latin typeface="Calibri"/>
                          <a:ea typeface="Calibri"/>
                          <a:cs typeface="Calibri"/>
                          <a:sym typeface="Calibri"/>
                        </a:rPr>
                        <a:t>Matin</a:t>
                      </a:r>
                      <a:endParaRPr sz="600" b="0">
                        <a:solidFill>
                          <a:schemeClr val="accent6"/>
                        </a:solidFill>
                        <a:latin typeface="Calibri"/>
                        <a:ea typeface="Calibri"/>
                        <a:cs typeface="Calibri"/>
                        <a:sym typeface="Calibri"/>
                      </a:endParaRPr>
                    </a:p>
                  </a:txBody>
                  <a:tcPr marL="43225" marR="43225" marT="21600" marB="216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BEE"/>
                    </a:solidFill>
                  </a:tcPr>
                </a:tc>
                <a:extLst>
                  <a:ext uri="{0D108BD9-81ED-4DB2-BD59-A6C34878D82A}">
                    <a16:rowId xmlns:a16="http://schemas.microsoft.com/office/drawing/2014/main" val="10000"/>
                  </a:ext>
                </a:extLst>
              </a:tr>
              <a:tr h="363550">
                <a:tc>
                  <a:txBody>
                    <a:bodyPr/>
                    <a:lstStyle/>
                    <a:p>
                      <a:pPr marL="0" marR="0" lvl="0" indent="0" algn="l" rtl="0">
                        <a:spcBef>
                          <a:spcPts val="0"/>
                        </a:spcBef>
                        <a:spcAft>
                          <a:spcPts val="0"/>
                        </a:spcAft>
                        <a:buNone/>
                      </a:pPr>
                      <a:r>
                        <a:rPr lang="en-ZA" sz="600">
                          <a:solidFill>
                            <a:schemeClr val="accent6"/>
                          </a:solidFill>
                          <a:latin typeface="Calibri"/>
                          <a:ea typeface="Calibri"/>
                          <a:cs typeface="Calibri"/>
                          <a:sym typeface="Calibri"/>
                        </a:rPr>
                        <a:t>Après-midi</a:t>
                      </a:r>
                      <a:endParaRPr sz="600">
                        <a:solidFill>
                          <a:schemeClr val="accent6"/>
                        </a:solidFill>
                        <a:latin typeface="Calibri"/>
                        <a:ea typeface="Calibri"/>
                        <a:cs typeface="Calibri"/>
                        <a:sym typeface="Calibri"/>
                      </a:endParaRPr>
                    </a:p>
                  </a:txBody>
                  <a:tcPr marL="43225" marR="43225" marT="21600" marB="216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BEE"/>
                    </a:solidFill>
                  </a:tcPr>
                </a:tc>
                <a:extLst>
                  <a:ext uri="{0D108BD9-81ED-4DB2-BD59-A6C34878D82A}">
                    <a16:rowId xmlns:a16="http://schemas.microsoft.com/office/drawing/2014/main" val="10001"/>
                  </a:ext>
                </a:extLst>
              </a:tr>
              <a:tr h="363550">
                <a:tc>
                  <a:txBody>
                    <a:bodyPr/>
                    <a:lstStyle/>
                    <a:p>
                      <a:pPr marL="0" marR="0" lvl="0" indent="0" algn="l" rtl="0">
                        <a:spcBef>
                          <a:spcPts val="0"/>
                        </a:spcBef>
                        <a:spcAft>
                          <a:spcPts val="0"/>
                        </a:spcAft>
                        <a:buNone/>
                      </a:pPr>
                      <a:r>
                        <a:rPr lang="en-ZA" sz="600">
                          <a:solidFill>
                            <a:schemeClr val="accent6"/>
                          </a:solidFill>
                          <a:latin typeface="Calibri"/>
                          <a:ea typeface="Calibri"/>
                          <a:cs typeface="Calibri"/>
                          <a:sym typeface="Calibri"/>
                        </a:rPr>
                        <a:t>Soirée / nuit</a:t>
                      </a:r>
                      <a:endParaRPr sz="600">
                        <a:solidFill>
                          <a:schemeClr val="accent6"/>
                        </a:solidFill>
                        <a:latin typeface="Calibri"/>
                        <a:ea typeface="Calibri"/>
                        <a:cs typeface="Calibri"/>
                        <a:sym typeface="Calibri"/>
                      </a:endParaRPr>
                    </a:p>
                  </a:txBody>
                  <a:tcPr marL="43225" marR="43225" marT="21600" marB="216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BEE"/>
                    </a:solidFill>
                  </a:tcPr>
                </a:tc>
                <a:extLst>
                  <a:ext uri="{0D108BD9-81ED-4DB2-BD59-A6C34878D82A}">
                    <a16:rowId xmlns:a16="http://schemas.microsoft.com/office/drawing/2014/main" val="10002"/>
                  </a:ext>
                </a:extLst>
              </a:tr>
            </a:tbl>
          </a:graphicData>
        </a:graphic>
      </p:graphicFrame>
      <p:grpSp>
        <p:nvGrpSpPr>
          <p:cNvPr id="3222" name="Google Shape;3222;p117"/>
          <p:cNvGrpSpPr/>
          <p:nvPr/>
        </p:nvGrpSpPr>
        <p:grpSpPr>
          <a:xfrm rot="-8208116">
            <a:off x="6026947" y="3458750"/>
            <a:ext cx="206121" cy="718032"/>
            <a:chOff x="6740715" y="1208988"/>
            <a:chExt cx="182192" cy="634674"/>
          </a:xfrm>
        </p:grpSpPr>
        <p:sp>
          <p:nvSpPr>
            <p:cNvPr id="3223" name="Google Shape;3223;p117"/>
            <p:cNvSpPr/>
            <p:nvPr/>
          </p:nvSpPr>
          <p:spPr>
            <a:xfrm>
              <a:off x="6740716" y="1208988"/>
              <a:ext cx="182191" cy="132855"/>
            </a:xfrm>
            <a:prstGeom prst="triangle">
              <a:avLst>
                <a:gd name="adj" fmla="val 50000"/>
              </a:avLst>
            </a:prstGeom>
            <a:solidFill>
              <a:srgbClr val="6276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117"/>
            <p:cNvSpPr/>
            <p:nvPr/>
          </p:nvSpPr>
          <p:spPr>
            <a:xfrm>
              <a:off x="6740715" y="1341697"/>
              <a:ext cx="182191" cy="50196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5" name="Google Shape;3225;p117"/>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6" name="Google Shape;3226;p117"/>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7" name="Google Shape;3227;p117"/>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8" name="Google Shape;3228;p117"/>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9" name="Google Shape;3229;p117"/>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233"/>
        <p:cNvGrpSpPr/>
        <p:nvPr/>
      </p:nvGrpSpPr>
      <p:grpSpPr>
        <a:xfrm>
          <a:off x="0" y="0"/>
          <a:ext cx="0" cy="0"/>
          <a:chOff x="0" y="0"/>
          <a:chExt cx="0" cy="0"/>
        </a:xfrm>
      </p:grpSpPr>
      <p:sp>
        <p:nvSpPr>
          <p:cNvPr id="3234" name="Google Shape;3234;p118"/>
          <p:cNvSpPr/>
          <p:nvPr/>
        </p:nvSpPr>
        <p:spPr>
          <a:xfrm>
            <a:off x="996287" y="1371469"/>
            <a:ext cx="5254042" cy="7647839"/>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35" name="Google Shape;3235;p118"/>
          <p:cNvSpPr txBox="1"/>
          <p:nvPr/>
        </p:nvSpPr>
        <p:spPr>
          <a:xfrm>
            <a:off x="996287" y="740504"/>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DESSIN DE FAMILLE OU DESSIN D'ACTIVITÉS QUOTIDIENNES</a:t>
            </a:r>
            <a:endParaRPr/>
          </a:p>
        </p:txBody>
      </p:sp>
      <p:sp>
        <p:nvSpPr>
          <p:cNvPr id="3236" name="Google Shape;3236;p118"/>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7" name="Google Shape;3237;p118"/>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8" name="Google Shape;3238;p118"/>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9" name="Google Shape;3239;p118"/>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0" name="Google Shape;3240;p118"/>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244"/>
        <p:cNvGrpSpPr/>
        <p:nvPr/>
      </p:nvGrpSpPr>
      <p:grpSpPr>
        <a:xfrm>
          <a:off x="0" y="0"/>
          <a:ext cx="0" cy="0"/>
          <a:chOff x="0" y="0"/>
          <a:chExt cx="0" cy="0"/>
        </a:xfrm>
      </p:grpSpPr>
      <p:sp>
        <p:nvSpPr>
          <p:cNvPr id="3245" name="Google Shape;3245;p119"/>
          <p:cNvSpPr txBox="1"/>
          <p:nvPr/>
        </p:nvSpPr>
        <p:spPr>
          <a:xfrm>
            <a:off x="996287" y="70167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ÉCHELLE DES ÉMOTIONS</a:t>
            </a:r>
            <a:endParaRPr/>
          </a:p>
        </p:txBody>
      </p:sp>
      <p:graphicFrame>
        <p:nvGraphicFramePr>
          <p:cNvPr id="3246" name="Google Shape;3246;p119"/>
          <p:cNvGraphicFramePr/>
          <p:nvPr>
            <p:extLst>
              <p:ext uri="{D42A27DB-BD31-4B8C-83A1-F6EECF244321}">
                <p14:modId xmlns:p14="http://schemas.microsoft.com/office/powerpoint/2010/main" val="435813781"/>
              </p:ext>
            </p:extLst>
          </p:nvPr>
        </p:nvGraphicFramePr>
        <p:xfrm>
          <a:off x="996287" y="1262380"/>
          <a:ext cx="5254050" cy="552202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Vue d'ensemble</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solidFill>
                            <a:schemeClr val="dk1"/>
                          </a:solidFill>
                        </a:rPr>
                        <a:t>L'échelle</a:t>
                      </a:r>
                      <a:r>
                        <a:rPr lang="en-ZA" sz="1100" b="0" dirty="0">
                          <a:solidFill>
                            <a:schemeClr val="dk1"/>
                          </a:solidFill>
                        </a:rPr>
                        <a:t> des </a:t>
                      </a:r>
                      <a:r>
                        <a:rPr lang="en-ZA" sz="1100" b="0" dirty="0" err="1">
                          <a:solidFill>
                            <a:schemeClr val="dk1"/>
                          </a:solidFill>
                        </a:rPr>
                        <a:t>émotions</a:t>
                      </a:r>
                      <a:r>
                        <a:rPr lang="en-ZA" sz="1100" b="0" dirty="0">
                          <a:solidFill>
                            <a:schemeClr val="dk1"/>
                          </a:solidFill>
                        </a:rPr>
                        <a:t> </a:t>
                      </a:r>
                      <a:r>
                        <a:rPr lang="en-ZA" sz="1100" b="0" dirty="0" err="1">
                          <a:solidFill>
                            <a:schemeClr val="dk1"/>
                          </a:solidFill>
                        </a:rPr>
                        <a:t>est</a:t>
                      </a:r>
                      <a:r>
                        <a:rPr lang="en-ZA" sz="1100" b="0" dirty="0">
                          <a:solidFill>
                            <a:schemeClr val="dk1"/>
                          </a:solidFill>
                        </a:rPr>
                        <a:t> un </a:t>
                      </a:r>
                      <a:r>
                        <a:rPr lang="en-ZA" sz="1100" b="0" dirty="0" err="1">
                          <a:solidFill>
                            <a:schemeClr val="dk1"/>
                          </a:solidFill>
                        </a:rPr>
                        <a:t>outil</a:t>
                      </a:r>
                      <a:r>
                        <a:rPr lang="en-ZA" sz="1100" b="0" dirty="0">
                          <a:solidFill>
                            <a:schemeClr val="dk1"/>
                          </a:solidFill>
                        </a:rPr>
                        <a:t> qui aide les enfants à </a:t>
                      </a:r>
                      <a:r>
                        <a:rPr lang="en-ZA" sz="1100" b="0" dirty="0" err="1">
                          <a:solidFill>
                            <a:schemeClr val="dk1"/>
                          </a:solidFill>
                        </a:rPr>
                        <a:t>mettre</a:t>
                      </a:r>
                      <a:r>
                        <a:rPr lang="en-ZA" sz="1100" b="0" dirty="0">
                          <a:solidFill>
                            <a:schemeClr val="dk1"/>
                          </a:solidFill>
                        </a:rPr>
                        <a:t> un nom sur </a:t>
                      </a:r>
                      <a:r>
                        <a:rPr lang="en-ZA" sz="1100" b="0" dirty="0" err="1">
                          <a:solidFill>
                            <a:schemeClr val="dk1"/>
                          </a:solidFill>
                        </a:rPr>
                        <a:t>leurs</a:t>
                      </a:r>
                      <a:r>
                        <a:rPr lang="en-ZA" sz="1100" b="0" dirty="0">
                          <a:solidFill>
                            <a:schemeClr val="dk1"/>
                          </a:solidFill>
                        </a:rPr>
                        <a:t> sentiments et à </a:t>
                      </a:r>
                      <a:r>
                        <a:rPr lang="en-ZA" sz="1100" b="0" dirty="0" err="1">
                          <a:solidFill>
                            <a:schemeClr val="dk1"/>
                          </a:solidFill>
                        </a:rPr>
                        <a:t>en</a:t>
                      </a:r>
                      <a:r>
                        <a:rPr lang="en-ZA" sz="1100" b="0" dirty="0">
                          <a:solidFill>
                            <a:schemeClr val="dk1"/>
                          </a:solidFill>
                        </a:rPr>
                        <a:t> </a:t>
                      </a:r>
                      <a:r>
                        <a:rPr lang="en-ZA" sz="1100" b="0" dirty="0" err="1">
                          <a:solidFill>
                            <a:schemeClr val="dk1"/>
                          </a:solidFill>
                        </a:rPr>
                        <a:t>évaluer</a:t>
                      </a:r>
                      <a:r>
                        <a:rPr lang="en-ZA" sz="1100" b="0" dirty="0">
                          <a:solidFill>
                            <a:schemeClr val="dk1"/>
                          </a:solidFill>
                        </a:rPr>
                        <a:t> </a:t>
                      </a:r>
                      <a:r>
                        <a:rPr lang="en-ZA" sz="1100" b="0" dirty="0" err="1">
                          <a:solidFill>
                            <a:schemeClr val="dk1"/>
                          </a:solidFill>
                        </a:rPr>
                        <a:t>l'intensité</a:t>
                      </a:r>
                      <a:r>
                        <a:rPr lang="en-ZA" sz="1100" b="0" dirty="0">
                          <a:solidFill>
                            <a:schemeClr val="dk1"/>
                          </a:solidFill>
                        </a:rPr>
                        <a:t>. Les visages </a:t>
                      </a:r>
                      <a:r>
                        <a:rPr lang="en-ZA" sz="1100" b="0" dirty="0" err="1">
                          <a:solidFill>
                            <a:schemeClr val="dk1"/>
                          </a:solidFill>
                        </a:rPr>
                        <a:t>illustrés</a:t>
                      </a:r>
                      <a:r>
                        <a:rPr lang="en-ZA" sz="1100" b="0" dirty="0">
                          <a:solidFill>
                            <a:schemeClr val="dk1"/>
                          </a:solidFill>
                        </a:rPr>
                        <a:t> </a:t>
                      </a:r>
                      <a:r>
                        <a:rPr lang="en-ZA" sz="1100" b="0" dirty="0" err="1">
                          <a:solidFill>
                            <a:schemeClr val="dk1"/>
                          </a:solidFill>
                        </a:rPr>
                        <a:t>en</a:t>
                      </a:r>
                      <a:r>
                        <a:rPr lang="en-ZA" sz="1100" b="0" dirty="0">
                          <a:solidFill>
                            <a:schemeClr val="dk1"/>
                          </a:solidFill>
                        </a:rPr>
                        <a:t> couleurs </a:t>
                      </a:r>
                      <a:r>
                        <a:rPr lang="en-ZA" sz="1100" b="0" dirty="0" err="1">
                          <a:solidFill>
                            <a:schemeClr val="dk1"/>
                          </a:solidFill>
                        </a:rPr>
                        <a:t>aident</a:t>
                      </a:r>
                      <a:r>
                        <a:rPr lang="en-ZA" sz="1100" b="0" dirty="0">
                          <a:solidFill>
                            <a:schemeClr val="dk1"/>
                          </a:solidFill>
                        </a:rPr>
                        <a:t> les enfants à </a:t>
                      </a:r>
                      <a:r>
                        <a:rPr lang="en-ZA" sz="1100" b="0" dirty="0" err="1">
                          <a:solidFill>
                            <a:schemeClr val="dk1"/>
                          </a:solidFill>
                        </a:rPr>
                        <a:t>reconnaître</a:t>
                      </a:r>
                      <a:r>
                        <a:rPr lang="en-ZA" sz="1100" b="0" dirty="0">
                          <a:solidFill>
                            <a:schemeClr val="dk1"/>
                          </a:solidFill>
                        </a:rPr>
                        <a:t> </a:t>
                      </a:r>
                      <a:r>
                        <a:rPr lang="en-ZA" sz="1100" b="0" dirty="0" err="1">
                          <a:solidFill>
                            <a:schemeClr val="dk1"/>
                          </a:solidFill>
                        </a:rPr>
                        <a:t>chaque</a:t>
                      </a:r>
                      <a:r>
                        <a:rPr lang="en-ZA" sz="1100" b="0" dirty="0">
                          <a:solidFill>
                            <a:schemeClr val="dk1"/>
                          </a:solidFill>
                        </a:rPr>
                        <a:t> </a:t>
                      </a:r>
                      <a:r>
                        <a:rPr lang="en-ZA" sz="1100" b="0" dirty="0" err="1">
                          <a:solidFill>
                            <a:schemeClr val="dk1"/>
                          </a:solidFill>
                        </a:rPr>
                        <a:t>émotion</a:t>
                      </a:r>
                      <a:r>
                        <a:rPr lang="en-ZA" sz="1100" b="0" dirty="0">
                          <a:solidFill>
                            <a:schemeClr val="dk1"/>
                          </a:solidFill>
                        </a:rPr>
                        <a:t>, et les </a:t>
                      </a:r>
                      <a:r>
                        <a:rPr lang="en-ZA" sz="1100" b="0" dirty="0" err="1">
                          <a:solidFill>
                            <a:schemeClr val="dk1"/>
                          </a:solidFill>
                        </a:rPr>
                        <a:t>échelles</a:t>
                      </a:r>
                      <a:r>
                        <a:rPr lang="en-ZA" sz="1100" b="0" dirty="0">
                          <a:solidFill>
                            <a:schemeClr val="dk1"/>
                          </a:solidFill>
                        </a:rPr>
                        <a:t> </a:t>
                      </a:r>
                      <a:r>
                        <a:rPr lang="en-ZA" sz="1100" b="0" dirty="0" err="1">
                          <a:solidFill>
                            <a:schemeClr val="dk1"/>
                          </a:solidFill>
                        </a:rPr>
                        <a:t>d'évaluation</a:t>
                      </a:r>
                      <a:r>
                        <a:rPr lang="en-ZA" sz="1100" b="0" dirty="0">
                          <a:solidFill>
                            <a:schemeClr val="dk1"/>
                          </a:solidFill>
                        </a:rPr>
                        <a:t> simples </a:t>
                      </a:r>
                      <a:r>
                        <a:rPr lang="en-ZA" sz="1100" b="0" dirty="0" err="1">
                          <a:solidFill>
                            <a:schemeClr val="dk1"/>
                          </a:solidFill>
                        </a:rPr>
                        <a:t>leur</a:t>
                      </a:r>
                      <a:r>
                        <a:rPr lang="en-ZA" sz="1100" b="0" dirty="0">
                          <a:solidFill>
                            <a:schemeClr val="dk1"/>
                          </a:solidFill>
                        </a:rPr>
                        <a:t> </a:t>
                      </a:r>
                      <a:r>
                        <a:rPr lang="en-ZA" sz="1100" b="0" dirty="0" err="1">
                          <a:solidFill>
                            <a:schemeClr val="dk1"/>
                          </a:solidFill>
                        </a:rPr>
                        <a:t>permettent</a:t>
                      </a:r>
                      <a:r>
                        <a:rPr lang="en-ZA" sz="1100" b="0" dirty="0">
                          <a:solidFill>
                            <a:schemeClr val="dk1"/>
                          </a:solidFill>
                        </a:rPr>
                        <a:t> </a:t>
                      </a:r>
                      <a:r>
                        <a:rPr lang="en-ZA" sz="1100" b="0" dirty="0" err="1">
                          <a:solidFill>
                            <a:schemeClr val="dk1"/>
                          </a:solidFill>
                        </a:rPr>
                        <a:t>d'indiquer</a:t>
                      </a:r>
                      <a:r>
                        <a:rPr lang="en-ZA" sz="1100" b="0" dirty="0">
                          <a:solidFill>
                            <a:schemeClr val="dk1"/>
                          </a:solidFill>
                        </a:rPr>
                        <a:t> </a:t>
                      </a:r>
                      <a:r>
                        <a:rPr lang="en-ZA" sz="1100" b="0" dirty="0" err="1">
                          <a:solidFill>
                            <a:schemeClr val="dk1"/>
                          </a:solidFill>
                        </a:rPr>
                        <a:t>l'intensité</a:t>
                      </a:r>
                      <a:r>
                        <a:rPr lang="en-ZA" sz="1100" b="0" dirty="0">
                          <a:solidFill>
                            <a:schemeClr val="dk1"/>
                          </a:solidFill>
                        </a:rPr>
                        <a:t> de </a:t>
                      </a:r>
                      <a:r>
                        <a:rPr lang="en-ZA" sz="1100" b="0" dirty="0" err="1">
                          <a:solidFill>
                            <a:schemeClr val="dk1"/>
                          </a:solidFill>
                        </a:rPr>
                        <a:t>chacune</a:t>
                      </a:r>
                      <a:r>
                        <a:rPr lang="en-ZA" sz="1100" b="0" dirty="0">
                          <a:solidFill>
                            <a:schemeClr val="dk1"/>
                          </a:solidFill>
                        </a:rPr>
                        <a:t> </a:t>
                      </a:r>
                      <a:r>
                        <a:rPr lang="en-ZA" sz="1100" b="0" dirty="0" err="1">
                          <a:solidFill>
                            <a:schemeClr val="dk1"/>
                          </a:solidFill>
                        </a:rPr>
                        <a:t>d'entre</a:t>
                      </a:r>
                      <a:r>
                        <a:rPr lang="en-ZA" sz="1100" b="0" dirty="0">
                          <a:solidFill>
                            <a:schemeClr val="dk1"/>
                          </a:solidFill>
                        </a:rPr>
                        <a:t> </a:t>
                      </a:r>
                      <a:r>
                        <a:rPr lang="en-ZA" sz="1100" b="0" dirty="0" err="1">
                          <a:solidFill>
                            <a:schemeClr val="dk1"/>
                          </a:solidFill>
                        </a:rPr>
                        <a:t>elles</a:t>
                      </a:r>
                      <a:r>
                        <a:rPr lang="en-ZA" sz="1100" b="0" dirty="0">
                          <a:solidFill>
                            <a:schemeClr val="dk1"/>
                          </a:solidFill>
                        </a:rPr>
                        <a:t>. </a:t>
                      </a:r>
                      <a:r>
                        <a:rPr lang="en-ZA" sz="1100" b="0" dirty="0" err="1">
                          <a:solidFill>
                            <a:schemeClr val="dk1"/>
                          </a:solidFill>
                        </a:rPr>
                        <a:t>Cette</a:t>
                      </a:r>
                      <a:r>
                        <a:rPr lang="en-ZA" sz="1100" b="0" dirty="0">
                          <a:solidFill>
                            <a:schemeClr val="dk1"/>
                          </a:solidFill>
                        </a:rPr>
                        <a:t> </a:t>
                      </a:r>
                      <a:r>
                        <a:rPr lang="en-ZA" sz="1100" b="0" dirty="0" err="1">
                          <a:solidFill>
                            <a:schemeClr val="dk1"/>
                          </a:solidFill>
                        </a:rPr>
                        <a:t>ressource</a:t>
                      </a:r>
                      <a:r>
                        <a:rPr lang="en-ZA" sz="1100" b="0" dirty="0">
                          <a:solidFill>
                            <a:schemeClr val="dk1"/>
                          </a:solidFill>
                        </a:rPr>
                        <a:t> ne doit pas </a:t>
                      </a:r>
                      <a:r>
                        <a:rPr lang="en-ZA" sz="1100" b="0" dirty="0" err="1">
                          <a:solidFill>
                            <a:schemeClr val="dk1"/>
                          </a:solidFill>
                        </a:rPr>
                        <a:t>être</a:t>
                      </a:r>
                      <a:r>
                        <a:rPr lang="en-ZA" sz="1100" b="0" dirty="0">
                          <a:solidFill>
                            <a:schemeClr val="dk1"/>
                          </a:solidFill>
                        </a:rPr>
                        <a:t> </a:t>
                      </a:r>
                      <a:r>
                        <a:rPr lang="en-ZA" sz="1100" b="0" dirty="0" err="1">
                          <a:solidFill>
                            <a:schemeClr val="dk1"/>
                          </a:solidFill>
                        </a:rPr>
                        <a:t>utilisée</a:t>
                      </a:r>
                      <a:r>
                        <a:rPr lang="en-ZA" sz="1100" b="0" dirty="0">
                          <a:solidFill>
                            <a:schemeClr val="dk1"/>
                          </a:solidFill>
                        </a:rPr>
                        <a:t> pour </a:t>
                      </a:r>
                      <a:r>
                        <a:rPr lang="en-ZA" sz="1100" b="0" dirty="0" err="1">
                          <a:solidFill>
                            <a:schemeClr val="dk1"/>
                          </a:solidFill>
                        </a:rPr>
                        <a:t>diagnostiquer</a:t>
                      </a:r>
                      <a:r>
                        <a:rPr lang="en-ZA" sz="1100" b="0" dirty="0">
                          <a:solidFill>
                            <a:schemeClr val="dk1"/>
                          </a:solidFill>
                        </a:rPr>
                        <a:t> un </a:t>
                      </a:r>
                      <a:r>
                        <a:rPr lang="en-ZA" sz="1100" b="0" dirty="0" err="1">
                          <a:solidFill>
                            <a:schemeClr val="dk1"/>
                          </a:solidFill>
                        </a:rPr>
                        <a:t>problème</a:t>
                      </a:r>
                      <a:r>
                        <a:rPr lang="en-ZA" sz="1100" b="0" dirty="0">
                          <a:solidFill>
                            <a:schemeClr val="dk1"/>
                          </a:solidFill>
                        </a:rPr>
                        <a:t> de </a:t>
                      </a:r>
                      <a:r>
                        <a:rPr lang="en-ZA" sz="1100" b="0" dirty="0" err="1">
                          <a:solidFill>
                            <a:schemeClr val="dk1"/>
                          </a:solidFill>
                        </a:rPr>
                        <a:t>santé</a:t>
                      </a:r>
                      <a:r>
                        <a:rPr lang="en-ZA" sz="1100" b="0" dirty="0">
                          <a:solidFill>
                            <a:schemeClr val="dk1"/>
                          </a:solidFill>
                        </a:rPr>
                        <a:t> </a:t>
                      </a:r>
                      <a:r>
                        <a:rPr lang="en-ZA" sz="1100" b="0" dirty="0" err="1">
                          <a:solidFill>
                            <a:schemeClr val="dk1"/>
                          </a:solidFill>
                        </a:rPr>
                        <a:t>mentale</a:t>
                      </a:r>
                      <a:r>
                        <a:rPr lang="en-ZA" sz="1100" b="0" dirty="0">
                          <a:solidFill>
                            <a:schemeClr val="dk1"/>
                          </a:solidFill>
                        </a:rPr>
                        <a:t> </a:t>
                      </a:r>
                      <a:r>
                        <a:rPr lang="en-ZA" sz="1100" b="0" dirty="0" err="1">
                          <a:solidFill>
                            <a:schemeClr val="dk1"/>
                          </a:solidFill>
                        </a:rPr>
                        <a:t>ou</a:t>
                      </a:r>
                      <a:r>
                        <a:rPr lang="en-ZA" sz="1100" b="0" dirty="0">
                          <a:solidFill>
                            <a:schemeClr val="dk1"/>
                          </a:solidFill>
                        </a:rPr>
                        <a:t> de bien-</a:t>
                      </a:r>
                      <a:r>
                        <a:rPr lang="en-ZA" sz="1100" b="0" dirty="0" err="1">
                          <a:solidFill>
                            <a:schemeClr val="dk1"/>
                          </a:solidFill>
                        </a:rPr>
                        <a:t>être</a:t>
                      </a:r>
                      <a:r>
                        <a:rPr lang="en-ZA" sz="1100" b="0" dirty="0">
                          <a:solidFill>
                            <a:schemeClr val="dk1"/>
                          </a:solidFill>
                        </a:rPr>
                        <a:t> </a:t>
                      </a:r>
                      <a:r>
                        <a:rPr lang="en-ZA" sz="1100" b="0" dirty="0" err="1">
                          <a:solidFill>
                            <a:schemeClr val="dk1"/>
                          </a:solidFill>
                        </a:rPr>
                        <a:t>émotionnel</a:t>
                      </a:r>
                      <a:r>
                        <a:rPr lang="en-ZA" sz="1100" b="0" dirty="0">
                          <a:solidFill>
                            <a:schemeClr val="dk1"/>
                          </a:solidFill>
                        </a:rPr>
                        <a:t>, </a:t>
                      </a:r>
                      <a:r>
                        <a:rPr lang="en-ZA" sz="1100" b="0" dirty="0" err="1">
                          <a:solidFill>
                            <a:schemeClr val="dk1"/>
                          </a:solidFill>
                        </a:rPr>
                        <a:t>mais</a:t>
                      </a:r>
                      <a:r>
                        <a:rPr lang="en-ZA" sz="1100" b="0" dirty="0">
                          <a:solidFill>
                            <a:schemeClr val="dk1"/>
                          </a:solidFill>
                        </a:rPr>
                        <a:t> </a:t>
                      </a:r>
                      <a:r>
                        <a:rPr lang="en-ZA" sz="1100" b="0" dirty="0" err="1">
                          <a:solidFill>
                            <a:schemeClr val="dk1"/>
                          </a:solidFill>
                        </a:rPr>
                        <a:t>peut</a:t>
                      </a:r>
                      <a:r>
                        <a:rPr lang="en-ZA" sz="1100" b="0" dirty="0">
                          <a:solidFill>
                            <a:schemeClr val="dk1"/>
                          </a:solidFill>
                        </a:rPr>
                        <a:t> </a:t>
                      </a:r>
                      <a:r>
                        <a:rPr lang="en-ZA" sz="1100" b="0" dirty="0" err="1">
                          <a:solidFill>
                            <a:schemeClr val="dk1"/>
                          </a:solidFill>
                        </a:rPr>
                        <a:t>être</a:t>
                      </a:r>
                      <a:r>
                        <a:rPr lang="en-ZA" sz="1100" b="0" dirty="0">
                          <a:solidFill>
                            <a:schemeClr val="dk1"/>
                          </a:solidFill>
                        </a:rPr>
                        <a:t> </a:t>
                      </a:r>
                      <a:r>
                        <a:rPr lang="en-ZA" sz="1100" b="0" dirty="0" err="1">
                          <a:solidFill>
                            <a:schemeClr val="dk1"/>
                          </a:solidFill>
                        </a:rPr>
                        <a:t>utilisée</a:t>
                      </a:r>
                      <a:r>
                        <a:rPr lang="en-ZA" sz="1100" b="0" dirty="0">
                          <a:solidFill>
                            <a:schemeClr val="dk1"/>
                          </a:solidFill>
                        </a:rPr>
                        <a:t> de </a:t>
                      </a:r>
                      <a:r>
                        <a:rPr lang="en-ZA" sz="1100" b="0" dirty="0" err="1">
                          <a:solidFill>
                            <a:schemeClr val="dk1"/>
                          </a:solidFill>
                        </a:rPr>
                        <a:t>diverses</a:t>
                      </a:r>
                      <a:r>
                        <a:rPr lang="en-ZA" sz="1100" b="0" dirty="0">
                          <a:solidFill>
                            <a:schemeClr val="dk1"/>
                          </a:solidFill>
                        </a:rPr>
                        <a:t> manières pour </a:t>
                      </a:r>
                      <a:r>
                        <a:rPr lang="en-ZA" sz="1100" b="0" dirty="0" err="1">
                          <a:solidFill>
                            <a:schemeClr val="dk1"/>
                          </a:solidFill>
                        </a:rPr>
                        <a:t>comprendre</a:t>
                      </a:r>
                      <a:r>
                        <a:rPr lang="en-ZA" sz="1100" b="0" dirty="0">
                          <a:solidFill>
                            <a:schemeClr val="dk1"/>
                          </a:solidFill>
                        </a:rPr>
                        <a:t> la </a:t>
                      </a:r>
                      <a:r>
                        <a:rPr lang="en-ZA" sz="1100" b="0" dirty="0" err="1">
                          <a:solidFill>
                            <a:schemeClr val="dk1"/>
                          </a:solidFill>
                        </a:rPr>
                        <a:t>santé</a:t>
                      </a:r>
                      <a:r>
                        <a:rPr lang="en-ZA" sz="1100" b="0" dirty="0">
                          <a:solidFill>
                            <a:schemeClr val="dk1"/>
                          </a:solidFill>
                        </a:rPr>
                        <a:t> </a:t>
                      </a:r>
                      <a:r>
                        <a:rPr lang="en-ZA" sz="1100" b="0" dirty="0" err="1">
                          <a:solidFill>
                            <a:schemeClr val="dk1"/>
                          </a:solidFill>
                        </a:rPr>
                        <a:t>émotionnelle</a:t>
                      </a:r>
                      <a:r>
                        <a:rPr lang="en-ZA" sz="1100" b="0" dirty="0">
                          <a:solidFill>
                            <a:schemeClr val="dk1"/>
                          </a:solidFill>
                        </a:rPr>
                        <a:t> et </a:t>
                      </a:r>
                      <a:r>
                        <a:rPr lang="en-ZA" sz="1100" b="0" dirty="0" err="1">
                          <a:solidFill>
                            <a:schemeClr val="dk1"/>
                          </a:solidFill>
                        </a:rPr>
                        <a:t>mentale</a:t>
                      </a:r>
                      <a:r>
                        <a:rPr lang="en-ZA" sz="1100" b="0" dirty="0">
                          <a:solidFill>
                            <a:schemeClr val="dk1"/>
                          </a:solidFill>
                        </a:rPr>
                        <a:t> et le bien-</a:t>
                      </a:r>
                      <a:r>
                        <a:rPr lang="en-ZA" sz="1100" b="0" dirty="0" err="1">
                          <a:solidFill>
                            <a:schemeClr val="dk1"/>
                          </a:solidFill>
                        </a:rPr>
                        <a:t>être</a:t>
                      </a:r>
                      <a:r>
                        <a:rPr lang="en-ZA" sz="1100" b="0" dirty="0">
                          <a:solidFill>
                            <a:schemeClr val="dk1"/>
                          </a:solidFill>
                        </a:rPr>
                        <a:t> psychosocial d'un enfant et pour </a:t>
                      </a:r>
                      <a:r>
                        <a:rPr lang="en-ZA" sz="1100" b="0" dirty="0" err="1">
                          <a:solidFill>
                            <a:schemeClr val="dk1"/>
                          </a:solidFill>
                        </a:rPr>
                        <a:t>développer</a:t>
                      </a:r>
                      <a:r>
                        <a:rPr lang="en-ZA" sz="1100" b="0" dirty="0">
                          <a:solidFill>
                            <a:schemeClr val="dk1"/>
                          </a:solidFill>
                        </a:rPr>
                        <a:t> la </a:t>
                      </a:r>
                      <a:r>
                        <a:rPr lang="en-ZA" sz="1100" b="0" dirty="0" err="1">
                          <a:solidFill>
                            <a:schemeClr val="dk1"/>
                          </a:solidFill>
                        </a:rPr>
                        <a:t>littératie</a:t>
                      </a:r>
                      <a:r>
                        <a:rPr lang="en-ZA" sz="1100" b="0" dirty="0">
                          <a:solidFill>
                            <a:schemeClr val="dk1"/>
                          </a:solidFill>
                        </a:rPr>
                        <a:t> </a:t>
                      </a:r>
                      <a:r>
                        <a:rPr lang="en-ZA" sz="1100" b="0" dirty="0" err="1">
                          <a:solidFill>
                            <a:schemeClr val="dk1"/>
                          </a:solidFill>
                        </a:rPr>
                        <a:t>émotionnelle</a:t>
                      </a:r>
                      <a:r>
                        <a:rPr lang="en-ZA" sz="1100" b="0" dirty="0">
                          <a:solidFill>
                            <a:schemeClr val="dk1"/>
                          </a:solidFill>
                        </a:rPr>
                        <a:t>. </a:t>
                      </a:r>
                      <a:endParaRPr dirty="0"/>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dk1"/>
                          </a:solidFill>
                        </a:rPr>
                        <a:t>Durée</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5 à 15 minutes</a:t>
                      </a:r>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dk1"/>
                          </a:solidFill>
                        </a:rPr>
                        <a:t>Âge</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t>Cette</a:t>
                      </a:r>
                      <a:r>
                        <a:rPr lang="en-ZA" sz="1100" b="0" dirty="0"/>
                        <a:t> </a:t>
                      </a:r>
                      <a:r>
                        <a:rPr lang="en-ZA" sz="1100" b="0" dirty="0" err="1"/>
                        <a:t>activité</a:t>
                      </a:r>
                      <a:r>
                        <a:rPr lang="en-ZA" sz="1100" b="0" dirty="0"/>
                        <a:t> </a:t>
                      </a:r>
                      <a:r>
                        <a:rPr lang="en-ZA" sz="1100" b="0" dirty="0" err="1"/>
                        <a:t>est</a:t>
                      </a:r>
                      <a:r>
                        <a:rPr lang="en-ZA" sz="1100" b="0" dirty="0"/>
                        <a:t> </a:t>
                      </a:r>
                      <a:r>
                        <a:rPr lang="en-ZA" sz="1100" b="0" dirty="0" err="1"/>
                        <a:t>recommandée</a:t>
                      </a:r>
                      <a:r>
                        <a:rPr lang="en-ZA" sz="1100" b="0" dirty="0"/>
                        <a:t> pour les enfants </a:t>
                      </a:r>
                      <a:r>
                        <a:rPr lang="en-ZA" sz="1100" b="0" dirty="0" err="1"/>
                        <a:t>âgés</a:t>
                      </a:r>
                      <a:r>
                        <a:rPr lang="en-ZA" sz="1100" b="0" dirty="0"/>
                        <a:t> de 6 à 14 ans. Avec des adaptations, </a:t>
                      </a:r>
                      <a:r>
                        <a:rPr lang="en-ZA" sz="1100" b="0" dirty="0" err="1"/>
                        <a:t>elle</a:t>
                      </a:r>
                      <a:r>
                        <a:rPr lang="en-ZA" sz="1100" b="0" dirty="0"/>
                        <a:t> </a:t>
                      </a:r>
                      <a:r>
                        <a:rPr lang="en-ZA" sz="1100" b="0" dirty="0" err="1"/>
                        <a:t>peut</a:t>
                      </a:r>
                      <a:r>
                        <a:rPr lang="en-ZA" sz="1100" b="0" dirty="0"/>
                        <a:t> </a:t>
                      </a:r>
                      <a:r>
                        <a:rPr lang="en-ZA" sz="1100" b="0" dirty="0" err="1"/>
                        <a:t>également</a:t>
                      </a:r>
                      <a:r>
                        <a:rPr lang="en-ZA" sz="1100" b="0" dirty="0"/>
                        <a:t> </a:t>
                      </a:r>
                      <a:r>
                        <a:rPr lang="en-ZA" sz="1100" b="0" dirty="0" err="1"/>
                        <a:t>être</a:t>
                      </a:r>
                      <a:r>
                        <a:rPr lang="en-ZA" sz="1100" b="0" dirty="0"/>
                        <a:t> </a:t>
                      </a:r>
                      <a:r>
                        <a:rPr lang="en-ZA" sz="1100" b="0" dirty="0" err="1"/>
                        <a:t>réalisée</a:t>
                      </a:r>
                      <a:r>
                        <a:rPr lang="en-ZA" sz="1100" b="0" dirty="0"/>
                        <a:t> avec des enfants </a:t>
                      </a:r>
                      <a:r>
                        <a:rPr lang="en-ZA" sz="1100" b="0" dirty="0" err="1"/>
                        <a:t>âgés</a:t>
                      </a:r>
                      <a:r>
                        <a:rPr lang="en-ZA" sz="1100" b="0" dirty="0"/>
                        <a:t> de 15 à 17 ans. </a:t>
                      </a:r>
                      <a:endParaRPr dirty="0"/>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dk1"/>
                          </a:solidFill>
                        </a:rPr>
                        <a:t>La participation</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t>Les </a:t>
                      </a:r>
                      <a:r>
                        <a:rPr lang="en-ZA" sz="1100" b="0" dirty="0" err="1"/>
                        <a:t>gestionnaires</a:t>
                      </a:r>
                      <a:r>
                        <a:rPr lang="en-ZA" sz="1100" b="0" dirty="0"/>
                        <a:t> de </a:t>
                      </a:r>
                      <a:r>
                        <a:rPr lang="en-ZA" sz="1100" b="0" dirty="0" err="1"/>
                        <a:t>cas</a:t>
                      </a:r>
                      <a:r>
                        <a:rPr lang="en-ZA" sz="1100" b="0" dirty="0"/>
                        <a:t> </a:t>
                      </a:r>
                      <a:r>
                        <a:rPr lang="en-ZA" sz="1100" b="0" dirty="0" err="1"/>
                        <a:t>doivent</a:t>
                      </a:r>
                      <a:r>
                        <a:rPr lang="en-ZA" sz="1100" b="0" dirty="0"/>
                        <a:t> </a:t>
                      </a:r>
                      <a:r>
                        <a:rPr lang="en-ZA" sz="1100" b="0" dirty="0" err="1"/>
                        <a:t>réaliser</a:t>
                      </a:r>
                      <a:r>
                        <a:rPr lang="en-ZA" sz="1100" b="0" dirty="0"/>
                        <a:t> </a:t>
                      </a:r>
                      <a:r>
                        <a:rPr lang="en-ZA" sz="1100" b="0" dirty="0" err="1"/>
                        <a:t>cette</a:t>
                      </a:r>
                      <a:r>
                        <a:rPr lang="en-ZA" sz="1100" b="0" dirty="0"/>
                        <a:t> </a:t>
                      </a:r>
                      <a:r>
                        <a:rPr lang="en-ZA" sz="1100" b="0" dirty="0" err="1"/>
                        <a:t>activité</a:t>
                      </a:r>
                      <a:r>
                        <a:rPr lang="en-ZA" sz="1100" b="0" dirty="0"/>
                        <a:t> avec les enfants </a:t>
                      </a:r>
                      <a:r>
                        <a:rPr lang="en-ZA" sz="1100" b="0" dirty="0" err="1"/>
                        <a:t>individuellement</a:t>
                      </a:r>
                      <a:r>
                        <a:rPr lang="en-ZA" sz="1100" b="0" dirty="0"/>
                        <a:t> ; </a:t>
                      </a:r>
                      <a:r>
                        <a:rPr lang="en-ZA" sz="1100" b="0" dirty="0" err="1"/>
                        <a:t>toutefois</a:t>
                      </a:r>
                      <a:r>
                        <a:rPr lang="en-ZA" sz="1100" b="0" dirty="0"/>
                        <a:t>, la </a:t>
                      </a:r>
                      <a:r>
                        <a:rPr lang="en-ZA" sz="1100" b="0" dirty="0" err="1"/>
                        <a:t>présence</a:t>
                      </a:r>
                      <a:r>
                        <a:rPr lang="en-ZA" sz="1100" b="0" dirty="0"/>
                        <a:t> de la </a:t>
                      </a:r>
                      <a:r>
                        <a:rPr lang="en-ZA" sz="1100" b="0" dirty="0" err="1"/>
                        <a:t>personne</a:t>
                      </a:r>
                      <a:r>
                        <a:rPr lang="en-ZA" sz="1100" b="0" dirty="0"/>
                        <a:t> qui </a:t>
                      </a:r>
                      <a:r>
                        <a:rPr lang="en-ZA" sz="1100" b="0" dirty="0" err="1"/>
                        <a:t>s'occupe</a:t>
                      </a:r>
                      <a:r>
                        <a:rPr lang="en-ZA" sz="1100" b="0" dirty="0"/>
                        <a:t> de </a:t>
                      </a:r>
                      <a:r>
                        <a:rPr lang="en-ZA" sz="1100" b="0" dirty="0" err="1"/>
                        <a:t>l'enfant</a:t>
                      </a:r>
                      <a:r>
                        <a:rPr lang="en-ZA" sz="1100" b="0" dirty="0"/>
                        <a:t> </a:t>
                      </a:r>
                      <a:r>
                        <a:rPr lang="en-ZA" sz="1100" b="0" dirty="0" err="1"/>
                        <a:t>peut</a:t>
                      </a:r>
                      <a:r>
                        <a:rPr lang="en-ZA" sz="1100" b="0" dirty="0"/>
                        <a:t> </a:t>
                      </a:r>
                      <a:r>
                        <a:rPr lang="en-ZA" sz="1100" b="0" dirty="0" err="1"/>
                        <a:t>s'avérer</a:t>
                      </a:r>
                      <a:r>
                        <a:rPr lang="en-ZA" sz="1100" b="0" dirty="0"/>
                        <a:t> </a:t>
                      </a:r>
                      <a:r>
                        <a:rPr lang="en-ZA" sz="1100" b="0" dirty="0" err="1"/>
                        <a:t>nécessaire</a:t>
                      </a:r>
                      <a:r>
                        <a:rPr lang="en-ZA" sz="1100" b="0" dirty="0"/>
                        <a:t> </a:t>
                      </a:r>
                      <a:r>
                        <a:rPr lang="en-ZA" sz="1100" b="0" dirty="0" err="1"/>
                        <a:t>ou</a:t>
                      </a:r>
                      <a:r>
                        <a:rPr lang="en-ZA" sz="1100" b="0" dirty="0"/>
                        <a:t> utile </a:t>
                      </a:r>
                      <a:r>
                        <a:rPr lang="en-ZA" sz="1100" b="0" dirty="0" err="1"/>
                        <a:t>si</a:t>
                      </a:r>
                      <a:r>
                        <a:rPr lang="en-ZA" sz="1100" b="0" dirty="0"/>
                        <a:t> </a:t>
                      </a:r>
                      <a:r>
                        <a:rPr lang="en-ZA" sz="1100" b="0" dirty="0" err="1"/>
                        <a:t>l'enfant</a:t>
                      </a:r>
                      <a:r>
                        <a:rPr lang="en-ZA" sz="1100" b="0" dirty="0"/>
                        <a:t> refuse de </a:t>
                      </a:r>
                      <a:r>
                        <a:rPr lang="en-ZA" sz="1100" b="0" dirty="0" err="1"/>
                        <a:t>participer</a:t>
                      </a:r>
                      <a:r>
                        <a:rPr lang="en-ZA" sz="1100" b="0" dirty="0"/>
                        <a:t> à </a:t>
                      </a:r>
                      <a:r>
                        <a:rPr lang="en-ZA" sz="1100" b="0" dirty="0" err="1"/>
                        <a:t>cette</a:t>
                      </a:r>
                      <a:r>
                        <a:rPr lang="en-ZA" sz="1100" b="0" dirty="0"/>
                        <a:t> </a:t>
                      </a:r>
                      <a:r>
                        <a:rPr lang="en-ZA" sz="1100" b="0" dirty="0" err="1"/>
                        <a:t>activité</a:t>
                      </a:r>
                      <a:r>
                        <a:rPr lang="en-ZA" sz="1100" b="0" dirty="0"/>
                        <a:t> </a:t>
                      </a:r>
                      <a:r>
                        <a:rPr lang="en-ZA" sz="1100" b="0" dirty="0" err="1"/>
                        <a:t>ou</a:t>
                      </a:r>
                      <a:r>
                        <a:rPr lang="en-ZA" sz="1100" b="0" dirty="0"/>
                        <a:t> </a:t>
                      </a:r>
                      <a:r>
                        <a:rPr lang="en-ZA" sz="1100" b="0" dirty="0" err="1"/>
                        <a:t>n'est</a:t>
                      </a:r>
                      <a:r>
                        <a:rPr lang="en-ZA" sz="1100" b="0" dirty="0"/>
                        <a:t> pas </a:t>
                      </a:r>
                      <a:r>
                        <a:rPr lang="en-ZA" sz="1100" b="0" dirty="0" err="1"/>
                        <a:t>en</a:t>
                      </a:r>
                      <a:r>
                        <a:rPr lang="en-ZA" sz="1100" b="0" dirty="0"/>
                        <a:t> </a:t>
                      </a:r>
                      <a:r>
                        <a:rPr lang="en-ZA" sz="1100" b="0" dirty="0" err="1"/>
                        <a:t>mesure</a:t>
                      </a:r>
                      <a:r>
                        <a:rPr lang="en-ZA" sz="1100" b="0" dirty="0"/>
                        <a:t> de le faire </a:t>
                      </a:r>
                      <a:r>
                        <a:rPr lang="en-ZA" sz="1100" b="0" dirty="0" err="1"/>
                        <a:t>en</a:t>
                      </a:r>
                      <a:r>
                        <a:rPr lang="en-ZA" sz="1100" b="0" dirty="0"/>
                        <a:t> raison de son </a:t>
                      </a:r>
                      <a:r>
                        <a:rPr lang="en-ZA" sz="1100" b="0" dirty="0" err="1"/>
                        <a:t>âge</a:t>
                      </a:r>
                      <a:r>
                        <a:rPr lang="en-ZA" sz="1100" b="0" dirty="0"/>
                        <a:t>, de son </a:t>
                      </a:r>
                      <a:r>
                        <a:rPr lang="en-ZA" sz="1100" b="0" dirty="0" err="1"/>
                        <a:t>stade</a:t>
                      </a:r>
                      <a:r>
                        <a:rPr lang="en-ZA" sz="1100" b="0" dirty="0"/>
                        <a:t> de </a:t>
                      </a:r>
                      <a:r>
                        <a:rPr lang="en-ZA" sz="1100" b="0" dirty="0" err="1"/>
                        <a:t>développement</a:t>
                      </a:r>
                      <a:r>
                        <a:rPr lang="en-ZA" sz="1100" b="0" dirty="0"/>
                        <a:t>, de </a:t>
                      </a:r>
                      <a:r>
                        <a:rPr lang="en-ZA" sz="1100" b="0" dirty="0" err="1"/>
                        <a:t>sa</a:t>
                      </a:r>
                      <a:r>
                        <a:rPr lang="en-ZA" sz="1100" b="0" dirty="0"/>
                        <a:t> </a:t>
                      </a:r>
                      <a:r>
                        <a:rPr lang="en-ZA" sz="1100" b="0" dirty="0" err="1"/>
                        <a:t>préférence</a:t>
                      </a:r>
                      <a:r>
                        <a:rPr lang="en-ZA" sz="1100" b="0" dirty="0"/>
                        <a:t> </a:t>
                      </a:r>
                      <a:r>
                        <a:rPr lang="en-ZA" sz="1100" b="0" dirty="0" err="1"/>
                        <a:t>ou</a:t>
                      </a:r>
                      <a:r>
                        <a:rPr lang="en-ZA" sz="1100" b="0" dirty="0"/>
                        <a:t> de </a:t>
                      </a:r>
                      <a:r>
                        <a:rPr lang="en-ZA" sz="1100" b="0" dirty="0" err="1"/>
                        <a:t>sa</a:t>
                      </a:r>
                      <a:r>
                        <a:rPr lang="en-ZA" sz="1100" b="0" dirty="0"/>
                        <a:t> </a:t>
                      </a:r>
                      <a:r>
                        <a:rPr lang="en-ZA" sz="1100" b="0" dirty="0" err="1"/>
                        <a:t>capacité</a:t>
                      </a:r>
                      <a:r>
                        <a:rPr lang="en-ZA" sz="1100" b="0" dirty="0"/>
                        <a:t> de communication, etc.</a:t>
                      </a:r>
                      <a:endParaRPr dirty="0"/>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dk1"/>
                          </a:solidFill>
                        </a:rPr>
                        <a:t>Objectif</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spcBef>
                          <a:spcPts val="0"/>
                        </a:spcBef>
                        <a:spcAft>
                          <a:spcPts val="0"/>
                        </a:spcAft>
                        <a:buNone/>
                      </a:pPr>
                      <a:r>
                        <a:rPr lang="en-ZA" sz="1100" b="0" dirty="0"/>
                        <a:t>Avant de </a:t>
                      </a:r>
                      <a:r>
                        <a:rPr lang="en-ZA" sz="1100" b="0" dirty="0" err="1"/>
                        <a:t>compléter</a:t>
                      </a:r>
                      <a:r>
                        <a:rPr lang="en-ZA" sz="1100" b="0" dirty="0"/>
                        <a:t> </a:t>
                      </a:r>
                      <a:r>
                        <a:rPr lang="en-ZA" sz="1100" b="0" dirty="0" err="1"/>
                        <a:t>l'échelle</a:t>
                      </a:r>
                      <a:r>
                        <a:rPr lang="en-ZA" sz="1100" b="0" dirty="0"/>
                        <a:t> des </a:t>
                      </a:r>
                      <a:r>
                        <a:rPr lang="en-ZA" sz="1100" b="0" dirty="0" err="1"/>
                        <a:t>émotions</a:t>
                      </a:r>
                      <a:r>
                        <a:rPr lang="en-ZA" sz="1100" b="0" dirty="0"/>
                        <a:t>, les </a:t>
                      </a:r>
                      <a:r>
                        <a:rPr lang="en-ZA" sz="1100" b="0" dirty="0" err="1"/>
                        <a:t>gestionnaires</a:t>
                      </a:r>
                      <a:r>
                        <a:rPr lang="en-ZA" sz="1100" b="0" dirty="0"/>
                        <a:t> de </a:t>
                      </a:r>
                      <a:r>
                        <a:rPr lang="en-ZA" sz="1100" b="0" dirty="0" err="1"/>
                        <a:t>cas</a:t>
                      </a:r>
                      <a:r>
                        <a:rPr lang="en-ZA" sz="1100" b="0" dirty="0"/>
                        <a:t> </a:t>
                      </a:r>
                      <a:r>
                        <a:rPr lang="en-ZA" sz="1100" b="0" dirty="0" err="1"/>
                        <a:t>doivent</a:t>
                      </a:r>
                      <a:r>
                        <a:rPr lang="en-ZA" sz="1100" b="0" dirty="0"/>
                        <a:t> </a:t>
                      </a:r>
                      <a:r>
                        <a:rPr lang="en-ZA" sz="1100" b="0" dirty="0" err="1"/>
                        <a:t>expliquer</a:t>
                      </a:r>
                      <a:r>
                        <a:rPr lang="en-ZA" sz="1100" b="0" dirty="0"/>
                        <a:t> à </a:t>
                      </a:r>
                      <a:r>
                        <a:rPr lang="en-ZA" sz="1100" b="0" dirty="0" err="1"/>
                        <a:t>l'enfant</a:t>
                      </a:r>
                      <a:r>
                        <a:rPr lang="en-ZA" sz="1100" b="0" dirty="0"/>
                        <a:t> le but de </a:t>
                      </a:r>
                      <a:r>
                        <a:rPr lang="en-ZA" sz="1100" b="0" dirty="0" err="1"/>
                        <a:t>l'activité</a:t>
                      </a:r>
                      <a:r>
                        <a:rPr lang="en-ZA" sz="1100" b="0" dirty="0"/>
                        <a:t> : </a:t>
                      </a:r>
                      <a:endParaRPr dirty="0"/>
                    </a:p>
                    <a:p>
                      <a:pPr marL="171450" marR="0" lvl="0" indent="-171450" algn="l" rtl="0">
                        <a:spcBef>
                          <a:spcPts val="0"/>
                        </a:spcBef>
                        <a:spcAft>
                          <a:spcPts val="0"/>
                        </a:spcAft>
                        <a:buClr>
                          <a:schemeClr val="dk1"/>
                        </a:buClr>
                        <a:buSzPts val="1100"/>
                        <a:buFont typeface="Arial"/>
                        <a:buChar char="•"/>
                      </a:pPr>
                      <a:r>
                        <a:rPr lang="en-ZA" sz="1100" b="0" dirty="0" err="1"/>
                        <a:t>Nommer</a:t>
                      </a:r>
                      <a:r>
                        <a:rPr lang="en-ZA" sz="1100" b="0" dirty="0"/>
                        <a:t>/identifier </a:t>
                      </a:r>
                      <a:r>
                        <a:rPr lang="en-ZA" sz="1100" b="0" dirty="0" err="1"/>
                        <a:t>ses</a:t>
                      </a:r>
                      <a:r>
                        <a:rPr lang="en-ZA" sz="1100" b="0" dirty="0"/>
                        <a:t> sentiments</a:t>
                      </a:r>
                      <a:endParaRPr dirty="0"/>
                    </a:p>
                    <a:p>
                      <a:pPr marL="171450" marR="0" lvl="0" indent="-171450" algn="l" rtl="0">
                        <a:spcBef>
                          <a:spcPts val="0"/>
                        </a:spcBef>
                        <a:spcAft>
                          <a:spcPts val="0"/>
                        </a:spcAft>
                        <a:buClr>
                          <a:schemeClr val="dk1"/>
                        </a:buClr>
                        <a:buSzPts val="1100"/>
                        <a:buFont typeface="Arial"/>
                        <a:buChar char="•"/>
                      </a:pPr>
                      <a:r>
                        <a:rPr lang="en-ZA" sz="1100" b="0" dirty="0" err="1"/>
                        <a:t>Indiquer</a:t>
                      </a:r>
                      <a:r>
                        <a:rPr lang="en-ZA" sz="1100" b="0" dirty="0"/>
                        <a:t> </a:t>
                      </a:r>
                      <a:r>
                        <a:rPr lang="en-ZA" sz="1100" b="0" dirty="0" err="1"/>
                        <a:t>l'intensité</a:t>
                      </a:r>
                      <a:r>
                        <a:rPr lang="en-ZA" sz="1100" b="0" dirty="0"/>
                        <a:t> des sentiments pour </a:t>
                      </a:r>
                      <a:r>
                        <a:rPr lang="en-ZA" sz="1100" b="0" dirty="0" err="1"/>
                        <a:t>chaque</a:t>
                      </a:r>
                      <a:r>
                        <a:rPr lang="en-ZA" sz="1100" b="0" dirty="0"/>
                        <a:t> </a:t>
                      </a:r>
                      <a:r>
                        <a:rPr lang="en-ZA" sz="1100" b="0" dirty="0" err="1"/>
                        <a:t>émotion</a:t>
                      </a:r>
                      <a:endParaRPr dirty="0"/>
                    </a:p>
                    <a:p>
                      <a:pPr marL="171450" marR="0" lvl="0" indent="-171450" algn="l" rtl="0">
                        <a:spcBef>
                          <a:spcPts val="0"/>
                        </a:spcBef>
                        <a:spcAft>
                          <a:spcPts val="0"/>
                        </a:spcAft>
                        <a:buClr>
                          <a:schemeClr val="dk1"/>
                        </a:buClr>
                        <a:buSzPts val="1100"/>
                        <a:buFont typeface="Arial"/>
                        <a:buChar char="•"/>
                      </a:pPr>
                      <a:r>
                        <a:rPr lang="en-ZA" sz="1100" b="0" dirty="0" err="1"/>
                        <a:t>Parler</a:t>
                      </a:r>
                      <a:r>
                        <a:rPr lang="en-ZA" sz="1100" b="0" dirty="0"/>
                        <a:t> de </a:t>
                      </a:r>
                      <a:r>
                        <a:rPr lang="en-ZA" sz="1100" b="0" dirty="0" err="1"/>
                        <a:t>ses</a:t>
                      </a:r>
                      <a:r>
                        <a:rPr lang="en-ZA" sz="1100" b="0" dirty="0"/>
                        <a:t> </a:t>
                      </a:r>
                      <a:r>
                        <a:rPr lang="en-ZA" sz="1100" b="0" dirty="0" err="1"/>
                        <a:t>émotions</a:t>
                      </a:r>
                      <a:endParaRPr dirty="0"/>
                    </a:p>
                    <a:p>
                      <a:pPr marL="171450" marR="0" lvl="0" indent="-171450" algn="l" rtl="0">
                        <a:spcBef>
                          <a:spcPts val="0"/>
                        </a:spcBef>
                        <a:spcAft>
                          <a:spcPts val="0"/>
                        </a:spcAft>
                        <a:buClr>
                          <a:schemeClr val="dk1"/>
                        </a:buClr>
                        <a:buSzPts val="1100"/>
                        <a:buFont typeface="Arial"/>
                        <a:buChar char="•"/>
                      </a:pPr>
                      <a:r>
                        <a:rPr lang="en-ZA" sz="1100" b="0" dirty="0" err="1"/>
                        <a:t>Renforcer</a:t>
                      </a:r>
                      <a:r>
                        <a:rPr lang="en-ZA" sz="1100" b="0" dirty="0"/>
                        <a:t> </a:t>
                      </a:r>
                      <a:r>
                        <a:rPr lang="en-ZA" sz="1100" b="0" dirty="0" err="1"/>
                        <a:t>leur</a:t>
                      </a:r>
                      <a:r>
                        <a:rPr lang="en-ZA" sz="1100" b="0" dirty="0"/>
                        <a:t> culture </a:t>
                      </a:r>
                      <a:r>
                        <a:rPr lang="en-ZA" sz="1100" b="0" dirty="0" err="1"/>
                        <a:t>émotionnelle</a:t>
                      </a:r>
                      <a:r>
                        <a:rPr lang="en-ZA" sz="1100" b="0" dirty="0"/>
                        <a:t> </a:t>
                      </a:r>
                      <a:endParaRPr dirty="0"/>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dk1"/>
                          </a:solidFill>
                        </a:rPr>
                        <a:t>Adaptations</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0" marR="0" lvl="0" indent="0" algn="l" rtl="0">
                        <a:spcBef>
                          <a:spcPts val="0"/>
                        </a:spcBef>
                        <a:spcAft>
                          <a:spcPts val="0"/>
                        </a:spcAft>
                        <a:buNone/>
                      </a:pPr>
                      <a:r>
                        <a:rPr lang="en-ZA" sz="1100" b="0" dirty="0"/>
                        <a:t>Si </a:t>
                      </a:r>
                      <a:r>
                        <a:rPr lang="en-ZA" sz="1100" b="0" dirty="0" err="1"/>
                        <a:t>l'enfant</a:t>
                      </a:r>
                      <a:r>
                        <a:rPr lang="en-ZA" sz="1100" b="0" dirty="0"/>
                        <a:t> </a:t>
                      </a:r>
                      <a:r>
                        <a:rPr lang="en-ZA" sz="1100" b="0" dirty="0" err="1"/>
                        <a:t>est</a:t>
                      </a:r>
                      <a:r>
                        <a:rPr lang="en-ZA" sz="1100" b="0" dirty="0"/>
                        <a:t> </a:t>
                      </a:r>
                      <a:r>
                        <a:rPr lang="en-ZA" sz="1100" b="0" dirty="0" err="1"/>
                        <a:t>en</a:t>
                      </a:r>
                      <a:r>
                        <a:rPr lang="en-ZA" sz="1100" b="0" dirty="0"/>
                        <a:t> </a:t>
                      </a:r>
                      <a:r>
                        <a:rPr lang="en-ZA" sz="1100" b="0" dirty="0" err="1"/>
                        <a:t>détresse</a:t>
                      </a:r>
                      <a:r>
                        <a:rPr lang="en-ZA" sz="1100" b="0" dirty="0"/>
                        <a:t>, le </a:t>
                      </a:r>
                      <a:r>
                        <a:rPr lang="en-ZA" sz="1100" b="0" dirty="0" err="1"/>
                        <a:t>gestionnaire</a:t>
                      </a:r>
                      <a:r>
                        <a:rPr lang="en-ZA" sz="1100" b="0" dirty="0"/>
                        <a:t> de </a:t>
                      </a:r>
                      <a:r>
                        <a:rPr lang="en-ZA" sz="1100" b="0" dirty="0" err="1"/>
                        <a:t>cas</a:t>
                      </a:r>
                      <a:r>
                        <a:rPr lang="en-ZA" sz="1100" b="0" dirty="0"/>
                        <a:t> </a:t>
                      </a:r>
                      <a:r>
                        <a:rPr lang="en-ZA" sz="1100" b="0" dirty="0" err="1"/>
                        <a:t>peut</a:t>
                      </a:r>
                      <a:r>
                        <a:rPr lang="en-ZA" sz="1100" b="0" dirty="0"/>
                        <a:t> </a:t>
                      </a:r>
                      <a:r>
                        <a:rPr lang="en-ZA" sz="1100" b="0" dirty="0" err="1"/>
                        <a:t>l'amener</a:t>
                      </a:r>
                      <a:r>
                        <a:rPr lang="en-ZA" sz="1100" b="0" dirty="0"/>
                        <a:t> à faire un </a:t>
                      </a:r>
                      <a:r>
                        <a:rPr lang="en-ZA" sz="1100" b="0" dirty="0" err="1"/>
                        <a:t>bref</a:t>
                      </a:r>
                      <a:r>
                        <a:rPr lang="en-ZA" sz="1100" b="0" dirty="0"/>
                        <a:t> </a:t>
                      </a:r>
                      <a:r>
                        <a:rPr lang="en-ZA" sz="1100" b="0" dirty="0" err="1"/>
                        <a:t>exercice</a:t>
                      </a:r>
                      <a:r>
                        <a:rPr lang="en-ZA" sz="1100" b="0" dirty="0"/>
                        <a:t> qui </a:t>
                      </a:r>
                      <a:r>
                        <a:rPr lang="en-ZA" sz="1100" b="0" dirty="0" err="1"/>
                        <a:t>l'aidera</a:t>
                      </a:r>
                      <a:r>
                        <a:rPr lang="en-ZA" sz="1100" b="0" dirty="0"/>
                        <a:t> à </a:t>
                      </a:r>
                      <a:r>
                        <a:rPr lang="en-ZA" sz="1100" b="0" dirty="0" err="1"/>
                        <a:t>reprendre</a:t>
                      </a:r>
                      <a:r>
                        <a:rPr lang="en-ZA" sz="1100" b="0" dirty="0"/>
                        <a:t> le </a:t>
                      </a:r>
                      <a:r>
                        <a:rPr lang="en-ZA" sz="1100" b="0" dirty="0" err="1"/>
                        <a:t>contrôle</a:t>
                      </a:r>
                      <a:r>
                        <a:rPr lang="en-ZA" sz="1100" b="0" dirty="0"/>
                        <a:t> - </a:t>
                      </a:r>
                      <a:r>
                        <a:rPr lang="en-ZA" sz="1100" b="0" dirty="0" err="1"/>
                        <a:t>si</a:t>
                      </a:r>
                      <a:r>
                        <a:rPr lang="en-ZA" sz="1100" b="0" dirty="0"/>
                        <a:t> </a:t>
                      </a:r>
                      <a:r>
                        <a:rPr lang="en-ZA" sz="1100" b="0" dirty="0" err="1"/>
                        <a:t>l'enfant</a:t>
                      </a:r>
                      <a:r>
                        <a:rPr lang="en-ZA" sz="1100" b="0" dirty="0"/>
                        <a:t> </a:t>
                      </a:r>
                      <a:r>
                        <a:rPr lang="en-ZA" sz="1100" b="0" dirty="0" err="1"/>
                        <a:t>est</a:t>
                      </a:r>
                      <a:r>
                        <a:rPr lang="en-ZA" sz="1100" b="0" dirty="0"/>
                        <a:t> prêt à le faire.</a:t>
                      </a:r>
                      <a:endParaRPr dirty="0"/>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grpSp>
        <p:nvGrpSpPr>
          <p:cNvPr id="3247" name="Google Shape;3247;p119"/>
          <p:cNvGrpSpPr/>
          <p:nvPr/>
        </p:nvGrpSpPr>
        <p:grpSpPr>
          <a:xfrm>
            <a:off x="3864266" y="7384431"/>
            <a:ext cx="2386063" cy="1819898"/>
            <a:chOff x="950190" y="1608763"/>
            <a:chExt cx="3619819" cy="2760908"/>
          </a:xfrm>
        </p:grpSpPr>
        <p:sp>
          <p:nvSpPr>
            <p:cNvPr id="3248" name="Google Shape;3248;p119"/>
            <p:cNvSpPr/>
            <p:nvPr/>
          </p:nvSpPr>
          <p:spPr>
            <a:xfrm flipH="1">
              <a:off x="3855987" y="1930749"/>
              <a:ext cx="714022" cy="2422282"/>
            </a:xfrm>
            <a:prstGeom prst="parallelogram">
              <a:avLst>
                <a:gd name="adj" fmla="val 77437"/>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9" name="Google Shape;3249;p119"/>
            <p:cNvSpPr/>
            <p:nvPr/>
          </p:nvSpPr>
          <p:spPr>
            <a:xfrm flipH="1">
              <a:off x="2990733" y="1930749"/>
              <a:ext cx="714022" cy="2422282"/>
            </a:xfrm>
            <a:prstGeom prst="parallelogram">
              <a:avLst>
                <a:gd name="adj" fmla="val 77437"/>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50" name="Google Shape;3250;p119" descr="Crying face with solid fill with solid fill"/>
            <p:cNvPicPr preferRelativeResize="0"/>
            <p:nvPr/>
          </p:nvPicPr>
          <p:blipFill rotWithShape="1">
            <a:blip r:embed="rId3">
              <a:alphaModFix/>
            </a:blip>
            <a:srcRect/>
            <a:stretch/>
          </p:blipFill>
          <p:spPr>
            <a:xfrm>
              <a:off x="1374160" y="2523163"/>
              <a:ext cx="914400" cy="914400"/>
            </a:xfrm>
            <a:prstGeom prst="rect">
              <a:avLst/>
            </a:prstGeom>
            <a:noFill/>
            <a:ln>
              <a:noFill/>
            </a:ln>
          </p:spPr>
        </p:pic>
        <p:pic>
          <p:nvPicPr>
            <p:cNvPr id="3251" name="Google Shape;3251;p119" descr="Smiling face with solid fill with solid fill"/>
            <p:cNvPicPr preferRelativeResize="0"/>
            <p:nvPr/>
          </p:nvPicPr>
          <p:blipFill rotWithShape="1">
            <a:blip r:embed="rId4">
              <a:alphaModFix/>
            </a:blip>
            <a:srcRect/>
            <a:stretch/>
          </p:blipFill>
          <p:spPr>
            <a:xfrm>
              <a:off x="950190" y="3455271"/>
              <a:ext cx="914400" cy="914400"/>
            </a:xfrm>
            <a:prstGeom prst="rect">
              <a:avLst/>
            </a:prstGeom>
            <a:noFill/>
            <a:ln>
              <a:noFill/>
            </a:ln>
          </p:spPr>
        </p:pic>
        <p:pic>
          <p:nvPicPr>
            <p:cNvPr id="3252" name="Google Shape;3252;p119" descr="Angry face with solid fill with solid fill"/>
            <p:cNvPicPr preferRelativeResize="0"/>
            <p:nvPr/>
          </p:nvPicPr>
          <p:blipFill rotWithShape="1">
            <a:blip r:embed="rId5">
              <a:alphaModFix/>
            </a:blip>
            <a:srcRect/>
            <a:stretch/>
          </p:blipFill>
          <p:spPr>
            <a:xfrm>
              <a:off x="1812148" y="1608763"/>
              <a:ext cx="914400" cy="914400"/>
            </a:xfrm>
            <a:prstGeom prst="rect">
              <a:avLst/>
            </a:prstGeom>
            <a:noFill/>
            <a:ln>
              <a:noFill/>
            </a:ln>
          </p:spPr>
        </p:pic>
        <p:sp>
          <p:nvSpPr>
            <p:cNvPr id="3253" name="Google Shape;3253;p119"/>
            <p:cNvSpPr/>
            <p:nvPr/>
          </p:nvSpPr>
          <p:spPr>
            <a:xfrm rot="5400000">
              <a:off x="2574519" y="3313436"/>
              <a:ext cx="186638" cy="914401"/>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4" name="Google Shape;3254;p119"/>
            <p:cNvSpPr/>
            <p:nvPr/>
          </p:nvSpPr>
          <p:spPr>
            <a:xfrm rot="5400000">
              <a:off x="2817911" y="2668833"/>
              <a:ext cx="186637" cy="914401"/>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5" name="Google Shape;3255;p119"/>
            <p:cNvSpPr/>
            <p:nvPr/>
          </p:nvSpPr>
          <p:spPr>
            <a:xfrm rot="5400000">
              <a:off x="3110308" y="2002098"/>
              <a:ext cx="186636" cy="914401"/>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6" name="Google Shape;3256;p119"/>
            <p:cNvSpPr/>
            <p:nvPr/>
          </p:nvSpPr>
          <p:spPr>
            <a:xfrm>
              <a:off x="2707919" y="1914893"/>
              <a:ext cx="1321022" cy="2422282"/>
            </a:xfrm>
            <a:prstGeom prst="parallelogram">
              <a:avLst>
                <a:gd name="adj" fmla="val 8633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7" name="Google Shape;3257;p119"/>
            <p:cNvSpPr/>
            <p:nvPr/>
          </p:nvSpPr>
          <p:spPr>
            <a:xfrm>
              <a:off x="1821084" y="1914893"/>
              <a:ext cx="1321022" cy="2422282"/>
            </a:xfrm>
            <a:prstGeom prst="parallelogram">
              <a:avLst>
                <a:gd name="adj" fmla="val 8633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58" name="Google Shape;3258;p119"/>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9" name="Google Shape;3259;p119"/>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0" name="Google Shape;3260;p119"/>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1" name="Google Shape;3261;p119"/>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2" name="Google Shape;3262;p119"/>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2"/>
          <p:cNvSpPr txBox="1"/>
          <p:nvPr/>
        </p:nvSpPr>
        <p:spPr>
          <a:xfrm>
            <a:off x="2442646" y="2715709"/>
            <a:ext cx="2361324" cy="417429"/>
          </a:xfrm>
          <a:prstGeom prst="rect">
            <a:avLst/>
          </a:prstGeom>
          <a:noFill/>
          <a:ln>
            <a:noFill/>
          </a:ln>
        </p:spPr>
        <p:txBody>
          <a:bodyPr spcFirstLastPara="1" wrap="square" lIns="90000" tIns="90000" rIns="90000" bIns="90000" anchor="ctr" anchorCtr="0">
            <a:noAutofit/>
          </a:bodyPr>
          <a:lstStyle/>
          <a:p>
            <a:pPr marL="0" marR="0" lvl="0" indent="0" algn="ctr" rtl="0">
              <a:spcBef>
                <a:spcPts val="0"/>
              </a:spcBef>
              <a:spcAft>
                <a:spcPts val="0"/>
              </a:spcAft>
              <a:buNone/>
            </a:pPr>
            <a:r>
              <a:rPr lang="en-ZA" sz="1400" b="1">
                <a:solidFill>
                  <a:schemeClr val="accent2"/>
                </a:solidFill>
                <a:latin typeface="Calibri"/>
                <a:ea typeface="Calibri"/>
                <a:cs typeface="Calibri"/>
                <a:sym typeface="Calibri"/>
              </a:rPr>
              <a:t>Privilège/Pouvoir/Advantage</a:t>
            </a:r>
            <a:endParaRPr sz="1400" b="1">
              <a:solidFill>
                <a:schemeClr val="accent2"/>
              </a:solidFill>
              <a:latin typeface="Calibri"/>
              <a:ea typeface="Calibri"/>
              <a:cs typeface="Calibri"/>
              <a:sym typeface="Calibri"/>
            </a:endParaRPr>
          </a:p>
        </p:txBody>
      </p:sp>
      <p:sp>
        <p:nvSpPr>
          <p:cNvPr id="419" name="Google Shape;419;p12"/>
          <p:cNvSpPr txBox="1"/>
          <p:nvPr/>
        </p:nvSpPr>
        <p:spPr>
          <a:xfrm>
            <a:off x="1919930" y="8423203"/>
            <a:ext cx="3608233" cy="275713"/>
          </a:xfrm>
          <a:prstGeom prst="rect">
            <a:avLst/>
          </a:prstGeom>
          <a:noFill/>
          <a:ln>
            <a:noFill/>
          </a:ln>
        </p:spPr>
        <p:txBody>
          <a:bodyPr spcFirstLastPara="1" wrap="square" lIns="90000" tIns="90000" rIns="90000" bIns="90000" anchor="ctr" anchorCtr="0">
            <a:noAutofit/>
          </a:bodyPr>
          <a:lstStyle/>
          <a:p>
            <a:pPr marL="0" marR="0" lvl="0" indent="0" algn="ctr" rtl="0">
              <a:spcBef>
                <a:spcPts val="0"/>
              </a:spcBef>
              <a:spcAft>
                <a:spcPts val="0"/>
              </a:spcAft>
              <a:buNone/>
            </a:pPr>
            <a:r>
              <a:rPr lang="en-ZA" sz="1400" b="1">
                <a:solidFill>
                  <a:schemeClr val="accent5"/>
                </a:solidFill>
                <a:latin typeface="Calibri"/>
                <a:ea typeface="Calibri"/>
                <a:cs typeface="Calibri"/>
                <a:sym typeface="Calibri"/>
              </a:rPr>
              <a:t>Oppression/manque de pouvoir/désavantage</a:t>
            </a:r>
            <a:endParaRPr sz="1400" b="1">
              <a:solidFill>
                <a:schemeClr val="accent5"/>
              </a:solidFill>
              <a:latin typeface="Calibri"/>
              <a:ea typeface="Calibri"/>
              <a:cs typeface="Calibri"/>
              <a:sym typeface="Calibri"/>
            </a:endParaRPr>
          </a:p>
        </p:txBody>
      </p:sp>
      <p:sp>
        <p:nvSpPr>
          <p:cNvPr id="420" name="Google Shape;420;p12"/>
          <p:cNvSpPr/>
          <p:nvPr/>
        </p:nvSpPr>
        <p:spPr>
          <a:xfrm>
            <a:off x="1820570" y="3765796"/>
            <a:ext cx="3707766" cy="3707764"/>
          </a:xfrm>
          <a:prstGeom prst="pie">
            <a:avLst>
              <a:gd name="adj1" fmla="val 0"/>
              <a:gd name="adj2" fmla="val 10796775"/>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2"/>
          <p:cNvSpPr/>
          <p:nvPr/>
        </p:nvSpPr>
        <p:spPr>
          <a:xfrm rot="10800000">
            <a:off x="1820571" y="3579729"/>
            <a:ext cx="3707764" cy="3707766"/>
          </a:xfrm>
          <a:prstGeom prst="pie">
            <a:avLst>
              <a:gd name="adj1" fmla="val 0"/>
              <a:gd name="adj2" fmla="val 10796775"/>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422" name="Google Shape;422;p12"/>
          <p:cNvGrpSpPr/>
          <p:nvPr/>
        </p:nvGrpSpPr>
        <p:grpSpPr>
          <a:xfrm>
            <a:off x="488269" y="2346759"/>
            <a:ext cx="6372368" cy="6372368"/>
            <a:chOff x="856984" y="2096716"/>
            <a:chExt cx="5686705" cy="5686705"/>
          </a:xfrm>
        </p:grpSpPr>
        <p:grpSp>
          <p:nvGrpSpPr>
            <p:cNvPr id="423" name="Google Shape;423;p12"/>
            <p:cNvGrpSpPr/>
            <p:nvPr/>
          </p:nvGrpSpPr>
          <p:grpSpPr>
            <a:xfrm>
              <a:off x="1680696" y="2920427"/>
              <a:ext cx="4039282" cy="4039282"/>
              <a:chOff x="1583337" y="2701075"/>
              <a:chExt cx="4484299" cy="4484299"/>
            </a:xfrm>
          </p:grpSpPr>
          <p:cxnSp>
            <p:nvCxnSpPr>
              <p:cNvPr id="424" name="Google Shape;424;p12"/>
              <p:cNvCxnSpPr/>
              <p:nvPr/>
            </p:nvCxnSpPr>
            <p:spPr>
              <a:xfrm>
                <a:off x="1583337" y="4943224"/>
                <a:ext cx="4484299" cy="0"/>
              </a:xfrm>
              <a:prstGeom prst="straightConnector1">
                <a:avLst/>
              </a:prstGeom>
              <a:noFill/>
              <a:ln w="28575" cap="flat" cmpd="sng">
                <a:solidFill>
                  <a:schemeClr val="dk2"/>
                </a:solidFill>
                <a:prstDash val="solid"/>
                <a:miter lim="800000"/>
                <a:headEnd type="none" w="sm" len="sm"/>
                <a:tailEnd type="none" w="sm" len="sm"/>
              </a:ln>
            </p:spPr>
          </p:cxnSp>
          <p:cxnSp>
            <p:nvCxnSpPr>
              <p:cNvPr id="425" name="Google Shape;425;p1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grpSp>
          <p:nvGrpSpPr>
            <p:cNvPr id="426" name="Google Shape;426;p12"/>
            <p:cNvGrpSpPr/>
            <p:nvPr/>
          </p:nvGrpSpPr>
          <p:grpSpPr>
            <a:xfrm rot="777619">
              <a:off x="1680696" y="2920427"/>
              <a:ext cx="4039282" cy="4039282"/>
              <a:chOff x="1583337" y="2701075"/>
              <a:chExt cx="4484299" cy="4484299"/>
            </a:xfrm>
          </p:grpSpPr>
          <p:cxnSp>
            <p:nvCxnSpPr>
              <p:cNvPr id="427" name="Google Shape;427;p1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428" name="Google Shape;428;p1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grpSp>
          <p:nvGrpSpPr>
            <p:cNvPr id="429" name="Google Shape;429;p12"/>
            <p:cNvGrpSpPr/>
            <p:nvPr/>
          </p:nvGrpSpPr>
          <p:grpSpPr>
            <a:xfrm rot="1536995">
              <a:off x="1680696" y="2920427"/>
              <a:ext cx="4039282" cy="4039282"/>
              <a:chOff x="1583337" y="2701075"/>
              <a:chExt cx="4484299" cy="4484299"/>
            </a:xfrm>
          </p:grpSpPr>
          <p:cxnSp>
            <p:nvCxnSpPr>
              <p:cNvPr id="430" name="Google Shape;430;p1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431" name="Google Shape;431;p1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grpSp>
          <p:nvGrpSpPr>
            <p:cNvPr id="432" name="Google Shape;432;p12"/>
            <p:cNvGrpSpPr/>
            <p:nvPr/>
          </p:nvGrpSpPr>
          <p:grpSpPr>
            <a:xfrm rot="2296514">
              <a:off x="1680696" y="2920427"/>
              <a:ext cx="4039282" cy="4039282"/>
              <a:chOff x="1583337" y="2701075"/>
              <a:chExt cx="4484299" cy="4484299"/>
            </a:xfrm>
          </p:grpSpPr>
          <p:cxnSp>
            <p:nvCxnSpPr>
              <p:cNvPr id="433" name="Google Shape;433;p1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434" name="Google Shape;434;p1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grpSp>
          <p:nvGrpSpPr>
            <p:cNvPr id="435" name="Google Shape;435;p12"/>
            <p:cNvGrpSpPr/>
            <p:nvPr/>
          </p:nvGrpSpPr>
          <p:grpSpPr>
            <a:xfrm rot="3026233">
              <a:off x="1680696" y="2920427"/>
              <a:ext cx="4039282" cy="4039282"/>
              <a:chOff x="1583337" y="2701075"/>
              <a:chExt cx="4484299" cy="4484299"/>
            </a:xfrm>
          </p:grpSpPr>
          <p:cxnSp>
            <p:nvCxnSpPr>
              <p:cNvPr id="436" name="Google Shape;436;p1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437" name="Google Shape;437;p1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grpSp>
          <p:nvGrpSpPr>
            <p:cNvPr id="438" name="Google Shape;438;p12"/>
            <p:cNvGrpSpPr/>
            <p:nvPr/>
          </p:nvGrpSpPr>
          <p:grpSpPr>
            <a:xfrm rot="3756700">
              <a:off x="1680696" y="2920427"/>
              <a:ext cx="4039282" cy="4039282"/>
              <a:chOff x="1583337" y="2701075"/>
              <a:chExt cx="4484299" cy="4484299"/>
            </a:xfrm>
          </p:grpSpPr>
          <p:cxnSp>
            <p:nvCxnSpPr>
              <p:cNvPr id="439" name="Google Shape;439;p1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440" name="Google Shape;440;p1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cxnSp>
          <p:nvCxnSpPr>
            <p:cNvPr id="441" name="Google Shape;441;p12"/>
            <p:cNvCxnSpPr/>
            <p:nvPr/>
          </p:nvCxnSpPr>
          <p:spPr>
            <a:xfrm rot="4555042">
              <a:off x="1680696" y="4940068"/>
              <a:ext cx="4039282" cy="0"/>
            </a:xfrm>
            <a:prstGeom prst="straightConnector1">
              <a:avLst/>
            </a:prstGeom>
            <a:noFill/>
            <a:ln w="9525" cap="flat" cmpd="sng">
              <a:solidFill>
                <a:schemeClr val="dk2"/>
              </a:solidFill>
              <a:prstDash val="solid"/>
              <a:miter lim="800000"/>
              <a:headEnd type="none" w="sm" len="sm"/>
              <a:tailEnd type="none" w="sm" len="sm"/>
            </a:ln>
          </p:spPr>
        </p:cxnSp>
        <p:cxnSp>
          <p:nvCxnSpPr>
            <p:cNvPr id="442" name="Google Shape;442;p12"/>
            <p:cNvCxnSpPr/>
            <p:nvPr/>
          </p:nvCxnSpPr>
          <p:spPr>
            <a:xfrm flipH="1">
              <a:off x="1771786" y="4365280"/>
              <a:ext cx="3857101" cy="1149575"/>
            </a:xfrm>
            <a:prstGeom prst="straightConnector1">
              <a:avLst/>
            </a:prstGeom>
            <a:noFill/>
            <a:ln w="9525" cap="flat" cmpd="sng">
              <a:solidFill>
                <a:schemeClr val="dk2"/>
              </a:solidFill>
              <a:prstDash val="solid"/>
              <a:miter lim="800000"/>
              <a:headEnd type="none" w="sm" len="sm"/>
              <a:tailEnd type="none" w="sm" len="sm"/>
            </a:ln>
          </p:spPr>
        </p:cxnSp>
        <p:cxnSp>
          <p:nvCxnSpPr>
            <p:cNvPr id="443" name="Google Shape;443;p12"/>
            <p:cNvCxnSpPr/>
            <p:nvPr/>
          </p:nvCxnSpPr>
          <p:spPr>
            <a:xfrm rot="10383840">
              <a:off x="1680696" y="4940068"/>
              <a:ext cx="4039282" cy="0"/>
            </a:xfrm>
            <a:prstGeom prst="straightConnector1">
              <a:avLst/>
            </a:prstGeom>
            <a:noFill/>
            <a:ln w="9525" cap="flat" cmpd="sng">
              <a:solidFill>
                <a:schemeClr val="dk2"/>
              </a:solidFill>
              <a:prstDash val="solid"/>
              <a:miter lim="800000"/>
              <a:headEnd type="none" w="sm" len="sm"/>
              <a:tailEnd type="none" w="sm" len="sm"/>
            </a:ln>
          </p:spPr>
        </p:cxnSp>
      </p:grpSp>
      <p:sp>
        <p:nvSpPr>
          <p:cNvPr id="444" name="Google Shape;444;p12"/>
          <p:cNvSpPr txBox="1"/>
          <p:nvPr/>
        </p:nvSpPr>
        <p:spPr>
          <a:xfrm>
            <a:off x="996287" y="71916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ROUE MOTRICE</a:t>
            </a:r>
            <a:endParaRPr sz="1200" b="1">
              <a:solidFill>
                <a:schemeClr val="dk1"/>
              </a:solidFill>
              <a:latin typeface="Calibri"/>
              <a:ea typeface="Calibri"/>
              <a:cs typeface="Calibri"/>
              <a:sym typeface="Calibri"/>
            </a:endParaRPr>
          </a:p>
        </p:txBody>
      </p:sp>
      <p:sp>
        <p:nvSpPr>
          <p:cNvPr id="445" name="Google Shape;445;p12"/>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 name="Google Shape;446;p12"/>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 name="Google Shape;447;p12"/>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12"/>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12"/>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0" name="Google Shape;450;p12"/>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1" name="Google Shape;451;p12"/>
          <p:cNvSpPr txBox="1"/>
          <p:nvPr/>
        </p:nvSpPr>
        <p:spPr>
          <a:xfrm>
            <a:off x="950818" y="989308"/>
            <a:ext cx="5558258" cy="1366698"/>
          </a:xfrm>
          <a:prstGeom prst="rect">
            <a:avLst/>
          </a:prstGeom>
          <a:noFill/>
          <a:ln>
            <a:noFill/>
          </a:ln>
        </p:spPr>
        <p:txBody>
          <a:bodyPr spcFirstLastPara="1" wrap="square" lIns="90000" tIns="90000" rIns="90000" bIns="90000" anchor="t" anchorCtr="0">
            <a:spAutoFit/>
          </a:bodyPr>
          <a:lstStyle/>
          <a:p>
            <a:pPr marL="457200" marR="0" lvl="1" indent="0" algn="l" rtl="0">
              <a:spcBef>
                <a:spcPts val="0"/>
              </a:spcBef>
              <a:spcAft>
                <a:spcPts val="0"/>
              </a:spcAft>
              <a:buNone/>
            </a:pPr>
            <a:r>
              <a:rPr lang="en-ZA" sz="1100" b="0" i="0" u="none" strike="noStrike" cap="none">
                <a:solidFill>
                  <a:schemeClr val="dk1"/>
                </a:solidFill>
                <a:latin typeface="Calibri"/>
                <a:ea typeface="Calibri"/>
                <a:cs typeface="Calibri"/>
                <a:sym typeface="Calibri"/>
              </a:rPr>
              <a:t>En utilisant les exemples donnés dans la roue de puissance : </a:t>
            </a:r>
            <a:endParaRPr sz="1100" b="0" i="0" u="none" strike="noStrike" cap="none">
              <a:solidFill>
                <a:schemeClr val="dk1"/>
              </a:solidFill>
              <a:latin typeface="Calibri"/>
              <a:ea typeface="Calibri"/>
              <a:cs typeface="Calibri"/>
              <a:sym typeface="Calibri"/>
            </a:endParaRPr>
          </a:p>
          <a:p>
            <a:pPr marL="626745" marR="0" lvl="1" indent="-169544" algn="l" rtl="0">
              <a:spcBef>
                <a:spcPts val="0"/>
              </a:spcBef>
              <a:spcAft>
                <a:spcPts val="0"/>
              </a:spcAft>
              <a:buClr>
                <a:schemeClr val="dk1"/>
              </a:buClr>
              <a:buSzPts val="1100"/>
              <a:buFont typeface="Arial"/>
              <a:buChar char="•"/>
            </a:pPr>
            <a:r>
              <a:rPr lang="en-ZA" sz="1100" b="0" i="0" u="none" strike="noStrike" cap="none">
                <a:solidFill>
                  <a:schemeClr val="dk1"/>
                </a:solidFill>
                <a:latin typeface="Calibri"/>
                <a:ea typeface="Calibri"/>
                <a:cs typeface="Calibri"/>
                <a:sym typeface="Calibri"/>
              </a:rPr>
              <a:t>Réfléchir individuellement à sa propre identité sociale et à l'impact qu'elle peut avoir sur la manière dont on fournit des services de gestion de cas.</a:t>
            </a:r>
            <a:endParaRPr/>
          </a:p>
          <a:p>
            <a:pPr marL="626745" marR="0" lvl="1" indent="-169544" algn="l" rtl="0">
              <a:spcBef>
                <a:spcPts val="0"/>
              </a:spcBef>
              <a:spcAft>
                <a:spcPts val="0"/>
              </a:spcAft>
              <a:buClr>
                <a:schemeClr val="dk1"/>
              </a:buClr>
              <a:buSzPts val="1100"/>
              <a:buFont typeface="Arial"/>
              <a:buChar char="•"/>
            </a:pPr>
            <a:r>
              <a:rPr lang="en-ZA" sz="1100" b="0" i="0" u="none" strike="noStrike" cap="none">
                <a:solidFill>
                  <a:schemeClr val="dk1"/>
                </a:solidFill>
                <a:latin typeface="Calibri"/>
                <a:ea typeface="Calibri"/>
                <a:cs typeface="Calibri"/>
                <a:sym typeface="Calibri"/>
              </a:rPr>
              <a:t>Écrivez au-dessus de la ligne les caractéristiques que vous possédez personnellement et qui, selon vous, vous confèrent des privilèges/avantages/pouvoirs.</a:t>
            </a:r>
            <a:endParaRPr/>
          </a:p>
          <a:p>
            <a:pPr marL="626745" marR="0" lvl="1" indent="-169544" algn="l" rtl="0">
              <a:spcBef>
                <a:spcPts val="0"/>
              </a:spcBef>
              <a:spcAft>
                <a:spcPts val="0"/>
              </a:spcAft>
              <a:buClr>
                <a:schemeClr val="dk1"/>
              </a:buClr>
              <a:buSzPts val="1100"/>
              <a:buFont typeface="Arial"/>
              <a:buChar char="•"/>
            </a:pPr>
            <a:r>
              <a:rPr lang="en-ZA" sz="1100" b="0" i="0" u="none" strike="noStrike" cap="none">
                <a:solidFill>
                  <a:schemeClr val="dk1"/>
                </a:solidFill>
                <a:latin typeface="Calibri"/>
                <a:ea typeface="Calibri"/>
                <a:cs typeface="Calibri"/>
                <a:sym typeface="Calibri"/>
              </a:rPr>
              <a:t>Écrivez en dessous de la ligne les caractéristiques que vous possédez personnellement et qui, selon vous, sont à l'origine de l'oppression, du désavantage ou du manque de pouvoir.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266"/>
        <p:cNvGrpSpPr/>
        <p:nvPr/>
      </p:nvGrpSpPr>
      <p:grpSpPr>
        <a:xfrm>
          <a:off x="0" y="0"/>
          <a:ext cx="0" cy="0"/>
          <a:chOff x="0" y="0"/>
          <a:chExt cx="0" cy="0"/>
        </a:xfrm>
      </p:grpSpPr>
      <p:graphicFrame>
        <p:nvGraphicFramePr>
          <p:cNvPr id="3267" name="Google Shape;3267;p120"/>
          <p:cNvGraphicFramePr/>
          <p:nvPr>
            <p:extLst>
              <p:ext uri="{D42A27DB-BD31-4B8C-83A1-F6EECF244321}">
                <p14:modId xmlns:p14="http://schemas.microsoft.com/office/powerpoint/2010/main" val="3597618908"/>
              </p:ext>
            </p:extLst>
          </p:nvPr>
        </p:nvGraphicFramePr>
        <p:xfrm>
          <a:off x="996287" y="713740"/>
          <a:ext cx="5254050" cy="724409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Orientations (suite)</a:t>
                      </a:r>
                      <a:endParaRPr sz="1100" b="1">
                        <a:solidFill>
                          <a:schemeClr val="dk1"/>
                        </a:solidFill>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rgbClr val="E7EBEE"/>
                    </a:solidFill>
                  </a:tcPr>
                </a:tc>
                <a:tc>
                  <a:txBody>
                    <a:bodyPr/>
                    <a:lstStyle/>
                    <a:p>
                      <a:pPr marL="228600" marR="44450" lvl="0" indent="-228600" algn="l" rtl="0">
                        <a:spcBef>
                          <a:spcPts val="0"/>
                        </a:spcBef>
                        <a:spcAft>
                          <a:spcPts val="0"/>
                        </a:spcAft>
                        <a:buClr>
                          <a:schemeClr val="dk1"/>
                        </a:buClr>
                        <a:buSzPts val="1100"/>
                        <a:buFont typeface="Calibri"/>
                        <a:buAutoNum type="arabicPeriod"/>
                      </a:pPr>
                      <a:r>
                        <a:rPr lang="en-ZA" sz="1100" b="0" dirty="0" err="1">
                          <a:solidFill>
                            <a:schemeClr val="dk1"/>
                          </a:solidFill>
                          <a:latin typeface="Calibri"/>
                          <a:ea typeface="Calibri"/>
                          <a:cs typeface="Calibri"/>
                          <a:sym typeface="Calibri"/>
                        </a:rPr>
                        <a:t>Décidez</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si</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vous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allez</a:t>
                      </a:r>
                      <a:r>
                        <a:rPr lang="en-ZA" sz="1100" b="0" dirty="0">
                          <a:solidFill>
                            <a:schemeClr val="dk1"/>
                          </a:solidFill>
                          <a:latin typeface="Calibri"/>
                          <a:ea typeface="Calibri"/>
                          <a:cs typeface="Calibri"/>
                          <a:sym typeface="Calibri"/>
                        </a:rPr>
                        <a:t> (1) demander à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dessiner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ou</a:t>
                      </a:r>
                      <a:r>
                        <a:rPr lang="en-ZA" sz="1100" b="0" dirty="0">
                          <a:solidFill>
                            <a:schemeClr val="dk1"/>
                          </a:solidFill>
                          <a:latin typeface="Calibri"/>
                          <a:ea typeface="Calibri"/>
                          <a:cs typeface="Calibri"/>
                          <a:sym typeface="Calibri"/>
                        </a:rPr>
                        <a:t> (2) utiliser </a:t>
                      </a:r>
                      <a:r>
                        <a:rPr lang="en-ZA" sz="1100" b="0" dirty="0" err="1">
                          <a:solidFill>
                            <a:schemeClr val="dk1"/>
                          </a:solidFill>
                          <a:latin typeface="Calibri"/>
                          <a:ea typeface="Calibri"/>
                          <a:cs typeface="Calibri"/>
                          <a:sym typeface="Calibri"/>
                        </a:rPr>
                        <a:t>une</a:t>
                      </a:r>
                      <a:r>
                        <a:rPr lang="en-ZA" sz="1100" b="0" dirty="0">
                          <a:solidFill>
                            <a:schemeClr val="dk1"/>
                          </a:solidFill>
                          <a:latin typeface="Calibri"/>
                          <a:ea typeface="Calibri"/>
                          <a:cs typeface="Calibri"/>
                          <a:sym typeface="Calibri"/>
                        </a:rPr>
                        <a:t> version </a:t>
                      </a:r>
                      <a:r>
                        <a:rPr lang="en-ZA" sz="1100" b="0" dirty="0" err="1">
                          <a:solidFill>
                            <a:schemeClr val="dk1"/>
                          </a:solidFill>
                          <a:latin typeface="Calibri"/>
                          <a:ea typeface="Calibri"/>
                          <a:cs typeface="Calibri"/>
                          <a:sym typeface="Calibri"/>
                        </a:rPr>
                        <a:t>imprimée</a:t>
                      </a:r>
                      <a:r>
                        <a:rPr lang="en-ZA" sz="1100" b="0" dirty="0">
                          <a:solidFill>
                            <a:schemeClr val="dk1"/>
                          </a:solidFill>
                          <a:latin typeface="Calibri"/>
                          <a:ea typeface="Calibri"/>
                          <a:cs typeface="Calibri"/>
                          <a:sym typeface="Calibri"/>
                        </a:rPr>
                        <a:t> de l'"</a:t>
                      </a:r>
                      <a:r>
                        <a:rPr lang="en-ZA" sz="1100" b="0" dirty="0" err="1">
                          <a:solidFill>
                            <a:schemeClr val="dk1"/>
                          </a:solidFill>
                          <a:latin typeface="Calibri"/>
                          <a:ea typeface="Calibri"/>
                          <a:cs typeface="Calibri"/>
                          <a:sym typeface="Calibri"/>
                        </a:rPr>
                        <a:t>échelle</a:t>
                      </a:r>
                      <a:r>
                        <a:rPr lang="en-ZA" sz="1100" b="0" dirty="0">
                          <a:solidFill>
                            <a:schemeClr val="dk1"/>
                          </a:solidFill>
                          <a:latin typeface="Calibri"/>
                          <a:ea typeface="Calibri"/>
                          <a:cs typeface="Calibri"/>
                          <a:sym typeface="Calibri"/>
                        </a:rPr>
                        <a:t> des </a:t>
                      </a:r>
                      <a:r>
                        <a:rPr lang="en-ZA" sz="1100" b="0" dirty="0" err="1">
                          <a:solidFill>
                            <a:schemeClr val="dk1"/>
                          </a:solidFill>
                          <a:latin typeface="Calibri"/>
                          <a:ea typeface="Calibri"/>
                          <a:cs typeface="Calibri"/>
                          <a:sym typeface="Calibri"/>
                        </a:rPr>
                        <a:t>émotions</a:t>
                      </a:r>
                      <a:r>
                        <a:rPr lang="en-ZA" sz="1100" b="0" dirty="0">
                          <a:solidFill>
                            <a:schemeClr val="dk1"/>
                          </a:solidFill>
                          <a:latin typeface="Calibri"/>
                          <a:ea typeface="Calibri"/>
                          <a:cs typeface="Calibri"/>
                          <a:sym typeface="Calibri"/>
                        </a:rPr>
                        <a:t>" pour </a:t>
                      </a:r>
                      <a:r>
                        <a:rPr lang="en-ZA" sz="1100" b="0" dirty="0" err="1">
                          <a:solidFill>
                            <a:schemeClr val="dk1"/>
                          </a:solidFill>
                          <a:latin typeface="Calibri"/>
                          <a:ea typeface="Calibri"/>
                          <a:cs typeface="Calibri"/>
                          <a:sym typeface="Calibri"/>
                        </a:rPr>
                        <a:t>cette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activité</a:t>
                      </a:r>
                      <a:r>
                        <a:rPr lang="en-ZA" sz="1100" b="0" dirty="0">
                          <a:solidFill>
                            <a:schemeClr val="dk1"/>
                          </a:solidFill>
                          <a:latin typeface="Calibri"/>
                          <a:ea typeface="Calibri"/>
                          <a:cs typeface="Calibri"/>
                          <a:sym typeface="Calibri"/>
                        </a:rPr>
                        <a:t>. </a:t>
                      </a:r>
                      <a:endParaRPr dirty="0"/>
                    </a:p>
                    <a:p>
                      <a:pPr marL="228600" marR="44450" lvl="0" indent="-228600" algn="l" rtl="0">
                        <a:spcBef>
                          <a:spcPts val="230"/>
                        </a:spcBef>
                        <a:spcAft>
                          <a:spcPts val="0"/>
                        </a:spcAft>
                        <a:buClr>
                          <a:schemeClr val="dk1"/>
                        </a:buClr>
                        <a:buSzPts val="1100"/>
                        <a:buFont typeface="Calibri"/>
                        <a:buAutoNum type="arabicPeriod"/>
                      </a:pPr>
                      <a:r>
                        <a:rPr lang="en-ZA" sz="1100" b="0" dirty="0" err="1">
                          <a:solidFill>
                            <a:schemeClr val="dk1"/>
                          </a:solidFill>
                          <a:latin typeface="Calibri"/>
                          <a:ea typeface="Calibri"/>
                          <a:cs typeface="Calibri"/>
                          <a:sym typeface="Calibri"/>
                        </a:rPr>
                        <a:t>Expliquez</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l'objectif</a:t>
                      </a:r>
                      <a:r>
                        <a:rPr lang="en-ZA" sz="1100" b="0" dirty="0">
                          <a:solidFill>
                            <a:schemeClr val="dk1"/>
                          </a:solidFill>
                          <a:latin typeface="Calibri"/>
                          <a:ea typeface="Calibri"/>
                          <a:cs typeface="Calibri"/>
                          <a:sym typeface="Calibri"/>
                        </a:rPr>
                        <a:t> et le résumé de </a:t>
                      </a:r>
                      <a:r>
                        <a:rPr lang="en-ZA" sz="1100" b="0" dirty="0" err="1">
                          <a:solidFill>
                            <a:schemeClr val="dk1"/>
                          </a:solidFill>
                          <a:latin typeface="Calibri"/>
                          <a:ea typeface="Calibri"/>
                          <a:cs typeface="Calibri"/>
                          <a:sym typeface="Calibri"/>
                        </a:rPr>
                        <a:t>l'activité</a:t>
                      </a:r>
                      <a:r>
                        <a:rPr lang="en-ZA" sz="1100" b="0" dirty="0">
                          <a:solidFill>
                            <a:schemeClr val="dk1"/>
                          </a:solidFill>
                          <a:latin typeface="Calibri"/>
                          <a:ea typeface="Calibri"/>
                          <a:cs typeface="Calibri"/>
                          <a:sym typeface="Calibri"/>
                        </a:rPr>
                        <a:t>. </a:t>
                      </a:r>
                      <a:endParaRPr sz="1100" b="0" dirty="0">
                        <a:solidFill>
                          <a:schemeClr val="dk1"/>
                        </a:solidFill>
                        <a:latin typeface="Calibri"/>
                        <a:ea typeface="Calibri"/>
                        <a:cs typeface="Calibri"/>
                        <a:sym typeface="Calibri"/>
                      </a:endParaRPr>
                    </a:p>
                    <a:p>
                      <a:pPr marL="228600" marR="44450" lvl="0" indent="-228600" algn="l" rtl="0">
                        <a:spcBef>
                          <a:spcPts val="230"/>
                        </a:spcBef>
                        <a:spcAft>
                          <a:spcPts val="0"/>
                        </a:spcAft>
                        <a:buClr>
                          <a:schemeClr val="dk1"/>
                        </a:buClr>
                        <a:buSzPts val="1100"/>
                        <a:buFont typeface="Calibri"/>
                        <a:buAutoNum type="arabicPeriod"/>
                      </a:pPr>
                      <a:r>
                        <a:rPr lang="en-ZA" sz="1100" b="0" dirty="0">
                          <a:solidFill>
                            <a:schemeClr val="dk1"/>
                          </a:solidFill>
                          <a:latin typeface="Calibri"/>
                          <a:ea typeface="Calibri"/>
                          <a:cs typeface="Calibri"/>
                          <a:sym typeface="Calibri"/>
                        </a:rPr>
                        <a:t>Commencer à </a:t>
                      </a:r>
                      <a:r>
                        <a:rPr lang="en-ZA" sz="1100" b="0" dirty="0" err="1">
                          <a:solidFill>
                            <a:schemeClr val="dk1"/>
                          </a:solidFill>
                          <a:latin typeface="Calibri"/>
                          <a:ea typeface="Calibri"/>
                          <a:cs typeface="Calibri"/>
                          <a:sym typeface="Calibri"/>
                        </a:rPr>
                        <a:t>dessiner</a:t>
                      </a:r>
                      <a:r>
                        <a:rPr lang="en-ZA" sz="1100" b="0" dirty="0">
                          <a:solidFill>
                            <a:schemeClr val="dk1"/>
                          </a:solidFill>
                          <a:latin typeface="Calibri"/>
                          <a:ea typeface="Calibri"/>
                          <a:cs typeface="Calibri"/>
                          <a:sym typeface="Calibri"/>
                        </a:rPr>
                        <a:t> et à </a:t>
                      </a:r>
                      <a:r>
                        <a:rPr lang="en-ZA" sz="1100" b="0" dirty="0" err="1">
                          <a:solidFill>
                            <a:schemeClr val="dk1"/>
                          </a:solidFill>
                          <a:latin typeface="Calibri"/>
                          <a:ea typeface="Calibri"/>
                          <a:cs typeface="Calibri"/>
                          <a:sym typeface="Calibri"/>
                        </a:rPr>
                        <a:t>étiqueter</a:t>
                      </a:r>
                      <a:r>
                        <a:rPr lang="en-ZA" sz="1100" b="0" dirty="0">
                          <a:solidFill>
                            <a:schemeClr val="dk1"/>
                          </a:solidFill>
                          <a:latin typeface="Calibri"/>
                          <a:ea typeface="Calibri"/>
                          <a:cs typeface="Calibri"/>
                          <a:sym typeface="Calibri"/>
                        </a:rPr>
                        <a:t> </a:t>
                      </a:r>
                      <a:endParaRPr dirty="0"/>
                    </a:p>
                    <a:p>
                      <a:pPr marL="571500" marR="44450" lvl="1" indent="-228600" algn="l" rtl="0">
                        <a:spcBef>
                          <a:spcPts val="230"/>
                        </a:spcBef>
                        <a:spcAft>
                          <a:spcPts val="0"/>
                        </a:spcAft>
                        <a:buClr>
                          <a:schemeClr val="dk1"/>
                        </a:buClr>
                        <a:buSzPts val="1100"/>
                        <a:buFont typeface="Arial"/>
                        <a:buChar char="•"/>
                      </a:pPr>
                      <a:r>
                        <a:rPr lang="en-ZA" sz="1100" b="0" u="none" strike="noStrike" cap="none" dirty="0">
                          <a:solidFill>
                            <a:schemeClr val="dk1"/>
                          </a:solidFill>
                          <a:latin typeface="Calibri"/>
                          <a:ea typeface="Calibri"/>
                          <a:cs typeface="Calibri"/>
                          <a:sym typeface="Calibri"/>
                        </a:rPr>
                        <a:t>(Option 1) </a:t>
                      </a:r>
                      <a:r>
                        <a:rPr lang="en-ZA" sz="1100" b="0" u="none" strike="noStrike" cap="none" dirty="0" err="1">
                          <a:solidFill>
                            <a:schemeClr val="dk1"/>
                          </a:solidFill>
                          <a:latin typeface="Calibri"/>
                          <a:ea typeface="Calibri"/>
                          <a:cs typeface="Calibri"/>
                          <a:sym typeface="Calibri"/>
                        </a:rPr>
                        <a:t>Demandez</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l'enfant</a:t>
                      </a:r>
                      <a:r>
                        <a:rPr lang="en-ZA" sz="1100" b="0" u="none" strike="noStrike" cap="none" dirty="0">
                          <a:solidFill>
                            <a:schemeClr val="dk1"/>
                          </a:solidFill>
                          <a:latin typeface="Calibri"/>
                          <a:ea typeface="Calibri"/>
                          <a:cs typeface="Calibri"/>
                          <a:sym typeface="Calibri"/>
                        </a:rPr>
                        <a:t> de </a:t>
                      </a:r>
                      <a:r>
                        <a:rPr lang="en-ZA" sz="1100" b="0" u="none" strike="noStrike" cap="none" dirty="0" err="1">
                          <a:solidFill>
                            <a:schemeClr val="dk1"/>
                          </a:solidFill>
                          <a:latin typeface="Calibri"/>
                          <a:ea typeface="Calibri"/>
                          <a:cs typeface="Calibri"/>
                          <a:sym typeface="Calibri"/>
                        </a:rPr>
                        <a:t>dessiner</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une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échelle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pouvez</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montrer</a:t>
                      </a:r>
                      <a:r>
                        <a:rPr lang="en-ZA" sz="1100" b="0" u="none" strike="noStrike" cap="none" dirty="0">
                          <a:solidFill>
                            <a:schemeClr val="dk1"/>
                          </a:solidFill>
                          <a:latin typeface="Calibri"/>
                          <a:ea typeface="Calibri"/>
                          <a:cs typeface="Calibri"/>
                          <a:sym typeface="Calibri"/>
                        </a:rPr>
                        <a:t> un </a:t>
                      </a:r>
                      <a:r>
                        <a:rPr lang="en-ZA" sz="1100" b="0" u="none" strike="noStrike" cap="none" dirty="0" err="1">
                          <a:solidFill>
                            <a:schemeClr val="dk1"/>
                          </a:solidFill>
                          <a:latin typeface="Calibri"/>
                          <a:ea typeface="Calibri"/>
                          <a:cs typeface="Calibri"/>
                          <a:sym typeface="Calibri"/>
                        </a:rPr>
                        <a:t>exemple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ou</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décrire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verbalement</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si</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y </a:t>
                      </a:r>
                      <a:r>
                        <a:rPr lang="en-ZA" sz="1100" b="0" u="none" strike="noStrike" cap="none" dirty="0" err="1">
                          <a:solidFill>
                            <a:schemeClr val="dk1"/>
                          </a:solidFill>
                          <a:latin typeface="Calibri"/>
                          <a:ea typeface="Calibri"/>
                          <a:cs typeface="Calibri"/>
                          <a:sym typeface="Calibri"/>
                        </a:rPr>
                        <a:t>êtes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favorable</a:t>
                      </a:r>
                      <a:r>
                        <a:rPr lang="en-ZA" sz="1100" b="0" u="none" strike="noStrike" cap="none" dirty="0">
                          <a:solidFill>
                            <a:schemeClr val="dk1"/>
                          </a:solidFill>
                          <a:latin typeface="Calibri"/>
                          <a:ea typeface="Calibri"/>
                          <a:cs typeface="Calibri"/>
                          <a:sym typeface="Calibri"/>
                        </a:rPr>
                        <a:t>. Une </a:t>
                      </a:r>
                      <a:r>
                        <a:rPr lang="en-ZA" sz="1100" b="0" u="none" strike="noStrike" cap="none" dirty="0" err="1">
                          <a:solidFill>
                            <a:schemeClr val="dk1"/>
                          </a:solidFill>
                          <a:latin typeface="Calibri"/>
                          <a:ea typeface="Calibri"/>
                          <a:cs typeface="Calibri"/>
                          <a:sym typeface="Calibri"/>
                        </a:rPr>
                        <a:t>fois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l'échelle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dessinée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demandez</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l'enfant</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d'étiqueter</a:t>
                      </a:r>
                      <a:r>
                        <a:rPr lang="en-ZA" sz="1100" b="0" u="none" strike="noStrike" cap="none" dirty="0">
                          <a:solidFill>
                            <a:schemeClr val="dk1"/>
                          </a:solidFill>
                          <a:latin typeface="Calibri"/>
                          <a:ea typeface="Calibri"/>
                          <a:cs typeface="Calibri"/>
                          <a:sym typeface="Calibri"/>
                        </a:rPr>
                        <a:t> les marches de </a:t>
                      </a:r>
                      <a:r>
                        <a:rPr lang="en-ZA" sz="1100" b="0" u="none" strike="noStrike" cap="none" dirty="0" err="1">
                          <a:solidFill>
                            <a:schemeClr val="dk1"/>
                          </a:solidFill>
                          <a:latin typeface="Calibri"/>
                          <a:ea typeface="Calibri"/>
                          <a:cs typeface="Calibri"/>
                          <a:sym typeface="Calibri"/>
                        </a:rPr>
                        <a:t>l'échelle</a:t>
                      </a:r>
                      <a:r>
                        <a:rPr lang="en-ZA" sz="1100" b="0" u="none" strike="noStrike" cap="none" dirty="0">
                          <a:solidFill>
                            <a:schemeClr val="dk1"/>
                          </a:solidFill>
                          <a:latin typeface="Calibri"/>
                          <a:ea typeface="Calibri"/>
                          <a:cs typeface="Calibri"/>
                          <a:sym typeface="Calibri"/>
                        </a:rPr>
                        <a:t> avec les </a:t>
                      </a:r>
                      <a:r>
                        <a:rPr lang="en-ZA" sz="1100" b="0" u="none" strike="noStrike" cap="none" dirty="0" err="1">
                          <a:solidFill>
                            <a:schemeClr val="dk1"/>
                          </a:solidFill>
                          <a:latin typeface="Calibri"/>
                          <a:ea typeface="Calibri"/>
                          <a:cs typeface="Calibri"/>
                          <a:sym typeface="Calibri"/>
                        </a:rPr>
                        <a:t>émotions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suivantes</a:t>
                      </a:r>
                      <a:r>
                        <a:rPr lang="en-ZA" sz="1100" b="0" u="none" strike="noStrike" cap="none" dirty="0">
                          <a:solidFill>
                            <a:schemeClr val="dk1"/>
                          </a:solidFill>
                          <a:latin typeface="Calibri"/>
                          <a:ea typeface="Calibri"/>
                          <a:cs typeface="Calibri"/>
                          <a:sym typeface="Calibri"/>
                        </a:rPr>
                        <a:t>, du haut </a:t>
                      </a:r>
                      <a:r>
                        <a:rPr lang="en-ZA" sz="1100" b="0" u="none" strike="noStrike" cap="none" dirty="0" err="1">
                          <a:solidFill>
                            <a:schemeClr val="dk1"/>
                          </a:solidFill>
                          <a:latin typeface="Calibri"/>
                          <a:ea typeface="Calibri"/>
                          <a:cs typeface="Calibri"/>
                          <a:sym typeface="Calibri"/>
                        </a:rPr>
                        <a:t>vers</a:t>
                      </a:r>
                      <a:r>
                        <a:rPr lang="en-ZA" sz="1100" b="0" u="none" strike="noStrike" cap="none" dirty="0">
                          <a:solidFill>
                            <a:schemeClr val="dk1"/>
                          </a:solidFill>
                          <a:latin typeface="Calibri"/>
                          <a:ea typeface="Calibri"/>
                          <a:cs typeface="Calibri"/>
                          <a:sym typeface="Calibri"/>
                        </a:rPr>
                        <a:t> le bas : </a:t>
                      </a:r>
                      <a:r>
                        <a:rPr lang="en-ZA" sz="1100" b="0" u="none" strike="noStrike" cap="none" dirty="0" err="1">
                          <a:solidFill>
                            <a:schemeClr val="dk1"/>
                          </a:solidFill>
                          <a:latin typeface="Calibri"/>
                          <a:ea typeface="Calibri"/>
                          <a:cs typeface="Calibri"/>
                          <a:sym typeface="Calibri"/>
                        </a:rPr>
                        <a:t>Furieux</a:t>
                      </a:r>
                      <a:r>
                        <a:rPr lang="en-ZA" sz="1100" b="0" u="none" strike="noStrike" cap="none" dirty="0">
                          <a:solidFill>
                            <a:schemeClr val="dk1"/>
                          </a:solidFill>
                          <a:latin typeface="Calibri"/>
                          <a:ea typeface="Calibri"/>
                          <a:cs typeface="Calibri"/>
                          <a:sym typeface="Calibri"/>
                        </a:rPr>
                        <a:t> ; En </a:t>
                      </a:r>
                      <a:r>
                        <a:rPr lang="en-ZA" sz="1100" b="0" u="none" strike="noStrike" cap="none" dirty="0" err="1">
                          <a:solidFill>
                            <a:schemeClr val="dk1"/>
                          </a:solidFill>
                          <a:latin typeface="Calibri"/>
                          <a:ea typeface="Calibri"/>
                          <a:cs typeface="Calibri"/>
                          <a:sym typeface="Calibri"/>
                        </a:rPr>
                        <a:t>colère</a:t>
                      </a:r>
                      <a:r>
                        <a:rPr lang="en-ZA" sz="1100" b="0" u="none" strike="noStrike" cap="none" dirty="0">
                          <a:solidFill>
                            <a:schemeClr val="dk1"/>
                          </a:solidFill>
                          <a:latin typeface="Calibri"/>
                          <a:ea typeface="Calibri"/>
                          <a:cs typeface="Calibri"/>
                          <a:sym typeface="Calibri"/>
                        </a:rPr>
                        <a:t> ; Triste ; </a:t>
                      </a:r>
                      <a:r>
                        <a:rPr lang="en-ZA" sz="1100" b="0" u="none" strike="noStrike" cap="none" dirty="0" err="1">
                          <a:solidFill>
                            <a:schemeClr val="dk1"/>
                          </a:solidFill>
                          <a:latin typeface="Calibri"/>
                          <a:ea typeface="Calibri"/>
                          <a:cs typeface="Calibri"/>
                          <a:sym typeface="Calibri"/>
                        </a:rPr>
                        <a:t>Nerveux</a:t>
                      </a:r>
                      <a:r>
                        <a:rPr lang="en-ZA" sz="1100" b="0" u="none" strike="noStrike" cap="none" dirty="0">
                          <a:solidFill>
                            <a:schemeClr val="dk1"/>
                          </a:solidFill>
                          <a:latin typeface="Calibri"/>
                          <a:ea typeface="Calibri"/>
                          <a:cs typeface="Calibri"/>
                          <a:sym typeface="Calibri"/>
                        </a:rPr>
                        <a:t> ; </a:t>
                      </a:r>
                      <a:r>
                        <a:rPr lang="en-ZA" sz="1100" b="0" u="none" strike="noStrike" cap="none" dirty="0" err="1">
                          <a:solidFill>
                            <a:schemeClr val="dk1"/>
                          </a:solidFill>
                          <a:latin typeface="Calibri"/>
                          <a:ea typeface="Calibri"/>
                          <a:cs typeface="Calibri"/>
                          <a:sym typeface="Calibri"/>
                        </a:rPr>
                        <a:t>Inquiet</a:t>
                      </a:r>
                      <a:r>
                        <a:rPr lang="en-ZA" sz="1100" b="0" u="none" strike="noStrike" cap="none" dirty="0">
                          <a:solidFill>
                            <a:schemeClr val="dk1"/>
                          </a:solidFill>
                          <a:latin typeface="Calibri"/>
                          <a:ea typeface="Calibri"/>
                          <a:cs typeface="Calibri"/>
                          <a:sym typeface="Calibri"/>
                        </a:rPr>
                        <a:t> ; </a:t>
                      </a:r>
                      <a:r>
                        <a:rPr lang="en-ZA" sz="1100" b="0" u="none" strike="noStrike" cap="none" dirty="0" err="1">
                          <a:solidFill>
                            <a:schemeClr val="dk1"/>
                          </a:solidFill>
                          <a:latin typeface="Calibri"/>
                          <a:ea typeface="Calibri"/>
                          <a:cs typeface="Calibri"/>
                          <a:sym typeface="Calibri"/>
                        </a:rPr>
                        <a:t>Heureux</a:t>
                      </a:r>
                      <a:r>
                        <a:rPr lang="en-ZA" sz="1100" b="0" u="none" strike="noStrike" cap="none" dirty="0">
                          <a:solidFill>
                            <a:schemeClr val="dk1"/>
                          </a:solidFill>
                          <a:latin typeface="Calibri"/>
                          <a:ea typeface="Calibri"/>
                          <a:cs typeface="Calibri"/>
                          <a:sym typeface="Calibri"/>
                        </a:rPr>
                        <a:t> ; </a:t>
                      </a:r>
                      <a:r>
                        <a:rPr lang="en-ZA" sz="1100" b="0" u="none" strike="noStrike" cap="none" dirty="0" err="1">
                          <a:solidFill>
                            <a:schemeClr val="dk1"/>
                          </a:solidFill>
                          <a:latin typeface="Calibri"/>
                          <a:ea typeface="Calibri"/>
                          <a:cs typeface="Calibri"/>
                          <a:sym typeface="Calibri"/>
                        </a:rPr>
                        <a:t>Calme</a:t>
                      </a:r>
                      <a:r>
                        <a:rPr lang="en-ZA" sz="1100" b="0" u="none" strike="noStrike" cap="none" dirty="0">
                          <a:solidFill>
                            <a:schemeClr val="dk1"/>
                          </a:solidFill>
                          <a:latin typeface="Calibri"/>
                          <a:ea typeface="Calibri"/>
                          <a:cs typeface="Calibri"/>
                          <a:sym typeface="Calibri"/>
                        </a:rPr>
                        <a:t>.</a:t>
                      </a:r>
                      <a:endParaRPr sz="1100" b="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100"/>
                        <a:buFont typeface="Calibri"/>
                        <a:buAutoNum type="arabicPeriod"/>
                      </a:pPr>
                      <a:r>
                        <a:rPr lang="en-ZA" sz="1100" b="0" dirty="0" err="1">
                          <a:solidFill>
                            <a:schemeClr val="dk1"/>
                          </a:solidFill>
                          <a:latin typeface="Calibri"/>
                          <a:ea typeface="Calibri"/>
                          <a:cs typeface="Calibri"/>
                          <a:sym typeface="Calibri"/>
                        </a:rPr>
                        <a:t>Demandez</a:t>
                      </a:r>
                      <a:r>
                        <a:rPr lang="en-ZA" sz="1100" b="0" dirty="0">
                          <a:solidFill>
                            <a:schemeClr val="dk1"/>
                          </a:solidFill>
                          <a:latin typeface="Calibri"/>
                          <a:ea typeface="Calibri"/>
                          <a:cs typeface="Calibri"/>
                          <a:sym typeface="Calibri"/>
                        </a:rPr>
                        <a:t> à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d'identifier</a:t>
                      </a:r>
                      <a:r>
                        <a:rPr lang="en-ZA" sz="1100" b="0" dirty="0">
                          <a:solidFill>
                            <a:schemeClr val="dk1"/>
                          </a:solidFill>
                          <a:latin typeface="Calibri"/>
                          <a:ea typeface="Calibri"/>
                          <a:cs typeface="Calibri"/>
                          <a:sym typeface="Calibri"/>
                        </a:rPr>
                        <a:t> les </a:t>
                      </a:r>
                      <a:r>
                        <a:rPr lang="en-ZA" sz="1100" b="0" dirty="0" err="1">
                          <a:solidFill>
                            <a:schemeClr val="dk1"/>
                          </a:solidFill>
                          <a:latin typeface="Calibri"/>
                          <a:ea typeface="Calibri"/>
                          <a:cs typeface="Calibri"/>
                          <a:sym typeface="Calibri"/>
                        </a:rPr>
                        <a:t>émotions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qu'il</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ressent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en</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dessinant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ou</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en</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montrant</a:t>
                      </a:r>
                      <a:r>
                        <a:rPr lang="en-ZA" sz="1100" b="0" dirty="0">
                          <a:solidFill>
                            <a:schemeClr val="dk1"/>
                          </a:solidFill>
                          <a:latin typeface="Calibri"/>
                          <a:ea typeface="Calibri"/>
                          <a:cs typeface="Calibri"/>
                          <a:sym typeface="Calibri"/>
                        </a:rPr>
                        <a:t> du </a:t>
                      </a:r>
                      <a:r>
                        <a:rPr lang="en-ZA" sz="1100" b="0" dirty="0" err="1">
                          <a:solidFill>
                            <a:schemeClr val="dk1"/>
                          </a:solidFill>
                          <a:latin typeface="Calibri"/>
                          <a:ea typeface="Calibri"/>
                          <a:cs typeface="Calibri"/>
                          <a:sym typeface="Calibri"/>
                        </a:rPr>
                        <a:t>doigt</a:t>
                      </a:r>
                      <a:r>
                        <a:rPr lang="en-ZA" sz="1100" b="0" dirty="0">
                          <a:solidFill>
                            <a:schemeClr val="dk1"/>
                          </a:solidFill>
                          <a:latin typeface="Calibri"/>
                          <a:ea typeface="Calibri"/>
                          <a:cs typeface="Calibri"/>
                          <a:sym typeface="Calibri"/>
                        </a:rPr>
                        <a:t>) et </a:t>
                      </a:r>
                      <a:r>
                        <a:rPr lang="en-ZA" sz="1100" b="0" dirty="0" err="1">
                          <a:solidFill>
                            <a:schemeClr val="dk1"/>
                          </a:solidFill>
                          <a:latin typeface="Calibri"/>
                          <a:ea typeface="Calibri"/>
                          <a:cs typeface="Calibri"/>
                          <a:sym typeface="Calibri"/>
                        </a:rPr>
                        <a:t>d'indiquer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l'intensité</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chaque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émotion</a:t>
                      </a:r>
                      <a:r>
                        <a:rPr lang="en-ZA" sz="1100" b="0" dirty="0">
                          <a:solidFill>
                            <a:schemeClr val="dk1"/>
                          </a:solidFill>
                          <a:latin typeface="Calibri"/>
                          <a:ea typeface="Calibri"/>
                          <a:cs typeface="Calibri"/>
                          <a:sym typeface="Calibri"/>
                        </a:rPr>
                        <a:t> :</a:t>
                      </a:r>
                      <a:endParaRPr dirty="0"/>
                    </a:p>
                    <a:p>
                      <a:pPr marL="571500" marR="0" lvl="1" indent="-228600" algn="l" rtl="0">
                        <a:spcBef>
                          <a:spcPts val="0"/>
                        </a:spcBef>
                        <a:spcAft>
                          <a:spcPts val="0"/>
                        </a:spcAft>
                        <a:buClr>
                          <a:schemeClr val="dk1"/>
                        </a:buClr>
                        <a:buSzPts val="1100"/>
                        <a:buFont typeface="Arial"/>
                        <a:buChar char="•"/>
                      </a:pPr>
                      <a:r>
                        <a:rPr lang="en-ZA" sz="1100" b="0" u="none" strike="noStrike" cap="none" dirty="0" err="1">
                          <a:solidFill>
                            <a:schemeClr val="dk1"/>
                          </a:solidFill>
                          <a:latin typeface="Calibri"/>
                          <a:ea typeface="Calibri"/>
                          <a:cs typeface="Calibri"/>
                          <a:sym typeface="Calibri"/>
                        </a:rPr>
                        <a:t>Quelles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émotions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ressentez-vous</a:t>
                      </a:r>
                      <a:r>
                        <a:rPr lang="en-ZA" sz="1100" b="0" u="none" strike="noStrike" cap="none" dirty="0">
                          <a:solidFill>
                            <a:schemeClr val="dk1"/>
                          </a:solidFill>
                          <a:latin typeface="Calibri"/>
                          <a:ea typeface="Calibri"/>
                          <a:cs typeface="Calibri"/>
                          <a:sym typeface="Calibri"/>
                        </a:rPr>
                        <a:t>/</a:t>
                      </a:r>
                      <a:r>
                        <a:rPr lang="en-ZA" sz="1100" b="0" u="none" strike="noStrike" cap="none" dirty="0" err="1">
                          <a:solidFill>
                            <a:schemeClr val="dk1"/>
                          </a:solidFill>
                          <a:latin typeface="Calibri"/>
                          <a:ea typeface="Calibri"/>
                          <a:cs typeface="Calibri"/>
                          <a:sym typeface="Calibri"/>
                        </a:rPr>
                        <a:t>avez-vous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ressenties</a:t>
                      </a:r>
                      <a:r>
                        <a:rPr lang="en-ZA" sz="1100" b="0" u="none" strike="noStrike" cap="none" dirty="0">
                          <a:solidFill>
                            <a:schemeClr val="dk1"/>
                          </a:solidFill>
                          <a:latin typeface="Calibri"/>
                          <a:ea typeface="Calibri"/>
                          <a:cs typeface="Calibri"/>
                          <a:sym typeface="Calibri"/>
                        </a:rPr>
                        <a:t> _______ (par </a:t>
                      </a:r>
                      <a:r>
                        <a:rPr lang="en-ZA" sz="1100" b="0" u="none" strike="noStrike" cap="none" dirty="0" err="1">
                          <a:solidFill>
                            <a:schemeClr val="dk1"/>
                          </a:solidFill>
                          <a:latin typeface="Calibri"/>
                          <a:ea typeface="Calibri"/>
                          <a:cs typeface="Calibri"/>
                          <a:sym typeface="Calibri"/>
                        </a:rPr>
                        <a:t>exemple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en</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ce</a:t>
                      </a:r>
                      <a:r>
                        <a:rPr lang="en-ZA" sz="1100" b="0" u="none" strike="noStrike" cap="none" dirty="0">
                          <a:solidFill>
                            <a:schemeClr val="dk1"/>
                          </a:solidFill>
                          <a:latin typeface="Calibri"/>
                          <a:ea typeface="Calibri"/>
                          <a:cs typeface="Calibri"/>
                          <a:sym typeface="Calibri"/>
                        </a:rPr>
                        <a:t> moment, </a:t>
                      </a:r>
                      <a:r>
                        <a:rPr lang="en-ZA" sz="1100" b="0" u="none" strike="noStrike" cap="none" dirty="0" err="1">
                          <a:solidFill>
                            <a:schemeClr val="dk1"/>
                          </a:solidFill>
                          <a:latin typeface="Calibri"/>
                          <a:ea typeface="Calibri"/>
                          <a:cs typeface="Calibri"/>
                          <a:sym typeface="Calibri"/>
                        </a:rPr>
                        <a:t>lorsque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pensez</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cette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expérience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lorsque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cela</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est</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arrivé</a:t>
                      </a:r>
                      <a:r>
                        <a:rPr lang="en-ZA" sz="1100" b="0" u="none" strike="noStrike" cap="none" dirty="0">
                          <a:solidFill>
                            <a:schemeClr val="dk1"/>
                          </a:solidFill>
                          <a:latin typeface="Calibri"/>
                          <a:ea typeface="Calibri"/>
                          <a:cs typeface="Calibri"/>
                          <a:sym typeface="Calibri"/>
                        </a:rPr>
                        <a:t>, etc.)</a:t>
                      </a:r>
                      <a:endParaRPr dirty="0"/>
                    </a:p>
                    <a:p>
                      <a:pPr marL="571500" marR="0" lvl="1" indent="-228600" algn="l" rtl="0">
                        <a:spcBef>
                          <a:spcPts val="0"/>
                        </a:spcBef>
                        <a:spcAft>
                          <a:spcPts val="0"/>
                        </a:spcAft>
                        <a:buClr>
                          <a:schemeClr val="dk1"/>
                        </a:buClr>
                        <a:buSzPts val="1100"/>
                        <a:buFont typeface="Arial"/>
                        <a:buChar char="•"/>
                      </a:pPr>
                      <a:r>
                        <a:rPr lang="en-ZA" sz="1100" b="0" u="none" strike="noStrike" cap="none" dirty="0" err="1">
                          <a:solidFill>
                            <a:schemeClr val="dk1"/>
                          </a:solidFill>
                          <a:latin typeface="Calibri"/>
                          <a:ea typeface="Calibri"/>
                          <a:cs typeface="Calibri"/>
                          <a:sym typeface="Calibri"/>
                        </a:rPr>
                        <a:t>Où</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situez-vous</a:t>
                      </a:r>
                      <a:r>
                        <a:rPr lang="en-ZA" sz="1100" b="0" u="none" strike="noStrike" cap="none" dirty="0">
                          <a:solidFill>
                            <a:schemeClr val="dk1"/>
                          </a:solidFill>
                          <a:latin typeface="Calibri"/>
                          <a:ea typeface="Calibri"/>
                          <a:cs typeface="Calibri"/>
                          <a:sym typeface="Calibri"/>
                        </a:rPr>
                        <a:t> sur </a:t>
                      </a:r>
                      <a:r>
                        <a:rPr lang="en-ZA" sz="1100" b="0" u="none" strike="noStrike" cap="none" dirty="0" err="1">
                          <a:solidFill>
                            <a:schemeClr val="dk1"/>
                          </a:solidFill>
                          <a:latin typeface="Calibri"/>
                          <a:ea typeface="Calibri"/>
                          <a:cs typeface="Calibri"/>
                          <a:sym typeface="Calibri"/>
                        </a:rPr>
                        <a:t>l'échelle</a:t>
                      </a:r>
                      <a:r>
                        <a:rPr lang="en-ZA" sz="1100" b="0" u="none" strike="noStrike" cap="none" dirty="0">
                          <a:solidFill>
                            <a:schemeClr val="dk1"/>
                          </a:solidFill>
                          <a:latin typeface="Calibri"/>
                          <a:ea typeface="Calibri"/>
                          <a:cs typeface="Calibri"/>
                          <a:sym typeface="Calibri"/>
                        </a:rPr>
                        <a:t> ? </a:t>
                      </a:r>
                      <a:r>
                        <a:rPr lang="en-ZA" sz="1100" b="0" u="none" strike="noStrike" cap="none" dirty="0" err="1">
                          <a:solidFill>
                            <a:schemeClr val="dk1"/>
                          </a:solidFill>
                          <a:latin typeface="Calibri"/>
                          <a:ea typeface="Calibri"/>
                          <a:cs typeface="Calibri"/>
                          <a:sym typeface="Calibri"/>
                        </a:rPr>
                        <a:t>Quel</a:t>
                      </a:r>
                      <a:r>
                        <a:rPr lang="en-ZA" sz="1100" b="0" u="none" strike="noStrike" cap="none" dirty="0">
                          <a:solidFill>
                            <a:schemeClr val="dk1"/>
                          </a:solidFill>
                          <a:latin typeface="Calibri"/>
                          <a:ea typeface="Calibri"/>
                          <a:cs typeface="Calibri"/>
                          <a:sym typeface="Calibri"/>
                        </a:rPr>
                        <a:t> sentiment </a:t>
                      </a:r>
                      <a:r>
                        <a:rPr lang="en-ZA" sz="1100" b="0" u="none" strike="noStrike" cap="none" dirty="0" err="1">
                          <a:solidFill>
                            <a:schemeClr val="dk1"/>
                          </a:solidFill>
                          <a:latin typeface="Calibri"/>
                          <a:ea typeface="Calibri"/>
                          <a:cs typeface="Calibri"/>
                          <a:sym typeface="Calibri"/>
                        </a:rPr>
                        <a:t>éprouvez-vous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actuellement</a:t>
                      </a:r>
                      <a:r>
                        <a:rPr lang="en-ZA" sz="1100" b="0" u="none" strike="noStrike" cap="none" dirty="0">
                          <a:solidFill>
                            <a:schemeClr val="dk1"/>
                          </a:solidFill>
                          <a:latin typeface="Calibri"/>
                          <a:ea typeface="Calibri"/>
                          <a:cs typeface="Calibri"/>
                          <a:sym typeface="Calibri"/>
                        </a:rPr>
                        <a:t> et quelle </a:t>
                      </a:r>
                      <a:r>
                        <a:rPr lang="en-ZA" sz="1100" b="0" u="none" strike="noStrike" cap="none" dirty="0" err="1">
                          <a:solidFill>
                            <a:schemeClr val="dk1"/>
                          </a:solidFill>
                          <a:latin typeface="Calibri"/>
                          <a:ea typeface="Calibri"/>
                          <a:cs typeface="Calibri"/>
                          <a:sym typeface="Calibri"/>
                        </a:rPr>
                        <a:t>en</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est</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l'intensité</a:t>
                      </a:r>
                      <a:r>
                        <a:rPr lang="en-ZA" sz="1100" b="0" u="none" strike="noStrike" cap="none" dirty="0">
                          <a:solidFill>
                            <a:schemeClr val="dk1"/>
                          </a:solidFill>
                          <a:latin typeface="Calibri"/>
                          <a:ea typeface="Calibri"/>
                          <a:cs typeface="Calibri"/>
                          <a:sym typeface="Calibri"/>
                        </a:rPr>
                        <a:t> ? (par </a:t>
                      </a:r>
                      <a:r>
                        <a:rPr lang="en-ZA" sz="1100" b="0" u="none" strike="noStrike" cap="none" dirty="0" err="1">
                          <a:solidFill>
                            <a:schemeClr val="dk1"/>
                          </a:solidFill>
                          <a:latin typeface="Calibri"/>
                          <a:ea typeface="Calibri"/>
                          <a:cs typeface="Calibri"/>
                          <a:sym typeface="Calibri"/>
                        </a:rPr>
                        <a:t>exemple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faible</a:t>
                      </a:r>
                      <a:r>
                        <a:rPr lang="en-ZA" sz="1100" b="0" u="none" strike="noStrike" cap="none" dirty="0">
                          <a:solidFill>
                            <a:schemeClr val="dk1"/>
                          </a:solidFill>
                          <a:latin typeface="Calibri"/>
                          <a:ea typeface="Calibri"/>
                          <a:cs typeface="Calibri"/>
                          <a:sym typeface="Calibri"/>
                        </a:rPr>
                        <a:t>/</a:t>
                      </a:r>
                      <a:r>
                        <a:rPr lang="en-ZA" sz="1100" b="0" u="none" strike="noStrike" cap="none" dirty="0" err="1">
                          <a:solidFill>
                            <a:schemeClr val="dk1"/>
                          </a:solidFill>
                          <a:latin typeface="Calibri"/>
                          <a:ea typeface="Calibri"/>
                          <a:cs typeface="Calibri"/>
                          <a:sym typeface="Calibri"/>
                        </a:rPr>
                        <a:t>élevé</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ou</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indiquer</a:t>
                      </a:r>
                      <a:r>
                        <a:rPr lang="en-ZA" sz="1100" b="0" u="none" strike="noStrike" cap="none" dirty="0">
                          <a:solidFill>
                            <a:schemeClr val="dk1"/>
                          </a:solidFill>
                          <a:latin typeface="Calibri"/>
                          <a:ea typeface="Calibri"/>
                          <a:cs typeface="Calibri"/>
                          <a:sym typeface="Calibri"/>
                        </a:rPr>
                        <a:t> un chiffre de 1 à 5) ? </a:t>
                      </a:r>
                      <a:endParaRPr sz="1100" b="0" u="none" strike="noStrike" cap="none" dirty="0">
                        <a:solidFill>
                          <a:schemeClr val="dk1"/>
                        </a:solidFill>
                        <a:latin typeface="Calibri"/>
                        <a:ea typeface="Calibri"/>
                        <a:cs typeface="Calibri"/>
                        <a:sym typeface="Calibri"/>
                      </a:endParaRPr>
                    </a:p>
                    <a:p>
                      <a:pPr marL="571500" marR="0" lvl="1" indent="-228600" algn="l" rtl="0">
                        <a:spcBef>
                          <a:spcPts val="0"/>
                        </a:spcBef>
                        <a:spcAft>
                          <a:spcPts val="0"/>
                        </a:spcAft>
                        <a:buClr>
                          <a:schemeClr val="dk1"/>
                        </a:buClr>
                        <a:buSzPts val="1100"/>
                        <a:buFont typeface="Arial"/>
                        <a:buChar char="•"/>
                      </a:pPr>
                      <a:r>
                        <a:rPr lang="en-ZA" sz="1100" b="0" u="none" strike="noStrike" cap="none" dirty="0">
                          <a:solidFill>
                            <a:schemeClr val="dk1"/>
                          </a:solidFill>
                          <a:latin typeface="Calibri"/>
                          <a:ea typeface="Calibri"/>
                          <a:cs typeface="Calibri"/>
                          <a:sym typeface="Calibri"/>
                        </a:rPr>
                        <a:t>Remarque : </a:t>
                      </a:r>
                      <a:r>
                        <a:rPr lang="en-ZA" sz="1100" b="0" u="none" strike="noStrike" cap="none" dirty="0" err="1">
                          <a:solidFill>
                            <a:schemeClr val="dk1"/>
                          </a:solidFill>
                          <a:latin typeface="Calibri"/>
                          <a:ea typeface="Calibri"/>
                          <a:cs typeface="Calibri"/>
                          <a:sym typeface="Calibri"/>
                        </a:rPr>
                        <a:t>si</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l'enfant</a:t>
                      </a:r>
                      <a:r>
                        <a:rPr lang="en-ZA" sz="1100" b="0" u="none" strike="noStrike" cap="none" dirty="0">
                          <a:solidFill>
                            <a:schemeClr val="dk1"/>
                          </a:solidFill>
                          <a:latin typeface="Calibri"/>
                          <a:ea typeface="Calibri"/>
                          <a:cs typeface="Calibri"/>
                          <a:sym typeface="Calibri"/>
                        </a:rPr>
                        <a:t> a du mal à identifier/</a:t>
                      </a:r>
                      <a:r>
                        <a:rPr lang="en-ZA" sz="1100" b="0" u="none" strike="noStrike" cap="none" dirty="0" err="1">
                          <a:solidFill>
                            <a:schemeClr val="dk1"/>
                          </a:solidFill>
                          <a:latin typeface="Calibri"/>
                          <a:ea typeface="Calibri"/>
                          <a:cs typeface="Calibri"/>
                          <a:sym typeface="Calibri"/>
                        </a:rPr>
                        <a:t>étiqueter</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indiquer</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l'intensité</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ou</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parler</a:t>
                      </a:r>
                      <a:r>
                        <a:rPr lang="en-ZA" sz="1100" b="0" u="none" strike="noStrike" cap="none" dirty="0">
                          <a:solidFill>
                            <a:schemeClr val="dk1"/>
                          </a:solidFill>
                          <a:latin typeface="Calibri"/>
                          <a:ea typeface="Calibri"/>
                          <a:cs typeface="Calibri"/>
                          <a:sym typeface="Calibri"/>
                        </a:rPr>
                        <a:t> de </a:t>
                      </a:r>
                      <a:r>
                        <a:rPr lang="en-ZA" sz="1100" b="0" u="none" strike="noStrike" cap="none" dirty="0" err="1">
                          <a:solidFill>
                            <a:schemeClr val="dk1"/>
                          </a:solidFill>
                          <a:latin typeface="Calibri"/>
                          <a:ea typeface="Calibri"/>
                          <a:cs typeface="Calibri"/>
                          <a:sym typeface="Calibri"/>
                        </a:rPr>
                        <a:t>ses</a:t>
                      </a:r>
                      <a:r>
                        <a:rPr lang="en-ZA" sz="1100" b="0" u="none" strike="noStrike" cap="none" dirty="0">
                          <a:solidFill>
                            <a:schemeClr val="dk1"/>
                          </a:solidFill>
                          <a:latin typeface="Calibri"/>
                          <a:ea typeface="Calibri"/>
                          <a:cs typeface="Calibri"/>
                          <a:sym typeface="Calibri"/>
                        </a:rPr>
                        <a:t> sentiments, les </a:t>
                      </a:r>
                      <a:r>
                        <a:rPr lang="en-ZA" sz="1100" b="0" u="none" strike="noStrike" cap="none" dirty="0" err="1">
                          <a:solidFill>
                            <a:schemeClr val="dk1"/>
                          </a:solidFill>
                          <a:latin typeface="Calibri"/>
                          <a:ea typeface="Calibri"/>
                          <a:cs typeface="Calibri"/>
                          <a:sym typeface="Calibri"/>
                        </a:rPr>
                        <a:t>gestionnaires</a:t>
                      </a:r>
                      <a:r>
                        <a:rPr lang="en-ZA" sz="1100" b="0" u="none" strike="noStrike" cap="none" dirty="0">
                          <a:solidFill>
                            <a:schemeClr val="dk1"/>
                          </a:solidFill>
                          <a:latin typeface="Calibri"/>
                          <a:ea typeface="Calibri"/>
                          <a:cs typeface="Calibri"/>
                          <a:sym typeface="Calibri"/>
                        </a:rPr>
                        <a:t> de </a:t>
                      </a:r>
                      <a:r>
                        <a:rPr lang="en-ZA" sz="1100" b="0" u="none" strike="noStrike" cap="none" dirty="0" err="1">
                          <a:solidFill>
                            <a:schemeClr val="dk1"/>
                          </a:solidFill>
                          <a:latin typeface="Calibri"/>
                          <a:ea typeface="Calibri"/>
                          <a:cs typeface="Calibri"/>
                          <a:sym typeface="Calibri"/>
                        </a:rPr>
                        <a:t>cas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doivent</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l'aider</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définir</a:t>
                      </a:r>
                      <a:r>
                        <a:rPr lang="en-ZA" sz="1100" b="0" u="none" strike="noStrike" cap="none" dirty="0">
                          <a:solidFill>
                            <a:schemeClr val="dk1"/>
                          </a:solidFill>
                          <a:latin typeface="Calibri"/>
                          <a:ea typeface="Calibri"/>
                          <a:cs typeface="Calibri"/>
                          <a:sym typeface="Calibri"/>
                        </a:rPr>
                        <a:t> les </a:t>
                      </a:r>
                      <a:r>
                        <a:rPr lang="en-ZA" sz="1100" b="0" u="none" strike="noStrike" cap="none" dirty="0" err="1">
                          <a:solidFill>
                            <a:schemeClr val="dk1"/>
                          </a:solidFill>
                          <a:latin typeface="Calibri"/>
                          <a:ea typeface="Calibri"/>
                          <a:cs typeface="Calibri"/>
                          <a:sym typeface="Calibri"/>
                        </a:rPr>
                        <a:t>différents</a:t>
                      </a:r>
                      <a:r>
                        <a:rPr lang="en-ZA" sz="1100" b="0" u="none" strike="noStrike" cap="none" dirty="0">
                          <a:solidFill>
                            <a:schemeClr val="dk1"/>
                          </a:solidFill>
                          <a:latin typeface="Calibri"/>
                          <a:ea typeface="Calibri"/>
                          <a:cs typeface="Calibri"/>
                          <a:sym typeface="Calibri"/>
                        </a:rPr>
                        <a:t> sentiments </a:t>
                      </a:r>
                      <a:r>
                        <a:rPr lang="en-ZA" sz="1100" b="0" u="none" strike="noStrike" cap="none" dirty="0" err="1">
                          <a:solidFill>
                            <a:schemeClr val="dk1"/>
                          </a:solidFill>
                          <a:latin typeface="Calibri"/>
                          <a:ea typeface="Calibri"/>
                          <a:cs typeface="Calibri"/>
                          <a:sym typeface="Calibri"/>
                        </a:rPr>
                        <a:t>avant</a:t>
                      </a:r>
                      <a:r>
                        <a:rPr lang="en-ZA" sz="1100" b="0" u="none" strike="noStrike" cap="none" dirty="0">
                          <a:solidFill>
                            <a:schemeClr val="dk1"/>
                          </a:solidFill>
                          <a:latin typeface="Calibri"/>
                          <a:ea typeface="Calibri"/>
                          <a:cs typeface="Calibri"/>
                          <a:sym typeface="Calibri"/>
                        </a:rPr>
                        <a:t> de passer à </a:t>
                      </a:r>
                      <a:r>
                        <a:rPr lang="en-ZA" sz="1100" b="0" u="none" strike="noStrike" cap="none" dirty="0" err="1">
                          <a:solidFill>
                            <a:schemeClr val="dk1"/>
                          </a:solidFill>
                          <a:latin typeface="Calibri"/>
                          <a:ea typeface="Calibri"/>
                          <a:cs typeface="Calibri"/>
                          <a:sym typeface="Calibri"/>
                        </a:rPr>
                        <a:t>l'étape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suivante</a:t>
                      </a:r>
                      <a:r>
                        <a:rPr lang="en-ZA" sz="1100" b="0" u="none" strike="noStrike" cap="none" dirty="0">
                          <a:solidFill>
                            <a:schemeClr val="dk1"/>
                          </a:solidFill>
                          <a:latin typeface="Calibri"/>
                          <a:ea typeface="Calibri"/>
                          <a:cs typeface="Calibri"/>
                          <a:sym typeface="Calibri"/>
                        </a:rPr>
                        <a:t>. </a:t>
                      </a:r>
                      <a:endParaRPr sz="1200" b="0" u="none" strike="noStrike" cap="none" dirty="0">
                        <a:solidFill>
                          <a:schemeClr val="dk1"/>
                        </a:solidFill>
                        <a:latin typeface="Calibri"/>
                        <a:ea typeface="Calibri"/>
                        <a:cs typeface="Calibri"/>
                        <a:sym typeface="Calibri"/>
                      </a:endParaRPr>
                    </a:p>
                    <a:p>
                      <a:pPr marL="0" marR="44450" lvl="0" indent="0" algn="l" rtl="0">
                        <a:spcBef>
                          <a:spcPts val="230"/>
                        </a:spcBef>
                        <a:spcAft>
                          <a:spcPts val="0"/>
                        </a:spcAft>
                        <a:buNone/>
                      </a:pPr>
                      <a:r>
                        <a:rPr lang="en-ZA" sz="1100" b="0" dirty="0">
                          <a:solidFill>
                            <a:schemeClr val="dk1"/>
                          </a:solidFill>
                          <a:latin typeface="Calibri"/>
                          <a:ea typeface="Calibri"/>
                          <a:cs typeface="Calibri"/>
                          <a:sym typeface="Calibri"/>
                        </a:rPr>
                        <a:t>5. </a:t>
                      </a:r>
                      <a:r>
                        <a:rPr lang="en-ZA" sz="1100" b="0" dirty="0" err="1">
                          <a:solidFill>
                            <a:schemeClr val="dk1"/>
                          </a:solidFill>
                          <a:latin typeface="Calibri"/>
                          <a:ea typeface="Calibri"/>
                          <a:cs typeface="Calibri"/>
                          <a:sym typeface="Calibri"/>
                        </a:rPr>
                        <a:t>Demandez</a:t>
                      </a:r>
                      <a:r>
                        <a:rPr lang="en-ZA" sz="1100" b="0" dirty="0">
                          <a:solidFill>
                            <a:schemeClr val="dk1"/>
                          </a:solidFill>
                          <a:latin typeface="Calibri"/>
                          <a:ea typeface="Calibri"/>
                          <a:cs typeface="Calibri"/>
                          <a:sym typeface="Calibri"/>
                        </a:rPr>
                        <a:t> à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parler</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ses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émotions</a:t>
                      </a:r>
                      <a:r>
                        <a:rPr lang="en-ZA" sz="1100" b="0" dirty="0">
                          <a:solidFill>
                            <a:schemeClr val="dk1"/>
                          </a:solidFill>
                          <a:latin typeface="Calibri"/>
                          <a:ea typeface="Calibri"/>
                          <a:cs typeface="Calibri"/>
                          <a:sym typeface="Calibri"/>
                        </a:rPr>
                        <a:t> :</a:t>
                      </a:r>
                      <a:endParaRPr dirty="0"/>
                    </a:p>
                    <a:p>
                      <a:pPr marL="514350" marR="44450" lvl="1" indent="-171450" algn="l" rtl="0">
                        <a:spcBef>
                          <a:spcPts val="230"/>
                        </a:spcBef>
                        <a:spcAft>
                          <a:spcPts val="0"/>
                        </a:spcAft>
                        <a:buClr>
                          <a:schemeClr val="dk1"/>
                        </a:buClr>
                        <a:buSzPts val="1100"/>
                        <a:buFont typeface="Arial"/>
                        <a:buChar char="•"/>
                      </a:pPr>
                      <a:r>
                        <a:rPr lang="en-ZA" sz="1100" b="0" u="none" strike="noStrike" cap="none" dirty="0">
                          <a:solidFill>
                            <a:schemeClr val="dk1"/>
                          </a:solidFill>
                          <a:latin typeface="Calibri"/>
                          <a:ea typeface="Calibri"/>
                          <a:cs typeface="Calibri"/>
                          <a:sym typeface="Calibri"/>
                        </a:rPr>
                        <a:t>Merci </a:t>
                      </a:r>
                      <a:r>
                        <a:rPr lang="en-ZA" sz="1100" b="0" u="none" strike="noStrike" cap="none" dirty="0" err="1">
                          <a:solidFill>
                            <a:schemeClr val="dk1"/>
                          </a:solidFill>
                          <a:latin typeface="Calibri"/>
                          <a:ea typeface="Calibri"/>
                          <a:cs typeface="Calibri"/>
                          <a:sym typeface="Calibri"/>
                        </a:rPr>
                        <a:t>d'avoir</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dit</a:t>
                      </a:r>
                      <a:r>
                        <a:rPr lang="en-ZA" sz="1100" b="0" u="none" strike="noStrike" cap="none" dirty="0">
                          <a:solidFill>
                            <a:schemeClr val="dk1"/>
                          </a:solidFill>
                          <a:latin typeface="Calibri"/>
                          <a:ea typeface="Calibri"/>
                          <a:cs typeface="Calibri"/>
                          <a:sym typeface="Calibri"/>
                        </a:rPr>
                        <a:t> que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sentiez</a:t>
                      </a:r>
                      <a:r>
                        <a:rPr lang="en-ZA" sz="1100" b="0" u="none" strike="noStrike" cap="none" dirty="0">
                          <a:solidFill>
                            <a:schemeClr val="dk1"/>
                          </a:solidFill>
                          <a:latin typeface="Calibri"/>
                          <a:ea typeface="Calibri"/>
                          <a:cs typeface="Calibri"/>
                          <a:sym typeface="Calibri"/>
                        </a:rPr>
                        <a:t> _______ (</a:t>
                      </a:r>
                      <a:r>
                        <a:rPr lang="en-ZA" sz="1100" b="0" u="none" strike="noStrike" cap="none" dirty="0" err="1">
                          <a:solidFill>
                            <a:schemeClr val="dk1"/>
                          </a:solidFill>
                          <a:latin typeface="Calibri"/>
                          <a:ea typeface="Calibri"/>
                          <a:cs typeface="Calibri"/>
                          <a:sym typeface="Calibri"/>
                        </a:rPr>
                        <a:t>c'est</a:t>
                      </a:r>
                      <a:r>
                        <a:rPr lang="en-ZA" sz="1100" b="0" u="none" strike="noStrike" cap="none" dirty="0">
                          <a:solidFill>
                            <a:schemeClr val="dk1"/>
                          </a:solidFill>
                          <a:latin typeface="Calibri"/>
                          <a:ea typeface="Calibri"/>
                          <a:cs typeface="Calibri"/>
                          <a:sym typeface="Calibri"/>
                        </a:rPr>
                        <a:t>-à-dire </a:t>
                      </a:r>
                      <a:r>
                        <a:rPr lang="en-ZA" sz="1100" b="0" u="none" strike="noStrike" cap="none" dirty="0" err="1">
                          <a:solidFill>
                            <a:schemeClr val="dk1"/>
                          </a:solidFill>
                          <a:latin typeface="Calibri"/>
                          <a:ea typeface="Calibri"/>
                          <a:cs typeface="Calibri"/>
                          <a:sym typeface="Calibri"/>
                        </a:rPr>
                        <a:t>heureux</a:t>
                      </a:r>
                      <a:r>
                        <a:rPr lang="en-ZA" sz="1100" b="0" u="none" strike="noStrike" cap="none" dirty="0">
                          <a:solidFill>
                            <a:schemeClr val="dk1"/>
                          </a:solidFill>
                          <a:latin typeface="Calibri"/>
                          <a:ea typeface="Calibri"/>
                          <a:cs typeface="Calibri"/>
                          <a:sym typeface="Calibri"/>
                        </a:rPr>
                        <a:t>, triste, </a:t>
                      </a:r>
                      <a:r>
                        <a:rPr lang="en-ZA" sz="1100" b="0" u="none" strike="noStrike" cap="none" dirty="0" err="1">
                          <a:solidFill>
                            <a:schemeClr val="dk1"/>
                          </a:solidFill>
                          <a:latin typeface="Calibri"/>
                          <a:ea typeface="Calibri"/>
                          <a:cs typeface="Calibri"/>
                          <a:sym typeface="Calibri"/>
                        </a:rPr>
                        <a:t>en</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colère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frustré</a:t>
                      </a:r>
                      <a:r>
                        <a:rPr lang="en-ZA" sz="1100" b="0" u="none" strike="noStrike" cap="none" dirty="0">
                          <a:solidFill>
                            <a:schemeClr val="dk1"/>
                          </a:solidFill>
                          <a:latin typeface="Calibri"/>
                          <a:ea typeface="Calibri"/>
                          <a:cs typeface="Calibri"/>
                          <a:sym typeface="Calibri"/>
                        </a:rPr>
                        <a:t>) ________ (</a:t>
                      </a:r>
                      <a:r>
                        <a:rPr lang="en-ZA" sz="1100" b="0" u="none" strike="noStrike" cap="none" dirty="0" err="1">
                          <a:solidFill>
                            <a:schemeClr val="dk1"/>
                          </a:solidFill>
                          <a:latin typeface="Calibri"/>
                          <a:ea typeface="Calibri"/>
                          <a:cs typeface="Calibri"/>
                          <a:sym typeface="Calibri"/>
                        </a:rPr>
                        <a:t>c'est</a:t>
                      </a:r>
                      <a:r>
                        <a:rPr lang="en-ZA" sz="1100" b="0" u="none" strike="noStrike" cap="none" dirty="0">
                          <a:solidFill>
                            <a:schemeClr val="dk1"/>
                          </a:solidFill>
                          <a:latin typeface="Calibri"/>
                          <a:ea typeface="Calibri"/>
                          <a:cs typeface="Calibri"/>
                          <a:sym typeface="Calibri"/>
                        </a:rPr>
                        <a:t>-à-dire </a:t>
                      </a:r>
                      <a:r>
                        <a:rPr lang="en-ZA" sz="1100" b="0" u="none" strike="noStrike" cap="none" dirty="0" err="1">
                          <a:solidFill>
                            <a:schemeClr val="dk1"/>
                          </a:solidFill>
                          <a:latin typeface="Calibri"/>
                          <a:ea typeface="Calibri"/>
                          <a:cs typeface="Calibri"/>
                          <a:sym typeface="Calibri"/>
                        </a:rPr>
                        <a:t>aujourd'hui</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lorsque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pensez</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cette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expérience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lorsque</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cela</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est</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arrivé</a:t>
                      </a:r>
                      <a:r>
                        <a:rPr lang="en-ZA" sz="1100" b="0" u="none" strike="noStrike" cap="none" dirty="0">
                          <a:solidFill>
                            <a:schemeClr val="dk1"/>
                          </a:solidFill>
                          <a:latin typeface="Calibri"/>
                          <a:ea typeface="Calibri"/>
                          <a:cs typeface="Calibri"/>
                          <a:sym typeface="Calibri"/>
                        </a:rPr>
                        <a:t>). </a:t>
                      </a:r>
                      <a:endParaRPr sz="1100" b="0" u="none" strike="noStrike" cap="none" dirty="0">
                        <a:solidFill>
                          <a:schemeClr val="dk1"/>
                        </a:solidFill>
                        <a:latin typeface="Calibri"/>
                        <a:ea typeface="Calibri"/>
                        <a:cs typeface="Calibri"/>
                        <a:sym typeface="Calibri"/>
                      </a:endParaRPr>
                    </a:p>
                    <a:p>
                      <a:pPr marL="514350" marR="44450" lvl="1" indent="-171450" algn="l" rtl="0">
                        <a:spcBef>
                          <a:spcPts val="230"/>
                        </a:spcBef>
                        <a:spcAft>
                          <a:spcPts val="0"/>
                        </a:spcAft>
                        <a:buClr>
                          <a:schemeClr val="dk1"/>
                        </a:buClr>
                        <a:buSzPts val="1100"/>
                        <a:buFont typeface="Arial"/>
                        <a:buChar char="•"/>
                      </a:pPr>
                      <a:r>
                        <a:rPr lang="en-ZA" sz="1100" b="0" u="none" strike="noStrike" cap="none" dirty="0" err="1">
                          <a:solidFill>
                            <a:schemeClr val="dk1"/>
                          </a:solidFill>
                          <a:latin typeface="Calibri"/>
                          <a:ea typeface="Calibri"/>
                          <a:cs typeface="Calibri"/>
                          <a:sym typeface="Calibri"/>
                        </a:rPr>
                        <a:t>Pouvez-vous</a:t>
                      </a:r>
                      <a:r>
                        <a:rPr lang="en-ZA" sz="1100" b="0" u="none" strike="noStrike" cap="none" dirty="0">
                          <a:solidFill>
                            <a:schemeClr val="dk1"/>
                          </a:solidFill>
                          <a:latin typeface="Calibri"/>
                          <a:ea typeface="Calibri"/>
                          <a:cs typeface="Calibri"/>
                          <a:sym typeface="Calibri"/>
                        </a:rPr>
                        <a:t> nous </a:t>
                      </a:r>
                      <a:r>
                        <a:rPr lang="en-ZA" sz="1100" b="0" u="none" strike="noStrike" cap="none" dirty="0" err="1">
                          <a:solidFill>
                            <a:schemeClr val="dk1"/>
                          </a:solidFill>
                          <a:latin typeface="Calibri"/>
                          <a:ea typeface="Calibri"/>
                          <a:cs typeface="Calibri"/>
                          <a:sym typeface="Calibri"/>
                        </a:rPr>
                        <a:t>en</a:t>
                      </a:r>
                      <a:r>
                        <a:rPr lang="en-ZA" sz="1100" b="0" u="none" strike="noStrike" cap="none" dirty="0">
                          <a:solidFill>
                            <a:schemeClr val="dk1"/>
                          </a:solidFill>
                          <a:latin typeface="Calibri"/>
                          <a:ea typeface="Calibri"/>
                          <a:cs typeface="Calibri"/>
                          <a:sym typeface="Calibri"/>
                        </a:rPr>
                        <a:t> dire plus sur </a:t>
                      </a:r>
                      <a:r>
                        <a:rPr lang="en-ZA" sz="1100" b="0" u="none" strike="noStrike" cap="none" dirty="0" err="1">
                          <a:solidFill>
                            <a:schemeClr val="dk1"/>
                          </a:solidFill>
                          <a:latin typeface="Calibri"/>
                          <a:ea typeface="Calibri"/>
                          <a:cs typeface="Calibri"/>
                          <a:sym typeface="Calibri"/>
                        </a:rPr>
                        <a:t>ce</a:t>
                      </a:r>
                      <a:r>
                        <a:rPr lang="en-ZA" sz="1100" b="0" u="none" strike="noStrike" cap="none" dirty="0">
                          <a:solidFill>
                            <a:schemeClr val="dk1"/>
                          </a:solidFill>
                          <a:latin typeface="Calibri"/>
                          <a:ea typeface="Calibri"/>
                          <a:cs typeface="Calibri"/>
                          <a:sym typeface="Calibri"/>
                        </a:rPr>
                        <a:t> que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ressentez</a:t>
                      </a:r>
                      <a:r>
                        <a:rPr lang="en-ZA" sz="1100" b="0" u="none" strike="noStrike" cap="none" dirty="0">
                          <a:solidFill>
                            <a:schemeClr val="dk1"/>
                          </a:solidFill>
                          <a:latin typeface="Calibri"/>
                          <a:ea typeface="Calibri"/>
                          <a:cs typeface="Calibri"/>
                          <a:sym typeface="Calibri"/>
                        </a:rPr>
                        <a:t> ?  </a:t>
                      </a:r>
                      <a:endParaRPr sz="1100" b="0" u="none" strike="noStrike" cap="none" dirty="0">
                        <a:solidFill>
                          <a:schemeClr val="dk1"/>
                        </a:solidFill>
                        <a:latin typeface="Calibri"/>
                        <a:ea typeface="Calibri"/>
                        <a:cs typeface="Calibri"/>
                        <a:sym typeface="Calibri"/>
                      </a:endParaRPr>
                    </a:p>
                    <a:p>
                      <a:pPr marL="171450" marR="44450" lvl="0" indent="-171450" algn="l" rtl="0">
                        <a:spcBef>
                          <a:spcPts val="230"/>
                        </a:spcBef>
                        <a:spcAft>
                          <a:spcPts val="0"/>
                        </a:spcAft>
                        <a:buClr>
                          <a:schemeClr val="dk1"/>
                        </a:buClr>
                        <a:buSzPts val="1100"/>
                        <a:buFont typeface="Arial"/>
                        <a:buChar char="•"/>
                      </a:pPr>
                      <a:r>
                        <a:rPr lang="en-ZA" sz="1100" b="0" dirty="0">
                          <a:solidFill>
                            <a:schemeClr val="dk1"/>
                          </a:solidFill>
                          <a:latin typeface="Calibri"/>
                          <a:ea typeface="Calibri"/>
                          <a:cs typeface="Calibri"/>
                          <a:sym typeface="Calibri"/>
                        </a:rPr>
                        <a:t>Si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dit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qu'il</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éprouve</a:t>
                      </a:r>
                      <a:r>
                        <a:rPr lang="en-ZA" sz="1100" b="0" dirty="0">
                          <a:solidFill>
                            <a:schemeClr val="dk1"/>
                          </a:solidFill>
                          <a:latin typeface="Calibri"/>
                          <a:ea typeface="Calibri"/>
                          <a:cs typeface="Calibri"/>
                          <a:sym typeface="Calibri"/>
                        </a:rPr>
                        <a:t> des "</a:t>
                      </a:r>
                      <a:r>
                        <a:rPr lang="en-ZA" sz="1100" b="0" dirty="0" err="1">
                          <a:solidFill>
                            <a:schemeClr val="dk1"/>
                          </a:solidFill>
                          <a:latin typeface="Calibri"/>
                          <a:ea typeface="Calibri"/>
                          <a:cs typeface="Calibri"/>
                          <a:sym typeface="Calibri"/>
                        </a:rPr>
                        <a:t>émotions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difficiles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peur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désespoir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colère</a:t>
                      </a:r>
                      <a:r>
                        <a:rPr lang="en-ZA" sz="1100" b="0" dirty="0">
                          <a:solidFill>
                            <a:schemeClr val="dk1"/>
                          </a:solidFill>
                          <a:latin typeface="Calibri"/>
                          <a:ea typeface="Calibri"/>
                          <a:cs typeface="Calibri"/>
                          <a:sym typeface="Calibri"/>
                        </a:rPr>
                        <a:t>, frustration, tristesse, etc.), </a:t>
                      </a:r>
                      <a:r>
                        <a:rPr lang="en-ZA" sz="1100" b="0" dirty="0" err="1">
                          <a:solidFill>
                            <a:schemeClr val="dk1"/>
                          </a:solidFill>
                          <a:latin typeface="Calibri"/>
                          <a:ea typeface="Calibri"/>
                          <a:cs typeface="Calibri"/>
                          <a:sym typeface="Calibri"/>
                        </a:rPr>
                        <a:t>discutez</a:t>
                      </a:r>
                      <a:r>
                        <a:rPr lang="en-ZA" sz="1100" b="0" dirty="0">
                          <a:solidFill>
                            <a:schemeClr val="dk1"/>
                          </a:solidFill>
                          <a:latin typeface="Calibri"/>
                          <a:ea typeface="Calibri"/>
                          <a:cs typeface="Calibri"/>
                          <a:sym typeface="Calibri"/>
                        </a:rPr>
                        <a:t> avec </a:t>
                      </a:r>
                      <a:r>
                        <a:rPr lang="en-ZA" sz="1100" b="0" dirty="0" err="1">
                          <a:solidFill>
                            <a:schemeClr val="dk1"/>
                          </a:solidFill>
                          <a:latin typeface="Calibri"/>
                          <a:ea typeface="Calibri"/>
                          <a:cs typeface="Calibri"/>
                          <a:sym typeface="Calibri"/>
                        </a:rPr>
                        <a:t>lui</a:t>
                      </a:r>
                      <a:r>
                        <a:rPr lang="en-ZA" sz="1100" b="0" dirty="0">
                          <a:solidFill>
                            <a:schemeClr val="dk1"/>
                          </a:solidFill>
                          <a:latin typeface="Calibri"/>
                          <a:ea typeface="Calibri"/>
                          <a:cs typeface="Calibri"/>
                          <a:sym typeface="Calibri"/>
                        </a:rPr>
                        <a:t> des </a:t>
                      </a:r>
                      <a:r>
                        <a:rPr lang="en-ZA" sz="1100" b="0" dirty="0" err="1">
                          <a:solidFill>
                            <a:schemeClr val="dk1"/>
                          </a:solidFill>
                          <a:latin typeface="Calibri"/>
                          <a:ea typeface="Calibri"/>
                          <a:cs typeface="Calibri"/>
                          <a:sym typeface="Calibri"/>
                        </a:rPr>
                        <a:t>moyens</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réguler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ou</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gérer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ses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émotions</a:t>
                      </a:r>
                      <a:r>
                        <a:rPr lang="en-ZA" sz="1100" b="0" dirty="0">
                          <a:solidFill>
                            <a:schemeClr val="dk1"/>
                          </a:solidFill>
                          <a:latin typeface="Calibri"/>
                          <a:ea typeface="Calibri"/>
                          <a:cs typeface="Calibri"/>
                          <a:sym typeface="Calibri"/>
                        </a:rPr>
                        <a:t>.</a:t>
                      </a:r>
                      <a:endParaRPr dirty="0"/>
                    </a:p>
                    <a:p>
                      <a:pPr marL="514350" marR="44450" lvl="1" indent="-171450" algn="l" rtl="0">
                        <a:spcBef>
                          <a:spcPts val="230"/>
                        </a:spcBef>
                        <a:spcAft>
                          <a:spcPts val="0"/>
                        </a:spcAft>
                        <a:buClr>
                          <a:schemeClr val="dk1"/>
                        </a:buClr>
                        <a:buSzPts val="1100"/>
                        <a:buFont typeface="Arial"/>
                        <a:buChar char="•"/>
                      </a:pPr>
                      <a:r>
                        <a:rPr lang="en-ZA" sz="1100" b="0" u="none" strike="noStrike" cap="none" dirty="0" err="1">
                          <a:solidFill>
                            <a:schemeClr val="dk1"/>
                          </a:solidFill>
                          <a:latin typeface="Calibri"/>
                          <a:ea typeface="Calibri"/>
                          <a:cs typeface="Calibri"/>
                          <a:sym typeface="Calibri"/>
                        </a:rPr>
                        <a:t>Avez-vous</a:t>
                      </a:r>
                      <a:r>
                        <a:rPr lang="en-ZA" sz="1100" b="0" u="none" strike="noStrike" cap="none" dirty="0">
                          <a:solidFill>
                            <a:schemeClr val="dk1"/>
                          </a:solidFill>
                          <a:latin typeface="Calibri"/>
                          <a:ea typeface="Calibri"/>
                          <a:cs typeface="Calibri"/>
                          <a:sym typeface="Calibri"/>
                        </a:rPr>
                        <a:t> déjà </a:t>
                      </a:r>
                      <a:r>
                        <a:rPr lang="en-ZA" sz="1100" b="0" u="none" strike="noStrike" cap="none" dirty="0" err="1">
                          <a:solidFill>
                            <a:schemeClr val="dk1"/>
                          </a:solidFill>
                          <a:latin typeface="Calibri"/>
                          <a:ea typeface="Calibri"/>
                          <a:cs typeface="Calibri"/>
                          <a:sym typeface="Calibri"/>
                        </a:rPr>
                        <a:t>ressenti</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cela</a:t>
                      </a:r>
                      <a:r>
                        <a:rPr lang="en-ZA" sz="1100" b="0" u="none" strike="noStrike" cap="none" dirty="0">
                          <a:solidFill>
                            <a:schemeClr val="dk1"/>
                          </a:solidFill>
                          <a:latin typeface="Calibri"/>
                          <a:ea typeface="Calibri"/>
                          <a:cs typeface="Calibri"/>
                          <a:sym typeface="Calibri"/>
                        </a:rPr>
                        <a:t> dans le passé ? </a:t>
                      </a:r>
                      <a:endParaRPr dirty="0"/>
                    </a:p>
                    <a:p>
                      <a:pPr marL="857250" marR="44450" lvl="2" indent="-171450" algn="l" rtl="0">
                        <a:spcBef>
                          <a:spcPts val="230"/>
                        </a:spcBef>
                        <a:spcAft>
                          <a:spcPts val="0"/>
                        </a:spcAft>
                        <a:buClr>
                          <a:schemeClr val="dk1"/>
                        </a:buClr>
                        <a:buSzPts val="1100"/>
                        <a:buFont typeface="Arial"/>
                        <a:buChar char="•"/>
                      </a:pPr>
                      <a:r>
                        <a:rPr lang="en-ZA" sz="1100" b="0" u="none" strike="noStrike" cap="none" dirty="0">
                          <a:solidFill>
                            <a:schemeClr val="dk1"/>
                          </a:solidFill>
                          <a:latin typeface="Calibri"/>
                          <a:ea typeface="Calibri"/>
                          <a:cs typeface="Calibri"/>
                          <a:sym typeface="Calibri"/>
                        </a:rPr>
                        <a:t>Si </a:t>
                      </a:r>
                      <a:r>
                        <a:rPr lang="en-ZA" sz="1100" b="0" u="none" strike="noStrike" cap="none" dirty="0" err="1">
                          <a:solidFill>
                            <a:schemeClr val="dk1"/>
                          </a:solidFill>
                          <a:latin typeface="Calibri"/>
                          <a:ea typeface="Calibri"/>
                          <a:cs typeface="Calibri"/>
                          <a:sym typeface="Calibri"/>
                        </a:rPr>
                        <a:t>oui</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qu'avez-vous</a:t>
                      </a:r>
                      <a:r>
                        <a:rPr lang="en-ZA" sz="1100" b="0" u="none" strike="noStrike" cap="none" dirty="0">
                          <a:solidFill>
                            <a:schemeClr val="dk1"/>
                          </a:solidFill>
                          <a:latin typeface="Calibri"/>
                          <a:ea typeface="Calibri"/>
                          <a:cs typeface="Calibri"/>
                          <a:sym typeface="Calibri"/>
                        </a:rPr>
                        <a:t> fait ?</a:t>
                      </a:r>
                      <a:endParaRPr dirty="0"/>
                    </a:p>
                    <a:p>
                      <a:pPr marL="857250" marR="44450" lvl="2" indent="-171450" algn="l" rtl="0">
                        <a:spcBef>
                          <a:spcPts val="230"/>
                        </a:spcBef>
                        <a:spcAft>
                          <a:spcPts val="0"/>
                        </a:spcAft>
                        <a:buClr>
                          <a:schemeClr val="dk1"/>
                        </a:buClr>
                        <a:buSzPts val="1100"/>
                        <a:buFont typeface="Arial"/>
                        <a:buChar char="•"/>
                      </a:pPr>
                      <a:r>
                        <a:rPr lang="en-ZA" sz="1100" b="0" u="none" strike="noStrike" cap="none" dirty="0" err="1">
                          <a:solidFill>
                            <a:schemeClr val="dk1"/>
                          </a:solidFill>
                          <a:latin typeface="Calibri"/>
                          <a:ea typeface="Calibri"/>
                          <a:cs typeface="Calibri"/>
                          <a:sym typeface="Calibri"/>
                        </a:rPr>
                        <a:t>Cela</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a-t-il </a:t>
                      </a:r>
                      <a:r>
                        <a:rPr lang="en-ZA" sz="1100" b="0" u="none" strike="noStrike" cap="none" dirty="0" err="1">
                          <a:solidFill>
                            <a:schemeClr val="dk1"/>
                          </a:solidFill>
                          <a:latin typeface="Calibri"/>
                          <a:ea typeface="Calibri"/>
                          <a:cs typeface="Calibri"/>
                          <a:sym typeface="Calibri"/>
                        </a:rPr>
                        <a:t>aidé</a:t>
                      </a:r>
                      <a:r>
                        <a:rPr lang="en-ZA" sz="1100" b="0" u="none" strike="noStrike" cap="none" dirty="0">
                          <a:solidFill>
                            <a:schemeClr val="dk1"/>
                          </a:solidFill>
                          <a:latin typeface="Calibri"/>
                          <a:ea typeface="Calibri"/>
                          <a:cs typeface="Calibri"/>
                          <a:sym typeface="Calibri"/>
                        </a:rPr>
                        <a:t> à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sentir</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mieux</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ou</a:t>
                      </a:r>
                      <a:r>
                        <a:rPr lang="en-ZA" sz="1100" b="0" u="none" strike="noStrike" cap="none" dirty="0">
                          <a:solidFill>
                            <a:schemeClr val="dk1"/>
                          </a:solidFill>
                          <a:latin typeface="Calibri"/>
                          <a:ea typeface="Calibri"/>
                          <a:cs typeface="Calibri"/>
                          <a:sym typeface="Calibri"/>
                        </a:rPr>
                        <a:t> non ?</a:t>
                      </a:r>
                      <a:endParaRPr dirty="0"/>
                    </a:p>
                    <a:p>
                      <a:pPr marL="514350" marR="44450" lvl="1" indent="-171450" algn="l" rtl="0">
                        <a:spcBef>
                          <a:spcPts val="230"/>
                        </a:spcBef>
                        <a:spcAft>
                          <a:spcPts val="0"/>
                        </a:spcAft>
                        <a:buClr>
                          <a:schemeClr val="dk1"/>
                        </a:buClr>
                        <a:buSzPts val="1100"/>
                        <a:buFont typeface="Arial"/>
                        <a:buChar char="•"/>
                      </a:pPr>
                      <a:r>
                        <a:rPr lang="en-ZA" sz="1100" b="0" u="none" strike="noStrike" cap="none" dirty="0">
                          <a:solidFill>
                            <a:schemeClr val="dk1"/>
                          </a:solidFill>
                          <a:latin typeface="Calibri"/>
                          <a:ea typeface="Calibri"/>
                          <a:cs typeface="Calibri"/>
                          <a:sym typeface="Calibri"/>
                        </a:rPr>
                        <a:t>Y a-t-il </a:t>
                      </a:r>
                      <a:r>
                        <a:rPr lang="en-ZA" sz="1100" b="0" u="none" strike="noStrike" cap="none" dirty="0" err="1">
                          <a:solidFill>
                            <a:schemeClr val="dk1"/>
                          </a:solidFill>
                          <a:latin typeface="Calibri"/>
                          <a:ea typeface="Calibri"/>
                          <a:cs typeface="Calibri"/>
                          <a:sym typeface="Calibri"/>
                        </a:rPr>
                        <a:t>d'autres</a:t>
                      </a:r>
                      <a:r>
                        <a:rPr lang="en-ZA" sz="1100" b="0" u="none" strike="noStrike" cap="none" dirty="0">
                          <a:solidFill>
                            <a:schemeClr val="dk1"/>
                          </a:solidFill>
                          <a:latin typeface="Calibri"/>
                          <a:ea typeface="Calibri"/>
                          <a:cs typeface="Calibri"/>
                          <a:sym typeface="Calibri"/>
                        </a:rPr>
                        <a:t> choses que nous </a:t>
                      </a:r>
                      <a:r>
                        <a:rPr lang="en-ZA" sz="1100" b="0" u="none" strike="noStrike" cap="none" dirty="0" err="1">
                          <a:solidFill>
                            <a:schemeClr val="dk1"/>
                          </a:solidFill>
                          <a:latin typeface="Calibri"/>
                          <a:ea typeface="Calibri"/>
                          <a:cs typeface="Calibri"/>
                          <a:sym typeface="Calibri"/>
                        </a:rPr>
                        <a:t>pouvons</a:t>
                      </a:r>
                      <a:r>
                        <a:rPr lang="en-ZA" sz="1100" b="0" u="none" strike="noStrike" cap="none" dirty="0">
                          <a:solidFill>
                            <a:schemeClr val="dk1"/>
                          </a:solidFill>
                          <a:latin typeface="Calibri"/>
                          <a:ea typeface="Calibri"/>
                          <a:cs typeface="Calibri"/>
                          <a:sym typeface="Calibri"/>
                        </a:rPr>
                        <a:t> faire pour que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vous</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sentiez</a:t>
                      </a:r>
                      <a:r>
                        <a:rPr lang="en-ZA" sz="1100" b="0" u="none" strike="noStrike" cap="none" dirty="0">
                          <a:solidFill>
                            <a:schemeClr val="dk1"/>
                          </a:solidFill>
                          <a:latin typeface="Calibri"/>
                          <a:ea typeface="Calibri"/>
                          <a:cs typeface="Calibri"/>
                          <a:sym typeface="Calibri"/>
                        </a:rPr>
                        <a:t> </a:t>
                      </a:r>
                      <a:r>
                        <a:rPr lang="en-ZA" sz="1100" b="0" u="none" strike="noStrike" cap="none" dirty="0" err="1">
                          <a:solidFill>
                            <a:schemeClr val="dk1"/>
                          </a:solidFill>
                          <a:latin typeface="Calibri"/>
                          <a:ea typeface="Calibri"/>
                          <a:cs typeface="Calibri"/>
                          <a:sym typeface="Calibri"/>
                        </a:rPr>
                        <a:t>mieux</a:t>
                      </a:r>
                      <a:r>
                        <a:rPr lang="en-ZA" sz="1100" b="0" u="none" strike="noStrike" cap="none" dirty="0">
                          <a:solidFill>
                            <a:schemeClr val="dk1"/>
                          </a:solidFill>
                          <a:latin typeface="Calibri"/>
                          <a:ea typeface="Calibri"/>
                          <a:cs typeface="Calibri"/>
                          <a:sym typeface="Calibri"/>
                        </a:rPr>
                        <a:t> ? </a:t>
                      </a:r>
                      <a:endParaRPr sz="1100" b="0" u="none" strike="noStrike" cap="none" dirty="0">
                        <a:solidFill>
                          <a:schemeClr val="dk1"/>
                        </a:solidFill>
                        <a:latin typeface="Calibri"/>
                        <a:ea typeface="Calibri"/>
                        <a:cs typeface="Calibri"/>
                        <a:sym typeface="Calibri"/>
                      </a:endParaRPr>
                    </a:p>
                  </a:txBody>
                  <a:tcPr marL="91450" marR="91450" marT="45725" marB="45725">
                    <a:lnL w="12700" cap="flat" cmpd="sng">
                      <a:solidFill>
                        <a:schemeClr val="accent6"/>
                      </a:solidFill>
                      <a:prstDash val="solid"/>
                      <a:round/>
                      <a:headEnd type="none" w="sm" len="sm"/>
                      <a:tailEnd type="none" w="sm" len="sm"/>
                    </a:lnL>
                    <a:lnR w="12700" cap="flat" cmpd="sng">
                      <a:solidFill>
                        <a:schemeClr val="accent6"/>
                      </a:solidFill>
                      <a:prstDash val="solid"/>
                      <a:round/>
                      <a:headEnd type="none" w="sm" len="sm"/>
                      <a:tailEnd type="none" w="sm" len="sm"/>
                    </a:lnR>
                    <a:lnT w="12700" cap="flat" cmpd="sng">
                      <a:solidFill>
                        <a:schemeClr val="accent6"/>
                      </a:solidFill>
                      <a:prstDash val="solid"/>
                      <a:round/>
                      <a:headEnd type="none" w="sm" len="sm"/>
                      <a:tailEnd type="none" w="sm" len="sm"/>
                    </a:lnT>
                    <a:lnB w="12700" cap="flat" cmpd="sng">
                      <a:solidFill>
                        <a:schemeClr val="accent6"/>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sp>
        <p:nvSpPr>
          <p:cNvPr id="3268" name="Google Shape;3268;p120"/>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9" name="Google Shape;3269;p120"/>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0" name="Google Shape;3270;p120"/>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1" name="Google Shape;3271;p120"/>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2" name="Google Shape;3272;p120"/>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276"/>
        <p:cNvGrpSpPr/>
        <p:nvPr/>
      </p:nvGrpSpPr>
      <p:grpSpPr>
        <a:xfrm>
          <a:off x="0" y="0"/>
          <a:ext cx="0" cy="0"/>
          <a:chOff x="0" y="0"/>
          <a:chExt cx="0" cy="0"/>
        </a:xfrm>
      </p:grpSpPr>
      <p:grpSp>
        <p:nvGrpSpPr>
          <p:cNvPr id="3277" name="Google Shape;3277;p121"/>
          <p:cNvGrpSpPr/>
          <p:nvPr/>
        </p:nvGrpSpPr>
        <p:grpSpPr>
          <a:xfrm>
            <a:off x="1641282" y="3274950"/>
            <a:ext cx="3783899" cy="3356099"/>
            <a:chOff x="1821084" y="1914893"/>
            <a:chExt cx="2748925" cy="2438138"/>
          </a:xfrm>
        </p:grpSpPr>
        <p:sp>
          <p:nvSpPr>
            <p:cNvPr id="3278" name="Google Shape;3278;p121"/>
            <p:cNvSpPr/>
            <p:nvPr/>
          </p:nvSpPr>
          <p:spPr>
            <a:xfrm flipH="1">
              <a:off x="3855987" y="1930749"/>
              <a:ext cx="714022" cy="2422282"/>
            </a:xfrm>
            <a:prstGeom prst="parallelogram">
              <a:avLst>
                <a:gd name="adj" fmla="val 77437"/>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9" name="Google Shape;3279;p121"/>
            <p:cNvSpPr/>
            <p:nvPr/>
          </p:nvSpPr>
          <p:spPr>
            <a:xfrm flipH="1">
              <a:off x="2990733" y="1930749"/>
              <a:ext cx="714022" cy="2422282"/>
            </a:xfrm>
            <a:prstGeom prst="parallelogram">
              <a:avLst>
                <a:gd name="adj" fmla="val 77437"/>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0" name="Google Shape;3280;p121"/>
            <p:cNvSpPr/>
            <p:nvPr/>
          </p:nvSpPr>
          <p:spPr>
            <a:xfrm rot="5400000">
              <a:off x="2574519" y="3313436"/>
              <a:ext cx="186638" cy="914401"/>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1" name="Google Shape;3281;p121"/>
            <p:cNvSpPr/>
            <p:nvPr/>
          </p:nvSpPr>
          <p:spPr>
            <a:xfrm rot="5400000">
              <a:off x="2817911" y="2668833"/>
              <a:ext cx="186637" cy="914401"/>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2" name="Google Shape;3282;p121"/>
            <p:cNvSpPr/>
            <p:nvPr/>
          </p:nvSpPr>
          <p:spPr>
            <a:xfrm rot="5400000">
              <a:off x="3110308" y="2002098"/>
              <a:ext cx="186636" cy="914401"/>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3" name="Google Shape;3283;p121"/>
            <p:cNvSpPr/>
            <p:nvPr/>
          </p:nvSpPr>
          <p:spPr>
            <a:xfrm>
              <a:off x="2707919" y="1914893"/>
              <a:ext cx="1321022" cy="2422282"/>
            </a:xfrm>
            <a:prstGeom prst="parallelogram">
              <a:avLst>
                <a:gd name="adj" fmla="val 8633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4" name="Google Shape;3284;p121"/>
            <p:cNvSpPr/>
            <p:nvPr/>
          </p:nvSpPr>
          <p:spPr>
            <a:xfrm>
              <a:off x="1821084" y="1914893"/>
              <a:ext cx="1321022" cy="2422282"/>
            </a:xfrm>
            <a:prstGeom prst="parallelogram">
              <a:avLst>
                <a:gd name="adj" fmla="val 8633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85" name="Google Shape;3285;p121"/>
          <p:cNvSpPr/>
          <p:nvPr/>
        </p:nvSpPr>
        <p:spPr>
          <a:xfrm>
            <a:off x="996287" y="1325881"/>
            <a:ext cx="5254042" cy="7693428"/>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86" name="Google Shape;3286;p121"/>
          <p:cNvSpPr txBox="1"/>
          <p:nvPr/>
        </p:nvSpPr>
        <p:spPr>
          <a:xfrm>
            <a:off x="996287" y="74050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ÉCHELLE DES ÉMOTIONS</a:t>
            </a:r>
            <a:endParaRPr/>
          </a:p>
        </p:txBody>
      </p:sp>
      <p:sp>
        <p:nvSpPr>
          <p:cNvPr id="3287" name="Google Shape;3287;p121"/>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8" name="Google Shape;3288;p121"/>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9" name="Google Shape;3289;p121"/>
          <p:cNvSpPr/>
          <p:nvPr/>
        </p:nvSpPr>
        <p:spPr>
          <a:xfrm rot="1782986">
            <a:off x="286724" y="122680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0" name="Google Shape;3290;p121"/>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1" name="Google Shape;3291;p121"/>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sp>
        <p:nvSpPr>
          <p:cNvPr id="3296" name="Google Shape;3296;p122"/>
          <p:cNvSpPr txBox="1"/>
          <p:nvPr/>
        </p:nvSpPr>
        <p:spPr>
          <a:xfrm>
            <a:off x="996287" y="152941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ÉLÉMENTS À ÉVALUER</a:t>
            </a:r>
            <a:endParaRPr/>
          </a:p>
        </p:txBody>
      </p:sp>
      <p:sp>
        <p:nvSpPr>
          <p:cNvPr id="3297" name="Google Shape;3297;p122"/>
          <p:cNvSpPr txBox="1"/>
          <p:nvPr/>
        </p:nvSpPr>
        <p:spPr>
          <a:xfrm>
            <a:off x="1014388" y="2060246"/>
            <a:ext cx="2816831" cy="2368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Santé physique et bien-être</a:t>
            </a:r>
            <a:endParaRPr sz="1100" b="1">
              <a:solidFill>
                <a:schemeClr val="dk1"/>
              </a:solidFill>
              <a:latin typeface="Calibri"/>
              <a:ea typeface="Calibri"/>
              <a:cs typeface="Calibri"/>
              <a:sym typeface="Calibri"/>
            </a:endParaRPr>
          </a:p>
        </p:txBody>
      </p:sp>
      <p:sp>
        <p:nvSpPr>
          <p:cNvPr id="3298" name="Google Shape;3298;p122"/>
          <p:cNvSpPr/>
          <p:nvPr/>
        </p:nvSpPr>
        <p:spPr>
          <a:xfrm>
            <a:off x="995272" y="2450341"/>
            <a:ext cx="2484242" cy="1652336"/>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de questions :</a:t>
            </a:r>
            <a:endParaRPr/>
          </a:p>
        </p:txBody>
      </p:sp>
      <p:sp>
        <p:nvSpPr>
          <p:cNvPr id="3299" name="Google Shape;3299;p122"/>
          <p:cNvSpPr/>
          <p:nvPr/>
        </p:nvSpPr>
        <p:spPr>
          <a:xfrm>
            <a:off x="3765072" y="2450341"/>
            <a:ext cx="2484242" cy="1652336"/>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d'éléments à observer :</a:t>
            </a:r>
            <a:endParaRPr/>
          </a:p>
        </p:txBody>
      </p:sp>
      <p:sp>
        <p:nvSpPr>
          <p:cNvPr id="3300" name="Google Shape;3300;p122"/>
          <p:cNvSpPr txBox="1"/>
          <p:nvPr/>
        </p:nvSpPr>
        <p:spPr>
          <a:xfrm>
            <a:off x="1014388" y="4490770"/>
            <a:ext cx="2816831" cy="2368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Santé émotionnelle et bien-être</a:t>
            </a:r>
            <a:endParaRPr sz="1100" b="1">
              <a:solidFill>
                <a:schemeClr val="dk1"/>
              </a:solidFill>
              <a:latin typeface="Calibri"/>
              <a:ea typeface="Calibri"/>
              <a:cs typeface="Calibri"/>
              <a:sym typeface="Calibri"/>
            </a:endParaRPr>
          </a:p>
        </p:txBody>
      </p:sp>
      <p:sp>
        <p:nvSpPr>
          <p:cNvPr id="3301" name="Google Shape;3301;p122"/>
          <p:cNvSpPr/>
          <p:nvPr/>
        </p:nvSpPr>
        <p:spPr>
          <a:xfrm>
            <a:off x="995272" y="4880865"/>
            <a:ext cx="2484242" cy="1652336"/>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de questions :</a:t>
            </a:r>
            <a:endParaRPr/>
          </a:p>
        </p:txBody>
      </p:sp>
      <p:sp>
        <p:nvSpPr>
          <p:cNvPr id="3302" name="Google Shape;3302;p122"/>
          <p:cNvSpPr/>
          <p:nvPr/>
        </p:nvSpPr>
        <p:spPr>
          <a:xfrm>
            <a:off x="3765072" y="4880865"/>
            <a:ext cx="2484242" cy="1652336"/>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d'éléments à observer :</a:t>
            </a:r>
            <a:endParaRPr/>
          </a:p>
        </p:txBody>
      </p:sp>
      <p:sp>
        <p:nvSpPr>
          <p:cNvPr id="3303" name="Google Shape;3303;p122"/>
          <p:cNvSpPr txBox="1"/>
          <p:nvPr/>
        </p:nvSpPr>
        <p:spPr>
          <a:xfrm>
            <a:off x="1014388" y="6802873"/>
            <a:ext cx="5012339" cy="2368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Relations sociales avec la famille, les pairs et la communauté</a:t>
            </a:r>
            <a:endParaRPr/>
          </a:p>
        </p:txBody>
      </p:sp>
      <p:sp>
        <p:nvSpPr>
          <p:cNvPr id="3304" name="Google Shape;3304;p122"/>
          <p:cNvSpPr/>
          <p:nvPr/>
        </p:nvSpPr>
        <p:spPr>
          <a:xfrm>
            <a:off x="995272" y="7192968"/>
            <a:ext cx="2484242" cy="1652336"/>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de questions :</a:t>
            </a:r>
            <a:endParaRPr/>
          </a:p>
        </p:txBody>
      </p:sp>
      <p:sp>
        <p:nvSpPr>
          <p:cNvPr id="3305" name="Google Shape;3305;p122"/>
          <p:cNvSpPr/>
          <p:nvPr/>
        </p:nvSpPr>
        <p:spPr>
          <a:xfrm>
            <a:off x="3765072" y="7192968"/>
            <a:ext cx="2484242" cy="1652336"/>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d'éléments à observer :</a:t>
            </a:r>
            <a:endParaRPr/>
          </a:p>
        </p:txBody>
      </p:sp>
      <p:sp>
        <p:nvSpPr>
          <p:cNvPr id="3306" name="Google Shape;3306;p122"/>
          <p:cNvSpPr txBox="1"/>
          <p:nvPr/>
        </p:nvSpPr>
        <p:spPr>
          <a:xfrm>
            <a:off x="996287" y="736518"/>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9EAE"/>
                </a:highlight>
                <a:latin typeface="Calibri"/>
                <a:ea typeface="Calibri"/>
                <a:cs typeface="Calibri"/>
                <a:sym typeface="Calibri"/>
              </a:rPr>
              <a:t>SESSION 3 : COMMENT ÉVALUER LES BESOINS D'UN ENFANT ?</a:t>
            </a:r>
            <a:endParaRPr/>
          </a:p>
        </p:txBody>
      </p:sp>
      <p:sp>
        <p:nvSpPr>
          <p:cNvPr id="3307" name="Google Shape;3307;p122"/>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8" name="Google Shape;3308;p122"/>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9" name="Google Shape;3309;p122"/>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0" name="Google Shape;3310;p122"/>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1" name="Google Shape;3311;p122"/>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3315"/>
        <p:cNvGrpSpPr/>
        <p:nvPr/>
      </p:nvGrpSpPr>
      <p:grpSpPr>
        <a:xfrm>
          <a:off x="0" y="0"/>
          <a:ext cx="0" cy="0"/>
          <a:chOff x="0" y="0"/>
          <a:chExt cx="0" cy="0"/>
        </a:xfrm>
      </p:grpSpPr>
      <p:grpSp>
        <p:nvGrpSpPr>
          <p:cNvPr id="3316" name="Google Shape;3316;p123"/>
          <p:cNvGrpSpPr/>
          <p:nvPr/>
        </p:nvGrpSpPr>
        <p:grpSpPr>
          <a:xfrm>
            <a:off x="995272" y="722721"/>
            <a:ext cx="5254042" cy="8345079"/>
            <a:chOff x="995272" y="722721"/>
            <a:chExt cx="5254042" cy="10024069"/>
          </a:xfrm>
        </p:grpSpPr>
        <p:sp>
          <p:nvSpPr>
            <p:cNvPr id="3317" name="Google Shape;3317;p123"/>
            <p:cNvSpPr txBox="1"/>
            <p:nvPr/>
          </p:nvSpPr>
          <p:spPr>
            <a:xfrm>
              <a:off x="1014388" y="722721"/>
              <a:ext cx="481837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Éducation, travail, temps libre et intérêts</a:t>
              </a:r>
              <a:endParaRPr/>
            </a:p>
          </p:txBody>
        </p:sp>
        <p:sp>
          <p:nvSpPr>
            <p:cNvPr id="3318" name="Google Shape;3318;p123"/>
            <p:cNvSpPr/>
            <p:nvPr/>
          </p:nvSpPr>
          <p:spPr>
            <a:xfrm>
              <a:off x="995272" y="1153607"/>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de questions :</a:t>
              </a:r>
              <a:endParaRPr/>
            </a:p>
          </p:txBody>
        </p:sp>
        <p:sp>
          <p:nvSpPr>
            <p:cNvPr id="3319" name="Google Shape;3319;p123"/>
            <p:cNvSpPr/>
            <p:nvPr/>
          </p:nvSpPr>
          <p:spPr>
            <a:xfrm>
              <a:off x="3765072" y="1153607"/>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d'éléments à observer :</a:t>
              </a:r>
              <a:endParaRPr/>
            </a:p>
          </p:txBody>
        </p:sp>
        <p:sp>
          <p:nvSpPr>
            <p:cNvPr id="3320" name="Google Shape;3320;p123"/>
            <p:cNvSpPr txBox="1"/>
            <p:nvPr/>
          </p:nvSpPr>
          <p:spPr>
            <a:xfrm>
              <a:off x="1014388" y="3407403"/>
              <a:ext cx="2816831" cy="3142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Soins, famille et cadre de vie</a:t>
              </a:r>
              <a:endParaRPr/>
            </a:p>
          </p:txBody>
        </p:sp>
        <p:sp>
          <p:nvSpPr>
            <p:cNvPr id="3321" name="Google Shape;3321;p123"/>
            <p:cNvSpPr/>
            <p:nvPr/>
          </p:nvSpPr>
          <p:spPr>
            <a:xfrm>
              <a:off x="995272" y="3838290"/>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de questions :</a:t>
              </a:r>
              <a:endParaRPr/>
            </a:p>
          </p:txBody>
        </p:sp>
        <p:sp>
          <p:nvSpPr>
            <p:cNvPr id="3322" name="Google Shape;3322;p123"/>
            <p:cNvSpPr/>
            <p:nvPr/>
          </p:nvSpPr>
          <p:spPr>
            <a:xfrm>
              <a:off x="3765072" y="3838290"/>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d'éléments à observer :</a:t>
              </a:r>
              <a:endParaRPr/>
            </a:p>
          </p:txBody>
        </p:sp>
        <p:sp>
          <p:nvSpPr>
            <p:cNvPr id="3323" name="Google Shape;3323;p123"/>
            <p:cNvSpPr txBox="1"/>
            <p:nvPr/>
          </p:nvSpPr>
          <p:spPr>
            <a:xfrm>
              <a:off x="1014388" y="5961281"/>
              <a:ext cx="501233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Communauté </a:t>
              </a:r>
              <a:endParaRPr sz="1100" b="1">
                <a:solidFill>
                  <a:schemeClr val="dk1"/>
                </a:solidFill>
                <a:latin typeface="Calibri"/>
                <a:ea typeface="Calibri"/>
                <a:cs typeface="Calibri"/>
                <a:sym typeface="Calibri"/>
              </a:endParaRPr>
            </a:p>
          </p:txBody>
        </p:sp>
        <p:sp>
          <p:nvSpPr>
            <p:cNvPr id="3324" name="Google Shape;3324;p123"/>
            <p:cNvSpPr/>
            <p:nvPr/>
          </p:nvSpPr>
          <p:spPr>
            <a:xfrm>
              <a:off x="995272" y="6392168"/>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de questions :</a:t>
              </a:r>
              <a:endParaRPr/>
            </a:p>
          </p:txBody>
        </p:sp>
        <p:sp>
          <p:nvSpPr>
            <p:cNvPr id="3325" name="Google Shape;3325;p123"/>
            <p:cNvSpPr/>
            <p:nvPr/>
          </p:nvSpPr>
          <p:spPr>
            <a:xfrm>
              <a:off x="3765072" y="6392168"/>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d'éléments à observer :</a:t>
              </a:r>
              <a:endParaRPr/>
            </a:p>
          </p:txBody>
        </p:sp>
        <p:sp>
          <p:nvSpPr>
            <p:cNvPr id="3326" name="Google Shape;3326;p123"/>
            <p:cNvSpPr txBox="1"/>
            <p:nvPr/>
          </p:nvSpPr>
          <p:spPr>
            <a:xfrm>
              <a:off x="1014388" y="8490783"/>
              <a:ext cx="5012339"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Documentation</a:t>
              </a:r>
              <a:endParaRPr sz="1100" b="1">
                <a:solidFill>
                  <a:schemeClr val="dk1"/>
                </a:solidFill>
                <a:latin typeface="Calibri"/>
                <a:ea typeface="Calibri"/>
                <a:cs typeface="Calibri"/>
                <a:sym typeface="Calibri"/>
              </a:endParaRPr>
            </a:p>
          </p:txBody>
        </p:sp>
        <p:sp>
          <p:nvSpPr>
            <p:cNvPr id="3327" name="Google Shape;3327;p123"/>
            <p:cNvSpPr/>
            <p:nvPr/>
          </p:nvSpPr>
          <p:spPr>
            <a:xfrm>
              <a:off x="995272" y="8921670"/>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de questions :</a:t>
              </a:r>
              <a:endParaRPr/>
            </a:p>
          </p:txBody>
        </p:sp>
        <p:sp>
          <p:nvSpPr>
            <p:cNvPr id="3328" name="Google Shape;3328;p123"/>
            <p:cNvSpPr/>
            <p:nvPr/>
          </p:nvSpPr>
          <p:spPr>
            <a:xfrm>
              <a:off x="3765072" y="8921670"/>
              <a:ext cx="2484242" cy="182512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Exemples d'éléments à observer :</a:t>
              </a:r>
              <a:endParaRPr/>
            </a:p>
          </p:txBody>
        </p:sp>
      </p:grpSp>
      <p:sp>
        <p:nvSpPr>
          <p:cNvPr id="3329" name="Google Shape;3329;p123"/>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0" name="Google Shape;3330;p123"/>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1" name="Google Shape;3331;p123"/>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2" name="Google Shape;3332;p123"/>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3" name="Google Shape;3333;p123"/>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338"/>
        <p:cNvGrpSpPr/>
        <p:nvPr/>
      </p:nvGrpSpPr>
      <p:grpSpPr>
        <a:xfrm>
          <a:off x="0" y="0"/>
          <a:ext cx="0" cy="0"/>
          <a:chOff x="0" y="0"/>
          <a:chExt cx="0" cy="0"/>
        </a:xfrm>
      </p:grpSpPr>
      <p:sp>
        <p:nvSpPr>
          <p:cNvPr id="3339" name="Google Shape;3339;p124"/>
          <p:cNvSpPr txBox="1"/>
          <p:nvPr/>
        </p:nvSpPr>
        <p:spPr>
          <a:xfrm>
            <a:off x="996287" y="71002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JEU DE RÔLE - ÉVALUATION COMPLÈTE</a:t>
            </a:r>
            <a:endParaRPr/>
          </a:p>
        </p:txBody>
      </p:sp>
      <p:graphicFrame>
        <p:nvGraphicFramePr>
          <p:cNvPr id="3340" name="Google Shape;3340;p124"/>
          <p:cNvGraphicFramePr/>
          <p:nvPr>
            <p:extLst>
              <p:ext uri="{D42A27DB-BD31-4B8C-83A1-F6EECF244321}">
                <p14:modId xmlns:p14="http://schemas.microsoft.com/office/powerpoint/2010/main" val="3335327935"/>
              </p:ext>
            </p:extLst>
          </p:nvPr>
        </p:nvGraphicFramePr>
        <p:xfrm>
          <a:off x="996286" y="2175599"/>
          <a:ext cx="5254050" cy="6921945"/>
        </p:xfrm>
        <a:graphic>
          <a:graphicData uri="http://schemas.openxmlformats.org/drawingml/2006/table">
            <a:tbl>
              <a:tblPr firstRow="1" bandRow="1">
                <a:noFill/>
                <a:tableStyleId>{2E002EEE-DCA1-4BBC-BB20-DC795D1CDC30}</a:tableStyleId>
              </a:tblPr>
              <a:tblGrid>
                <a:gridCol w="1640875">
                  <a:extLst>
                    <a:ext uri="{9D8B030D-6E8A-4147-A177-3AD203B41FA5}">
                      <a16:colId xmlns:a16="http://schemas.microsoft.com/office/drawing/2014/main" val="20000"/>
                    </a:ext>
                  </a:extLst>
                </a:gridCol>
                <a:gridCol w="3613175">
                  <a:extLst>
                    <a:ext uri="{9D8B030D-6E8A-4147-A177-3AD203B41FA5}">
                      <a16:colId xmlns:a16="http://schemas.microsoft.com/office/drawing/2014/main" val="20001"/>
                    </a:ext>
                  </a:extLst>
                </a:gridCol>
              </a:tblGrid>
              <a:tr h="277275">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GESTIONNAIRE DE CAS</a:t>
                      </a:r>
                      <a:endParaRPr sz="1100" b="1">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0"/>
                  </a:ext>
                </a:extLst>
              </a:tr>
              <a:tr h="659300">
                <a:tc>
                  <a:txBody>
                    <a:bodyPr/>
                    <a:lstStyle/>
                    <a:p>
                      <a:pPr marL="0" marR="0" lvl="0" indent="0" algn="l" rtl="0">
                        <a:spcBef>
                          <a:spcPts val="0"/>
                        </a:spcBef>
                        <a:spcAft>
                          <a:spcPts val="0"/>
                        </a:spcAft>
                        <a:buNone/>
                      </a:pPr>
                      <a:r>
                        <a:rPr lang="en-ZA" sz="1100" b="0" dirty="0" err="1">
                          <a:solidFill>
                            <a:schemeClr val="dk1"/>
                          </a:solidFill>
                        </a:rPr>
                        <a:t>Vous</a:t>
                      </a:r>
                      <a:r>
                        <a:rPr lang="en-ZA" sz="1100" b="0" dirty="0">
                          <a:solidFill>
                            <a:schemeClr val="dk1"/>
                          </a:solidFill>
                        </a:rPr>
                        <a:t> </a:t>
                      </a:r>
                      <a:r>
                        <a:rPr lang="en-ZA" sz="1100" b="0" dirty="0" err="1">
                          <a:solidFill>
                            <a:schemeClr val="dk1"/>
                          </a:solidFill>
                        </a:rPr>
                        <a:t>avez</a:t>
                      </a:r>
                      <a:r>
                        <a:rPr lang="en-ZA" sz="1100" b="0" dirty="0">
                          <a:solidFill>
                            <a:schemeClr val="dk1"/>
                          </a:solidFill>
                        </a:rPr>
                        <a:t> déjà </a:t>
                      </a:r>
                      <a:r>
                        <a:rPr lang="en-ZA" sz="1100" b="0" dirty="0" err="1">
                          <a:solidFill>
                            <a:schemeClr val="dk1"/>
                          </a:solidFill>
                        </a:rPr>
                        <a:t>enregistré</a:t>
                      </a:r>
                      <a:r>
                        <a:rPr lang="en-ZA" sz="1100" b="0" dirty="0">
                          <a:solidFill>
                            <a:schemeClr val="dk1"/>
                          </a:solidFill>
                        </a:rPr>
                        <a:t> le </a:t>
                      </a:r>
                      <a:r>
                        <a:rPr lang="en-ZA" sz="1100" b="0" dirty="0" err="1">
                          <a:solidFill>
                            <a:schemeClr val="dk1"/>
                          </a:solidFill>
                        </a:rPr>
                        <a:t>cas</a:t>
                      </a:r>
                      <a:r>
                        <a:rPr lang="en-ZA" sz="1100" b="0" dirty="0">
                          <a:solidFill>
                            <a:schemeClr val="dk1"/>
                          </a:solidFill>
                        </a:rPr>
                        <a:t> </a:t>
                      </a:r>
                      <a:r>
                        <a:rPr lang="en-ZA" sz="1100" b="0" dirty="0" err="1">
                          <a:solidFill>
                            <a:schemeClr val="dk1"/>
                          </a:solidFill>
                        </a:rPr>
                        <a:t>d'Amina</a:t>
                      </a:r>
                      <a:endParaRPr dirty="0"/>
                    </a:p>
                    <a:p>
                      <a:pPr marL="0" marR="0" lvl="0" indent="0" algn="l" rtl="0">
                        <a:spcBef>
                          <a:spcPts val="0"/>
                        </a:spcBef>
                        <a:spcAft>
                          <a:spcPts val="0"/>
                        </a:spcAft>
                        <a:buNone/>
                      </a:pPr>
                      <a:r>
                        <a:rPr lang="en-ZA" sz="1100" b="0" dirty="0" err="1">
                          <a:solidFill>
                            <a:schemeClr val="dk1"/>
                          </a:solidFill>
                        </a:rPr>
                        <a:t>Utilisez</a:t>
                      </a:r>
                      <a:r>
                        <a:rPr lang="en-ZA" sz="1100" b="0" dirty="0">
                          <a:solidFill>
                            <a:schemeClr val="dk1"/>
                          </a:solidFill>
                        </a:rPr>
                        <a:t> les </a:t>
                      </a:r>
                      <a:r>
                        <a:rPr lang="en-ZA" sz="1100" b="0" dirty="0" err="1">
                          <a:solidFill>
                            <a:schemeClr val="dk1"/>
                          </a:solidFill>
                        </a:rPr>
                        <a:t>informations</a:t>
                      </a:r>
                      <a:r>
                        <a:rPr lang="en-ZA" sz="1100" b="0" dirty="0">
                          <a:solidFill>
                            <a:schemeClr val="dk1"/>
                          </a:solidFill>
                        </a:rPr>
                        <a:t> </a:t>
                      </a:r>
                      <a:r>
                        <a:rPr lang="en-ZA" sz="1100" b="0" dirty="0" err="1">
                          <a:solidFill>
                            <a:schemeClr val="dk1"/>
                          </a:solidFill>
                        </a:rPr>
                        <a:t>recueillies</a:t>
                      </a:r>
                      <a:r>
                        <a:rPr lang="en-ZA" sz="1100" b="0" dirty="0">
                          <a:solidFill>
                            <a:schemeClr val="dk1"/>
                          </a:solidFill>
                        </a:rPr>
                        <a:t> </a:t>
                      </a:r>
                      <a:r>
                        <a:rPr lang="en-ZA" sz="1100" b="0" dirty="0" err="1">
                          <a:solidFill>
                            <a:schemeClr val="dk1"/>
                          </a:solidFill>
                        </a:rPr>
                        <a:t>lors</a:t>
                      </a:r>
                      <a:r>
                        <a:rPr lang="en-ZA" sz="1100" b="0" dirty="0">
                          <a:solidFill>
                            <a:schemeClr val="dk1"/>
                          </a:solidFill>
                        </a:rPr>
                        <a:t> de </a:t>
                      </a:r>
                      <a:r>
                        <a:rPr lang="en-ZA" sz="1100" b="0" dirty="0" err="1">
                          <a:solidFill>
                            <a:schemeClr val="dk1"/>
                          </a:solidFill>
                        </a:rPr>
                        <a:t>l'identification</a:t>
                      </a:r>
                      <a:r>
                        <a:rPr lang="en-ZA" sz="1100" b="0" dirty="0">
                          <a:solidFill>
                            <a:schemeClr val="dk1"/>
                          </a:solidFill>
                        </a:rPr>
                        <a:t> et de </a:t>
                      </a:r>
                      <a:r>
                        <a:rPr lang="en-ZA" sz="1100" b="0" dirty="0" err="1">
                          <a:solidFill>
                            <a:schemeClr val="dk1"/>
                          </a:solidFill>
                        </a:rPr>
                        <a:t>l'enregistrement</a:t>
                      </a:r>
                      <a:r>
                        <a:rPr lang="en-ZA" sz="1100" b="0" dirty="0">
                          <a:solidFill>
                            <a:schemeClr val="dk1"/>
                          </a:solidFill>
                        </a:rPr>
                        <a:t> pour </a:t>
                      </a:r>
                      <a:r>
                        <a:rPr lang="en-ZA" sz="1100" b="0" dirty="0" err="1">
                          <a:solidFill>
                            <a:schemeClr val="dk1"/>
                          </a:solidFill>
                        </a:rPr>
                        <a:t>réaliser</a:t>
                      </a:r>
                      <a:r>
                        <a:rPr lang="en-ZA" sz="1100" b="0" dirty="0">
                          <a:solidFill>
                            <a:schemeClr val="dk1"/>
                          </a:solidFill>
                        </a:rPr>
                        <a:t> </a:t>
                      </a:r>
                      <a:r>
                        <a:rPr lang="en-ZA" sz="1100" b="0" dirty="0" err="1">
                          <a:solidFill>
                            <a:schemeClr val="dk1"/>
                          </a:solidFill>
                        </a:rPr>
                        <a:t>une</a:t>
                      </a:r>
                      <a:r>
                        <a:rPr lang="en-ZA" sz="1100" b="0" dirty="0">
                          <a:solidFill>
                            <a:schemeClr val="dk1"/>
                          </a:solidFill>
                        </a:rPr>
                        <a:t> </a:t>
                      </a:r>
                      <a:r>
                        <a:rPr lang="en-ZA" sz="1100" b="0" dirty="0" err="1">
                          <a:solidFill>
                            <a:schemeClr val="dk1"/>
                          </a:solidFill>
                        </a:rPr>
                        <a:t>évaluation</a:t>
                      </a:r>
                      <a:r>
                        <a:rPr lang="en-ZA" sz="1100" b="0" dirty="0">
                          <a:solidFill>
                            <a:schemeClr val="dk1"/>
                          </a:solidFill>
                        </a:rPr>
                        <a:t> </a:t>
                      </a:r>
                      <a:r>
                        <a:rPr lang="en-ZA" sz="1100" b="0" dirty="0" err="1">
                          <a:solidFill>
                            <a:schemeClr val="dk1"/>
                          </a:solidFill>
                        </a:rPr>
                        <a:t>complète</a:t>
                      </a:r>
                      <a:r>
                        <a:rPr lang="en-ZA" sz="1100" b="0" dirty="0">
                          <a:solidFill>
                            <a:schemeClr val="dk1"/>
                          </a:solidFill>
                        </a:rPr>
                        <a:t> des </a:t>
                      </a:r>
                      <a:r>
                        <a:rPr lang="en-ZA" sz="1100" b="0" dirty="0" err="1">
                          <a:solidFill>
                            <a:schemeClr val="dk1"/>
                          </a:solidFill>
                        </a:rPr>
                        <a:t>besoins</a:t>
                      </a:r>
                      <a:r>
                        <a:rPr lang="en-ZA" sz="1100" b="0" dirty="0">
                          <a:solidFill>
                            <a:schemeClr val="dk1"/>
                          </a:solidFill>
                        </a:rPr>
                        <a:t> </a:t>
                      </a:r>
                      <a:r>
                        <a:rPr lang="en-ZA" sz="1100" b="0" dirty="0" err="1">
                          <a:solidFill>
                            <a:schemeClr val="dk1"/>
                          </a:solidFill>
                        </a:rPr>
                        <a:t>d'Amina</a:t>
                      </a:r>
                      <a:r>
                        <a:rPr lang="en-ZA" sz="1100" b="0" dirty="0">
                          <a:solidFill>
                            <a:schemeClr val="dk1"/>
                          </a:solidFill>
                        </a:rPr>
                        <a:t> et de </a:t>
                      </a:r>
                      <a:r>
                        <a:rPr lang="en-ZA" sz="1100" b="0" dirty="0" err="1">
                          <a:solidFill>
                            <a:schemeClr val="dk1"/>
                          </a:solidFill>
                        </a:rPr>
                        <a:t>sa</a:t>
                      </a:r>
                      <a:r>
                        <a:rPr lang="en-ZA" sz="1100" b="0" dirty="0">
                          <a:solidFill>
                            <a:schemeClr val="dk1"/>
                          </a:solidFill>
                        </a:rPr>
                        <a:t> </a:t>
                      </a:r>
                      <a:r>
                        <a:rPr lang="en-ZA" sz="1100" b="0" dirty="0" err="1">
                          <a:solidFill>
                            <a:schemeClr val="dk1"/>
                          </a:solidFill>
                        </a:rPr>
                        <a:t>famille</a:t>
                      </a:r>
                      <a:r>
                        <a:rPr lang="en-ZA" sz="1100" b="0" dirty="0">
                          <a:solidFill>
                            <a:schemeClr val="dk1"/>
                          </a:solidFill>
                        </a:rPr>
                        <a:t>. </a:t>
                      </a:r>
                      <a:endParaRPr dirty="0"/>
                    </a:p>
                    <a:p>
                      <a:pPr marL="0" marR="0" lvl="0" indent="0" algn="l" rtl="0">
                        <a:spcBef>
                          <a:spcPts val="0"/>
                        </a:spcBef>
                        <a:spcAft>
                          <a:spcPts val="0"/>
                        </a:spcAft>
                        <a:buNone/>
                      </a:pPr>
                      <a:endParaRPr sz="110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226695" marR="0" lvl="0" indent="-226695" algn="l" rtl="0">
                        <a:spcBef>
                          <a:spcPts val="0"/>
                        </a:spcBef>
                        <a:spcAft>
                          <a:spcPts val="0"/>
                        </a:spcAft>
                        <a:buNone/>
                      </a:pPr>
                      <a:r>
                        <a:rPr lang="en-ZA" sz="1100" b="0" dirty="0">
                          <a:solidFill>
                            <a:schemeClr val="dk1"/>
                          </a:solidFill>
                        </a:rPr>
                        <a:t>Au </a:t>
                      </a:r>
                      <a:r>
                        <a:rPr lang="en-ZA" sz="1100" b="0" dirty="0" err="1">
                          <a:solidFill>
                            <a:schemeClr val="dk1"/>
                          </a:solidFill>
                        </a:rPr>
                        <a:t>cours</a:t>
                      </a:r>
                      <a:r>
                        <a:rPr lang="en-ZA" sz="1100" b="0" dirty="0">
                          <a:solidFill>
                            <a:schemeClr val="dk1"/>
                          </a:solidFill>
                        </a:rPr>
                        <a:t> de </a:t>
                      </a:r>
                      <a:r>
                        <a:rPr lang="en-ZA" sz="1100" b="0" dirty="0" err="1">
                          <a:solidFill>
                            <a:schemeClr val="dk1"/>
                          </a:solidFill>
                        </a:rPr>
                        <a:t>ce</a:t>
                      </a:r>
                      <a:r>
                        <a:rPr lang="en-ZA" sz="1100" b="0" dirty="0">
                          <a:solidFill>
                            <a:schemeClr val="dk1"/>
                          </a:solidFill>
                        </a:rPr>
                        <a:t> jeu de </a:t>
                      </a:r>
                      <a:r>
                        <a:rPr lang="en-ZA" sz="1100" b="0" dirty="0" err="1">
                          <a:solidFill>
                            <a:schemeClr val="dk1"/>
                          </a:solidFill>
                        </a:rPr>
                        <a:t>rôle</a:t>
                      </a:r>
                      <a:r>
                        <a:rPr lang="en-ZA" sz="1100" b="0" dirty="0">
                          <a:solidFill>
                            <a:schemeClr val="dk1"/>
                          </a:solidFill>
                        </a:rPr>
                        <a:t>, </a:t>
                      </a:r>
                      <a:r>
                        <a:rPr lang="en-ZA" sz="1100" b="0" dirty="0" err="1">
                          <a:solidFill>
                            <a:schemeClr val="dk1"/>
                          </a:solidFill>
                        </a:rPr>
                        <a:t>vous</a:t>
                      </a:r>
                      <a:r>
                        <a:rPr lang="en-ZA" sz="1100" b="0" dirty="0">
                          <a:solidFill>
                            <a:schemeClr val="dk1"/>
                          </a:solidFill>
                        </a:rPr>
                        <a:t> </a:t>
                      </a:r>
                      <a:r>
                        <a:rPr lang="en-ZA" sz="1100" b="0" dirty="0" err="1">
                          <a:solidFill>
                            <a:schemeClr val="dk1"/>
                          </a:solidFill>
                        </a:rPr>
                        <a:t>devez</a:t>
                      </a:r>
                      <a:r>
                        <a:rPr lang="en-ZA" sz="1100" b="0" dirty="0">
                          <a:solidFill>
                            <a:schemeClr val="dk1"/>
                          </a:solidFill>
                        </a:rPr>
                        <a:t>:</a:t>
                      </a:r>
                      <a:endParaRPr dirty="0"/>
                    </a:p>
                    <a:p>
                      <a:pPr marL="226695" marR="0" lvl="0" indent="-226695" algn="l" rtl="0">
                        <a:spcBef>
                          <a:spcPts val="0"/>
                        </a:spcBef>
                        <a:spcAft>
                          <a:spcPts val="0"/>
                        </a:spcAft>
                        <a:buNone/>
                      </a:pPr>
                      <a:endParaRPr sz="1100" b="0" dirty="0">
                        <a:solidFill>
                          <a:schemeClr val="dk1"/>
                        </a:solidFill>
                      </a:endParaRPr>
                    </a:p>
                    <a:p>
                      <a:pPr marL="285750" marR="0" lvl="0" indent="-285750" algn="l" rtl="0">
                        <a:spcBef>
                          <a:spcPts val="0"/>
                        </a:spcBef>
                        <a:spcAft>
                          <a:spcPts val="0"/>
                        </a:spcAft>
                        <a:buClr>
                          <a:schemeClr val="dk1"/>
                        </a:buClr>
                        <a:buSzPts val="1100"/>
                        <a:buFont typeface="Arial"/>
                        <a:buChar char="•"/>
                      </a:pPr>
                      <a:r>
                        <a:rPr lang="en-ZA" sz="1100" b="0" dirty="0">
                          <a:solidFill>
                            <a:schemeClr val="dk1"/>
                          </a:solidFill>
                        </a:rPr>
                        <a:t>Aider Amina (et </a:t>
                      </a:r>
                      <a:r>
                        <a:rPr lang="en-ZA" sz="1100" b="0" dirty="0" err="1">
                          <a:solidFill>
                            <a:schemeClr val="dk1"/>
                          </a:solidFill>
                        </a:rPr>
                        <a:t>sa</a:t>
                      </a:r>
                      <a:r>
                        <a:rPr lang="en-ZA" sz="1100" b="0" dirty="0">
                          <a:solidFill>
                            <a:schemeClr val="dk1"/>
                          </a:solidFill>
                        </a:rPr>
                        <a:t> </a:t>
                      </a:r>
                      <a:r>
                        <a:rPr lang="en-ZA" sz="1100" b="0" dirty="0" err="1">
                          <a:solidFill>
                            <a:schemeClr val="dk1"/>
                          </a:solidFill>
                        </a:rPr>
                        <a:t>mère</a:t>
                      </a:r>
                      <a:r>
                        <a:rPr lang="en-ZA" sz="1100" b="0" dirty="0">
                          <a:solidFill>
                            <a:schemeClr val="dk1"/>
                          </a:solidFill>
                        </a:rPr>
                        <a:t>) à </a:t>
                      </a:r>
                      <a:r>
                        <a:rPr lang="en-ZA" sz="1100" b="0" dirty="0" err="1">
                          <a:solidFill>
                            <a:schemeClr val="dk1"/>
                          </a:solidFill>
                        </a:rPr>
                        <a:t>s'exprimer</a:t>
                      </a:r>
                      <a:r>
                        <a:rPr lang="en-ZA" sz="1100" b="0" dirty="0">
                          <a:solidFill>
                            <a:schemeClr val="dk1"/>
                          </a:solidFill>
                        </a:rPr>
                        <a:t>.</a:t>
                      </a:r>
                      <a:endParaRPr dirty="0"/>
                    </a:p>
                    <a:p>
                      <a:pPr marL="285750" marR="0" lvl="0" indent="-285750" algn="l" rtl="0">
                        <a:spcBef>
                          <a:spcPts val="0"/>
                        </a:spcBef>
                        <a:spcAft>
                          <a:spcPts val="0"/>
                        </a:spcAft>
                        <a:buClr>
                          <a:schemeClr val="dk1"/>
                        </a:buClr>
                        <a:buSzPts val="1100"/>
                        <a:buFont typeface="Arial"/>
                        <a:buChar char="•"/>
                      </a:pPr>
                      <a:r>
                        <a:rPr lang="en-ZA" sz="1100" b="0" dirty="0">
                          <a:solidFill>
                            <a:schemeClr val="dk1"/>
                          </a:solidFill>
                        </a:rPr>
                        <a:t>Identifier les </a:t>
                      </a:r>
                      <a:r>
                        <a:rPr lang="en-ZA" sz="1100" b="0" dirty="0" err="1">
                          <a:solidFill>
                            <a:schemeClr val="dk1"/>
                          </a:solidFill>
                        </a:rPr>
                        <a:t>besoins</a:t>
                      </a:r>
                      <a:r>
                        <a:rPr lang="en-ZA" sz="1100" b="0" dirty="0">
                          <a:solidFill>
                            <a:schemeClr val="dk1"/>
                          </a:solidFill>
                        </a:rPr>
                        <a:t> </a:t>
                      </a:r>
                      <a:r>
                        <a:rPr lang="en-ZA" sz="1100" b="0" dirty="0" err="1">
                          <a:solidFill>
                            <a:schemeClr val="dk1"/>
                          </a:solidFill>
                        </a:rPr>
                        <a:t>d'Amina</a:t>
                      </a:r>
                      <a:r>
                        <a:rPr lang="en-ZA" sz="1100" b="0" dirty="0">
                          <a:solidFill>
                            <a:schemeClr val="dk1"/>
                          </a:solidFill>
                        </a:rPr>
                        <a:t>, </a:t>
                      </a:r>
                      <a:r>
                        <a:rPr lang="en-ZA" sz="1100" b="0" dirty="0" err="1">
                          <a:solidFill>
                            <a:schemeClr val="dk1"/>
                          </a:solidFill>
                        </a:rPr>
                        <a:t>notamment</a:t>
                      </a:r>
                      <a:r>
                        <a:rPr lang="en-ZA" sz="1100" b="0" dirty="0">
                          <a:solidFill>
                            <a:schemeClr val="dk1"/>
                          </a:solidFill>
                        </a:rPr>
                        <a:t> sur le plan physique, </a:t>
                      </a:r>
                      <a:r>
                        <a:rPr lang="en-ZA" sz="1100" b="0" dirty="0" err="1">
                          <a:solidFill>
                            <a:schemeClr val="dk1"/>
                          </a:solidFill>
                        </a:rPr>
                        <a:t>émotionnel</a:t>
                      </a:r>
                      <a:r>
                        <a:rPr lang="en-ZA" sz="1100" b="0" dirty="0">
                          <a:solidFill>
                            <a:schemeClr val="dk1"/>
                          </a:solidFill>
                        </a:rPr>
                        <a:t>, social, </a:t>
                      </a:r>
                      <a:r>
                        <a:rPr lang="en-ZA" sz="1100" b="0" dirty="0" err="1">
                          <a:solidFill>
                            <a:schemeClr val="dk1"/>
                          </a:solidFill>
                        </a:rPr>
                        <a:t>éducatif</a:t>
                      </a:r>
                      <a:r>
                        <a:rPr lang="en-ZA" sz="1100" b="0" dirty="0">
                          <a:solidFill>
                            <a:schemeClr val="dk1"/>
                          </a:solidFill>
                        </a:rPr>
                        <a:t> et </a:t>
                      </a:r>
                      <a:r>
                        <a:rPr lang="en-ZA" sz="1100" b="0" dirty="0" err="1">
                          <a:solidFill>
                            <a:schemeClr val="dk1"/>
                          </a:solidFill>
                        </a:rPr>
                        <a:t>documentaire</a:t>
                      </a:r>
                      <a:r>
                        <a:rPr lang="en-ZA" sz="1100" b="0" dirty="0">
                          <a:solidFill>
                            <a:schemeClr val="dk1"/>
                          </a:solidFill>
                        </a:rPr>
                        <a:t>.</a:t>
                      </a:r>
                      <a:endParaRPr dirty="0"/>
                    </a:p>
                    <a:p>
                      <a:pPr marL="285750" marR="0" lvl="0" indent="-285750" algn="l" rtl="0">
                        <a:spcBef>
                          <a:spcPts val="0"/>
                        </a:spcBef>
                        <a:spcAft>
                          <a:spcPts val="0"/>
                        </a:spcAft>
                        <a:buClr>
                          <a:schemeClr val="dk1"/>
                        </a:buClr>
                        <a:buSzPts val="1100"/>
                        <a:buFont typeface="Arial"/>
                        <a:buChar char="•"/>
                      </a:pPr>
                      <a:r>
                        <a:rPr lang="en-ZA" sz="1100" b="0" dirty="0">
                          <a:solidFill>
                            <a:schemeClr val="dk1"/>
                          </a:solidFill>
                        </a:rPr>
                        <a:t>Analyser les </a:t>
                      </a:r>
                      <a:r>
                        <a:rPr lang="en-ZA" sz="1100" b="0" dirty="0" err="1">
                          <a:solidFill>
                            <a:schemeClr val="dk1"/>
                          </a:solidFill>
                        </a:rPr>
                        <a:t>facteurs</a:t>
                      </a:r>
                      <a:r>
                        <a:rPr lang="en-ZA" sz="1100" b="0" dirty="0">
                          <a:solidFill>
                            <a:schemeClr val="dk1"/>
                          </a:solidFill>
                        </a:rPr>
                        <a:t> de </a:t>
                      </a:r>
                      <a:r>
                        <a:rPr lang="en-ZA" sz="1100" b="0" dirty="0" err="1">
                          <a:solidFill>
                            <a:schemeClr val="dk1"/>
                          </a:solidFill>
                        </a:rPr>
                        <a:t>risque</a:t>
                      </a:r>
                      <a:r>
                        <a:rPr lang="en-ZA" sz="1100" b="0" dirty="0">
                          <a:solidFill>
                            <a:schemeClr val="dk1"/>
                          </a:solidFill>
                        </a:rPr>
                        <a:t> et de protection dans la vie </a:t>
                      </a:r>
                      <a:r>
                        <a:rPr lang="en-ZA" sz="1100" b="0" dirty="0" err="1">
                          <a:solidFill>
                            <a:schemeClr val="dk1"/>
                          </a:solidFill>
                        </a:rPr>
                        <a:t>d'Amina</a:t>
                      </a:r>
                      <a:r>
                        <a:rPr lang="en-ZA" sz="1100" b="0" dirty="0">
                          <a:solidFill>
                            <a:schemeClr val="dk1"/>
                          </a:solidFill>
                        </a:rPr>
                        <a:t>, </a:t>
                      </a:r>
                      <a:r>
                        <a:rPr lang="en-ZA" sz="1100" b="0" dirty="0" err="1">
                          <a:solidFill>
                            <a:schemeClr val="dk1"/>
                          </a:solidFill>
                        </a:rPr>
                        <a:t>en</a:t>
                      </a:r>
                      <a:r>
                        <a:rPr lang="en-ZA" sz="1100" b="0" dirty="0">
                          <a:solidFill>
                            <a:schemeClr val="dk1"/>
                          </a:solidFill>
                        </a:rPr>
                        <a:t> </a:t>
                      </a:r>
                      <a:r>
                        <a:rPr lang="en-ZA" sz="1100" b="0" dirty="0" err="1">
                          <a:solidFill>
                            <a:schemeClr val="dk1"/>
                          </a:solidFill>
                        </a:rPr>
                        <a:t>utilisant</a:t>
                      </a:r>
                      <a:r>
                        <a:rPr lang="en-ZA" sz="1100" b="0" dirty="0">
                          <a:solidFill>
                            <a:schemeClr val="dk1"/>
                          </a:solidFill>
                        </a:rPr>
                        <a:t> le </a:t>
                      </a:r>
                      <a:r>
                        <a:rPr lang="en-ZA" sz="1100" b="0" dirty="0" err="1">
                          <a:solidFill>
                            <a:schemeClr val="dk1"/>
                          </a:solidFill>
                        </a:rPr>
                        <a:t>modèle</a:t>
                      </a:r>
                      <a:r>
                        <a:rPr lang="en-ZA" sz="1100" b="0" dirty="0">
                          <a:solidFill>
                            <a:schemeClr val="dk1"/>
                          </a:solidFill>
                        </a:rPr>
                        <a:t> socio-</a:t>
                      </a:r>
                      <a:r>
                        <a:rPr lang="en-ZA" sz="1100" b="0" dirty="0" err="1">
                          <a:solidFill>
                            <a:schemeClr val="dk1"/>
                          </a:solidFill>
                        </a:rPr>
                        <a:t>écologique</a:t>
                      </a:r>
                      <a:r>
                        <a:rPr lang="en-ZA" sz="1100" b="0" dirty="0">
                          <a:solidFill>
                            <a:schemeClr val="dk1"/>
                          </a:solidFill>
                        </a:rPr>
                        <a:t>.</a:t>
                      </a:r>
                      <a:endParaRPr dirty="0"/>
                    </a:p>
                    <a:p>
                      <a:pPr marL="285750" marR="0" lvl="0" indent="-285750" algn="l" rtl="0">
                        <a:spcBef>
                          <a:spcPts val="0"/>
                        </a:spcBef>
                        <a:spcAft>
                          <a:spcPts val="0"/>
                        </a:spcAft>
                        <a:buClr>
                          <a:schemeClr val="dk1"/>
                        </a:buClr>
                        <a:buSzPts val="1100"/>
                        <a:buFont typeface="Arial"/>
                        <a:buChar char="•"/>
                      </a:pPr>
                      <a:r>
                        <a:rPr lang="en-ZA" sz="1100" b="0" dirty="0" err="1">
                          <a:solidFill>
                            <a:schemeClr val="dk1"/>
                          </a:solidFill>
                        </a:rPr>
                        <a:t>Réévaluer</a:t>
                      </a:r>
                      <a:r>
                        <a:rPr lang="en-ZA" sz="1100" b="0" dirty="0">
                          <a:solidFill>
                            <a:schemeClr val="dk1"/>
                          </a:solidFill>
                        </a:rPr>
                        <a:t>/confirmer les </a:t>
                      </a:r>
                      <a:r>
                        <a:rPr lang="en-ZA" sz="1100" b="0" dirty="0" err="1">
                          <a:solidFill>
                            <a:schemeClr val="dk1"/>
                          </a:solidFill>
                        </a:rPr>
                        <a:t>problèmes</a:t>
                      </a:r>
                      <a:r>
                        <a:rPr lang="en-ZA" sz="1100" b="0" dirty="0">
                          <a:solidFill>
                            <a:schemeClr val="dk1"/>
                          </a:solidFill>
                        </a:rPr>
                        <a:t> de protection </a:t>
                      </a:r>
                      <a:r>
                        <a:rPr lang="en-ZA" sz="1100" b="0" dirty="0" err="1">
                          <a:solidFill>
                            <a:schemeClr val="dk1"/>
                          </a:solidFill>
                        </a:rPr>
                        <a:t>concernant</a:t>
                      </a:r>
                      <a:r>
                        <a:rPr lang="en-ZA" sz="1100" b="0" dirty="0">
                          <a:solidFill>
                            <a:schemeClr val="dk1"/>
                          </a:solidFill>
                        </a:rPr>
                        <a:t> Amina et le </a:t>
                      </a:r>
                      <a:r>
                        <a:rPr lang="en-ZA" sz="1100" b="0" dirty="0" err="1">
                          <a:solidFill>
                            <a:schemeClr val="dk1"/>
                          </a:solidFill>
                        </a:rPr>
                        <a:t>niveau</a:t>
                      </a:r>
                      <a:r>
                        <a:rPr lang="en-ZA" sz="1100" b="0" dirty="0">
                          <a:solidFill>
                            <a:schemeClr val="dk1"/>
                          </a:solidFill>
                        </a:rPr>
                        <a:t> de </a:t>
                      </a:r>
                      <a:r>
                        <a:rPr lang="en-ZA" sz="1100" b="0" dirty="0" err="1">
                          <a:solidFill>
                            <a:schemeClr val="dk1"/>
                          </a:solidFill>
                        </a:rPr>
                        <a:t>risque</a:t>
                      </a:r>
                      <a:r>
                        <a:rPr lang="en-ZA" sz="1100" b="0" dirty="0">
                          <a:solidFill>
                            <a:schemeClr val="dk1"/>
                          </a:solidFill>
                        </a:rPr>
                        <a:t> de son dossier.</a:t>
                      </a:r>
                      <a:endParaRPr dirty="0"/>
                    </a:p>
                    <a:p>
                      <a:pPr marL="285750" marR="0" lvl="0" indent="-285750" algn="l" rtl="0">
                        <a:spcBef>
                          <a:spcPts val="0"/>
                        </a:spcBef>
                        <a:spcAft>
                          <a:spcPts val="0"/>
                        </a:spcAft>
                        <a:buClr>
                          <a:schemeClr val="dk1"/>
                        </a:buClr>
                        <a:buSzPts val="1100"/>
                        <a:buFont typeface="Arial"/>
                        <a:buChar char="•"/>
                      </a:pPr>
                      <a:r>
                        <a:rPr lang="en-ZA" sz="1100" b="0" dirty="0">
                          <a:solidFill>
                            <a:schemeClr val="dk1"/>
                          </a:solidFill>
                        </a:rPr>
                        <a:t>Dresser la </a:t>
                      </a:r>
                      <a:r>
                        <a:rPr lang="en-ZA" sz="1100" b="0" dirty="0" err="1">
                          <a:solidFill>
                            <a:schemeClr val="dk1"/>
                          </a:solidFill>
                        </a:rPr>
                        <a:t>liste</a:t>
                      </a:r>
                      <a:r>
                        <a:rPr lang="en-ZA" sz="1100" b="0" dirty="0">
                          <a:solidFill>
                            <a:schemeClr val="dk1"/>
                          </a:solidFill>
                        </a:rPr>
                        <a:t> des </a:t>
                      </a:r>
                      <a:r>
                        <a:rPr lang="en-ZA" sz="1100" b="0" dirty="0" err="1">
                          <a:solidFill>
                            <a:schemeClr val="dk1"/>
                          </a:solidFill>
                        </a:rPr>
                        <a:t>préoccupations</a:t>
                      </a:r>
                      <a:r>
                        <a:rPr lang="en-ZA" sz="1100" b="0" dirty="0">
                          <a:solidFill>
                            <a:schemeClr val="dk1"/>
                          </a:solidFill>
                        </a:rPr>
                        <a:t> </a:t>
                      </a:r>
                      <a:r>
                        <a:rPr lang="en-ZA" sz="1100" b="0" dirty="0" err="1">
                          <a:solidFill>
                            <a:schemeClr val="dk1"/>
                          </a:solidFill>
                        </a:rPr>
                        <a:t>immédiates</a:t>
                      </a:r>
                      <a:r>
                        <a:rPr lang="en-ZA" sz="1100" b="0" dirty="0">
                          <a:solidFill>
                            <a:schemeClr val="dk1"/>
                          </a:solidFill>
                        </a:rPr>
                        <a:t> et des </a:t>
                      </a:r>
                      <a:r>
                        <a:rPr lang="en-ZA" sz="1100" b="0" dirty="0" err="1">
                          <a:solidFill>
                            <a:schemeClr val="dk1"/>
                          </a:solidFill>
                        </a:rPr>
                        <a:t>mesures</a:t>
                      </a:r>
                      <a:r>
                        <a:rPr lang="en-ZA" sz="1100" b="0" dirty="0">
                          <a:solidFill>
                            <a:schemeClr val="dk1"/>
                          </a:solidFill>
                        </a:rPr>
                        <a:t> à prendre.</a:t>
                      </a:r>
                      <a:endParaRPr dirty="0"/>
                    </a:p>
                    <a:p>
                      <a:pPr marL="285750" marR="0" lvl="0" indent="-215900" algn="l" rtl="0">
                        <a:spcBef>
                          <a:spcPts val="0"/>
                        </a:spcBef>
                        <a:spcAft>
                          <a:spcPts val="0"/>
                        </a:spcAft>
                        <a:buClr>
                          <a:schemeClr val="dk1"/>
                        </a:buClr>
                        <a:buSzPts val="1100"/>
                        <a:buFont typeface="Arial"/>
                        <a:buNone/>
                      </a:pPr>
                      <a:endParaRPr sz="110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95575">
                <a:tc gridSpan="2">
                  <a:txBody>
                    <a:bodyPr/>
                    <a:lstStyle/>
                    <a:p>
                      <a:pPr marL="0" marR="0" lvl="0" indent="0" algn="l" rtl="0">
                        <a:spcBef>
                          <a:spcPts val="0"/>
                        </a:spcBef>
                        <a:spcAft>
                          <a:spcPts val="0"/>
                        </a:spcAft>
                        <a:buNone/>
                      </a:pPr>
                      <a:r>
                        <a:rPr lang="en-ZA" sz="1100" b="1">
                          <a:solidFill>
                            <a:schemeClr val="dk1"/>
                          </a:solidFill>
                        </a:rPr>
                        <a:t>AMINA</a:t>
                      </a:r>
                      <a:endParaRPr sz="11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2"/>
                  </a:ext>
                </a:extLst>
              </a:tr>
              <a:tr h="826950">
                <a:tc>
                  <a:txBody>
                    <a:bodyPr/>
                    <a:lstStyle/>
                    <a:p>
                      <a:pPr marL="0" marR="0" lvl="0" indent="0" algn="l" rtl="0">
                        <a:lnSpc>
                          <a:spcPct val="106000"/>
                        </a:lnSpc>
                        <a:spcBef>
                          <a:spcPts val="0"/>
                        </a:spcBef>
                        <a:spcAft>
                          <a:spcPts val="0"/>
                        </a:spcAft>
                        <a:buNone/>
                      </a:pPr>
                      <a:r>
                        <a:rPr lang="en-ZA" sz="1100" dirty="0" err="1"/>
                        <a:t>Vous</a:t>
                      </a:r>
                      <a:r>
                        <a:rPr lang="en-ZA" sz="1100" dirty="0"/>
                        <a:t> </a:t>
                      </a:r>
                      <a:r>
                        <a:rPr lang="en-ZA" sz="1100" dirty="0" err="1"/>
                        <a:t>discutez</a:t>
                      </a:r>
                      <a:r>
                        <a:rPr lang="en-ZA" sz="1100" dirty="0"/>
                        <a:t> avec </a:t>
                      </a:r>
                      <a:r>
                        <a:rPr lang="en-ZA" sz="1100" dirty="0" err="1"/>
                        <a:t>votre</a:t>
                      </a:r>
                      <a:r>
                        <a:rPr lang="en-ZA" sz="1100" dirty="0"/>
                        <a:t> assistant social </a:t>
                      </a:r>
                      <a:r>
                        <a:rPr lang="en-ZA" sz="1100" dirty="0" err="1"/>
                        <a:t>mais</a:t>
                      </a:r>
                      <a:r>
                        <a:rPr lang="en-ZA" sz="1100" dirty="0"/>
                        <a:t> </a:t>
                      </a:r>
                      <a:r>
                        <a:rPr lang="en-ZA" sz="1100" dirty="0" err="1"/>
                        <a:t>vous</a:t>
                      </a:r>
                      <a:r>
                        <a:rPr lang="en-ZA" sz="1100" dirty="0"/>
                        <a:t> </a:t>
                      </a:r>
                      <a:r>
                        <a:rPr lang="en-ZA" sz="1100" dirty="0" err="1"/>
                        <a:t>n'êtes</a:t>
                      </a:r>
                      <a:r>
                        <a:rPr lang="en-ZA" sz="1100" dirty="0"/>
                        <a:t> pas </a:t>
                      </a:r>
                      <a:r>
                        <a:rPr lang="en-ZA" sz="1100" dirty="0" err="1"/>
                        <a:t>sûr</a:t>
                      </a:r>
                      <a:r>
                        <a:rPr lang="en-ZA" sz="1100" dirty="0"/>
                        <a:t> </a:t>
                      </a:r>
                      <a:r>
                        <a:rPr lang="en-ZA" sz="1100" dirty="0" err="1"/>
                        <a:t>qu'il</a:t>
                      </a:r>
                      <a:r>
                        <a:rPr lang="en-ZA" sz="1100" dirty="0"/>
                        <a:t> </a:t>
                      </a:r>
                      <a:r>
                        <a:rPr lang="en-ZA" sz="1100" dirty="0" err="1"/>
                        <a:t>puisse</a:t>
                      </a:r>
                      <a:r>
                        <a:rPr lang="en-ZA" sz="1100" dirty="0"/>
                        <a:t> </a:t>
                      </a:r>
                      <a:r>
                        <a:rPr lang="en-ZA" sz="1100" dirty="0" err="1"/>
                        <a:t>vous</a:t>
                      </a:r>
                      <a:r>
                        <a:rPr lang="en-ZA" sz="1100" dirty="0"/>
                        <a:t> aider. </a:t>
                      </a:r>
                      <a:r>
                        <a:rPr lang="en-ZA" sz="1100" dirty="0" err="1"/>
                        <a:t>Vous</a:t>
                      </a:r>
                      <a:r>
                        <a:rPr lang="en-ZA" sz="1100" dirty="0"/>
                        <a:t> </a:t>
                      </a:r>
                      <a:r>
                        <a:rPr lang="en-ZA" sz="1100" dirty="0" err="1"/>
                        <a:t>vous</a:t>
                      </a:r>
                      <a:r>
                        <a:rPr lang="en-ZA" sz="1100" dirty="0"/>
                        <a:t> </a:t>
                      </a:r>
                      <a:r>
                        <a:rPr lang="en-ZA" sz="1100" dirty="0" err="1"/>
                        <a:t>sentez</a:t>
                      </a:r>
                      <a:r>
                        <a:rPr lang="en-ZA" sz="1100" dirty="0"/>
                        <a:t> très </a:t>
                      </a:r>
                      <a:r>
                        <a:rPr lang="en-ZA" sz="1100" dirty="0" err="1"/>
                        <a:t>stressé</a:t>
                      </a:r>
                      <a:r>
                        <a:rPr lang="en-ZA" sz="1100" dirty="0"/>
                        <a:t> et </a:t>
                      </a:r>
                      <a:r>
                        <a:rPr lang="en-ZA" sz="1100" dirty="0" err="1"/>
                        <a:t>inquiet</a:t>
                      </a:r>
                      <a:r>
                        <a:rPr lang="en-ZA" sz="1100" dirty="0"/>
                        <a:t>.</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devriez</a:t>
                      </a:r>
                      <a:r>
                        <a:rPr lang="en-ZA" sz="1100" dirty="0"/>
                        <a:t> </a:t>
                      </a:r>
                      <a:r>
                        <a:rPr lang="en-ZA" sz="1100" dirty="0" err="1"/>
                        <a:t>fournir</a:t>
                      </a:r>
                      <a:r>
                        <a:rPr lang="en-ZA" sz="1100" dirty="0"/>
                        <a:t> les </a:t>
                      </a:r>
                      <a:r>
                        <a:rPr lang="en-ZA" sz="1100" dirty="0" err="1"/>
                        <a:t>informations</a:t>
                      </a:r>
                      <a:r>
                        <a:rPr lang="en-ZA" sz="1100" dirty="0"/>
                        <a:t> </a:t>
                      </a:r>
                      <a:r>
                        <a:rPr lang="en-ZA" sz="1100" dirty="0" err="1"/>
                        <a:t>suivantes</a:t>
                      </a:r>
                      <a:r>
                        <a:rPr lang="en-ZA" sz="1100" dirty="0"/>
                        <a:t> </a:t>
                      </a:r>
                      <a:r>
                        <a:rPr lang="en-ZA" sz="1100" dirty="0" err="1"/>
                        <a:t>si</a:t>
                      </a:r>
                      <a:r>
                        <a:rPr lang="en-ZA" sz="1100" dirty="0"/>
                        <a:t> le </a:t>
                      </a:r>
                      <a:r>
                        <a:rPr lang="en-ZA" sz="1100" dirty="0" err="1"/>
                        <a:t>gestionnaire</a:t>
                      </a:r>
                      <a:r>
                        <a:rPr lang="en-ZA" sz="1100" dirty="0"/>
                        <a:t> de </a:t>
                      </a:r>
                      <a:r>
                        <a:rPr lang="en-ZA" sz="1100" dirty="0" err="1"/>
                        <a:t>cas</a:t>
                      </a:r>
                      <a:r>
                        <a:rPr lang="en-ZA" sz="1100" dirty="0"/>
                        <a:t> </a:t>
                      </a:r>
                      <a:r>
                        <a:rPr lang="en-ZA" sz="1100" dirty="0" err="1"/>
                        <a:t>vous</a:t>
                      </a:r>
                      <a:r>
                        <a:rPr lang="en-ZA" sz="1100" dirty="0"/>
                        <a:t> met à </a:t>
                      </a:r>
                      <a:r>
                        <a:rPr lang="en-ZA" sz="1100" dirty="0" err="1"/>
                        <a:t>l'aise</a:t>
                      </a:r>
                      <a:r>
                        <a:rPr lang="en-ZA" sz="1100" dirty="0"/>
                        <a:t> et </a:t>
                      </a:r>
                      <a:r>
                        <a:rPr lang="en-ZA" sz="1100" dirty="0" err="1"/>
                        <a:t>vous</a:t>
                      </a:r>
                      <a:r>
                        <a:rPr lang="en-ZA" sz="1100" dirty="0"/>
                        <a:t> </a:t>
                      </a:r>
                      <a:r>
                        <a:rPr lang="en-ZA" sz="1100" dirty="0" err="1"/>
                        <a:t>rassure</a:t>
                      </a:r>
                      <a:r>
                        <a:rPr lang="en-ZA" sz="1100" dirty="0"/>
                        <a:t> :</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voulez</a:t>
                      </a:r>
                      <a:r>
                        <a:rPr lang="en-ZA" sz="1100" dirty="0"/>
                        <a:t> continuer à </a:t>
                      </a:r>
                      <a:r>
                        <a:rPr lang="en-ZA" sz="1100" dirty="0" err="1"/>
                        <a:t>travailler</a:t>
                      </a:r>
                      <a:r>
                        <a:rPr lang="en-ZA" sz="1100" dirty="0"/>
                        <a:t> </a:t>
                      </a:r>
                      <a:r>
                        <a:rPr lang="en-ZA" sz="1100" dirty="0" err="1"/>
                        <a:t>comme</a:t>
                      </a:r>
                      <a:r>
                        <a:rPr lang="en-ZA" sz="1100" dirty="0"/>
                        <a:t> femme de ménage </a:t>
                      </a:r>
                      <a:r>
                        <a:rPr lang="en-ZA" sz="1100" dirty="0" err="1"/>
                        <a:t>parce</a:t>
                      </a:r>
                      <a:r>
                        <a:rPr lang="en-ZA" sz="1100" dirty="0"/>
                        <a:t> que </a:t>
                      </a:r>
                      <a:r>
                        <a:rPr lang="en-ZA" sz="1100" dirty="0" err="1"/>
                        <a:t>vous</a:t>
                      </a:r>
                      <a:r>
                        <a:rPr lang="en-ZA" sz="1100" dirty="0"/>
                        <a:t> </a:t>
                      </a:r>
                      <a:r>
                        <a:rPr lang="en-ZA" sz="1100" dirty="0" err="1"/>
                        <a:t>voulez</a:t>
                      </a:r>
                      <a:r>
                        <a:rPr lang="en-ZA" sz="1100" dirty="0"/>
                        <a:t> </a:t>
                      </a:r>
                      <a:r>
                        <a:rPr lang="en-ZA" sz="1100" dirty="0" err="1"/>
                        <a:t>travailler</a:t>
                      </a:r>
                      <a:r>
                        <a:rPr lang="en-ZA" sz="1100" dirty="0"/>
                        <a:t> dur </a:t>
                      </a:r>
                      <a:r>
                        <a:rPr lang="en-ZA" sz="1100" dirty="0" err="1"/>
                        <a:t>comme</a:t>
                      </a:r>
                      <a:r>
                        <a:rPr lang="en-ZA" sz="1100" dirty="0"/>
                        <a:t> </a:t>
                      </a:r>
                      <a:r>
                        <a:rPr lang="en-ZA" sz="1100" dirty="0" err="1"/>
                        <a:t>votre</a:t>
                      </a:r>
                      <a:r>
                        <a:rPr lang="en-ZA" sz="1100" dirty="0"/>
                        <a:t> </a:t>
                      </a:r>
                      <a:r>
                        <a:rPr lang="en-ZA" sz="1100" dirty="0" err="1"/>
                        <a:t>mère</a:t>
                      </a:r>
                      <a:r>
                        <a:rPr lang="en-ZA" sz="1100" dirty="0"/>
                        <a:t> et aider la </a:t>
                      </a:r>
                      <a:r>
                        <a:rPr lang="en-ZA" sz="1100" dirty="0" err="1"/>
                        <a:t>famille</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a:t>Au début, le </a:t>
                      </a:r>
                      <a:r>
                        <a:rPr lang="en-ZA" sz="1100" dirty="0" err="1"/>
                        <a:t>voisin</a:t>
                      </a:r>
                      <a:r>
                        <a:rPr lang="en-ZA" sz="1100" dirty="0"/>
                        <a:t> </a:t>
                      </a:r>
                      <a:r>
                        <a:rPr lang="en-ZA" sz="1100" dirty="0" err="1"/>
                        <a:t>veuf</a:t>
                      </a:r>
                      <a:r>
                        <a:rPr lang="en-ZA" sz="1100" dirty="0"/>
                        <a:t> </a:t>
                      </a:r>
                      <a:r>
                        <a:rPr lang="en-ZA" sz="1100" dirty="0" err="1"/>
                        <a:t>était</a:t>
                      </a:r>
                      <a:r>
                        <a:rPr lang="en-ZA" sz="1100" dirty="0"/>
                        <a:t> gentil. Il a </a:t>
                      </a:r>
                      <a:r>
                        <a:rPr lang="en-ZA" sz="1100" dirty="0" err="1"/>
                        <a:t>dit</a:t>
                      </a:r>
                      <a:r>
                        <a:rPr lang="en-ZA" sz="1100" dirty="0"/>
                        <a:t> des choses </a:t>
                      </a:r>
                      <a:r>
                        <a:rPr lang="en-ZA" sz="1100" dirty="0" err="1"/>
                        <a:t>gentilles</a:t>
                      </a:r>
                      <a:r>
                        <a:rPr lang="en-ZA" sz="1100" dirty="0"/>
                        <a:t> sur </a:t>
                      </a:r>
                      <a:r>
                        <a:rPr lang="en-ZA" sz="1100" dirty="0" err="1"/>
                        <a:t>votre</a:t>
                      </a:r>
                      <a:r>
                        <a:rPr lang="en-ZA" sz="1100" dirty="0"/>
                        <a:t> </a:t>
                      </a:r>
                      <a:r>
                        <a:rPr lang="en-ZA" sz="1100" dirty="0" err="1"/>
                        <a:t>apparence</a:t>
                      </a:r>
                      <a:r>
                        <a:rPr lang="en-ZA" sz="1100" dirty="0"/>
                        <a:t>, il </a:t>
                      </a:r>
                      <a:r>
                        <a:rPr lang="en-ZA" sz="1100" dirty="0" err="1"/>
                        <a:t>vous</a:t>
                      </a:r>
                      <a:r>
                        <a:rPr lang="en-ZA" sz="1100" dirty="0"/>
                        <a:t> a </a:t>
                      </a:r>
                      <a:r>
                        <a:rPr lang="en-ZA" sz="1100" dirty="0" err="1"/>
                        <a:t>offert</a:t>
                      </a:r>
                      <a:r>
                        <a:rPr lang="en-ZA" sz="1100" dirty="0"/>
                        <a:t> un petit </a:t>
                      </a:r>
                      <a:r>
                        <a:rPr lang="en-ZA" sz="1100" dirty="0" err="1"/>
                        <a:t>cadeau</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err="1"/>
                        <a:t>Depuis</a:t>
                      </a:r>
                      <a:r>
                        <a:rPr lang="en-ZA" sz="1100" dirty="0"/>
                        <a:t> </a:t>
                      </a:r>
                      <a:r>
                        <a:rPr lang="en-ZA" sz="1100" dirty="0" err="1"/>
                        <a:t>peu</a:t>
                      </a:r>
                      <a:r>
                        <a:rPr lang="en-ZA" sz="1100" dirty="0"/>
                        <a:t>, il </a:t>
                      </a:r>
                      <a:r>
                        <a:rPr lang="en-ZA" sz="1100" dirty="0" err="1"/>
                        <a:t>vous</a:t>
                      </a:r>
                      <a:r>
                        <a:rPr lang="en-ZA" sz="1100" dirty="0"/>
                        <a:t> met mal à </a:t>
                      </a:r>
                      <a:r>
                        <a:rPr lang="en-ZA" sz="1100" dirty="0" err="1"/>
                        <a:t>l'aise</a:t>
                      </a:r>
                      <a:r>
                        <a:rPr lang="en-ZA" sz="1100" dirty="0"/>
                        <a:t>. Il continue à </a:t>
                      </a:r>
                      <a:r>
                        <a:rPr lang="en-ZA" sz="1100" dirty="0" err="1"/>
                        <a:t>s'asseoir</a:t>
                      </a:r>
                      <a:r>
                        <a:rPr lang="en-ZA" sz="1100" dirty="0"/>
                        <a:t> à </a:t>
                      </a:r>
                      <a:r>
                        <a:rPr lang="en-ZA" sz="1100" dirty="0" err="1"/>
                        <a:t>côté</a:t>
                      </a:r>
                      <a:r>
                        <a:rPr lang="en-ZA" sz="1100" dirty="0"/>
                        <a:t> de </a:t>
                      </a:r>
                      <a:r>
                        <a:rPr lang="en-ZA" sz="1100" dirty="0" err="1"/>
                        <a:t>vous</a:t>
                      </a:r>
                      <a:r>
                        <a:rPr lang="en-ZA" sz="1100" dirty="0"/>
                        <a:t>, </a:t>
                      </a:r>
                      <a:r>
                        <a:rPr lang="en-ZA" sz="1100" dirty="0" err="1"/>
                        <a:t>vous</a:t>
                      </a:r>
                      <a:r>
                        <a:rPr lang="en-ZA" sz="1100" dirty="0"/>
                        <a:t> </a:t>
                      </a:r>
                      <a:r>
                        <a:rPr lang="en-ZA" sz="1100" dirty="0" err="1"/>
                        <a:t>touche</a:t>
                      </a:r>
                      <a:r>
                        <a:rPr lang="en-ZA" sz="1100" dirty="0"/>
                        <a:t> le bras et les </a:t>
                      </a:r>
                      <a:r>
                        <a:rPr lang="en-ZA" sz="1100" dirty="0" err="1"/>
                        <a:t>épaules</a:t>
                      </a:r>
                      <a:r>
                        <a:rPr lang="en-ZA" sz="1100" dirty="0"/>
                        <a:t> et </a:t>
                      </a:r>
                      <a:r>
                        <a:rPr lang="en-ZA" sz="1100" dirty="0" err="1"/>
                        <a:t>vous</a:t>
                      </a:r>
                      <a:r>
                        <a:rPr lang="en-ZA" sz="1100" dirty="0"/>
                        <a:t> </a:t>
                      </a:r>
                      <a:r>
                        <a:rPr lang="en-ZA" sz="1100" dirty="0" err="1"/>
                        <a:t>demande</a:t>
                      </a:r>
                      <a:r>
                        <a:rPr lang="en-ZA" sz="1100" dirty="0"/>
                        <a:t> de </a:t>
                      </a:r>
                      <a:r>
                        <a:rPr lang="en-ZA" sz="1100" dirty="0" err="1"/>
                        <a:t>venir</a:t>
                      </a:r>
                      <a:r>
                        <a:rPr lang="en-ZA" sz="1100" dirty="0"/>
                        <a:t> à la </a:t>
                      </a:r>
                      <a:r>
                        <a:rPr lang="en-ZA" sz="1100" dirty="0" err="1"/>
                        <a:t>maison</a:t>
                      </a:r>
                      <a:r>
                        <a:rPr lang="en-ZA" sz="1100" dirty="0"/>
                        <a:t> pendant </a:t>
                      </a:r>
                      <a:r>
                        <a:rPr lang="en-ZA" sz="1100" dirty="0" err="1"/>
                        <a:t>votre</a:t>
                      </a:r>
                      <a:r>
                        <a:rPr lang="en-ZA" sz="1100" dirty="0"/>
                        <a:t> jour de congé et de ne pas </a:t>
                      </a:r>
                      <a:r>
                        <a:rPr lang="en-ZA" sz="1100" dirty="0" err="1"/>
                        <a:t>en</a:t>
                      </a:r>
                      <a:r>
                        <a:rPr lang="en-ZA" sz="1100" dirty="0"/>
                        <a:t> </a:t>
                      </a:r>
                      <a:r>
                        <a:rPr lang="en-ZA" sz="1100" dirty="0" err="1"/>
                        <a:t>parler</a:t>
                      </a:r>
                      <a:r>
                        <a:rPr lang="en-ZA" sz="1100" dirty="0"/>
                        <a:t> à </a:t>
                      </a:r>
                      <a:r>
                        <a:rPr lang="en-ZA" sz="1100" dirty="0" err="1"/>
                        <a:t>votre</a:t>
                      </a:r>
                      <a:r>
                        <a:rPr lang="en-ZA" sz="1100" dirty="0"/>
                        <a:t> </a:t>
                      </a:r>
                      <a:r>
                        <a:rPr lang="en-ZA" sz="1100" dirty="0" err="1"/>
                        <a:t>mère</a:t>
                      </a:r>
                      <a:r>
                        <a:rPr lang="en-ZA" sz="1100" dirty="0"/>
                        <a:t>. </a:t>
                      </a:r>
                      <a:endParaRPr dirty="0"/>
                    </a:p>
                    <a:p>
                      <a:pPr marL="285750" marR="0" lvl="0" indent="-285750" algn="l" rtl="0">
                        <a:spcBef>
                          <a:spcPts val="0"/>
                        </a:spcBef>
                        <a:spcAft>
                          <a:spcPts val="0"/>
                        </a:spcAft>
                        <a:buClr>
                          <a:schemeClr val="dk1"/>
                        </a:buClr>
                        <a:buSzPts val="1100"/>
                        <a:buFont typeface="Arial"/>
                        <a:buChar char="•"/>
                      </a:pPr>
                      <a:r>
                        <a:rPr lang="en-ZA" sz="1100" dirty="0"/>
                        <a:t>La </a:t>
                      </a:r>
                      <a:r>
                        <a:rPr lang="en-ZA" sz="1100" dirty="0" err="1"/>
                        <a:t>semaine</a:t>
                      </a:r>
                      <a:r>
                        <a:rPr lang="en-ZA" sz="1100" dirty="0"/>
                        <a:t> </a:t>
                      </a:r>
                      <a:r>
                        <a:rPr lang="en-ZA" sz="1100" dirty="0" err="1"/>
                        <a:t>prochaine</a:t>
                      </a:r>
                      <a:r>
                        <a:rPr lang="en-ZA" sz="1100" dirty="0"/>
                        <a:t>, </a:t>
                      </a:r>
                      <a:r>
                        <a:rPr lang="en-ZA" sz="1100" dirty="0" err="1"/>
                        <a:t>vous</a:t>
                      </a:r>
                      <a:r>
                        <a:rPr lang="en-ZA" sz="1100" dirty="0"/>
                        <a:t> </a:t>
                      </a:r>
                      <a:r>
                        <a:rPr lang="en-ZA" sz="1100" dirty="0" err="1"/>
                        <a:t>serez</a:t>
                      </a:r>
                      <a:r>
                        <a:rPr lang="en-ZA" sz="1100" dirty="0"/>
                        <a:t> </a:t>
                      </a:r>
                      <a:r>
                        <a:rPr lang="en-ZA" sz="1100" dirty="0" err="1"/>
                        <a:t>seule</a:t>
                      </a:r>
                      <a:r>
                        <a:rPr lang="en-ZA" sz="1100" dirty="0"/>
                        <a:t> dans la </a:t>
                      </a:r>
                      <a:r>
                        <a:rPr lang="en-ZA" sz="1100" dirty="0" err="1"/>
                        <a:t>maison</a:t>
                      </a:r>
                      <a:r>
                        <a:rPr lang="en-ZA" sz="1100" dirty="0"/>
                        <a:t> avec </a:t>
                      </a:r>
                      <a:r>
                        <a:rPr lang="en-ZA" sz="1100" dirty="0" err="1"/>
                        <a:t>cet</a:t>
                      </a:r>
                      <a:r>
                        <a:rPr lang="en-ZA" sz="1100" dirty="0"/>
                        <a:t> homme et </a:t>
                      </a:r>
                      <a:r>
                        <a:rPr lang="en-ZA" sz="1100" dirty="0" err="1"/>
                        <a:t>c'est</a:t>
                      </a:r>
                      <a:r>
                        <a:rPr lang="en-ZA" sz="1100" dirty="0"/>
                        <a:t> </a:t>
                      </a:r>
                      <a:r>
                        <a:rPr lang="en-ZA" sz="1100" dirty="0" err="1"/>
                        <a:t>effrayant</a:t>
                      </a:r>
                      <a:r>
                        <a:rPr lang="en-ZA" sz="1100" dirty="0"/>
                        <a:t>. </a:t>
                      </a:r>
                      <a:endParaRPr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n'avez</a:t>
                      </a:r>
                      <a:r>
                        <a:rPr lang="en-ZA" sz="1100" dirty="0"/>
                        <a:t> pas beaucoup </a:t>
                      </a:r>
                      <a:r>
                        <a:rPr lang="en-ZA" sz="1100" dirty="0" err="1"/>
                        <a:t>mangé</a:t>
                      </a:r>
                      <a:r>
                        <a:rPr lang="en-ZA" sz="1100" dirty="0"/>
                        <a:t> </a:t>
                      </a:r>
                      <a:r>
                        <a:rPr lang="en-ZA" sz="1100" dirty="0" err="1"/>
                        <a:t>ni</a:t>
                      </a:r>
                      <a:r>
                        <a:rPr lang="en-ZA" sz="1100" dirty="0"/>
                        <a:t> </a:t>
                      </a:r>
                      <a:r>
                        <a:rPr lang="en-ZA" sz="1100" dirty="0" err="1"/>
                        <a:t>dormi</a:t>
                      </a:r>
                      <a:r>
                        <a:rPr lang="en-ZA" sz="1100" dirty="0"/>
                        <a:t> et </a:t>
                      </a:r>
                      <a:r>
                        <a:rPr lang="en-ZA" sz="1100" dirty="0" err="1"/>
                        <a:t>hier</a:t>
                      </a:r>
                      <a:r>
                        <a:rPr lang="en-ZA" sz="1100" dirty="0"/>
                        <a:t> </a:t>
                      </a:r>
                      <a:r>
                        <a:rPr lang="en-ZA" sz="1100" dirty="0" err="1"/>
                        <a:t>vous</a:t>
                      </a:r>
                      <a:r>
                        <a:rPr lang="en-ZA" sz="1100" dirty="0"/>
                        <a:t> </a:t>
                      </a:r>
                      <a:r>
                        <a:rPr lang="en-ZA" sz="1100" dirty="0" err="1"/>
                        <a:t>vous</a:t>
                      </a:r>
                      <a:r>
                        <a:rPr lang="en-ZA" sz="1100" dirty="0"/>
                        <a:t> </a:t>
                      </a:r>
                      <a:r>
                        <a:rPr lang="en-ZA" sz="1100" dirty="0" err="1"/>
                        <a:t>êtes</a:t>
                      </a:r>
                      <a:r>
                        <a:rPr lang="en-ZA" sz="1100" dirty="0"/>
                        <a:t> </a:t>
                      </a:r>
                      <a:r>
                        <a:rPr lang="en-ZA" sz="1100" dirty="0" err="1"/>
                        <a:t>évanouie</a:t>
                      </a:r>
                      <a:r>
                        <a:rPr lang="en-ZA" sz="1100" dirty="0"/>
                        <a:t> (</a:t>
                      </a:r>
                      <a:r>
                        <a:rPr lang="en-ZA" sz="1100" dirty="0" err="1"/>
                        <a:t>effondrée</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n'avez</a:t>
                      </a:r>
                      <a:r>
                        <a:rPr lang="en-ZA" sz="1100" dirty="0"/>
                        <a:t> pas </a:t>
                      </a:r>
                      <a:r>
                        <a:rPr lang="en-ZA" sz="1100" dirty="0" err="1"/>
                        <a:t>rendu</a:t>
                      </a:r>
                      <a:r>
                        <a:rPr lang="en-ZA" sz="1100" dirty="0"/>
                        <a:t> </a:t>
                      </a:r>
                      <a:r>
                        <a:rPr lang="en-ZA" sz="1100" dirty="0" err="1"/>
                        <a:t>visite</a:t>
                      </a:r>
                      <a:r>
                        <a:rPr lang="en-ZA" sz="1100" dirty="0"/>
                        <a:t> à </a:t>
                      </a:r>
                      <a:r>
                        <a:rPr lang="en-ZA" sz="1100" dirty="0" err="1"/>
                        <a:t>vos</a:t>
                      </a:r>
                      <a:r>
                        <a:rPr lang="en-ZA" sz="1100" dirty="0"/>
                        <a:t> </a:t>
                      </a:r>
                      <a:r>
                        <a:rPr lang="en-ZA" sz="1100" dirty="0" err="1"/>
                        <a:t>amis</a:t>
                      </a:r>
                      <a:r>
                        <a:rPr lang="en-ZA" sz="1100" dirty="0"/>
                        <a:t> </a:t>
                      </a:r>
                      <a:r>
                        <a:rPr lang="en-ZA" sz="1100" dirty="0" err="1"/>
                        <a:t>depuis</a:t>
                      </a:r>
                      <a:r>
                        <a:rPr lang="en-ZA" sz="1100" dirty="0"/>
                        <a:t> que </a:t>
                      </a:r>
                      <a:r>
                        <a:rPr lang="en-ZA" sz="1100" dirty="0" err="1"/>
                        <a:t>vous</a:t>
                      </a:r>
                      <a:r>
                        <a:rPr lang="en-ZA" sz="1100" dirty="0"/>
                        <a:t> </a:t>
                      </a:r>
                      <a:r>
                        <a:rPr lang="en-ZA" sz="1100" dirty="0" err="1"/>
                        <a:t>avez</a:t>
                      </a:r>
                      <a:r>
                        <a:rPr lang="en-ZA" sz="1100" dirty="0"/>
                        <a:t> </a:t>
                      </a:r>
                      <a:r>
                        <a:rPr lang="en-ZA" sz="1100" dirty="0" err="1"/>
                        <a:t>quitté</a:t>
                      </a:r>
                      <a:r>
                        <a:rPr lang="en-ZA" sz="1100" dirty="0"/>
                        <a:t> </a:t>
                      </a:r>
                      <a:r>
                        <a:rPr lang="en-ZA" sz="1100" dirty="0" err="1"/>
                        <a:t>l'école</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aimez</a:t>
                      </a:r>
                      <a:r>
                        <a:rPr lang="en-ZA" sz="1100" dirty="0"/>
                        <a:t> </a:t>
                      </a:r>
                      <a:r>
                        <a:rPr lang="en-ZA" sz="1100" dirty="0" err="1"/>
                        <a:t>rendre</a:t>
                      </a:r>
                      <a:r>
                        <a:rPr lang="en-ZA" sz="1100" dirty="0"/>
                        <a:t> </a:t>
                      </a:r>
                      <a:r>
                        <a:rPr lang="en-ZA" sz="1100" dirty="0" err="1"/>
                        <a:t>visite</a:t>
                      </a:r>
                      <a:r>
                        <a:rPr lang="en-ZA" sz="1100" dirty="0"/>
                        <a:t> à </a:t>
                      </a:r>
                      <a:r>
                        <a:rPr lang="en-ZA" sz="1100" dirty="0" err="1"/>
                        <a:t>votre</a:t>
                      </a:r>
                      <a:r>
                        <a:rPr lang="en-ZA" sz="1100" dirty="0"/>
                        <a:t> </a:t>
                      </a:r>
                      <a:r>
                        <a:rPr lang="en-ZA" sz="1100" dirty="0" err="1"/>
                        <a:t>tante</a:t>
                      </a:r>
                      <a:r>
                        <a:rPr lang="en-ZA" sz="1100" dirty="0"/>
                        <a:t> </a:t>
                      </a:r>
                      <a:r>
                        <a:rPr lang="en-ZA" sz="1100" dirty="0" err="1"/>
                        <a:t>parce</a:t>
                      </a:r>
                      <a:r>
                        <a:rPr lang="en-ZA" sz="1100" dirty="0"/>
                        <a:t> </a:t>
                      </a:r>
                      <a:r>
                        <a:rPr lang="en-ZA" sz="1100" dirty="0" err="1"/>
                        <a:t>qu'elle</a:t>
                      </a:r>
                      <a:r>
                        <a:rPr lang="en-ZA" sz="1100" dirty="0"/>
                        <a:t> </a:t>
                      </a:r>
                      <a:r>
                        <a:rPr lang="en-ZA" sz="1100" dirty="0" err="1"/>
                        <a:t>est</a:t>
                      </a:r>
                      <a:r>
                        <a:rPr lang="en-ZA" sz="1100" dirty="0"/>
                        <a:t> </a:t>
                      </a:r>
                      <a:r>
                        <a:rPr lang="en-ZA" sz="1100" dirty="0" err="1"/>
                        <a:t>gentille</a:t>
                      </a:r>
                      <a:r>
                        <a:rPr lang="en-ZA" sz="1100" dirty="0"/>
                        <a:t> et </a:t>
                      </a:r>
                      <a:r>
                        <a:rPr lang="en-ZA" sz="1100" dirty="0" err="1"/>
                        <a:t>qu'elle</a:t>
                      </a:r>
                      <a:r>
                        <a:rPr lang="en-ZA" sz="1100" dirty="0"/>
                        <a:t> cuisine bien, </a:t>
                      </a:r>
                      <a:r>
                        <a:rPr lang="en-ZA" sz="1100" dirty="0" err="1"/>
                        <a:t>mais</a:t>
                      </a:r>
                      <a:r>
                        <a:rPr lang="en-ZA" sz="1100" dirty="0"/>
                        <a:t> </a:t>
                      </a:r>
                      <a:r>
                        <a:rPr lang="en-ZA" sz="1100" dirty="0" err="1"/>
                        <a:t>vous</a:t>
                      </a:r>
                      <a:r>
                        <a:rPr lang="en-ZA" sz="1100" dirty="0"/>
                        <a:t> </a:t>
                      </a:r>
                      <a:r>
                        <a:rPr lang="en-ZA" sz="1100" dirty="0" err="1"/>
                        <a:t>n'avez</a:t>
                      </a:r>
                      <a:r>
                        <a:rPr lang="en-ZA" sz="1100" dirty="0"/>
                        <a:t> plus le temps de le faire.</a:t>
                      </a:r>
                      <a:endParaRPr sz="11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bl>
          </a:graphicData>
        </a:graphic>
      </p:graphicFrame>
      <p:sp>
        <p:nvSpPr>
          <p:cNvPr id="3341" name="Google Shape;3341;p124"/>
          <p:cNvSpPr txBox="1"/>
          <p:nvPr/>
        </p:nvSpPr>
        <p:spPr>
          <a:xfrm>
            <a:off x="996286" y="1260663"/>
            <a:ext cx="539198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Choisissez l'un des rôles suivants. Lisez-le attentivement et préparez-vous à incarner ce personnage. Vous pouvez vous inspirer de ce qui est écrit ici et de la façon dont les membres de votre équipe interagissent. N'hésitez pas à faire preuve de créativité.</a:t>
            </a:r>
            <a:endParaRPr/>
          </a:p>
        </p:txBody>
      </p:sp>
      <p:sp>
        <p:nvSpPr>
          <p:cNvPr id="3342" name="Google Shape;3342;p124"/>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3" name="Google Shape;3343;p124"/>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4" name="Google Shape;3344;p124"/>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5" name="Google Shape;3345;p124"/>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6" name="Google Shape;3346;p124"/>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3351"/>
        <p:cNvGrpSpPr/>
        <p:nvPr/>
      </p:nvGrpSpPr>
      <p:grpSpPr>
        <a:xfrm>
          <a:off x="0" y="0"/>
          <a:ext cx="0" cy="0"/>
          <a:chOff x="0" y="0"/>
          <a:chExt cx="0" cy="0"/>
        </a:xfrm>
      </p:grpSpPr>
      <p:sp>
        <p:nvSpPr>
          <p:cNvPr id="3352" name="Google Shape;3352;p125"/>
          <p:cNvSpPr txBox="1"/>
          <p:nvPr/>
        </p:nvSpPr>
        <p:spPr>
          <a:xfrm>
            <a:off x="-2262082" y="1744712"/>
            <a:ext cx="24425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226695" marR="0" lvl="0" indent="-226695" algn="l" rtl="0">
              <a:spcBef>
                <a:spcPts val="0"/>
              </a:spcBef>
              <a:spcAft>
                <a:spcPts val="0"/>
              </a:spcAft>
              <a:buNone/>
            </a:pPr>
            <a:endParaRPr sz="1100">
              <a:solidFill>
                <a:schemeClr val="dk1"/>
              </a:solidFill>
              <a:latin typeface="Calibri"/>
              <a:ea typeface="Calibri"/>
              <a:cs typeface="Calibri"/>
              <a:sym typeface="Calibri"/>
            </a:endParaRPr>
          </a:p>
        </p:txBody>
      </p:sp>
      <p:graphicFrame>
        <p:nvGraphicFramePr>
          <p:cNvPr id="3353" name="Google Shape;3353;p125"/>
          <p:cNvGraphicFramePr/>
          <p:nvPr>
            <p:extLst>
              <p:ext uri="{D42A27DB-BD31-4B8C-83A1-F6EECF244321}">
                <p14:modId xmlns:p14="http://schemas.microsoft.com/office/powerpoint/2010/main" val="3055663291"/>
              </p:ext>
            </p:extLst>
          </p:nvPr>
        </p:nvGraphicFramePr>
        <p:xfrm>
          <a:off x="996286" y="694556"/>
          <a:ext cx="5259125" cy="2727599"/>
        </p:xfrm>
        <a:graphic>
          <a:graphicData uri="http://schemas.openxmlformats.org/drawingml/2006/table">
            <a:tbl>
              <a:tblPr firstRow="1" bandRow="1">
                <a:noFill/>
                <a:tableStyleId>{2E002EEE-DCA1-4BBC-BB20-DC795D1CDC30}</a:tableStyleId>
              </a:tblPr>
              <a:tblGrid>
                <a:gridCol w="2001550">
                  <a:extLst>
                    <a:ext uri="{9D8B030D-6E8A-4147-A177-3AD203B41FA5}">
                      <a16:colId xmlns:a16="http://schemas.microsoft.com/office/drawing/2014/main" val="20000"/>
                    </a:ext>
                  </a:extLst>
                </a:gridCol>
                <a:gridCol w="3257575">
                  <a:extLst>
                    <a:ext uri="{9D8B030D-6E8A-4147-A177-3AD203B41FA5}">
                      <a16:colId xmlns:a16="http://schemas.microsoft.com/office/drawing/2014/main" val="20001"/>
                    </a:ext>
                  </a:extLst>
                </a:gridCol>
              </a:tblGrid>
              <a:tr h="13970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LA MÈRE D'AMINA</a:t>
                      </a:r>
                      <a:endParaRPr sz="11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0"/>
                  </a:ext>
                </a:extLst>
              </a:tr>
              <a:tr h="659300">
                <a:tc>
                  <a:txBody>
                    <a:bodyPr/>
                    <a:lstStyle/>
                    <a:p>
                      <a:pPr marL="0" marR="0" lvl="0" indent="0" algn="l" rtl="0">
                        <a:lnSpc>
                          <a:spcPct val="106000"/>
                        </a:lnSpc>
                        <a:spcBef>
                          <a:spcPts val="0"/>
                        </a:spcBef>
                        <a:spcAft>
                          <a:spcPts val="0"/>
                        </a:spcAft>
                        <a:buNone/>
                      </a:pPr>
                      <a:r>
                        <a:rPr lang="en-ZA" sz="1100"/>
                        <a:t>Le gestionnaire de cas va continuer à discuter du cas d'Amina.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lnSpc>
                          <a:spcPct val="106000"/>
                        </a:lnSpc>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devriez</a:t>
                      </a:r>
                      <a:r>
                        <a:rPr lang="en-ZA" sz="1100" dirty="0"/>
                        <a:t> </a:t>
                      </a:r>
                      <a:r>
                        <a:rPr lang="en-ZA" sz="1100" dirty="0" err="1"/>
                        <a:t>fournir</a:t>
                      </a:r>
                      <a:r>
                        <a:rPr lang="en-ZA" sz="1100" dirty="0"/>
                        <a:t> les </a:t>
                      </a:r>
                      <a:r>
                        <a:rPr lang="en-ZA" sz="1100" dirty="0" err="1"/>
                        <a:t>informations</a:t>
                      </a:r>
                      <a:r>
                        <a:rPr lang="en-ZA" sz="1100" dirty="0"/>
                        <a:t> </a:t>
                      </a:r>
                      <a:r>
                        <a:rPr lang="en-ZA" sz="1100" dirty="0" err="1"/>
                        <a:t>suivantes</a:t>
                      </a:r>
                      <a:r>
                        <a:rPr lang="en-ZA" sz="1100" dirty="0"/>
                        <a:t> </a:t>
                      </a:r>
                      <a:r>
                        <a:rPr lang="en-ZA" sz="1100" dirty="0" err="1"/>
                        <a:t>si</a:t>
                      </a:r>
                      <a:r>
                        <a:rPr lang="en-ZA" sz="1100" dirty="0"/>
                        <a:t> le </a:t>
                      </a:r>
                      <a:r>
                        <a:rPr lang="en-ZA" sz="1100" dirty="0" err="1"/>
                        <a:t>gestionnaire</a:t>
                      </a:r>
                      <a:r>
                        <a:rPr lang="en-ZA" sz="1100" dirty="0"/>
                        <a:t> de </a:t>
                      </a:r>
                      <a:r>
                        <a:rPr lang="en-ZA" sz="1100" dirty="0" err="1"/>
                        <a:t>cas</a:t>
                      </a:r>
                      <a:r>
                        <a:rPr lang="en-ZA" sz="1100" dirty="0"/>
                        <a:t> </a:t>
                      </a:r>
                      <a:r>
                        <a:rPr lang="en-ZA" sz="1100" dirty="0" err="1"/>
                        <a:t>vous</a:t>
                      </a:r>
                      <a:r>
                        <a:rPr lang="en-ZA" sz="1100" dirty="0"/>
                        <a:t> met à </a:t>
                      </a:r>
                      <a:r>
                        <a:rPr lang="en-ZA" sz="1100" dirty="0" err="1"/>
                        <a:t>l'aise</a:t>
                      </a:r>
                      <a:r>
                        <a:rPr lang="en-ZA" sz="1100" dirty="0"/>
                        <a:t> et </a:t>
                      </a:r>
                      <a:r>
                        <a:rPr lang="en-ZA" sz="1100" dirty="0" err="1"/>
                        <a:t>vous</a:t>
                      </a:r>
                      <a:r>
                        <a:rPr lang="en-ZA" sz="1100" dirty="0"/>
                        <a:t> </a:t>
                      </a:r>
                      <a:r>
                        <a:rPr lang="en-ZA" sz="1100" dirty="0" err="1"/>
                        <a:t>rassure</a:t>
                      </a:r>
                      <a:r>
                        <a:rPr lang="en-ZA" sz="1100" dirty="0"/>
                        <a:t> :</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aimeriez</a:t>
                      </a:r>
                      <a:r>
                        <a:rPr lang="en-ZA" sz="1100" dirty="0"/>
                        <a:t> </a:t>
                      </a:r>
                      <a:r>
                        <a:rPr lang="en-ZA" sz="1100" dirty="0" err="1"/>
                        <a:t>qu'Amina</a:t>
                      </a:r>
                      <a:r>
                        <a:rPr lang="en-ZA" sz="1100" dirty="0"/>
                        <a:t> </a:t>
                      </a:r>
                      <a:r>
                        <a:rPr lang="en-ZA" sz="1100" dirty="0" err="1"/>
                        <a:t>puisse</a:t>
                      </a:r>
                      <a:r>
                        <a:rPr lang="en-ZA" sz="1100" dirty="0"/>
                        <a:t> terminer </a:t>
                      </a:r>
                      <a:r>
                        <a:rPr lang="en-ZA" sz="1100" dirty="0" err="1"/>
                        <a:t>l'école</a:t>
                      </a:r>
                      <a:r>
                        <a:rPr lang="en-ZA" sz="1100" dirty="0"/>
                        <a:t> </a:t>
                      </a:r>
                      <a:r>
                        <a:rPr lang="en-ZA" sz="1100" dirty="0" err="1"/>
                        <a:t>secondaire</a:t>
                      </a:r>
                      <a:r>
                        <a:rPr lang="en-ZA" sz="1100" dirty="0"/>
                        <a:t>, </a:t>
                      </a:r>
                      <a:r>
                        <a:rPr lang="en-ZA" sz="1100" dirty="0" err="1"/>
                        <a:t>mais</a:t>
                      </a:r>
                      <a:r>
                        <a:rPr lang="en-ZA" sz="1100" dirty="0"/>
                        <a:t> </a:t>
                      </a:r>
                      <a:r>
                        <a:rPr lang="en-ZA" sz="1100" dirty="0" err="1"/>
                        <a:t>c'est</a:t>
                      </a:r>
                      <a:r>
                        <a:rPr lang="en-ZA" sz="1100" dirty="0"/>
                        <a:t> trop </a:t>
                      </a:r>
                      <a:r>
                        <a:rPr lang="en-ZA" sz="1100" dirty="0" err="1"/>
                        <a:t>cher</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a:t>Il </a:t>
                      </a:r>
                      <a:r>
                        <a:rPr lang="en-ZA" sz="1100" dirty="0" err="1"/>
                        <a:t>n'y</a:t>
                      </a:r>
                      <a:r>
                        <a:rPr lang="en-ZA" sz="1100" dirty="0"/>
                        <a:t> a pas </a:t>
                      </a:r>
                      <a:r>
                        <a:rPr lang="en-ZA" sz="1100" dirty="0" err="1"/>
                        <a:t>assez</a:t>
                      </a:r>
                      <a:r>
                        <a:rPr lang="en-ZA" sz="1100" dirty="0"/>
                        <a:t> </a:t>
                      </a:r>
                      <a:r>
                        <a:rPr lang="en-ZA" sz="1100" dirty="0" err="1"/>
                        <a:t>d'argent</a:t>
                      </a:r>
                      <a:r>
                        <a:rPr lang="en-ZA" sz="1100" dirty="0"/>
                        <a:t> pour manger trois </a:t>
                      </a:r>
                      <a:r>
                        <a:rPr lang="en-ZA" sz="1100" dirty="0" err="1"/>
                        <a:t>fois</a:t>
                      </a:r>
                      <a:r>
                        <a:rPr lang="en-ZA" sz="1100" dirty="0"/>
                        <a:t> par jour, </a:t>
                      </a:r>
                      <a:r>
                        <a:rPr lang="en-ZA" sz="1100" dirty="0" err="1"/>
                        <a:t>vous</a:t>
                      </a:r>
                      <a:r>
                        <a:rPr lang="en-ZA" sz="1100" dirty="0"/>
                        <a:t> </a:t>
                      </a:r>
                      <a:r>
                        <a:rPr lang="en-ZA" sz="1100" dirty="0" err="1"/>
                        <a:t>sautez</a:t>
                      </a:r>
                      <a:r>
                        <a:rPr lang="en-ZA" sz="1100" dirty="0"/>
                        <a:t> des </a:t>
                      </a:r>
                      <a:r>
                        <a:rPr lang="en-ZA" sz="1100" dirty="0" err="1"/>
                        <a:t>repas</a:t>
                      </a:r>
                      <a:r>
                        <a:rPr lang="en-ZA" sz="1100" dirty="0"/>
                        <a:t>, </a:t>
                      </a:r>
                      <a:r>
                        <a:rPr lang="en-ZA" sz="1100" dirty="0" err="1"/>
                        <a:t>mais</a:t>
                      </a:r>
                      <a:r>
                        <a:rPr lang="en-ZA" sz="1100" dirty="0"/>
                        <a:t> </a:t>
                      </a:r>
                      <a:r>
                        <a:rPr lang="en-ZA" sz="1100" dirty="0" err="1"/>
                        <a:t>vos</a:t>
                      </a:r>
                      <a:r>
                        <a:rPr lang="en-ZA" sz="1100" dirty="0"/>
                        <a:t> enfants ne le font pas. </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ne </a:t>
                      </a:r>
                      <a:r>
                        <a:rPr lang="en-ZA" sz="1100" dirty="0" err="1"/>
                        <a:t>pensez</a:t>
                      </a:r>
                      <a:r>
                        <a:rPr lang="en-ZA" sz="1100" dirty="0"/>
                        <a:t> pas que le </a:t>
                      </a:r>
                      <a:r>
                        <a:rPr lang="en-ZA" sz="1100" dirty="0" err="1"/>
                        <a:t>voisin</a:t>
                      </a:r>
                      <a:r>
                        <a:rPr lang="en-ZA" sz="1100" dirty="0"/>
                        <a:t> </a:t>
                      </a:r>
                      <a:r>
                        <a:rPr lang="en-ZA" sz="1100" dirty="0" err="1"/>
                        <a:t>veuf</a:t>
                      </a:r>
                      <a:r>
                        <a:rPr lang="en-ZA" sz="1100" dirty="0"/>
                        <a:t> se </a:t>
                      </a:r>
                      <a:r>
                        <a:rPr lang="en-ZA" sz="1100" dirty="0" err="1"/>
                        <a:t>comporte</a:t>
                      </a:r>
                      <a:r>
                        <a:rPr lang="en-ZA" sz="1100" dirty="0"/>
                        <a:t> </a:t>
                      </a:r>
                      <a:r>
                        <a:rPr lang="en-ZA" sz="1100" dirty="0" err="1"/>
                        <a:t>correctement</a:t>
                      </a:r>
                      <a:r>
                        <a:rPr lang="en-ZA" sz="1100" dirty="0"/>
                        <a:t>, </a:t>
                      </a:r>
                      <a:r>
                        <a:rPr lang="en-ZA" sz="1100" dirty="0" err="1"/>
                        <a:t>mais</a:t>
                      </a:r>
                      <a:r>
                        <a:rPr lang="en-ZA" sz="1100" dirty="0"/>
                        <a:t> il </a:t>
                      </a:r>
                      <a:r>
                        <a:rPr lang="en-ZA" sz="1100" dirty="0" err="1"/>
                        <a:t>est</a:t>
                      </a:r>
                      <a:r>
                        <a:rPr lang="en-ZA" sz="1100" dirty="0"/>
                        <a:t> puissant dans la </a:t>
                      </a:r>
                      <a:r>
                        <a:rPr lang="en-ZA" sz="1100" dirty="0" err="1"/>
                        <a:t>communauté</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aimeriez</a:t>
                      </a:r>
                      <a:r>
                        <a:rPr lang="en-ZA" sz="1100" dirty="0"/>
                        <a:t> </a:t>
                      </a:r>
                      <a:r>
                        <a:rPr lang="en-ZA" sz="1100" dirty="0" err="1"/>
                        <a:t>qu'Amina</a:t>
                      </a:r>
                      <a:r>
                        <a:rPr lang="en-ZA" sz="1100" dirty="0"/>
                        <a:t> </a:t>
                      </a:r>
                      <a:r>
                        <a:rPr lang="en-ZA" sz="1100" dirty="0" err="1"/>
                        <a:t>arrête</a:t>
                      </a:r>
                      <a:r>
                        <a:rPr lang="en-ZA" sz="1100" dirty="0"/>
                        <a:t> de </a:t>
                      </a:r>
                      <a:r>
                        <a:rPr lang="en-ZA" sz="1100" dirty="0" err="1"/>
                        <a:t>travailler</a:t>
                      </a:r>
                      <a:r>
                        <a:rPr lang="en-ZA" sz="1100" dirty="0"/>
                        <a:t> et passe plus de temps avec des enfants de son </a:t>
                      </a:r>
                      <a:r>
                        <a:rPr lang="en-ZA" sz="1100" dirty="0" err="1"/>
                        <a:t>âge</a:t>
                      </a:r>
                      <a:r>
                        <a:rPr lang="en-ZA" sz="1100" dirty="0"/>
                        <a:t>.</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bl>
          </a:graphicData>
        </a:graphic>
      </p:graphicFrame>
      <p:grpSp>
        <p:nvGrpSpPr>
          <p:cNvPr id="3354" name="Google Shape;3354;p125"/>
          <p:cNvGrpSpPr/>
          <p:nvPr/>
        </p:nvGrpSpPr>
        <p:grpSpPr>
          <a:xfrm>
            <a:off x="4170992" y="7837816"/>
            <a:ext cx="1181034" cy="1387614"/>
            <a:chOff x="6805603" y="1046705"/>
            <a:chExt cx="1097888" cy="1277895"/>
          </a:xfrm>
        </p:grpSpPr>
        <p:sp>
          <p:nvSpPr>
            <p:cNvPr id="3355" name="Google Shape;3355;p125"/>
            <p:cNvSpPr/>
            <p:nvPr/>
          </p:nvSpPr>
          <p:spPr>
            <a:xfrm rot="1100420">
              <a:off x="7141985" y="1874813"/>
              <a:ext cx="152400" cy="436907"/>
            </a:xfrm>
            <a:prstGeom prst="roundRect">
              <a:avLst>
                <a:gd name="adj" fmla="val 16667"/>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6" name="Google Shape;3356;p125"/>
            <p:cNvSpPr/>
            <p:nvPr/>
          </p:nvSpPr>
          <p:spPr>
            <a:xfrm rot="826591">
              <a:off x="6902427" y="1141103"/>
              <a:ext cx="904241" cy="922418"/>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7" name="Google Shape;3357;p125"/>
            <p:cNvSpPr/>
            <p:nvPr/>
          </p:nvSpPr>
          <p:spPr>
            <a:xfrm rot="826591">
              <a:off x="6846848" y="1323092"/>
              <a:ext cx="197662" cy="326121"/>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8" name="Google Shape;3358;p125"/>
            <p:cNvSpPr/>
            <p:nvPr/>
          </p:nvSpPr>
          <p:spPr>
            <a:xfrm rot="826591">
              <a:off x="7648389" y="1519621"/>
              <a:ext cx="197662" cy="326121"/>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9" name="Google Shape;3359;p125"/>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3360" name="Google Shape;3360;p125"/>
          <p:cNvGrpSpPr/>
          <p:nvPr/>
        </p:nvGrpSpPr>
        <p:grpSpPr>
          <a:xfrm rot="-1967241">
            <a:off x="5125554" y="6847434"/>
            <a:ext cx="1181033" cy="1403885"/>
            <a:chOff x="6805604" y="1046705"/>
            <a:chExt cx="1097888" cy="1292882"/>
          </a:xfrm>
        </p:grpSpPr>
        <p:sp>
          <p:nvSpPr>
            <p:cNvPr id="3361" name="Google Shape;3361;p125"/>
            <p:cNvSpPr/>
            <p:nvPr/>
          </p:nvSpPr>
          <p:spPr>
            <a:xfrm rot="582262">
              <a:off x="7185878" y="1892961"/>
              <a:ext cx="152400" cy="436908"/>
            </a:xfrm>
            <a:prstGeom prst="roundRect">
              <a:avLst>
                <a:gd name="adj" fmla="val 16667"/>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2" name="Google Shape;3362;p125"/>
            <p:cNvSpPr/>
            <p:nvPr/>
          </p:nvSpPr>
          <p:spPr>
            <a:xfrm rot="826591">
              <a:off x="6902428" y="1141103"/>
              <a:ext cx="904241" cy="922418"/>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3" name="Google Shape;3363;p125"/>
            <p:cNvSpPr/>
            <p:nvPr/>
          </p:nvSpPr>
          <p:spPr>
            <a:xfrm rot="826591">
              <a:off x="6846848" y="1323092"/>
              <a:ext cx="197662" cy="326121"/>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4" name="Google Shape;3364;p125"/>
            <p:cNvSpPr/>
            <p:nvPr/>
          </p:nvSpPr>
          <p:spPr>
            <a:xfrm rot="826591">
              <a:off x="7648389" y="1519621"/>
              <a:ext cx="197662" cy="326121"/>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5" name="Google Shape;3365;p125"/>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366" name="Google Shape;3366;p125"/>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7" name="Google Shape;3367;p125"/>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8" name="Google Shape;3368;p125"/>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9" name="Google Shape;3369;p125"/>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0" name="Google Shape;3370;p125"/>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3374"/>
        <p:cNvGrpSpPr/>
        <p:nvPr/>
      </p:nvGrpSpPr>
      <p:grpSpPr>
        <a:xfrm>
          <a:off x="0" y="0"/>
          <a:ext cx="0" cy="0"/>
          <a:chOff x="0" y="0"/>
          <a:chExt cx="0" cy="0"/>
        </a:xfrm>
      </p:grpSpPr>
      <p:sp>
        <p:nvSpPr>
          <p:cNvPr id="3375" name="Google Shape;3375;p126"/>
          <p:cNvSpPr/>
          <p:nvPr/>
        </p:nvSpPr>
        <p:spPr>
          <a:xfrm>
            <a:off x="958148" y="5532731"/>
            <a:ext cx="5111201" cy="113364"/>
          </a:xfrm>
          <a:prstGeom prst="roundRect">
            <a:avLst>
              <a:gd name="adj" fmla="val 16667"/>
            </a:avLst>
          </a:prstGeom>
          <a:solidFill>
            <a:srgbClr val="E7EBE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grpSp>
        <p:nvGrpSpPr>
          <p:cNvPr id="3376" name="Google Shape;3376;p126"/>
          <p:cNvGrpSpPr/>
          <p:nvPr/>
        </p:nvGrpSpPr>
        <p:grpSpPr>
          <a:xfrm rot="2784497">
            <a:off x="6076495" y="5320721"/>
            <a:ext cx="318355" cy="153992"/>
            <a:chOff x="9753304" y="2069436"/>
            <a:chExt cx="621202" cy="300482"/>
          </a:xfrm>
        </p:grpSpPr>
        <p:sp>
          <p:nvSpPr>
            <p:cNvPr id="3377" name="Google Shape;3377;p126"/>
            <p:cNvSpPr/>
            <p:nvPr/>
          </p:nvSpPr>
          <p:spPr>
            <a:xfrm rot="-1578533">
              <a:off x="9801077" y="2127510"/>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8" name="Google Shape;3378;p126"/>
            <p:cNvSpPr/>
            <p:nvPr/>
          </p:nvSpPr>
          <p:spPr>
            <a:xfrm>
              <a:off x="10020300" y="2069436"/>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9" name="Google Shape;3379;p126"/>
            <p:cNvSpPr/>
            <p:nvPr/>
          </p:nvSpPr>
          <p:spPr>
            <a:xfrm rot="1473800">
              <a:off x="10243687" y="2119987"/>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380" name="Google Shape;3380;p126"/>
          <p:cNvGrpSpPr/>
          <p:nvPr/>
        </p:nvGrpSpPr>
        <p:grpSpPr>
          <a:xfrm flipH="1">
            <a:off x="644928" y="6016984"/>
            <a:ext cx="2046073" cy="1841909"/>
            <a:chOff x="6259687" y="4130191"/>
            <a:chExt cx="2314600" cy="1948278"/>
          </a:xfrm>
        </p:grpSpPr>
        <p:sp>
          <p:nvSpPr>
            <p:cNvPr id="3381" name="Google Shape;3381;p126"/>
            <p:cNvSpPr/>
            <p:nvPr/>
          </p:nvSpPr>
          <p:spPr>
            <a:xfrm>
              <a:off x="6259687" y="4130191"/>
              <a:ext cx="755183" cy="755182"/>
            </a:xfrm>
            <a:prstGeom prst="ellipse">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2" name="Google Shape;3382;p126"/>
            <p:cNvSpPr/>
            <p:nvPr/>
          </p:nvSpPr>
          <p:spPr>
            <a:xfrm rot="-3424983">
              <a:off x="7114646" y="4482418"/>
              <a:ext cx="755258" cy="1101316"/>
            </a:xfrm>
            <a:prstGeom prst="roundRect">
              <a:avLst>
                <a:gd name="adj" fmla="val 44386"/>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3" name="Google Shape;3383;p126"/>
            <p:cNvSpPr/>
            <p:nvPr/>
          </p:nvSpPr>
          <p:spPr>
            <a:xfrm rot="2833693">
              <a:off x="7462045" y="5184310"/>
              <a:ext cx="312942" cy="555820"/>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4" name="Google Shape;3384;p126"/>
            <p:cNvSpPr/>
            <p:nvPr/>
          </p:nvSpPr>
          <p:spPr>
            <a:xfrm rot="9538565">
              <a:off x="7427004" y="5418232"/>
              <a:ext cx="308549" cy="625717"/>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5" name="Google Shape;3385;p126"/>
            <p:cNvSpPr/>
            <p:nvPr/>
          </p:nvSpPr>
          <p:spPr>
            <a:xfrm rot="9538565">
              <a:off x="7839999" y="4926558"/>
              <a:ext cx="310445" cy="912080"/>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6" name="Google Shape;3386;p126"/>
            <p:cNvSpPr/>
            <p:nvPr/>
          </p:nvSpPr>
          <p:spPr>
            <a:xfrm rot="7638124">
              <a:off x="8078098" y="5454895"/>
              <a:ext cx="310445" cy="620776"/>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7" name="Google Shape;3387;p126"/>
            <p:cNvSpPr/>
            <p:nvPr/>
          </p:nvSpPr>
          <p:spPr>
            <a:xfrm rot="3168656">
              <a:off x="7293969" y="4091882"/>
              <a:ext cx="318606" cy="901070"/>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8" name="Google Shape;3388;p126"/>
            <p:cNvSpPr/>
            <p:nvPr/>
          </p:nvSpPr>
          <p:spPr>
            <a:xfrm rot="5220404">
              <a:off x="7755334" y="3963787"/>
              <a:ext cx="306290" cy="738096"/>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89" name="Google Shape;3389;p126"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3390" name="Google Shape;3390;p126"/>
            <p:cNvSpPr/>
            <p:nvPr/>
          </p:nvSpPr>
          <p:spPr>
            <a:xfrm rot="2024775">
              <a:off x="6744743" y="4729150"/>
              <a:ext cx="318606" cy="1008568"/>
            </a:xfrm>
            <a:prstGeom prst="roundRect">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91" name="Google Shape;3391;p126"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3392" name="Google Shape;3392;p126"/>
          <p:cNvSpPr txBox="1"/>
          <p:nvPr/>
        </p:nvSpPr>
        <p:spPr>
          <a:xfrm>
            <a:off x="934345" y="5109564"/>
            <a:ext cx="11062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FACTEURS DE RISQUE</a:t>
            </a:r>
            <a:endParaRPr sz="1100" b="1">
              <a:solidFill>
                <a:schemeClr val="dk1"/>
              </a:solidFill>
              <a:latin typeface="Calibri"/>
              <a:ea typeface="Calibri"/>
              <a:cs typeface="Calibri"/>
              <a:sym typeface="Calibri"/>
            </a:endParaRPr>
          </a:p>
        </p:txBody>
      </p:sp>
      <p:sp>
        <p:nvSpPr>
          <p:cNvPr id="3393" name="Google Shape;3393;p126"/>
          <p:cNvSpPr txBox="1"/>
          <p:nvPr/>
        </p:nvSpPr>
        <p:spPr>
          <a:xfrm>
            <a:off x="940281" y="5646937"/>
            <a:ext cx="110623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FACTEURS DE PROTECTION</a:t>
            </a:r>
            <a:endParaRPr sz="1100" b="1">
              <a:solidFill>
                <a:schemeClr val="dk1"/>
              </a:solidFill>
              <a:latin typeface="Calibri"/>
              <a:ea typeface="Calibri"/>
              <a:cs typeface="Calibri"/>
              <a:sym typeface="Calibri"/>
            </a:endParaRPr>
          </a:p>
        </p:txBody>
      </p:sp>
      <p:sp>
        <p:nvSpPr>
          <p:cNvPr id="3394" name="Google Shape;3394;p126"/>
          <p:cNvSpPr/>
          <p:nvPr/>
        </p:nvSpPr>
        <p:spPr>
          <a:xfrm>
            <a:off x="2292690" y="4332113"/>
            <a:ext cx="1683239"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395" name="Google Shape;3395;p126"/>
          <p:cNvSpPr/>
          <p:nvPr/>
        </p:nvSpPr>
        <p:spPr>
          <a:xfrm>
            <a:off x="2305358" y="3205595"/>
            <a:ext cx="1683239"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396" name="Google Shape;3396;p126"/>
          <p:cNvSpPr/>
          <p:nvPr/>
        </p:nvSpPr>
        <p:spPr>
          <a:xfrm>
            <a:off x="4194667" y="4310769"/>
            <a:ext cx="1683239"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397" name="Google Shape;3397;p126"/>
          <p:cNvSpPr/>
          <p:nvPr/>
        </p:nvSpPr>
        <p:spPr>
          <a:xfrm>
            <a:off x="4222102" y="3147201"/>
            <a:ext cx="1683239"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398" name="Google Shape;3398;p126"/>
          <p:cNvSpPr/>
          <p:nvPr/>
        </p:nvSpPr>
        <p:spPr>
          <a:xfrm>
            <a:off x="2292691" y="7239851"/>
            <a:ext cx="1683239"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399" name="Google Shape;3399;p126"/>
          <p:cNvSpPr/>
          <p:nvPr/>
        </p:nvSpPr>
        <p:spPr>
          <a:xfrm>
            <a:off x="2338099" y="5954218"/>
            <a:ext cx="1683239"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00" name="Google Shape;3400;p126"/>
          <p:cNvSpPr/>
          <p:nvPr/>
        </p:nvSpPr>
        <p:spPr>
          <a:xfrm>
            <a:off x="4222103" y="7174942"/>
            <a:ext cx="1683239"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01" name="Google Shape;3401;p126"/>
          <p:cNvSpPr/>
          <p:nvPr/>
        </p:nvSpPr>
        <p:spPr>
          <a:xfrm>
            <a:off x="4234480" y="5954218"/>
            <a:ext cx="1683239"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3402" name="Google Shape;3402;p126"/>
          <p:cNvSpPr txBox="1"/>
          <p:nvPr/>
        </p:nvSpPr>
        <p:spPr>
          <a:xfrm>
            <a:off x="1005909" y="1214247"/>
            <a:ext cx="524442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Remplissez à nouveau l'analyse des risques, y compris FACTEURS DE PROTECTION et les facteurs de risque liés aux éléments de l'intérêt supérieur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Santé physique et bien-être</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Bien-être émotionnel et santé</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Relations sociales avec la famille, les pairs et la communauté</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Éducation, travail et temps libre</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Documentation </a:t>
            </a:r>
            <a:endParaRPr sz="1100">
              <a:solidFill>
                <a:schemeClr val="dk1"/>
              </a:solidFill>
              <a:latin typeface="Calibri"/>
              <a:ea typeface="Calibri"/>
              <a:cs typeface="Calibri"/>
              <a:sym typeface="Calibri"/>
            </a:endParaRPr>
          </a:p>
        </p:txBody>
      </p:sp>
      <p:sp>
        <p:nvSpPr>
          <p:cNvPr id="3403" name="Google Shape;3403;p126"/>
          <p:cNvSpPr txBox="1"/>
          <p:nvPr/>
        </p:nvSpPr>
        <p:spPr>
          <a:xfrm>
            <a:off x="996287" y="71002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ANALYSE DES RISQUES EN MATIÈRE DE PROTECTION DE L'ENFANCE</a:t>
            </a:r>
            <a:endParaRPr/>
          </a:p>
        </p:txBody>
      </p:sp>
      <p:sp>
        <p:nvSpPr>
          <p:cNvPr id="3404" name="Google Shape;3404;p126"/>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5" name="Google Shape;3405;p126"/>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6" name="Google Shape;3406;p126"/>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7" name="Google Shape;3407;p126"/>
          <p:cNvSpPr/>
          <p:nvPr/>
        </p:nvSpPr>
        <p:spPr>
          <a:xfrm rot="1782986">
            <a:off x="286724" y="1689645"/>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8" name="Google Shape;3408;p126"/>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3412"/>
        <p:cNvGrpSpPr/>
        <p:nvPr/>
      </p:nvGrpSpPr>
      <p:grpSpPr>
        <a:xfrm>
          <a:off x="0" y="0"/>
          <a:ext cx="0" cy="0"/>
          <a:chOff x="0" y="0"/>
          <a:chExt cx="0" cy="0"/>
        </a:xfrm>
      </p:grpSpPr>
      <p:sp>
        <p:nvSpPr>
          <p:cNvPr id="3413" name="Google Shape;3413;p127"/>
          <p:cNvSpPr txBox="1"/>
          <p:nvPr/>
        </p:nvSpPr>
        <p:spPr>
          <a:xfrm>
            <a:off x="986174" y="438189"/>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9EAE"/>
                </a:highlight>
                <a:latin typeface="Calibri"/>
                <a:ea typeface="Calibri"/>
                <a:cs typeface="Calibri"/>
                <a:sym typeface="Calibri"/>
              </a:rPr>
              <a:t>SESSION 4 : COMMENT IDENTIFIER ET HIÉRARCHISER LES BESOINS DE L'ENFANT ?</a:t>
            </a:r>
            <a:endParaRPr/>
          </a:p>
        </p:txBody>
      </p:sp>
      <p:graphicFrame>
        <p:nvGraphicFramePr>
          <p:cNvPr id="3414" name="Google Shape;3414;p127"/>
          <p:cNvGraphicFramePr/>
          <p:nvPr>
            <p:extLst>
              <p:ext uri="{D42A27DB-BD31-4B8C-83A1-F6EECF244321}">
                <p14:modId xmlns:p14="http://schemas.microsoft.com/office/powerpoint/2010/main" val="3354259128"/>
              </p:ext>
            </p:extLst>
          </p:nvPr>
        </p:nvGraphicFramePr>
        <p:xfrm>
          <a:off x="986174" y="1206805"/>
          <a:ext cx="5254050" cy="3716461"/>
        </p:xfrm>
        <a:graphic>
          <a:graphicData uri="http://schemas.openxmlformats.org/drawingml/2006/table">
            <a:tbl>
              <a:tblPr firstRow="1" firstCol="1" bandRow="1">
                <a:noFill/>
                <a:tableStyleId>{2E002EEE-DCA1-4BBC-BB20-DC795D1CDC30}</a:tableStyleId>
              </a:tblPr>
              <a:tblGrid>
                <a:gridCol w="1635150">
                  <a:extLst>
                    <a:ext uri="{9D8B030D-6E8A-4147-A177-3AD203B41FA5}">
                      <a16:colId xmlns:a16="http://schemas.microsoft.com/office/drawing/2014/main" val="20000"/>
                    </a:ext>
                  </a:extLst>
                </a:gridCol>
                <a:gridCol w="3618900">
                  <a:extLst>
                    <a:ext uri="{9D8B030D-6E8A-4147-A177-3AD203B41FA5}">
                      <a16:colId xmlns:a16="http://schemas.microsoft.com/office/drawing/2014/main" val="20001"/>
                    </a:ext>
                  </a:extLst>
                </a:gridCol>
              </a:tblGrid>
              <a:tr h="223000">
                <a:tc gridSpan="2">
                  <a:txBody>
                    <a:bodyPr/>
                    <a:lstStyle/>
                    <a:p>
                      <a:pPr marL="0" marR="0" lvl="0" indent="0" algn="ctr" rtl="0">
                        <a:spcBef>
                          <a:spcPts val="0"/>
                        </a:spcBef>
                        <a:spcAft>
                          <a:spcPts val="0"/>
                        </a:spcAft>
                        <a:buNone/>
                      </a:pPr>
                      <a:r>
                        <a:rPr lang="en-ZA" sz="1500"/>
                        <a:t>2.A. APERÇU DU FORMULAIRE D'ÉVALUATION</a:t>
                      </a:r>
                      <a:endParaRPr sz="11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accent6"/>
                    </a:solidFill>
                  </a:tcPr>
                </a:tc>
                <a:tc hMerge="1">
                  <a:txBody>
                    <a:bodyPr/>
                    <a:lstStyle/>
                    <a:p>
                      <a:endParaRPr lang="en-BE"/>
                    </a:p>
                  </a:txBody>
                  <a:tcPr/>
                </a:tc>
                <a:extLst>
                  <a:ext uri="{0D108BD9-81ED-4DB2-BD59-A6C34878D82A}">
                    <a16:rowId xmlns:a16="http://schemas.microsoft.com/office/drawing/2014/main" val="10000"/>
                  </a:ext>
                </a:extLst>
              </a:tr>
              <a:tr h="142525">
                <a:tc>
                  <a:txBody>
                    <a:bodyPr/>
                    <a:lstStyle/>
                    <a:p>
                      <a:pPr marL="0" marR="0" lvl="0" indent="0" algn="l" rtl="0">
                        <a:lnSpc>
                          <a:spcPct val="107000"/>
                        </a:lnSpc>
                        <a:spcBef>
                          <a:spcPts val="0"/>
                        </a:spcBef>
                        <a:spcAft>
                          <a:spcPts val="0"/>
                        </a:spcAft>
                        <a:buNone/>
                      </a:pPr>
                      <a:r>
                        <a:rPr lang="en-ZA" sz="1000"/>
                        <a:t>Étape de la gestion de cas </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accent6"/>
                    </a:solidFill>
                  </a:tcPr>
                </a:tc>
                <a:tc>
                  <a:txBody>
                    <a:bodyPr/>
                    <a:lstStyle/>
                    <a:p>
                      <a:pPr marL="0" marR="0" lvl="0" indent="0" algn="l" rtl="0">
                        <a:lnSpc>
                          <a:spcPct val="107000"/>
                        </a:lnSpc>
                        <a:spcBef>
                          <a:spcPts val="0"/>
                        </a:spcBef>
                        <a:spcAft>
                          <a:spcPts val="0"/>
                        </a:spcAft>
                        <a:buNone/>
                      </a:pPr>
                      <a:r>
                        <a:rPr lang="en-ZA" sz="1000"/>
                        <a:t>Étape 2 : évaluation </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42525">
                <a:tc>
                  <a:txBody>
                    <a:bodyPr/>
                    <a:lstStyle/>
                    <a:p>
                      <a:pPr marL="0" marR="0" lvl="0" indent="0" algn="l" rtl="0">
                        <a:lnSpc>
                          <a:spcPct val="107000"/>
                        </a:lnSpc>
                        <a:spcBef>
                          <a:spcPts val="0"/>
                        </a:spcBef>
                        <a:spcAft>
                          <a:spcPts val="0"/>
                        </a:spcAft>
                        <a:buNone/>
                      </a:pPr>
                      <a:r>
                        <a:rPr lang="en-ZA" sz="1000"/>
                        <a:t>Formulaire principal/complémentaire</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accent6"/>
                    </a:solidFill>
                  </a:tcPr>
                </a:tc>
                <a:tc>
                  <a:txBody>
                    <a:bodyPr/>
                    <a:lstStyle/>
                    <a:p>
                      <a:pPr marL="0" marR="0" lvl="0" indent="0" algn="l" rtl="0">
                        <a:lnSpc>
                          <a:spcPct val="107000"/>
                        </a:lnSpc>
                        <a:spcBef>
                          <a:spcPts val="0"/>
                        </a:spcBef>
                        <a:spcAft>
                          <a:spcPts val="0"/>
                        </a:spcAft>
                        <a:buNone/>
                      </a:pPr>
                      <a:r>
                        <a:rPr lang="en-ZA" sz="1000"/>
                        <a:t>Forme de base</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074050">
                <a:tc>
                  <a:txBody>
                    <a:bodyPr/>
                    <a:lstStyle/>
                    <a:p>
                      <a:pPr marL="0" marR="0" lvl="0" indent="0" algn="l" rtl="0">
                        <a:lnSpc>
                          <a:spcPct val="107000"/>
                        </a:lnSpc>
                        <a:spcBef>
                          <a:spcPts val="0"/>
                        </a:spcBef>
                        <a:spcAft>
                          <a:spcPts val="0"/>
                        </a:spcAft>
                        <a:buNone/>
                      </a:pPr>
                      <a:r>
                        <a:rPr lang="en-ZA" sz="1000"/>
                        <a:t>Quand compléter</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accent6"/>
                    </a:solidFill>
                  </a:tcPr>
                </a:tc>
                <a:tc>
                  <a:txBody>
                    <a:bodyPr/>
                    <a:lstStyle/>
                    <a:p>
                      <a:pPr marL="0" marR="0" lvl="0" indent="0" algn="l" rtl="0">
                        <a:lnSpc>
                          <a:spcPct val="107000"/>
                        </a:lnSpc>
                        <a:spcBef>
                          <a:spcPts val="0"/>
                        </a:spcBef>
                        <a:spcAft>
                          <a:spcPts val="0"/>
                        </a:spcAft>
                        <a:buNone/>
                      </a:pPr>
                      <a:r>
                        <a:rPr lang="en-ZA" sz="1000"/>
                        <a:t>En fonction du niveau de risque du cas (à adapter au contexte) :</a:t>
                      </a:r>
                      <a:endParaRPr sz="1000"/>
                    </a:p>
                    <a:p>
                      <a:pPr marL="342900" marR="0" lvl="0" indent="-342900" algn="l" rtl="0">
                        <a:lnSpc>
                          <a:spcPct val="107000"/>
                        </a:lnSpc>
                        <a:spcBef>
                          <a:spcPts val="800"/>
                        </a:spcBef>
                        <a:spcAft>
                          <a:spcPts val="0"/>
                        </a:spcAft>
                        <a:buClr>
                          <a:schemeClr val="dk1"/>
                        </a:buClr>
                        <a:buSzPts val="1000"/>
                        <a:buFont typeface="Arial"/>
                        <a:buChar char="•"/>
                      </a:pPr>
                      <a:r>
                        <a:rPr lang="en-ZA" sz="1000" u="sng"/>
                        <a:t>Haut : </a:t>
                      </a:r>
                      <a:r>
                        <a:rPr lang="en-ZA" sz="1000"/>
                        <a:t>immédiatement après l'inscription, avant de quitter l'enfant.</a:t>
                      </a:r>
                      <a:endParaRPr sz="1000"/>
                    </a:p>
                    <a:p>
                      <a:pPr marL="342900" marR="0" lvl="0" indent="-342900" algn="l" rtl="0">
                        <a:lnSpc>
                          <a:spcPct val="107000"/>
                        </a:lnSpc>
                        <a:spcBef>
                          <a:spcPts val="0"/>
                        </a:spcBef>
                        <a:spcAft>
                          <a:spcPts val="0"/>
                        </a:spcAft>
                        <a:buClr>
                          <a:schemeClr val="dk1"/>
                        </a:buClr>
                        <a:buSzPts val="1000"/>
                        <a:buFont typeface="Arial"/>
                        <a:buChar char="•"/>
                      </a:pPr>
                      <a:r>
                        <a:rPr lang="en-ZA" sz="1000" u="sng"/>
                        <a:t>Moyen : </a:t>
                      </a:r>
                      <a:r>
                        <a:rPr lang="en-ZA" sz="1000"/>
                        <a:t>dans les 3 jours suivant l'inscription.</a:t>
                      </a:r>
                      <a:endParaRPr sz="1000"/>
                    </a:p>
                    <a:p>
                      <a:pPr marL="342900" marR="0" lvl="0" indent="-342900" algn="l" rtl="0">
                        <a:lnSpc>
                          <a:spcPct val="107000"/>
                        </a:lnSpc>
                        <a:spcBef>
                          <a:spcPts val="0"/>
                        </a:spcBef>
                        <a:spcAft>
                          <a:spcPts val="0"/>
                        </a:spcAft>
                        <a:buClr>
                          <a:schemeClr val="dk1"/>
                        </a:buClr>
                        <a:buSzPts val="1000"/>
                        <a:buFont typeface="Arial"/>
                        <a:buChar char="•"/>
                      </a:pPr>
                      <a:r>
                        <a:rPr lang="en-ZA" sz="1000" u="sng"/>
                        <a:t>Faible : </a:t>
                      </a:r>
                      <a:r>
                        <a:rPr lang="en-ZA" sz="1000"/>
                        <a:t>dans la semaine qui suit l'inscription.</a:t>
                      </a:r>
                      <a:endParaRPr sz="1000"/>
                    </a:p>
                    <a:p>
                      <a:pPr marL="0" marR="0" lvl="0" indent="0" algn="l" rtl="0">
                        <a:lnSpc>
                          <a:spcPct val="107000"/>
                        </a:lnSpc>
                        <a:spcBef>
                          <a:spcPts val="800"/>
                        </a:spcBef>
                        <a:spcAft>
                          <a:spcPts val="0"/>
                        </a:spcAft>
                        <a:buNone/>
                      </a:pPr>
                      <a:r>
                        <a:rPr lang="en-ZA" sz="1000"/>
                        <a:t>Ou après qu'un examen du dossier a révélé un changement significatif dans le contexte de l'enfant qui justifie une nouvelle évaluation.</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42525">
                <a:tc>
                  <a:txBody>
                    <a:bodyPr/>
                    <a:lstStyle/>
                    <a:p>
                      <a:pPr marL="0" marR="0" lvl="0" indent="0" algn="l" rtl="0">
                        <a:lnSpc>
                          <a:spcPct val="107000"/>
                        </a:lnSpc>
                        <a:spcBef>
                          <a:spcPts val="0"/>
                        </a:spcBef>
                        <a:spcAft>
                          <a:spcPts val="0"/>
                        </a:spcAft>
                        <a:buNone/>
                      </a:pPr>
                      <a:r>
                        <a:rPr lang="en-ZA" sz="1000"/>
                        <a:t>Qui doit compléter</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accent6"/>
                    </a:solidFill>
                  </a:tcPr>
                </a:tc>
                <a:tc>
                  <a:txBody>
                    <a:bodyPr/>
                    <a:lstStyle/>
                    <a:p>
                      <a:pPr marL="0" marR="0" lvl="0" indent="0" algn="l" rtl="0">
                        <a:lnSpc>
                          <a:spcPct val="107000"/>
                        </a:lnSpc>
                        <a:spcBef>
                          <a:spcPts val="0"/>
                        </a:spcBef>
                        <a:spcAft>
                          <a:spcPts val="0"/>
                        </a:spcAft>
                        <a:buNone/>
                      </a:pPr>
                      <a:r>
                        <a:rPr lang="en-ZA" sz="1000" dirty="0"/>
                        <a:t>Affectation d'un </a:t>
                      </a:r>
                      <a:r>
                        <a:rPr lang="en-ZA" sz="1000" dirty="0" err="1"/>
                        <a:t>gestionnaire</a:t>
                      </a:r>
                      <a:r>
                        <a:rPr lang="en-ZA" sz="1000" dirty="0"/>
                        <a:t> de </a:t>
                      </a:r>
                      <a:r>
                        <a:rPr lang="en-ZA" sz="1000" dirty="0" err="1"/>
                        <a:t>cas</a:t>
                      </a:r>
                      <a:r>
                        <a:rPr lang="en-ZA" sz="1000" dirty="0"/>
                        <a:t> au dossier.</a:t>
                      </a:r>
                      <a:endParaRPr sz="1000" dirty="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440800">
                <a:tc>
                  <a:txBody>
                    <a:bodyPr/>
                    <a:lstStyle/>
                    <a:p>
                      <a:pPr marL="0" marR="0" lvl="0" indent="0" algn="l" rtl="0">
                        <a:lnSpc>
                          <a:spcPct val="107000"/>
                        </a:lnSpc>
                        <a:spcBef>
                          <a:spcPts val="0"/>
                        </a:spcBef>
                        <a:spcAft>
                          <a:spcPts val="0"/>
                        </a:spcAft>
                        <a:buNone/>
                      </a:pPr>
                      <a:r>
                        <a:rPr lang="en-ZA" sz="1000"/>
                        <a:t>Objet du formulaire</a:t>
                      </a:r>
                      <a:endParaRPr sz="10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accent6"/>
                    </a:solidFill>
                  </a:tcPr>
                </a:tc>
                <a:tc>
                  <a:txBody>
                    <a:bodyPr/>
                    <a:lstStyle/>
                    <a:p>
                      <a:pPr marL="0" marR="0" lvl="0" indent="0" algn="l" rtl="0">
                        <a:lnSpc>
                          <a:spcPct val="107000"/>
                        </a:lnSpc>
                        <a:spcBef>
                          <a:spcPts val="0"/>
                        </a:spcBef>
                        <a:spcAft>
                          <a:spcPts val="0"/>
                        </a:spcAft>
                        <a:buNone/>
                      </a:pPr>
                      <a:r>
                        <a:rPr lang="en-ZA" sz="1000" dirty="0"/>
                        <a:t>Il </a:t>
                      </a:r>
                      <a:r>
                        <a:rPr lang="en-ZA" sz="1000" dirty="0" err="1"/>
                        <a:t>s'agit</a:t>
                      </a:r>
                      <a:r>
                        <a:rPr lang="en-ZA" sz="1000" dirty="0"/>
                        <a:t> </a:t>
                      </a:r>
                      <a:r>
                        <a:rPr lang="en-ZA" sz="1000" dirty="0" err="1"/>
                        <a:t>d'enregistrer</a:t>
                      </a:r>
                      <a:r>
                        <a:rPr lang="en-ZA" sz="1000" dirty="0"/>
                        <a:t> les </a:t>
                      </a:r>
                      <a:r>
                        <a:rPr lang="en-ZA" sz="1000" dirty="0" err="1"/>
                        <a:t>informations</a:t>
                      </a:r>
                      <a:r>
                        <a:rPr lang="en-ZA" sz="1000" dirty="0"/>
                        <a:t> </a:t>
                      </a:r>
                      <a:r>
                        <a:rPr lang="en-ZA" sz="1000" dirty="0" err="1"/>
                        <a:t>recueillies</a:t>
                      </a:r>
                      <a:r>
                        <a:rPr lang="en-ZA" sz="1000" dirty="0"/>
                        <a:t> sur le dossier </a:t>
                      </a:r>
                      <a:r>
                        <a:rPr lang="en-ZA" sz="1000" dirty="0" err="1"/>
                        <a:t>concernant</a:t>
                      </a:r>
                      <a:r>
                        <a:rPr lang="en-ZA" sz="1000" dirty="0"/>
                        <a:t> les </a:t>
                      </a:r>
                      <a:r>
                        <a:rPr lang="en-ZA" sz="1000" dirty="0" err="1"/>
                        <a:t>risques</a:t>
                      </a:r>
                      <a:r>
                        <a:rPr lang="en-ZA" sz="1000" dirty="0"/>
                        <a:t> et les </a:t>
                      </a:r>
                      <a:r>
                        <a:rPr lang="en-ZA" sz="1000" dirty="0" err="1"/>
                        <a:t>besoins</a:t>
                      </a:r>
                      <a:r>
                        <a:rPr lang="en-ZA" sz="1000" dirty="0"/>
                        <a:t>, </a:t>
                      </a:r>
                      <a:r>
                        <a:rPr lang="en-ZA" sz="1000" dirty="0" err="1"/>
                        <a:t>ainsi</a:t>
                      </a:r>
                      <a:r>
                        <a:rPr lang="en-ZA" sz="1000" dirty="0"/>
                        <a:t> que les forces et les </a:t>
                      </a:r>
                      <a:r>
                        <a:rPr lang="en-ZA" sz="1000" dirty="0" err="1"/>
                        <a:t>ressources</a:t>
                      </a:r>
                      <a:r>
                        <a:rPr lang="en-ZA" sz="1000" dirty="0"/>
                        <a:t>. Les </a:t>
                      </a:r>
                      <a:r>
                        <a:rPr lang="en-ZA" sz="1000" dirty="0" err="1"/>
                        <a:t>informations</a:t>
                      </a:r>
                      <a:r>
                        <a:rPr lang="en-ZA" sz="1000" dirty="0"/>
                        <a:t> </a:t>
                      </a:r>
                      <a:r>
                        <a:rPr lang="en-ZA" sz="1000" dirty="0" err="1"/>
                        <a:t>consignées</a:t>
                      </a:r>
                      <a:r>
                        <a:rPr lang="en-ZA" sz="1000" dirty="0"/>
                        <a:t> dans </a:t>
                      </a:r>
                      <a:r>
                        <a:rPr lang="en-ZA" sz="1000" dirty="0" err="1"/>
                        <a:t>ce</a:t>
                      </a:r>
                      <a:r>
                        <a:rPr lang="en-ZA" sz="1000" dirty="0"/>
                        <a:t> </a:t>
                      </a:r>
                      <a:r>
                        <a:rPr lang="en-ZA" sz="1000" dirty="0" err="1"/>
                        <a:t>formulaire</a:t>
                      </a:r>
                      <a:r>
                        <a:rPr lang="en-ZA" sz="1000" dirty="0"/>
                        <a:t> </a:t>
                      </a:r>
                      <a:r>
                        <a:rPr lang="en-ZA" sz="1000" dirty="0" err="1"/>
                        <a:t>seront</a:t>
                      </a:r>
                      <a:r>
                        <a:rPr lang="en-ZA" sz="1000" dirty="0"/>
                        <a:t> </a:t>
                      </a:r>
                      <a:r>
                        <a:rPr lang="en-ZA" sz="1000" dirty="0" err="1"/>
                        <a:t>analysées</a:t>
                      </a:r>
                      <a:r>
                        <a:rPr lang="en-ZA" sz="1000" dirty="0"/>
                        <a:t> et </a:t>
                      </a:r>
                      <a:r>
                        <a:rPr lang="en-ZA" sz="1000" dirty="0" err="1"/>
                        <a:t>serviront</a:t>
                      </a:r>
                      <a:r>
                        <a:rPr lang="en-ZA" sz="1000" dirty="0"/>
                        <a:t> de base à </a:t>
                      </a:r>
                      <a:r>
                        <a:rPr lang="en-ZA" sz="1000" dirty="0" err="1"/>
                        <a:t>l'élaboration</a:t>
                      </a:r>
                      <a:r>
                        <a:rPr lang="en-ZA" sz="1000" dirty="0"/>
                        <a:t> du plan </a:t>
                      </a:r>
                      <a:r>
                        <a:rPr lang="en-ZA" sz="1000" dirty="0" err="1"/>
                        <a:t>d'intervention</a:t>
                      </a:r>
                      <a:r>
                        <a:rPr lang="en-ZA" sz="1000" dirty="0"/>
                        <a:t>.</a:t>
                      </a:r>
                      <a:endParaRPr sz="1000" dirty="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graphicFrame>
        <p:nvGraphicFramePr>
          <p:cNvPr id="3415" name="Google Shape;3415;p127"/>
          <p:cNvGraphicFramePr/>
          <p:nvPr>
            <p:extLst>
              <p:ext uri="{D42A27DB-BD31-4B8C-83A1-F6EECF244321}">
                <p14:modId xmlns:p14="http://schemas.microsoft.com/office/powerpoint/2010/main" val="2654234896"/>
              </p:ext>
            </p:extLst>
          </p:nvPr>
        </p:nvGraphicFramePr>
        <p:xfrm>
          <a:off x="986174" y="4982795"/>
          <a:ext cx="5254050" cy="4447586"/>
        </p:xfrm>
        <a:graphic>
          <a:graphicData uri="http://schemas.openxmlformats.org/drawingml/2006/table">
            <a:tbl>
              <a:tblPr firstRow="1" firstCol="1" bandRow="1">
                <a:noFill/>
                <a:tableStyleId>{2E002EEE-DCA1-4BBC-BB20-DC795D1CDC30}</a:tableStyleId>
              </a:tblPr>
              <a:tblGrid>
                <a:gridCol w="2625475">
                  <a:extLst>
                    <a:ext uri="{9D8B030D-6E8A-4147-A177-3AD203B41FA5}">
                      <a16:colId xmlns:a16="http://schemas.microsoft.com/office/drawing/2014/main" val="20000"/>
                    </a:ext>
                  </a:extLst>
                </a:gridCol>
                <a:gridCol w="2628575">
                  <a:extLst>
                    <a:ext uri="{9D8B030D-6E8A-4147-A177-3AD203B41FA5}">
                      <a16:colId xmlns:a16="http://schemas.microsoft.com/office/drawing/2014/main" val="20001"/>
                    </a:ext>
                  </a:extLst>
                </a:gridCol>
              </a:tblGrid>
              <a:tr h="347500">
                <a:tc gridSpan="2">
                  <a:txBody>
                    <a:bodyPr/>
                    <a:lstStyle/>
                    <a:p>
                      <a:pPr marL="0" marR="0" lvl="0" indent="0" algn="ctr" rtl="0">
                        <a:spcBef>
                          <a:spcPts val="0"/>
                        </a:spcBef>
                        <a:spcAft>
                          <a:spcPts val="0"/>
                        </a:spcAft>
                        <a:buNone/>
                      </a:pPr>
                      <a:r>
                        <a:rPr lang="en-ZA" sz="1500" b="1">
                          <a:solidFill>
                            <a:schemeClr val="lt1"/>
                          </a:solidFill>
                        </a:rPr>
                        <a:t>FORMULAIRE D'ÉVALUATION</a:t>
                      </a:r>
                      <a:endParaRPr sz="1500" b="1">
                        <a:solidFill>
                          <a:schemeClr val="lt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accent6"/>
                    </a:solidFill>
                  </a:tcPr>
                </a:tc>
                <a:tc hMerge="1">
                  <a:txBody>
                    <a:bodyPr/>
                    <a:lstStyle/>
                    <a:p>
                      <a:endParaRPr lang="en-BE"/>
                    </a:p>
                  </a:txBody>
                  <a:tcPr/>
                </a:tc>
                <a:extLst>
                  <a:ext uri="{0D108BD9-81ED-4DB2-BD59-A6C34878D82A}">
                    <a16:rowId xmlns:a16="http://schemas.microsoft.com/office/drawing/2014/main" val="10000"/>
                  </a:ext>
                </a:extLst>
              </a:tr>
              <a:tr h="268475">
                <a:tc>
                  <a:txBody>
                    <a:bodyPr/>
                    <a:lstStyle/>
                    <a:p>
                      <a:pPr marL="0" marR="0" lvl="0" indent="0" algn="l" rtl="0">
                        <a:lnSpc>
                          <a:spcPct val="107000"/>
                        </a:lnSpc>
                        <a:spcBef>
                          <a:spcPts val="0"/>
                        </a:spcBef>
                        <a:spcAft>
                          <a:spcPts val="0"/>
                        </a:spcAft>
                        <a:buNone/>
                      </a:pPr>
                      <a:r>
                        <a:rPr lang="en-ZA" sz="1000" b="1" dirty="0">
                          <a:solidFill>
                            <a:schemeClr val="dk1"/>
                          </a:solidFill>
                        </a:rPr>
                        <a:t>Date à </a:t>
                      </a:r>
                      <a:r>
                        <a:rPr lang="en-ZA" sz="1000" b="1" dirty="0" err="1">
                          <a:solidFill>
                            <a:schemeClr val="dk1"/>
                          </a:solidFill>
                        </a:rPr>
                        <a:t>laquelle</a:t>
                      </a:r>
                      <a:r>
                        <a:rPr lang="en-ZA" sz="1000" b="1" dirty="0">
                          <a:solidFill>
                            <a:schemeClr val="dk1"/>
                          </a:solidFill>
                        </a:rPr>
                        <a:t> le </a:t>
                      </a:r>
                      <a:r>
                        <a:rPr lang="en-ZA" sz="1000" b="1" dirty="0" err="1">
                          <a:solidFill>
                            <a:schemeClr val="dk1"/>
                          </a:solidFill>
                        </a:rPr>
                        <a:t>formulaire</a:t>
                      </a:r>
                      <a:r>
                        <a:rPr lang="en-ZA" sz="1000" b="1" dirty="0">
                          <a:solidFill>
                            <a:schemeClr val="dk1"/>
                          </a:solidFill>
                        </a:rPr>
                        <a:t> a </a:t>
                      </a:r>
                      <a:r>
                        <a:rPr lang="en-ZA" sz="1000" b="1" dirty="0" err="1">
                          <a:solidFill>
                            <a:schemeClr val="dk1"/>
                          </a:solidFill>
                        </a:rPr>
                        <a:t>été</a:t>
                      </a:r>
                      <a:r>
                        <a:rPr lang="en-ZA" sz="1000" b="1" dirty="0">
                          <a:solidFill>
                            <a:schemeClr val="dk1"/>
                          </a:solidFill>
                        </a:rPr>
                        <a:t> </a:t>
                      </a:r>
                      <a:r>
                        <a:rPr lang="en-ZA" sz="1000" b="1" dirty="0" err="1">
                          <a:solidFill>
                            <a:schemeClr val="dk1"/>
                          </a:solidFill>
                        </a:rPr>
                        <a:t>rempli</a:t>
                      </a:r>
                      <a:r>
                        <a:rPr lang="en-ZA" sz="1000" b="1" dirty="0">
                          <a:solidFill>
                            <a:schemeClr val="dk1"/>
                          </a:solidFill>
                        </a:rPr>
                        <a:t> : </a:t>
                      </a:r>
                      <a:r>
                        <a:rPr lang="en-ZA" sz="700" b="0" i="1" dirty="0" err="1">
                          <a:solidFill>
                            <a:schemeClr val="dk1"/>
                          </a:solidFill>
                        </a:rPr>
                        <a:t>jj</a:t>
                      </a:r>
                      <a:r>
                        <a:rPr lang="en-ZA" sz="700" b="0" i="1" dirty="0">
                          <a:solidFill>
                            <a:schemeClr val="dk1"/>
                          </a:solidFill>
                        </a:rPr>
                        <a:t>/mm/aa</a:t>
                      </a:r>
                      <a:endParaRPr sz="700" b="0" i="1" dirty="0">
                        <a:solidFill>
                          <a:schemeClr val="dk1"/>
                        </a:solidFill>
                        <a:latin typeface="Calibri"/>
                        <a:ea typeface="Calibri"/>
                        <a:cs typeface="Calibri"/>
                        <a:sym typeface="Calibri"/>
                      </a:endParaRPr>
                    </a:p>
                  </a:txBody>
                  <a:tcPr marL="51800" marR="51800" marT="0" marB="0">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b="1" dirty="0" err="1">
                          <a:solidFill>
                            <a:schemeClr val="dk1"/>
                          </a:solidFill>
                        </a:rPr>
                        <a:t>Numéro</a:t>
                      </a:r>
                      <a:r>
                        <a:rPr lang="en-ZA" sz="1000" b="1" dirty="0">
                          <a:solidFill>
                            <a:schemeClr val="dk1"/>
                          </a:solidFill>
                        </a:rPr>
                        <a:t> </a:t>
                      </a:r>
                      <a:r>
                        <a:rPr lang="en-ZA" sz="1000" b="1" dirty="0" err="1">
                          <a:solidFill>
                            <a:schemeClr val="dk1"/>
                          </a:solidFill>
                        </a:rPr>
                        <a:t>d'identification</a:t>
                      </a:r>
                      <a:r>
                        <a:rPr lang="en-ZA" sz="1000" b="1" dirty="0">
                          <a:solidFill>
                            <a:schemeClr val="dk1"/>
                          </a:solidFill>
                        </a:rPr>
                        <a:t> du </a:t>
                      </a:r>
                      <a:r>
                        <a:rPr lang="en-ZA" sz="1000" b="1" dirty="0" err="1">
                          <a:solidFill>
                            <a:schemeClr val="dk1"/>
                          </a:solidFill>
                        </a:rPr>
                        <a:t>cas</a:t>
                      </a:r>
                      <a:r>
                        <a:rPr lang="en-ZA" sz="1000" b="1" dirty="0">
                          <a:solidFill>
                            <a:schemeClr val="dk1"/>
                          </a:solidFill>
                        </a:rPr>
                        <a:t> :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955975">
                <a:tc gridSpan="2">
                  <a:txBody>
                    <a:bodyPr/>
                    <a:lstStyle/>
                    <a:p>
                      <a:pPr marL="0" marR="0" lvl="0" indent="0" algn="l" rtl="0">
                        <a:spcBef>
                          <a:spcPts val="0"/>
                        </a:spcBef>
                        <a:spcAft>
                          <a:spcPts val="0"/>
                        </a:spcAft>
                        <a:buNone/>
                      </a:pPr>
                      <a:r>
                        <a:rPr lang="en-ZA" sz="1000" b="1">
                          <a:solidFill>
                            <a:schemeClr val="dk1"/>
                          </a:solidFill>
                        </a:rPr>
                        <a:t>1. ÉVALUATION DES BESOINS </a:t>
                      </a:r>
                      <a:endParaRPr sz="1000" b="1">
                        <a:solidFill>
                          <a:schemeClr val="dk1"/>
                        </a:solidFill>
                      </a:endParaRPr>
                    </a:p>
                    <a:p>
                      <a:pPr marL="342900" marR="0" lvl="0" indent="-342900" algn="l" rtl="0">
                        <a:spcBef>
                          <a:spcPts val="0"/>
                        </a:spcBef>
                        <a:spcAft>
                          <a:spcPts val="0"/>
                        </a:spcAft>
                        <a:buClr>
                          <a:schemeClr val="dk1"/>
                        </a:buClr>
                        <a:buSzPts val="700"/>
                        <a:buFont typeface="Arial"/>
                        <a:buChar char="•"/>
                      </a:pPr>
                      <a:r>
                        <a:rPr lang="en-ZA" sz="700" b="0" i="1">
                          <a:solidFill>
                            <a:schemeClr val="dk1"/>
                          </a:solidFill>
                        </a:rPr>
                        <a:t>Décrivez quand et où vous avez obtenu vos informations - les informations peuvent provenir de diverses sources (par exemple, rapports écrits sur l'enfant, observations, entretiens avec l'enfant et sa famille, activités créatives telles que le dessin ou la narration menées avec l'enfant, questionnaires et listes de contrôle, discussions avec d'autres agences et ceux qui connaissent l'enfant, visites à domicile).</a:t>
                      </a:r>
                      <a:endParaRPr sz="700" b="0" i="1">
                        <a:solidFill>
                          <a:schemeClr val="dk1"/>
                        </a:solidFill>
                      </a:endParaRPr>
                    </a:p>
                    <a:p>
                      <a:pPr marL="342900" marR="0" lvl="0" indent="-342900" algn="l" rtl="0">
                        <a:spcBef>
                          <a:spcPts val="0"/>
                        </a:spcBef>
                        <a:spcAft>
                          <a:spcPts val="0"/>
                        </a:spcAft>
                        <a:buClr>
                          <a:schemeClr val="dk1"/>
                        </a:buClr>
                        <a:buSzPts val="700"/>
                        <a:buFont typeface="Arial"/>
                        <a:buChar char="•"/>
                      </a:pPr>
                      <a:r>
                        <a:rPr lang="en-ZA" sz="700" b="0" i="1">
                          <a:solidFill>
                            <a:schemeClr val="dk1"/>
                          </a:solidFill>
                        </a:rPr>
                        <a:t>Citez des informations provenant de sources de première main.</a:t>
                      </a:r>
                      <a:endParaRPr sz="700" b="0" i="1">
                        <a:solidFill>
                          <a:schemeClr val="dk1"/>
                        </a:solidFill>
                      </a:endParaRPr>
                    </a:p>
                    <a:p>
                      <a:pPr marL="342900" marR="0" lvl="0" indent="-342900" algn="l" rtl="0">
                        <a:spcBef>
                          <a:spcPts val="0"/>
                        </a:spcBef>
                        <a:spcAft>
                          <a:spcPts val="0"/>
                        </a:spcAft>
                        <a:buClr>
                          <a:schemeClr val="dk1"/>
                        </a:buClr>
                        <a:buSzPts val="700"/>
                        <a:buFont typeface="Arial"/>
                        <a:buChar char="•"/>
                      </a:pPr>
                      <a:r>
                        <a:rPr lang="en-ZA" sz="700" b="0" i="1">
                          <a:solidFill>
                            <a:schemeClr val="dk1"/>
                          </a:solidFill>
                        </a:rPr>
                        <a:t>Indiquez si l'information est étayée et vérifiée par d'autres éléments.</a:t>
                      </a:r>
                      <a:endParaRPr sz="700" b="0" i="1">
                        <a:solidFill>
                          <a:schemeClr val="dk1"/>
                        </a:solidFill>
                      </a:endParaRPr>
                    </a:p>
                    <a:p>
                      <a:pPr marL="342900" marR="0" lvl="0" indent="-342900" algn="l" rtl="0">
                        <a:spcBef>
                          <a:spcPts val="0"/>
                        </a:spcBef>
                        <a:spcAft>
                          <a:spcPts val="0"/>
                        </a:spcAft>
                        <a:buClr>
                          <a:schemeClr val="dk1"/>
                        </a:buClr>
                        <a:buSzPts val="700"/>
                        <a:buFont typeface="Arial"/>
                        <a:buChar char="•"/>
                      </a:pPr>
                      <a:r>
                        <a:rPr lang="en-ZA" sz="700" b="0" i="1">
                          <a:solidFill>
                            <a:schemeClr val="dk1"/>
                          </a:solidFill>
                        </a:rPr>
                        <a:t>Le cas échéant, décrivez l'historique et la situation actuelle.</a:t>
                      </a:r>
                      <a:endParaRPr sz="700" b="0" i="1">
                        <a:solidFill>
                          <a:schemeClr val="dk1"/>
                        </a:solidFill>
                      </a:endParaRPr>
                    </a:p>
                    <a:p>
                      <a:pPr marL="342900" marR="0" lvl="0" indent="-342900" algn="l" rtl="0">
                        <a:spcBef>
                          <a:spcPts val="0"/>
                        </a:spcBef>
                        <a:spcAft>
                          <a:spcPts val="0"/>
                        </a:spcAft>
                        <a:buClr>
                          <a:schemeClr val="dk1"/>
                        </a:buClr>
                        <a:buSzPts val="700"/>
                        <a:buFont typeface="Arial"/>
                        <a:buChar char="•"/>
                      </a:pPr>
                      <a:r>
                        <a:rPr lang="en-ZA" sz="700" b="0" i="1">
                          <a:solidFill>
                            <a:schemeClr val="dk1"/>
                          </a:solidFill>
                        </a:rPr>
                        <a:t>Décrivez combien de fois vous avez été témoin d'une situation ou combien de personnes ont signalé le problème.</a:t>
                      </a:r>
                      <a:endParaRPr sz="700" b="0" i="1">
                        <a:solidFill>
                          <a:schemeClr val="dk1"/>
                        </a:solidFill>
                      </a:endParaRPr>
                    </a:p>
                    <a:p>
                      <a:pPr marL="342900" marR="0" lvl="0" indent="-342900" algn="l" rtl="0">
                        <a:spcBef>
                          <a:spcPts val="0"/>
                        </a:spcBef>
                        <a:spcAft>
                          <a:spcPts val="0"/>
                        </a:spcAft>
                        <a:buClr>
                          <a:schemeClr val="dk1"/>
                        </a:buClr>
                        <a:buSzPts val="700"/>
                        <a:buFont typeface="Arial"/>
                        <a:buChar char="•"/>
                      </a:pPr>
                      <a:r>
                        <a:rPr lang="en-ZA" sz="700" b="0" i="1">
                          <a:solidFill>
                            <a:schemeClr val="dk1"/>
                          </a:solidFill>
                        </a:rPr>
                        <a:t>Justifiez votre analyse d'une situation. </a:t>
                      </a:r>
                      <a:endParaRPr sz="700" b="0" i="1">
                        <a:solidFill>
                          <a:schemeClr val="dk1"/>
                        </a:solidFill>
                      </a:endParaRPr>
                    </a:p>
                    <a:p>
                      <a:pPr marL="342900" marR="0" lvl="0" indent="-342900" algn="l" rtl="0">
                        <a:spcBef>
                          <a:spcPts val="0"/>
                        </a:spcBef>
                        <a:spcAft>
                          <a:spcPts val="0"/>
                        </a:spcAft>
                        <a:buClr>
                          <a:schemeClr val="dk1"/>
                        </a:buClr>
                        <a:buSzPts val="700"/>
                        <a:buFont typeface="Arial"/>
                        <a:buChar char="•"/>
                      </a:pPr>
                      <a:r>
                        <a:rPr lang="en-ZA" sz="700" b="0" i="1">
                          <a:solidFill>
                            <a:schemeClr val="dk1"/>
                          </a:solidFill>
                        </a:rPr>
                        <a:t>Il peut être plus utile d'identifier les besoins plutôt que les services requis. Par exemple, vous pourriez dire qu'un enfant a besoin d'éducation plutôt que de dire qu'il a besoin d'aller à l'école, car il existe de nombreuses façons différentes de fournir une éducation à un enfant. </a:t>
                      </a:r>
                      <a:endParaRPr sz="700" b="0" i="1">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2"/>
                  </a:ext>
                </a:extLst>
              </a:tr>
              <a:tr h="127000">
                <a:tc gridSpan="2">
                  <a:txBody>
                    <a:bodyPr/>
                    <a:lstStyle/>
                    <a:p>
                      <a:pPr marL="0" marR="0" lvl="0" indent="0" algn="l" rtl="0">
                        <a:lnSpc>
                          <a:spcPct val="107000"/>
                        </a:lnSpc>
                        <a:spcBef>
                          <a:spcPts val="0"/>
                        </a:spcBef>
                        <a:spcAft>
                          <a:spcPts val="0"/>
                        </a:spcAft>
                        <a:buNone/>
                      </a:pPr>
                      <a:r>
                        <a:rPr lang="en-ZA" sz="1000" b="1">
                          <a:solidFill>
                            <a:schemeClr val="dk1"/>
                          </a:solidFill>
                        </a:rPr>
                        <a:t>1.A. ENFANT</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3"/>
                  </a:ext>
                </a:extLst>
              </a:tr>
              <a:tr h="518825">
                <a:tc gridSpan="2">
                  <a:txBody>
                    <a:bodyPr/>
                    <a:lstStyle/>
                    <a:p>
                      <a:pPr marL="0" marR="0" lvl="0" indent="0" algn="l" rtl="0">
                        <a:lnSpc>
                          <a:spcPct val="107000"/>
                        </a:lnSpc>
                        <a:spcBef>
                          <a:spcPts val="0"/>
                        </a:spcBef>
                        <a:spcAft>
                          <a:spcPts val="0"/>
                        </a:spcAft>
                        <a:buNone/>
                      </a:pPr>
                      <a:r>
                        <a:rPr lang="en-ZA" sz="700" b="0" i="1">
                          <a:solidFill>
                            <a:schemeClr val="dk1"/>
                          </a:solidFill>
                        </a:rPr>
                        <a:t>Le développement physique de l'enfant est-il conforme à ce que l'on attend de lui en fonction de son âge ? L'enfant a-t-il des problèmes de santé ? L'enfant présente-t-il des blessures ? L'enfant présente-t-il des déficiences ou des incapacités mentales, physiques ou sensorielles ? L'enfant est-elle enceinte ? L'enfant est-il fatigué/épuisé ?  </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4"/>
                  </a:ext>
                </a:extLst>
              </a:tr>
              <a:tr h="504850">
                <a:tc gridSpan="2">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a:t>
                      </a:r>
                      <a:r>
                        <a:rPr lang="en-ZA" sz="1000" b="1" dirty="0" err="1">
                          <a:solidFill>
                            <a:schemeClr val="dk1"/>
                          </a:solidFill>
                        </a:rPr>
                        <a:t>risque</a:t>
                      </a:r>
                      <a:r>
                        <a:rPr lang="en-ZA" sz="1000" b="1" dirty="0">
                          <a:solidFill>
                            <a:schemeClr val="dk1"/>
                          </a:solidFill>
                        </a:rPr>
                        <a:t> :</a:t>
                      </a:r>
                      <a:endParaRPr sz="1000" b="1"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5"/>
                  </a:ext>
                </a:extLst>
              </a:tr>
              <a:tr h="520950">
                <a:tc gridSpan="2">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protection :</a:t>
                      </a:r>
                      <a:r>
                        <a:rPr lang="en-ZA" sz="1000" b="0" dirty="0">
                          <a:solidFill>
                            <a:schemeClr val="dk1"/>
                          </a:solidFill>
                        </a:rPr>
                        <a:t>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6"/>
                  </a:ext>
                </a:extLst>
              </a:tr>
              <a:tr h="463125">
                <a:tc gridSpan="2">
                  <a:txBody>
                    <a:bodyPr/>
                    <a:lstStyle/>
                    <a:p>
                      <a:pPr marL="0" marR="0" lvl="0" indent="0" algn="l" rtl="0">
                        <a:lnSpc>
                          <a:spcPct val="107000"/>
                        </a:lnSpc>
                        <a:spcBef>
                          <a:spcPts val="0"/>
                        </a:spcBef>
                        <a:spcAft>
                          <a:spcPts val="0"/>
                        </a:spcAft>
                        <a:buNone/>
                      </a:pPr>
                      <a:r>
                        <a:rPr lang="en-ZA" sz="1000" b="1" dirty="0" err="1">
                          <a:solidFill>
                            <a:schemeClr val="dk1"/>
                          </a:solidFill>
                        </a:rPr>
                        <a:t>Besoins</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endParaRPr sz="1000" b="0"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7"/>
                  </a:ext>
                </a:extLst>
              </a:tr>
            </a:tbl>
          </a:graphicData>
        </a:graphic>
      </p:graphicFrame>
      <p:sp>
        <p:nvSpPr>
          <p:cNvPr id="3416" name="Google Shape;3416;p127"/>
          <p:cNvSpPr txBox="1"/>
          <p:nvPr/>
        </p:nvSpPr>
        <p:spPr>
          <a:xfrm>
            <a:off x="977707" y="95717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D'ÉVALUATION</a:t>
            </a:r>
            <a:endParaRPr/>
          </a:p>
        </p:txBody>
      </p:sp>
      <p:sp>
        <p:nvSpPr>
          <p:cNvPr id="3417" name="Google Shape;3417;p127"/>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8" name="Google Shape;3418;p127"/>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9" name="Google Shape;3419;p127"/>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0" name="Google Shape;3420;p127"/>
          <p:cNvSpPr/>
          <p:nvPr/>
        </p:nvSpPr>
        <p:spPr>
          <a:xfrm rot="1782986">
            <a:off x="286724" y="168964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1" name="Google Shape;3421;p127"/>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3425"/>
        <p:cNvGrpSpPr/>
        <p:nvPr/>
      </p:nvGrpSpPr>
      <p:grpSpPr>
        <a:xfrm>
          <a:off x="0" y="0"/>
          <a:ext cx="0" cy="0"/>
          <a:chOff x="0" y="0"/>
          <a:chExt cx="0" cy="0"/>
        </a:xfrm>
      </p:grpSpPr>
      <p:graphicFrame>
        <p:nvGraphicFramePr>
          <p:cNvPr id="3426" name="Google Shape;3426;p128"/>
          <p:cNvGraphicFramePr/>
          <p:nvPr>
            <p:extLst>
              <p:ext uri="{D42A27DB-BD31-4B8C-83A1-F6EECF244321}">
                <p14:modId xmlns:p14="http://schemas.microsoft.com/office/powerpoint/2010/main" val="1871356395"/>
              </p:ext>
            </p:extLst>
          </p:nvPr>
        </p:nvGraphicFramePr>
        <p:xfrm>
          <a:off x="997527" y="701040"/>
          <a:ext cx="5250875" cy="8420250"/>
        </p:xfrm>
        <a:graphic>
          <a:graphicData uri="http://schemas.openxmlformats.org/drawingml/2006/table">
            <a:tbl>
              <a:tblPr firstRow="1" firstCol="1" bandRow="1">
                <a:noFill/>
                <a:tableStyleId>{2E002EEE-DCA1-4BBC-BB20-DC795D1CDC30}</a:tableStyleId>
              </a:tblPr>
              <a:tblGrid>
                <a:gridCol w="5250875">
                  <a:extLst>
                    <a:ext uri="{9D8B030D-6E8A-4147-A177-3AD203B41FA5}">
                      <a16:colId xmlns:a16="http://schemas.microsoft.com/office/drawing/2014/main" val="20000"/>
                    </a:ext>
                  </a:extLst>
                </a:gridCol>
              </a:tblGrid>
              <a:tr h="610225">
                <a:tc>
                  <a:txBody>
                    <a:bodyPr/>
                    <a:lstStyle/>
                    <a:p>
                      <a:pPr marL="0" marR="0" lvl="0" indent="0" algn="l" rtl="0">
                        <a:lnSpc>
                          <a:spcPct val="107000"/>
                        </a:lnSpc>
                        <a:spcBef>
                          <a:spcPts val="0"/>
                        </a:spcBef>
                        <a:spcAft>
                          <a:spcPts val="0"/>
                        </a:spcAft>
                        <a:buNone/>
                      </a:pPr>
                      <a:r>
                        <a:rPr lang="en-ZA" sz="1000" b="1">
                          <a:solidFill>
                            <a:schemeClr val="dk1"/>
                          </a:solidFill>
                        </a:rPr>
                        <a:t>Bien-être émotionnel </a:t>
                      </a:r>
                      <a:r>
                        <a:rPr lang="en-ZA" sz="700" b="0" i="1">
                          <a:solidFill>
                            <a:schemeClr val="dk1"/>
                          </a:solidFill>
                        </a:rPr>
                        <a:t>Comment l'enfant se sent-il en général ? L'enfant souffre-t-il de dépression ou d'un manque d'estime de soi ? L'enfant se sent-il heureux ? L'enfant a-t-il des peurs et/ou des cauchemars ? L'enfant est-il anxieux ? L'enfant se sent-il insensible ou détaché ? L'enfant éprouve-t-il beaucoup de colère, de culpabilité ou de désespoir ? L'enfant est-il trop collant ou trop indépendant par rapport à son âge ? Décrivez la façon dont il/elle gère les revers de la vie. </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extLst>
                  <a:ext uri="{0D108BD9-81ED-4DB2-BD59-A6C34878D82A}">
                    <a16:rowId xmlns:a16="http://schemas.microsoft.com/office/drawing/2014/main" val="10000"/>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a:t>
                      </a:r>
                      <a:r>
                        <a:rPr lang="en-ZA" sz="1000" b="1" dirty="0" err="1">
                          <a:solidFill>
                            <a:schemeClr val="dk1"/>
                          </a:solidFill>
                        </a:rPr>
                        <a:t>risque</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dirty="0"/>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protection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Besoins</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492550">
                <a:tc>
                  <a:txBody>
                    <a:bodyPr/>
                    <a:lstStyle/>
                    <a:p>
                      <a:pPr marL="0" marR="0" lvl="0" indent="0" algn="l" rtl="0">
                        <a:lnSpc>
                          <a:spcPct val="107000"/>
                        </a:lnSpc>
                        <a:spcBef>
                          <a:spcPts val="0"/>
                        </a:spcBef>
                        <a:spcAft>
                          <a:spcPts val="0"/>
                        </a:spcAft>
                        <a:buNone/>
                      </a:pPr>
                      <a:r>
                        <a:rPr lang="en-ZA" sz="1000" b="1">
                          <a:solidFill>
                            <a:schemeClr val="dk1"/>
                          </a:solidFill>
                        </a:rPr>
                        <a:t>Relations sociales avec les pairs, la famille et la communauté </a:t>
                      </a:r>
                      <a:r>
                        <a:rPr lang="en-ZA" sz="700" b="0" i="1">
                          <a:solidFill>
                            <a:schemeClr val="dk1"/>
                          </a:solidFill>
                        </a:rPr>
                        <a:t>Par exemple, l'enfant participe-t-il à des activités sociales ? L'enfant est-il socialement renfermé ? Décrivez la qualité et la fréquence des contacts de l'enfant avec ses pairs, sa famille et les autres adultes qui l'entourent. Décrivez l'impact de ces contacts sur le bien-être de l'enfant. </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extLst>
                  <a:ext uri="{0D108BD9-81ED-4DB2-BD59-A6C34878D82A}">
                    <a16:rowId xmlns:a16="http://schemas.microsoft.com/office/drawing/2014/main" val="10004"/>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a:t>
                      </a:r>
                      <a:r>
                        <a:rPr lang="en-ZA" sz="1000" b="1" dirty="0" err="1">
                          <a:solidFill>
                            <a:schemeClr val="dk1"/>
                          </a:solidFill>
                        </a:rPr>
                        <a:t>risque</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protection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Besoins</a:t>
                      </a:r>
                      <a:r>
                        <a:rPr lang="en-ZA" sz="1000" b="1" dirty="0">
                          <a:solidFill>
                            <a:schemeClr val="dk1"/>
                          </a:solidFill>
                        </a:rPr>
                        <a:t> :</a:t>
                      </a:r>
                      <a:endParaRPr sz="1000" b="0"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610225">
                <a:tc>
                  <a:txBody>
                    <a:bodyPr/>
                    <a:lstStyle/>
                    <a:p>
                      <a:pPr marL="0" marR="0" lvl="0" indent="0" algn="l" rtl="0">
                        <a:lnSpc>
                          <a:spcPct val="107000"/>
                        </a:lnSpc>
                        <a:spcBef>
                          <a:spcPts val="0"/>
                        </a:spcBef>
                        <a:spcAft>
                          <a:spcPts val="0"/>
                        </a:spcAft>
                        <a:buNone/>
                      </a:pPr>
                      <a:r>
                        <a:rPr lang="en-ZA" sz="1000" b="1">
                          <a:solidFill>
                            <a:schemeClr val="dk1"/>
                          </a:solidFill>
                        </a:rPr>
                        <a:t>Éducation, travail, temps libre et centres d'intérêt </a:t>
                      </a:r>
                      <a:r>
                        <a:rPr lang="en-ZA" sz="700" b="0" i="1">
                          <a:solidFill>
                            <a:schemeClr val="dk1"/>
                          </a:solidFill>
                        </a:rPr>
                        <a:t>Par exemple, quelle éducation l'enfant a-t-il reçue ? L'enfant est-il inscrit à un programme d'enseignement et le suit-il régulièrement ? Décrivez l'environnement scolaire. Existe-t-il des options et des possibilités pour l'enfant en termes d'éducation ? Que fait l'enfant pendant son temps libre ? Décrivez les centres d'intérêt de l'enfant. L'enfant est-il impliqué dans des activités illégales ? L'enfant travaille-t-il ? Décrivez l'impact de ces activités sur le bien-être de l'enfant.</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extLst>
                  <a:ext uri="{0D108BD9-81ED-4DB2-BD59-A6C34878D82A}">
                    <a16:rowId xmlns:a16="http://schemas.microsoft.com/office/drawing/2014/main" val="10008"/>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a:t>
                      </a:r>
                      <a:r>
                        <a:rPr lang="en-ZA" sz="1000" b="1" dirty="0" err="1">
                          <a:solidFill>
                            <a:schemeClr val="dk1"/>
                          </a:solidFill>
                        </a:rPr>
                        <a:t>risque</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protection :</a:t>
                      </a:r>
                      <a:endParaRPr sz="1000" b="1" dirty="0">
                        <a:solidFill>
                          <a:schemeClr val="dk1"/>
                        </a:solidFill>
                      </a:endParaRPr>
                    </a:p>
                    <a:p>
                      <a:pPr marL="0" marR="0" lvl="0" indent="0" algn="l" rtl="0">
                        <a:lnSpc>
                          <a:spcPct val="107000"/>
                        </a:lnSpc>
                        <a:spcBef>
                          <a:spcPts val="800"/>
                        </a:spcBef>
                        <a:spcAft>
                          <a:spcPts val="0"/>
                        </a:spcAft>
                        <a:buNone/>
                      </a:pPr>
                      <a:endParaRPr sz="1000" b="1"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Besoins</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374850">
                <a:tc>
                  <a:txBody>
                    <a:bodyPr/>
                    <a:lstStyle/>
                    <a:p>
                      <a:pPr marL="0" marR="0" lvl="0" indent="0" algn="l" rtl="0">
                        <a:lnSpc>
                          <a:spcPct val="107000"/>
                        </a:lnSpc>
                        <a:spcBef>
                          <a:spcPts val="0"/>
                        </a:spcBef>
                        <a:spcAft>
                          <a:spcPts val="0"/>
                        </a:spcAft>
                        <a:buNone/>
                      </a:pPr>
                      <a:r>
                        <a:rPr lang="en-ZA" sz="1000" b="1">
                          <a:solidFill>
                            <a:schemeClr val="dk1"/>
                          </a:solidFill>
                        </a:rPr>
                        <a:t>Documentation </a:t>
                      </a:r>
                      <a:r>
                        <a:rPr lang="en-ZA" sz="700" b="0" i="1">
                          <a:solidFill>
                            <a:schemeClr val="dk1"/>
                          </a:solidFill>
                        </a:rPr>
                        <a:t>Par exemple, l'enfant dispose-t-il d'un document d'enregistrement de sa naissance ? L'enfant manque-t-il de documents nécessaires pour accéder aux services actuels ou futurs ? Décrivez l'impact de cette situation sur le bien-être de l'enfant.</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extLst>
                  <a:ext uri="{0D108BD9-81ED-4DB2-BD59-A6C34878D82A}">
                    <a16:rowId xmlns:a16="http://schemas.microsoft.com/office/drawing/2014/main" val="10012"/>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a:t>
                      </a:r>
                      <a:r>
                        <a:rPr lang="en-ZA" sz="1000" b="1" dirty="0" err="1">
                          <a:solidFill>
                            <a:schemeClr val="dk1"/>
                          </a:solidFill>
                        </a:rPr>
                        <a:t>risque</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3"/>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Facteurs</a:t>
                      </a:r>
                      <a:r>
                        <a:rPr lang="en-ZA" sz="1000" b="1" dirty="0">
                          <a:solidFill>
                            <a:schemeClr val="dk1"/>
                          </a:solidFill>
                        </a:rPr>
                        <a:t> de protection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4"/>
                  </a:ext>
                </a:extLst>
              </a:tr>
              <a:tr h="527700">
                <a:tc>
                  <a:txBody>
                    <a:bodyPr/>
                    <a:lstStyle/>
                    <a:p>
                      <a:pPr marL="0" marR="0" lvl="0" indent="0" algn="l" rtl="0">
                        <a:lnSpc>
                          <a:spcPct val="107000"/>
                        </a:lnSpc>
                        <a:spcBef>
                          <a:spcPts val="0"/>
                        </a:spcBef>
                        <a:spcAft>
                          <a:spcPts val="0"/>
                        </a:spcAft>
                        <a:buNone/>
                      </a:pPr>
                      <a:r>
                        <a:rPr lang="en-ZA" sz="1000" b="1" dirty="0" err="1">
                          <a:solidFill>
                            <a:schemeClr val="dk1"/>
                          </a:solidFill>
                        </a:rPr>
                        <a:t>Besoins</a:t>
                      </a:r>
                      <a:r>
                        <a:rPr lang="en-ZA" sz="1000" b="1" dirty="0">
                          <a:solidFill>
                            <a:schemeClr val="dk1"/>
                          </a:solidFill>
                        </a:rPr>
                        <a:t> :</a:t>
                      </a:r>
                      <a:endParaRPr sz="1000" b="1" dirty="0">
                        <a:solidFill>
                          <a:schemeClr val="dk1"/>
                        </a:solidFill>
                      </a:endParaRPr>
                    </a:p>
                    <a:p>
                      <a:pPr marL="0" marR="0" lvl="0" indent="0" algn="l" rtl="0">
                        <a:lnSpc>
                          <a:spcPct val="107000"/>
                        </a:lnSpc>
                        <a:spcBef>
                          <a:spcPts val="800"/>
                        </a:spcBef>
                        <a:spcAft>
                          <a:spcPts val="0"/>
                        </a:spcAft>
                        <a:buNone/>
                      </a:pP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5"/>
                  </a:ext>
                </a:extLst>
              </a:tr>
            </a:tbl>
          </a:graphicData>
        </a:graphic>
      </p:graphicFrame>
      <p:sp>
        <p:nvSpPr>
          <p:cNvPr id="3427" name="Google Shape;3427;p128"/>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8" name="Google Shape;3428;p128"/>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9" name="Google Shape;3429;p128"/>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0" name="Google Shape;3430;p128"/>
          <p:cNvSpPr/>
          <p:nvPr/>
        </p:nvSpPr>
        <p:spPr>
          <a:xfrm rot="1782986">
            <a:off x="286724" y="168964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1" name="Google Shape;3431;p128"/>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aphicFrame>
        <p:nvGraphicFramePr>
          <p:cNvPr id="3436" name="Google Shape;3436;p129"/>
          <p:cNvGraphicFramePr/>
          <p:nvPr>
            <p:extLst>
              <p:ext uri="{D42A27DB-BD31-4B8C-83A1-F6EECF244321}">
                <p14:modId xmlns:p14="http://schemas.microsoft.com/office/powerpoint/2010/main" val="661185289"/>
              </p:ext>
            </p:extLst>
          </p:nvPr>
        </p:nvGraphicFramePr>
        <p:xfrm>
          <a:off x="1011383" y="678873"/>
          <a:ext cx="5242450" cy="8734743"/>
        </p:xfrm>
        <a:graphic>
          <a:graphicData uri="http://schemas.openxmlformats.org/drawingml/2006/table">
            <a:tbl>
              <a:tblPr firstRow="1" firstCol="1" bandRow="1">
                <a:noFill/>
                <a:tableStyleId>{2E002EEE-DCA1-4BBC-BB20-DC795D1CDC30}</a:tableStyleId>
              </a:tblPr>
              <a:tblGrid>
                <a:gridCol w="2621225">
                  <a:extLst>
                    <a:ext uri="{9D8B030D-6E8A-4147-A177-3AD203B41FA5}">
                      <a16:colId xmlns:a16="http://schemas.microsoft.com/office/drawing/2014/main" val="20000"/>
                    </a:ext>
                  </a:extLst>
                </a:gridCol>
                <a:gridCol w="2621225">
                  <a:extLst>
                    <a:ext uri="{9D8B030D-6E8A-4147-A177-3AD203B41FA5}">
                      <a16:colId xmlns:a16="http://schemas.microsoft.com/office/drawing/2014/main" val="20001"/>
                    </a:ext>
                  </a:extLst>
                </a:gridCol>
              </a:tblGrid>
              <a:tr h="236625">
                <a:tc gridSpan="2">
                  <a:txBody>
                    <a:bodyPr/>
                    <a:lstStyle/>
                    <a:p>
                      <a:pPr marL="0" marR="0" lvl="0" indent="0" algn="l" rtl="0">
                        <a:lnSpc>
                          <a:spcPct val="107000"/>
                        </a:lnSpc>
                        <a:spcBef>
                          <a:spcPts val="0"/>
                        </a:spcBef>
                        <a:spcAft>
                          <a:spcPts val="0"/>
                        </a:spcAft>
                        <a:buNone/>
                      </a:pPr>
                      <a:r>
                        <a:rPr lang="en-ZA" sz="1000">
                          <a:solidFill>
                            <a:schemeClr val="dk1"/>
                          </a:solidFill>
                        </a:rPr>
                        <a:t>1.B. SOINS, CADRE DE VIE ET FAMILLE</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0"/>
                  </a:ext>
                </a:extLst>
              </a:tr>
              <a:tr h="894300">
                <a:tc gridSpan="2">
                  <a:txBody>
                    <a:bodyPr/>
                    <a:lstStyle/>
                    <a:p>
                      <a:pPr marL="0" marR="0" lvl="0" indent="0" algn="l" rtl="0">
                        <a:lnSpc>
                          <a:spcPct val="107000"/>
                        </a:lnSpc>
                        <a:spcBef>
                          <a:spcPts val="0"/>
                        </a:spcBef>
                        <a:spcAft>
                          <a:spcPts val="0"/>
                        </a:spcAft>
                        <a:buNone/>
                      </a:pPr>
                      <a:r>
                        <a:rPr lang="en-ZA" sz="1000" b="1" i="0">
                          <a:solidFill>
                            <a:schemeClr val="dk1"/>
                          </a:solidFill>
                        </a:rPr>
                        <a:t>Modalités de prise en charge et cadre de vie </a:t>
                      </a:r>
                      <a:r>
                        <a:rPr lang="en-ZA" sz="700" b="0" i="1">
                          <a:solidFill>
                            <a:schemeClr val="dk1"/>
                          </a:solidFill>
                        </a:rPr>
                        <a:t>Par exemple, quelles sont les modalités de prise en charge actuelles et dans quelle mesure sont-elles stables/permanentes ? Le mode de garde est-il adapté à l'âge et à la situation ? Décrivez la relation entre l'enfant et la personne qui s'en occupe. Décrivez la capacité et l'aptitude de la personne qui s'occupe de l'enfant à le protéger et à répondre à ses besoins. Décrivez les moyens de subsistance de la personne qui s'occupe de l'enfant et du ménage. Avec qui d'autre l'enfant vit-il et quelle est la dynamique de son environnement ? Qui dort dans la même pièce que l'enfant ? Décrivez le rôle de l'enfant et indiquez s'il est traité différemment des autres enfants dans le cadre de vie. Décrivez les conditions de vie. L'enfant dispose-t-il d'un accès sûr à l'eau potable, à une douche et à des toilettes ? L'enfant se sent-il en sécurité là où il vit ? Décrivez l'impact sur le bien-être de l'enfant.</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1"/>
                  </a:ext>
                </a:extLst>
              </a:tr>
              <a:tr h="489900">
                <a:tc gridSpan="2">
                  <a:txBody>
                    <a:bodyPr/>
                    <a:lstStyle/>
                    <a:p>
                      <a:pPr marL="0" marR="0" lvl="0" indent="0" algn="l" rtl="0">
                        <a:lnSpc>
                          <a:spcPct val="107000"/>
                        </a:lnSpc>
                        <a:spcBef>
                          <a:spcPts val="0"/>
                        </a:spcBef>
                        <a:spcAft>
                          <a:spcPts val="0"/>
                        </a:spcAft>
                        <a:buNone/>
                      </a:pPr>
                      <a:r>
                        <a:rPr lang="en-ZA" sz="1000" dirty="0" err="1">
                          <a:solidFill>
                            <a:schemeClr val="dk1"/>
                          </a:solidFill>
                        </a:rPr>
                        <a:t>Facteurs</a:t>
                      </a:r>
                      <a:r>
                        <a:rPr lang="en-ZA" sz="1000" dirty="0">
                          <a:solidFill>
                            <a:schemeClr val="dk1"/>
                          </a:solidFill>
                        </a:rPr>
                        <a:t> de </a:t>
                      </a:r>
                      <a:r>
                        <a:rPr lang="en-ZA" sz="1000" dirty="0" err="1">
                          <a:solidFill>
                            <a:schemeClr val="dk1"/>
                          </a:solidFill>
                        </a:rPr>
                        <a:t>risque</a:t>
                      </a:r>
                      <a:r>
                        <a:rPr lang="en-ZA" sz="1000" dirty="0">
                          <a:solidFill>
                            <a:schemeClr val="dk1"/>
                          </a:solidFill>
                        </a:rPr>
                        <a:t> :</a:t>
                      </a:r>
                      <a:endParaRPr dirty="0"/>
                    </a:p>
                    <a:p>
                      <a:pPr marL="0" marR="0" lvl="0" indent="0" algn="l" rtl="0">
                        <a:lnSpc>
                          <a:spcPct val="107000"/>
                        </a:lnSpc>
                        <a:spcBef>
                          <a:spcPts val="800"/>
                        </a:spcBef>
                        <a:spcAft>
                          <a:spcPts val="0"/>
                        </a:spcAft>
                        <a:buNone/>
                      </a:pPr>
                      <a:endParaRPr sz="1000"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2"/>
                  </a:ext>
                </a:extLst>
              </a:tr>
              <a:tr h="489900">
                <a:tc gridSpan="2">
                  <a:txBody>
                    <a:bodyPr/>
                    <a:lstStyle/>
                    <a:p>
                      <a:pPr marL="0" marR="0" lvl="0" indent="0" algn="l" rtl="0">
                        <a:lnSpc>
                          <a:spcPct val="107000"/>
                        </a:lnSpc>
                        <a:spcBef>
                          <a:spcPts val="0"/>
                        </a:spcBef>
                        <a:spcAft>
                          <a:spcPts val="0"/>
                        </a:spcAft>
                        <a:buNone/>
                      </a:pPr>
                      <a:r>
                        <a:rPr lang="en-ZA" sz="1000" dirty="0" err="1">
                          <a:solidFill>
                            <a:schemeClr val="dk1"/>
                          </a:solidFill>
                        </a:rPr>
                        <a:t>Facteurs</a:t>
                      </a:r>
                      <a:r>
                        <a:rPr lang="en-ZA" sz="1000" dirty="0">
                          <a:solidFill>
                            <a:schemeClr val="dk1"/>
                          </a:solidFill>
                        </a:rPr>
                        <a:t> de protection :</a:t>
                      </a:r>
                      <a:endParaRPr dirty="0"/>
                    </a:p>
                    <a:p>
                      <a:pPr marL="0" marR="0" lvl="0" indent="0" algn="l" rtl="0">
                        <a:lnSpc>
                          <a:spcPct val="107000"/>
                        </a:lnSpc>
                        <a:spcBef>
                          <a:spcPts val="800"/>
                        </a:spcBef>
                        <a:spcAft>
                          <a:spcPts val="0"/>
                        </a:spcAft>
                        <a:buNone/>
                      </a:pP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3"/>
                  </a:ext>
                </a:extLst>
              </a:tr>
              <a:tr h="489900">
                <a:tc gridSpan="2">
                  <a:txBody>
                    <a:bodyPr/>
                    <a:lstStyle/>
                    <a:p>
                      <a:pPr marL="0" marR="0" lvl="0" indent="0" algn="l" rtl="0">
                        <a:lnSpc>
                          <a:spcPct val="107000"/>
                        </a:lnSpc>
                        <a:spcBef>
                          <a:spcPts val="0"/>
                        </a:spcBef>
                        <a:spcAft>
                          <a:spcPts val="0"/>
                        </a:spcAft>
                        <a:buNone/>
                      </a:pPr>
                      <a:r>
                        <a:rPr lang="en-ZA" sz="1000" dirty="0" err="1">
                          <a:solidFill>
                            <a:schemeClr val="dk1"/>
                          </a:solidFill>
                        </a:rPr>
                        <a:t>Besoins</a:t>
                      </a:r>
                      <a:r>
                        <a:rPr lang="en-ZA" sz="1000" dirty="0">
                          <a:solidFill>
                            <a:schemeClr val="dk1"/>
                          </a:solidFill>
                        </a:rPr>
                        <a:t> :</a:t>
                      </a:r>
                      <a:endParaRPr sz="1000" dirty="0">
                        <a:solidFill>
                          <a:schemeClr val="dk1"/>
                        </a:solidFill>
                      </a:endParaRPr>
                    </a:p>
                    <a:p>
                      <a:pPr marL="0" marR="0" lvl="0" indent="0" algn="l" rtl="0">
                        <a:lnSpc>
                          <a:spcPct val="107000"/>
                        </a:lnSpc>
                        <a:spcBef>
                          <a:spcPts val="800"/>
                        </a:spcBef>
                        <a:spcAft>
                          <a:spcPts val="0"/>
                        </a:spcAft>
                        <a:buNone/>
                      </a:pPr>
                      <a:r>
                        <a:rPr lang="en-ZA" sz="1000" dirty="0">
                          <a:solidFill>
                            <a:schemeClr val="dk1"/>
                          </a:solidFill>
                        </a:rPr>
                        <a:t> </a:t>
                      </a:r>
                      <a:endParaRPr dirty="0"/>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4"/>
                  </a:ext>
                </a:extLst>
              </a:tr>
              <a:tr h="236625">
                <a:tc gridSpan="2">
                  <a:txBody>
                    <a:bodyPr/>
                    <a:lstStyle/>
                    <a:p>
                      <a:pPr marL="0" marR="0" lvl="0" indent="0" algn="l" rtl="0">
                        <a:lnSpc>
                          <a:spcPct val="107000"/>
                        </a:lnSpc>
                        <a:spcBef>
                          <a:spcPts val="0"/>
                        </a:spcBef>
                        <a:spcAft>
                          <a:spcPts val="0"/>
                        </a:spcAft>
                        <a:buNone/>
                      </a:pPr>
                      <a:r>
                        <a:rPr lang="en-ZA" sz="1000">
                          <a:solidFill>
                            <a:schemeClr val="dk1"/>
                          </a:solidFill>
                        </a:rPr>
                        <a:t>1.C. COMMUNAUTÉ</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5"/>
                  </a:ext>
                </a:extLst>
              </a:tr>
              <a:tr h="675775">
                <a:tc gridSpan="2">
                  <a:txBody>
                    <a:bodyPr/>
                    <a:lstStyle/>
                    <a:p>
                      <a:pPr marL="0" marR="0" lvl="0" indent="0" algn="l" rtl="0">
                        <a:lnSpc>
                          <a:spcPct val="107000"/>
                        </a:lnSpc>
                        <a:spcBef>
                          <a:spcPts val="0"/>
                        </a:spcBef>
                        <a:spcAft>
                          <a:spcPts val="0"/>
                        </a:spcAft>
                        <a:buNone/>
                      </a:pPr>
                      <a:r>
                        <a:rPr lang="en-ZA" sz="1000" b="1" i="0">
                          <a:solidFill>
                            <a:schemeClr val="dk1"/>
                          </a:solidFill>
                        </a:rPr>
                        <a:t>Sûreté et sécurité de la communauté, intégration et soutien </a:t>
                      </a:r>
                      <a:r>
                        <a:rPr lang="en-ZA" sz="700" b="0" i="1">
                          <a:solidFill>
                            <a:schemeClr val="dk1"/>
                          </a:solidFill>
                        </a:rPr>
                        <a:t>Par exemple, décrivez toute préoccupation concernant la sûreté et la sécurité de l'enfant au sein de la communauté (par exemple, violence communautaire, pratiques traditionnelles néfastes, situation sur le lieu de travail, perceptions de la communauté concernant la violence/les abus). Décrivez l'impact sur le bien-être de l'enfant. L'enfant ou sa famille sont-ils acceptés dans la communauté ou sont-ils isolés ? L'enfant est-il exclu des activités ou des groupes de la communauté ? L'enfant est-il victime de discrimination, de préjugés ou de brimades dans la communauté ? Décrivez la disponibilité et l'accès à l'assistance/aux services au sein de la communauté (y compris les mécanismes de protection de la communauté). </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06"/>
                  </a:ext>
                </a:extLst>
              </a:tr>
              <a:tr h="489900">
                <a:tc gridSpan="2">
                  <a:txBody>
                    <a:bodyPr/>
                    <a:lstStyle/>
                    <a:p>
                      <a:pPr marL="0" marR="0" lvl="0" indent="0" algn="l" rtl="0">
                        <a:lnSpc>
                          <a:spcPct val="107000"/>
                        </a:lnSpc>
                        <a:spcBef>
                          <a:spcPts val="0"/>
                        </a:spcBef>
                        <a:spcAft>
                          <a:spcPts val="0"/>
                        </a:spcAft>
                        <a:buNone/>
                      </a:pPr>
                      <a:r>
                        <a:rPr lang="en-ZA" sz="1000" dirty="0" err="1">
                          <a:solidFill>
                            <a:schemeClr val="dk1"/>
                          </a:solidFill>
                        </a:rPr>
                        <a:t>Facteurs</a:t>
                      </a:r>
                      <a:r>
                        <a:rPr lang="en-ZA" sz="1000" dirty="0">
                          <a:solidFill>
                            <a:schemeClr val="dk1"/>
                          </a:solidFill>
                        </a:rPr>
                        <a:t> de </a:t>
                      </a:r>
                      <a:r>
                        <a:rPr lang="en-ZA" sz="1000" dirty="0" err="1">
                          <a:solidFill>
                            <a:schemeClr val="dk1"/>
                          </a:solidFill>
                        </a:rPr>
                        <a:t>risque</a:t>
                      </a:r>
                      <a:r>
                        <a:rPr lang="en-ZA" sz="1000" dirty="0">
                          <a:solidFill>
                            <a:schemeClr val="dk1"/>
                          </a:solidFill>
                        </a:rPr>
                        <a:t> : </a:t>
                      </a:r>
                      <a:endParaRPr dirty="0"/>
                    </a:p>
                    <a:p>
                      <a:pPr marL="0" marR="0" lvl="0" indent="0" algn="l" rtl="0">
                        <a:lnSpc>
                          <a:spcPct val="107000"/>
                        </a:lnSpc>
                        <a:spcBef>
                          <a:spcPts val="800"/>
                        </a:spcBef>
                        <a:spcAft>
                          <a:spcPts val="0"/>
                        </a:spcAft>
                        <a:buNone/>
                      </a:pP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7"/>
                  </a:ext>
                </a:extLst>
              </a:tr>
              <a:tr h="489900">
                <a:tc gridSpan="2">
                  <a:txBody>
                    <a:bodyPr/>
                    <a:lstStyle/>
                    <a:p>
                      <a:pPr marL="0" marR="0" lvl="0" indent="0" algn="l" rtl="0">
                        <a:lnSpc>
                          <a:spcPct val="107000"/>
                        </a:lnSpc>
                        <a:spcBef>
                          <a:spcPts val="0"/>
                        </a:spcBef>
                        <a:spcAft>
                          <a:spcPts val="0"/>
                        </a:spcAft>
                        <a:buNone/>
                      </a:pPr>
                      <a:r>
                        <a:rPr lang="en-ZA" sz="1000" dirty="0" err="1">
                          <a:solidFill>
                            <a:schemeClr val="dk1"/>
                          </a:solidFill>
                        </a:rPr>
                        <a:t>Facteurs</a:t>
                      </a:r>
                      <a:r>
                        <a:rPr lang="en-ZA" sz="1000" dirty="0">
                          <a:solidFill>
                            <a:schemeClr val="dk1"/>
                          </a:solidFill>
                        </a:rPr>
                        <a:t> de protection :</a:t>
                      </a:r>
                      <a:endParaRPr sz="1000" dirty="0">
                        <a:solidFill>
                          <a:schemeClr val="dk1"/>
                        </a:solidFill>
                      </a:endParaRPr>
                    </a:p>
                    <a:p>
                      <a:pPr marL="0" marR="0" lvl="0" indent="0" algn="l" rtl="0">
                        <a:lnSpc>
                          <a:spcPct val="107000"/>
                        </a:lnSpc>
                        <a:spcBef>
                          <a:spcPts val="80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8"/>
                  </a:ext>
                </a:extLst>
              </a:tr>
              <a:tr h="489900">
                <a:tc gridSpan="2">
                  <a:txBody>
                    <a:bodyPr/>
                    <a:lstStyle/>
                    <a:p>
                      <a:pPr marL="0" marR="0" lvl="0" indent="0" algn="l" rtl="0">
                        <a:lnSpc>
                          <a:spcPct val="107000"/>
                        </a:lnSpc>
                        <a:spcBef>
                          <a:spcPts val="0"/>
                        </a:spcBef>
                        <a:spcAft>
                          <a:spcPts val="0"/>
                        </a:spcAft>
                        <a:buNone/>
                      </a:pPr>
                      <a:r>
                        <a:rPr lang="en-ZA" sz="1000" dirty="0" err="1">
                          <a:solidFill>
                            <a:schemeClr val="dk1"/>
                          </a:solidFill>
                        </a:rPr>
                        <a:t>Besoins</a:t>
                      </a:r>
                      <a:r>
                        <a:rPr lang="en-ZA" sz="1000" dirty="0">
                          <a:solidFill>
                            <a:schemeClr val="dk1"/>
                          </a:solidFill>
                        </a:rPr>
                        <a:t> :</a:t>
                      </a:r>
                      <a:endParaRPr sz="1000" dirty="0">
                        <a:solidFill>
                          <a:schemeClr val="dk1"/>
                        </a:solidFill>
                      </a:endParaRPr>
                    </a:p>
                    <a:p>
                      <a:pPr marL="0" marR="0" lvl="0" indent="0" algn="l" rtl="0">
                        <a:lnSpc>
                          <a:spcPct val="107000"/>
                        </a:lnSpc>
                        <a:spcBef>
                          <a:spcPts val="800"/>
                        </a:spcBef>
                        <a:spcAft>
                          <a:spcPts val="0"/>
                        </a:spcAft>
                        <a:buNone/>
                      </a:pPr>
                      <a:endParaRPr sz="1000"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9"/>
                  </a:ext>
                </a:extLst>
              </a:tr>
              <a:tr h="236625">
                <a:tc gridSpan="2">
                  <a:txBody>
                    <a:bodyPr/>
                    <a:lstStyle/>
                    <a:p>
                      <a:pPr marL="0" marR="0" lvl="0" indent="0" algn="l" rtl="0">
                        <a:lnSpc>
                          <a:spcPct val="107000"/>
                        </a:lnSpc>
                        <a:spcBef>
                          <a:spcPts val="0"/>
                        </a:spcBef>
                        <a:spcAft>
                          <a:spcPts val="0"/>
                        </a:spcAft>
                        <a:buNone/>
                      </a:pPr>
                      <a:r>
                        <a:rPr lang="en-ZA" sz="1000">
                          <a:solidFill>
                            <a:schemeClr val="dk1"/>
                          </a:solidFill>
                        </a:rPr>
                        <a:t>2. LES OPINIONS ET LES SOUHAITS DE L'ENFANT ET DE LA/DES PERSONNE(S) EN CHARGE DE L'ENFANT</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10"/>
                  </a:ext>
                </a:extLst>
              </a:tr>
              <a:tr h="573425">
                <a:tc gridSpan="2">
                  <a:txBody>
                    <a:bodyPr/>
                    <a:lstStyle/>
                    <a:p>
                      <a:pPr marL="0" marR="0" lvl="0" indent="0" algn="l" rtl="0">
                        <a:lnSpc>
                          <a:spcPct val="107000"/>
                        </a:lnSpc>
                        <a:spcBef>
                          <a:spcPts val="0"/>
                        </a:spcBef>
                        <a:spcAft>
                          <a:spcPts val="0"/>
                        </a:spcAft>
                        <a:buNone/>
                      </a:pPr>
                      <a:r>
                        <a:rPr lang="en-ZA" sz="1000" dirty="0" err="1">
                          <a:solidFill>
                            <a:schemeClr val="dk1"/>
                          </a:solidFill>
                        </a:rPr>
                        <a:t>L'enfant</a:t>
                      </a:r>
                      <a:r>
                        <a:rPr lang="en-ZA" sz="1000" dirty="0">
                          <a:solidFill>
                            <a:schemeClr val="dk1"/>
                          </a:solidFill>
                        </a:rPr>
                        <a:t> : </a:t>
                      </a:r>
                      <a:r>
                        <a:rPr lang="en-ZA" sz="700" b="0" i="1" dirty="0" err="1">
                          <a:solidFill>
                            <a:schemeClr val="dk1"/>
                          </a:solidFill>
                        </a:rPr>
                        <a:t>Décrivez</a:t>
                      </a:r>
                      <a:r>
                        <a:rPr lang="en-ZA" sz="700" b="0" i="1" dirty="0">
                          <a:solidFill>
                            <a:schemeClr val="dk1"/>
                          </a:solidFill>
                        </a:rPr>
                        <a:t> les opinions et les </a:t>
                      </a:r>
                      <a:r>
                        <a:rPr lang="en-ZA" sz="700" b="0" i="1" dirty="0" err="1">
                          <a:solidFill>
                            <a:schemeClr val="dk1"/>
                          </a:solidFill>
                        </a:rPr>
                        <a:t>souhaits</a:t>
                      </a:r>
                      <a:r>
                        <a:rPr lang="en-ZA" sz="700" b="0" i="1" dirty="0">
                          <a:solidFill>
                            <a:schemeClr val="dk1"/>
                          </a:solidFill>
                        </a:rPr>
                        <a:t> de </a:t>
                      </a:r>
                      <a:r>
                        <a:rPr lang="en-ZA" sz="700" b="0" i="1" dirty="0" err="1">
                          <a:solidFill>
                            <a:schemeClr val="dk1"/>
                          </a:solidFill>
                        </a:rPr>
                        <a:t>l'enfant</a:t>
                      </a:r>
                      <a:r>
                        <a:rPr lang="en-ZA" sz="700" b="0" i="1" dirty="0">
                          <a:solidFill>
                            <a:schemeClr val="dk1"/>
                          </a:solidFill>
                        </a:rPr>
                        <a:t> par rapport à </a:t>
                      </a:r>
                      <a:r>
                        <a:rPr lang="en-ZA" sz="700" b="0" i="1" dirty="0" err="1">
                          <a:solidFill>
                            <a:schemeClr val="dk1"/>
                          </a:solidFill>
                        </a:rPr>
                        <a:t>sa</a:t>
                      </a:r>
                      <a:r>
                        <a:rPr lang="en-ZA" sz="700" b="0" i="1" dirty="0">
                          <a:solidFill>
                            <a:schemeClr val="dk1"/>
                          </a:solidFill>
                        </a:rPr>
                        <a:t> situation. </a:t>
                      </a:r>
                      <a:r>
                        <a:rPr lang="en-ZA" sz="700" b="0" i="1" dirty="0" err="1">
                          <a:solidFill>
                            <a:schemeClr val="dk1"/>
                          </a:solidFill>
                        </a:rPr>
                        <a:t>Cette</a:t>
                      </a:r>
                      <a:r>
                        <a:rPr lang="en-ZA" sz="700" b="0" i="1" dirty="0">
                          <a:solidFill>
                            <a:schemeClr val="dk1"/>
                          </a:solidFill>
                        </a:rPr>
                        <a:t> section </a:t>
                      </a:r>
                      <a:r>
                        <a:rPr lang="en-ZA" sz="700" b="0" i="1" dirty="0" err="1">
                          <a:solidFill>
                            <a:schemeClr val="dk1"/>
                          </a:solidFill>
                        </a:rPr>
                        <a:t>peut</a:t>
                      </a:r>
                      <a:r>
                        <a:rPr lang="en-ZA" sz="700" b="0" i="1" dirty="0">
                          <a:solidFill>
                            <a:schemeClr val="dk1"/>
                          </a:solidFill>
                        </a:rPr>
                        <a:t> </a:t>
                      </a:r>
                      <a:r>
                        <a:rPr lang="en-ZA" sz="700" b="0" i="1" dirty="0" err="1">
                          <a:solidFill>
                            <a:schemeClr val="dk1"/>
                          </a:solidFill>
                        </a:rPr>
                        <a:t>être</a:t>
                      </a:r>
                      <a:r>
                        <a:rPr lang="en-ZA" sz="700" b="0" i="1" dirty="0">
                          <a:solidFill>
                            <a:schemeClr val="dk1"/>
                          </a:solidFill>
                        </a:rPr>
                        <a:t> </a:t>
                      </a:r>
                      <a:r>
                        <a:rPr lang="en-ZA" sz="700" b="0" i="1" dirty="0" err="1">
                          <a:solidFill>
                            <a:schemeClr val="dk1"/>
                          </a:solidFill>
                        </a:rPr>
                        <a:t>élargie</a:t>
                      </a:r>
                      <a:r>
                        <a:rPr lang="en-ZA" sz="700" b="0" i="1" dirty="0">
                          <a:solidFill>
                            <a:schemeClr val="dk1"/>
                          </a:solidFill>
                        </a:rPr>
                        <a:t> pour </a:t>
                      </a:r>
                      <a:r>
                        <a:rPr lang="en-ZA" sz="700" b="0" i="1" dirty="0" err="1">
                          <a:solidFill>
                            <a:schemeClr val="dk1"/>
                          </a:solidFill>
                        </a:rPr>
                        <a:t>inclure</a:t>
                      </a:r>
                      <a:r>
                        <a:rPr lang="en-ZA" sz="700" b="0" i="1" dirty="0">
                          <a:solidFill>
                            <a:schemeClr val="dk1"/>
                          </a:solidFill>
                        </a:rPr>
                        <a:t> les </a:t>
                      </a:r>
                      <a:r>
                        <a:rPr lang="en-ZA" sz="700" b="0" i="1" dirty="0" err="1">
                          <a:solidFill>
                            <a:schemeClr val="dk1"/>
                          </a:solidFill>
                        </a:rPr>
                        <a:t>propres</a:t>
                      </a:r>
                      <a:r>
                        <a:rPr lang="en-ZA" sz="700" b="0" i="1" dirty="0">
                          <a:solidFill>
                            <a:schemeClr val="dk1"/>
                          </a:solidFill>
                        </a:rPr>
                        <a:t> mots, </a:t>
                      </a:r>
                      <a:r>
                        <a:rPr lang="en-ZA" sz="700" b="0" i="1" dirty="0" err="1">
                          <a:solidFill>
                            <a:schemeClr val="dk1"/>
                          </a:solidFill>
                        </a:rPr>
                        <a:t>témoignages</a:t>
                      </a:r>
                      <a:r>
                        <a:rPr lang="en-ZA" sz="700" b="0" i="1" dirty="0">
                          <a:solidFill>
                            <a:schemeClr val="dk1"/>
                          </a:solidFill>
                        </a:rPr>
                        <a:t> et/</a:t>
                      </a:r>
                      <a:r>
                        <a:rPr lang="en-ZA" sz="700" b="0" i="1" dirty="0" err="1">
                          <a:solidFill>
                            <a:schemeClr val="dk1"/>
                          </a:solidFill>
                        </a:rPr>
                        <a:t>ou</a:t>
                      </a:r>
                      <a:r>
                        <a:rPr lang="en-ZA" sz="700" b="0" i="1" dirty="0">
                          <a:solidFill>
                            <a:schemeClr val="dk1"/>
                          </a:solidFill>
                        </a:rPr>
                        <a:t> dessins de </a:t>
                      </a:r>
                      <a:r>
                        <a:rPr lang="en-ZA" sz="700" b="0" i="1" dirty="0" err="1">
                          <a:solidFill>
                            <a:schemeClr val="dk1"/>
                          </a:solidFill>
                        </a:rPr>
                        <a:t>l'enfant</a:t>
                      </a:r>
                      <a:r>
                        <a:rPr lang="en-ZA" sz="700" b="0" i="1" dirty="0">
                          <a:solidFill>
                            <a:schemeClr val="dk1"/>
                          </a:solidFill>
                        </a:rPr>
                        <a:t> (par </a:t>
                      </a:r>
                      <a:r>
                        <a:rPr lang="en-ZA" sz="700" b="0" i="1" dirty="0" err="1">
                          <a:solidFill>
                            <a:schemeClr val="dk1"/>
                          </a:solidFill>
                        </a:rPr>
                        <a:t>exemple</a:t>
                      </a:r>
                      <a:r>
                        <a:rPr lang="en-ZA" sz="700" b="0" i="1" dirty="0">
                          <a:solidFill>
                            <a:schemeClr val="dk1"/>
                          </a:solidFill>
                        </a:rPr>
                        <a:t>, de </a:t>
                      </a:r>
                      <a:r>
                        <a:rPr lang="en-ZA" sz="700" b="0" i="1" dirty="0" err="1">
                          <a:solidFill>
                            <a:schemeClr val="dk1"/>
                          </a:solidFill>
                        </a:rPr>
                        <a:t>sa</a:t>
                      </a:r>
                      <a:r>
                        <a:rPr lang="en-ZA" sz="700" b="0" i="1" dirty="0">
                          <a:solidFill>
                            <a:schemeClr val="dk1"/>
                          </a:solidFill>
                        </a:rPr>
                        <a:t> situation, de </a:t>
                      </a:r>
                      <a:r>
                        <a:rPr lang="en-ZA" sz="700" b="0" i="1" dirty="0" err="1">
                          <a:solidFill>
                            <a:schemeClr val="dk1"/>
                          </a:solidFill>
                        </a:rPr>
                        <a:t>sa</a:t>
                      </a:r>
                      <a:r>
                        <a:rPr lang="en-ZA" sz="700" b="0" i="1" dirty="0">
                          <a:solidFill>
                            <a:schemeClr val="dk1"/>
                          </a:solidFill>
                        </a:rPr>
                        <a:t> </a:t>
                      </a:r>
                      <a:r>
                        <a:rPr lang="en-ZA" sz="700" b="0" i="1" dirty="0" err="1">
                          <a:solidFill>
                            <a:schemeClr val="dk1"/>
                          </a:solidFill>
                        </a:rPr>
                        <a:t>famille</a:t>
                      </a:r>
                      <a:r>
                        <a:rPr lang="en-ZA" sz="700" b="0" i="1" dirty="0">
                          <a:solidFill>
                            <a:schemeClr val="dk1"/>
                          </a:solidFill>
                        </a:rPr>
                        <a:t> et/</a:t>
                      </a:r>
                      <a:r>
                        <a:rPr lang="en-ZA" sz="700" b="0" i="1" dirty="0" err="1">
                          <a:solidFill>
                            <a:schemeClr val="dk1"/>
                          </a:solidFill>
                        </a:rPr>
                        <a:t>ou</a:t>
                      </a:r>
                      <a:r>
                        <a:rPr lang="en-ZA" sz="700" b="0" i="1" dirty="0">
                          <a:solidFill>
                            <a:schemeClr val="dk1"/>
                          </a:solidFill>
                        </a:rPr>
                        <a:t> de son </a:t>
                      </a:r>
                      <a:r>
                        <a:rPr lang="en-ZA" sz="700" b="0" i="1" dirty="0" err="1">
                          <a:solidFill>
                            <a:schemeClr val="dk1"/>
                          </a:solidFill>
                        </a:rPr>
                        <a:t>parcours</a:t>
                      </a:r>
                      <a:r>
                        <a:rPr lang="en-ZA" sz="700" b="0" i="1" dirty="0">
                          <a:solidFill>
                            <a:schemeClr val="dk1"/>
                          </a:solidFill>
                        </a:rPr>
                        <a:t>).</a:t>
                      </a:r>
                      <a:endParaRPr sz="1000"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1"/>
                  </a:ext>
                </a:extLst>
              </a:tr>
              <a:tr h="489900">
                <a:tc gridSpan="2">
                  <a:txBody>
                    <a:bodyPr/>
                    <a:lstStyle/>
                    <a:p>
                      <a:pPr marL="0" marR="0" lvl="0" indent="0" algn="l" rtl="0">
                        <a:lnSpc>
                          <a:spcPct val="107000"/>
                        </a:lnSpc>
                        <a:spcBef>
                          <a:spcPts val="0"/>
                        </a:spcBef>
                        <a:spcAft>
                          <a:spcPts val="0"/>
                        </a:spcAft>
                        <a:buNone/>
                      </a:pPr>
                      <a:r>
                        <a:rPr lang="en-ZA" sz="1000" dirty="0">
                          <a:solidFill>
                            <a:schemeClr val="dk1"/>
                          </a:solidFill>
                        </a:rPr>
                        <a:t>Personne(s) </a:t>
                      </a:r>
                      <a:r>
                        <a:rPr lang="en-ZA" sz="1000" dirty="0" err="1">
                          <a:solidFill>
                            <a:schemeClr val="dk1"/>
                          </a:solidFill>
                        </a:rPr>
                        <a:t>s'</a:t>
                      </a:r>
                      <a:r>
                        <a:rPr lang="en-ZA" sz="700" b="0" i="1" dirty="0" err="1">
                          <a:solidFill>
                            <a:schemeClr val="dk1"/>
                          </a:solidFill>
                        </a:rPr>
                        <a:t>occupant</a:t>
                      </a:r>
                      <a:r>
                        <a:rPr lang="en-ZA" sz="700" b="0" i="1" dirty="0">
                          <a:solidFill>
                            <a:schemeClr val="dk1"/>
                          </a:solidFill>
                        </a:rPr>
                        <a:t> de </a:t>
                      </a:r>
                      <a:r>
                        <a:rPr lang="en-ZA" sz="700" b="0" i="1" dirty="0" err="1">
                          <a:solidFill>
                            <a:schemeClr val="dk1"/>
                          </a:solidFill>
                        </a:rPr>
                        <a:t>l'enfant</a:t>
                      </a:r>
                      <a:r>
                        <a:rPr lang="en-ZA" sz="700" b="0" i="1" dirty="0">
                          <a:solidFill>
                            <a:schemeClr val="dk1"/>
                          </a:solidFill>
                        </a:rPr>
                        <a:t> </a:t>
                      </a:r>
                      <a:r>
                        <a:rPr lang="en-ZA" sz="1000" dirty="0">
                          <a:solidFill>
                            <a:schemeClr val="dk1"/>
                          </a:solidFill>
                        </a:rPr>
                        <a:t>:</a:t>
                      </a:r>
                      <a:r>
                        <a:rPr lang="en-ZA" sz="700" b="0" i="1" dirty="0">
                          <a:solidFill>
                            <a:schemeClr val="dk1"/>
                          </a:solidFill>
                        </a:rPr>
                        <a:t> </a:t>
                      </a:r>
                      <a:r>
                        <a:rPr lang="en-ZA" sz="700" b="0" i="1" dirty="0" err="1">
                          <a:solidFill>
                            <a:schemeClr val="dk1"/>
                          </a:solidFill>
                        </a:rPr>
                        <a:t>décrivez</a:t>
                      </a:r>
                      <a:r>
                        <a:rPr lang="en-ZA" sz="700" b="0" i="1" dirty="0">
                          <a:solidFill>
                            <a:schemeClr val="dk1"/>
                          </a:solidFill>
                        </a:rPr>
                        <a:t> les opinions et les </a:t>
                      </a:r>
                      <a:r>
                        <a:rPr lang="en-ZA" sz="700" b="0" i="1" dirty="0" err="1">
                          <a:solidFill>
                            <a:schemeClr val="dk1"/>
                          </a:solidFill>
                        </a:rPr>
                        <a:t>souhaits</a:t>
                      </a:r>
                      <a:r>
                        <a:rPr lang="en-ZA" sz="700" b="0" i="1" dirty="0">
                          <a:solidFill>
                            <a:schemeClr val="dk1"/>
                          </a:solidFill>
                        </a:rPr>
                        <a:t> de la </a:t>
                      </a:r>
                      <a:r>
                        <a:rPr lang="en-ZA" sz="700" b="0" i="1" dirty="0" err="1">
                          <a:solidFill>
                            <a:schemeClr val="dk1"/>
                          </a:solidFill>
                        </a:rPr>
                        <a:t>personne</a:t>
                      </a:r>
                      <a:r>
                        <a:rPr lang="en-ZA" sz="700" b="0" i="1" dirty="0">
                          <a:solidFill>
                            <a:schemeClr val="dk1"/>
                          </a:solidFill>
                        </a:rPr>
                        <a:t> </a:t>
                      </a:r>
                      <a:r>
                        <a:rPr lang="en-ZA" sz="700" b="0" i="1" dirty="0" err="1">
                          <a:solidFill>
                            <a:schemeClr val="dk1"/>
                          </a:solidFill>
                        </a:rPr>
                        <a:t>s'occupant</a:t>
                      </a:r>
                      <a:r>
                        <a:rPr lang="en-ZA" sz="700" b="0" i="1" dirty="0">
                          <a:solidFill>
                            <a:schemeClr val="dk1"/>
                          </a:solidFill>
                        </a:rPr>
                        <a:t> de </a:t>
                      </a:r>
                      <a:r>
                        <a:rPr lang="en-ZA" sz="700" b="0" i="1" dirty="0" err="1">
                          <a:solidFill>
                            <a:schemeClr val="dk1"/>
                          </a:solidFill>
                        </a:rPr>
                        <a:t>l'enfant</a:t>
                      </a:r>
                      <a:r>
                        <a:rPr lang="en-ZA" sz="700" b="0" i="1" dirty="0">
                          <a:solidFill>
                            <a:schemeClr val="dk1"/>
                          </a:solidFill>
                        </a:rPr>
                        <a:t> </a:t>
                      </a:r>
                      <a:r>
                        <a:rPr lang="en-ZA" sz="700" b="0" i="1" dirty="0" err="1">
                          <a:solidFill>
                            <a:schemeClr val="dk1"/>
                          </a:solidFill>
                        </a:rPr>
                        <a:t>en</a:t>
                      </a:r>
                      <a:r>
                        <a:rPr lang="en-ZA" sz="700" b="0" i="1" dirty="0">
                          <a:solidFill>
                            <a:schemeClr val="dk1"/>
                          </a:solidFill>
                        </a:rPr>
                        <a:t> </a:t>
                      </a:r>
                      <a:r>
                        <a:rPr lang="en-ZA" sz="700" b="0" i="1" dirty="0" err="1">
                          <a:solidFill>
                            <a:schemeClr val="dk1"/>
                          </a:solidFill>
                        </a:rPr>
                        <a:t>ce</a:t>
                      </a:r>
                      <a:r>
                        <a:rPr lang="en-ZA" sz="700" b="0" i="1" dirty="0">
                          <a:solidFill>
                            <a:schemeClr val="dk1"/>
                          </a:solidFill>
                        </a:rPr>
                        <a:t> qui </a:t>
                      </a:r>
                      <a:r>
                        <a:rPr lang="en-ZA" sz="700" b="0" i="1" dirty="0" err="1">
                          <a:solidFill>
                            <a:schemeClr val="dk1"/>
                          </a:solidFill>
                        </a:rPr>
                        <a:t>concerne</a:t>
                      </a:r>
                      <a:r>
                        <a:rPr lang="en-ZA" sz="700" b="0" i="1" dirty="0">
                          <a:solidFill>
                            <a:schemeClr val="dk1"/>
                          </a:solidFill>
                        </a:rPr>
                        <a:t> la situation de </a:t>
                      </a:r>
                      <a:r>
                        <a:rPr lang="en-ZA" sz="700" b="0" i="1" dirty="0" err="1">
                          <a:solidFill>
                            <a:schemeClr val="dk1"/>
                          </a:solidFill>
                        </a:rPr>
                        <a:t>l'enfant</a:t>
                      </a:r>
                      <a:r>
                        <a:rPr lang="en-ZA" sz="700" b="0" i="1" dirty="0">
                          <a:solidFill>
                            <a:schemeClr val="dk1"/>
                          </a:solidFill>
                        </a:rPr>
                        <a:t>.</a:t>
                      </a:r>
                      <a:endParaRPr dirty="0"/>
                    </a:p>
                    <a:p>
                      <a:pPr marL="0" marR="0" lvl="0" indent="0" algn="l" rtl="0">
                        <a:lnSpc>
                          <a:spcPct val="107000"/>
                        </a:lnSpc>
                        <a:spcBef>
                          <a:spcPts val="800"/>
                        </a:spcBef>
                        <a:spcAft>
                          <a:spcPts val="0"/>
                        </a:spcAft>
                        <a:buNone/>
                      </a:pPr>
                      <a:endParaRPr sz="1000"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2"/>
                  </a:ext>
                </a:extLst>
              </a:tr>
              <a:tr h="236625">
                <a:tc gridSpan="2">
                  <a:txBody>
                    <a:bodyPr/>
                    <a:lstStyle/>
                    <a:p>
                      <a:pPr marL="0" marR="0" lvl="0" indent="0" algn="l" rtl="0">
                        <a:lnSpc>
                          <a:spcPct val="107000"/>
                        </a:lnSpc>
                        <a:spcBef>
                          <a:spcPts val="0"/>
                        </a:spcBef>
                        <a:spcAft>
                          <a:spcPts val="0"/>
                        </a:spcAft>
                        <a:buNone/>
                      </a:pPr>
                      <a:r>
                        <a:rPr lang="en-ZA" sz="1000" b="1">
                          <a:solidFill>
                            <a:srgbClr val="000000"/>
                          </a:solidFill>
                          <a:latin typeface="Calibri"/>
                          <a:ea typeface="Calibri"/>
                          <a:cs typeface="Calibri"/>
                          <a:sym typeface="Calibri"/>
                        </a:rPr>
                        <a:t>3. RÉSUMÉ ET CONCLUSIONS</a:t>
                      </a:r>
                      <a:endParaRPr sz="120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extLst>
                  <a:ext uri="{0D108BD9-81ED-4DB2-BD59-A6C34878D82A}">
                    <a16:rowId xmlns:a16="http://schemas.microsoft.com/office/drawing/2014/main" val="10013"/>
                  </a:ext>
                </a:extLst>
              </a:tr>
              <a:tr h="751750">
                <a:tc gridSpan="2">
                  <a:txBody>
                    <a:bodyPr/>
                    <a:lstStyle/>
                    <a:p>
                      <a:pPr marL="0" marR="0" lvl="0" indent="0" algn="l" rtl="0">
                        <a:lnSpc>
                          <a:spcPct val="107000"/>
                        </a:lnSpc>
                        <a:spcBef>
                          <a:spcPts val="0"/>
                        </a:spcBef>
                        <a:spcAft>
                          <a:spcPts val="0"/>
                        </a:spcAft>
                        <a:buNone/>
                      </a:pPr>
                      <a:r>
                        <a:rPr lang="en-ZA" sz="1000" b="1" dirty="0">
                          <a:solidFill>
                            <a:srgbClr val="000000"/>
                          </a:solidFill>
                          <a:latin typeface="Calibri"/>
                          <a:ea typeface="Calibri"/>
                          <a:cs typeface="Calibri"/>
                          <a:sym typeface="Calibri"/>
                        </a:rPr>
                        <a:t>Résumé : </a:t>
                      </a:r>
                      <a:r>
                        <a:rPr lang="en-ZA" sz="700" b="0" i="1" dirty="0" err="1">
                          <a:solidFill>
                            <a:srgbClr val="000000"/>
                          </a:solidFill>
                          <a:latin typeface="Calibri"/>
                          <a:ea typeface="Calibri"/>
                          <a:cs typeface="Calibri"/>
                          <a:sym typeface="Calibri"/>
                        </a:rPr>
                        <a:t>résumer</a:t>
                      </a:r>
                      <a:r>
                        <a:rPr lang="en-ZA" sz="700" b="0" i="1" dirty="0">
                          <a:solidFill>
                            <a:srgbClr val="000000"/>
                          </a:solidFill>
                          <a:latin typeface="Calibri"/>
                          <a:ea typeface="Calibri"/>
                          <a:cs typeface="Calibri"/>
                          <a:sym typeface="Calibri"/>
                        </a:rPr>
                        <a:t> les </a:t>
                      </a:r>
                      <a:r>
                        <a:rPr lang="en-ZA" sz="700" b="0" i="1" dirty="0" err="1">
                          <a:solidFill>
                            <a:srgbClr val="000000"/>
                          </a:solidFill>
                          <a:latin typeface="Calibri"/>
                          <a:ea typeface="Calibri"/>
                          <a:cs typeface="Calibri"/>
                          <a:sym typeface="Calibri"/>
                        </a:rPr>
                        <a:t>principaux</a:t>
                      </a:r>
                      <a:r>
                        <a:rPr lang="en-ZA" sz="700" b="0" i="1" dirty="0">
                          <a:solidFill>
                            <a:srgbClr val="000000"/>
                          </a:solidFill>
                          <a:latin typeface="Calibri"/>
                          <a:ea typeface="Calibri"/>
                          <a:cs typeface="Calibri"/>
                          <a:sym typeface="Calibri"/>
                        </a:rPr>
                        <a:t> </a:t>
                      </a:r>
                      <a:r>
                        <a:rPr lang="en-ZA" sz="700" b="0" i="1" dirty="0" err="1">
                          <a:solidFill>
                            <a:srgbClr val="000000"/>
                          </a:solidFill>
                          <a:latin typeface="Calibri"/>
                          <a:ea typeface="Calibri"/>
                          <a:cs typeface="Calibri"/>
                          <a:sym typeface="Calibri"/>
                        </a:rPr>
                        <a:t>facteurs</a:t>
                      </a:r>
                      <a:r>
                        <a:rPr lang="en-ZA" sz="700" b="0" i="1" dirty="0">
                          <a:solidFill>
                            <a:srgbClr val="000000"/>
                          </a:solidFill>
                          <a:latin typeface="Calibri"/>
                          <a:ea typeface="Calibri"/>
                          <a:cs typeface="Calibri"/>
                          <a:sym typeface="Calibri"/>
                        </a:rPr>
                        <a:t> de </a:t>
                      </a:r>
                      <a:r>
                        <a:rPr lang="en-ZA" sz="700" b="0" i="1" dirty="0" err="1">
                          <a:solidFill>
                            <a:srgbClr val="000000"/>
                          </a:solidFill>
                          <a:latin typeface="Calibri"/>
                          <a:ea typeface="Calibri"/>
                          <a:cs typeface="Calibri"/>
                          <a:sym typeface="Calibri"/>
                        </a:rPr>
                        <a:t>risque</a:t>
                      </a:r>
                      <a:r>
                        <a:rPr lang="en-ZA" sz="700" b="0" i="1" dirty="0">
                          <a:solidFill>
                            <a:srgbClr val="000000"/>
                          </a:solidFill>
                          <a:latin typeface="Calibri"/>
                          <a:ea typeface="Calibri"/>
                          <a:cs typeface="Calibri"/>
                          <a:sym typeface="Calibri"/>
                        </a:rPr>
                        <a:t>, FACTEURS DE PROTECTION et les </a:t>
                      </a:r>
                      <a:r>
                        <a:rPr lang="en-ZA" sz="700" b="0" i="1" dirty="0" err="1">
                          <a:solidFill>
                            <a:srgbClr val="000000"/>
                          </a:solidFill>
                          <a:latin typeface="Calibri"/>
                          <a:ea typeface="Calibri"/>
                          <a:cs typeface="Calibri"/>
                          <a:sym typeface="Calibri"/>
                        </a:rPr>
                        <a:t>besoins</a:t>
                      </a:r>
                      <a:r>
                        <a:rPr lang="en-ZA" sz="700" b="0" i="1" dirty="0">
                          <a:solidFill>
                            <a:srgbClr val="000000"/>
                          </a:solidFill>
                          <a:latin typeface="Calibri"/>
                          <a:ea typeface="Calibri"/>
                          <a:cs typeface="Calibri"/>
                          <a:sym typeface="Calibri"/>
                        </a:rPr>
                        <a:t> sur la base des sections </a:t>
                      </a:r>
                      <a:r>
                        <a:rPr lang="en-ZA" sz="700" b="0" i="1" dirty="0" err="1">
                          <a:solidFill>
                            <a:srgbClr val="000000"/>
                          </a:solidFill>
                          <a:latin typeface="Calibri"/>
                          <a:ea typeface="Calibri"/>
                          <a:cs typeface="Calibri"/>
                          <a:sym typeface="Calibri"/>
                        </a:rPr>
                        <a:t>d'évaluation</a:t>
                      </a:r>
                      <a:r>
                        <a:rPr lang="en-ZA" sz="700" b="0" i="1" dirty="0">
                          <a:solidFill>
                            <a:srgbClr val="000000"/>
                          </a:solidFill>
                          <a:latin typeface="Calibri"/>
                          <a:ea typeface="Calibri"/>
                          <a:cs typeface="Calibri"/>
                          <a:sym typeface="Calibri"/>
                        </a:rPr>
                        <a:t> ci-dessus et prendre </a:t>
                      </a:r>
                      <a:r>
                        <a:rPr lang="en-ZA" sz="700" b="0" i="1" dirty="0" err="1">
                          <a:solidFill>
                            <a:srgbClr val="000000"/>
                          </a:solidFill>
                          <a:latin typeface="Calibri"/>
                          <a:ea typeface="Calibri"/>
                          <a:cs typeface="Calibri"/>
                          <a:sym typeface="Calibri"/>
                        </a:rPr>
                        <a:t>en</a:t>
                      </a:r>
                      <a:r>
                        <a:rPr lang="en-ZA" sz="700" b="0" i="1" dirty="0">
                          <a:solidFill>
                            <a:srgbClr val="000000"/>
                          </a:solidFill>
                          <a:latin typeface="Calibri"/>
                          <a:ea typeface="Calibri"/>
                          <a:cs typeface="Calibri"/>
                          <a:sym typeface="Calibri"/>
                        </a:rPr>
                        <a:t> </a:t>
                      </a:r>
                      <a:r>
                        <a:rPr lang="en-ZA" sz="700" b="0" i="1" dirty="0" err="1">
                          <a:solidFill>
                            <a:srgbClr val="000000"/>
                          </a:solidFill>
                          <a:latin typeface="Calibri"/>
                          <a:ea typeface="Calibri"/>
                          <a:cs typeface="Calibri"/>
                          <a:sym typeface="Calibri"/>
                        </a:rPr>
                        <a:t>compte</a:t>
                      </a:r>
                      <a:r>
                        <a:rPr lang="en-ZA" sz="700" b="0" i="1" dirty="0">
                          <a:solidFill>
                            <a:srgbClr val="000000"/>
                          </a:solidFill>
                          <a:latin typeface="Calibri"/>
                          <a:ea typeface="Calibri"/>
                          <a:cs typeface="Calibri"/>
                          <a:sym typeface="Calibri"/>
                        </a:rPr>
                        <a:t> les opinions et les </a:t>
                      </a:r>
                      <a:r>
                        <a:rPr lang="en-ZA" sz="700" b="0" i="1" dirty="0" err="1">
                          <a:solidFill>
                            <a:srgbClr val="000000"/>
                          </a:solidFill>
                          <a:latin typeface="Calibri"/>
                          <a:ea typeface="Calibri"/>
                          <a:cs typeface="Calibri"/>
                          <a:sym typeface="Calibri"/>
                        </a:rPr>
                        <a:t>souhaits</a:t>
                      </a:r>
                      <a:r>
                        <a:rPr lang="en-ZA" sz="700" b="0" i="1" dirty="0">
                          <a:solidFill>
                            <a:srgbClr val="000000"/>
                          </a:solidFill>
                          <a:latin typeface="Calibri"/>
                          <a:ea typeface="Calibri"/>
                          <a:cs typeface="Calibri"/>
                          <a:sym typeface="Calibri"/>
                        </a:rPr>
                        <a:t> de </a:t>
                      </a:r>
                      <a:r>
                        <a:rPr lang="en-ZA" sz="700" b="0" i="1" dirty="0" err="1">
                          <a:solidFill>
                            <a:srgbClr val="000000"/>
                          </a:solidFill>
                          <a:latin typeface="Calibri"/>
                          <a:ea typeface="Calibri"/>
                          <a:cs typeface="Calibri"/>
                          <a:sym typeface="Calibri"/>
                        </a:rPr>
                        <a:t>l'enfant</a:t>
                      </a:r>
                      <a:r>
                        <a:rPr lang="en-ZA" sz="700" b="0" i="1" dirty="0">
                          <a:solidFill>
                            <a:srgbClr val="000000"/>
                          </a:solidFill>
                          <a:latin typeface="Calibri"/>
                          <a:ea typeface="Calibri"/>
                          <a:cs typeface="Calibri"/>
                          <a:sym typeface="Calibri"/>
                        </a:rPr>
                        <a:t> (et de </a:t>
                      </a:r>
                      <a:r>
                        <a:rPr lang="en-ZA" sz="700" b="0" i="1" dirty="0" err="1">
                          <a:solidFill>
                            <a:srgbClr val="000000"/>
                          </a:solidFill>
                          <a:latin typeface="Calibri"/>
                          <a:ea typeface="Calibri"/>
                          <a:cs typeface="Calibri"/>
                          <a:sym typeface="Calibri"/>
                        </a:rPr>
                        <a:t>sa</a:t>
                      </a:r>
                      <a:r>
                        <a:rPr lang="en-ZA" sz="700" b="0" i="1" dirty="0">
                          <a:solidFill>
                            <a:srgbClr val="000000"/>
                          </a:solidFill>
                          <a:latin typeface="Calibri"/>
                          <a:ea typeface="Calibri"/>
                          <a:cs typeface="Calibri"/>
                          <a:sym typeface="Calibri"/>
                        </a:rPr>
                        <a:t> </a:t>
                      </a:r>
                      <a:r>
                        <a:rPr lang="en-ZA" sz="700" b="0" i="1" dirty="0" err="1">
                          <a:solidFill>
                            <a:srgbClr val="000000"/>
                          </a:solidFill>
                          <a:latin typeface="Calibri"/>
                          <a:ea typeface="Calibri"/>
                          <a:cs typeface="Calibri"/>
                          <a:sym typeface="Calibri"/>
                        </a:rPr>
                        <a:t>famille</a:t>
                      </a:r>
                      <a:r>
                        <a:rPr lang="en-ZA" sz="700" b="0" i="1" dirty="0">
                          <a:solidFill>
                            <a:srgbClr val="000000"/>
                          </a:solidFill>
                          <a:latin typeface="Calibri"/>
                          <a:ea typeface="Calibri"/>
                          <a:cs typeface="Calibri"/>
                          <a:sym typeface="Calibri"/>
                        </a:rPr>
                        <a:t>).</a:t>
                      </a:r>
                      <a:endParaRPr sz="700" b="0" dirty="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4"/>
                  </a:ext>
                </a:extLst>
              </a:tr>
              <a:tr h="804675">
                <a:tc>
                  <a:txBody>
                    <a:bodyPr/>
                    <a:lstStyle/>
                    <a:p>
                      <a:pPr marL="0" marR="0" lvl="0" indent="0" algn="l" rtl="0">
                        <a:spcBef>
                          <a:spcPts val="0"/>
                        </a:spcBef>
                        <a:spcAft>
                          <a:spcPts val="0"/>
                        </a:spcAft>
                        <a:buNone/>
                      </a:pPr>
                      <a:r>
                        <a:rPr lang="en-ZA" sz="1000" dirty="0">
                          <a:solidFill>
                            <a:schemeClr val="dk1"/>
                          </a:solidFill>
                        </a:rPr>
                        <a:t>Une </a:t>
                      </a:r>
                      <a:r>
                        <a:rPr lang="en-ZA" sz="1000" dirty="0" err="1">
                          <a:solidFill>
                            <a:schemeClr val="dk1"/>
                          </a:solidFill>
                        </a:rPr>
                        <a:t>visite</a:t>
                      </a:r>
                      <a:r>
                        <a:rPr lang="en-ZA" sz="1000" dirty="0">
                          <a:solidFill>
                            <a:schemeClr val="dk1"/>
                          </a:solidFill>
                        </a:rPr>
                        <a:t> à domicile a-t-</a:t>
                      </a:r>
                      <a:r>
                        <a:rPr lang="en-ZA" sz="1000" dirty="0" err="1">
                          <a:solidFill>
                            <a:schemeClr val="dk1"/>
                          </a:solidFill>
                        </a:rPr>
                        <a:t>elle</a:t>
                      </a:r>
                      <a:r>
                        <a:rPr lang="en-ZA" sz="1000" dirty="0">
                          <a:solidFill>
                            <a:schemeClr val="dk1"/>
                          </a:solidFill>
                        </a:rPr>
                        <a:t> </a:t>
                      </a:r>
                      <a:r>
                        <a:rPr lang="en-ZA" sz="1000" dirty="0" err="1">
                          <a:solidFill>
                            <a:schemeClr val="dk1"/>
                          </a:solidFill>
                        </a:rPr>
                        <a:t>été</a:t>
                      </a:r>
                      <a:r>
                        <a:rPr lang="en-ZA" sz="1000" dirty="0">
                          <a:solidFill>
                            <a:schemeClr val="dk1"/>
                          </a:solidFill>
                        </a:rPr>
                        <a:t> </a:t>
                      </a:r>
                      <a:r>
                        <a:rPr lang="en-ZA" sz="1000" dirty="0" err="1">
                          <a:solidFill>
                            <a:schemeClr val="dk1"/>
                          </a:solidFill>
                        </a:rPr>
                        <a:t>effectuée</a:t>
                      </a:r>
                      <a:r>
                        <a:rPr lang="en-ZA" sz="1000" dirty="0">
                          <a:solidFill>
                            <a:schemeClr val="dk1"/>
                          </a:solidFill>
                        </a:rPr>
                        <a:t> dans le cadre de </a:t>
                      </a:r>
                      <a:r>
                        <a:rPr lang="en-ZA" sz="1000" dirty="0" err="1">
                          <a:solidFill>
                            <a:schemeClr val="dk1"/>
                          </a:solidFill>
                        </a:rPr>
                        <a:t>l'évaluation</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 </a:t>
                      </a:r>
                      <a:r>
                        <a:rPr lang="en-ZA" sz="1000" b="0" dirty="0" err="1">
                          <a:solidFill>
                            <a:schemeClr val="dk1"/>
                          </a:solidFill>
                        </a:rPr>
                        <a:t>veuillez</a:t>
                      </a:r>
                      <a:r>
                        <a:rPr lang="en-ZA" sz="1000" b="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dirty="0" err="1">
                          <a:solidFill>
                            <a:schemeClr val="dk1"/>
                          </a:solidFill>
                        </a:rPr>
                        <a:t>L'enfant</a:t>
                      </a:r>
                      <a:r>
                        <a:rPr lang="en-ZA" sz="1000" b="1" dirty="0">
                          <a:solidFill>
                            <a:schemeClr val="dk1"/>
                          </a:solidFill>
                        </a:rPr>
                        <a:t> a-t-il </a:t>
                      </a:r>
                      <a:r>
                        <a:rPr lang="en-ZA" sz="1000" b="1" dirty="0" err="1">
                          <a:solidFill>
                            <a:schemeClr val="dk1"/>
                          </a:solidFill>
                        </a:rPr>
                        <a:t>été</a:t>
                      </a:r>
                      <a:r>
                        <a:rPr lang="en-ZA" sz="1000" b="1" dirty="0">
                          <a:solidFill>
                            <a:schemeClr val="dk1"/>
                          </a:solidFill>
                        </a:rPr>
                        <a:t> vu </a:t>
                      </a:r>
                      <a:r>
                        <a:rPr lang="en-ZA" sz="1000" b="1" dirty="0" err="1">
                          <a:solidFill>
                            <a:schemeClr val="dk1"/>
                          </a:solidFill>
                        </a:rPr>
                        <a:t>individuellement</a:t>
                      </a:r>
                      <a:r>
                        <a:rPr lang="en-ZA" sz="1000" b="1" dirty="0">
                          <a:solidFill>
                            <a:schemeClr val="dk1"/>
                          </a:solidFill>
                        </a:rPr>
                        <a:t> / </a:t>
                      </a:r>
                      <a:r>
                        <a:rPr lang="en-ZA" sz="1000" b="1" dirty="0" err="1">
                          <a:solidFill>
                            <a:schemeClr val="dk1"/>
                          </a:solidFill>
                        </a:rPr>
                        <a:t>seul</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 </a:t>
                      </a:r>
                      <a:r>
                        <a:rPr lang="en-ZA" sz="1000" b="0" dirty="0" err="1">
                          <a:solidFill>
                            <a:schemeClr val="dk1"/>
                          </a:solidFill>
                        </a:rPr>
                        <a:t>veuillez</a:t>
                      </a:r>
                      <a:r>
                        <a:rPr lang="en-ZA" sz="1000" b="0" dirty="0">
                          <a:solidFill>
                            <a:schemeClr val="dk1"/>
                          </a:solidFill>
                        </a:rPr>
                        <a:t> </a:t>
                      </a:r>
                      <a:r>
                        <a:rPr lang="en-ZA" sz="1000" b="1" dirty="0" err="1">
                          <a:solidFill>
                            <a:schemeClr val="dk1"/>
                          </a:solidFill>
                        </a:rPr>
                        <a:t>préciser</a:t>
                      </a:r>
                      <a:r>
                        <a:rPr lang="en-ZA" sz="1000" b="1" dirty="0">
                          <a:solidFill>
                            <a:schemeClr val="dk1"/>
                          </a:solidFill>
                        </a:rPr>
                        <a:t> :</a:t>
                      </a:r>
                      <a:endParaRPr sz="1000" b="1" dirty="0">
                        <a:solidFill>
                          <a:schemeClr val="dk1"/>
                        </a:solidFill>
                      </a:endParaRPr>
                    </a:p>
                    <a:p>
                      <a:pPr marL="0" marR="0" lvl="0" indent="0" algn="l" rtl="0">
                        <a:lnSpc>
                          <a:spcPct val="107000"/>
                        </a:lnSpc>
                        <a:spcBef>
                          <a:spcPts val="0"/>
                        </a:spcBef>
                        <a:spcAft>
                          <a:spcPts val="0"/>
                        </a:spcAft>
                        <a:buNone/>
                      </a:pPr>
                      <a:endParaRPr sz="900" b="0" dirty="0">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5"/>
                  </a:ext>
                </a:extLst>
              </a:tr>
            </a:tbl>
          </a:graphicData>
        </a:graphic>
      </p:graphicFrame>
      <p:sp>
        <p:nvSpPr>
          <p:cNvPr id="3437" name="Google Shape;3437;p129"/>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8" name="Google Shape;3438;p129"/>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9" name="Google Shape;3439;p129"/>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0" name="Google Shape;3440;p129"/>
          <p:cNvSpPr/>
          <p:nvPr/>
        </p:nvSpPr>
        <p:spPr>
          <a:xfrm rot="1782986">
            <a:off x="286724" y="168964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1" name="Google Shape;3441;p129"/>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13"/>
          <p:cNvSpPr/>
          <p:nvPr/>
        </p:nvSpPr>
        <p:spPr>
          <a:xfrm>
            <a:off x="996286" y="7932253"/>
            <a:ext cx="5254043" cy="1180895"/>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 name="Google Shape;457;p13"/>
          <p:cNvSpPr txBox="1"/>
          <p:nvPr/>
        </p:nvSpPr>
        <p:spPr>
          <a:xfrm>
            <a:off x="996287" y="149818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 STADES ET CATÉGORIES DE DÉVELOPPEMENT</a:t>
            </a:r>
            <a:endParaRPr sz="1200" b="1">
              <a:solidFill>
                <a:schemeClr val="dk1"/>
              </a:solidFill>
              <a:latin typeface="Calibri"/>
              <a:ea typeface="Calibri"/>
              <a:cs typeface="Calibri"/>
              <a:sym typeface="Calibri"/>
            </a:endParaRPr>
          </a:p>
        </p:txBody>
      </p:sp>
      <p:sp>
        <p:nvSpPr>
          <p:cNvPr id="458" name="Google Shape;458;p13"/>
          <p:cNvSpPr txBox="1"/>
          <p:nvPr/>
        </p:nvSpPr>
        <p:spPr>
          <a:xfrm>
            <a:off x="996286" y="713169"/>
            <a:ext cx="52648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607A"/>
                </a:highlight>
                <a:latin typeface="Calibri"/>
                <a:ea typeface="Calibri"/>
                <a:cs typeface="Calibri"/>
                <a:sym typeface="Calibri"/>
              </a:rPr>
              <a:t>SESSION 4 : COMMENT S'ADAPTER À L'ÂGE, AU STADE DE DÉVELOPPEMENT ET AUX CAPACITÉS DE L'ENFANT ?</a:t>
            </a:r>
            <a:endParaRPr/>
          </a:p>
        </p:txBody>
      </p:sp>
      <p:grpSp>
        <p:nvGrpSpPr>
          <p:cNvPr id="459" name="Google Shape;459;p13"/>
          <p:cNvGrpSpPr/>
          <p:nvPr/>
        </p:nvGrpSpPr>
        <p:grpSpPr>
          <a:xfrm>
            <a:off x="5408185" y="2732242"/>
            <a:ext cx="487411" cy="2019807"/>
            <a:chOff x="5453625" y="3066506"/>
            <a:chExt cx="487411" cy="2019807"/>
          </a:xfrm>
        </p:grpSpPr>
        <p:sp>
          <p:nvSpPr>
            <p:cNvPr id="460" name="Google Shape;460;p13"/>
            <p:cNvSpPr/>
            <p:nvPr/>
          </p:nvSpPr>
          <p:spPr>
            <a:xfrm>
              <a:off x="5453625" y="3661573"/>
              <a:ext cx="487411" cy="142474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61" name="Google Shape;461;p13"/>
            <p:cNvSpPr/>
            <p:nvPr/>
          </p:nvSpPr>
          <p:spPr>
            <a:xfrm>
              <a:off x="5453625" y="3066506"/>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462" name="Google Shape;462;p13"/>
          <p:cNvSpPr txBox="1"/>
          <p:nvPr/>
        </p:nvSpPr>
        <p:spPr>
          <a:xfrm>
            <a:off x="1099562" y="3324742"/>
            <a:ext cx="847213" cy="44659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ZA" sz="1100" b="1">
                <a:solidFill>
                  <a:schemeClr val="dk1"/>
                </a:solidFill>
                <a:latin typeface="Calibri"/>
                <a:ea typeface="Calibri"/>
                <a:cs typeface="Calibri"/>
                <a:sym typeface="Calibri"/>
              </a:rPr>
              <a:t>L'enfance</a:t>
            </a:r>
            <a:endParaRPr/>
          </a:p>
          <a:p>
            <a:pPr marL="0" marR="0" lvl="0" indent="0" algn="ctr" rtl="0">
              <a:lnSpc>
                <a:spcPct val="107000"/>
              </a:lnSpc>
              <a:spcBef>
                <a:spcPts val="0"/>
              </a:spcBef>
              <a:spcAft>
                <a:spcPts val="0"/>
              </a:spcAft>
              <a:buNone/>
            </a:pPr>
            <a:r>
              <a:rPr lang="en-ZA" sz="1100">
                <a:solidFill>
                  <a:schemeClr val="dk1"/>
                </a:solidFill>
                <a:latin typeface="Calibri"/>
                <a:ea typeface="Calibri"/>
                <a:cs typeface="Calibri"/>
                <a:sym typeface="Calibri"/>
              </a:rPr>
              <a:t>0 - 18 mois</a:t>
            </a:r>
            <a:endParaRPr sz="1100" b="1">
              <a:solidFill>
                <a:schemeClr val="dk1"/>
              </a:solidFill>
              <a:latin typeface="Calibri"/>
              <a:ea typeface="Calibri"/>
              <a:cs typeface="Calibri"/>
              <a:sym typeface="Calibri"/>
            </a:endParaRPr>
          </a:p>
        </p:txBody>
      </p:sp>
      <p:sp>
        <p:nvSpPr>
          <p:cNvPr id="463" name="Google Shape;463;p13"/>
          <p:cNvSpPr txBox="1"/>
          <p:nvPr/>
        </p:nvSpPr>
        <p:spPr>
          <a:xfrm>
            <a:off x="1814432" y="3080897"/>
            <a:ext cx="1072000" cy="44659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ZA" sz="1100" b="1">
                <a:solidFill>
                  <a:schemeClr val="dk1"/>
                </a:solidFill>
                <a:latin typeface="Calibri"/>
                <a:ea typeface="Calibri"/>
                <a:cs typeface="Calibri"/>
                <a:sym typeface="Calibri"/>
              </a:rPr>
              <a:t>Tout-petits</a:t>
            </a:r>
            <a:endParaRPr/>
          </a:p>
          <a:p>
            <a:pPr marL="0" marR="0" lvl="0" indent="0" algn="ctr" rtl="0">
              <a:lnSpc>
                <a:spcPct val="107000"/>
              </a:lnSpc>
              <a:spcBef>
                <a:spcPts val="0"/>
              </a:spcBef>
              <a:spcAft>
                <a:spcPts val="0"/>
              </a:spcAft>
              <a:buNone/>
            </a:pPr>
            <a:r>
              <a:rPr lang="en-ZA" sz="1100">
                <a:solidFill>
                  <a:schemeClr val="dk1"/>
                </a:solidFill>
                <a:latin typeface="Calibri"/>
                <a:ea typeface="Calibri"/>
                <a:cs typeface="Calibri"/>
                <a:sym typeface="Calibri"/>
              </a:rPr>
              <a:t>18 mois - 3 ans</a:t>
            </a:r>
            <a:endParaRPr sz="1100" b="1">
              <a:solidFill>
                <a:schemeClr val="dk1"/>
              </a:solidFill>
              <a:latin typeface="Calibri"/>
              <a:ea typeface="Calibri"/>
              <a:cs typeface="Calibri"/>
              <a:sym typeface="Calibri"/>
            </a:endParaRPr>
          </a:p>
        </p:txBody>
      </p:sp>
      <p:sp>
        <p:nvSpPr>
          <p:cNvPr id="464" name="Google Shape;464;p13"/>
          <p:cNvSpPr txBox="1"/>
          <p:nvPr/>
        </p:nvSpPr>
        <p:spPr>
          <a:xfrm>
            <a:off x="2717366" y="2717145"/>
            <a:ext cx="890661" cy="62773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ZA" sz="1100" b="1">
                <a:solidFill>
                  <a:schemeClr val="dk1"/>
                </a:solidFill>
                <a:latin typeface="Calibri"/>
                <a:ea typeface="Calibri"/>
                <a:cs typeface="Calibri"/>
                <a:sym typeface="Calibri"/>
              </a:rPr>
              <a:t>Petite enfance</a:t>
            </a:r>
            <a:endParaRPr/>
          </a:p>
          <a:p>
            <a:pPr marL="0" marR="0" lvl="0" indent="0" algn="ctr" rtl="0">
              <a:lnSpc>
                <a:spcPct val="107000"/>
              </a:lnSpc>
              <a:spcBef>
                <a:spcPts val="0"/>
              </a:spcBef>
              <a:spcAft>
                <a:spcPts val="0"/>
              </a:spcAft>
              <a:buNone/>
            </a:pPr>
            <a:r>
              <a:rPr lang="en-ZA" sz="1100">
                <a:solidFill>
                  <a:schemeClr val="dk1"/>
                </a:solidFill>
                <a:latin typeface="Calibri"/>
                <a:ea typeface="Calibri"/>
                <a:cs typeface="Calibri"/>
                <a:sym typeface="Calibri"/>
              </a:rPr>
              <a:t>3 - 5 ans</a:t>
            </a:r>
            <a:endParaRPr sz="1100" b="1">
              <a:solidFill>
                <a:schemeClr val="dk1"/>
              </a:solidFill>
              <a:latin typeface="Calibri"/>
              <a:ea typeface="Calibri"/>
              <a:cs typeface="Calibri"/>
              <a:sym typeface="Calibri"/>
            </a:endParaRPr>
          </a:p>
        </p:txBody>
      </p:sp>
      <p:sp>
        <p:nvSpPr>
          <p:cNvPr id="465" name="Google Shape;465;p13"/>
          <p:cNvSpPr txBox="1"/>
          <p:nvPr/>
        </p:nvSpPr>
        <p:spPr>
          <a:xfrm>
            <a:off x="3561621" y="2441659"/>
            <a:ext cx="847386" cy="62773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ZA" sz="1100" b="1">
                <a:solidFill>
                  <a:schemeClr val="dk1"/>
                </a:solidFill>
                <a:latin typeface="Calibri"/>
                <a:ea typeface="Calibri"/>
                <a:cs typeface="Calibri"/>
                <a:sym typeface="Calibri"/>
              </a:rPr>
              <a:t>Moyenne enfance</a:t>
            </a:r>
            <a:endParaRPr/>
          </a:p>
          <a:p>
            <a:pPr marL="0" marR="0" lvl="0" indent="0" algn="ctr" rtl="0">
              <a:lnSpc>
                <a:spcPct val="107000"/>
              </a:lnSpc>
              <a:spcBef>
                <a:spcPts val="0"/>
              </a:spcBef>
              <a:spcAft>
                <a:spcPts val="0"/>
              </a:spcAft>
              <a:buNone/>
            </a:pPr>
            <a:r>
              <a:rPr lang="en-ZA" sz="1100">
                <a:solidFill>
                  <a:schemeClr val="dk1"/>
                </a:solidFill>
                <a:latin typeface="Calibri"/>
                <a:ea typeface="Calibri"/>
                <a:cs typeface="Calibri"/>
                <a:sym typeface="Calibri"/>
              </a:rPr>
              <a:t>6 - 11 ans</a:t>
            </a:r>
            <a:endParaRPr sz="1100" b="1">
              <a:solidFill>
                <a:schemeClr val="dk1"/>
              </a:solidFill>
              <a:latin typeface="Calibri"/>
              <a:ea typeface="Calibri"/>
              <a:cs typeface="Calibri"/>
              <a:sym typeface="Calibri"/>
            </a:endParaRPr>
          </a:p>
        </p:txBody>
      </p:sp>
      <p:sp>
        <p:nvSpPr>
          <p:cNvPr id="466" name="Google Shape;466;p13"/>
          <p:cNvSpPr txBox="1"/>
          <p:nvPr/>
        </p:nvSpPr>
        <p:spPr>
          <a:xfrm>
            <a:off x="4333353" y="2167263"/>
            <a:ext cx="973913" cy="62664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ZA" sz="1100" b="1">
                <a:solidFill>
                  <a:schemeClr val="dk1"/>
                </a:solidFill>
                <a:latin typeface="Calibri"/>
                <a:ea typeface="Calibri"/>
                <a:cs typeface="Calibri"/>
                <a:sym typeface="Calibri"/>
              </a:rPr>
              <a:t>Début de l'adolescence </a:t>
            </a:r>
            <a:endParaRPr/>
          </a:p>
          <a:p>
            <a:pPr marL="0" marR="0" lvl="0" indent="0" algn="ctr" rtl="0">
              <a:lnSpc>
                <a:spcPct val="107000"/>
              </a:lnSpc>
              <a:spcBef>
                <a:spcPts val="0"/>
              </a:spcBef>
              <a:spcAft>
                <a:spcPts val="0"/>
              </a:spcAft>
              <a:buNone/>
            </a:pPr>
            <a:r>
              <a:rPr lang="en-ZA" sz="1100">
                <a:solidFill>
                  <a:schemeClr val="dk1"/>
                </a:solidFill>
                <a:latin typeface="Calibri"/>
                <a:ea typeface="Calibri"/>
                <a:cs typeface="Calibri"/>
                <a:sym typeface="Calibri"/>
              </a:rPr>
              <a:t>12 - 14 ans</a:t>
            </a:r>
            <a:endParaRPr sz="1100" b="1">
              <a:solidFill>
                <a:schemeClr val="dk1"/>
              </a:solidFill>
              <a:latin typeface="Calibri"/>
              <a:ea typeface="Calibri"/>
              <a:cs typeface="Calibri"/>
              <a:sym typeface="Calibri"/>
            </a:endParaRPr>
          </a:p>
        </p:txBody>
      </p:sp>
      <p:sp>
        <p:nvSpPr>
          <p:cNvPr id="467" name="Google Shape;467;p13"/>
          <p:cNvSpPr txBox="1"/>
          <p:nvPr/>
        </p:nvSpPr>
        <p:spPr>
          <a:xfrm>
            <a:off x="5145459" y="2074006"/>
            <a:ext cx="939923" cy="44550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ZA" sz="1100" b="1">
                <a:solidFill>
                  <a:schemeClr val="dk1"/>
                </a:solidFill>
                <a:latin typeface="Calibri"/>
                <a:ea typeface="Calibri"/>
                <a:cs typeface="Calibri"/>
                <a:sym typeface="Calibri"/>
              </a:rPr>
              <a:t>Adolescence</a:t>
            </a:r>
            <a:endParaRPr/>
          </a:p>
          <a:p>
            <a:pPr marL="0" marR="0" lvl="0" indent="0" algn="ctr" rtl="0">
              <a:lnSpc>
                <a:spcPct val="107000"/>
              </a:lnSpc>
              <a:spcBef>
                <a:spcPts val="0"/>
              </a:spcBef>
              <a:spcAft>
                <a:spcPts val="0"/>
              </a:spcAft>
              <a:buNone/>
            </a:pPr>
            <a:r>
              <a:rPr lang="en-ZA" sz="1100">
                <a:solidFill>
                  <a:schemeClr val="dk1"/>
                </a:solidFill>
                <a:latin typeface="Calibri"/>
                <a:ea typeface="Calibri"/>
                <a:cs typeface="Calibri"/>
                <a:sym typeface="Calibri"/>
              </a:rPr>
              <a:t>15 - 17 ans</a:t>
            </a:r>
            <a:endParaRPr sz="1100" b="1">
              <a:solidFill>
                <a:schemeClr val="dk1"/>
              </a:solidFill>
              <a:latin typeface="Calibri"/>
              <a:ea typeface="Calibri"/>
              <a:cs typeface="Calibri"/>
              <a:sym typeface="Calibri"/>
            </a:endParaRPr>
          </a:p>
        </p:txBody>
      </p:sp>
      <p:grpSp>
        <p:nvGrpSpPr>
          <p:cNvPr id="468" name="Google Shape;468;p13"/>
          <p:cNvGrpSpPr/>
          <p:nvPr/>
        </p:nvGrpSpPr>
        <p:grpSpPr>
          <a:xfrm>
            <a:off x="962348" y="5324773"/>
            <a:ext cx="5254042" cy="1883746"/>
            <a:chOff x="986504" y="1785420"/>
            <a:chExt cx="9992814" cy="3582751"/>
          </a:xfrm>
        </p:grpSpPr>
        <p:sp>
          <p:nvSpPr>
            <p:cNvPr id="469" name="Google Shape;469;p13"/>
            <p:cNvSpPr txBox="1"/>
            <p:nvPr/>
          </p:nvSpPr>
          <p:spPr>
            <a:xfrm>
              <a:off x="986504" y="1785420"/>
              <a:ext cx="2286001" cy="11414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Développement physique (mouvement)</a:t>
              </a:r>
              <a:endParaRPr sz="1100" b="1">
                <a:solidFill>
                  <a:schemeClr val="dk1"/>
                </a:solidFill>
                <a:latin typeface="Calibri"/>
                <a:ea typeface="Calibri"/>
                <a:cs typeface="Calibri"/>
                <a:sym typeface="Calibri"/>
              </a:endParaRPr>
            </a:p>
          </p:txBody>
        </p:sp>
        <p:sp>
          <p:nvSpPr>
            <p:cNvPr id="470" name="Google Shape;470;p13"/>
            <p:cNvSpPr txBox="1"/>
            <p:nvPr/>
          </p:nvSpPr>
          <p:spPr>
            <a:xfrm>
              <a:off x="3626541" y="1785420"/>
              <a:ext cx="2286001" cy="11414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Développement cognitif (pensée)</a:t>
              </a:r>
              <a:endParaRPr sz="1100" b="1">
                <a:solidFill>
                  <a:schemeClr val="dk1"/>
                </a:solidFill>
                <a:latin typeface="Calibri"/>
                <a:ea typeface="Calibri"/>
                <a:cs typeface="Calibri"/>
                <a:sym typeface="Calibri"/>
              </a:endParaRPr>
            </a:p>
          </p:txBody>
        </p:sp>
        <p:sp>
          <p:nvSpPr>
            <p:cNvPr id="471" name="Google Shape;471;p13"/>
            <p:cNvSpPr txBox="1"/>
            <p:nvPr/>
          </p:nvSpPr>
          <p:spPr>
            <a:xfrm>
              <a:off x="6005749" y="1785420"/>
              <a:ext cx="2286001" cy="8195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Développement émotionnel</a:t>
              </a:r>
              <a:endParaRPr/>
            </a:p>
          </p:txBody>
        </p:sp>
        <p:sp>
          <p:nvSpPr>
            <p:cNvPr id="472" name="Google Shape;472;p13"/>
            <p:cNvSpPr txBox="1"/>
            <p:nvPr/>
          </p:nvSpPr>
          <p:spPr>
            <a:xfrm>
              <a:off x="8693317" y="1785420"/>
              <a:ext cx="2286001" cy="11414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Développement social et linguistique</a:t>
              </a:r>
              <a:endParaRPr/>
            </a:p>
          </p:txBody>
        </p:sp>
        <p:grpSp>
          <p:nvGrpSpPr>
            <p:cNvPr id="473" name="Google Shape;473;p13"/>
            <p:cNvGrpSpPr/>
            <p:nvPr/>
          </p:nvGrpSpPr>
          <p:grpSpPr>
            <a:xfrm>
              <a:off x="1450039" y="3030169"/>
              <a:ext cx="1363959" cy="2338002"/>
              <a:chOff x="6264966" y="1028133"/>
              <a:chExt cx="1053994" cy="1806683"/>
            </a:xfrm>
          </p:grpSpPr>
          <p:grpSp>
            <p:nvGrpSpPr>
              <p:cNvPr id="474" name="Google Shape;474;p13"/>
              <p:cNvGrpSpPr/>
              <p:nvPr/>
            </p:nvGrpSpPr>
            <p:grpSpPr>
              <a:xfrm>
                <a:off x="6264966" y="1028133"/>
                <a:ext cx="1053994" cy="1799163"/>
                <a:chOff x="7729092" y="2226754"/>
                <a:chExt cx="2185223" cy="3730164"/>
              </a:xfrm>
            </p:grpSpPr>
            <p:sp>
              <p:nvSpPr>
                <p:cNvPr id="475" name="Google Shape;475;p13"/>
                <p:cNvSpPr/>
                <p:nvPr/>
              </p:nvSpPr>
              <p:spPr>
                <a:xfrm>
                  <a:off x="8212525" y="3545356"/>
                  <a:ext cx="1224623" cy="2411562"/>
                </a:xfrm>
                <a:prstGeom prst="round2SameRect">
                  <a:avLst>
                    <a:gd name="adj1" fmla="val 41871"/>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76" name="Google Shape;476;p13"/>
                <p:cNvSpPr/>
                <p:nvPr/>
              </p:nvSpPr>
              <p:spPr>
                <a:xfrm>
                  <a:off x="8212539" y="2226754"/>
                  <a:ext cx="1238543" cy="1238543"/>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477" name="Google Shape;477;p13"/>
                <p:cNvGrpSpPr/>
                <p:nvPr/>
              </p:nvGrpSpPr>
              <p:grpSpPr>
                <a:xfrm rot="507905">
                  <a:off x="7839580" y="3799168"/>
                  <a:ext cx="669658" cy="1550686"/>
                  <a:chOff x="7916671" y="3912471"/>
                  <a:chExt cx="669658" cy="1550686"/>
                </a:xfrm>
              </p:grpSpPr>
              <p:sp>
                <p:nvSpPr>
                  <p:cNvPr id="478" name="Google Shape;478;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79" name="Google Shape;479;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480" name="Google Shape;480;p13"/>
                <p:cNvGrpSpPr/>
                <p:nvPr/>
              </p:nvGrpSpPr>
              <p:grpSpPr>
                <a:xfrm rot="-494171" flipH="1">
                  <a:off x="9124058" y="3789398"/>
                  <a:ext cx="682707" cy="1550686"/>
                  <a:chOff x="7916671" y="3912471"/>
                  <a:chExt cx="669658" cy="1550686"/>
                </a:xfrm>
              </p:grpSpPr>
              <p:sp>
                <p:nvSpPr>
                  <p:cNvPr id="481" name="Google Shape;481;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82" name="Google Shape;482;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grpSp>
            <p:nvGrpSpPr>
              <p:cNvPr id="483" name="Google Shape;483;p13"/>
              <p:cNvGrpSpPr/>
              <p:nvPr/>
            </p:nvGrpSpPr>
            <p:grpSpPr>
              <a:xfrm>
                <a:off x="6377962" y="1829165"/>
                <a:ext cx="272348" cy="284588"/>
                <a:chOff x="8778444" y="2055653"/>
                <a:chExt cx="272348" cy="284588"/>
              </a:xfrm>
            </p:grpSpPr>
            <p:sp>
              <p:nvSpPr>
                <p:cNvPr id="484" name="Google Shape;484;p13"/>
                <p:cNvSpPr/>
                <p:nvPr/>
              </p:nvSpPr>
              <p:spPr>
                <a:xfrm>
                  <a:off x="8778444" y="2055653"/>
                  <a:ext cx="272348" cy="284588"/>
                </a:xfrm>
                <a:prstGeom prst="ellipse">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85" name="Google Shape;485;p13"/>
                <p:cNvSpPr/>
                <p:nvPr/>
              </p:nvSpPr>
              <p:spPr>
                <a:xfrm rot="-3238909">
                  <a:off x="8841981" y="2149724"/>
                  <a:ext cx="148010" cy="75326"/>
                </a:xfrm>
                <a:prstGeom prst="corner">
                  <a:avLst>
                    <a:gd name="adj1" fmla="val 42208"/>
                    <a:gd name="adj2" fmla="val 4335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486" name="Google Shape;486;p13"/>
              <p:cNvGrpSpPr/>
              <p:nvPr/>
            </p:nvGrpSpPr>
            <p:grpSpPr>
              <a:xfrm>
                <a:off x="6879358" y="2468677"/>
                <a:ext cx="272348" cy="284588"/>
                <a:chOff x="8778444" y="2055653"/>
                <a:chExt cx="272348" cy="284588"/>
              </a:xfrm>
            </p:grpSpPr>
            <p:sp>
              <p:nvSpPr>
                <p:cNvPr id="487" name="Google Shape;487;p13"/>
                <p:cNvSpPr/>
                <p:nvPr/>
              </p:nvSpPr>
              <p:spPr>
                <a:xfrm>
                  <a:off x="8778444" y="2055653"/>
                  <a:ext cx="272348" cy="284588"/>
                </a:xfrm>
                <a:prstGeom prst="ellipse">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88" name="Google Shape;488;p13"/>
                <p:cNvSpPr/>
                <p:nvPr/>
              </p:nvSpPr>
              <p:spPr>
                <a:xfrm rot="-3238909">
                  <a:off x="8841981" y="2149724"/>
                  <a:ext cx="148010" cy="75326"/>
                </a:xfrm>
                <a:prstGeom prst="corner">
                  <a:avLst>
                    <a:gd name="adj1" fmla="val 42208"/>
                    <a:gd name="adj2" fmla="val 4335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489" name="Google Shape;489;p13"/>
              <p:cNvSpPr/>
              <p:nvPr/>
            </p:nvSpPr>
            <p:spPr>
              <a:xfrm rot="-3238909">
                <a:off x="7095295" y="2715148"/>
                <a:ext cx="148010" cy="75326"/>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490" name="Google Shape;490;p13"/>
            <p:cNvGrpSpPr/>
            <p:nvPr/>
          </p:nvGrpSpPr>
          <p:grpSpPr>
            <a:xfrm>
              <a:off x="6640888" y="3030169"/>
              <a:ext cx="1363959" cy="2328271"/>
              <a:chOff x="6239588" y="3188629"/>
              <a:chExt cx="1053994" cy="1799163"/>
            </a:xfrm>
          </p:grpSpPr>
          <p:grpSp>
            <p:nvGrpSpPr>
              <p:cNvPr id="491" name="Google Shape;491;p13"/>
              <p:cNvGrpSpPr/>
              <p:nvPr/>
            </p:nvGrpSpPr>
            <p:grpSpPr>
              <a:xfrm>
                <a:off x="6239588" y="3188629"/>
                <a:ext cx="1053994" cy="1799163"/>
                <a:chOff x="7729092" y="2226754"/>
                <a:chExt cx="2185223" cy="3730164"/>
              </a:xfrm>
            </p:grpSpPr>
            <p:sp>
              <p:nvSpPr>
                <p:cNvPr id="492" name="Google Shape;492;p13"/>
                <p:cNvSpPr/>
                <p:nvPr/>
              </p:nvSpPr>
              <p:spPr>
                <a:xfrm>
                  <a:off x="8212525" y="3545356"/>
                  <a:ext cx="1224623" cy="2411562"/>
                </a:xfrm>
                <a:prstGeom prst="round2SameRect">
                  <a:avLst>
                    <a:gd name="adj1" fmla="val 41871"/>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93" name="Google Shape;493;p13"/>
                <p:cNvSpPr/>
                <p:nvPr/>
              </p:nvSpPr>
              <p:spPr>
                <a:xfrm>
                  <a:off x="8212539" y="2226754"/>
                  <a:ext cx="1238543" cy="1238543"/>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494" name="Google Shape;494;p13"/>
                <p:cNvGrpSpPr/>
                <p:nvPr/>
              </p:nvGrpSpPr>
              <p:grpSpPr>
                <a:xfrm rot="507905">
                  <a:off x="7839580" y="3799168"/>
                  <a:ext cx="669658" cy="1550686"/>
                  <a:chOff x="7916671" y="3912471"/>
                  <a:chExt cx="669658" cy="1550686"/>
                </a:xfrm>
              </p:grpSpPr>
              <p:sp>
                <p:nvSpPr>
                  <p:cNvPr id="495" name="Google Shape;495;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96" name="Google Shape;496;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497" name="Google Shape;497;p13"/>
                <p:cNvGrpSpPr/>
                <p:nvPr/>
              </p:nvGrpSpPr>
              <p:grpSpPr>
                <a:xfrm rot="-494171" flipH="1">
                  <a:off x="9124058" y="3789398"/>
                  <a:ext cx="682707" cy="1550686"/>
                  <a:chOff x="7916671" y="3912471"/>
                  <a:chExt cx="669658" cy="1550686"/>
                </a:xfrm>
              </p:grpSpPr>
              <p:sp>
                <p:nvSpPr>
                  <p:cNvPr id="498" name="Google Shape;498;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499" name="Google Shape;499;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sp>
            <p:nvSpPr>
              <p:cNvPr id="500" name="Google Shape;500;p13"/>
              <p:cNvSpPr/>
              <p:nvPr/>
            </p:nvSpPr>
            <p:spPr>
              <a:xfrm>
                <a:off x="6737059" y="3959422"/>
                <a:ext cx="385258" cy="321207"/>
              </a:xfrm>
              <a:prstGeom prst="heart">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01" name="Google Shape;501;p13"/>
              <p:cNvSpPr/>
              <p:nvPr/>
            </p:nvSpPr>
            <p:spPr>
              <a:xfrm rot="-3238909">
                <a:off x="6872538" y="4086604"/>
                <a:ext cx="143017" cy="72785"/>
              </a:xfrm>
              <a:prstGeom prst="corner">
                <a:avLst>
                  <a:gd name="adj1" fmla="val 42208"/>
                  <a:gd name="adj2" fmla="val 4335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502" name="Google Shape;502;p13"/>
            <p:cNvGrpSpPr/>
            <p:nvPr/>
          </p:nvGrpSpPr>
          <p:grpSpPr>
            <a:xfrm>
              <a:off x="4085606" y="3016316"/>
              <a:ext cx="1363959" cy="2342124"/>
              <a:chOff x="8150916" y="2055653"/>
              <a:chExt cx="1053994" cy="1809868"/>
            </a:xfrm>
          </p:grpSpPr>
          <p:grpSp>
            <p:nvGrpSpPr>
              <p:cNvPr id="503" name="Google Shape;503;p13"/>
              <p:cNvGrpSpPr/>
              <p:nvPr/>
            </p:nvGrpSpPr>
            <p:grpSpPr>
              <a:xfrm>
                <a:off x="8150916" y="2066358"/>
                <a:ext cx="1053994" cy="1799163"/>
                <a:chOff x="7729092" y="2226754"/>
                <a:chExt cx="2185223" cy="3730164"/>
              </a:xfrm>
            </p:grpSpPr>
            <p:sp>
              <p:nvSpPr>
                <p:cNvPr id="504" name="Google Shape;504;p13"/>
                <p:cNvSpPr/>
                <p:nvPr/>
              </p:nvSpPr>
              <p:spPr>
                <a:xfrm>
                  <a:off x="8212525" y="3545356"/>
                  <a:ext cx="1224623" cy="2411562"/>
                </a:xfrm>
                <a:prstGeom prst="round2SameRect">
                  <a:avLst>
                    <a:gd name="adj1" fmla="val 41871"/>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05" name="Google Shape;505;p13"/>
                <p:cNvSpPr/>
                <p:nvPr/>
              </p:nvSpPr>
              <p:spPr>
                <a:xfrm>
                  <a:off x="8212539" y="2226754"/>
                  <a:ext cx="1238543" cy="1238543"/>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506" name="Google Shape;506;p13"/>
                <p:cNvGrpSpPr/>
                <p:nvPr/>
              </p:nvGrpSpPr>
              <p:grpSpPr>
                <a:xfrm rot="507905">
                  <a:off x="7839580" y="3799168"/>
                  <a:ext cx="669658" cy="1550686"/>
                  <a:chOff x="7916671" y="3912471"/>
                  <a:chExt cx="669658" cy="1550686"/>
                </a:xfrm>
              </p:grpSpPr>
              <p:sp>
                <p:nvSpPr>
                  <p:cNvPr id="507" name="Google Shape;507;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08" name="Google Shape;508;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509" name="Google Shape;509;p13"/>
                <p:cNvGrpSpPr/>
                <p:nvPr/>
              </p:nvGrpSpPr>
              <p:grpSpPr>
                <a:xfrm rot="-494171" flipH="1">
                  <a:off x="9124058" y="3789398"/>
                  <a:ext cx="682707" cy="1550686"/>
                  <a:chOff x="7916671" y="3912471"/>
                  <a:chExt cx="669658" cy="1550686"/>
                </a:xfrm>
              </p:grpSpPr>
              <p:sp>
                <p:nvSpPr>
                  <p:cNvPr id="510" name="Google Shape;510;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11" name="Google Shape;511;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grpSp>
            <p:nvGrpSpPr>
              <p:cNvPr id="512" name="Google Shape;512;p13"/>
              <p:cNvGrpSpPr/>
              <p:nvPr/>
            </p:nvGrpSpPr>
            <p:grpSpPr>
              <a:xfrm>
                <a:off x="8778444" y="2055653"/>
                <a:ext cx="272348" cy="284588"/>
                <a:chOff x="8778444" y="2055653"/>
                <a:chExt cx="272348" cy="284588"/>
              </a:xfrm>
            </p:grpSpPr>
            <p:sp>
              <p:nvSpPr>
                <p:cNvPr id="513" name="Google Shape;513;p13"/>
                <p:cNvSpPr/>
                <p:nvPr/>
              </p:nvSpPr>
              <p:spPr>
                <a:xfrm>
                  <a:off x="8778444" y="2055653"/>
                  <a:ext cx="272348" cy="284588"/>
                </a:xfrm>
                <a:prstGeom prst="ellipse">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14" name="Google Shape;514;p13"/>
                <p:cNvSpPr/>
                <p:nvPr/>
              </p:nvSpPr>
              <p:spPr>
                <a:xfrm rot="-3238909">
                  <a:off x="8841981" y="2149724"/>
                  <a:ext cx="148010" cy="75326"/>
                </a:xfrm>
                <a:prstGeom prst="corner">
                  <a:avLst>
                    <a:gd name="adj1" fmla="val 42208"/>
                    <a:gd name="adj2" fmla="val 4335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grpSp>
          <p:nvGrpSpPr>
            <p:cNvPr id="515" name="Google Shape;515;p13"/>
            <p:cNvGrpSpPr/>
            <p:nvPr/>
          </p:nvGrpSpPr>
          <p:grpSpPr>
            <a:xfrm>
              <a:off x="9152383" y="3030169"/>
              <a:ext cx="1439417" cy="2328272"/>
              <a:chOff x="9167879" y="2300826"/>
              <a:chExt cx="1112304" cy="1799163"/>
            </a:xfrm>
          </p:grpSpPr>
          <p:grpSp>
            <p:nvGrpSpPr>
              <p:cNvPr id="516" name="Google Shape;516;p13"/>
              <p:cNvGrpSpPr/>
              <p:nvPr/>
            </p:nvGrpSpPr>
            <p:grpSpPr>
              <a:xfrm>
                <a:off x="9167879" y="2300826"/>
                <a:ext cx="1053994" cy="1799163"/>
                <a:chOff x="7729092" y="2226754"/>
                <a:chExt cx="2185223" cy="3730164"/>
              </a:xfrm>
            </p:grpSpPr>
            <p:sp>
              <p:nvSpPr>
                <p:cNvPr id="517" name="Google Shape;517;p13"/>
                <p:cNvSpPr/>
                <p:nvPr/>
              </p:nvSpPr>
              <p:spPr>
                <a:xfrm>
                  <a:off x="8212525" y="3545356"/>
                  <a:ext cx="1224623" cy="2411562"/>
                </a:xfrm>
                <a:prstGeom prst="round2SameRect">
                  <a:avLst>
                    <a:gd name="adj1" fmla="val 41871"/>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18" name="Google Shape;518;p13"/>
                <p:cNvSpPr/>
                <p:nvPr/>
              </p:nvSpPr>
              <p:spPr>
                <a:xfrm>
                  <a:off x="8212539" y="2226754"/>
                  <a:ext cx="1238543" cy="1238543"/>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nvGrpSpPr>
                <p:cNvPr id="519" name="Google Shape;519;p13"/>
                <p:cNvGrpSpPr/>
                <p:nvPr/>
              </p:nvGrpSpPr>
              <p:grpSpPr>
                <a:xfrm rot="507905">
                  <a:off x="7839580" y="3799168"/>
                  <a:ext cx="669658" cy="1550686"/>
                  <a:chOff x="7916671" y="3912471"/>
                  <a:chExt cx="669658" cy="1550686"/>
                </a:xfrm>
              </p:grpSpPr>
              <p:sp>
                <p:nvSpPr>
                  <p:cNvPr id="520" name="Google Shape;520;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21" name="Google Shape;521;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522" name="Google Shape;522;p13"/>
                <p:cNvGrpSpPr/>
                <p:nvPr/>
              </p:nvGrpSpPr>
              <p:grpSpPr>
                <a:xfrm rot="-494171" flipH="1">
                  <a:off x="9124058" y="3789398"/>
                  <a:ext cx="682707" cy="1550686"/>
                  <a:chOff x="7916671" y="3912471"/>
                  <a:chExt cx="669658" cy="1550686"/>
                </a:xfrm>
              </p:grpSpPr>
              <p:sp>
                <p:nvSpPr>
                  <p:cNvPr id="523" name="Google Shape;523;p13"/>
                  <p:cNvSpPr/>
                  <p:nvPr/>
                </p:nvSpPr>
                <p:spPr>
                  <a:xfrm rot="-10029813">
                    <a:off x="8118418" y="3937945"/>
                    <a:ext cx="351575" cy="1086828"/>
                  </a:xfrm>
                  <a:prstGeom prst="round2SameRect">
                    <a:avLst>
                      <a:gd name="adj1" fmla="val 493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24" name="Google Shape;524;p13"/>
                  <p:cNvSpPr/>
                  <p:nvPr/>
                </p:nvSpPr>
                <p:spPr>
                  <a:xfrm>
                    <a:off x="7916671" y="5050247"/>
                    <a:ext cx="412910" cy="412910"/>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sp>
            <p:nvSpPr>
              <p:cNvPr id="525" name="Google Shape;525;p13"/>
              <p:cNvSpPr/>
              <p:nvPr/>
            </p:nvSpPr>
            <p:spPr>
              <a:xfrm>
                <a:off x="9934089" y="2438395"/>
                <a:ext cx="346094" cy="335606"/>
              </a:xfrm>
              <a:prstGeom prst="wedgeEllipseCallout">
                <a:avLst>
                  <a:gd name="adj1" fmla="val -60227"/>
                  <a:gd name="adj2" fmla="val 23438"/>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26" name="Google Shape;526;p13"/>
              <p:cNvSpPr/>
              <p:nvPr/>
            </p:nvSpPr>
            <p:spPr>
              <a:xfrm rot="-3238909">
                <a:off x="10025511" y="2561854"/>
                <a:ext cx="148010" cy="75326"/>
              </a:xfrm>
              <a:prstGeom prst="corner">
                <a:avLst>
                  <a:gd name="adj1" fmla="val 42208"/>
                  <a:gd name="adj2" fmla="val 4335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sp>
        <p:nvSpPr>
          <p:cNvPr id="527" name="Google Shape;527;p13"/>
          <p:cNvSpPr txBox="1"/>
          <p:nvPr/>
        </p:nvSpPr>
        <p:spPr>
          <a:xfrm>
            <a:off x="1032072" y="7614299"/>
            <a:ext cx="12019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Notes :</a:t>
            </a:r>
            <a:endParaRPr sz="1100" b="1">
              <a:solidFill>
                <a:schemeClr val="dk1"/>
              </a:solidFill>
              <a:latin typeface="Calibri"/>
              <a:ea typeface="Calibri"/>
              <a:cs typeface="Calibri"/>
              <a:sym typeface="Calibri"/>
            </a:endParaRPr>
          </a:p>
        </p:txBody>
      </p:sp>
      <p:sp>
        <p:nvSpPr>
          <p:cNvPr id="528" name="Google Shape;528;p13"/>
          <p:cNvSpPr/>
          <p:nvPr/>
        </p:nvSpPr>
        <p:spPr>
          <a:xfrm>
            <a:off x="1265236" y="4546534"/>
            <a:ext cx="487411" cy="203575"/>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29" name="Google Shape;529;p13"/>
          <p:cNvSpPr/>
          <p:nvPr/>
        </p:nvSpPr>
        <p:spPr>
          <a:xfrm>
            <a:off x="1265236" y="3951467"/>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0" name="Google Shape;530;p13"/>
          <p:cNvSpPr/>
          <p:nvPr/>
        </p:nvSpPr>
        <p:spPr>
          <a:xfrm>
            <a:off x="2093826" y="4302689"/>
            <a:ext cx="487411" cy="44742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1" name="Google Shape;531;p13"/>
          <p:cNvSpPr/>
          <p:nvPr/>
        </p:nvSpPr>
        <p:spPr>
          <a:xfrm>
            <a:off x="2093826" y="3707622"/>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2" name="Google Shape;532;p13"/>
          <p:cNvSpPr/>
          <p:nvPr/>
        </p:nvSpPr>
        <p:spPr>
          <a:xfrm>
            <a:off x="3751006" y="3814999"/>
            <a:ext cx="487411" cy="93705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3" name="Google Shape;533;p13"/>
          <p:cNvSpPr/>
          <p:nvPr/>
        </p:nvSpPr>
        <p:spPr>
          <a:xfrm>
            <a:off x="3751006" y="3219932"/>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4" name="Google Shape;534;p13"/>
          <p:cNvSpPr/>
          <p:nvPr/>
        </p:nvSpPr>
        <p:spPr>
          <a:xfrm>
            <a:off x="2922416" y="4058844"/>
            <a:ext cx="487411" cy="693205"/>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5" name="Google Shape;535;p13"/>
          <p:cNvSpPr/>
          <p:nvPr/>
        </p:nvSpPr>
        <p:spPr>
          <a:xfrm>
            <a:off x="2922416" y="3463777"/>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6" name="Google Shape;536;p13"/>
          <p:cNvSpPr/>
          <p:nvPr/>
        </p:nvSpPr>
        <p:spPr>
          <a:xfrm>
            <a:off x="4579596" y="3571154"/>
            <a:ext cx="487411" cy="1180895"/>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7" name="Google Shape;537;p13"/>
          <p:cNvSpPr/>
          <p:nvPr/>
        </p:nvSpPr>
        <p:spPr>
          <a:xfrm>
            <a:off x="4579596" y="2976087"/>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38" name="Google Shape;538;p13"/>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13"/>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13"/>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13"/>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13"/>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13"/>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3445"/>
        <p:cNvGrpSpPr/>
        <p:nvPr/>
      </p:nvGrpSpPr>
      <p:grpSpPr>
        <a:xfrm>
          <a:off x="0" y="0"/>
          <a:ext cx="0" cy="0"/>
          <a:chOff x="0" y="0"/>
          <a:chExt cx="0" cy="0"/>
        </a:xfrm>
      </p:grpSpPr>
      <p:graphicFrame>
        <p:nvGraphicFramePr>
          <p:cNvPr id="3446" name="Google Shape;3446;p130"/>
          <p:cNvGraphicFramePr/>
          <p:nvPr>
            <p:extLst>
              <p:ext uri="{D42A27DB-BD31-4B8C-83A1-F6EECF244321}">
                <p14:modId xmlns:p14="http://schemas.microsoft.com/office/powerpoint/2010/main" val="3253999780"/>
              </p:ext>
            </p:extLst>
          </p:nvPr>
        </p:nvGraphicFramePr>
        <p:xfrm>
          <a:off x="1011381" y="692727"/>
          <a:ext cx="5242500" cy="8021980"/>
        </p:xfrm>
        <a:graphic>
          <a:graphicData uri="http://schemas.openxmlformats.org/drawingml/2006/table">
            <a:tbl>
              <a:tblPr firstRow="1" firstCol="1" bandRow="1">
                <a:noFill/>
                <a:tableStyleId>{2E002EEE-DCA1-4BBC-BB20-DC795D1CDC30}</a:tableStyleId>
              </a:tblPr>
              <a:tblGrid>
                <a:gridCol w="446025">
                  <a:extLst>
                    <a:ext uri="{9D8B030D-6E8A-4147-A177-3AD203B41FA5}">
                      <a16:colId xmlns:a16="http://schemas.microsoft.com/office/drawing/2014/main" val="20000"/>
                    </a:ext>
                  </a:extLst>
                </a:gridCol>
                <a:gridCol w="1465250">
                  <a:extLst>
                    <a:ext uri="{9D8B030D-6E8A-4147-A177-3AD203B41FA5}">
                      <a16:colId xmlns:a16="http://schemas.microsoft.com/office/drawing/2014/main" val="20001"/>
                    </a:ext>
                  </a:extLst>
                </a:gridCol>
                <a:gridCol w="915075">
                  <a:extLst>
                    <a:ext uri="{9D8B030D-6E8A-4147-A177-3AD203B41FA5}">
                      <a16:colId xmlns:a16="http://schemas.microsoft.com/office/drawing/2014/main" val="20002"/>
                    </a:ext>
                  </a:extLst>
                </a:gridCol>
                <a:gridCol w="651175">
                  <a:extLst>
                    <a:ext uri="{9D8B030D-6E8A-4147-A177-3AD203B41FA5}">
                      <a16:colId xmlns:a16="http://schemas.microsoft.com/office/drawing/2014/main" val="20003"/>
                    </a:ext>
                  </a:extLst>
                </a:gridCol>
                <a:gridCol w="1764975">
                  <a:extLst>
                    <a:ext uri="{9D8B030D-6E8A-4147-A177-3AD203B41FA5}">
                      <a16:colId xmlns:a16="http://schemas.microsoft.com/office/drawing/2014/main" val="20004"/>
                    </a:ext>
                  </a:extLst>
                </a:gridCol>
              </a:tblGrid>
              <a:tr h="364500">
                <a:tc gridSpan="5">
                  <a:txBody>
                    <a:bodyPr/>
                    <a:lstStyle/>
                    <a:p>
                      <a:pPr marL="0" marR="0" lvl="0" indent="0" algn="l" rtl="0">
                        <a:lnSpc>
                          <a:spcPct val="107000"/>
                        </a:lnSpc>
                        <a:spcBef>
                          <a:spcPts val="0"/>
                        </a:spcBef>
                        <a:spcAft>
                          <a:spcPts val="0"/>
                        </a:spcAft>
                        <a:buNone/>
                      </a:pPr>
                      <a:r>
                        <a:rPr lang="en-ZA" sz="1000" b="1">
                          <a:solidFill>
                            <a:schemeClr val="dk1"/>
                          </a:solidFill>
                        </a:rPr>
                        <a:t>Évaluation complète - préoccupations en matière de protection </a:t>
                      </a:r>
                      <a:r>
                        <a:rPr lang="en-ZA" sz="700" b="0" i="1">
                          <a:solidFill>
                            <a:schemeClr val="dk1"/>
                          </a:solidFill>
                        </a:rPr>
                        <a:t>cochez toutes les cases correspondantes - cette question ne doit pas être posée directement, mais par le biais d'un dialogue général ou si elle est soulevée directement par l'enfant.</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4215950">
                <a:tc gridSpan="3">
                  <a:txBody>
                    <a:bodyPr/>
                    <a:lstStyle/>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Abus</a:t>
                      </a:r>
                      <a:r>
                        <a:rPr lang="en-ZA" sz="1000" b="0" dirty="0">
                          <a:solidFill>
                            <a:schemeClr val="dk1"/>
                          </a:solidFill>
                        </a:rPr>
                        <a:t> physique/violence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Abus</a:t>
                      </a:r>
                      <a:r>
                        <a:rPr lang="en-ZA" sz="1000" b="0" dirty="0">
                          <a:solidFill>
                            <a:schemeClr val="dk1"/>
                          </a:solidFill>
                        </a:rPr>
                        <a:t> </a:t>
                      </a:r>
                      <a:r>
                        <a:rPr lang="en-ZA" sz="1000" b="0" dirty="0" err="1">
                          <a:solidFill>
                            <a:schemeClr val="dk1"/>
                          </a:solidFill>
                        </a:rPr>
                        <a:t>sexuel</a:t>
                      </a:r>
                      <a:r>
                        <a:rPr lang="en-ZA" sz="1000" b="0" dirty="0">
                          <a:solidFill>
                            <a:schemeClr val="dk1"/>
                          </a:solidFill>
                        </a:rPr>
                        <a:t> / violence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]Viol</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Abus</a:t>
                      </a:r>
                      <a:r>
                        <a:rPr lang="en-ZA" sz="1000" b="0" dirty="0">
                          <a:solidFill>
                            <a:schemeClr val="dk1"/>
                          </a:solidFill>
                        </a:rPr>
                        <a:t> / violence </a:t>
                      </a:r>
                      <a:r>
                        <a:rPr lang="en-ZA" sz="1000" b="0" dirty="0" err="1">
                          <a:solidFill>
                            <a:schemeClr val="dk1"/>
                          </a:solidFill>
                        </a:rPr>
                        <a:t>émotionnels</a:t>
                      </a:r>
                      <a:r>
                        <a:rPr lang="en-ZA" sz="1000" b="0" dirty="0">
                          <a:solidFill>
                            <a:schemeClr val="dk1"/>
                          </a:solidFill>
                        </a:rPr>
                        <a:t> </a:t>
                      </a:r>
                      <a:r>
                        <a:rPr lang="en-ZA" sz="1000" b="0" dirty="0" err="1">
                          <a:solidFill>
                            <a:schemeClr val="dk1"/>
                          </a:solidFill>
                        </a:rPr>
                        <a:t>ou</a:t>
                      </a:r>
                      <a:r>
                        <a:rPr lang="en-ZA" sz="1000" b="0" dirty="0">
                          <a:solidFill>
                            <a:schemeClr val="dk1"/>
                          </a:solidFill>
                        </a:rPr>
                        <a:t> </a:t>
                      </a:r>
                      <a:r>
                        <a:rPr lang="en-ZA" sz="1000" b="0" dirty="0" err="1">
                          <a:solidFill>
                            <a:schemeClr val="dk1"/>
                          </a:solidFill>
                        </a:rPr>
                        <a:t>psychologiques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Négligence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Abandon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]Travail des enfants (pas les </a:t>
                      </a:r>
                      <a:r>
                        <a:rPr lang="en-ZA" sz="1000" b="0" dirty="0" err="1">
                          <a:solidFill>
                            <a:schemeClr val="dk1"/>
                          </a:solidFill>
                        </a:rPr>
                        <a:t>pires</a:t>
                      </a:r>
                      <a:r>
                        <a:rPr lang="en-ZA" sz="1000" b="0" dirty="0">
                          <a:solidFill>
                            <a:schemeClr val="dk1"/>
                          </a:solidFill>
                        </a:rPr>
                        <a:t> </a:t>
                      </a:r>
                      <a:r>
                        <a:rPr lang="en-ZA" sz="1000" b="0" dirty="0" err="1">
                          <a:solidFill>
                            <a:schemeClr val="dk1"/>
                          </a:solidFill>
                        </a:rPr>
                        <a:t>formes</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Travaux </a:t>
                      </a:r>
                      <a:r>
                        <a:rPr lang="en-ZA" sz="1000" b="0" dirty="0" err="1">
                          <a:solidFill>
                            <a:schemeClr val="dk1"/>
                          </a:solidFill>
                        </a:rPr>
                        <a:t>dangereux</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]Exploitation </a:t>
                      </a:r>
                      <a:r>
                        <a:rPr lang="en-ZA" sz="1000" b="0" dirty="0" err="1">
                          <a:solidFill>
                            <a:schemeClr val="dk1"/>
                          </a:solidFill>
                        </a:rPr>
                        <a:t>sexuelle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Esclavage</a:t>
                      </a:r>
                      <a:r>
                        <a:rPr lang="en-ZA" sz="1000" b="0" dirty="0">
                          <a:solidFill>
                            <a:schemeClr val="dk1"/>
                          </a:solidFill>
                        </a:rPr>
                        <a:t> / vente / </a:t>
                      </a:r>
                      <a:r>
                        <a:rPr lang="en-ZA" sz="1000" b="0" dirty="0" err="1">
                          <a:solidFill>
                            <a:schemeClr val="dk1"/>
                          </a:solidFill>
                        </a:rPr>
                        <a:t>enlèvement</a:t>
                      </a:r>
                      <a:r>
                        <a:rPr lang="en-ZA" sz="1000" b="0" dirty="0">
                          <a:solidFill>
                            <a:schemeClr val="dk1"/>
                          </a:solidFill>
                        </a:rPr>
                        <a:t> / </a:t>
                      </a:r>
                      <a:r>
                        <a:rPr lang="en-ZA" sz="1000" b="0" dirty="0" err="1">
                          <a:solidFill>
                            <a:schemeClr val="dk1"/>
                          </a:solidFill>
                        </a:rPr>
                        <a:t>trafic</a:t>
                      </a:r>
                      <a:r>
                        <a:rPr lang="en-ZA" sz="1000" b="0" dirty="0">
                          <a:solidFill>
                            <a:schemeClr val="dk1"/>
                          </a:solidFill>
                        </a:rPr>
                        <a:t> / travail </a:t>
                      </a:r>
                      <a:r>
                        <a:rPr lang="en-ZA" sz="1000" b="0" dirty="0" err="1">
                          <a:solidFill>
                            <a:schemeClr val="dk1"/>
                          </a:solidFill>
                        </a:rPr>
                        <a:t>forcé</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]En </a:t>
                      </a:r>
                      <a:r>
                        <a:rPr lang="en-ZA" sz="1000" b="0" dirty="0" err="1">
                          <a:solidFill>
                            <a:schemeClr val="dk1"/>
                          </a:solidFill>
                        </a:rPr>
                        <a:t>conflit</a:t>
                      </a:r>
                      <a:r>
                        <a:rPr lang="en-ZA" sz="1000" b="0" dirty="0">
                          <a:solidFill>
                            <a:schemeClr val="dk1"/>
                          </a:solidFill>
                        </a:rPr>
                        <a:t> avec la </a:t>
                      </a:r>
                      <a:r>
                        <a:rPr lang="en-ZA" sz="1000" b="0" dirty="0" err="1">
                          <a:solidFill>
                            <a:schemeClr val="dk1"/>
                          </a:solidFill>
                        </a:rPr>
                        <a:t>loi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Associé</a:t>
                      </a:r>
                      <a:r>
                        <a:rPr lang="en-ZA" sz="1000" b="0" dirty="0">
                          <a:solidFill>
                            <a:schemeClr val="dk1"/>
                          </a:solidFill>
                        </a:rPr>
                        <a:t> à des forces </a:t>
                      </a:r>
                      <a:r>
                        <a:rPr lang="en-ZA" sz="1000" b="0" dirty="0" err="1">
                          <a:solidFill>
                            <a:schemeClr val="dk1"/>
                          </a:solidFill>
                        </a:rPr>
                        <a:t>ou</a:t>
                      </a:r>
                      <a:r>
                        <a:rPr lang="en-ZA" sz="1000" b="0" dirty="0">
                          <a:solidFill>
                            <a:schemeClr val="dk1"/>
                          </a:solidFill>
                        </a:rPr>
                        <a:t> </a:t>
                      </a:r>
                      <a:r>
                        <a:rPr lang="en-ZA" sz="1000" b="0" dirty="0" err="1">
                          <a:solidFill>
                            <a:schemeClr val="dk1"/>
                          </a:solidFill>
                        </a:rPr>
                        <a:t>groupes</a:t>
                      </a:r>
                      <a:r>
                        <a:rPr lang="en-ZA" sz="1000" b="0" dirty="0">
                          <a:solidFill>
                            <a:schemeClr val="dk1"/>
                          </a:solidFill>
                        </a:rPr>
                        <a:t> </a:t>
                      </a:r>
                      <a:r>
                        <a:rPr lang="en-ZA" sz="1000" b="0" dirty="0" err="1">
                          <a:solidFill>
                            <a:schemeClr val="dk1"/>
                          </a:solidFill>
                        </a:rPr>
                        <a:t>armés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Privé</a:t>
                      </a:r>
                      <a:r>
                        <a:rPr lang="en-ZA" sz="1000" b="0" dirty="0">
                          <a:solidFill>
                            <a:schemeClr val="dk1"/>
                          </a:solidFill>
                        </a:rPr>
                        <a:t> de liberté / </a:t>
                      </a:r>
                      <a:r>
                        <a:rPr lang="en-ZA" sz="1000" b="0" dirty="0" err="1">
                          <a:solidFill>
                            <a:schemeClr val="dk1"/>
                          </a:solidFill>
                        </a:rPr>
                        <a:t>en</a:t>
                      </a:r>
                      <a:r>
                        <a:rPr lang="en-ZA" sz="1000" b="0" dirty="0">
                          <a:solidFill>
                            <a:schemeClr val="dk1"/>
                          </a:solidFill>
                        </a:rPr>
                        <a:t> </a:t>
                      </a:r>
                      <a:r>
                        <a:rPr lang="en-ZA" sz="1000" b="0" dirty="0" err="1">
                          <a:solidFill>
                            <a:schemeClr val="dk1"/>
                          </a:solidFill>
                        </a:rPr>
                        <a:t>détention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]Condition </a:t>
                      </a:r>
                      <a:r>
                        <a:rPr lang="en-ZA" sz="1000" b="0" dirty="0" err="1">
                          <a:solidFill>
                            <a:schemeClr val="dk1"/>
                          </a:solidFill>
                        </a:rPr>
                        <a:t>médicale</a:t>
                      </a:r>
                      <a:r>
                        <a:rPr lang="en-ZA" sz="1000" b="0" dirty="0">
                          <a:solidFill>
                            <a:schemeClr val="dk1"/>
                          </a:solidFill>
                        </a:rPr>
                        <a:t> grave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Difficulté</a:t>
                      </a:r>
                      <a:r>
                        <a:rPr lang="en-ZA" sz="1000" b="0" dirty="0">
                          <a:solidFill>
                            <a:schemeClr val="dk1"/>
                          </a:solidFill>
                        </a:rPr>
                        <a:t> </a:t>
                      </a:r>
                      <a:r>
                        <a:rPr lang="en-ZA" sz="1000" b="0" dirty="0" err="1">
                          <a:solidFill>
                            <a:schemeClr val="dk1"/>
                          </a:solidFill>
                        </a:rPr>
                        <a:t>fonctionnelle</a:t>
                      </a:r>
                      <a:r>
                        <a:rPr lang="en-ZA" sz="1000" b="0" dirty="0">
                          <a:solidFill>
                            <a:schemeClr val="dk1"/>
                          </a:solidFill>
                        </a:rPr>
                        <a:t> (</a:t>
                      </a:r>
                      <a:r>
                        <a:rPr lang="en-ZA" sz="1000" b="0" dirty="0" err="1">
                          <a:solidFill>
                            <a:schemeClr val="dk1"/>
                          </a:solidFill>
                        </a:rPr>
                        <a:t>voir</a:t>
                      </a:r>
                      <a:r>
                        <a:rPr lang="en-ZA" sz="1000" b="0" dirty="0">
                          <a:solidFill>
                            <a:schemeClr val="dk1"/>
                          </a:solidFill>
                        </a:rPr>
                        <a:t>, </a:t>
                      </a:r>
                      <a:r>
                        <a:rPr lang="en-ZA" sz="1000" b="0" dirty="0" err="1">
                          <a:solidFill>
                            <a:schemeClr val="dk1"/>
                          </a:solidFill>
                        </a:rPr>
                        <a:t>même</a:t>
                      </a:r>
                      <a:r>
                        <a:rPr lang="en-ZA" sz="1000" b="0" dirty="0">
                          <a:solidFill>
                            <a:schemeClr val="dk1"/>
                          </a:solidFill>
                        </a:rPr>
                        <a:t> </a:t>
                      </a:r>
                      <a:r>
                        <a:rPr lang="en-ZA" sz="1000" b="0" dirty="0" err="1">
                          <a:solidFill>
                            <a:schemeClr val="dk1"/>
                          </a:solidFill>
                        </a:rPr>
                        <a:t>en</a:t>
                      </a:r>
                      <a:r>
                        <a:rPr lang="en-ZA" sz="1000" b="0" dirty="0">
                          <a:solidFill>
                            <a:schemeClr val="dk1"/>
                          </a:solidFill>
                        </a:rPr>
                        <a:t> </a:t>
                      </a:r>
                      <a:r>
                        <a:rPr lang="en-ZA" sz="1000" b="0" dirty="0" err="1">
                          <a:solidFill>
                            <a:schemeClr val="dk1"/>
                          </a:solidFill>
                        </a:rPr>
                        <a:t>portant</a:t>
                      </a:r>
                      <a:r>
                        <a:rPr lang="en-ZA" sz="1000" b="0" dirty="0">
                          <a:solidFill>
                            <a:schemeClr val="dk1"/>
                          </a:solidFill>
                        </a:rPr>
                        <a:t> des lunettes)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Difficulté</a:t>
                      </a:r>
                      <a:r>
                        <a:rPr lang="en-ZA" sz="1000" b="0" dirty="0">
                          <a:solidFill>
                            <a:schemeClr val="dk1"/>
                          </a:solidFill>
                        </a:rPr>
                        <a:t> </a:t>
                      </a:r>
                      <a:r>
                        <a:rPr lang="en-ZA" sz="1000" b="0" dirty="0" err="1">
                          <a:solidFill>
                            <a:schemeClr val="dk1"/>
                          </a:solidFill>
                        </a:rPr>
                        <a:t>fonctionnelle</a:t>
                      </a:r>
                      <a:r>
                        <a:rPr lang="en-ZA" sz="1000" b="0" dirty="0">
                          <a:solidFill>
                            <a:schemeClr val="dk1"/>
                          </a:solidFill>
                        </a:rPr>
                        <a:t> (audition, </a:t>
                      </a:r>
                      <a:r>
                        <a:rPr lang="en-ZA" sz="1000" b="0" dirty="0" err="1">
                          <a:solidFill>
                            <a:schemeClr val="dk1"/>
                          </a:solidFill>
                        </a:rPr>
                        <a:t>même</a:t>
                      </a:r>
                      <a:r>
                        <a:rPr lang="en-ZA" sz="1000" b="0" dirty="0">
                          <a:solidFill>
                            <a:schemeClr val="dk1"/>
                          </a:solidFill>
                        </a:rPr>
                        <a:t> </a:t>
                      </a:r>
                      <a:r>
                        <a:rPr lang="en-ZA" sz="1000" b="0" dirty="0" err="1">
                          <a:solidFill>
                            <a:schemeClr val="dk1"/>
                          </a:solidFill>
                        </a:rPr>
                        <a:t>en</a:t>
                      </a:r>
                      <a:r>
                        <a:rPr lang="en-ZA" sz="1000" b="0" dirty="0">
                          <a:solidFill>
                            <a:schemeClr val="dk1"/>
                          </a:solidFill>
                        </a:rPr>
                        <a:t> </a:t>
                      </a:r>
                      <a:r>
                        <a:rPr lang="en-ZA" sz="1000" b="0" dirty="0" err="1">
                          <a:solidFill>
                            <a:schemeClr val="dk1"/>
                          </a:solidFill>
                        </a:rPr>
                        <a:t>cas</a:t>
                      </a:r>
                      <a:r>
                        <a:rPr lang="en-ZA" sz="1000" b="0" dirty="0">
                          <a:solidFill>
                            <a:schemeClr val="dk1"/>
                          </a:solidFill>
                        </a:rPr>
                        <a:t> </a:t>
                      </a:r>
                      <a:r>
                        <a:rPr lang="en-ZA" sz="1000" b="0" dirty="0" err="1">
                          <a:solidFill>
                            <a:schemeClr val="dk1"/>
                          </a:solidFill>
                        </a:rPr>
                        <a:t>d'utilisation</a:t>
                      </a:r>
                      <a:r>
                        <a:rPr lang="en-ZA" sz="1000" b="0" dirty="0">
                          <a:solidFill>
                            <a:schemeClr val="dk1"/>
                          </a:solidFill>
                        </a:rPr>
                        <a:t> </a:t>
                      </a:r>
                      <a:r>
                        <a:rPr lang="en-ZA" sz="1000" b="0" dirty="0" err="1">
                          <a:solidFill>
                            <a:schemeClr val="dk1"/>
                          </a:solidFill>
                        </a:rPr>
                        <a:t>d'appareils</a:t>
                      </a:r>
                      <a:r>
                        <a:rPr lang="en-ZA" sz="1000" b="0" dirty="0">
                          <a:solidFill>
                            <a:schemeClr val="dk1"/>
                          </a:solidFill>
                        </a:rPr>
                        <a:t> </a:t>
                      </a:r>
                      <a:r>
                        <a:rPr lang="en-ZA" sz="1000" b="0" dirty="0" err="1">
                          <a:solidFill>
                            <a:schemeClr val="dk1"/>
                          </a:solidFill>
                        </a:rPr>
                        <a:t>auditifs</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Difficulté</a:t>
                      </a:r>
                      <a:r>
                        <a:rPr lang="en-ZA" sz="1000" b="0" dirty="0">
                          <a:solidFill>
                            <a:schemeClr val="dk1"/>
                          </a:solidFill>
                        </a:rPr>
                        <a:t> </a:t>
                      </a:r>
                      <a:r>
                        <a:rPr lang="en-ZA" sz="1000" b="0" dirty="0" err="1">
                          <a:solidFill>
                            <a:schemeClr val="dk1"/>
                          </a:solidFill>
                        </a:rPr>
                        <a:t>fonctionnelle</a:t>
                      </a:r>
                      <a:r>
                        <a:rPr lang="en-ZA" sz="1000" b="0" dirty="0">
                          <a:solidFill>
                            <a:schemeClr val="dk1"/>
                          </a:solidFill>
                        </a:rPr>
                        <a:t> (marcher </a:t>
                      </a:r>
                      <a:r>
                        <a:rPr lang="en-ZA" sz="1000" b="0" dirty="0" err="1">
                          <a:solidFill>
                            <a:schemeClr val="dk1"/>
                          </a:solidFill>
                        </a:rPr>
                        <a:t>ou</a:t>
                      </a:r>
                      <a:r>
                        <a:rPr lang="en-ZA" sz="1000" b="0" dirty="0">
                          <a:solidFill>
                            <a:schemeClr val="dk1"/>
                          </a:solidFill>
                        </a:rPr>
                        <a:t> utiliser </a:t>
                      </a:r>
                      <a:r>
                        <a:rPr lang="en-ZA" sz="1000" b="0" dirty="0" err="1">
                          <a:solidFill>
                            <a:schemeClr val="dk1"/>
                          </a:solidFill>
                        </a:rPr>
                        <a:t>certaines</a:t>
                      </a:r>
                      <a:r>
                        <a:rPr lang="en-ZA" sz="1000" b="0" dirty="0">
                          <a:solidFill>
                            <a:schemeClr val="dk1"/>
                          </a:solidFill>
                        </a:rPr>
                        <a:t> parties de son corps)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Difficultés</a:t>
                      </a:r>
                      <a:r>
                        <a:rPr lang="en-ZA" sz="1000" b="0" dirty="0">
                          <a:solidFill>
                            <a:schemeClr val="dk1"/>
                          </a:solidFill>
                        </a:rPr>
                        <a:t> </a:t>
                      </a:r>
                      <a:r>
                        <a:rPr lang="en-ZA" sz="1000" b="0" dirty="0" err="1">
                          <a:solidFill>
                            <a:schemeClr val="dk1"/>
                          </a:solidFill>
                        </a:rPr>
                        <a:t>fonctionnelles</a:t>
                      </a:r>
                      <a:r>
                        <a:rPr lang="en-ZA" sz="1000" b="0" dirty="0">
                          <a:solidFill>
                            <a:schemeClr val="dk1"/>
                          </a:solidFill>
                        </a:rPr>
                        <a:t> (</a:t>
                      </a:r>
                      <a:r>
                        <a:rPr lang="en-ZA" sz="1000" b="0" dirty="0" err="1">
                          <a:solidFill>
                            <a:schemeClr val="dk1"/>
                          </a:solidFill>
                        </a:rPr>
                        <a:t>mémoire</a:t>
                      </a:r>
                      <a:r>
                        <a:rPr lang="en-ZA" sz="1000" b="0" dirty="0">
                          <a:solidFill>
                            <a:schemeClr val="dk1"/>
                          </a:solidFill>
                        </a:rPr>
                        <a:t> </a:t>
                      </a:r>
                      <a:r>
                        <a:rPr lang="en-ZA" sz="1000" b="0" dirty="0" err="1">
                          <a:solidFill>
                            <a:schemeClr val="dk1"/>
                          </a:solidFill>
                        </a:rPr>
                        <a:t>ou</a:t>
                      </a:r>
                      <a:r>
                        <a:rPr lang="en-ZA" sz="1000" b="0" dirty="0">
                          <a:solidFill>
                            <a:schemeClr val="dk1"/>
                          </a:solidFill>
                        </a:rPr>
                        <a:t> concentration)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Difficulté</a:t>
                      </a:r>
                      <a:r>
                        <a:rPr lang="en-ZA" sz="1000" b="0" dirty="0">
                          <a:solidFill>
                            <a:schemeClr val="dk1"/>
                          </a:solidFill>
                        </a:rPr>
                        <a:t> à </a:t>
                      </a:r>
                      <a:r>
                        <a:rPr lang="en-ZA" sz="1000" b="0" dirty="0" err="1">
                          <a:solidFill>
                            <a:schemeClr val="dk1"/>
                          </a:solidFill>
                        </a:rPr>
                        <a:t>s'occuper</a:t>
                      </a:r>
                      <a:r>
                        <a:rPr lang="en-ZA" sz="1000" b="0" dirty="0">
                          <a:solidFill>
                            <a:schemeClr val="dk1"/>
                          </a:solidFill>
                        </a:rPr>
                        <a:t> de soi-</a:t>
                      </a:r>
                      <a:r>
                        <a:rPr lang="en-ZA" sz="1000" b="0" dirty="0" err="1">
                          <a:solidFill>
                            <a:schemeClr val="dk1"/>
                          </a:solidFill>
                        </a:rPr>
                        <a:t>même</a:t>
                      </a:r>
                      <a:r>
                        <a:rPr lang="en-ZA" sz="1000" b="0" dirty="0">
                          <a:solidFill>
                            <a:schemeClr val="dk1"/>
                          </a:solidFill>
                        </a:rPr>
                        <a:t>, par </a:t>
                      </a:r>
                      <a:r>
                        <a:rPr lang="en-ZA" sz="1000" b="0" dirty="0" err="1">
                          <a:solidFill>
                            <a:schemeClr val="dk1"/>
                          </a:solidFill>
                        </a:rPr>
                        <a:t>exemple</a:t>
                      </a:r>
                      <a:r>
                        <a:rPr lang="en-ZA" sz="1000" b="0" dirty="0">
                          <a:solidFill>
                            <a:schemeClr val="dk1"/>
                          </a:solidFill>
                        </a:rPr>
                        <a:t> à se </a:t>
                      </a:r>
                      <a:r>
                        <a:rPr lang="en-ZA" sz="1000" b="0" dirty="0" err="1">
                          <a:solidFill>
                            <a:schemeClr val="dk1"/>
                          </a:solidFill>
                        </a:rPr>
                        <a:t>nourrir</a:t>
                      </a:r>
                      <a:r>
                        <a:rPr lang="en-ZA" sz="1000" b="0" dirty="0">
                          <a:solidFill>
                            <a:schemeClr val="dk1"/>
                          </a:solidFill>
                        </a:rPr>
                        <a:t> </a:t>
                      </a:r>
                      <a:r>
                        <a:rPr lang="en-ZA" sz="1000" b="0" dirty="0" err="1">
                          <a:solidFill>
                            <a:schemeClr val="dk1"/>
                          </a:solidFill>
                        </a:rPr>
                        <a:t>ou</a:t>
                      </a:r>
                      <a:r>
                        <a:rPr lang="en-ZA" sz="1000" b="0" dirty="0">
                          <a:solidFill>
                            <a:schemeClr val="dk1"/>
                          </a:solidFill>
                        </a:rPr>
                        <a:t> à </a:t>
                      </a:r>
                      <a:r>
                        <a:rPr lang="en-ZA" sz="1000" b="0" dirty="0" err="1">
                          <a:solidFill>
                            <a:schemeClr val="dk1"/>
                          </a:solidFill>
                        </a:rPr>
                        <a:t>s'habiller</a:t>
                      </a:r>
                      <a:r>
                        <a:rPr lang="en-ZA" sz="1000" b="0" dirty="0">
                          <a:solidFill>
                            <a:schemeClr val="dk1"/>
                          </a:solidFill>
                        </a:rPr>
                        <a:t> (par rapport à </a:t>
                      </a:r>
                      <a:r>
                        <a:rPr lang="en-ZA" sz="1000" b="0" dirty="0" err="1">
                          <a:solidFill>
                            <a:schemeClr val="dk1"/>
                          </a:solidFill>
                        </a:rPr>
                        <a:t>d'autres</a:t>
                      </a:r>
                      <a:r>
                        <a:rPr lang="en-ZA" sz="1000" b="0" dirty="0">
                          <a:solidFill>
                            <a:schemeClr val="dk1"/>
                          </a:solidFill>
                        </a:rPr>
                        <a:t> enfants du </a:t>
                      </a:r>
                      <a:r>
                        <a:rPr lang="en-ZA" sz="1000" b="0" dirty="0" err="1">
                          <a:solidFill>
                            <a:schemeClr val="dk1"/>
                          </a:solidFill>
                        </a:rPr>
                        <a:t>même</a:t>
                      </a:r>
                      <a:r>
                        <a:rPr lang="en-ZA" sz="1000" b="0" dirty="0">
                          <a:solidFill>
                            <a:schemeClr val="dk1"/>
                          </a:solidFill>
                        </a:rPr>
                        <a:t> </a:t>
                      </a:r>
                      <a:r>
                        <a:rPr lang="en-ZA" sz="1000" b="0" dirty="0" err="1">
                          <a:solidFill>
                            <a:schemeClr val="dk1"/>
                          </a:solidFill>
                        </a:rPr>
                        <a:t>âge</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Difficultés</a:t>
                      </a:r>
                      <a:r>
                        <a:rPr lang="en-ZA" sz="1000" b="0" dirty="0">
                          <a:solidFill>
                            <a:schemeClr val="dk1"/>
                          </a:solidFill>
                        </a:rPr>
                        <a:t> de communication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0" dirty="0">
                          <a:solidFill>
                            <a:schemeClr val="dk1"/>
                          </a:solidFill>
                        </a:rPr>
                        <a:t>[ ]Non </a:t>
                      </a:r>
                      <a:r>
                        <a:rPr lang="en-ZA" sz="1000" b="0" dirty="0" err="1">
                          <a:solidFill>
                            <a:schemeClr val="dk1"/>
                          </a:solidFill>
                        </a:rPr>
                        <a:t>accompagné</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Séparés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Orphelin</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Détresse</a:t>
                      </a:r>
                      <a:r>
                        <a:rPr lang="en-ZA" sz="1000" b="0" dirty="0">
                          <a:solidFill>
                            <a:schemeClr val="dk1"/>
                          </a:solidFill>
                        </a:rPr>
                        <a:t> </a:t>
                      </a:r>
                      <a:r>
                        <a:rPr lang="en-ZA" sz="1000" b="0" dirty="0" err="1">
                          <a:solidFill>
                            <a:schemeClr val="dk1"/>
                          </a:solidFill>
                        </a:rPr>
                        <a:t>psychosociale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]Troubles </a:t>
                      </a:r>
                      <a:r>
                        <a:rPr lang="en-ZA" sz="1000" b="0" dirty="0" err="1">
                          <a:solidFill>
                            <a:schemeClr val="dk1"/>
                          </a:solidFill>
                        </a:rPr>
                        <a:t>mentaux</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Abus</a:t>
                      </a:r>
                      <a:r>
                        <a:rPr lang="en-ZA" sz="1000" b="0" dirty="0">
                          <a:solidFill>
                            <a:schemeClr val="dk1"/>
                          </a:solidFill>
                        </a:rPr>
                        <a:t> de substances et </a:t>
                      </a:r>
                      <a:r>
                        <a:rPr lang="en-ZA" sz="1000" b="0" dirty="0" err="1">
                          <a:solidFill>
                            <a:schemeClr val="dk1"/>
                          </a:solidFill>
                        </a:rPr>
                        <a:t>dépendance</a:t>
                      </a:r>
                      <a:r>
                        <a:rPr lang="en-ZA" sz="1000" b="0" dirty="0">
                          <a:solidFill>
                            <a:schemeClr val="dk1"/>
                          </a:solidFill>
                        </a:rPr>
                        <a:t> (enfant)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Appartenant</a:t>
                      </a:r>
                      <a:r>
                        <a:rPr lang="en-ZA" sz="1000" b="0" dirty="0">
                          <a:solidFill>
                            <a:schemeClr val="dk1"/>
                          </a:solidFill>
                        </a:rPr>
                        <a:t> à un </a:t>
                      </a:r>
                      <a:r>
                        <a:rPr lang="en-ZA" sz="1000" b="0" dirty="0" err="1">
                          <a:solidFill>
                            <a:schemeClr val="dk1"/>
                          </a:solidFill>
                        </a:rPr>
                        <a:t>groupe</a:t>
                      </a:r>
                      <a:r>
                        <a:rPr lang="en-ZA" sz="1000" b="0" dirty="0">
                          <a:solidFill>
                            <a:schemeClr val="dk1"/>
                          </a:solidFill>
                        </a:rPr>
                        <a:t> </a:t>
                      </a:r>
                      <a:r>
                        <a:rPr lang="en-ZA" sz="1000" b="0" dirty="0" err="1">
                          <a:solidFill>
                            <a:schemeClr val="dk1"/>
                          </a:solidFill>
                        </a:rPr>
                        <a:t>marginalisé</a:t>
                      </a:r>
                      <a:r>
                        <a:rPr lang="en-ZA" sz="1000" b="0" dirty="0">
                          <a:solidFill>
                            <a:schemeClr val="dk1"/>
                          </a:solidFill>
                        </a:rPr>
                        <a:t> / </a:t>
                      </a:r>
                      <a:r>
                        <a:rPr lang="en-ZA" sz="1000" b="0" dirty="0" err="1">
                          <a:solidFill>
                            <a:schemeClr val="dk1"/>
                          </a:solidFill>
                        </a:rPr>
                        <a:t>discriminé</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]Absence de documents / </a:t>
                      </a:r>
                      <a:r>
                        <a:rPr lang="en-ZA" sz="1000" b="0" dirty="0" err="1">
                          <a:solidFill>
                            <a:schemeClr val="dk1"/>
                          </a:solidFill>
                        </a:rPr>
                        <a:t>d'enregistrement</a:t>
                      </a:r>
                      <a:r>
                        <a:rPr lang="en-ZA" sz="1000" b="0" dirty="0">
                          <a:solidFill>
                            <a:schemeClr val="dk1"/>
                          </a:solidFill>
                        </a:rPr>
                        <a:t> de la naissance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Mariage</a:t>
                      </a:r>
                      <a:r>
                        <a:rPr lang="en-ZA" sz="1000" b="0" dirty="0">
                          <a:solidFill>
                            <a:schemeClr val="dk1"/>
                          </a:solidFill>
                        </a:rPr>
                        <a:t> </a:t>
                      </a:r>
                      <a:r>
                        <a:rPr lang="en-ZA" sz="1000" b="0" dirty="0" err="1">
                          <a:solidFill>
                            <a:schemeClr val="dk1"/>
                          </a:solidFill>
                        </a:rPr>
                        <a:t>d'enfants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]Mutilations </a:t>
                      </a:r>
                      <a:r>
                        <a:rPr lang="en-ZA" sz="1000" b="0" dirty="0" err="1">
                          <a:solidFill>
                            <a:schemeClr val="dk1"/>
                          </a:solidFill>
                        </a:rPr>
                        <a:t>génitales</a:t>
                      </a:r>
                      <a:r>
                        <a:rPr lang="en-ZA" sz="1000" b="0" dirty="0">
                          <a:solidFill>
                            <a:schemeClr val="dk1"/>
                          </a:solidFill>
                        </a:rPr>
                        <a:t> </a:t>
                      </a:r>
                      <a:r>
                        <a:rPr lang="en-ZA" sz="1000" b="0" dirty="0" err="1">
                          <a:solidFill>
                            <a:schemeClr val="dk1"/>
                          </a:solidFill>
                        </a:rPr>
                        <a:t>féminines</a:t>
                      </a:r>
                      <a:r>
                        <a:rPr lang="en-ZA" sz="1000" b="0" dirty="0">
                          <a:solidFill>
                            <a:schemeClr val="dk1"/>
                          </a:solidFill>
                        </a:rPr>
                        <a:t> (MGF)</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Grossesse</a:t>
                      </a:r>
                      <a:r>
                        <a:rPr lang="en-ZA" sz="1000" b="0" dirty="0">
                          <a:solidFill>
                            <a:schemeClr val="dk1"/>
                          </a:solidFill>
                        </a:rPr>
                        <a:t> / enfant parent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Refus</a:t>
                      </a:r>
                      <a:r>
                        <a:rPr lang="en-ZA" sz="1000" b="0" dirty="0">
                          <a:solidFill>
                            <a:schemeClr val="dk1"/>
                          </a:solidFill>
                        </a:rPr>
                        <a:t> de </a:t>
                      </a:r>
                      <a:r>
                        <a:rPr lang="en-ZA" sz="1000" b="0" dirty="0" err="1">
                          <a:solidFill>
                            <a:schemeClr val="dk1"/>
                          </a:solidFill>
                        </a:rPr>
                        <a:t>ressources</a:t>
                      </a:r>
                      <a:r>
                        <a:rPr lang="en-ZA" sz="1000" b="0" dirty="0">
                          <a:solidFill>
                            <a:schemeClr val="dk1"/>
                          </a:solidFill>
                        </a:rPr>
                        <a:t>, </a:t>
                      </a:r>
                      <a:r>
                        <a:rPr lang="en-ZA" sz="1000" b="0" dirty="0" err="1">
                          <a:solidFill>
                            <a:schemeClr val="dk1"/>
                          </a:solidFill>
                        </a:rPr>
                        <a:t>d'opportunités</a:t>
                      </a:r>
                      <a:r>
                        <a:rPr lang="en-ZA" sz="1000" b="0" dirty="0">
                          <a:solidFill>
                            <a:schemeClr val="dk1"/>
                          </a:solidFill>
                        </a:rPr>
                        <a:t> </a:t>
                      </a:r>
                      <a:r>
                        <a:rPr lang="en-ZA" sz="1000" b="0" dirty="0" err="1">
                          <a:solidFill>
                            <a:schemeClr val="dk1"/>
                          </a:solidFill>
                        </a:rPr>
                        <a:t>ou</a:t>
                      </a:r>
                      <a:r>
                        <a:rPr lang="en-ZA" sz="1000" b="0" dirty="0">
                          <a:solidFill>
                            <a:schemeClr val="dk1"/>
                          </a:solidFill>
                        </a:rPr>
                        <a:t> de services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Dispositif</a:t>
                      </a:r>
                      <a:r>
                        <a:rPr lang="en-ZA" sz="1000" b="0" dirty="0">
                          <a:solidFill>
                            <a:schemeClr val="dk1"/>
                          </a:solidFill>
                        </a:rPr>
                        <a:t> de prise </a:t>
                      </a:r>
                      <a:r>
                        <a:rPr lang="en-ZA" sz="1000" b="0" dirty="0" err="1">
                          <a:solidFill>
                            <a:schemeClr val="dk1"/>
                          </a:solidFill>
                        </a:rPr>
                        <a:t>en</a:t>
                      </a:r>
                      <a:r>
                        <a:rPr lang="en-ZA" sz="1000" b="0" dirty="0">
                          <a:solidFill>
                            <a:schemeClr val="dk1"/>
                          </a:solidFill>
                        </a:rPr>
                        <a:t> charge très </a:t>
                      </a:r>
                      <a:r>
                        <a:rPr lang="en-ZA" sz="1000" b="0" dirty="0" err="1">
                          <a:solidFill>
                            <a:schemeClr val="dk1"/>
                          </a:solidFill>
                        </a:rPr>
                        <a:t>vulnérable</a:t>
                      </a:r>
                      <a:r>
                        <a:rPr lang="en-ZA" sz="1000" b="0" dirty="0">
                          <a:solidFill>
                            <a:schemeClr val="dk1"/>
                          </a:solidFill>
                        </a:rPr>
                        <a:t>, par </a:t>
                      </a:r>
                      <a:r>
                        <a:rPr lang="en-ZA" sz="1000" b="0" dirty="0" err="1">
                          <a:solidFill>
                            <a:schemeClr val="dk1"/>
                          </a:solidFill>
                        </a:rPr>
                        <a:t>exemple</a:t>
                      </a:r>
                      <a:r>
                        <a:rPr lang="en-ZA" sz="1000" b="0" dirty="0">
                          <a:solidFill>
                            <a:schemeClr val="dk1"/>
                          </a:solidFill>
                        </a:rPr>
                        <a:t> &gt;8 enfants dans le ménage, </a:t>
                      </a:r>
                      <a:r>
                        <a:rPr lang="en-ZA" sz="1000" b="0" dirty="0" err="1">
                          <a:solidFill>
                            <a:schemeClr val="dk1"/>
                          </a:solidFill>
                        </a:rPr>
                        <a:t>toxicomanie</a:t>
                      </a:r>
                      <a:r>
                        <a:rPr lang="en-ZA" sz="1000" b="0" dirty="0">
                          <a:solidFill>
                            <a:schemeClr val="dk1"/>
                          </a:solidFill>
                        </a:rPr>
                        <a:t> du </a:t>
                      </a:r>
                      <a:r>
                        <a:rPr lang="en-ZA" sz="1000" b="0" dirty="0" err="1">
                          <a:solidFill>
                            <a:schemeClr val="dk1"/>
                          </a:solidFill>
                        </a:rPr>
                        <a:t>prestataire</a:t>
                      </a:r>
                      <a:r>
                        <a:rPr lang="en-ZA" sz="1000" b="0" dirty="0">
                          <a:solidFill>
                            <a:schemeClr val="dk1"/>
                          </a:solidFill>
                        </a:rPr>
                        <a:t> de </a:t>
                      </a:r>
                      <a:r>
                        <a:rPr lang="en-ZA" sz="1000" b="0" dirty="0" err="1">
                          <a:solidFill>
                            <a:schemeClr val="dk1"/>
                          </a:solidFill>
                        </a:rPr>
                        <a:t>soins</a:t>
                      </a:r>
                      <a:r>
                        <a:rPr lang="en-ZA" sz="1000" b="0" dirty="0">
                          <a:solidFill>
                            <a:schemeClr val="dk1"/>
                          </a:solidFill>
                        </a:rPr>
                        <a:t>, </a:t>
                      </a:r>
                      <a:r>
                        <a:rPr lang="en-ZA" sz="1000" b="0" dirty="0" err="1">
                          <a:solidFill>
                            <a:schemeClr val="dk1"/>
                          </a:solidFill>
                        </a:rPr>
                        <a:t>prestataire</a:t>
                      </a:r>
                      <a:r>
                        <a:rPr lang="en-ZA" sz="1000" b="0" dirty="0">
                          <a:solidFill>
                            <a:schemeClr val="dk1"/>
                          </a:solidFill>
                        </a:rPr>
                        <a:t> de </a:t>
                      </a:r>
                      <a:r>
                        <a:rPr lang="en-ZA" sz="1000" b="0" dirty="0" err="1">
                          <a:solidFill>
                            <a:schemeClr val="dk1"/>
                          </a:solidFill>
                        </a:rPr>
                        <a:t>soins</a:t>
                      </a:r>
                      <a:r>
                        <a:rPr lang="en-ZA" sz="1000" b="0" dirty="0">
                          <a:solidFill>
                            <a:schemeClr val="dk1"/>
                          </a:solidFill>
                        </a:rPr>
                        <a:t> unique </a:t>
                      </a:r>
                      <a:r>
                        <a:rPr lang="en-ZA" sz="1000" b="0" dirty="0" err="1">
                          <a:solidFill>
                            <a:schemeClr val="dk1"/>
                          </a:solidFill>
                        </a:rPr>
                        <a:t>vulnérable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]Enfant survivant d'un </a:t>
                      </a:r>
                      <a:r>
                        <a:rPr lang="en-ZA" sz="1000" b="0" dirty="0" err="1">
                          <a:solidFill>
                            <a:schemeClr val="dk1"/>
                          </a:solidFill>
                        </a:rPr>
                        <a:t>engin</a:t>
                      </a:r>
                      <a:r>
                        <a:rPr lang="en-ZA" sz="1000" b="0" dirty="0">
                          <a:solidFill>
                            <a:schemeClr val="dk1"/>
                          </a:solidFill>
                        </a:rPr>
                        <a:t> </a:t>
                      </a:r>
                      <a:r>
                        <a:rPr lang="en-ZA" sz="1000" b="0" dirty="0" err="1">
                          <a:solidFill>
                            <a:schemeClr val="dk1"/>
                          </a:solidFill>
                        </a:rPr>
                        <a:t>explosif</a:t>
                      </a:r>
                      <a:r>
                        <a:rPr lang="en-ZA" sz="1000" b="0" dirty="0">
                          <a:solidFill>
                            <a:schemeClr val="dk1"/>
                          </a:solidFill>
                        </a:rPr>
                        <a:t> (EO)</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Autre</a:t>
                      </a:r>
                      <a:r>
                        <a:rPr lang="en-ZA" sz="1000" b="0" dirty="0">
                          <a:solidFill>
                            <a:schemeClr val="dk1"/>
                          </a:solidFill>
                        </a:rPr>
                        <a:t>, </a:t>
                      </a:r>
                      <a:r>
                        <a:rPr lang="en-ZA" sz="1000" b="0" dirty="0" err="1">
                          <a:solidFill>
                            <a:schemeClr val="dk1"/>
                          </a:solidFill>
                        </a:rPr>
                        <a:t>veuillez</a:t>
                      </a:r>
                      <a:r>
                        <a:rPr lang="en-ZA" sz="1000" b="0" dirty="0">
                          <a:solidFill>
                            <a:schemeClr val="dk1"/>
                          </a:solidFill>
                        </a:rPr>
                        <a:t> </a:t>
                      </a:r>
                      <a:r>
                        <a:rPr lang="en-ZA" sz="1000" b="0" dirty="0" err="1">
                          <a:solidFill>
                            <a:schemeClr val="dk1"/>
                          </a:solidFill>
                        </a:rPr>
                        <a:t>préciser</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Contextualiser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Contextualiser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Contextualiser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Contextualiser</a:t>
                      </a:r>
                      <a:endParaRPr sz="1000" b="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1"/>
                  </a:ext>
                </a:extLst>
              </a:tr>
              <a:tr h="247850">
                <a:tc gridSpan="5">
                  <a:txBody>
                    <a:bodyPr/>
                    <a:lstStyle/>
                    <a:p>
                      <a:pPr marL="0" marR="0" lvl="0" indent="0" algn="l" rtl="0">
                        <a:lnSpc>
                          <a:spcPct val="107000"/>
                        </a:lnSpc>
                        <a:spcBef>
                          <a:spcPts val="0"/>
                        </a:spcBef>
                        <a:spcAft>
                          <a:spcPts val="0"/>
                        </a:spcAft>
                        <a:buNone/>
                      </a:pPr>
                      <a:r>
                        <a:rPr lang="en-ZA" sz="1000">
                          <a:solidFill>
                            <a:schemeClr val="dk1"/>
                          </a:solidFill>
                        </a:rPr>
                        <a:t>Évaluation complète - niveau de risque</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244400">
                <a:tc>
                  <a:txBody>
                    <a:bodyPr/>
                    <a:lstStyle/>
                    <a:p>
                      <a:pPr marL="0" marR="0" lvl="0" indent="0" algn="l" rtl="0">
                        <a:spcBef>
                          <a:spcPts val="0"/>
                        </a:spcBef>
                        <a:spcAft>
                          <a:spcPts val="0"/>
                        </a:spcAft>
                        <a:buNone/>
                      </a:pPr>
                      <a:r>
                        <a:rPr lang="en-ZA" sz="900">
                          <a:solidFill>
                            <a:schemeClr val="dk1"/>
                          </a:solidFill>
                        </a:rPr>
                        <a:t>Cocher</a:t>
                      </a:r>
                      <a:endParaRPr sz="9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Niveau de risque</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3">
                  <a:txBody>
                    <a:bodyPr/>
                    <a:lstStyle/>
                    <a:p>
                      <a:pPr marL="0" marR="0" lvl="0" indent="0" algn="l" rtl="0">
                        <a:spcBef>
                          <a:spcPts val="0"/>
                        </a:spcBef>
                        <a:spcAft>
                          <a:spcPts val="0"/>
                        </a:spcAft>
                        <a:buNone/>
                      </a:pPr>
                      <a:r>
                        <a:rPr lang="en-ZA" sz="1000" b="1">
                          <a:solidFill>
                            <a:schemeClr val="dk1"/>
                          </a:solidFill>
                        </a:rPr>
                        <a:t>Résumé des motifs</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dirty="0">
                          <a:solidFill>
                            <a:schemeClr val="dk1"/>
                          </a:solidFill>
                        </a:rPr>
                        <a:t>HAUT</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3">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MOYEN</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BAS</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AUCUN </a:t>
                      </a:r>
                      <a:r>
                        <a:rPr lang="en-ZA" sz="700" b="0" i="1">
                          <a:solidFill>
                            <a:schemeClr val="dk1"/>
                          </a:solidFill>
                        </a:rPr>
                        <a:t>dossier ne peut être clôturé</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3">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247850">
                <a:tc gridSpan="5">
                  <a:txBody>
                    <a:bodyPr/>
                    <a:lstStyle/>
                    <a:p>
                      <a:pPr marL="0" marR="0" lvl="0" indent="0" algn="l" rtl="0">
                        <a:lnSpc>
                          <a:spcPct val="107000"/>
                        </a:lnSpc>
                        <a:spcBef>
                          <a:spcPts val="0"/>
                        </a:spcBef>
                        <a:spcAft>
                          <a:spcPts val="0"/>
                        </a:spcAft>
                        <a:buNone/>
                      </a:pPr>
                      <a:r>
                        <a:rPr lang="en-ZA" sz="1000" dirty="0" err="1">
                          <a:solidFill>
                            <a:schemeClr val="dk1"/>
                          </a:solidFill>
                        </a:rPr>
                        <a:t>Préoccupation</a:t>
                      </a:r>
                      <a:r>
                        <a:rPr lang="en-ZA" sz="1000" dirty="0">
                          <a:solidFill>
                            <a:schemeClr val="dk1"/>
                          </a:solidFill>
                        </a:rPr>
                        <a:t>(s) </a:t>
                      </a:r>
                      <a:r>
                        <a:rPr lang="en-ZA" sz="1000" dirty="0" err="1">
                          <a:solidFill>
                            <a:schemeClr val="dk1"/>
                          </a:solidFill>
                        </a:rPr>
                        <a:t>immédiate</a:t>
                      </a:r>
                      <a:r>
                        <a:rPr lang="en-ZA" sz="1000" dirty="0">
                          <a:solidFill>
                            <a:schemeClr val="dk1"/>
                          </a:solidFill>
                        </a:rPr>
                        <a:t>(s) </a:t>
                      </a:r>
                      <a:r>
                        <a:rPr lang="en-ZA" sz="1000" dirty="0" err="1">
                          <a:solidFill>
                            <a:schemeClr val="dk1"/>
                          </a:solidFill>
                        </a:rPr>
                        <a:t>devant</a:t>
                      </a:r>
                      <a:r>
                        <a:rPr lang="en-ZA" sz="1000" dirty="0">
                          <a:solidFill>
                            <a:schemeClr val="dk1"/>
                          </a:solidFill>
                        </a:rPr>
                        <a:t> </a:t>
                      </a:r>
                      <a:r>
                        <a:rPr lang="en-ZA" sz="1000" dirty="0" err="1">
                          <a:solidFill>
                            <a:schemeClr val="dk1"/>
                          </a:solidFill>
                        </a:rPr>
                        <a:t>être</a:t>
                      </a:r>
                      <a:r>
                        <a:rPr lang="en-ZA" sz="1000" dirty="0">
                          <a:solidFill>
                            <a:schemeClr val="dk1"/>
                          </a:solidFill>
                        </a:rPr>
                        <a:t> </a:t>
                      </a:r>
                      <a:r>
                        <a:rPr lang="en-ZA" sz="1000" dirty="0" err="1">
                          <a:solidFill>
                            <a:schemeClr val="dk1"/>
                          </a:solidFill>
                        </a:rPr>
                        <a:t>abordée</a:t>
                      </a:r>
                      <a:r>
                        <a:rPr lang="en-ZA" sz="1000" dirty="0">
                          <a:solidFill>
                            <a:schemeClr val="dk1"/>
                          </a:solidFill>
                        </a:rPr>
                        <a:t>(s)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393775">
                <a:tc>
                  <a:txBody>
                    <a:bodyPr/>
                    <a:lstStyle/>
                    <a:p>
                      <a:pPr marL="0" marR="0" lvl="0" indent="0" algn="l" rtl="0">
                        <a:spcBef>
                          <a:spcPts val="0"/>
                        </a:spcBef>
                        <a:spcAft>
                          <a:spcPts val="0"/>
                        </a:spcAft>
                        <a:buNone/>
                      </a:pPr>
                      <a:r>
                        <a:rPr lang="en-ZA" sz="900" dirty="0" err="1">
                          <a:solidFill>
                            <a:schemeClr val="dk1"/>
                          </a:solidFill>
                        </a:rPr>
                        <a:t>Cocher</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a:txBody>
                    <a:bodyPr/>
                    <a:lstStyle/>
                    <a:p>
                      <a:pPr marL="0" marR="0" lvl="0" indent="0" algn="l" rtl="0">
                        <a:spcBef>
                          <a:spcPts val="0"/>
                        </a:spcBef>
                        <a:spcAft>
                          <a:spcPts val="0"/>
                        </a:spcAft>
                        <a:buNone/>
                      </a:pPr>
                      <a:r>
                        <a:rPr lang="en-ZA" sz="1000">
                          <a:solidFill>
                            <a:schemeClr val="dk1"/>
                          </a:solidFill>
                        </a:rPr>
                        <a:t>Préoccupation immédiate</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2">
                  <a:txBody>
                    <a:bodyPr/>
                    <a:lstStyle/>
                    <a:p>
                      <a:pPr marL="0" marR="0" lvl="0" indent="0" algn="l" rtl="0">
                        <a:spcBef>
                          <a:spcPts val="0"/>
                        </a:spcBef>
                        <a:spcAft>
                          <a:spcPts val="0"/>
                        </a:spcAft>
                        <a:buNone/>
                      </a:pPr>
                      <a:r>
                        <a:rPr lang="en-ZA" sz="1000">
                          <a:solidFill>
                            <a:schemeClr val="dk1"/>
                          </a:solidFill>
                        </a:rPr>
                        <a:t>Résumé des motifs</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Mesures immédiates prises/référencement effectué</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B w="12700" cap="flat" cmpd="sng">
                      <a:solidFill>
                        <a:srgbClr val="E7EBEE"/>
                      </a:solidFill>
                      <a:prstDash val="solid"/>
                      <a:round/>
                      <a:headEnd type="none" w="sm" len="sm"/>
                      <a:tailEnd type="none" w="sm" len="sm"/>
                    </a:lnB>
                    <a:solidFill>
                      <a:srgbClr val="E7EBEE"/>
                    </a:solidFill>
                  </a:tcPr>
                </a:tc>
                <a:extLst>
                  <a:ext uri="{0D108BD9-81ED-4DB2-BD59-A6C34878D82A}">
                    <a16:rowId xmlns:a16="http://schemas.microsoft.com/office/drawing/2014/main" val="10009"/>
                  </a:ext>
                </a:extLst>
              </a:tr>
              <a:tr h="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SOINS DE SANTÉ</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2">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SÉCURITÉ</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2">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SOINS INTÉRIMAIRES</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AUTRE spécifier</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3"/>
                  </a:ext>
                </a:extLst>
              </a:tr>
              <a:tr h="244400">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AUCUNE</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14"/>
                  </a:ext>
                </a:extLst>
              </a:tr>
            </a:tbl>
          </a:graphicData>
        </a:graphic>
      </p:graphicFrame>
      <p:sp>
        <p:nvSpPr>
          <p:cNvPr id="3447" name="Google Shape;3447;p130"/>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8" name="Google Shape;3448;p130"/>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9" name="Google Shape;3449;p130"/>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0" name="Google Shape;3450;p130"/>
          <p:cNvSpPr/>
          <p:nvPr/>
        </p:nvSpPr>
        <p:spPr>
          <a:xfrm rot="1782986">
            <a:off x="286724" y="168964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1" name="Google Shape;3451;p130"/>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3455"/>
        <p:cNvGrpSpPr/>
        <p:nvPr/>
      </p:nvGrpSpPr>
      <p:grpSpPr>
        <a:xfrm>
          <a:off x="0" y="0"/>
          <a:ext cx="0" cy="0"/>
          <a:chOff x="0" y="0"/>
          <a:chExt cx="0" cy="0"/>
        </a:xfrm>
      </p:grpSpPr>
      <p:graphicFrame>
        <p:nvGraphicFramePr>
          <p:cNvPr id="3456" name="Google Shape;3456;p131"/>
          <p:cNvGraphicFramePr/>
          <p:nvPr>
            <p:extLst>
              <p:ext uri="{D42A27DB-BD31-4B8C-83A1-F6EECF244321}">
                <p14:modId xmlns:p14="http://schemas.microsoft.com/office/powerpoint/2010/main" val="1707934189"/>
              </p:ext>
            </p:extLst>
          </p:nvPr>
        </p:nvGraphicFramePr>
        <p:xfrm>
          <a:off x="997526" y="706583"/>
          <a:ext cx="5264725" cy="4328575"/>
        </p:xfrm>
        <a:graphic>
          <a:graphicData uri="http://schemas.openxmlformats.org/drawingml/2006/table">
            <a:tbl>
              <a:tblPr firstRow="1" firstCol="1" bandRow="1">
                <a:noFill/>
                <a:tableStyleId>{2E002EEE-DCA1-4BBC-BB20-DC795D1CDC30}</a:tableStyleId>
              </a:tblPr>
              <a:tblGrid>
                <a:gridCol w="553475">
                  <a:extLst>
                    <a:ext uri="{9D8B030D-6E8A-4147-A177-3AD203B41FA5}">
                      <a16:colId xmlns:a16="http://schemas.microsoft.com/office/drawing/2014/main" val="20000"/>
                    </a:ext>
                  </a:extLst>
                </a:gridCol>
                <a:gridCol w="1192200">
                  <a:extLst>
                    <a:ext uri="{9D8B030D-6E8A-4147-A177-3AD203B41FA5}">
                      <a16:colId xmlns:a16="http://schemas.microsoft.com/office/drawing/2014/main" val="20001"/>
                    </a:ext>
                  </a:extLst>
                </a:gridCol>
                <a:gridCol w="3519050">
                  <a:extLst>
                    <a:ext uri="{9D8B030D-6E8A-4147-A177-3AD203B41FA5}">
                      <a16:colId xmlns:a16="http://schemas.microsoft.com/office/drawing/2014/main" val="20002"/>
                    </a:ext>
                  </a:extLst>
                </a:gridCol>
              </a:tblGrid>
              <a:tr h="257275">
                <a:tc gridSpan="3">
                  <a:txBody>
                    <a:bodyPr/>
                    <a:lstStyle/>
                    <a:p>
                      <a:pPr marL="0" marR="0" lvl="0" indent="0" algn="l" rtl="0">
                        <a:lnSpc>
                          <a:spcPct val="107000"/>
                        </a:lnSpc>
                        <a:spcBef>
                          <a:spcPts val="0"/>
                        </a:spcBef>
                        <a:spcAft>
                          <a:spcPts val="0"/>
                        </a:spcAft>
                        <a:buNone/>
                      </a:pPr>
                      <a:r>
                        <a:rPr lang="en-ZA" sz="1000">
                          <a:solidFill>
                            <a:schemeClr val="dk1"/>
                          </a:solidFill>
                        </a:rPr>
                        <a:t>Une procédure formelle d'intérêt supérieur (BIP) est-elle nécessaire </a:t>
                      </a:r>
                      <a:r>
                        <a:rPr lang="en-ZA" sz="700" b="0" i="1">
                          <a:solidFill>
                            <a:schemeClr val="dk1"/>
                          </a:solidFill>
                        </a:rPr>
                        <a:t>? Déterminée dans le contexte en coordination avec le HCR.</a:t>
                      </a:r>
                      <a:endParaRPr sz="700" b="0" i="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44050">
                <a:tc>
                  <a:txBody>
                    <a:bodyPr/>
                    <a:lstStyle/>
                    <a:p>
                      <a:pPr marL="0" marR="0" lvl="0" indent="0" algn="just" rtl="0">
                        <a:spcBef>
                          <a:spcPts val="0"/>
                        </a:spcBef>
                        <a:spcAft>
                          <a:spcPts val="0"/>
                        </a:spcAft>
                        <a:buNone/>
                      </a:pPr>
                      <a:r>
                        <a:rPr lang="en-ZA" sz="1000" b="1">
                          <a:solidFill>
                            <a:schemeClr val="dk1"/>
                          </a:solidFill>
                        </a:rPr>
                        <a:t>Cocher</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a:txBody>
                    <a:bodyPr/>
                    <a:lstStyle/>
                    <a:p>
                      <a:pPr marL="0" marR="0" lvl="0" indent="0" algn="just" rtl="0">
                        <a:spcBef>
                          <a:spcPts val="0"/>
                        </a:spcBef>
                        <a:spcAft>
                          <a:spcPts val="0"/>
                        </a:spcAft>
                        <a:buNone/>
                      </a:pPr>
                      <a:r>
                        <a:rPr lang="en-ZA" sz="1000" b="1">
                          <a:solidFill>
                            <a:schemeClr val="dk1"/>
                          </a:solidFill>
                        </a:rPr>
                        <a:t>Exigence du BIP</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a:txBody>
                    <a:bodyPr/>
                    <a:lstStyle/>
                    <a:p>
                      <a:pPr marL="0" marR="0" lvl="0" indent="0" algn="just" rtl="0">
                        <a:spcBef>
                          <a:spcPts val="0"/>
                        </a:spcBef>
                        <a:spcAft>
                          <a:spcPts val="0"/>
                        </a:spcAft>
                        <a:buNone/>
                      </a:pPr>
                      <a:r>
                        <a:rPr lang="en-ZA" sz="1000" b="1">
                          <a:solidFill>
                            <a:schemeClr val="dk1"/>
                          </a:solidFill>
                        </a:rPr>
                        <a:t>Détails</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extLst>
                  <a:ext uri="{0D108BD9-81ED-4DB2-BD59-A6C34878D82A}">
                    <a16:rowId xmlns:a16="http://schemas.microsoft.com/office/drawing/2014/main" val="10001"/>
                  </a:ext>
                </a:extLst>
              </a:tr>
              <a:tr h="144050">
                <a:tc>
                  <a:txBody>
                    <a:bodyPr/>
                    <a:lstStyle/>
                    <a:p>
                      <a:pPr marL="0" marR="0" lvl="0" indent="0" algn="just" rtl="0">
                        <a:spcBef>
                          <a:spcPts val="0"/>
                        </a:spcBef>
                        <a:spcAft>
                          <a:spcPts val="0"/>
                        </a:spcAft>
                        <a:buNone/>
                      </a:pPr>
                      <a:r>
                        <a:rPr lang="en-ZA" sz="900" dirty="0">
                          <a:solidFill>
                            <a:schemeClr val="dk1"/>
                          </a:solidFill>
                        </a:rPr>
                        <a:t> </a:t>
                      </a:r>
                      <a:endParaRPr sz="11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000" b="1">
                          <a:solidFill>
                            <a:schemeClr val="dk1"/>
                          </a:solidFill>
                        </a:rPr>
                        <a:t>NON</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a:txBody>
                    <a:bodyPr/>
                    <a:lstStyle/>
                    <a:p>
                      <a:pPr marL="0" marR="0" lvl="0" indent="0" algn="just" rtl="0">
                        <a:spcBef>
                          <a:spcPts val="0"/>
                        </a:spcBef>
                        <a:spcAft>
                          <a:spcPts val="0"/>
                        </a:spcAft>
                        <a:buNone/>
                      </a:pPr>
                      <a:r>
                        <a:rPr lang="en-ZA" sz="900" dirty="0">
                          <a:solidFill>
                            <a:schemeClr val="dk1"/>
                          </a:solidFill>
                        </a:rPr>
                        <a:t> </a:t>
                      </a:r>
                      <a:endParaRPr sz="11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008300">
                <a:tc>
                  <a:txBody>
                    <a:bodyPr/>
                    <a:lstStyle/>
                    <a:p>
                      <a:pPr marL="0" marR="0" lvl="0" indent="0" algn="just" rtl="0">
                        <a:spcBef>
                          <a:spcPts val="0"/>
                        </a:spcBef>
                        <a:spcAft>
                          <a:spcPts val="0"/>
                        </a:spcAft>
                        <a:buNone/>
                      </a:pPr>
                      <a:r>
                        <a:rPr lang="en-ZA" sz="900" dirty="0">
                          <a:solidFill>
                            <a:schemeClr val="dk1"/>
                          </a:solidFill>
                        </a:rPr>
                        <a:t> </a:t>
                      </a:r>
                      <a:endParaRPr sz="11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OUI, identifier des solutions durables et des parcours complémentaires pour les enfants non accompagnés.</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a:txBody>
                    <a:bodyPr/>
                    <a:lstStyle/>
                    <a:p>
                      <a:pPr marL="0" marR="0" lvl="0" indent="0" algn="just" rtl="0">
                        <a:spcBef>
                          <a:spcPts val="0"/>
                        </a:spcBef>
                        <a:spcAft>
                          <a:spcPts val="0"/>
                        </a:spcAft>
                        <a:buNone/>
                      </a:pPr>
                      <a:r>
                        <a:rPr lang="en-ZA" sz="700" i="1" dirty="0" err="1">
                          <a:solidFill>
                            <a:schemeClr val="dk1"/>
                          </a:solidFill>
                        </a:rPr>
                        <a:t>Fournissez</a:t>
                      </a:r>
                      <a:r>
                        <a:rPr lang="en-ZA" sz="700" i="1" dirty="0">
                          <a:solidFill>
                            <a:schemeClr val="dk1"/>
                          </a:solidFill>
                        </a:rPr>
                        <a:t> des </a:t>
                      </a:r>
                      <a:r>
                        <a:rPr lang="en-ZA" sz="700" i="1" dirty="0" err="1">
                          <a:solidFill>
                            <a:schemeClr val="dk1"/>
                          </a:solidFill>
                        </a:rPr>
                        <a:t>détails</a:t>
                      </a:r>
                      <a:r>
                        <a:rPr lang="en-ZA" sz="700" i="1" dirty="0">
                          <a:solidFill>
                            <a:schemeClr val="dk1"/>
                          </a:solidFill>
                        </a:rPr>
                        <a:t> et </a:t>
                      </a:r>
                      <a:r>
                        <a:rPr lang="en-ZA" sz="700" i="1" dirty="0" err="1">
                          <a:solidFill>
                            <a:schemeClr val="dk1"/>
                          </a:solidFill>
                        </a:rPr>
                        <a:t>continuez</a:t>
                      </a:r>
                      <a:r>
                        <a:rPr lang="en-ZA" sz="700" i="1" dirty="0">
                          <a:solidFill>
                            <a:schemeClr val="dk1"/>
                          </a:solidFill>
                        </a:rPr>
                        <a:t> avec le </a:t>
                      </a:r>
                      <a:r>
                        <a:rPr lang="en-ZA" sz="700" i="1" dirty="0" err="1">
                          <a:solidFill>
                            <a:schemeClr val="dk1"/>
                          </a:solidFill>
                        </a:rPr>
                        <a:t>formulaire</a:t>
                      </a:r>
                      <a:r>
                        <a:rPr lang="en-ZA" sz="700" i="1" dirty="0">
                          <a:solidFill>
                            <a:schemeClr val="dk1"/>
                          </a:solidFill>
                        </a:rPr>
                        <a:t> </a:t>
                      </a:r>
                      <a:r>
                        <a:rPr lang="en-ZA" sz="700" i="1" dirty="0" err="1">
                          <a:solidFill>
                            <a:schemeClr val="dk1"/>
                          </a:solidFill>
                        </a:rPr>
                        <a:t>d'évaluation</a:t>
                      </a:r>
                      <a:r>
                        <a:rPr lang="en-ZA" sz="700" i="1" dirty="0">
                          <a:solidFill>
                            <a:schemeClr val="dk1"/>
                          </a:solidFill>
                        </a:rPr>
                        <a:t> de </a:t>
                      </a:r>
                      <a:r>
                        <a:rPr lang="en-ZA" sz="700" i="1" dirty="0" err="1">
                          <a:solidFill>
                            <a:schemeClr val="dk1"/>
                          </a:solidFill>
                        </a:rPr>
                        <a:t>l'intérêt</a:t>
                      </a:r>
                      <a:r>
                        <a:rPr lang="en-ZA" sz="700" i="1" dirty="0">
                          <a:solidFill>
                            <a:schemeClr val="dk1"/>
                          </a:solidFill>
                        </a:rPr>
                        <a:t> </a:t>
                      </a:r>
                      <a:r>
                        <a:rPr lang="en-ZA" sz="700" i="1" dirty="0" err="1">
                          <a:solidFill>
                            <a:schemeClr val="dk1"/>
                          </a:solidFill>
                        </a:rPr>
                        <a:t>supérieur</a:t>
                      </a:r>
                      <a:r>
                        <a:rPr lang="en-ZA" sz="700" i="1" dirty="0">
                          <a:solidFill>
                            <a:schemeClr val="dk1"/>
                          </a:solidFill>
                        </a:rPr>
                        <a:t> (BIA) du HCR.</a:t>
                      </a:r>
                      <a:endParaRPr sz="1100" i="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440450">
                <a:tc>
                  <a:txBody>
                    <a:bodyPr/>
                    <a:lstStyle/>
                    <a:p>
                      <a:pPr marL="0" marR="0" lvl="0" indent="0" algn="just" rtl="0">
                        <a:spcBef>
                          <a:spcPts val="0"/>
                        </a:spcBef>
                        <a:spcAft>
                          <a:spcPts val="0"/>
                        </a:spcAft>
                        <a:buNone/>
                      </a:pPr>
                      <a:r>
                        <a:rPr lang="en-ZA" sz="900" dirty="0">
                          <a:solidFill>
                            <a:schemeClr val="dk1"/>
                          </a:solidFill>
                        </a:rPr>
                        <a:t> </a:t>
                      </a:r>
                      <a:endParaRPr sz="11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OUI, déterminer les options les plus appropriées pour les enfants en danger dans des circonstances exceptionnelles (y compris le regroupement familial et la prise en charge temporaire).</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a:txBody>
                    <a:bodyPr/>
                    <a:lstStyle/>
                    <a:p>
                      <a:pPr marL="0" marR="0" lvl="0" indent="0" algn="just" rtl="0">
                        <a:spcBef>
                          <a:spcPts val="0"/>
                        </a:spcBef>
                        <a:spcAft>
                          <a:spcPts val="0"/>
                        </a:spcAft>
                        <a:buNone/>
                      </a:pPr>
                      <a:r>
                        <a:rPr lang="en-ZA" sz="700" i="1" dirty="0" err="1">
                          <a:solidFill>
                            <a:schemeClr val="dk1"/>
                          </a:solidFill>
                        </a:rPr>
                        <a:t>Fournissez</a:t>
                      </a:r>
                      <a:r>
                        <a:rPr lang="en-ZA" sz="700" i="1" dirty="0">
                          <a:solidFill>
                            <a:schemeClr val="dk1"/>
                          </a:solidFill>
                        </a:rPr>
                        <a:t> des </a:t>
                      </a:r>
                      <a:r>
                        <a:rPr lang="en-ZA" sz="700" i="1" dirty="0" err="1">
                          <a:solidFill>
                            <a:schemeClr val="dk1"/>
                          </a:solidFill>
                        </a:rPr>
                        <a:t>détails</a:t>
                      </a:r>
                      <a:r>
                        <a:rPr lang="en-ZA" sz="700" i="1" dirty="0">
                          <a:solidFill>
                            <a:schemeClr val="dk1"/>
                          </a:solidFill>
                        </a:rPr>
                        <a:t> et </a:t>
                      </a:r>
                      <a:r>
                        <a:rPr lang="en-ZA" sz="700" i="1" dirty="0" err="1">
                          <a:solidFill>
                            <a:schemeClr val="dk1"/>
                          </a:solidFill>
                        </a:rPr>
                        <a:t>continuez</a:t>
                      </a:r>
                      <a:r>
                        <a:rPr lang="en-ZA" sz="700" i="1" dirty="0">
                          <a:solidFill>
                            <a:schemeClr val="dk1"/>
                          </a:solidFill>
                        </a:rPr>
                        <a:t> avec le </a:t>
                      </a:r>
                      <a:r>
                        <a:rPr lang="en-ZA" sz="700" i="1" dirty="0" err="1">
                          <a:solidFill>
                            <a:schemeClr val="dk1"/>
                          </a:solidFill>
                        </a:rPr>
                        <a:t>formulaire</a:t>
                      </a:r>
                      <a:r>
                        <a:rPr lang="en-ZA" sz="700" i="1" dirty="0">
                          <a:solidFill>
                            <a:schemeClr val="dk1"/>
                          </a:solidFill>
                        </a:rPr>
                        <a:t> </a:t>
                      </a:r>
                      <a:r>
                        <a:rPr lang="en-ZA" sz="700" i="1" dirty="0" err="1">
                          <a:solidFill>
                            <a:schemeClr val="dk1"/>
                          </a:solidFill>
                        </a:rPr>
                        <a:t>d'évaluation</a:t>
                      </a:r>
                      <a:r>
                        <a:rPr lang="en-ZA" sz="700" i="1" dirty="0">
                          <a:solidFill>
                            <a:schemeClr val="dk1"/>
                          </a:solidFill>
                        </a:rPr>
                        <a:t> de </a:t>
                      </a:r>
                      <a:r>
                        <a:rPr lang="en-ZA" sz="700" i="1" dirty="0" err="1">
                          <a:solidFill>
                            <a:schemeClr val="dk1"/>
                          </a:solidFill>
                        </a:rPr>
                        <a:t>l'intérêt</a:t>
                      </a:r>
                      <a:r>
                        <a:rPr lang="en-ZA" sz="700" i="1" dirty="0">
                          <a:solidFill>
                            <a:schemeClr val="dk1"/>
                          </a:solidFill>
                        </a:rPr>
                        <a:t> </a:t>
                      </a:r>
                      <a:r>
                        <a:rPr lang="en-ZA" sz="700" i="1" dirty="0" err="1">
                          <a:solidFill>
                            <a:schemeClr val="dk1"/>
                          </a:solidFill>
                        </a:rPr>
                        <a:t>supérieur</a:t>
                      </a:r>
                      <a:r>
                        <a:rPr lang="en-ZA" sz="700" i="1" dirty="0">
                          <a:solidFill>
                            <a:schemeClr val="dk1"/>
                          </a:solidFill>
                        </a:rPr>
                        <a:t> (BIA) du HCR.</a:t>
                      </a:r>
                      <a:endParaRPr sz="1100" i="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576175">
                <a:tc>
                  <a:txBody>
                    <a:bodyPr/>
                    <a:lstStyle/>
                    <a:p>
                      <a:pPr marL="0" marR="0" lvl="0" indent="0" algn="just" rtl="0">
                        <a:spcBef>
                          <a:spcPts val="0"/>
                        </a:spcBef>
                        <a:spcAft>
                          <a:spcPts val="0"/>
                        </a:spcAft>
                        <a:buNone/>
                      </a:pPr>
                      <a:r>
                        <a:rPr lang="en-ZA" sz="900" dirty="0">
                          <a:solidFill>
                            <a:schemeClr val="dk1"/>
                          </a:solidFill>
                        </a:rPr>
                        <a:t> </a:t>
                      </a:r>
                      <a:endParaRPr sz="1100"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OUI, possibilité de séparer un enfant de ses parents contre leur gré.</a:t>
                      </a:r>
                      <a:endParaRPr sz="1000" b="1">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rgbClr val="E7EBEE"/>
                    </a:solidFill>
                  </a:tcPr>
                </a:tc>
                <a:tc>
                  <a:txBody>
                    <a:bodyPr/>
                    <a:lstStyle/>
                    <a:p>
                      <a:pPr marL="0" marR="0" lvl="0" indent="0" algn="just" rtl="0">
                        <a:spcBef>
                          <a:spcPts val="0"/>
                        </a:spcBef>
                        <a:spcAft>
                          <a:spcPts val="0"/>
                        </a:spcAft>
                        <a:buNone/>
                      </a:pPr>
                      <a:r>
                        <a:rPr lang="en-ZA" sz="700" i="1" dirty="0" err="1">
                          <a:solidFill>
                            <a:schemeClr val="dk1"/>
                          </a:solidFill>
                        </a:rPr>
                        <a:t>Fournissez</a:t>
                      </a:r>
                      <a:r>
                        <a:rPr lang="en-ZA" sz="700" i="1" dirty="0">
                          <a:solidFill>
                            <a:schemeClr val="dk1"/>
                          </a:solidFill>
                        </a:rPr>
                        <a:t> des </a:t>
                      </a:r>
                      <a:r>
                        <a:rPr lang="en-ZA" sz="700" i="1" dirty="0" err="1">
                          <a:solidFill>
                            <a:schemeClr val="dk1"/>
                          </a:solidFill>
                        </a:rPr>
                        <a:t>détails</a:t>
                      </a:r>
                      <a:r>
                        <a:rPr lang="en-ZA" sz="700" i="1" dirty="0">
                          <a:solidFill>
                            <a:schemeClr val="dk1"/>
                          </a:solidFill>
                        </a:rPr>
                        <a:t> et </a:t>
                      </a:r>
                      <a:r>
                        <a:rPr lang="en-ZA" sz="700" i="1" dirty="0" err="1">
                          <a:solidFill>
                            <a:schemeClr val="dk1"/>
                          </a:solidFill>
                        </a:rPr>
                        <a:t>continuez</a:t>
                      </a:r>
                      <a:r>
                        <a:rPr lang="en-ZA" sz="700" i="1" dirty="0">
                          <a:solidFill>
                            <a:schemeClr val="dk1"/>
                          </a:solidFill>
                        </a:rPr>
                        <a:t> avec le </a:t>
                      </a:r>
                      <a:r>
                        <a:rPr lang="en-ZA" sz="700" i="1" dirty="0" err="1">
                          <a:solidFill>
                            <a:schemeClr val="dk1"/>
                          </a:solidFill>
                        </a:rPr>
                        <a:t>formulaire</a:t>
                      </a:r>
                      <a:r>
                        <a:rPr lang="en-ZA" sz="700" i="1" dirty="0">
                          <a:solidFill>
                            <a:schemeClr val="dk1"/>
                          </a:solidFill>
                        </a:rPr>
                        <a:t> </a:t>
                      </a:r>
                      <a:r>
                        <a:rPr lang="en-ZA" sz="700" i="1" dirty="0" err="1">
                          <a:solidFill>
                            <a:schemeClr val="dk1"/>
                          </a:solidFill>
                        </a:rPr>
                        <a:t>d'évaluation</a:t>
                      </a:r>
                      <a:r>
                        <a:rPr lang="en-ZA" sz="700" i="1" dirty="0">
                          <a:solidFill>
                            <a:schemeClr val="dk1"/>
                          </a:solidFill>
                        </a:rPr>
                        <a:t> de </a:t>
                      </a:r>
                      <a:r>
                        <a:rPr lang="en-ZA" sz="700" i="1" dirty="0" err="1">
                          <a:solidFill>
                            <a:schemeClr val="dk1"/>
                          </a:solidFill>
                        </a:rPr>
                        <a:t>l'intérêt</a:t>
                      </a:r>
                      <a:r>
                        <a:rPr lang="en-ZA" sz="700" i="1" dirty="0">
                          <a:solidFill>
                            <a:schemeClr val="dk1"/>
                          </a:solidFill>
                        </a:rPr>
                        <a:t> </a:t>
                      </a:r>
                      <a:r>
                        <a:rPr lang="en-ZA" sz="700" i="1" dirty="0" err="1">
                          <a:solidFill>
                            <a:schemeClr val="dk1"/>
                          </a:solidFill>
                        </a:rPr>
                        <a:t>supérieur</a:t>
                      </a:r>
                      <a:r>
                        <a:rPr lang="en-ZA" sz="700" i="1" dirty="0">
                          <a:solidFill>
                            <a:schemeClr val="dk1"/>
                          </a:solidFill>
                        </a:rPr>
                        <a:t> (BIA) du HCR.</a:t>
                      </a:r>
                      <a:endParaRPr sz="1100" i="1" dirty="0">
                        <a:solidFill>
                          <a:schemeClr val="dk1"/>
                        </a:solidFill>
                        <a:latin typeface="Calibri"/>
                        <a:ea typeface="Calibri"/>
                        <a:cs typeface="Calibri"/>
                        <a:sym typeface="Calibri"/>
                      </a:endParaRPr>
                    </a:p>
                  </a:txBody>
                  <a:tcPr marL="45725" marR="45725" marT="45725" marB="45725">
                    <a:lnL w="12700" cap="flat" cmpd="sng">
                      <a:solidFill>
                        <a:srgbClr val="E7EBEE"/>
                      </a:solidFill>
                      <a:prstDash val="solid"/>
                      <a:round/>
                      <a:headEnd type="none" w="sm" len="sm"/>
                      <a:tailEnd type="none" w="sm" len="sm"/>
                    </a:lnL>
                    <a:lnR w="12700" cap="flat" cmpd="sng">
                      <a:solidFill>
                        <a:srgbClr val="E7EBEE"/>
                      </a:solidFill>
                      <a:prstDash val="solid"/>
                      <a:round/>
                      <a:headEnd type="none" w="sm" len="sm"/>
                      <a:tailEnd type="none" w="sm" len="sm"/>
                    </a:lnR>
                    <a:lnT w="12700" cap="flat" cmpd="sng">
                      <a:solidFill>
                        <a:srgbClr val="E7EBEE"/>
                      </a:solidFill>
                      <a:prstDash val="solid"/>
                      <a:round/>
                      <a:headEnd type="none" w="sm" len="sm"/>
                      <a:tailEnd type="none" w="sm" len="sm"/>
                    </a:lnT>
                    <a:lnB w="12700" cap="flat" cmpd="sng">
                      <a:solidFill>
                        <a:srgbClr val="E7EBEE"/>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3457" name="Google Shape;3457;p131"/>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8" name="Google Shape;3458;p131"/>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9" name="Google Shape;3459;p131"/>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0" name="Google Shape;3460;p131"/>
          <p:cNvSpPr/>
          <p:nvPr/>
        </p:nvSpPr>
        <p:spPr>
          <a:xfrm rot="1782986">
            <a:off x="286724" y="168964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1" name="Google Shape;3461;p131"/>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3465"/>
        <p:cNvGrpSpPr/>
        <p:nvPr/>
      </p:nvGrpSpPr>
      <p:grpSpPr>
        <a:xfrm>
          <a:off x="0" y="0"/>
          <a:ext cx="0" cy="0"/>
          <a:chOff x="0" y="0"/>
          <a:chExt cx="0" cy="0"/>
        </a:xfrm>
      </p:grpSpPr>
      <p:sp>
        <p:nvSpPr>
          <p:cNvPr id="3466" name="Google Shape;3466;p132"/>
          <p:cNvSpPr txBox="1"/>
          <p:nvPr/>
        </p:nvSpPr>
        <p:spPr>
          <a:xfrm>
            <a:off x="1011383" y="1077436"/>
            <a:ext cx="525087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Inscrivez en bas de la liste les besoins les plus élémentaires qui doivent être considérés comme prioritaires.</a:t>
            </a:r>
            <a:endParaRPr/>
          </a:p>
        </p:txBody>
      </p:sp>
      <p:sp>
        <p:nvSpPr>
          <p:cNvPr id="3467" name="Google Shape;3467;p132"/>
          <p:cNvSpPr/>
          <p:nvPr/>
        </p:nvSpPr>
        <p:spPr>
          <a:xfrm>
            <a:off x="996287" y="1525852"/>
            <a:ext cx="5062174" cy="3278625"/>
          </a:xfrm>
          <a:prstGeom prst="triangle">
            <a:avLst>
              <a:gd name="adj" fmla="val 5000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8" name="Google Shape;3468;p132"/>
          <p:cNvSpPr/>
          <p:nvPr/>
        </p:nvSpPr>
        <p:spPr>
          <a:xfrm>
            <a:off x="3979532" y="2380373"/>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69" name="Google Shape;3469;p132"/>
          <p:cNvSpPr/>
          <p:nvPr/>
        </p:nvSpPr>
        <p:spPr>
          <a:xfrm>
            <a:off x="5238237" y="3995912"/>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0" name="Google Shape;3470;p132"/>
          <p:cNvSpPr/>
          <p:nvPr/>
        </p:nvSpPr>
        <p:spPr>
          <a:xfrm>
            <a:off x="3117262" y="1573399"/>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1" name="Google Shape;3471;p132"/>
          <p:cNvSpPr/>
          <p:nvPr/>
        </p:nvSpPr>
        <p:spPr>
          <a:xfrm>
            <a:off x="4389982" y="3187347"/>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2" name="Google Shape;3472;p132"/>
          <p:cNvSpPr/>
          <p:nvPr/>
        </p:nvSpPr>
        <p:spPr>
          <a:xfrm>
            <a:off x="2693472" y="3187347"/>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3" name="Google Shape;3473;p132"/>
          <p:cNvSpPr/>
          <p:nvPr/>
        </p:nvSpPr>
        <p:spPr>
          <a:xfrm>
            <a:off x="3126271" y="2380373"/>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4" name="Google Shape;3474;p132"/>
          <p:cNvSpPr/>
          <p:nvPr/>
        </p:nvSpPr>
        <p:spPr>
          <a:xfrm>
            <a:off x="3541727" y="3187347"/>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5" name="Google Shape;3475;p132"/>
          <p:cNvSpPr/>
          <p:nvPr/>
        </p:nvSpPr>
        <p:spPr>
          <a:xfrm>
            <a:off x="2273009" y="2380373"/>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6" name="Google Shape;3476;p132"/>
          <p:cNvSpPr/>
          <p:nvPr/>
        </p:nvSpPr>
        <p:spPr>
          <a:xfrm>
            <a:off x="3541727" y="3995912"/>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7" name="Google Shape;3477;p132"/>
          <p:cNvSpPr/>
          <p:nvPr/>
        </p:nvSpPr>
        <p:spPr>
          <a:xfrm>
            <a:off x="1845217" y="3995912"/>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8" name="Google Shape;3478;p132"/>
          <p:cNvSpPr/>
          <p:nvPr/>
        </p:nvSpPr>
        <p:spPr>
          <a:xfrm>
            <a:off x="996962" y="3995912"/>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9" name="Google Shape;3479;p132"/>
          <p:cNvSpPr/>
          <p:nvPr/>
        </p:nvSpPr>
        <p:spPr>
          <a:xfrm>
            <a:off x="2693472" y="3995912"/>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80" name="Google Shape;3480;p132"/>
          <p:cNvSpPr/>
          <p:nvPr/>
        </p:nvSpPr>
        <p:spPr>
          <a:xfrm>
            <a:off x="1845217" y="3187347"/>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81" name="Google Shape;3481;p132"/>
          <p:cNvSpPr/>
          <p:nvPr/>
        </p:nvSpPr>
        <p:spPr>
          <a:xfrm>
            <a:off x="4389982" y="3995912"/>
            <a:ext cx="820899" cy="663107"/>
          </a:xfrm>
          <a:prstGeom prst="hexagon">
            <a:avLst>
              <a:gd name="adj" fmla="val 25000"/>
              <a:gd name="vf" fmla="val 11547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82" name="Google Shape;3482;p132"/>
          <p:cNvSpPr txBox="1"/>
          <p:nvPr/>
        </p:nvSpPr>
        <p:spPr>
          <a:xfrm>
            <a:off x="1011383" y="70712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HIÉRARCHISATION DES BESOINS</a:t>
            </a:r>
            <a:endParaRPr/>
          </a:p>
        </p:txBody>
      </p:sp>
      <p:sp>
        <p:nvSpPr>
          <p:cNvPr id="3483" name="Google Shape;3483;p132"/>
          <p:cNvSpPr txBox="1"/>
          <p:nvPr/>
        </p:nvSpPr>
        <p:spPr>
          <a:xfrm>
            <a:off x="1004999" y="5899149"/>
            <a:ext cx="1463881"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la base de l'évaluation des éléments de l'intérêt supérieur et de l'analyse des facteurs de protection et des facteurs de risque, quels sont les besoins d'Amina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Remarque : l'accent est mis sur les besoins et non sur les services dont elle a besoin.</a:t>
            </a:r>
            <a:endParaRPr sz="1100">
              <a:solidFill>
                <a:schemeClr val="dk1"/>
              </a:solidFill>
              <a:latin typeface="Calibri"/>
              <a:ea typeface="Calibri"/>
              <a:cs typeface="Calibri"/>
              <a:sym typeface="Calibri"/>
            </a:endParaRPr>
          </a:p>
        </p:txBody>
      </p:sp>
      <p:sp>
        <p:nvSpPr>
          <p:cNvPr id="3484" name="Google Shape;3484;p132"/>
          <p:cNvSpPr txBox="1"/>
          <p:nvPr/>
        </p:nvSpPr>
        <p:spPr>
          <a:xfrm>
            <a:off x="1011383" y="5059640"/>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L'ANALYSE DES BESOINS SUR LA BASE DES ÉLÉMENTS DE L'INTÉRÊT SUPÉRIEUR ET DE L'ANALYSE DES RISQUES EN MATIÈRE DE PROTECTION DE L'ENFANCE</a:t>
            </a:r>
            <a:endParaRPr/>
          </a:p>
        </p:txBody>
      </p:sp>
      <p:sp>
        <p:nvSpPr>
          <p:cNvPr id="3485" name="Google Shape;3485;p132"/>
          <p:cNvSpPr/>
          <p:nvPr/>
        </p:nvSpPr>
        <p:spPr>
          <a:xfrm>
            <a:off x="2693472" y="5899149"/>
            <a:ext cx="3568432" cy="3194051"/>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6" name="Google Shape;3486;p132"/>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7" name="Google Shape;3487;p132"/>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8" name="Google Shape;3488;p132"/>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9" name="Google Shape;3489;p132"/>
          <p:cNvSpPr/>
          <p:nvPr/>
        </p:nvSpPr>
        <p:spPr>
          <a:xfrm rot="1782986">
            <a:off x="286724" y="168964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0" name="Google Shape;3490;p132"/>
          <p:cNvSpPr/>
          <p:nvPr/>
        </p:nvSpPr>
        <p:spPr>
          <a:xfrm rot="1782986">
            <a:off x="286724" y="2152490"/>
            <a:ext cx="335595" cy="289306"/>
          </a:xfrm>
          <a:prstGeom prst="hexagon">
            <a:avLst>
              <a:gd name="adj" fmla="val 28965"/>
              <a:gd name="vf" fmla="val 115470"/>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3494"/>
        <p:cNvGrpSpPr/>
        <p:nvPr/>
      </p:nvGrpSpPr>
      <p:grpSpPr>
        <a:xfrm>
          <a:off x="0" y="0"/>
          <a:ext cx="0" cy="0"/>
          <a:chOff x="0" y="0"/>
          <a:chExt cx="0" cy="0"/>
        </a:xfrm>
      </p:grpSpPr>
      <p:sp>
        <p:nvSpPr>
          <p:cNvPr id="3495" name="Google Shape;3495;p133"/>
          <p:cNvSpPr/>
          <p:nvPr/>
        </p:nvSpPr>
        <p:spPr>
          <a:xfrm rot="1782986">
            <a:off x="-1328855" y="5145441"/>
            <a:ext cx="3595260" cy="3099365"/>
          </a:xfrm>
          <a:prstGeom prst="hexagon">
            <a:avLst>
              <a:gd name="adj" fmla="val 28965"/>
              <a:gd name="vf" fmla="val 11547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6" name="Google Shape;3496;p133"/>
          <p:cNvSpPr/>
          <p:nvPr/>
        </p:nvSpPr>
        <p:spPr>
          <a:xfrm rot="1782986">
            <a:off x="4678406" y="654853"/>
            <a:ext cx="3595260" cy="3099365"/>
          </a:xfrm>
          <a:prstGeom prst="hexagon">
            <a:avLst>
              <a:gd name="adj" fmla="val 28965"/>
              <a:gd name="vf" fmla="val 115470"/>
            </a:avLst>
          </a:prstGeom>
          <a:solidFill>
            <a:srgbClr val="E7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7" name="Google Shape;3497;p133"/>
          <p:cNvSpPr/>
          <p:nvPr/>
        </p:nvSpPr>
        <p:spPr>
          <a:xfrm>
            <a:off x="2501900" y="2149381"/>
            <a:ext cx="3745466" cy="10711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8" name="Google Shape;3498;p133"/>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3499" name="Google Shape;3499;p133"/>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3500" name="Google Shape;3500;p133"/>
          <p:cNvSpPr/>
          <p:nvPr/>
        </p:nvSpPr>
        <p:spPr>
          <a:xfrm>
            <a:off x="2501900" y="3398040"/>
            <a:ext cx="3745466" cy="1118934"/>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1" name="Google Shape;3501;p133"/>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3502" name="Google Shape;3502;p133"/>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3503" name="Google Shape;3503;p133"/>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9EAE"/>
                </a:highlight>
                <a:latin typeface="Calibri"/>
                <a:ea typeface="Calibri"/>
                <a:cs typeface="Calibri"/>
                <a:sym typeface="Calibri"/>
              </a:rPr>
              <a:t>SESSION 5 : CLÔTURE DU MODULE</a:t>
            </a:r>
            <a:endParaRPr/>
          </a:p>
        </p:txBody>
      </p:sp>
      <p:sp>
        <p:nvSpPr>
          <p:cNvPr id="3504" name="Google Shape;3504;p133"/>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3505" name="Google Shape;3505;p133"/>
          <p:cNvSpPr/>
          <p:nvPr/>
        </p:nvSpPr>
        <p:spPr>
          <a:xfrm>
            <a:off x="2501900" y="5633117"/>
            <a:ext cx="3745466" cy="939353"/>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6" name="Google Shape;3506;p133"/>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3507" name="Google Shape;3507;p133"/>
          <p:cNvSpPr/>
          <p:nvPr/>
        </p:nvSpPr>
        <p:spPr>
          <a:xfrm>
            <a:off x="2501900" y="6753342"/>
            <a:ext cx="3745466" cy="98123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8" name="Google Shape;3508;p133"/>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3509" name="Google Shape;3509;p133"/>
          <p:cNvSpPr/>
          <p:nvPr/>
        </p:nvSpPr>
        <p:spPr>
          <a:xfrm>
            <a:off x="2501900" y="7928131"/>
            <a:ext cx="3745466" cy="98123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0" name="Google Shape;3510;p133"/>
          <p:cNvSpPr txBox="1"/>
          <p:nvPr/>
        </p:nvSpPr>
        <p:spPr>
          <a:xfrm>
            <a:off x="1007470" y="7928131"/>
            <a:ext cx="1405529"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3511" name="Google Shape;3511;p133"/>
          <p:cNvSpPr/>
          <p:nvPr/>
        </p:nvSpPr>
        <p:spPr>
          <a:xfrm rot="1782986">
            <a:off x="286724" y="30111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2" name="Google Shape;3512;p133"/>
          <p:cNvSpPr/>
          <p:nvPr/>
        </p:nvSpPr>
        <p:spPr>
          <a:xfrm rot="1782986">
            <a:off x="286724" y="76395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3" name="Google Shape;3513;p133"/>
          <p:cNvSpPr/>
          <p:nvPr/>
        </p:nvSpPr>
        <p:spPr>
          <a:xfrm rot="1782986">
            <a:off x="286724" y="122680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4" name="Google Shape;3514;p133"/>
          <p:cNvSpPr/>
          <p:nvPr/>
        </p:nvSpPr>
        <p:spPr>
          <a:xfrm rot="1782986">
            <a:off x="286724" y="1689645"/>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5" name="Google Shape;3515;p133"/>
          <p:cNvSpPr/>
          <p:nvPr/>
        </p:nvSpPr>
        <p:spPr>
          <a:xfrm rot="1782986">
            <a:off x="286724" y="2152490"/>
            <a:ext cx="335595" cy="289306"/>
          </a:xfrm>
          <a:prstGeom prst="hexagon">
            <a:avLst>
              <a:gd name="adj" fmla="val 28965"/>
              <a:gd name="vf" fmla="val 11547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3519"/>
        <p:cNvGrpSpPr/>
        <p:nvPr/>
      </p:nvGrpSpPr>
      <p:grpSpPr>
        <a:xfrm>
          <a:off x="0" y="0"/>
          <a:ext cx="0" cy="0"/>
          <a:chOff x="0" y="0"/>
          <a:chExt cx="0" cy="0"/>
        </a:xfrm>
      </p:grpSpPr>
      <p:sp>
        <p:nvSpPr>
          <p:cNvPr id="3520" name="Google Shape;3520;p134"/>
          <p:cNvSpPr/>
          <p:nvPr/>
        </p:nvSpPr>
        <p:spPr>
          <a:xfrm>
            <a:off x="0" y="0"/>
            <a:ext cx="6858000" cy="331470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1" name="Google Shape;3521;p134"/>
          <p:cNvSpPr txBox="1"/>
          <p:nvPr/>
        </p:nvSpPr>
        <p:spPr>
          <a:xfrm>
            <a:off x="752439" y="4817751"/>
            <a:ext cx="506102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77432"/>
              </a:buClr>
              <a:buSzPts val="2000"/>
              <a:buFont typeface="Garamond"/>
              <a:buNone/>
            </a:pPr>
            <a:r>
              <a:rPr lang="en-ZA" sz="2000" b="1" i="0" u="none" strike="noStrike" cap="none">
                <a:solidFill>
                  <a:srgbClr val="377432"/>
                </a:solidFill>
                <a:latin typeface="Garamond"/>
                <a:ea typeface="Garamond"/>
                <a:cs typeface="Garamond"/>
                <a:sym typeface="Garamond"/>
              </a:rPr>
              <a:t>MODULE 8</a:t>
            </a:r>
            <a:endParaRPr/>
          </a:p>
          <a:p>
            <a:pPr marL="0" marR="0" lvl="0" indent="0" algn="l" rtl="0">
              <a:lnSpc>
                <a:spcPct val="100000"/>
              </a:lnSpc>
              <a:spcBef>
                <a:spcPts val="0"/>
              </a:spcBef>
              <a:spcAft>
                <a:spcPts val="0"/>
              </a:spcAft>
              <a:buClr>
                <a:srgbClr val="377432"/>
              </a:buClr>
              <a:buSzPts val="2000"/>
              <a:buFont typeface="Garamond"/>
              <a:buNone/>
            </a:pPr>
            <a:r>
              <a:rPr lang="en-ZA" sz="2000" b="1">
                <a:solidFill>
                  <a:srgbClr val="377432"/>
                </a:solidFill>
                <a:latin typeface="Garamond"/>
                <a:ea typeface="Garamond"/>
                <a:cs typeface="Garamond"/>
                <a:sym typeface="Garamond"/>
              </a:rPr>
              <a:t> </a:t>
            </a:r>
            <a:endParaRPr sz="4400" b="1">
              <a:solidFill>
                <a:srgbClr val="377432"/>
              </a:solidFill>
              <a:latin typeface="Garamond"/>
              <a:ea typeface="Garamond"/>
              <a:cs typeface="Garamond"/>
              <a:sym typeface="Garamond"/>
            </a:endParaRPr>
          </a:p>
          <a:p>
            <a:pPr marL="0" marR="0" lvl="0" indent="0" algn="l" rtl="0">
              <a:spcBef>
                <a:spcPts val="0"/>
              </a:spcBef>
              <a:spcAft>
                <a:spcPts val="0"/>
              </a:spcAft>
              <a:buNone/>
            </a:pPr>
            <a:r>
              <a:rPr lang="en-ZA" sz="4400" b="1">
                <a:solidFill>
                  <a:srgbClr val="377432"/>
                </a:solidFill>
                <a:latin typeface="Garamond"/>
                <a:ea typeface="Garamond"/>
                <a:cs typeface="Garamond"/>
                <a:sym typeface="Garamond"/>
              </a:rPr>
              <a:t>Planification des cas</a:t>
            </a:r>
            <a:endParaRPr/>
          </a:p>
        </p:txBody>
      </p:sp>
      <p:sp>
        <p:nvSpPr>
          <p:cNvPr id="3522" name="Google Shape;3522;p134"/>
          <p:cNvSpPr/>
          <p:nvPr/>
        </p:nvSpPr>
        <p:spPr>
          <a:xfrm rot="1782986">
            <a:off x="539630" y="2109486"/>
            <a:ext cx="2269827" cy="1956740"/>
          </a:xfrm>
          <a:prstGeom prst="hexagon">
            <a:avLst>
              <a:gd name="adj" fmla="val 28965"/>
              <a:gd name="vf" fmla="val 115470"/>
            </a:avLst>
          </a:prstGeom>
          <a:solidFill>
            <a:srgbClr val="8ACA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23" name="Google Shape;3523;p134"/>
          <p:cNvGrpSpPr/>
          <p:nvPr/>
        </p:nvGrpSpPr>
        <p:grpSpPr>
          <a:xfrm>
            <a:off x="1084774" y="2545362"/>
            <a:ext cx="1104754" cy="1176203"/>
            <a:chOff x="7815803" y="1235921"/>
            <a:chExt cx="1138981" cy="1212642"/>
          </a:xfrm>
        </p:grpSpPr>
        <p:sp>
          <p:nvSpPr>
            <p:cNvPr id="3524" name="Google Shape;3524;p134"/>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25" name="Google Shape;3525;p134"/>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526" name="Google Shape;3526;p134"/>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527" name="Google Shape;3527;p134"/>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28" name="Google Shape;3528;p134"/>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3532"/>
        <p:cNvGrpSpPr/>
        <p:nvPr/>
      </p:nvGrpSpPr>
      <p:grpSpPr>
        <a:xfrm>
          <a:off x="0" y="0"/>
          <a:ext cx="0" cy="0"/>
          <a:chOff x="0" y="0"/>
          <a:chExt cx="0" cy="0"/>
        </a:xfrm>
      </p:grpSpPr>
      <p:sp>
        <p:nvSpPr>
          <p:cNvPr id="3533" name="Google Shape;3533;p135"/>
          <p:cNvSpPr txBox="1"/>
          <p:nvPr/>
        </p:nvSpPr>
        <p:spPr>
          <a:xfrm>
            <a:off x="1567786" y="1310779"/>
            <a:ext cx="4682543"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Qu'est-ce que le case planning et qui doit y participer ?</a:t>
            </a:r>
            <a:endParaRPr/>
          </a:p>
          <a:p>
            <a:pPr marL="0" marR="0" lvl="0" indent="0" algn="l" rtl="0">
              <a:spcBef>
                <a:spcPts val="1800"/>
              </a:spcBef>
              <a:spcAft>
                <a:spcPts val="0"/>
              </a:spcAft>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Comment mettre en place une réunion de planification de cas ? </a:t>
            </a:r>
            <a:endParaRPr/>
          </a:p>
          <a:p>
            <a:pPr marL="0" marR="0" lvl="0" indent="0" algn="l" rtl="0">
              <a:spcBef>
                <a:spcPts val="1800"/>
              </a:spcBef>
              <a:spcAft>
                <a:spcPts val="0"/>
              </a:spcAft>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puis-je fournir des informations sur les services disponibles ?</a:t>
            </a:r>
            <a:endParaRPr/>
          </a:p>
          <a:p>
            <a:pPr marL="0" marR="0" lvl="0" indent="0" algn="l" rtl="0">
              <a:spcBef>
                <a:spcPts val="1800"/>
              </a:spcBef>
              <a:spcAft>
                <a:spcPts val="0"/>
              </a:spcAft>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Comment formuler des buts et des objectifs ?</a:t>
            </a:r>
            <a:endParaRPr/>
          </a:p>
          <a:p>
            <a:pPr marL="0" marR="0" lvl="0" indent="0" algn="l" rtl="0">
              <a:spcBef>
                <a:spcPts val="1800"/>
              </a:spcBef>
              <a:spcAft>
                <a:spcPts val="0"/>
              </a:spcAft>
              <a:buNone/>
            </a:pPr>
            <a:r>
              <a:rPr lang="en-ZA" sz="1100" b="1">
                <a:solidFill>
                  <a:schemeClr val="dk1"/>
                </a:solidFill>
                <a:latin typeface="Calibri"/>
                <a:ea typeface="Calibri"/>
                <a:cs typeface="Calibri"/>
                <a:sym typeface="Calibri"/>
              </a:rPr>
              <a:t>Session 6 : </a:t>
            </a:r>
            <a:r>
              <a:rPr lang="en-ZA" sz="1100">
                <a:solidFill>
                  <a:schemeClr val="dk1"/>
                </a:solidFill>
                <a:latin typeface="Calibri"/>
                <a:ea typeface="Calibri"/>
                <a:cs typeface="Calibri"/>
                <a:sym typeface="Calibri"/>
              </a:rPr>
              <a:t>Clôture du module</a:t>
            </a:r>
            <a:endParaRPr/>
          </a:p>
        </p:txBody>
      </p:sp>
      <p:sp>
        <p:nvSpPr>
          <p:cNvPr id="3534" name="Google Shape;3534;p135"/>
          <p:cNvSpPr txBox="1"/>
          <p:nvPr/>
        </p:nvSpPr>
        <p:spPr>
          <a:xfrm>
            <a:off x="1064660" y="1310779"/>
            <a:ext cx="503127"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136</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137</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138</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140</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143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146</a:t>
            </a:r>
            <a:endParaRPr/>
          </a:p>
        </p:txBody>
      </p:sp>
      <p:sp>
        <p:nvSpPr>
          <p:cNvPr id="3535" name="Google Shape;3535;p135"/>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8ACA84"/>
                </a:highlight>
                <a:latin typeface="Calibri"/>
                <a:ea typeface="Calibri"/>
                <a:cs typeface="Calibri"/>
                <a:sym typeface="Calibri"/>
              </a:rPr>
              <a:t>TABLE DES MATIÈRES</a:t>
            </a:r>
            <a:endParaRPr/>
          </a:p>
        </p:txBody>
      </p:sp>
      <p:sp>
        <p:nvSpPr>
          <p:cNvPr id="3536" name="Google Shape;3536;p135"/>
          <p:cNvSpPr/>
          <p:nvPr/>
        </p:nvSpPr>
        <p:spPr>
          <a:xfrm rot="1782986">
            <a:off x="286724" y="30111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7" name="Google Shape;3537;p135"/>
          <p:cNvSpPr/>
          <p:nvPr/>
        </p:nvSpPr>
        <p:spPr>
          <a:xfrm rot="1782986">
            <a:off x="286724" y="763955"/>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8" name="Google Shape;3538;p135"/>
          <p:cNvSpPr/>
          <p:nvPr/>
        </p:nvSpPr>
        <p:spPr>
          <a:xfrm rot="1782986">
            <a:off x="286724" y="122680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9" name="Google Shape;3539;p135"/>
          <p:cNvSpPr/>
          <p:nvPr/>
        </p:nvSpPr>
        <p:spPr>
          <a:xfrm rot="1782986">
            <a:off x="286724" y="1689645"/>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0" name="Google Shape;3540;p135"/>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41" name="Google Shape;3541;p135"/>
          <p:cNvGrpSpPr/>
          <p:nvPr/>
        </p:nvGrpSpPr>
        <p:grpSpPr>
          <a:xfrm>
            <a:off x="4845197" y="7831026"/>
            <a:ext cx="1538960" cy="1638491"/>
            <a:chOff x="7815803" y="1235921"/>
            <a:chExt cx="1138981" cy="1212642"/>
          </a:xfrm>
        </p:grpSpPr>
        <p:sp>
          <p:nvSpPr>
            <p:cNvPr id="3542" name="Google Shape;3542;p135"/>
            <p:cNvSpPr/>
            <p:nvPr/>
          </p:nvSpPr>
          <p:spPr>
            <a:xfrm rot="5400000">
              <a:off x="8306379" y="1225937"/>
              <a:ext cx="303317" cy="323285"/>
            </a:xfrm>
            <a:prstGeom prst="downArrow">
              <a:avLst>
                <a:gd name="adj1" fmla="val 50000"/>
                <a:gd name="adj2" fmla="val 5000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43" name="Google Shape;3543;p135"/>
            <p:cNvSpPr/>
            <p:nvPr/>
          </p:nvSpPr>
          <p:spPr>
            <a:xfrm rot="10800000" flipH="1">
              <a:off x="7964825" y="1317951"/>
              <a:ext cx="663141" cy="675035"/>
            </a:xfrm>
            <a:prstGeom prst="bentArrow">
              <a:avLst>
                <a:gd name="adj1" fmla="val 25000"/>
                <a:gd name="adj2" fmla="val 25000"/>
                <a:gd name="adj3" fmla="val 25000"/>
                <a:gd name="adj4" fmla="val 4375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544" name="Google Shape;3544;p135"/>
            <p:cNvSpPr/>
            <p:nvPr/>
          </p:nvSpPr>
          <p:spPr>
            <a:xfrm rot="10800000">
              <a:off x="8394122" y="1670575"/>
              <a:ext cx="541443" cy="675035"/>
            </a:xfrm>
            <a:prstGeom prst="bentArrow">
              <a:avLst>
                <a:gd name="adj1" fmla="val 31450"/>
                <a:gd name="adj2" fmla="val 28225"/>
                <a:gd name="adj3" fmla="val 25000"/>
                <a:gd name="adj4" fmla="val 4375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3545" name="Google Shape;3545;p135"/>
            <p:cNvSpPr/>
            <p:nvPr/>
          </p:nvSpPr>
          <p:spPr>
            <a:xfrm rot="2700000">
              <a:off x="7897288" y="1984220"/>
              <a:ext cx="378472" cy="387244"/>
            </a:xfrm>
            <a:prstGeom prst="mathPlus">
              <a:avLst>
                <a:gd name="adj1" fmla="val 20406"/>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546" name="Google Shape;3546;p135"/>
            <p:cNvSpPr/>
            <p:nvPr/>
          </p:nvSpPr>
          <p:spPr>
            <a:xfrm>
              <a:off x="8741260" y="1268041"/>
              <a:ext cx="213524" cy="213524"/>
            </a:xfrm>
            <a:prstGeom prst="donut">
              <a:avLst>
                <a:gd name="adj" fmla="val 32185"/>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
        <p:nvSpPr>
          <p:cNvPr id="3547" name="Google Shape;3547;p135"/>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3551"/>
        <p:cNvGrpSpPr/>
        <p:nvPr/>
      </p:nvGrpSpPr>
      <p:grpSpPr>
        <a:xfrm>
          <a:off x="0" y="0"/>
          <a:ext cx="0" cy="0"/>
          <a:chOff x="0" y="0"/>
          <a:chExt cx="0" cy="0"/>
        </a:xfrm>
      </p:grpSpPr>
      <p:sp>
        <p:nvSpPr>
          <p:cNvPr id="3552" name="Google Shape;3552;p136"/>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3553" name="Google Shape;3553;p136"/>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8ACA84"/>
                </a:highlight>
                <a:latin typeface="Calibri"/>
                <a:ea typeface="Calibri"/>
                <a:cs typeface="Calibri"/>
                <a:sym typeface="Calibri"/>
              </a:rPr>
              <a:t>SESSION 1 : OUVERTURE DU MODULE</a:t>
            </a:r>
            <a:endParaRPr/>
          </a:p>
        </p:txBody>
      </p:sp>
      <p:sp>
        <p:nvSpPr>
          <p:cNvPr id="3554" name="Google Shape;3554;p136"/>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Fournir aux participants les connaissances et les compétences nécessaires pour établir un plan d'intervention, conformément aux lignes directrices et aux normes inter-agences.</a:t>
            </a:r>
            <a:endParaRPr/>
          </a:p>
        </p:txBody>
      </p:sp>
      <p:sp>
        <p:nvSpPr>
          <p:cNvPr id="3555" name="Google Shape;3555;p136"/>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3556" name="Google Shape;3556;p136"/>
          <p:cNvSpPr txBox="1"/>
          <p:nvPr/>
        </p:nvSpPr>
        <p:spPr>
          <a:xfrm>
            <a:off x="1675087" y="2821316"/>
            <a:ext cx="4575242"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une approche de la planification des cas fondée sur les forces, l'autonomisation et la participation.</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Décrire comment préparer et mettre en œuvre une réunion de planification de cas</a:t>
            </a: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Dresser la liste des types de soutien disponibles et expliquer comment renforcer l'orientation vers les services compétents.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comment élaborer un plan d'intervention avec un objectif et des actions clairs.</a:t>
            </a:r>
            <a:endParaRPr/>
          </a:p>
        </p:txBody>
      </p:sp>
      <p:grpSp>
        <p:nvGrpSpPr>
          <p:cNvPr id="3557" name="Google Shape;3557;p136"/>
          <p:cNvGrpSpPr/>
          <p:nvPr/>
        </p:nvGrpSpPr>
        <p:grpSpPr>
          <a:xfrm>
            <a:off x="1020268" y="2771366"/>
            <a:ext cx="559955" cy="387333"/>
            <a:chOff x="6878053" y="1156317"/>
            <a:chExt cx="1431178" cy="1039513"/>
          </a:xfrm>
        </p:grpSpPr>
        <p:grpSp>
          <p:nvGrpSpPr>
            <p:cNvPr id="3558" name="Google Shape;3558;p136"/>
            <p:cNvGrpSpPr/>
            <p:nvPr/>
          </p:nvGrpSpPr>
          <p:grpSpPr>
            <a:xfrm>
              <a:off x="7672978" y="1156317"/>
              <a:ext cx="412941" cy="436880"/>
              <a:chOff x="243840" y="1676400"/>
              <a:chExt cx="701040" cy="741680"/>
            </a:xfrm>
          </p:grpSpPr>
          <p:sp>
            <p:nvSpPr>
              <p:cNvPr id="3559" name="Google Shape;3559;p136"/>
              <p:cNvSpPr/>
              <p:nvPr/>
            </p:nvSpPr>
            <p:spPr>
              <a:xfrm>
                <a:off x="243840" y="1676400"/>
                <a:ext cx="116839" cy="7416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60" name="Google Shape;3560;p136"/>
              <p:cNvSpPr/>
              <p:nvPr/>
            </p:nvSpPr>
            <p:spPr>
              <a:xfrm>
                <a:off x="314960" y="1676400"/>
                <a:ext cx="629920" cy="4368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561" name="Google Shape;3561;p136"/>
            <p:cNvSpPr/>
            <p:nvPr/>
          </p:nvSpPr>
          <p:spPr>
            <a:xfrm>
              <a:off x="7120511" y="1517650"/>
              <a:ext cx="1188720" cy="678180"/>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62" name="Google Shape;3562;p136"/>
            <p:cNvSpPr/>
            <p:nvPr/>
          </p:nvSpPr>
          <p:spPr>
            <a:xfrm>
              <a:off x="6878053" y="1727035"/>
              <a:ext cx="821708" cy="468795"/>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563" name="Google Shape;3563;p136"/>
          <p:cNvGrpSpPr/>
          <p:nvPr/>
        </p:nvGrpSpPr>
        <p:grpSpPr>
          <a:xfrm>
            <a:off x="1020268" y="3332844"/>
            <a:ext cx="559955" cy="387333"/>
            <a:chOff x="6878053" y="1156317"/>
            <a:chExt cx="1431178" cy="1039513"/>
          </a:xfrm>
        </p:grpSpPr>
        <p:grpSp>
          <p:nvGrpSpPr>
            <p:cNvPr id="3564" name="Google Shape;3564;p136"/>
            <p:cNvGrpSpPr/>
            <p:nvPr/>
          </p:nvGrpSpPr>
          <p:grpSpPr>
            <a:xfrm>
              <a:off x="7672978" y="1156317"/>
              <a:ext cx="412941" cy="436880"/>
              <a:chOff x="243840" y="1676400"/>
              <a:chExt cx="701040" cy="741680"/>
            </a:xfrm>
          </p:grpSpPr>
          <p:sp>
            <p:nvSpPr>
              <p:cNvPr id="3565" name="Google Shape;3565;p136"/>
              <p:cNvSpPr/>
              <p:nvPr/>
            </p:nvSpPr>
            <p:spPr>
              <a:xfrm>
                <a:off x="243840" y="1676400"/>
                <a:ext cx="116839" cy="7416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66" name="Google Shape;3566;p136"/>
              <p:cNvSpPr/>
              <p:nvPr/>
            </p:nvSpPr>
            <p:spPr>
              <a:xfrm>
                <a:off x="314960" y="1676400"/>
                <a:ext cx="629920" cy="4368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567" name="Google Shape;3567;p136"/>
            <p:cNvSpPr/>
            <p:nvPr/>
          </p:nvSpPr>
          <p:spPr>
            <a:xfrm>
              <a:off x="7120511" y="1517650"/>
              <a:ext cx="1188720" cy="678180"/>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68" name="Google Shape;3568;p136"/>
            <p:cNvSpPr/>
            <p:nvPr/>
          </p:nvSpPr>
          <p:spPr>
            <a:xfrm>
              <a:off x="6878053" y="1727035"/>
              <a:ext cx="821708" cy="468795"/>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569" name="Google Shape;3569;p136"/>
          <p:cNvGrpSpPr/>
          <p:nvPr/>
        </p:nvGrpSpPr>
        <p:grpSpPr>
          <a:xfrm>
            <a:off x="996287" y="4080555"/>
            <a:ext cx="559955" cy="387333"/>
            <a:chOff x="6878053" y="1156317"/>
            <a:chExt cx="1431178" cy="1039513"/>
          </a:xfrm>
        </p:grpSpPr>
        <p:grpSp>
          <p:nvGrpSpPr>
            <p:cNvPr id="3570" name="Google Shape;3570;p136"/>
            <p:cNvGrpSpPr/>
            <p:nvPr/>
          </p:nvGrpSpPr>
          <p:grpSpPr>
            <a:xfrm>
              <a:off x="7672978" y="1156317"/>
              <a:ext cx="412941" cy="436880"/>
              <a:chOff x="243840" y="1676400"/>
              <a:chExt cx="701040" cy="741680"/>
            </a:xfrm>
          </p:grpSpPr>
          <p:sp>
            <p:nvSpPr>
              <p:cNvPr id="3571" name="Google Shape;3571;p136"/>
              <p:cNvSpPr/>
              <p:nvPr/>
            </p:nvSpPr>
            <p:spPr>
              <a:xfrm>
                <a:off x="243840" y="1676400"/>
                <a:ext cx="116839" cy="7416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72" name="Google Shape;3572;p136"/>
              <p:cNvSpPr/>
              <p:nvPr/>
            </p:nvSpPr>
            <p:spPr>
              <a:xfrm>
                <a:off x="314960" y="1676400"/>
                <a:ext cx="629920" cy="4368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573" name="Google Shape;3573;p136"/>
            <p:cNvSpPr/>
            <p:nvPr/>
          </p:nvSpPr>
          <p:spPr>
            <a:xfrm>
              <a:off x="7120511" y="1517650"/>
              <a:ext cx="1188720" cy="678180"/>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74" name="Google Shape;3574;p136"/>
            <p:cNvSpPr/>
            <p:nvPr/>
          </p:nvSpPr>
          <p:spPr>
            <a:xfrm>
              <a:off x="6878053" y="1727035"/>
              <a:ext cx="821708" cy="468795"/>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575" name="Google Shape;3575;p136"/>
          <p:cNvGrpSpPr/>
          <p:nvPr/>
        </p:nvGrpSpPr>
        <p:grpSpPr>
          <a:xfrm>
            <a:off x="996287" y="4759333"/>
            <a:ext cx="559955" cy="387333"/>
            <a:chOff x="6878053" y="1156317"/>
            <a:chExt cx="1431178" cy="1039513"/>
          </a:xfrm>
        </p:grpSpPr>
        <p:grpSp>
          <p:nvGrpSpPr>
            <p:cNvPr id="3576" name="Google Shape;3576;p136"/>
            <p:cNvGrpSpPr/>
            <p:nvPr/>
          </p:nvGrpSpPr>
          <p:grpSpPr>
            <a:xfrm>
              <a:off x="7672978" y="1156317"/>
              <a:ext cx="412941" cy="436880"/>
              <a:chOff x="243840" y="1676400"/>
              <a:chExt cx="701040" cy="741680"/>
            </a:xfrm>
          </p:grpSpPr>
          <p:sp>
            <p:nvSpPr>
              <p:cNvPr id="3577" name="Google Shape;3577;p136"/>
              <p:cNvSpPr/>
              <p:nvPr/>
            </p:nvSpPr>
            <p:spPr>
              <a:xfrm>
                <a:off x="243840" y="1676400"/>
                <a:ext cx="116839" cy="7416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78" name="Google Shape;3578;p136"/>
              <p:cNvSpPr/>
              <p:nvPr/>
            </p:nvSpPr>
            <p:spPr>
              <a:xfrm>
                <a:off x="314960" y="1676400"/>
                <a:ext cx="629920" cy="436880"/>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579" name="Google Shape;3579;p136"/>
            <p:cNvSpPr/>
            <p:nvPr/>
          </p:nvSpPr>
          <p:spPr>
            <a:xfrm>
              <a:off x="7120511" y="1517650"/>
              <a:ext cx="1188720" cy="678180"/>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80" name="Google Shape;3580;p136"/>
            <p:cNvSpPr/>
            <p:nvPr/>
          </p:nvSpPr>
          <p:spPr>
            <a:xfrm>
              <a:off x="6878053" y="1727035"/>
              <a:ext cx="821708" cy="468795"/>
            </a:xfrm>
            <a:prstGeom prst="triangle">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581" name="Google Shape;3581;p136"/>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2" name="Google Shape;3582;p136"/>
          <p:cNvSpPr/>
          <p:nvPr/>
        </p:nvSpPr>
        <p:spPr>
          <a:xfrm rot="1782986">
            <a:off x="286724" y="763955"/>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3" name="Google Shape;3583;p136"/>
          <p:cNvSpPr/>
          <p:nvPr/>
        </p:nvSpPr>
        <p:spPr>
          <a:xfrm rot="1782986">
            <a:off x="286724" y="122680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4" name="Google Shape;3584;p136"/>
          <p:cNvSpPr/>
          <p:nvPr/>
        </p:nvSpPr>
        <p:spPr>
          <a:xfrm rot="1782986">
            <a:off x="286724" y="1689645"/>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5" name="Google Shape;3585;p136"/>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6" name="Google Shape;3586;p136"/>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3590"/>
        <p:cNvGrpSpPr/>
        <p:nvPr/>
      </p:nvGrpSpPr>
      <p:grpSpPr>
        <a:xfrm>
          <a:off x="0" y="0"/>
          <a:ext cx="0" cy="0"/>
          <a:chOff x="0" y="0"/>
          <a:chExt cx="0" cy="0"/>
        </a:xfrm>
      </p:grpSpPr>
      <p:grpSp>
        <p:nvGrpSpPr>
          <p:cNvPr id="3591" name="Google Shape;3591;p137"/>
          <p:cNvGrpSpPr/>
          <p:nvPr/>
        </p:nvGrpSpPr>
        <p:grpSpPr>
          <a:xfrm>
            <a:off x="996282" y="2721197"/>
            <a:ext cx="5288402" cy="5262642"/>
            <a:chOff x="6770634" y="1156317"/>
            <a:chExt cx="1595324" cy="1039513"/>
          </a:xfrm>
        </p:grpSpPr>
        <p:grpSp>
          <p:nvGrpSpPr>
            <p:cNvPr id="3592" name="Google Shape;3592;p137"/>
            <p:cNvGrpSpPr/>
            <p:nvPr/>
          </p:nvGrpSpPr>
          <p:grpSpPr>
            <a:xfrm>
              <a:off x="7672978" y="1156317"/>
              <a:ext cx="412941" cy="436880"/>
              <a:chOff x="243840" y="1676400"/>
              <a:chExt cx="701040" cy="741680"/>
            </a:xfrm>
          </p:grpSpPr>
          <p:sp>
            <p:nvSpPr>
              <p:cNvPr id="3593" name="Google Shape;3593;p137"/>
              <p:cNvSpPr/>
              <p:nvPr/>
            </p:nvSpPr>
            <p:spPr>
              <a:xfrm>
                <a:off x="243840" y="1676400"/>
                <a:ext cx="116839" cy="741680"/>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94" name="Google Shape;3594;p137"/>
              <p:cNvSpPr/>
              <p:nvPr/>
            </p:nvSpPr>
            <p:spPr>
              <a:xfrm>
                <a:off x="314960" y="1676400"/>
                <a:ext cx="629920" cy="319012"/>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595" name="Google Shape;3595;p137"/>
            <p:cNvSpPr/>
            <p:nvPr/>
          </p:nvSpPr>
          <p:spPr>
            <a:xfrm>
              <a:off x="6965116" y="1517650"/>
              <a:ext cx="1400842" cy="678180"/>
            </a:xfrm>
            <a:prstGeom prst="triangle">
              <a:avLst>
                <a:gd name="adj" fmla="val 5000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96" name="Google Shape;3596;p137"/>
            <p:cNvSpPr/>
            <p:nvPr/>
          </p:nvSpPr>
          <p:spPr>
            <a:xfrm>
              <a:off x="6770634" y="1727035"/>
              <a:ext cx="968339" cy="468795"/>
            </a:xfrm>
            <a:prstGeom prst="triangle">
              <a:avLst>
                <a:gd name="adj" fmla="val 5000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3597" name="Google Shape;3597;p137"/>
          <p:cNvSpPr/>
          <p:nvPr/>
        </p:nvSpPr>
        <p:spPr>
          <a:xfrm>
            <a:off x="2988086" y="5044555"/>
            <a:ext cx="1118250" cy="3119731"/>
          </a:xfrm>
          <a:custGeom>
            <a:avLst/>
            <a:gdLst/>
            <a:ahLst/>
            <a:cxnLst/>
            <a:rect l="l" t="t" r="r" b="b"/>
            <a:pathLst>
              <a:path w="1118250" h="2841172" extrusionOk="0">
                <a:moveTo>
                  <a:pt x="1012414" y="2841172"/>
                </a:moveTo>
                <a:cubicBezTo>
                  <a:pt x="503507" y="2281918"/>
                  <a:pt x="-5400" y="1722665"/>
                  <a:pt x="43" y="1355272"/>
                </a:cubicBezTo>
                <a:cubicBezTo>
                  <a:pt x="5486" y="987879"/>
                  <a:pt x="887228" y="862694"/>
                  <a:pt x="1045071" y="636815"/>
                </a:cubicBezTo>
                <a:cubicBezTo>
                  <a:pt x="1202914" y="410936"/>
                  <a:pt x="1075007" y="205468"/>
                  <a:pt x="947100" y="0"/>
                </a:cubicBezTo>
              </a:path>
            </a:pathLst>
          </a:custGeom>
          <a:no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8" name="Google Shape;3598;p137"/>
          <p:cNvSpPr txBox="1"/>
          <p:nvPr/>
        </p:nvSpPr>
        <p:spPr>
          <a:xfrm>
            <a:off x="996286" y="1886366"/>
            <a:ext cx="528839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Pouvez-vous proposer des idées d'actions de responsabilisation ?</a:t>
            </a:r>
            <a:endParaRPr sz="1200">
              <a:solidFill>
                <a:schemeClr val="dk1"/>
              </a:solidFill>
              <a:latin typeface="Calibri"/>
              <a:ea typeface="Calibri"/>
              <a:cs typeface="Calibri"/>
              <a:sym typeface="Calibri"/>
            </a:endParaRPr>
          </a:p>
        </p:txBody>
      </p:sp>
      <p:sp>
        <p:nvSpPr>
          <p:cNvPr id="3599" name="Google Shape;3599;p137"/>
          <p:cNvSpPr txBox="1"/>
          <p:nvPr/>
        </p:nvSpPr>
        <p:spPr>
          <a:xfrm>
            <a:off x="3456206" y="7624532"/>
            <a:ext cx="94418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1. </a:t>
            </a:r>
            <a:endParaRPr sz="1200" b="1">
              <a:solidFill>
                <a:schemeClr val="dk1"/>
              </a:solidFill>
              <a:latin typeface="Calibri"/>
              <a:ea typeface="Calibri"/>
              <a:cs typeface="Calibri"/>
              <a:sym typeface="Calibri"/>
            </a:endParaRPr>
          </a:p>
        </p:txBody>
      </p:sp>
      <p:sp>
        <p:nvSpPr>
          <p:cNvPr id="3600" name="Google Shape;3600;p137"/>
          <p:cNvSpPr txBox="1"/>
          <p:nvPr/>
        </p:nvSpPr>
        <p:spPr>
          <a:xfrm>
            <a:off x="3043310" y="7112349"/>
            <a:ext cx="94418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2. </a:t>
            </a:r>
            <a:endParaRPr sz="1200" b="1">
              <a:solidFill>
                <a:schemeClr val="dk1"/>
              </a:solidFill>
              <a:latin typeface="Calibri"/>
              <a:ea typeface="Calibri"/>
              <a:cs typeface="Calibri"/>
              <a:sym typeface="Calibri"/>
            </a:endParaRPr>
          </a:p>
        </p:txBody>
      </p:sp>
      <p:sp>
        <p:nvSpPr>
          <p:cNvPr id="3601" name="Google Shape;3601;p137"/>
          <p:cNvSpPr txBox="1"/>
          <p:nvPr/>
        </p:nvSpPr>
        <p:spPr>
          <a:xfrm>
            <a:off x="3345637" y="5866121"/>
            <a:ext cx="94418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4. </a:t>
            </a:r>
            <a:endParaRPr sz="1200" b="1">
              <a:solidFill>
                <a:schemeClr val="dk1"/>
              </a:solidFill>
              <a:latin typeface="Calibri"/>
              <a:ea typeface="Calibri"/>
              <a:cs typeface="Calibri"/>
              <a:sym typeface="Calibri"/>
            </a:endParaRPr>
          </a:p>
        </p:txBody>
      </p:sp>
      <p:sp>
        <p:nvSpPr>
          <p:cNvPr id="3602" name="Google Shape;3602;p137"/>
          <p:cNvSpPr txBox="1"/>
          <p:nvPr/>
        </p:nvSpPr>
        <p:spPr>
          <a:xfrm>
            <a:off x="2793960" y="6558485"/>
            <a:ext cx="94418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3. </a:t>
            </a:r>
            <a:endParaRPr sz="1200" b="1">
              <a:solidFill>
                <a:schemeClr val="dk1"/>
              </a:solidFill>
              <a:latin typeface="Calibri"/>
              <a:ea typeface="Calibri"/>
              <a:cs typeface="Calibri"/>
              <a:sym typeface="Calibri"/>
            </a:endParaRPr>
          </a:p>
        </p:txBody>
      </p:sp>
      <p:sp>
        <p:nvSpPr>
          <p:cNvPr id="3603" name="Google Shape;3603;p137"/>
          <p:cNvSpPr txBox="1"/>
          <p:nvPr/>
        </p:nvSpPr>
        <p:spPr>
          <a:xfrm>
            <a:off x="3841592" y="5375332"/>
            <a:ext cx="94418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5. </a:t>
            </a:r>
            <a:endParaRPr sz="1200" b="1">
              <a:solidFill>
                <a:schemeClr val="dk1"/>
              </a:solidFill>
              <a:latin typeface="Calibri"/>
              <a:ea typeface="Calibri"/>
              <a:cs typeface="Calibri"/>
              <a:sym typeface="Calibri"/>
            </a:endParaRPr>
          </a:p>
        </p:txBody>
      </p:sp>
      <p:sp>
        <p:nvSpPr>
          <p:cNvPr id="3604" name="Google Shape;3604;p137"/>
          <p:cNvSpPr txBox="1"/>
          <p:nvPr/>
        </p:nvSpPr>
        <p:spPr>
          <a:xfrm>
            <a:off x="4101570" y="2832805"/>
            <a:ext cx="123148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a:solidFill>
                  <a:schemeClr val="dk1"/>
                </a:solidFill>
                <a:latin typeface="Calibri"/>
                <a:ea typeface="Calibri"/>
                <a:cs typeface="Calibri"/>
                <a:sym typeface="Calibri"/>
              </a:rPr>
              <a:t>Plus fort, plus confiant, plus apte à prendre le contrôle</a:t>
            </a:r>
            <a:endParaRPr sz="1100">
              <a:solidFill>
                <a:schemeClr val="dk1"/>
              </a:solidFill>
              <a:latin typeface="Calibri"/>
              <a:ea typeface="Calibri"/>
              <a:cs typeface="Calibri"/>
              <a:sym typeface="Calibri"/>
            </a:endParaRPr>
          </a:p>
        </p:txBody>
      </p:sp>
      <p:sp>
        <p:nvSpPr>
          <p:cNvPr id="3605" name="Google Shape;3605;p137"/>
          <p:cNvSpPr txBox="1"/>
          <p:nvPr/>
        </p:nvSpPr>
        <p:spPr>
          <a:xfrm>
            <a:off x="996287" y="1534423"/>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DES ACTIONS DE RESPONSABILISATION</a:t>
            </a:r>
            <a:endParaRPr/>
          </a:p>
        </p:txBody>
      </p:sp>
      <p:sp>
        <p:nvSpPr>
          <p:cNvPr id="3606" name="Google Shape;3606;p137"/>
          <p:cNvSpPr txBox="1"/>
          <p:nvPr/>
        </p:nvSpPr>
        <p:spPr>
          <a:xfrm>
            <a:off x="996286" y="713169"/>
            <a:ext cx="52883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8ACA84"/>
                </a:highlight>
                <a:latin typeface="Calibri"/>
                <a:ea typeface="Calibri"/>
                <a:cs typeface="Calibri"/>
                <a:sym typeface="Calibri"/>
              </a:rPr>
              <a:t>SESSION 2 : QU'EST-CE LA PLANNIFICATION DE CAS ET QUI DOIT Y PARTICIPER ?</a:t>
            </a:r>
            <a:endParaRPr/>
          </a:p>
        </p:txBody>
      </p:sp>
      <p:sp>
        <p:nvSpPr>
          <p:cNvPr id="3607" name="Google Shape;3607;p137"/>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8" name="Google Shape;3608;p137"/>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9" name="Google Shape;3609;p137"/>
          <p:cNvSpPr/>
          <p:nvPr/>
        </p:nvSpPr>
        <p:spPr>
          <a:xfrm rot="1782986">
            <a:off x="286724" y="122680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0" name="Google Shape;3610;p137"/>
          <p:cNvSpPr/>
          <p:nvPr/>
        </p:nvSpPr>
        <p:spPr>
          <a:xfrm rot="1782986">
            <a:off x="286724" y="1689645"/>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1" name="Google Shape;3611;p137"/>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2" name="Google Shape;3612;p137"/>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3" name="Google Shape;3613;p137"/>
          <p:cNvSpPr/>
          <p:nvPr/>
        </p:nvSpPr>
        <p:spPr>
          <a:xfrm>
            <a:off x="3629476" y="4133956"/>
            <a:ext cx="306444" cy="314410"/>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14" name="Google Shape;3614;p137"/>
          <p:cNvSpPr/>
          <p:nvPr/>
        </p:nvSpPr>
        <p:spPr>
          <a:xfrm>
            <a:off x="3712808" y="4482405"/>
            <a:ext cx="274690" cy="500056"/>
          </a:xfrm>
          <a:prstGeom prst="round2SameRect">
            <a:avLst>
              <a:gd name="adj1" fmla="val 50000"/>
              <a:gd name="adj2" fmla="val 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15" name="Google Shape;3615;p137"/>
          <p:cNvSpPr/>
          <p:nvPr/>
        </p:nvSpPr>
        <p:spPr>
          <a:xfrm rot="3547324">
            <a:off x="3987451" y="4426375"/>
            <a:ext cx="133085" cy="275262"/>
          </a:xfrm>
          <a:prstGeom prst="round2SameRect">
            <a:avLst>
              <a:gd name="adj1" fmla="val 50000"/>
              <a:gd name="adj2" fmla="val 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3619"/>
        <p:cNvGrpSpPr/>
        <p:nvPr/>
      </p:nvGrpSpPr>
      <p:grpSpPr>
        <a:xfrm>
          <a:off x="0" y="0"/>
          <a:ext cx="0" cy="0"/>
          <a:chOff x="0" y="0"/>
          <a:chExt cx="0" cy="0"/>
        </a:xfrm>
      </p:grpSpPr>
      <p:sp>
        <p:nvSpPr>
          <p:cNvPr id="3620" name="Google Shape;3620;p138"/>
          <p:cNvSpPr txBox="1"/>
          <p:nvPr/>
        </p:nvSpPr>
        <p:spPr>
          <a:xfrm>
            <a:off x="996287" y="1537407"/>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COMMENT ME PRÉPARER À UNE CONVOCATION OU À UNE RÉUNION DE PLANIFICATION ?</a:t>
            </a:r>
            <a:endParaRPr/>
          </a:p>
        </p:txBody>
      </p:sp>
      <p:sp>
        <p:nvSpPr>
          <p:cNvPr id="3621" name="Google Shape;3621;p138"/>
          <p:cNvSpPr/>
          <p:nvPr/>
        </p:nvSpPr>
        <p:spPr>
          <a:xfrm>
            <a:off x="996287" y="2177143"/>
            <a:ext cx="5254043" cy="6865257"/>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22" name="Google Shape;3622;p138"/>
          <p:cNvSpPr txBox="1"/>
          <p:nvPr/>
        </p:nvSpPr>
        <p:spPr>
          <a:xfrm>
            <a:off x="996287" y="716359"/>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8ACA84"/>
                </a:highlight>
                <a:latin typeface="Calibri"/>
                <a:ea typeface="Calibri"/>
                <a:cs typeface="Calibri"/>
                <a:sym typeface="Calibri"/>
              </a:rPr>
              <a:t>SESSION 3 : COMMENT METTRE EN PLACE UNE RÉUNION DE PLANIFICATION DE CAS ? </a:t>
            </a:r>
            <a:endParaRPr/>
          </a:p>
        </p:txBody>
      </p:sp>
      <p:sp>
        <p:nvSpPr>
          <p:cNvPr id="3623" name="Google Shape;3623;p138"/>
          <p:cNvSpPr/>
          <p:nvPr/>
        </p:nvSpPr>
        <p:spPr>
          <a:xfrm rot="-3238909">
            <a:off x="5211771" y="8289498"/>
            <a:ext cx="1299884" cy="661546"/>
          </a:xfrm>
          <a:prstGeom prst="corner">
            <a:avLst>
              <a:gd name="adj1" fmla="val 42208"/>
              <a:gd name="adj2" fmla="val 4335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4" name="Google Shape;3624;p138"/>
          <p:cNvSpPr/>
          <p:nvPr/>
        </p:nvSpPr>
        <p:spPr>
          <a:xfrm rot="-3238909">
            <a:off x="5211771" y="7006798"/>
            <a:ext cx="1299884" cy="661546"/>
          </a:xfrm>
          <a:prstGeom prst="corner">
            <a:avLst>
              <a:gd name="adj1" fmla="val 42208"/>
              <a:gd name="adj2" fmla="val 4335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5" name="Google Shape;3625;p138"/>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6" name="Google Shape;3626;p138"/>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7" name="Google Shape;3627;p138"/>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8" name="Google Shape;3628;p138"/>
          <p:cNvSpPr/>
          <p:nvPr/>
        </p:nvSpPr>
        <p:spPr>
          <a:xfrm rot="1782986">
            <a:off x="286724" y="1689645"/>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9" name="Google Shape;3629;p138"/>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0" name="Google Shape;3630;p138"/>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3634"/>
        <p:cNvGrpSpPr/>
        <p:nvPr/>
      </p:nvGrpSpPr>
      <p:grpSpPr>
        <a:xfrm>
          <a:off x="0" y="0"/>
          <a:ext cx="0" cy="0"/>
          <a:chOff x="0" y="0"/>
          <a:chExt cx="0" cy="0"/>
        </a:xfrm>
      </p:grpSpPr>
      <p:sp>
        <p:nvSpPr>
          <p:cNvPr id="3635" name="Google Shape;3635;p139"/>
          <p:cNvSpPr txBox="1"/>
          <p:nvPr/>
        </p:nvSpPr>
        <p:spPr>
          <a:xfrm>
            <a:off x="952500" y="1162644"/>
            <a:ext cx="5274129"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Choisissez l'un des rôles suivants. Lisez-le attentivement et préparez-vous à incarner ce personnage. Vous pouvez vous inspirer de ce qui est écrit ici et de la façon dont les membres de votre équipe interagissent. N'hésitez pas à faire preuve de créativité.</a:t>
            </a:r>
            <a:endParaRPr/>
          </a:p>
        </p:txBody>
      </p:sp>
      <p:sp>
        <p:nvSpPr>
          <p:cNvPr id="3636" name="Google Shape;3636;p139"/>
          <p:cNvSpPr txBox="1"/>
          <p:nvPr/>
        </p:nvSpPr>
        <p:spPr>
          <a:xfrm>
            <a:off x="996287" y="71624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JEU DE RÔLE - PLANIFICATION DE CAS</a:t>
            </a:r>
            <a:endParaRPr/>
          </a:p>
        </p:txBody>
      </p:sp>
      <p:graphicFrame>
        <p:nvGraphicFramePr>
          <p:cNvPr id="3637" name="Google Shape;3637;p139"/>
          <p:cNvGraphicFramePr/>
          <p:nvPr>
            <p:extLst>
              <p:ext uri="{D42A27DB-BD31-4B8C-83A1-F6EECF244321}">
                <p14:modId xmlns:p14="http://schemas.microsoft.com/office/powerpoint/2010/main" val="3989440033"/>
              </p:ext>
            </p:extLst>
          </p:nvPr>
        </p:nvGraphicFramePr>
        <p:xfrm>
          <a:off x="996286" y="1932205"/>
          <a:ext cx="5274125" cy="7116759"/>
        </p:xfrm>
        <a:graphic>
          <a:graphicData uri="http://schemas.openxmlformats.org/drawingml/2006/table">
            <a:tbl>
              <a:tblPr firstRow="1" bandRow="1">
                <a:noFill/>
                <a:tableStyleId>{2E002EEE-DCA1-4BBC-BB20-DC795D1CDC30}</a:tableStyleId>
              </a:tblPr>
              <a:tblGrid>
                <a:gridCol w="1386300">
                  <a:extLst>
                    <a:ext uri="{9D8B030D-6E8A-4147-A177-3AD203B41FA5}">
                      <a16:colId xmlns:a16="http://schemas.microsoft.com/office/drawing/2014/main" val="20000"/>
                    </a:ext>
                  </a:extLst>
                </a:gridCol>
                <a:gridCol w="3887825">
                  <a:extLst>
                    <a:ext uri="{9D8B030D-6E8A-4147-A177-3AD203B41FA5}">
                      <a16:colId xmlns:a16="http://schemas.microsoft.com/office/drawing/2014/main" val="20001"/>
                    </a:ext>
                  </a:extLst>
                </a:gridCol>
              </a:tblGrid>
              <a:tr h="139700">
                <a:tc gridSpan="2">
                  <a:txBody>
                    <a:bodyPr/>
                    <a:lstStyle/>
                    <a:p>
                      <a:pPr marL="0" marR="0" lvl="0" indent="0" algn="l" rtl="0">
                        <a:lnSpc>
                          <a:spcPct val="100000"/>
                        </a:lnSpc>
                        <a:spcBef>
                          <a:spcPts val="0"/>
                        </a:spcBef>
                        <a:spcAft>
                          <a:spcPts val="0"/>
                        </a:spcAft>
                        <a:buClr>
                          <a:schemeClr val="lt1"/>
                        </a:buClr>
                        <a:buSzPts val="1100"/>
                        <a:buFont typeface="Calibri"/>
                        <a:buNone/>
                      </a:pPr>
                      <a:r>
                        <a:rPr lang="en-ZA" sz="1100" b="1">
                          <a:solidFill>
                            <a:schemeClr val="lt1"/>
                          </a:solidFill>
                        </a:rPr>
                        <a:t>GESTIONNAIRE DE CAS</a:t>
                      </a:r>
                      <a:endParaRPr sz="1100" b="1">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77432"/>
                    </a:solidFill>
                  </a:tcPr>
                </a:tc>
                <a:tc hMerge="1">
                  <a:txBody>
                    <a:bodyPr/>
                    <a:lstStyle/>
                    <a:p>
                      <a:endParaRPr lang="en-BE"/>
                    </a:p>
                  </a:txBody>
                  <a:tcPr/>
                </a:tc>
                <a:extLst>
                  <a:ext uri="{0D108BD9-81ED-4DB2-BD59-A6C34878D82A}">
                    <a16:rowId xmlns:a16="http://schemas.microsoft.com/office/drawing/2014/main" val="10000"/>
                  </a:ext>
                </a:extLst>
              </a:tr>
              <a:tr h="603825">
                <a:tc>
                  <a:txBody>
                    <a:bodyPr/>
                    <a:lstStyle/>
                    <a:p>
                      <a:pPr marL="0" marR="0" lvl="0" indent="0" algn="l" rtl="0">
                        <a:lnSpc>
                          <a:spcPct val="100000"/>
                        </a:lnSpc>
                        <a:spcBef>
                          <a:spcPts val="0"/>
                        </a:spcBef>
                        <a:spcAft>
                          <a:spcPts val="0"/>
                        </a:spcAft>
                        <a:buClr>
                          <a:schemeClr val="dk1"/>
                        </a:buClr>
                        <a:buSzPts val="1100"/>
                        <a:buFont typeface="Calibri"/>
                        <a:buNone/>
                      </a:pPr>
                      <a:r>
                        <a:rPr lang="en-ZA" sz="1100"/>
                        <a:t>Vous avez déjà procédé à l'évaluation d'Amina et vous la rencontrez, ainsi que sa mère, afin d'élaborer ensemble un plan d'action.</a:t>
                      </a:r>
                      <a:endParaRPr/>
                    </a:p>
                    <a:p>
                      <a:pPr marL="0" marR="0" lvl="0" indent="0" algn="l" rtl="0">
                        <a:spcBef>
                          <a:spcPts val="0"/>
                        </a:spcBef>
                        <a:spcAft>
                          <a:spcPts val="0"/>
                        </a:spcAft>
                        <a:buNone/>
                      </a:pPr>
                      <a:endParaRPr sz="11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226695" marR="0" lvl="0" indent="-226695" algn="l" rtl="0">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devez</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a:t>Aider Amina (et </a:t>
                      </a:r>
                      <a:r>
                        <a:rPr lang="en-ZA" sz="1100" dirty="0" err="1"/>
                        <a:t>sa</a:t>
                      </a:r>
                      <a:r>
                        <a:rPr lang="en-ZA" sz="1100" dirty="0"/>
                        <a:t> </a:t>
                      </a:r>
                      <a:r>
                        <a:rPr lang="en-ZA" sz="1100" dirty="0" err="1"/>
                        <a:t>mère</a:t>
                      </a:r>
                      <a:r>
                        <a:rPr lang="en-ZA" sz="1100" dirty="0"/>
                        <a:t>) à </a:t>
                      </a:r>
                      <a:r>
                        <a:rPr lang="en-ZA" sz="1100" dirty="0" err="1"/>
                        <a:t>s'exprimer</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a:t>Aider Amina et </a:t>
                      </a:r>
                      <a:r>
                        <a:rPr lang="en-ZA" sz="1100" dirty="0" err="1"/>
                        <a:t>sa</a:t>
                      </a:r>
                      <a:r>
                        <a:rPr lang="en-ZA" sz="1100" dirty="0"/>
                        <a:t> </a:t>
                      </a:r>
                      <a:r>
                        <a:rPr lang="en-ZA" sz="1100" dirty="0" err="1"/>
                        <a:t>mère</a:t>
                      </a:r>
                      <a:r>
                        <a:rPr lang="en-ZA" sz="1100" dirty="0"/>
                        <a:t> à prendre des </a:t>
                      </a:r>
                      <a:r>
                        <a:rPr lang="en-ZA" sz="1100" dirty="0" err="1"/>
                        <a:t>décisions</a:t>
                      </a:r>
                      <a:r>
                        <a:rPr lang="en-ZA" sz="1100" dirty="0"/>
                        <a:t>. </a:t>
                      </a:r>
                      <a:endParaRPr dirty="0"/>
                    </a:p>
                    <a:p>
                      <a:pPr marL="285750" marR="0" lvl="0" indent="-285750" algn="l" rtl="0">
                        <a:spcBef>
                          <a:spcPts val="0"/>
                        </a:spcBef>
                        <a:spcAft>
                          <a:spcPts val="0"/>
                        </a:spcAft>
                        <a:buClr>
                          <a:schemeClr val="dk1"/>
                        </a:buClr>
                        <a:buSzPts val="1100"/>
                        <a:buFont typeface="Arial"/>
                        <a:buChar char="•"/>
                      </a:pPr>
                      <a:r>
                        <a:rPr lang="en-ZA" sz="1100" dirty="0" err="1"/>
                        <a:t>Partager</a:t>
                      </a:r>
                      <a:r>
                        <a:rPr lang="en-ZA" sz="1100" dirty="0"/>
                        <a:t> des </a:t>
                      </a:r>
                      <a:r>
                        <a:rPr lang="en-ZA" sz="1100" dirty="0" err="1"/>
                        <a:t>informations</a:t>
                      </a:r>
                      <a:r>
                        <a:rPr lang="en-ZA" sz="1100" dirty="0"/>
                        <a:t> sur </a:t>
                      </a:r>
                      <a:r>
                        <a:rPr lang="en-ZA" sz="1100" dirty="0" err="1"/>
                        <a:t>ce</a:t>
                      </a:r>
                      <a:r>
                        <a:rPr lang="en-ZA" sz="1100" dirty="0"/>
                        <a:t> qui </a:t>
                      </a:r>
                      <a:r>
                        <a:rPr lang="en-ZA" sz="1100" dirty="0" err="1"/>
                        <a:t>est</a:t>
                      </a:r>
                      <a:r>
                        <a:rPr lang="en-ZA" sz="1100" dirty="0"/>
                        <a:t> possible.</a:t>
                      </a:r>
                      <a:endParaRPr dirty="0"/>
                    </a:p>
                    <a:p>
                      <a:pPr marL="285750" marR="0" lvl="0" indent="-285750" algn="l" rtl="0">
                        <a:spcBef>
                          <a:spcPts val="0"/>
                        </a:spcBef>
                        <a:spcAft>
                          <a:spcPts val="0"/>
                        </a:spcAft>
                        <a:buClr>
                          <a:schemeClr val="dk1"/>
                        </a:buClr>
                        <a:buSzPts val="1100"/>
                        <a:buFont typeface="Arial"/>
                        <a:buChar char="•"/>
                      </a:pPr>
                      <a:r>
                        <a:rPr lang="en-ZA" sz="1100" dirty="0"/>
                        <a:t>Se </a:t>
                      </a:r>
                      <a:r>
                        <a:rPr lang="en-ZA" sz="1100" dirty="0" err="1"/>
                        <a:t>mettre</a:t>
                      </a:r>
                      <a:r>
                        <a:rPr lang="en-ZA" sz="1100" dirty="0"/>
                        <a:t> </a:t>
                      </a:r>
                      <a:r>
                        <a:rPr lang="en-ZA" sz="1100" dirty="0" err="1"/>
                        <a:t>d'accord</a:t>
                      </a:r>
                      <a:r>
                        <a:rPr lang="en-ZA" sz="1100" dirty="0"/>
                        <a:t> sur </a:t>
                      </a:r>
                      <a:r>
                        <a:rPr lang="en-ZA" sz="1100" dirty="0" err="1"/>
                        <a:t>l'objectif</a:t>
                      </a:r>
                      <a:r>
                        <a:rPr lang="en-ZA" sz="1100" dirty="0"/>
                        <a:t> global et explorer </a:t>
                      </a:r>
                      <a:r>
                        <a:rPr lang="en-ZA" sz="1100" dirty="0" err="1"/>
                        <a:t>différentes</a:t>
                      </a:r>
                      <a:r>
                        <a:rPr lang="en-ZA" sz="1100" dirty="0"/>
                        <a:t> options pour </a:t>
                      </a:r>
                      <a:r>
                        <a:rPr lang="en-ZA" sz="1100" dirty="0" err="1"/>
                        <a:t>atteindre</a:t>
                      </a:r>
                      <a:r>
                        <a:rPr lang="en-ZA" sz="1100" dirty="0"/>
                        <a:t> </a:t>
                      </a:r>
                      <a:r>
                        <a:rPr lang="en-ZA" sz="1100" dirty="0" err="1"/>
                        <a:t>cet</a:t>
                      </a:r>
                      <a:r>
                        <a:rPr lang="en-ZA" sz="1100" dirty="0"/>
                        <a:t> </a:t>
                      </a:r>
                      <a:r>
                        <a:rPr lang="en-ZA" sz="1100" dirty="0" err="1"/>
                        <a:t>objectif</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a:t>Se </a:t>
                      </a:r>
                      <a:r>
                        <a:rPr lang="en-ZA" sz="1100" dirty="0" err="1"/>
                        <a:t>mettre</a:t>
                      </a:r>
                      <a:r>
                        <a:rPr lang="en-ZA" sz="1100" dirty="0"/>
                        <a:t> </a:t>
                      </a:r>
                      <a:r>
                        <a:rPr lang="en-ZA" sz="1100" dirty="0" err="1"/>
                        <a:t>d'accord</a:t>
                      </a:r>
                      <a:r>
                        <a:rPr lang="en-ZA" sz="1100" dirty="0"/>
                        <a:t> sur les actions à </a:t>
                      </a:r>
                      <a:r>
                        <a:rPr lang="en-ZA" sz="1100" dirty="0" err="1"/>
                        <a:t>entreprendre</a:t>
                      </a:r>
                      <a:r>
                        <a:rPr lang="en-ZA" sz="1100" dirty="0"/>
                        <a:t> et sur qui </a:t>
                      </a:r>
                      <a:r>
                        <a:rPr lang="en-ZA" sz="1100" dirty="0" err="1"/>
                        <a:t>peut</a:t>
                      </a:r>
                      <a:r>
                        <a:rPr lang="en-ZA" sz="1100" dirty="0"/>
                        <a:t> faire quoi.</a:t>
                      </a:r>
                      <a:endParaRPr dirty="0"/>
                    </a:p>
                    <a:p>
                      <a:pPr marL="0" marR="0" lvl="0" indent="0" algn="l" rtl="0">
                        <a:spcBef>
                          <a:spcPts val="0"/>
                        </a:spcBef>
                        <a:spcAft>
                          <a:spcPts val="0"/>
                        </a:spcAft>
                        <a:buNone/>
                      </a:pPr>
                      <a:endParaRPr sz="11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39700">
                <a:tc gridSpan="2">
                  <a:txBody>
                    <a:bodyPr/>
                    <a:lstStyle/>
                    <a:p>
                      <a:pPr marL="0" marR="0" lvl="0" indent="0" algn="l" rtl="0">
                        <a:lnSpc>
                          <a:spcPct val="100000"/>
                        </a:lnSpc>
                        <a:spcBef>
                          <a:spcPts val="0"/>
                        </a:spcBef>
                        <a:spcAft>
                          <a:spcPts val="0"/>
                        </a:spcAft>
                        <a:buClr>
                          <a:schemeClr val="lt1"/>
                        </a:buClr>
                        <a:buSzPts val="1100"/>
                        <a:buFont typeface="Calibri"/>
                        <a:buNone/>
                      </a:pPr>
                      <a:r>
                        <a:rPr lang="en-ZA" sz="1100" b="1">
                          <a:solidFill>
                            <a:schemeClr val="lt1"/>
                          </a:solidFill>
                        </a:rPr>
                        <a:t>AMINA</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77432"/>
                    </a:solidFill>
                  </a:tcPr>
                </a:tc>
                <a:tc hMerge="1">
                  <a:txBody>
                    <a:bodyPr/>
                    <a:lstStyle/>
                    <a:p>
                      <a:endParaRPr lang="en-BE"/>
                    </a:p>
                  </a:txBody>
                  <a:tcPr/>
                </a:tc>
                <a:extLst>
                  <a:ext uri="{0D108BD9-81ED-4DB2-BD59-A6C34878D82A}">
                    <a16:rowId xmlns:a16="http://schemas.microsoft.com/office/drawing/2014/main" val="10002"/>
                  </a:ext>
                </a:extLst>
              </a:tr>
              <a:tr h="685975">
                <a:tc>
                  <a:txBody>
                    <a:bodyPr/>
                    <a:lstStyle/>
                    <a:p>
                      <a:pPr marL="0" marR="0" lvl="0" indent="0" algn="l" rtl="0">
                        <a:lnSpc>
                          <a:spcPct val="100000"/>
                        </a:lnSpc>
                        <a:spcBef>
                          <a:spcPts val="0"/>
                        </a:spcBef>
                        <a:spcAft>
                          <a:spcPts val="0"/>
                        </a:spcAft>
                        <a:buClr>
                          <a:schemeClr val="dk1"/>
                        </a:buClr>
                        <a:buSzPts val="1100"/>
                        <a:buFont typeface="Calibri"/>
                        <a:buNone/>
                      </a:pPr>
                      <a:r>
                        <a:rPr lang="en-ZA" sz="1100" dirty="0" err="1"/>
                        <a:t>Vous</a:t>
                      </a:r>
                      <a:r>
                        <a:rPr lang="en-ZA" sz="1100" dirty="0"/>
                        <a:t> </a:t>
                      </a:r>
                      <a:r>
                        <a:rPr lang="en-ZA" sz="1100" dirty="0" err="1"/>
                        <a:t>discutez</a:t>
                      </a:r>
                      <a:r>
                        <a:rPr lang="en-ZA" sz="1100" dirty="0"/>
                        <a:t> avec </a:t>
                      </a:r>
                      <a:r>
                        <a:rPr lang="en-ZA" sz="1100" dirty="0" err="1"/>
                        <a:t>votre</a:t>
                      </a:r>
                      <a:r>
                        <a:rPr lang="en-ZA" sz="1100" dirty="0"/>
                        <a:t> assistant social des </a:t>
                      </a:r>
                      <a:r>
                        <a:rPr lang="en-ZA" sz="1100" dirty="0" err="1"/>
                        <a:t>mesures</a:t>
                      </a:r>
                      <a:r>
                        <a:rPr lang="en-ZA" sz="1100" dirty="0"/>
                        <a:t> à prendre. </a:t>
                      </a:r>
                      <a:r>
                        <a:rPr lang="en-ZA" sz="1100" dirty="0" err="1"/>
                        <a:t>Vous</a:t>
                      </a:r>
                      <a:r>
                        <a:rPr lang="en-ZA" sz="1100" dirty="0"/>
                        <a:t> </a:t>
                      </a:r>
                      <a:r>
                        <a:rPr lang="en-ZA" sz="1100" dirty="0" err="1"/>
                        <a:t>n'êtes</a:t>
                      </a:r>
                      <a:r>
                        <a:rPr lang="en-ZA" sz="1100" dirty="0"/>
                        <a:t> pas </a:t>
                      </a:r>
                      <a:r>
                        <a:rPr lang="en-ZA" sz="1100" dirty="0" err="1"/>
                        <a:t>sûr</a:t>
                      </a:r>
                      <a:r>
                        <a:rPr lang="en-ZA" sz="1100" dirty="0"/>
                        <a:t> de </a:t>
                      </a:r>
                      <a:r>
                        <a:rPr lang="en-ZA" sz="1100" dirty="0" err="1"/>
                        <a:t>ce</a:t>
                      </a:r>
                      <a:r>
                        <a:rPr lang="en-ZA" sz="1100" dirty="0"/>
                        <a:t> qui </a:t>
                      </a:r>
                      <a:r>
                        <a:rPr lang="en-ZA" sz="1100" dirty="0" err="1"/>
                        <a:t>peut</a:t>
                      </a:r>
                      <a:r>
                        <a:rPr lang="en-ZA" sz="1100" dirty="0"/>
                        <a:t> </a:t>
                      </a:r>
                      <a:r>
                        <a:rPr lang="en-ZA" sz="1100" dirty="0" err="1"/>
                        <a:t>être</a:t>
                      </a:r>
                      <a:r>
                        <a:rPr lang="en-ZA" sz="1100" dirty="0"/>
                        <a:t> fait pour </a:t>
                      </a:r>
                      <a:r>
                        <a:rPr lang="en-ZA" sz="1100" dirty="0" err="1"/>
                        <a:t>vous</a:t>
                      </a:r>
                      <a:r>
                        <a:rPr lang="en-ZA" sz="1100" dirty="0"/>
                        <a:t> aider.</a:t>
                      </a:r>
                      <a:endParaRPr dirty="0"/>
                    </a:p>
                    <a:p>
                      <a:pPr marL="0" marR="0" lvl="0" indent="0" algn="l" rtl="0">
                        <a:spcBef>
                          <a:spcPts val="0"/>
                        </a:spcBef>
                        <a:spcAft>
                          <a:spcPts val="0"/>
                        </a:spcAft>
                        <a:buNone/>
                      </a:pPr>
                      <a:endParaRPr sz="11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devriez</a:t>
                      </a:r>
                      <a:r>
                        <a:rPr lang="en-ZA" sz="1100" dirty="0"/>
                        <a:t> </a:t>
                      </a:r>
                      <a:r>
                        <a:rPr lang="en-ZA" sz="1100" dirty="0" err="1"/>
                        <a:t>fournir</a:t>
                      </a:r>
                      <a:r>
                        <a:rPr lang="en-ZA" sz="1100" dirty="0"/>
                        <a:t> les </a:t>
                      </a:r>
                      <a:r>
                        <a:rPr lang="en-ZA" sz="1100" dirty="0" err="1"/>
                        <a:t>informations</a:t>
                      </a:r>
                      <a:r>
                        <a:rPr lang="en-ZA" sz="1100" dirty="0"/>
                        <a:t> </a:t>
                      </a:r>
                      <a:r>
                        <a:rPr lang="en-ZA" sz="1100" dirty="0" err="1"/>
                        <a:t>suivantes</a:t>
                      </a:r>
                      <a:r>
                        <a:rPr lang="en-ZA" sz="1100" dirty="0"/>
                        <a:t> </a:t>
                      </a:r>
                      <a:r>
                        <a:rPr lang="en-ZA" sz="1100" dirty="0" err="1"/>
                        <a:t>si</a:t>
                      </a:r>
                      <a:r>
                        <a:rPr lang="en-ZA" sz="1100" dirty="0"/>
                        <a:t> le </a:t>
                      </a:r>
                      <a:r>
                        <a:rPr lang="en-ZA" sz="1100" dirty="0" err="1"/>
                        <a:t>gestionnaire</a:t>
                      </a:r>
                      <a:r>
                        <a:rPr lang="en-ZA" sz="1100" dirty="0"/>
                        <a:t> de </a:t>
                      </a:r>
                      <a:r>
                        <a:rPr lang="en-ZA" sz="1100" dirty="0" err="1"/>
                        <a:t>cas</a:t>
                      </a:r>
                      <a:r>
                        <a:rPr lang="en-ZA" sz="1100" dirty="0"/>
                        <a:t> </a:t>
                      </a:r>
                      <a:r>
                        <a:rPr lang="en-ZA" sz="1100" dirty="0" err="1"/>
                        <a:t>vous</a:t>
                      </a:r>
                      <a:r>
                        <a:rPr lang="en-ZA" sz="1100" dirty="0"/>
                        <a:t> met à </a:t>
                      </a:r>
                      <a:r>
                        <a:rPr lang="en-ZA" sz="1100" dirty="0" err="1"/>
                        <a:t>l'aise</a:t>
                      </a:r>
                      <a:r>
                        <a:rPr lang="en-ZA" sz="1100" dirty="0"/>
                        <a:t> et </a:t>
                      </a:r>
                      <a:r>
                        <a:rPr lang="en-ZA" sz="1100" dirty="0" err="1"/>
                        <a:t>vous</a:t>
                      </a:r>
                      <a:r>
                        <a:rPr lang="en-ZA" sz="1100" dirty="0"/>
                        <a:t> </a:t>
                      </a:r>
                      <a:r>
                        <a:rPr lang="en-ZA" sz="1100" dirty="0" err="1"/>
                        <a:t>rassure</a:t>
                      </a:r>
                      <a:r>
                        <a:rPr lang="en-ZA" sz="1100" dirty="0"/>
                        <a:t> :</a:t>
                      </a:r>
                      <a:endParaRPr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voulez</a:t>
                      </a:r>
                      <a:r>
                        <a:rPr lang="en-ZA" sz="1100" dirty="0"/>
                        <a:t> continuer à </a:t>
                      </a:r>
                      <a:r>
                        <a:rPr lang="en-ZA" sz="1100" dirty="0" err="1"/>
                        <a:t>subvenir</a:t>
                      </a:r>
                      <a:r>
                        <a:rPr lang="en-ZA" sz="1100" dirty="0"/>
                        <a:t> aux </a:t>
                      </a:r>
                      <a:r>
                        <a:rPr lang="en-ZA" sz="1100" dirty="0" err="1"/>
                        <a:t>besoins</a:t>
                      </a:r>
                      <a:r>
                        <a:rPr lang="en-ZA" sz="1100" dirty="0"/>
                        <a:t> de </a:t>
                      </a:r>
                      <a:r>
                        <a:rPr lang="en-ZA" sz="1100" dirty="0" err="1"/>
                        <a:t>votre</a:t>
                      </a:r>
                      <a:r>
                        <a:rPr lang="en-ZA" sz="1100" dirty="0"/>
                        <a:t> </a:t>
                      </a:r>
                      <a:r>
                        <a:rPr lang="en-ZA" sz="1100" dirty="0" err="1"/>
                        <a:t>famille</a:t>
                      </a:r>
                      <a:r>
                        <a:rPr lang="en-ZA" sz="1100" dirty="0"/>
                        <a:t>, </a:t>
                      </a:r>
                      <a:r>
                        <a:rPr lang="en-ZA" sz="1100" dirty="0" err="1"/>
                        <a:t>donc</a:t>
                      </a:r>
                      <a:r>
                        <a:rPr lang="en-ZA" sz="1100" dirty="0"/>
                        <a:t> </a:t>
                      </a:r>
                      <a:r>
                        <a:rPr lang="en-ZA" sz="1100" dirty="0" err="1"/>
                        <a:t>vous</a:t>
                      </a:r>
                      <a:r>
                        <a:rPr lang="en-ZA" sz="1100" dirty="0"/>
                        <a:t> </a:t>
                      </a:r>
                      <a:r>
                        <a:rPr lang="en-ZA" sz="1100" dirty="0" err="1"/>
                        <a:t>voulez</a:t>
                      </a:r>
                      <a:r>
                        <a:rPr lang="en-ZA" sz="1100" dirty="0"/>
                        <a:t> continuer à </a:t>
                      </a:r>
                      <a:r>
                        <a:rPr lang="en-ZA" sz="1100" dirty="0" err="1"/>
                        <a:t>travailler</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avez</a:t>
                      </a:r>
                      <a:r>
                        <a:rPr lang="en-ZA" sz="1100" dirty="0"/>
                        <a:t> </a:t>
                      </a:r>
                      <a:r>
                        <a:rPr lang="en-ZA" sz="1100" dirty="0" err="1"/>
                        <a:t>aimé</a:t>
                      </a:r>
                      <a:r>
                        <a:rPr lang="en-ZA" sz="1100" dirty="0"/>
                        <a:t> </a:t>
                      </a:r>
                      <a:r>
                        <a:rPr lang="en-ZA" sz="1100" dirty="0" err="1"/>
                        <a:t>aller</a:t>
                      </a:r>
                      <a:r>
                        <a:rPr lang="en-ZA" sz="1100" dirty="0"/>
                        <a:t> à </a:t>
                      </a:r>
                      <a:r>
                        <a:rPr lang="en-ZA" sz="1100" dirty="0" err="1"/>
                        <a:t>l'école</a:t>
                      </a:r>
                      <a:r>
                        <a:rPr lang="en-ZA" sz="1100" dirty="0"/>
                        <a:t> et </a:t>
                      </a:r>
                      <a:r>
                        <a:rPr lang="en-ZA" sz="1100" dirty="0" err="1"/>
                        <a:t>vous</a:t>
                      </a:r>
                      <a:r>
                        <a:rPr lang="en-ZA" sz="1100" dirty="0"/>
                        <a:t> </a:t>
                      </a:r>
                      <a:r>
                        <a:rPr lang="en-ZA" sz="1100" dirty="0" err="1"/>
                        <a:t>aimeriez</a:t>
                      </a:r>
                      <a:r>
                        <a:rPr lang="en-ZA" sz="1100" dirty="0"/>
                        <a:t> y </a:t>
                      </a:r>
                      <a:r>
                        <a:rPr lang="en-ZA" sz="1100" dirty="0" err="1"/>
                        <a:t>retourner</a:t>
                      </a:r>
                      <a:r>
                        <a:rPr lang="en-ZA" sz="1100" dirty="0"/>
                        <a:t> de temps </a:t>
                      </a:r>
                      <a:r>
                        <a:rPr lang="en-ZA" sz="1100" dirty="0" err="1"/>
                        <a:t>en</a:t>
                      </a:r>
                      <a:r>
                        <a:rPr lang="en-ZA" sz="1100" dirty="0"/>
                        <a:t> temps. </a:t>
                      </a:r>
                      <a:r>
                        <a:rPr lang="en-ZA" sz="1100" dirty="0" err="1"/>
                        <a:t>Mais</a:t>
                      </a:r>
                      <a:r>
                        <a:rPr lang="en-ZA" sz="1100" dirty="0"/>
                        <a:t> il </a:t>
                      </a:r>
                      <a:r>
                        <a:rPr lang="en-ZA" sz="1100" dirty="0" err="1"/>
                        <a:t>est</a:t>
                      </a:r>
                      <a:r>
                        <a:rPr lang="en-ZA" sz="1100" dirty="0"/>
                        <a:t> plus important </a:t>
                      </a:r>
                      <a:r>
                        <a:rPr lang="en-ZA" sz="1100" dirty="0" err="1"/>
                        <a:t>aujourd'hui</a:t>
                      </a:r>
                      <a:r>
                        <a:rPr lang="en-ZA" sz="1100" dirty="0"/>
                        <a:t> de </a:t>
                      </a:r>
                      <a:r>
                        <a:rPr lang="en-ZA" sz="1100" dirty="0" err="1"/>
                        <a:t>subvenir</a:t>
                      </a:r>
                      <a:r>
                        <a:rPr lang="en-ZA" sz="1100" dirty="0"/>
                        <a:t> aux </a:t>
                      </a:r>
                      <a:r>
                        <a:rPr lang="en-ZA" sz="1100" dirty="0" err="1"/>
                        <a:t>besoins</a:t>
                      </a:r>
                      <a:r>
                        <a:rPr lang="en-ZA" sz="1100" dirty="0"/>
                        <a:t> de </a:t>
                      </a:r>
                      <a:r>
                        <a:rPr lang="en-ZA" sz="1100" dirty="0" err="1"/>
                        <a:t>votre</a:t>
                      </a:r>
                      <a:r>
                        <a:rPr lang="en-ZA" sz="1100" dirty="0"/>
                        <a:t> </a:t>
                      </a:r>
                      <a:r>
                        <a:rPr lang="en-ZA" sz="1100" dirty="0" err="1"/>
                        <a:t>famille</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avez</a:t>
                      </a:r>
                      <a:r>
                        <a:rPr lang="en-ZA" sz="1100" dirty="0"/>
                        <a:t> </a:t>
                      </a:r>
                      <a:r>
                        <a:rPr lang="en-ZA" sz="1100" dirty="0" err="1"/>
                        <a:t>toujours</a:t>
                      </a:r>
                      <a:r>
                        <a:rPr lang="en-ZA" sz="1100" dirty="0"/>
                        <a:t> </a:t>
                      </a:r>
                      <a:r>
                        <a:rPr lang="en-ZA" sz="1100" dirty="0" err="1"/>
                        <a:t>peur</a:t>
                      </a:r>
                      <a:r>
                        <a:rPr lang="en-ZA" sz="1100" dirty="0"/>
                        <a:t> de </a:t>
                      </a:r>
                      <a:r>
                        <a:rPr lang="en-ZA" sz="1100" dirty="0" err="1"/>
                        <a:t>l'homme</a:t>
                      </a:r>
                      <a:r>
                        <a:rPr lang="en-ZA" sz="1100" dirty="0"/>
                        <a:t> dans la </a:t>
                      </a:r>
                      <a:r>
                        <a:rPr lang="en-ZA" sz="1100" dirty="0" err="1"/>
                        <a:t>maison</a:t>
                      </a:r>
                      <a:r>
                        <a:rPr lang="en-ZA" sz="1100" dirty="0"/>
                        <a:t> </a:t>
                      </a:r>
                      <a:r>
                        <a:rPr lang="en-ZA" sz="1100" dirty="0" err="1"/>
                        <a:t>duquel</a:t>
                      </a:r>
                      <a:r>
                        <a:rPr lang="en-ZA" sz="1100" dirty="0"/>
                        <a:t> </a:t>
                      </a:r>
                      <a:r>
                        <a:rPr lang="en-ZA" sz="1100" dirty="0" err="1"/>
                        <a:t>vous</a:t>
                      </a:r>
                      <a:r>
                        <a:rPr lang="en-ZA" sz="1100" dirty="0"/>
                        <a:t> </a:t>
                      </a:r>
                      <a:r>
                        <a:rPr lang="en-ZA" sz="1100" dirty="0" err="1"/>
                        <a:t>avez</a:t>
                      </a:r>
                      <a:r>
                        <a:rPr lang="en-ZA" sz="1100" dirty="0"/>
                        <a:t> fait le ménage</a:t>
                      </a:r>
                      <a:endParaRPr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avez</a:t>
                      </a:r>
                      <a:r>
                        <a:rPr lang="en-ZA" sz="1100" dirty="0"/>
                        <a:t> du mal à </a:t>
                      </a:r>
                      <a:r>
                        <a:rPr lang="en-ZA" sz="1100" dirty="0" err="1"/>
                        <a:t>vous</a:t>
                      </a:r>
                      <a:r>
                        <a:rPr lang="en-ZA" sz="1100" dirty="0"/>
                        <a:t> calmer. Surtout la </a:t>
                      </a:r>
                      <a:r>
                        <a:rPr lang="en-ZA" sz="1100" dirty="0" err="1"/>
                        <a:t>nuit</a:t>
                      </a:r>
                      <a:r>
                        <a:rPr lang="en-ZA" sz="1100" dirty="0"/>
                        <a:t>, </a:t>
                      </a:r>
                      <a:r>
                        <a:rPr lang="en-ZA" sz="1100" dirty="0" err="1"/>
                        <a:t>vous</a:t>
                      </a:r>
                      <a:r>
                        <a:rPr lang="en-ZA" sz="1100" dirty="0"/>
                        <a:t> ne </a:t>
                      </a:r>
                      <a:r>
                        <a:rPr lang="en-ZA" sz="1100" dirty="0" err="1"/>
                        <a:t>cessez</a:t>
                      </a:r>
                      <a:r>
                        <a:rPr lang="en-ZA" sz="1100" dirty="0"/>
                        <a:t> de </a:t>
                      </a:r>
                      <a:r>
                        <a:rPr lang="en-ZA" sz="1100" dirty="0" err="1"/>
                        <a:t>penser</a:t>
                      </a:r>
                      <a:r>
                        <a:rPr lang="en-ZA" sz="1100" dirty="0"/>
                        <a:t> et </a:t>
                      </a:r>
                      <a:r>
                        <a:rPr lang="en-ZA" sz="1100" dirty="0" err="1"/>
                        <a:t>vous</a:t>
                      </a:r>
                      <a:r>
                        <a:rPr lang="en-ZA" sz="1100" dirty="0"/>
                        <a:t> </a:t>
                      </a:r>
                      <a:r>
                        <a:rPr lang="en-ZA" sz="1100" dirty="0" err="1"/>
                        <a:t>n'arrivez</a:t>
                      </a:r>
                      <a:r>
                        <a:rPr lang="en-ZA" sz="1100" dirty="0"/>
                        <a:t> pas à </a:t>
                      </a:r>
                      <a:r>
                        <a:rPr lang="en-ZA" sz="1100" dirty="0" err="1"/>
                        <a:t>dormir</a:t>
                      </a:r>
                      <a:r>
                        <a:rPr lang="en-ZA" sz="1100" dirty="0"/>
                        <a:t>. </a:t>
                      </a:r>
                      <a:r>
                        <a:rPr lang="en-ZA" sz="1100" dirty="0" err="1"/>
                        <a:t>Vous</a:t>
                      </a:r>
                      <a:r>
                        <a:rPr lang="en-ZA" sz="1100" dirty="0"/>
                        <a:t> </a:t>
                      </a:r>
                      <a:r>
                        <a:rPr lang="en-ZA" sz="1100" dirty="0" err="1"/>
                        <a:t>pensez</a:t>
                      </a:r>
                      <a:r>
                        <a:rPr lang="en-ZA" sz="1100" dirty="0"/>
                        <a:t> que </a:t>
                      </a:r>
                      <a:r>
                        <a:rPr lang="en-ZA" sz="1100" dirty="0" err="1"/>
                        <a:t>c'est</a:t>
                      </a:r>
                      <a:r>
                        <a:rPr lang="en-ZA" sz="1100" dirty="0"/>
                        <a:t> de </a:t>
                      </a:r>
                      <a:r>
                        <a:rPr lang="en-ZA" sz="1100" dirty="0" err="1"/>
                        <a:t>votre</a:t>
                      </a:r>
                      <a:r>
                        <a:rPr lang="en-ZA" sz="1100" dirty="0"/>
                        <a:t> </a:t>
                      </a:r>
                      <a:r>
                        <a:rPr lang="en-ZA" sz="1100" dirty="0" err="1"/>
                        <a:t>faute</a:t>
                      </a:r>
                      <a:r>
                        <a:rPr lang="en-ZA" sz="1100" dirty="0"/>
                        <a:t> </a:t>
                      </a:r>
                      <a:r>
                        <a:rPr lang="en-ZA" sz="1100" dirty="0" err="1"/>
                        <a:t>si</a:t>
                      </a:r>
                      <a:r>
                        <a:rPr lang="en-ZA" sz="1100" dirty="0"/>
                        <a:t> la </a:t>
                      </a:r>
                      <a:r>
                        <a:rPr lang="en-ZA" sz="1100" dirty="0" err="1"/>
                        <a:t>famille</a:t>
                      </a:r>
                      <a:r>
                        <a:rPr lang="en-ZA" sz="1100" dirty="0"/>
                        <a:t> a de nouveau des </a:t>
                      </a:r>
                      <a:r>
                        <a:rPr lang="en-ZA" sz="1100" dirty="0" err="1"/>
                        <a:t>problèmes</a:t>
                      </a:r>
                      <a:r>
                        <a:rPr lang="en-ZA" sz="1100" dirty="0"/>
                        <a:t> financiers, car </a:t>
                      </a:r>
                      <a:r>
                        <a:rPr lang="en-ZA" sz="1100" dirty="0" err="1"/>
                        <a:t>vous</a:t>
                      </a:r>
                      <a:r>
                        <a:rPr lang="en-ZA" sz="1100" dirty="0"/>
                        <a:t> ne </a:t>
                      </a:r>
                      <a:r>
                        <a:rPr lang="en-ZA" sz="1100" dirty="0" err="1"/>
                        <a:t>voulez</a:t>
                      </a:r>
                      <a:r>
                        <a:rPr lang="en-ZA" sz="1100" dirty="0"/>
                        <a:t> pas </a:t>
                      </a:r>
                      <a:r>
                        <a:rPr lang="en-ZA" sz="1100" dirty="0" err="1"/>
                        <a:t>travailler</a:t>
                      </a:r>
                      <a:r>
                        <a:rPr lang="en-ZA" sz="1100" dirty="0"/>
                        <a:t> chez le </a:t>
                      </a:r>
                      <a:r>
                        <a:rPr lang="en-ZA" sz="1100" dirty="0" err="1"/>
                        <a:t>veuf</a:t>
                      </a:r>
                      <a:r>
                        <a:rPr lang="en-ZA" sz="1100" dirty="0"/>
                        <a:t>.</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39700">
                <a:tc gridSpan="2">
                  <a:txBody>
                    <a:bodyPr/>
                    <a:lstStyle/>
                    <a:p>
                      <a:pPr marL="0" marR="0" lvl="0" indent="0" algn="l" rtl="0">
                        <a:lnSpc>
                          <a:spcPct val="100000"/>
                        </a:lnSpc>
                        <a:spcBef>
                          <a:spcPts val="0"/>
                        </a:spcBef>
                        <a:spcAft>
                          <a:spcPts val="0"/>
                        </a:spcAft>
                        <a:buClr>
                          <a:schemeClr val="lt1"/>
                        </a:buClr>
                        <a:buSzPts val="1100"/>
                        <a:buFont typeface="Calibri"/>
                        <a:buNone/>
                      </a:pPr>
                      <a:r>
                        <a:rPr lang="en-ZA" sz="1100" b="1">
                          <a:solidFill>
                            <a:schemeClr val="lt1"/>
                          </a:solidFill>
                        </a:rPr>
                        <a:t>LA MÈRE D'AMINA</a:t>
                      </a:r>
                      <a:endParaRPr sz="1100">
                        <a:solidFill>
                          <a:schemeClr val="lt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77432"/>
                    </a:solidFill>
                  </a:tcPr>
                </a:tc>
                <a:tc hMerge="1">
                  <a:txBody>
                    <a:bodyPr/>
                    <a:lstStyle/>
                    <a:p>
                      <a:endParaRPr lang="en-BE"/>
                    </a:p>
                  </a:txBody>
                  <a:tcPr/>
                </a:tc>
                <a:extLst>
                  <a:ext uri="{0D108BD9-81ED-4DB2-BD59-A6C34878D82A}">
                    <a16:rowId xmlns:a16="http://schemas.microsoft.com/office/drawing/2014/main" val="10004"/>
                  </a:ext>
                </a:extLst>
              </a:tr>
              <a:tr h="603825">
                <a:tc>
                  <a:txBody>
                    <a:bodyPr/>
                    <a:lstStyle/>
                    <a:p>
                      <a:pPr marL="0" marR="0" lvl="0" indent="0" algn="l" rtl="0">
                        <a:lnSpc>
                          <a:spcPct val="100000"/>
                        </a:lnSpc>
                        <a:spcBef>
                          <a:spcPts val="0"/>
                        </a:spcBef>
                        <a:spcAft>
                          <a:spcPts val="0"/>
                        </a:spcAft>
                        <a:buClr>
                          <a:schemeClr val="dk1"/>
                        </a:buClr>
                        <a:buSzPts val="1100"/>
                        <a:buFont typeface="Calibri"/>
                        <a:buNone/>
                      </a:pPr>
                      <a:r>
                        <a:rPr lang="en-ZA" sz="1100"/>
                        <a:t>Le gestionnaire de cas discute du plan d'action d'Amina. Vous êtes toujours inquiet pour Amina. Vous voulez qu'elle arrête de travailler mais vous n'avez pas d'autres revenus.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lnSpc>
                          <a:spcPct val="106000"/>
                        </a:lnSpc>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devriez</a:t>
                      </a:r>
                      <a:r>
                        <a:rPr lang="en-ZA" sz="1100" dirty="0"/>
                        <a:t> </a:t>
                      </a:r>
                      <a:r>
                        <a:rPr lang="en-ZA" sz="1100" dirty="0" err="1"/>
                        <a:t>fournir</a:t>
                      </a:r>
                      <a:r>
                        <a:rPr lang="en-ZA" sz="1100" dirty="0"/>
                        <a:t> les </a:t>
                      </a:r>
                      <a:r>
                        <a:rPr lang="en-ZA" sz="1100" dirty="0" err="1"/>
                        <a:t>informations</a:t>
                      </a:r>
                      <a:r>
                        <a:rPr lang="en-ZA" sz="1100" dirty="0"/>
                        <a:t> </a:t>
                      </a:r>
                      <a:r>
                        <a:rPr lang="en-ZA" sz="1100" dirty="0" err="1"/>
                        <a:t>suivantes</a:t>
                      </a:r>
                      <a:r>
                        <a:rPr lang="en-ZA" sz="1100" dirty="0"/>
                        <a:t> </a:t>
                      </a:r>
                      <a:r>
                        <a:rPr lang="en-ZA" sz="1100" dirty="0" err="1"/>
                        <a:t>si</a:t>
                      </a:r>
                      <a:r>
                        <a:rPr lang="en-ZA" sz="1100" dirty="0"/>
                        <a:t> le </a:t>
                      </a:r>
                      <a:r>
                        <a:rPr lang="en-ZA" sz="1100" dirty="0" err="1"/>
                        <a:t>gestionnaire</a:t>
                      </a:r>
                      <a:r>
                        <a:rPr lang="en-ZA" sz="1100" dirty="0"/>
                        <a:t> de </a:t>
                      </a:r>
                      <a:r>
                        <a:rPr lang="en-ZA" sz="1100" dirty="0" err="1"/>
                        <a:t>cas</a:t>
                      </a:r>
                      <a:r>
                        <a:rPr lang="en-ZA" sz="1100" dirty="0"/>
                        <a:t> </a:t>
                      </a:r>
                      <a:r>
                        <a:rPr lang="en-ZA" sz="1100" dirty="0" err="1"/>
                        <a:t>vous</a:t>
                      </a:r>
                      <a:r>
                        <a:rPr lang="en-ZA" sz="1100" dirty="0"/>
                        <a:t> met à </a:t>
                      </a:r>
                      <a:r>
                        <a:rPr lang="en-ZA" sz="1100" dirty="0" err="1"/>
                        <a:t>l'aise</a:t>
                      </a:r>
                      <a:r>
                        <a:rPr lang="en-ZA" sz="1100" dirty="0"/>
                        <a:t> et </a:t>
                      </a:r>
                      <a:r>
                        <a:rPr lang="en-ZA" sz="1100" dirty="0" err="1"/>
                        <a:t>vous</a:t>
                      </a:r>
                      <a:r>
                        <a:rPr lang="en-ZA" sz="1100" dirty="0"/>
                        <a:t> </a:t>
                      </a:r>
                      <a:r>
                        <a:rPr lang="en-ZA" sz="1100" dirty="0" err="1"/>
                        <a:t>rassure</a:t>
                      </a:r>
                      <a:r>
                        <a:rPr lang="en-ZA" sz="1100" dirty="0"/>
                        <a:t> :</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aimeriez</a:t>
                      </a:r>
                      <a:r>
                        <a:rPr lang="en-ZA" sz="1100" dirty="0"/>
                        <a:t> </a:t>
                      </a:r>
                      <a:r>
                        <a:rPr lang="en-ZA" sz="1100" dirty="0" err="1"/>
                        <a:t>qu'Amina</a:t>
                      </a:r>
                      <a:r>
                        <a:rPr lang="en-ZA" sz="1100" dirty="0"/>
                        <a:t> </a:t>
                      </a:r>
                      <a:r>
                        <a:rPr lang="en-ZA" sz="1100" dirty="0" err="1"/>
                        <a:t>puisse</a:t>
                      </a:r>
                      <a:r>
                        <a:rPr lang="en-ZA" sz="1100" dirty="0"/>
                        <a:t> terminer </a:t>
                      </a:r>
                      <a:r>
                        <a:rPr lang="en-ZA" sz="1100" dirty="0" err="1"/>
                        <a:t>l'école</a:t>
                      </a:r>
                      <a:r>
                        <a:rPr lang="en-ZA" sz="1100" dirty="0"/>
                        <a:t> </a:t>
                      </a:r>
                      <a:r>
                        <a:rPr lang="en-ZA" sz="1100" dirty="0" err="1"/>
                        <a:t>secondaire</a:t>
                      </a:r>
                      <a:r>
                        <a:rPr lang="en-ZA" sz="1100" dirty="0"/>
                        <a:t>, </a:t>
                      </a:r>
                      <a:r>
                        <a:rPr lang="en-ZA" sz="1100" dirty="0" err="1"/>
                        <a:t>mais</a:t>
                      </a:r>
                      <a:r>
                        <a:rPr lang="en-ZA" sz="1100" dirty="0"/>
                        <a:t> </a:t>
                      </a:r>
                      <a:r>
                        <a:rPr lang="en-ZA" sz="1100" dirty="0" err="1"/>
                        <a:t>c'est</a:t>
                      </a:r>
                      <a:r>
                        <a:rPr lang="en-ZA" sz="1100" dirty="0"/>
                        <a:t> trop </a:t>
                      </a:r>
                      <a:r>
                        <a:rPr lang="en-ZA" sz="1100" dirty="0" err="1"/>
                        <a:t>cher</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a:t>Si </a:t>
                      </a:r>
                      <a:r>
                        <a:rPr lang="en-ZA" sz="1100" dirty="0" err="1"/>
                        <a:t>vous</a:t>
                      </a:r>
                      <a:r>
                        <a:rPr lang="en-ZA" sz="1100" dirty="0"/>
                        <a:t> </a:t>
                      </a:r>
                      <a:r>
                        <a:rPr lang="en-ZA" sz="1100" dirty="0" err="1"/>
                        <a:t>pouviez</a:t>
                      </a:r>
                      <a:r>
                        <a:rPr lang="en-ZA" sz="1100" dirty="0"/>
                        <a:t> </a:t>
                      </a:r>
                      <a:r>
                        <a:rPr lang="en-ZA" sz="1100" dirty="0" err="1"/>
                        <a:t>trouver</a:t>
                      </a:r>
                      <a:r>
                        <a:rPr lang="en-ZA" sz="1100" dirty="0"/>
                        <a:t> un </a:t>
                      </a:r>
                      <a:r>
                        <a:rPr lang="en-ZA" sz="1100" dirty="0" err="1"/>
                        <a:t>emploi</a:t>
                      </a:r>
                      <a:r>
                        <a:rPr lang="en-ZA" sz="1100" dirty="0"/>
                        <a:t> et </a:t>
                      </a:r>
                      <a:r>
                        <a:rPr lang="en-ZA" sz="1100" dirty="0" err="1"/>
                        <a:t>gagner</a:t>
                      </a:r>
                      <a:r>
                        <a:rPr lang="en-ZA" sz="1100" dirty="0"/>
                        <a:t> de </a:t>
                      </a:r>
                      <a:r>
                        <a:rPr lang="en-ZA" sz="1100" dirty="0" err="1"/>
                        <a:t>l'argent</a:t>
                      </a:r>
                      <a:r>
                        <a:rPr lang="en-ZA" sz="1100" dirty="0"/>
                        <a:t> </a:t>
                      </a:r>
                      <a:r>
                        <a:rPr lang="en-ZA" sz="1100" dirty="0" err="1"/>
                        <a:t>vous-même</a:t>
                      </a:r>
                      <a:r>
                        <a:rPr lang="en-ZA" sz="1100" dirty="0"/>
                        <a:t>, </a:t>
                      </a:r>
                      <a:r>
                        <a:rPr lang="en-ZA" sz="1100" dirty="0" err="1"/>
                        <a:t>vous</a:t>
                      </a:r>
                      <a:r>
                        <a:rPr lang="en-ZA" sz="1100" dirty="0"/>
                        <a:t> le </a:t>
                      </a:r>
                      <a:r>
                        <a:rPr lang="en-ZA" sz="1100" dirty="0" err="1"/>
                        <a:t>feriez</a:t>
                      </a:r>
                      <a:r>
                        <a:rPr lang="en-ZA" sz="1100" dirty="0"/>
                        <a:t> </a:t>
                      </a:r>
                      <a:r>
                        <a:rPr lang="en-ZA" sz="1100" dirty="0" err="1"/>
                        <a:t>immédiatement</a:t>
                      </a:r>
                      <a:r>
                        <a:rPr lang="en-ZA" sz="1100" dirty="0"/>
                        <a:t>. </a:t>
                      </a:r>
                      <a:r>
                        <a:rPr lang="en-ZA" sz="1100" dirty="0" err="1"/>
                        <a:t>Mais</a:t>
                      </a:r>
                      <a:r>
                        <a:rPr lang="en-ZA" sz="1100" dirty="0"/>
                        <a:t> qui </a:t>
                      </a:r>
                      <a:r>
                        <a:rPr lang="en-ZA" sz="1100" dirty="0" err="1"/>
                        <a:t>s'occupera</a:t>
                      </a:r>
                      <a:r>
                        <a:rPr lang="en-ZA" sz="1100" dirty="0"/>
                        <a:t> </a:t>
                      </a:r>
                      <a:r>
                        <a:rPr lang="en-ZA" sz="1100" dirty="0" err="1"/>
                        <a:t>alors</a:t>
                      </a:r>
                      <a:r>
                        <a:rPr lang="en-ZA" sz="1100" dirty="0"/>
                        <a:t> du frère et de la </a:t>
                      </a:r>
                      <a:r>
                        <a:rPr lang="en-ZA" sz="1100" dirty="0" err="1"/>
                        <a:t>sœur</a:t>
                      </a:r>
                      <a:r>
                        <a:rPr lang="en-ZA" sz="1100" dirty="0"/>
                        <a:t> </a:t>
                      </a:r>
                      <a:r>
                        <a:rPr lang="en-ZA" sz="1100" dirty="0" err="1"/>
                        <a:t>d'Amina</a:t>
                      </a:r>
                      <a:r>
                        <a:rPr lang="en-ZA" sz="1100" dirty="0"/>
                        <a:t> ?  </a:t>
                      </a:r>
                      <a:endParaRPr dirty="0"/>
                    </a:p>
                    <a:p>
                      <a:pPr marL="285750" marR="0" lvl="0" indent="-285750" algn="l" rtl="0">
                        <a:spcBef>
                          <a:spcPts val="0"/>
                        </a:spcBef>
                        <a:spcAft>
                          <a:spcPts val="0"/>
                        </a:spcAft>
                        <a:buClr>
                          <a:schemeClr val="dk1"/>
                        </a:buClr>
                        <a:buSzPts val="1100"/>
                        <a:buFont typeface="Arial"/>
                        <a:buChar char="•"/>
                      </a:pPr>
                      <a:r>
                        <a:rPr lang="en-ZA" sz="1100" dirty="0"/>
                        <a:t>Dans le passé, </a:t>
                      </a:r>
                      <a:r>
                        <a:rPr lang="en-ZA" sz="1100" dirty="0" err="1"/>
                        <a:t>vous</a:t>
                      </a:r>
                      <a:r>
                        <a:rPr lang="en-ZA" sz="1100" dirty="0"/>
                        <a:t> </a:t>
                      </a:r>
                      <a:r>
                        <a:rPr lang="en-ZA" sz="1100" dirty="0" err="1"/>
                        <a:t>avez</a:t>
                      </a:r>
                      <a:r>
                        <a:rPr lang="en-ZA" sz="1100" dirty="0"/>
                        <a:t> </a:t>
                      </a:r>
                      <a:r>
                        <a:rPr lang="en-ZA" sz="1100" dirty="0" err="1"/>
                        <a:t>travaillé</a:t>
                      </a:r>
                      <a:r>
                        <a:rPr lang="en-ZA" sz="1100" dirty="0"/>
                        <a:t> dans </a:t>
                      </a:r>
                      <a:r>
                        <a:rPr lang="en-ZA" sz="1100" dirty="0" err="1"/>
                        <a:t>une</a:t>
                      </a:r>
                      <a:r>
                        <a:rPr lang="en-ZA" sz="1100" dirty="0"/>
                        <a:t> </a:t>
                      </a:r>
                      <a:r>
                        <a:rPr lang="en-ZA" sz="1100" dirty="0" err="1"/>
                        <a:t>ferme</a:t>
                      </a:r>
                      <a:r>
                        <a:rPr lang="en-ZA" sz="1100" dirty="0"/>
                        <a:t>, dans </a:t>
                      </a:r>
                      <a:r>
                        <a:rPr lang="en-ZA" sz="1100" dirty="0" err="1"/>
                        <a:t>une</a:t>
                      </a:r>
                      <a:r>
                        <a:rPr lang="en-ZA" sz="1100" dirty="0"/>
                        <a:t> boulangerie et </a:t>
                      </a:r>
                      <a:r>
                        <a:rPr lang="en-ZA" sz="1100" dirty="0" err="1"/>
                        <a:t>vous</a:t>
                      </a:r>
                      <a:r>
                        <a:rPr lang="en-ZA" sz="1100" dirty="0"/>
                        <a:t> </a:t>
                      </a:r>
                      <a:r>
                        <a:rPr lang="en-ZA" sz="1100" dirty="0" err="1"/>
                        <a:t>avez</a:t>
                      </a:r>
                      <a:r>
                        <a:rPr lang="en-ZA" sz="1100" dirty="0"/>
                        <a:t> </a:t>
                      </a:r>
                      <a:r>
                        <a:rPr lang="en-ZA" sz="1100" dirty="0" err="1"/>
                        <a:t>été</a:t>
                      </a:r>
                      <a:r>
                        <a:rPr lang="en-ZA" sz="1100" dirty="0"/>
                        <a:t> </a:t>
                      </a:r>
                      <a:r>
                        <a:rPr lang="en-ZA" sz="1100" dirty="0" err="1"/>
                        <a:t>nettoyeur</a:t>
                      </a:r>
                      <a:r>
                        <a:rPr lang="en-ZA" sz="1100" dirty="0"/>
                        <a:t>. </a:t>
                      </a:r>
                      <a:endParaRPr sz="1100" dirty="0"/>
                    </a:p>
                    <a:p>
                      <a:pPr marL="285750" marR="0" lvl="0" indent="-285750" algn="l" rtl="0">
                        <a:spcBef>
                          <a:spcPts val="0"/>
                        </a:spcBef>
                        <a:spcAft>
                          <a:spcPts val="0"/>
                        </a:spcAft>
                        <a:buClr>
                          <a:schemeClr val="dk1"/>
                        </a:buClr>
                        <a:buSzPts val="1100"/>
                        <a:buFont typeface="Arial"/>
                        <a:buChar char="•"/>
                      </a:pPr>
                      <a:r>
                        <a:rPr lang="en-ZA" sz="1100" dirty="0" err="1"/>
                        <a:t>Votre</a:t>
                      </a:r>
                      <a:r>
                        <a:rPr lang="en-ZA" sz="1100" dirty="0"/>
                        <a:t> </a:t>
                      </a:r>
                      <a:r>
                        <a:rPr lang="en-ZA" sz="1100" dirty="0" err="1"/>
                        <a:t>sœur</a:t>
                      </a:r>
                      <a:r>
                        <a:rPr lang="en-ZA" sz="1100" dirty="0"/>
                        <a:t>, la </a:t>
                      </a:r>
                      <a:r>
                        <a:rPr lang="en-ZA" sz="1100" dirty="0" err="1"/>
                        <a:t>tante</a:t>
                      </a:r>
                      <a:r>
                        <a:rPr lang="en-ZA" sz="1100" dirty="0"/>
                        <a:t> </a:t>
                      </a:r>
                      <a:r>
                        <a:rPr lang="en-ZA" sz="1100" dirty="0" err="1"/>
                        <a:t>d'Amina</a:t>
                      </a:r>
                      <a:r>
                        <a:rPr lang="en-ZA" sz="1100" dirty="0"/>
                        <a:t>, </a:t>
                      </a:r>
                      <a:r>
                        <a:rPr lang="en-ZA" sz="1100" dirty="0" err="1"/>
                        <a:t>vous</a:t>
                      </a:r>
                      <a:r>
                        <a:rPr lang="en-ZA" sz="1100" dirty="0"/>
                        <a:t> a </a:t>
                      </a:r>
                      <a:r>
                        <a:rPr lang="en-ZA" sz="1100" dirty="0" err="1"/>
                        <a:t>dit</a:t>
                      </a:r>
                      <a:r>
                        <a:rPr lang="en-ZA" sz="1100" dirty="0"/>
                        <a:t> </a:t>
                      </a:r>
                      <a:r>
                        <a:rPr lang="en-ZA" sz="1100" dirty="0" err="1"/>
                        <a:t>qu'elle</a:t>
                      </a:r>
                      <a:r>
                        <a:rPr lang="en-ZA" sz="1100" dirty="0"/>
                        <a:t> </a:t>
                      </a:r>
                      <a:r>
                        <a:rPr lang="en-ZA" sz="1100" dirty="0" err="1"/>
                        <a:t>était</a:t>
                      </a:r>
                      <a:r>
                        <a:rPr lang="en-ZA" sz="1100" dirty="0"/>
                        <a:t> </a:t>
                      </a:r>
                      <a:r>
                        <a:rPr lang="en-ZA" sz="1100" dirty="0" err="1"/>
                        <a:t>prête</a:t>
                      </a:r>
                      <a:r>
                        <a:rPr lang="en-ZA" sz="1100" dirty="0"/>
                        <a:t> à </a:t>
                      </a:r>
                      <a:r>
                        <a:rPr lang="en-ZA" sz="1100" dirty="0" err="1"/>
                        <a:t>vous</a:t>
                      </a:r>
                      <a:r>
                        <a:rPr lang="en-ZA" sz="1100" dirty="0"/>
                        <a:t> </a:t>
                      </a:r>
                      <a:r>
                        <a:rPr lang="en-ZA" sz="1100" dirty="0" err="1"/>
                        <a:t>soutenir</a:t>
                      </a:r>
                      <a:r>
                        <a:rPr lang="en-ZA" sz="1100" dirty="0"/>
                        <a:t>.</a:t>
                      </a:r>
                      <a:endParaRPr sz="11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3638" name="Google Shape;3638;p139"/>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9" name="Google Shape;3639;p139"/>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0" name="Google Shape;3640;p139"/>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1" name="Google Shape;3641;p139"/>
          <p:cNvSpPr/>
          <p:nvPr/>
        </p:nvSpPr>
        <p:spPr>
          <a:xfrm rot="1782986">
            <a:off x="286724" y="1689645"/>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2" name="Google Shape;3642;p139"/>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3" name="Google Shape;3643;p139"/>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4"/>
          <p:cNvSpPr txBox="1"/>
          <p:nvPr/>
        </p:nvSpPr>
        <p:spPr>
          <a:xfrm>
            <a:off x="996287" y="70240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STADES DE DÉVELOPPEMENT</a:t>
            </a:r>
            <a:endParaRPr/>
          </a:p>
        </p:txBody>
      </p:sp>
      <p:sp>
        <p:nvSpPr>
          <p:cNvPr id="549" name="Google Shape;549;p14"/>
          <p:cNvSpPr/>
          <p:nvPr/>
        </p:nvSpPr>
        <p:spPr>
          <a:xfrm>
            <a:off x="996288" y="1277117"/>
            <a:ext cx="5254042" cy="254274"/>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b="1">
                <a:solidFill>
                  <a:schemeClr val="dk1"/>
                </a:solidFill>
                <a:latin typeface="Calibri"/>
                <a:ea typeface="Calibri"/>
                <a:cs typeface="Calibri"/>
                <a:sym typeface="Calibri"/>
              </a:rPr>
              <a:t>NOURRISSON </a:t>
            </a:r>
            <a:r>
              <a:rPr lang="en-ZA" sz="1100">
                <a:solidFill>
                  <a:schemeClr val="dk1"/>
                </a:solidFill>
                <a:latin typeface="Calibri"/>
                <a:ea typeface="Calibri"/>
                <a:cs typeface="Calibri"/>
                <a:sym typeface="Calibri"/>
              </a:rPr>
              <a:t>0 - 18 mois</a:t>
            </a:r>
            <a:endParaRPr sz="1100" b="1">
              <a:solidFill>
                <a:schemeClr val="dk1"/>
              </a:solidFill>
              <a:latin typeface="Calibri"/>
              <a:ea typeface="Calibri"/>
              <a:cs typeface="Calibri"/>
              <a:sym typeface="Calibri"/>
            </a:endParaRPr>
          </a:p>
        </p:txBody>
      </p:sp>
      <p:sp>
        <p:nvSpPr>
          <p:cNvPr id="550" name="Google Shape;550;p14"/>
          <p:cNvSpPr txBox="1"/>
          <p:nvPr/>
        </p:nvSpPr>
        <p:spPr>
          <a:xfrm>
            <a:off x="1011828" y="1705926"/>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physique</a:t>
            </a:r>
            <a:endParaRPr sz="1100" b="1">
              <a:solidFill>
                <a:schemeClr val="dk1"/>
              </a:solidFill>
              <a:latin typeface="Calibri"/>
              <a:ea typeface="Calibri"/>
              <a:cs typeface="Calibri"/>
              <a:sym typeface="Calibri"/>
            </a:endParaRPr>
          </a:p>
        </p:txBody>
      </p:sp>
      <p:sp>
        <p:nvSpPr>
          <p:cNvPr id="551" name="Google Shape;551;p14"/>
          <p:cNvSpPr txBox="1"/>
          <p:nvPr/>
        </p:nvSpPr>
        <p:spPr>
          <a:xfrm>
            <a:off x="2213596" y="1705926"/>
            <a:ext cx="4036734" cy="1615827"/>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La vision, l'audition, le goût et le toucher se développent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 à lever la tête, à étirer les jambes et à donner des coups de pied lorsqu'il est couché sur le ventre ou sur le dos.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Est capable d'attraper les doigts d'autres personnes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Coordination main-œil progressive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12 mois : la plupart des enfants s'assoient sans soutien et rampent éventuellement.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18 mois : monte les escaliers et peut manipuler de petits objets tels que des crayons de couleur.</a:t>
            </a:r>
            <a:endParaRPr/>
          </a:p>
        </p:txBody>
      </p:sp>
      <p:sp>
        <p:nvSpPr>
          <p:cNvPr id="552" name="Google Shape;552;p14"/>
          <p:cNvSpPr txBox="1"/>
          <p:nvPr/>
        </p:nvSpPr>
        <p:spPr>
          <a:xfrm>
            <a:off x="1011828" y="3439149"/>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cognitif</a:t>
            </a:r>
            <a:endParaRPr/>
          </a:p>
        </p:txBody>
      </p:sp>
      <p:sp>
        <p:nvSpPr>
          <p:cNvPr id="553" name="Google Shape;553;p14"/>
          <p:cNvSpPr txBox="1"/>
          <p:nvPr/>
        </p:nvSpPr>
        <p:spPr>
          <a:xfrm>
            <a:off x="2213596" y="3439149"/>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Observe d'autres visages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Suivi d'objets en mouvement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Reconnaître des objets et des visages familiers</a:t>
            </a:r>
            <a:endParaRPr/>
          </a:p>
        </p:txBody>
      </p:sp>
      <p:sp>
        <p:nvSpPr>
          <p:cNvPr id="554" name="Google Shape;554;p14"/>
          <p:cNvSpPr txBox="1"/>
          <p:nvPr/>
        </p:nvSpPr>
        <p:spPr>
          <a:xfrm>
            <a:off x="1011828" y="4213849"/>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émotionnel</a:t>
            </a:r>
            <a:endParaRPr/>
          </a:p>
        </p:txBody>
      </p:sp>
      <p:sp>
        <p:nvSpPr>
          <p:cNvPr id="555" name="Google Shape;555;p14"/>
          <p:cNvSpPr txBox="1"/>
          <p:nvPr/>
        </p:nvSpPr>
        <p:spPr>
          <a:xfrm>
            <a:off x="2213596" y="4213849"/>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Attachement : un lien émotionnel fort et durable avec la personne qui s'occupe de lui/elle.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L'anxiété de séparation est normale</a:t>
            </a:r>
            <a:endParaRPr/>
          </a:p>
        </p:txBody>
      </p:sp>
      <p:sp>
        <p:nvSpPr>
          <p:cNvPr id="556" name="Google Shape;556;p14"/>
          <p:cNvSpPr txBox="1"/>
          <p:nvPr/>
        </p:nvSpPr>
        <p:spPr>
          <a:xfrm>
            <a:off x="1011828" y="4927425"/>
            <a:ext cx="120176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social et linguistique</a:t>
            </a:r>
            <a:endParaRPr/>
          </a:p>
        </p:txBody>
      </p:sp>
      <p:sp>
        <p:nvSpPr>
          <p:cNvPr id="557" name="Google Shape;557;p14"/>
          <p:cNvSpPr txBox="1"/>
          <p:nvPr/>
        </p:nvSpPr>
        <p:spPr>
          <a:xfrm>
            <a:off x="2213596" y="4927425"/>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 à sourire et à babiller</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devient plus expressif au niveau du visage et du corps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Aime jouer avec d'autres personnes après quelques mois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15-18 mois : prononce plusieurs mots isolés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Imite les mouvements et les expressions faciales des autres</a:t>
            </a:r>
            <a:endParaRPr/>
          </a:p>
        </p:txBody>
      </p:sp>
      <p:grpSp>
        <p:nvGrpSpPr>
          <p:cNvPr id="558" name="Google Shape;558;p14"/>
          <p:cNvGrpSpPr/>
          <p:nvPr/>
        </p:nvGrpSpPr>
        <p:grpSpPr>
          <a:xfrm>
            <a:off x="5678572" y="1102581"/>
            <a:ext cx="261702" cy="428809"/>
            <a:chOff x="1265236" y="3951467"/>
            <a:chExt cx="487411" cy="798642"/>
          </a:xfrm>
        </p:grpSpPr>
        <p:sp>
          <p:nvSpPr>
            <p:cNvPr id="559" name="Google Shape;559;p14"/>
            <p:cNvSpPr/>
            <p:nvPr/>
          </p:nvSpPr>
          <p:spPr>
            <a:xfrm>
              <a:off x="1265236" y="4546534"/>
              <a:ext cx="487411" cy="203575"/>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60" name="Google Shape;560;p14"/>
            <p:cNvSpPr/>
            <p:nvPr/>
          </p:nvSpPr>
          <p:spPr>
            <a:xfrm>
              <a:off x="1265236" y="3951467"/>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561" name="Google Shape;561;p14"/>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14"/>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14"/>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14"/>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14"/>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14"/>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3647"/>
        <p:cNvGrpSpPr/>
        <p:nvPr/>
      </p:nvGrpSpPr>
      <p:grpSpPr>
        <a:xfrm>
          <a:off x="0" y="0"/>
          <a:ext cx="0" cy="0"/>
          <a:chOff x="0" y="0"/>
          <a:chExt cx="0" cy="0"/>
        </a:xfrm>
      </p:grpSpPr>
      <p:sp>
        <p:nvSpPr>
          <p:cNvPr id="3648" name="Google Shape;3648;p140"/>
          <p:cNvSpPr/>
          <p:nvPr/>
        </p:nvSpPr>
        <p:spPr>
          <a:xfrm>
            <a:off x="996287" y="2165602"/>
            <a:ext cx="2445438" cy="6901125"/>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49" name="Google Shape;3649;p140"/>
          <p:cNvSpPr txBox="1"/>
          <p:nvPr/>
        </p:nvSpPr>
        <p:spPr>
          <a:xfrm>
            <a:off x="996287" y="707341"/>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8ACA84"/>
                </a:highlight>
                <a:latin typeface="Calibri"/>
                <a:ea typeface="Calibri"/>
                <a:cs typeface="Calibri"/>
                <a:sym typeface="Calibri"/>
              </a:rPr>
              <a:t>SESSION 4 : COMMENT PUIS-JE FOURNIR DES INFORMATIONS SUR LES SERVICES DISPONIBLES ?</a:t>
            </a:r>
            <a:endParaRPr/>
          </a:p>
        </p:txBody>
      </p:sp>
      <p:sp>
        <p:nvSpPr>
          <p:cNvPr id="3650" name="Google Shape;3650;p140"/>
          <p:cNvSpPr txBox="1"/>
          <p:nvPr/>
        </p:nvSpPr>
        <p:spPr>
          <a:xfrm>
            <a:off x="996287" y="14255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EXEMPLES D'ACTIONS du gestionnaire de cas</a:t>
            </a:r>
            <a:endParaRPr sz="1200" b="1">
              <a:solidFill>
                <a:schemeClr val="dk1"/>
              </a:solidFill>
              <a:latin typeface="Calibri"/>
              <a:ea typeface="Calibri"/>
              <a:cs typeface="Calibri"/>
              <a:sym typeface="Calibri"/>
            </a:endParaRPr>
          </a:p>
        </p:txBody>
      </p:sp>
      <p:grpSp>
        <p:nvGrpSpPr>
          <p:cNvPr id="3651" name="Google Shape;3651;p140"/>
          <p:cNvGrpSpPr/>
          <p:nvPr/>
        </p:nvGrpSpPr>
        <p:grpSpPr>
          <a:xfrm>
            <a:off x="960952" y="1947544"/>
            <a:ext cx="1086322" cy="1048582"/>
            <a:chOff x="1288125" y="2096472"/>
            <a:chExt cx="1245924" cy="1202640"/>
          </a:xfrm>
        </p:grpSpPr>
        <p:sp>
          <p:nvSpPr>
            <p:cNvPr id="3652" name="Google Shape;3652;p140"/>
            <p:cNvSpPr/>
            <p:nvPr/>
          </p:nvSpPr>
          <p:spPr>
            <a:xfrm>
              <a:off x="1288125" y="2096472"/>
              <a:ext cx="1245924" cy="1202640"/>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53" name="Google Shape;3653;p140"/>
            <p:cNvGrpSpPr/>
            <p:nvPr/>
          </p:nvGrpSpPr>
          <p:grpSpPr>
            <a:xfrm>
              <a:off x="1509385" y="2346567"/>
              <a:ext cx="715984" cy="662154"/>
              <a:chOff x="6770748" y="1158240"/>
              <a:chExt cx="1290433" cy="1176112"/>
            </a:xfrm>
          </p:grpSpPr>
          <p:grpSp>
            <p:nvGrpSpPr>
              <p:cNvPr id="3654" name="Google Shape;3654;p140"/>
              <p:cNvGrpSpPr/>
              <p:nvPr/>
            </p:nvGrpSpPr>
            <p:grpSpPr>
              <a:xfrm rot="5400000">
                <a:off x="7093709" y="1366880"/>
                <a:ext cx="644510" cy="1290433"/>
                <a:chOff x="8596263" y="1354913"/>
                <a:chExt cx="480062" cy="961175"/>
              </a:xfrm>
            </p:grpSpPr>
            <p:sp>
              <p:nvSpPr>
                <p:cNvPr id="3655" name="Google Shape;3655;p140"/>
                <p:cNvSpPr/>
                <p:nvPr/>
              </p:nvSpPr>
              <p:spPr>
                <a:xfrm rot="1076057" flipH="1">
                  <a:off x="8840670" y="1614649"/>
                  <a:ext cx="161053" cy="509954"/>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6" name="Google Shape;3656;p140"/>
                <p:cNvSpPr/>
                <p:nvPr/>
              </p:nvSpPr>
              <p:spPr>
                <a:xfrm rot="-688756" flipH="1">
                  <a:off x="8877905" y="1366612"/>
                  <a:ext cx="157606" cy="39828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7" name="Google Shape;3657;p140"/>
                <p:cNvSpPr/>
                <p:nvPr/>
              </p:nvSpPr>
              <p:spPr>
                <a:xfrm rot="613090" flipH="1">
                  <a:off x="8673953" y="1668726"/>
                  <a:ext cx="154779" cy="358638"/>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8" name="Google Shape;3658;p140"/>
                <p:cNvSpPr/>
                <p:nvPr/>
              </p:nvSpPr>
              <p:spPr>
                <a:xfrm rot="-4323943">
                  <a:off x="8678142" y="1906154"/>
                  <a:ext cx="197560" cy="315831"/>
                </a:xfrm>
                <a:prstGeom prst="flowChartManualInpu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9" name="Google Shape;3659;p140"/>
                <p:cNvSpPr/>
                <p:nvPr/>
              </p:nvSpPr>
              <p:spPr>
                <a:xfrm>
                  <a:off x="8657142" y="2030875"/>
                  <a:ext cx="241922" cy="2852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60" name="Google Shape;3660;p140"/>
              <p:cNvSpPr/>
              <p:nvPr/>
            </p:nvSpPr>
            <p:spPr>
              <a:xfrm>
                <a:off x="7271980" y="1158240"/>
                <a:ext cx="566129" cy="566129"/>
              </a:xfrm>
              <a:prstGeom prst="donut">
                <a:avLst>
                  <a:gd name="adj" fmla="val 3173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661" name="Google Shape;3661;p140"/>
          <p:cNvSpPr/>
          <p:nvPr/>
        </p:nvSpPr>
        <p:spPr>
          <a:xfrm>
            <a:off x="3795078" y="2165602"/>
            <a:ext cx="2445438" cy="6901125"/>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662" name="Google Shape;3662;p140"/>
          <p:cNvGrpSpPr/>
          <p:nvPr/>
        </p:nvGrpSpPr>
        <p:grpSpPr>
          <a:xfrm>
            <a:off x="3709102" y="1947544"/>
            <a:ext cx="1086321" cy="1048582"/>
            <a:chOff x="4791666" y="2107056"/>
            <a:chExt cx="1222764" cy="1180285"/>
          </a:xfrm>
        </p:grpSpPr>
        <p:sp>
          <p:nvSpPr>
            <p:cNvPr id="3663" name="Google Shape;3663;p140"/>
            <p:cNvSpPr/>
            <p:nvPr/>
          </p:nvSpPr>
          <p:spPr>
            <a:xfrm>
              <a:off x="4791666" y="2107056"/>
              <a:ext cx="1222764" cy="1180285"/>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664" name="Google Shape;3664;p140"/>
            <p:cNvGrpSpPr/>
            <p:nvPr/>
          </p:nvGrpSpPr>
          <p:grpSpPr>
            <a:xfrm>
              <a:off x="5034963" y="2390458"/>
              <a:ext cx="689496" cy="716463"/>
              <a:chOff x="7815803" y="1235921"/>
              <a:chExt cx="1138981" cy="1212642"/>
            </a:xfrm>
          </p:grpSpPr>
          <p:sp>
            <p:nvSpPr>
              <p:cNvPr id="3665" name="Google Shape;3665;p140"/>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6" name="Google Shape;3666;p140"/>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67" name="Google Shape;3667;p140"/>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68" name="Google Shape;3668;p140"/>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9" name="Google Shape;3669;p140"/>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670" name="Google Shape;3670;p140"/>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1" name="Google Shape;3671;p140"/>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2" name="Google Shape;3672;p140"/>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3" name="Google Shape;3673;p140"/>
          <p:cNvSpPr/>
          <p:nvPr/>
        </p:nvSpPr>
        <p:spPr>
          <a:xfrm rot="1782986">
            <a:off x="286724" y="168964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4" name="Google Shape;3674;p140"/>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5" name="Google Shape;3675;p140"/>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3679"/>
        <p:cNvGrpSpPr/>
        <p:nvPr/>
      </p:nvGrpSpPr>
      <p:grpSpPr>
        <a:xfrm>
          <a:off x="0" y="0"/>
          <a:ext cx="0" cy="0"/>
          <a:chOff x="0" y="0"/>
          <a:chExt cx="0" cy="0"/>
        </a:xfrm>
      </p:grpSpPr>
      <p:sp>
        <p:nvSpPr>
          <p:cNvPr id="3680" name="Google Shape;3680;p141"/>
          <p:cNvSpPr txBox="1"/>
          <p:nvPr/>
        </p:nvSpPr>
        <p:spPr>
          <a:xfrm>
            <a:off x="996287" y="71624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DIFFÉRENTS TYPES DE SOUTIEN</a:t>
            </a:r>
            <a:endParaRPr/>
          </a:p>
        </p:txBody>
      </p:sp>
      <p:grpSp>
        <p:nvGrpSpPr>
          <p:cNvPr id="3681" name="Google Shape;3681;p141"/>
          <p:cNvGrpSpPr/>
          <p:nvPr/>
        </p:nvGrpSpPr>
        <p:grpSpPr>
          <a:xfrm>
            <a:off x="2772401" y="3905854"/>
            <a:ext cx="1329379" cy="1103594"/>
            <a:chOff x="3903008" y="7335837"/>
            <a:chExt cx="1889277" cy="1568397"/>
          </a:xfrm>
        </p:grpSpPr>
        <p:grpSp>
          <p:nvGrpSpPr>
            <p:cNvPr id="3682" name="Google Shape;3682;p141"/>
            <p:cNvGrpSpPr/>
            <p:nvPr/>
          </p:nvGrpSpPr>
          <p:grpSpPr>
            <a:xfrm>
              <a:off x="5282506" y="7335837"/>
              <a:ext cx="435510" cy="996531"/>
              <a:chOff x="977293" y="3695319"/>
              <a:chExt cx="906153" cy="2073454"/>
            </a:xfrm>
          </p:grpSpPr>
          <p:sp>
            <p:nvSpPr>
              <p:cNvPr id="3683" name="Google Shape;3683;p141"/>
              <p:cNvSpPr/>
              <p:nvPr/>
            </p:nvSpPr>
            <p:spPr>
              <a:xfrm>
                <a:off x="977293" y="3695319"/>
                <a:ext cx="906153" cy="929710"/>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684" name="Google Shape;3684;p141"/>
              <p:cNvSpPr/>
              <p:nvPr/>
            </p:nvSpPr>
            <p:spPr>
              <a:xfrm>
                <a:off x="977293" y="4806822"/>
                <a:ext cx="857164" cy="961951"/>
              </a:xfrm>
              <a:prstGeom prst="round2SameRect">
                <a:avLst>
                  <a:gd name="adj1" fmla="val 50000"/>
                  <a:gd name="adj2" fmla="val 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grpSp>
        <p:grpSp>
          <p:nvGrpSpPr>
            <p:cNvPr id="3685" name="Google Shape;3685;p141"/>
            <p:cNvGrpSpPr/>
            <p:nvPr/>
          </p:nvGrpSpPr>
          <p:grpSpPr>
            <a:xfrm rot="5400000">
              <a:off x="4375844" y="7487793"/>
              <a:ext cx="943604" cy="1889277"/>
              <a:chOff x="8596263" y="1354913"/>
              <a:chExt cx="480062" cy="961175"/>
            </a:xfrm>
          </p:grpSpPr>
          <p:sp>
            <p:nvSpPr>
              <p:cNvPr id="3686" name="Google Shape;3686;p141"/>
              <p:cNvSpPr/>
              <p:nvPr/>
            </p:nvSpPr>
            <p:spPr>
              <a:xfrm rot="1076057" flipH="1">
                <a:off x="8840670" y="1614649"/>
                <a:ext cx="161053" cy="509954"/>
              </a:xfrm>
              <a:prstGeom prst="roundRect">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7" name="Google Shape;3687;p141"/>
              <p:cNvSpPr/>
              <p:nvPr/>
            </p:nvSpPr>
            <p:spPr>
              <a:xfrm rot="-688756" flipH="1">
                <a:off x="8877905" y="1366612"/>
                <a:ext cx="157606" cy="398280"/>
              </a:xfrm>
              <a:prstGeom prst="roundRect">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8" name="Google Shape;3688;p141"/>
              <p:cNvSpPr/>
              <p:nvPr/>
            </p:nvSpPr>
            <p:spPr>
              <a:xfrm rot="613090" flipH="1">
                <a:off x="8673953" y="1668726"/>
                <a:ext cx="154779" cy="358638"/>
              </a:xfrm>
              <a:prstGeom prst="roundRect">
                <a:avLst>
                  <a:gd name="adj" fmla="val 50000"/>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9" name="Google Shape;3689;p141"/>
              <p:cNvSpPr/>
              <p:nvPr/>
            </p:nvSpPr>
            <p:spPr>
              <a:xfrm rot="-4323943">
                <a:off x="8678142" y="1906154"/>
                <a:ext cx="197560" cy="315831"/>
              </a:xfrm>
              <a:prstGeom prst="flowChartManualInput">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0" name="Google Shape;3690;p141"/>
              <p:cNvSpPr/>
              <p:nvPr/>
            </p:nvSpPr>
            <p:spPr>
              <a:xfrm>
                <a:off x="8657142" y="2030875"/>
                <a:ext cx="241922" cy="285213"/>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691" name="Google Shape;3691;p141"/>
          <p:cNvSpPr/>
          <p:nvPr/>
        </p:nvSpPr>
        <p:spPr>
          <a:xfrm>
            <a:off x="996287" y="1156494"/>
            <a:ext cx="5254042" cy="6901125"/>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92" name="Google Shape;3692;p141"/>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3" name="Google Shape;3693;p141"/>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4" name="Google Shape;3694;p141"/>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5" name="Google Shape;3695;p141"/>
          <p:cNvSpPr/>
          <p:nvPr/>
        </p:nvSpPr>
        <p:spPr>
          <a:xfrm rot="1782986">
            <a:off x="286724" y="168964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6" name="Google Shape;3696;p141"/>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7" name="Google Shape;3697;p141"/>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3701"/>
        <p:cNvGrpSpPr/>
        <p:nvPr/>
      </p:nvGrpSpPr>
      <p:grpSpPr>
        <a:xfrm>
          <a:off x="0" y="0"/>
          <a:ext cx="0" cy="0"/>
          <a:chOff x="0" y="0"/>
          <a:chExt cx="0" cy="0"/>
        </a:xfrm>
      </p:grpSpPr>
      <p:sp>
        <p:nvSpPr>
          <p:cNvPr id="3702" name="Google Shape;3702;p142"/>
          <p:cNvSpPr txBox="1"/>
          <p:nvPr/>
        </p:nvSpPr>
        <p:spPr>
          <a:xfrm>
            <a:off x="991672" y="1159099"/>
            <a:ext cx="5254041" cy="5339923"/>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êtes un garçon de 14 ans et votre professeur vous a puni de manière inappropriée, en vous frappant avec un bâton sur les mains et la tête. Vous avez pu sortir de la salle de classe et courir.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ne savez pas quoi faire, mais après l'école, vous en parlez à votre </a:t>
            </a:r>
            <a:r>
              <a:rPr lang="en-ZA" sz="1100" b="1">
                <a:solidFill>
                  <a:schemeClr val="dk1"/>
                </a:solidFill>
                <a:latin typeface="Calibri"/>
                <a:ea typeface="Calibri"/>
                <a:cs typeface="Calibri"/>
                <a:sym typeface="Calibri"/>
              </a:rPr>
              <a:t>mère</a:t>
            </a:r>
            <a:r>
              <a:rPr lang="en-ZA" sz="1100">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Votre mère et vous allez parler au </a:t>
            </a:r>
            <a:r>
              <a:rPr lang="en-ZA" sz="1100" b="1">
                <a:solidFill>
                  <a:schemeClr val="dk1"/>
                </a:solidFill>
                <a:latin typeface="Calibri"/>
                <a:ea typeface="Calibri"/>
                <a:cs typeface="Calibri"/>
                <a:sym typeface="Calibri"/>
              </a:rPr>
              <a:t>chef de la communauté</a:t>
            </a:r>
            <a:r>
              <a:rPr lang="en-ZA" sz="1100">
                <a:solidFill>
                  <a:schemeClr val="dk1"/>
                </a:solidFill>
                <a:latin typeface="Calibri"/>
                <a:ea typeface="Calibri"/>
                <a:cs typeface="Calibri"/>
                <a:sym typeface="Calibri"/>
              </a:rPr>
              <a:t>, mais il dit que l'école ne relève pas de sa responsabilité et il appelle la direction du camp. Le chef de la communauté vous demande d'aller voir la direction du camp et de revenir le voir ensuite pour lui dire ce que la direction du camp a dit. </a:t>
            </a:r>
            <a:endParaRPr/>
          </a:p>
          <a:p>
            <a:pPr marL="171450" marR="0" lvl="0" indent="-171450" algn="l" rtl="0">
              <a:spcBef>
                <a:spcPts val="0"/>
              </a:spcBef>
              <a:spcAft>
                <a:spcPts val="0"/>
              </a:spcAft>
              <a:buClr>
                <a:schemeClr val="dk1"/>
              </a:buClr>
              <a:buSzPts val="1100"/>
              <a:buFont typeface="Arial"/>
              <a:buChar char="•"/>
            </a:pPr>
            <a:r>
              <a:rPr lang="en-ZA" sz="1100" b="1">
                <a:solidFill>
                  <a:schemeClr val="dk1"/>
                </a:solidFill>
                <a:latin typeface="Calibri"/>
                <a:ea typeface="Calibri"/>
                <a:cs typeface="Calibri"/>
                <a:sym typeface="Calibri"/>
              </a:rPr>
              <a:t>La direction du camp </a:t>
            </a:r>
            <a:r>
              <a:rPr lang="en-ZA" sz="1100">
                <a:solidFill>
                  <a:schemeClr val="dk1"/>
                </a:solidFill>
                <a:latin typeface="Calibri"/>
                <a:ea typeface="Calibri"/>
                <a:cs typeface="Calibri"/>
                <a:sym typeface="Calibri"/>
              </a:rPr>
              <a:t>vous suggère d'aller au centre de santé pour faire recoudre la coupure au-dessus de votre sourcil, puis de vous rendre au centre communautaire du camp, où se trouve un agent de protection.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allez au </a:t>
            </a:r>
            <a:r>
              <a:rPr lang="en-ZA" sz="1100" b="1">
                <a:solidFill>
                  <a:schemeClr val="dk1"/>
                </a:solidFill>
                <a:latin typeface="Calibri"/>
                <a:ea typeface="Calibri"/>
                <a:cs typeface="Calibri"/>
                <a:sym typeface="Calibri"/>
              </a:rPr>
              <a:t>centre de santé </a:t>
            </a:r>
            <a:r>
              <a:rPr lang="en-ZA" sz="1100">
                <a:solidFill>
                  <a:schemeClr val="dk1"/>
                </a:solidFill>
                <a:latin typeface="Calibri"/>
                <a:ea typeface="Calibri"/>
                <a:cs typeface="Calibri"/>
                <a:sym typeface="Calibri"/>
              </a:rPr>
              <a:t>et un médecin vous examine et soigne la coupure.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vous rendez ensuite au </a:t>
            </a:r>
            <a:r>
              <a:rPr lang="en-ZA" sz="1100" b="0">
                <a:solidFill>
                  <a:schemeClr val="dk1"/>
                </a:solidFill>
                <a:latin typeface="Calibri"/>
                <a:ea typeface="Calibri"/>
                <a:cs typeface="Calibri"/>
                <a:sym typeface="Calibri"/>
              </a:rPr>
              <a:t>CSA </a:t>
            </a:r>
            <a:r>
              <a:rPr lang="en-ZA" sz="1100">
                <a:solidFill>
                  <a:schemeClr val="dk1"/>
                </a:solidFill>
                <a:latin typeface="Calibri"/>
                <a:ea typeface="Calibri"/>
                <a:cs typeface="Calibri"/>
                <a:sym typeface="Calibri"/>
              </a:rPr>
              <a:t>où l'</a:t>
            </a:r>
            <a:r>
              <a:rPr lang="en-ZA" sz="1100" b="1">
                <a:solidFill>
                  <a:schemeClr val="dk1"/>
                </a:solidFill>
                <a:latin typeface="Calibri"/>
                <a:ea typeface="Calibri"/>
                <a:cs typeface="Calibri"/>
                <a:sym typeface="Calibri"/>
              </a:rPr>
              <a:t>assistant de protection vous </a:t>
            </a:r>
            <a:r>
              <a:rPr lang="en-ZA" sz="1100">
                <a:solidFill>
                  <a:schemeClr val="dk1"/>
                </a:solidFill>
                <a:latin typeface="Calibri"/>
                <a:ea typeface="Calibri"/>
                <a:cs typeface="Calibri"/>
                <a:sym typeface="Calibri"/>
              </a:rPr>
              <a:t>suggère d'aller à la police. Il aimerait pouvoir vous accompagner, vous et votre mère, à la police, mais il n'a pas le temps.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et votre mère vous rendez à la </a:t>
            </a:r>
            <a:r>
              <a:rPr lang="en-ZA" sz="1100" b="1">
                <a:solidFill>
                  <a:schemeClr val="dk1"/>
                </a:solidFill>
                <a:latin typeface="Calibri"/>
                <a:ea typeface="Calibri"/>
                <a:cs typeface="Calibri"/>
                <a:sym typeface="Calibri"/>
              </a:rPr>
              <a:t>police</a:t>
            </a:r>
            <a:r>
              <a:rPr lang="en-ZA" sz="1100">
                <a:solidFill>
                  <a:schemeClr val="dk1"/>
                </a:solidFill>
                <a:latin typeface="Calibri"/>
                <a:ea typeface="Calibri"/>
                <a:cs typeface="Calibri"/>
                <a:sym typeface="Calibri"/>
              </a:rPr>
              <a:t>. Après avoir attendu une heure pour parler à un officier de police, celui-ci vous dit qu'ils peuvent déposer une plainte, mais que si personne n'a été témoin du fait que l'enseignant a agi de la sorte, il sera difficile de le prouver. Il vous suggère d'aller parler au directeur de l'école et de déposer une plainte à l'école.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retournez d'abord voir le </a:t>
            </a:r>
            <a:r>
              <a:rPr lang="en-ZA" sz="1100" b="1">
                <a:solidFill>
                  <a:schemeClr val="dk1"/>
                </a:solidFill>
                <a:latin typeface="Calibri"/>
                <a:ea typeface="Calibri"/>
                <a:cs typeface="Calibri"/>
                <a:sym typeface="Calibri"/>
              </a:rPr>
              <a:t>chef de la communauté</a:t>
            </a:r>
            <a:r>
              <a:rPr lang="en-ZA" sz="1100">
                <a:solidFill>
                  <a:schemeClr val="dk1"/>
                </a:solidFill>
                <a:latin typeface="Calibri"/>
                <a:ea typeface="Calibri"/>
                <a:cs typeface="Calibri"/>
                <a:sym typeface="Calibri"/>
              </a:rPr>
              <a:t>, qui vous a appelé et vous a demandé de passer et d'expliquer ce que la police a dit. Le chef de la communauté dit qu'il n'était pas nécessaire d'informer la police.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Le lendemain, vous et votre mère allez parler à la </a:t>
            </a:r>
            <a:r>
              <a:rPr lang="en-ZA" sz="1100" b="1">
                <a:solidFill>
                  <a:schemeClr val="dk1"/>
                </a:solidFill>
                <a:latin typeface="Calibri"/>
                <a:ea typeface="Calibri"/>
                <a:cs typeface="Calibri"/>
                <a:sym typeface="Calibri"/>
              </a:rPr>
              <a:t>directrice de l’école.</a:t>
            </a:r>
            <a:r>
              <a:rPr lang="en-ZA" sz="1100">
                <a:solidFill>
                  <a:schemeClr val="dk1"/>
                </a:solidFill>
                <a:latin typeface="Calibri"/>
                <a:ea typeface="Calibri"/>
                <a:cs typeface="Calibri"/>
                <a:sym typeface="Calibri"/>
              </a:rPr>
              <a:t> La directrice de l'école est choquée. Elle vous écoute, mais vous conseille de porter plainte auprès de la police. Vous expliquez que vous y êtes allé hier, mais qu'on vous a dit que vous deviez parler au directeur de l'école.  La directrice de l'école vous dit qu'elle prend la plainte au sérieux et qu'elle va certainement l'examiner. Elle vous renvoie au gestionnaire de cas de l'école qui pourra peut-être vous parler de ce qui s'est passé.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Le gestionnaire de cas</a:t>
            </a:r>
            <a:r>
              <a:rPr lang="en-ZA" sz="1100" b="1">
                <a:solidFill>
                  <a:schemeClr val="dk1"/>
                </a:solidFill>
                <a:latin typeface="Calibri"/>
                <a:ea typeface="Calibri"/>
                <a:cs typeface="Calibri"/>
                <a:sym typeface="Calibri"/>
              </a:rPr>
              <a:t> de l'école </a:t>
            </a:r>
            <a:r>
              <a:rPr lang="en-ZA" sz="1100">
                <a:solidFill>
                  <a:schemeClr val="dk1"/>
                </a:solidFill>
                <a:latin typeface="Calibri"/>
                <a:ea typeface="Calibri"/>
                <a:cs typeface="Calibri"/>
                <a:sym typeface="Calibri"/>
              </a:rPr>
              <a:t>est en congé cette semaine et vous retournez donc à la maison. </a:t>
            </a:r>
            <a:endParaRPr/>
          </a:p>
        </p:txBody>
      </p:sp>
      <p:sp>
        <p:nvSpPr>
          <p:cNvPr id="3703" name="Google Shape;3703;p142"/>
          <p:cNvSpPr txBox="1"/>
          <p:nvPr/>
        </p:nvSpPr>
        <p:spPr>
          <a:xfrm>
            <a:off x="996287" y="71624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EXERCICE DE RENVOI</a:t>
            </a:r>
            <a:endParaRPr/>
          </a:p>
        </p:txBody>
      </p:sp>
      <p:grpSp>
        <p:nvGrpSpPr>
          <p:cNvPr id="3704" name="Google Shape;3704;p142"/>
          <p:cNvGrpSpPr/>
          <p:nvPr/>
        </p:nvGrpSpPr>
        <p:grpSpPr>
          <a:xfrm>
            <a:off x="3847893" y="7185667"/>
            <a:ext cx="2639993" cy="2004085"/>
            <a:chOff x="2527093" y="1495280"/>
            <a:chExt cx="6217361" cy="4719755"/>
          </a:xfrm>
        </p:grpSpPr>
        <p:sp>
          <p:nvSpPr>
            <p:cNvPr id="3705" name="Google Shape;3705;p142"/>
            <p:cNvSpPr/>
            <p:nvPr/>
          </p:nvSpPr>
          <p:spPr>
            <a:xfrm>
              <a:off x="3126183" y="1615228"/>
              <a:ext cx="5284913" cy="4337857"/>
            </a:xfrm>
            <a:custGeom>
              <a:avLst/>
              <a:gdLst/>
              <a:ahLst/>
              <a:cxnLst/>
              <a:rect l="l" t="t" r="r" b="b"/>
              <a:pathLst>
                <a:path w="5284913" h="4337857" extrusionOk="0">
                  <a:moveTo>
                    <a:pt x="921122" y="1019911"/>
                  </a:moveTo>
                  <a:cubicBezTo>
                    <a:pt x="1368553" y="748326"/>
                    <a:pt x="2103198" y="-1951"/>
                    <a:pt x="2714752" y="3"/>
                  </a:cubicBezTo>
                  <a:cubicBezTo>
                    <a:pt x="3326306" y="1957"/>
                    <a:pt x="4162553" y="623280"/>
                    <a:pt x="4590445" y="1031634"/>
                  </a:cubicBezTo>
                  <a:cubicBezTo>
                    <a:pt x="5018337" y="1439988"/>
                    <a:pt x="5317275" y="2096480"/>
                    <a:pt x="5282106" y="2450126"/>
                  </a:cubicBezTo>
                  <a:cubicBezTo>
                    <a:pt x="5246937" y="2803772"/>
                    <a:pt x="4819044" y="2838942"/>
                    <a:pt x="4379429" y="3153511"/>
                  </a:cubicBezTo>
                  <a:cubicBezTo>
                    <a:pt x="3939814" y="3468080"/>
                    <a:pt x="3300906" y="4357079"/>
                    <a:pt x="2644414" y="4337541"/>
                  </a:cubicBezTo>
                  <a:cubicBezTo>
                    <a:pt x="1987922" y="4318003"/>
                    <a:pt x="876183" y="3487618"/>
                    <a:pt x="440475" y="3036280"/>
                  </a:cubicBezTo>
                  <a:cubicBezTo>
                    <a:pt x="4767" y="2584942"/>
                    <a:pt x="-47986" y="1963619"/>
                    <a:pt x="30168" y="1629511"/>
                  </a:cubicBezTo>
                  <a:cubicBezTo>
                    <a:pt x="108322" y="1295403"/>
                    <a:pt x="473691" y="1291496"/>
                    <a:pt x="921122" y="1019911"/>
                  </a:cubicBezTo>
                  <a:close/>
                </a:path>
              </a:pathLst>
            </a:custGeom>
            <a:solidFill>
              <a:srgbClr val="CFE9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6" name="Google Shape;3706;p142"/>
            <p:cNvSpPr/>
            <p:nvPr/>
          </p:nvSpPr>
          <p:spPr>
            <a:xfrm>
              <a:off x="3549316" y="2129590"/>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7" name="Google Shape;3707;p142"/>
            <p:cNvSpPr/>
            <p:nvPr/>
          </p:nvSpPr>
          <p:spPr>
            <a:xfrm>
              <a:off x="5124421" y="1769241"/>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8" name="Google Shape;3708;p142"/>
            <p:cNvSpPr/>
            <p:nvPr/>
          </p:nvSpPr>
          <p:spPr>
            <a:xfrm>
              <a:off x="7870601" y="2610853"/>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9" name="Google Shape;3709;p142"/>
            <p:cNvSpPr/>
            <p:nvPr/>
          </p:nvSpPr>
          <p:spPr>
            <a:xfrm>
              <a:off x="7978885" y="4232221"/>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0" name="Google Shape;3710;p142"/>
            <p:cNvSpPr/>
            <p:nvPr/>
          </p:nvSpPr>
          <p:spPr>
            <a:xfrm>
              <a:off x="5403094" y="5225050"/>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1" name="Google Shape;3711;p142"/>
            <p:cNvSpPr/>
            <p:nvPr/>
          </p:nvSpPr>
          <p:spPr>
            <a:xfrm>
              <a:off x="3068053" y="3543526"/>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2" name="Google Shape;3712;p142"/>
            <p:cNvSpPr/>
            <p:nvPr/>
          </p:nvSpPr>
          <p:spPr>
            <a:xfrm>
              <a:off x="3789947" y="4942084"/>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3" name="Google Shape;3713;p142"/>
            <p:cNvSpPr/>
            <p:nvPr/>
          </p:nvSpPr>
          <p:spPr>
            <a:xfrm>
              <a:off x="7110663" y="5023409"/>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4" name="Google Shape;3714;p142"/>
            <p:cNvSpPr/>
            <p:nvPr/>
          </p:nvSpPr>
          <p:spPr>
            <a:xfrm>
              <a:off x="6699527" y="1769241"/>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5" name="Google Shape;3715;p142"/>
            <p:cNvSpPr/>
            <p:nvPr/>
          </p:nvSpPr>
          <p:spPr>
            <a:xfrm>
              <a:off x="5605684" y="3302894"/>
              <a:ext cx="481263" cy="481263"/>
            </a:xfrm>
            <a:prstGeom prst="ellipse">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6" name="Google Shape;3716;p142"/>
            <p:cNvSpPr/>
            <p:nvPr/>
          </p:nvSpPr>
          <p:spPr>
            <a:xfrm>
              <a:off x="2527093" y="1495280"/>
              <a:ext cx="6217361" cy="4719755"/>
            </a:xfrm>
            <a:custGeom>
              <a:avLst/>
              <a:gdLst/>
              <a:ahLst/>
              <a:cxnLst/>
              <a:rect l="l" t="t" r="r" b="b"/>
              <a:pathLst>
                <a:path w="6217361" h="4719755" extrusionOk="0">
                  <a:moveTo>
                    <a:pt x="3368381" y="2547331"/>
                  </a:moveTo>
                  <a:cubicBezTo>
                    <a:pt x="3956925" y="1882586"/>
                    <a:pt x="4545470" y="1217841"/>
                    <a:pt x="4764044" y="826815"/>
                  </a:cubicBezTo>
                  <a:cubicBezTo>
                    <a:pt x="4982618" y="435789"/>
                    <a:pt x="4800139" y="297426"/>
                    <a:pt x="4679823" y="201173"/>
                  </a:cubicBezTo>
                  <a:cubicBezTo>
                    <a:pt x="4559507" y="104920"/>
                    <a:pt x="4356975" y="-113653"/>
                    <a:pt x="4042149" y="249299"/>
                  </a:cubicBezTo>
                  <a:cubicBezTo>
                    <a:pt x="3727323" y="612251"/>
                    <a:pt x="2686591" y="1727177"/>
                    <a:pt x="2790865" y="2378888"/>
                  </a:cubicBezTo>
                  <a:cubicBezTo>
                    <a:pt x="2895139" y="3030599"/>
                    <a:pt x="4234654" y="3932967"/>
                    <a:pt x="4667791" y="4159562"/>
                  </a:cubicBezTo>
                  <a:cubicBezTo>
                    <a:pt x="5100928" y="4386157"/>
                    <a:pt x="5556123" y="4121462"/>
                    <a:pt x="5389686" y="3738457"/>
                  </a:cubicBezTo>
                  <a:cubicBezTo>
                    <a:pt x="5223249" y="3355452"/>
                    <a:pt x="4114339" y="2178363"/>
                    <a:pt x="3669170" y="1861531"/>
                  </a:cubicBezTo>
                  <a:cubicBezTo>
                    <a:pt x="3224001" y="1544699"/>
                    <a:pt x="3163843" y="1534672"/>
                    <a:pt x="2718675" y="1837467"/>
                  </a:cubicBezTo>
                  <a:cubicBezTo>
                    <a:pt x="2273507" y="2140262"/>
                    <a:pt x="1216734" y="3279252"/>
                    <a:pt x="998160" y="3678299"/>
                  </a:cubicBezTo>
                  <a:cubicBezTo>
                    <a:pt x="779586" y="4077347"/>
                    <a:pt x="1244807" y="4203678"/>
                    <a:pt x="1407233" y="4231752"/>
                  </a:cubicBezTo>
                  <a:cubicBezTo>
                    <a:pt x="1569659" y="4259826"/>
                    <a:pt x="1575676" y="4215710"/>
                    <a:pt x="1972718" y="3846741"/>
                  </a:cubicBezTo>
                  <a:cubicBezTo>
                    <a:pt x="2369760" y="3477773"/>
                    <a:pt x="3580939" y="2406962"/>
                    <a:pt x="3789486" y="2017941"/>
                  </a:cubicBezTo>
                  <a:cubicBezTo>
                    <a:pt x="3998033" y="1628920"/>
                    <a:pt x="3426534" y="1117578"/>
                    <a:pt x="3224002" y="1512615"/>
                  </a:cubicBezTo>
                  <a:cubicBezTo>
                    <a:pt x="3021470" y="1907652"/>
                    <a:pt x="2498096" y="3912915"/>
                    <a:pt x="2574296" y="4388162"/>
                  </a:cubicBezTo>
                  <a:cubicBezTo>
                    <a:pt x="2650496" y="4863409"/>
                    <a:pt x="3687218" y="4803252"/>
                    <a:pt x="3681202" y="4364099"/>
                  </a:cubicBezTo>
                  <a:cubicBezTo>
                    <a:pt x="3675186" y="3924946"/>
                    <a:pt x="2750760" y="2463109"/>
                    <a:pt x="2538202" y="1753246"/>
                  </a:cubicBezTo>
                  <a:cubicBezTo>
                    <a:pt x="2325644" y="1043383"/>
                    <a:pt x="2269496" y="329509"/>
                    <a:pt x="2405854" y="104920"/>
                  </a:cubicBezTo>
                  <a:cubicBezTo>
                    <a:pt x="2542212" y="-119669"/>
                    <a:pt x="3145796" y="32730"/>
                    <a:pt x="3356349" y="405709"/>
                  </a:cubicBezTo>
                  <a:cubicBezTo>
                    <a:pt x="3566902" y="778688"/>
                    <a:pt x="3314238" y="1849499"/>
                    <a:pt x="3669170" y="2342794"/>
                  </a:cubicBezTo>
                  <a:cubicBezTo>
                    <a:pt x="4024102" y="2836089"/>
                    <a:pt x="5068844" y="3245162"/>
                    <a:pt x="5485939" y="3365478"/>
                  </a:cubicBezTo>
                  <a:cubicBezTo>
                    <a:pt x="5903034" y="3485794"/>
                    <a:pt x="6165723" y="3233130"/>
                    <a:pt x="6171739" y="3064688"/>
                  </a:cubicBezTo>
                  <a:cubicBezTo>
                    <a:pt x="6177755" y="2896246"/>
                    <a:pt x="6464507" y="2408967"/>
                    <a:pt x="5522033" y="2354825"/>
                  </a:cubicBezTo>
                  <a:cubicBezTo>
                    <a:pt x="4579559" y="2300683"/>
                    <a:pt x="1365122" y="2814031"/>
                    <a:pt x="516896" y="2739836"/>
                  </a:cubicBezTo>
                  <a:cubicBezTo>
                    <a:pt x="-331330" y="2665641"/>
                    <a:pt x="29617" y="2003904"/>
                    <a:pt x="432675" y="1909657"/>
                  </a:cubicBezTo>
                  <a:cubicBezTo>
                    <a:pt x="835733" y="1815410"/>
                    <a:pt x="2804902" y="2443057"/>
                    <a:pt x="2935244" y="2174352"/>
                  </a:cubicBezTo>
                  <a:cubicBezTo>
                    <a:pt x="3065586" y="1905647"/>
                    <a:pt x="1579686" y="471883"/>
                    <a:pt x="1214728" y="297425"/>
                  </a:cubicBezTo>
                  <a:cubicBezTo>
                    <a:pt x="849770" y="122967"/>
                    <a:pt x="400591" y="740588"/>
                    <a:pt x="745496" y="1127604"/>
                  </a:cubicBezTo>
                  <a:cubicBezTo>
                    <a:pt x="1090401" y="1514620"/>
                    <a:pt x="2405855" y="2543320"/>
                    <a:pt x="3284160" y="2619520"/>
                  </a:cubicBezTo>
                  <a:cubicBezTo>
                    <a:pt x="4162465" y="2695720"/>
                    <a:pt x="5672428" y="1881583"/>
                    <a:pt x="6015328" y="1584804"/>
                  </a:cubicBezTo>
                  <a:cubicBezTo>
                    <a:pt x="6358228" y="1288025"/>
                    <a:pt x="5770686" y="662383"/>
                    <a:pt x="5341560" y="838846"/>
                  </a:cubicBezTo>
                  <a:cubicBezTo>
                    <a:pt x="4912434" y="1015309"/>
                    <a:pt x="4176502" y="1829446"/>
                    <a:pt x="3440570" y="2643583"/>
                  </a:cubicBezTo>
                </a:path>
              </a:pathLst>
            </a:custGeom>
            <a:noFill/>
            <a:ln w="12700" cap="flat" cmpd="sng">
              <a:solidFill>
                <a:srgbClr val="3774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17" name="Google Shape;3717;p142"/>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8" name="Google Shape;3718;p142"/>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9" name="Google Shape;3719;p142"/>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0" name="Google Shape;3720;p142"/>
          <p:cNvSpPr/>
          <p:nvPr/>
        </p:nvSpPr>
        <p:spPr>
          <a:xfrm rot="1782986">
            <a:off x="286724" y="168964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1" name="Google Shape;3721;p142"/>
          <p:cNvSpPr/>
          <p:nvPr/>
        </p:nvSpPr>
        <p:spPr>
          <a:xfrm rot="1782986">
            <a:off x="286724" y="2152490"/>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2" name="Google Shape;3722;p142"/>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3726"/>
        <p:cNvGrpSpPr/>
        <p:nvPr/>
      </p:nvGrpSpPr>
      <p:grpSpPr>
        <a:xfrm>
          <a:off x="0" y="0"/>
          <a:ext cx="0" cy="0"/>
          <a:chOff x="0" y="0"/>
          <a:chExt cx="0" cy="0"/>
        </a:xfrm>
      </p:grpSpPr>
      <p:graphicFrame>
        <p:nvGraphicFramePr>
          <p:cNvPr id="3727" name="Google Shape;3727;p143"/>
          <p:cNvGraphicFramePr/>
          <p:nvPr>
            <p:extLst>
              <p:ext uri="{D42A27DB-BD31-4B8C-83A1-F6EECF244321}">
                <p14:modId xmlns:p14="http://schemas.microsoft.com/office/powerpoint/2010/main" val="1771332249"/>
              </p:ext>
            </p:extLst>
          </p:nvPr>
        </p:nvGraphicFramePr>
        <p:xfrm>
          <a:off x="996287" y="1842829"/>
          <a:ext cx="5254025" cy="3158613"/>
        </p:xfrm>
        <a:graphic>
          <a:graphicData uri="http://schemas.openxmlformats.org/drawingml/2006/table">
            <a:tbl>
              <a:tblPr firstRow="1" bandRow="1">
                <a:noFill/>
                <a:tableStyleId>{2E002EEE-DCA1-4BBC-BB20-DC795D1CDC30}</a:tableStyleId>
              </a:tblPr>
              <a:tblGrid>
                <a:gridCol w="909775">
                  <a:extLst>
                    <a:ext uri="{9D8B030D-6E8A-4147-A177-3AD203B41FA5}">
                      <a16:colId xmlns:a16="http://schemas.microsoft.com/office/drawing/2014/main" val="20000"/>
                    </a:ext>
                  </a:extLst>
                </a:gridCol>
                <a:gridCol w="4344250">
                  <a:extLst>
                    <a:ext uri="{9D8B030D-6E8A-4147-A177-3AD203B41FA5}">
                      <a16:colId xmlns:a16="http://schemas.microsoft.com/office/drawing/2014/main" val="20001"/>
                    </a:ext>
                  </a:extLst>
                </a:gridCol>
              </a:tblGrid>
              <a:tr h="480450">
                <a:tc>
                  <a:txBody>
                    <a:bodyPr/>
                    <a:lstStyle/>
                    <a:p>
                      <a:pPr marL="0" marR="0" lvl="0" indent="0" algn="l" rtl="0">
                        <a:lnSpc>
                          <a:spcPct val="107000"/>
                        </a:lnSpc>
                        <a:spcBef>
                          <a:spcPts val="0"/>
                        </a:spcBef>
                        <a:spcAft>
                          <a:spcPts val="0"/>
                        </a:spcAft>
                        <a:buNone/>
                      </a:pPr>
                      <a:r>
                        <a:rPr lang="en-ZA" sz="1100" b="1">
                          <a:latin typeface="Calibri"/>
                          <a:ea typeface="Calibri"/>
                          <a:cs typeface="Calibri"/>
                          <a:sym typeface="Calibri"/>
                        </a:rPr>
                        <a:t>Critères pour un objectif</a:t>
                      </a:r>
                      <a:endParaRPr sz="1100">
                        <a:latin typeface="Calibri"/>
                        <a:ea typeface="Calibri"/>
                        <a:cs typeface="Calibri"/>
                        <a:sym typeface="Calibri"/>
                      </a:endParaRPr>
                    </a:p>
                  </a:txBody>
                  <a:tcPr marL="45725" marR="45725" marT="45725" marB="45725"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100" b="1">
                          <a:latin typeface="Calibri"/>
                          <a:ea typeface="Calibri"/>
                          <a:cs typeface="Calibri"/>
                          <a:sym typeface="Calibri"/>
                        </a:rPr>
                        <a:t>Signification</a:t>
                      </a:r>
                      <a:endParaRPr sz="1100">
                        <a:latin typeface="Calibri"/>
                        <a:ea typeface="Calibri"/>
                        <a:cs typeface="Calibri"/>
                        <a:sym typeface="Calibri"/>
                      </a:endParaRPr>
                    </a:p>
                  </a:txBody>
                  <a:tcPr marL="45725" marR="45725" marT="45725" marB="45725" anchor="ctr">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extLst>
                  <a:ext uri="{0D108BD9-81ED-4DB2-BD59-A6C34878D82A}">
                    <a16:rowId xmlns:a16="http://schemas.microsoft.com/office/drawing/2014/main" val="10000"/>
                  </a:ext>
                </a:extLst>
              </a:tr>
              <a:tr h="370850">
                <a:tc>
                  <a:txBody>
                    <a:bodyPr/>
                    <a:lstStyle/>
                    <a:p>
                      <a:pPr marL="0" marR="0" lvl="0" indent="0" algn="l" rtl="0">
                        <a:lnSpc>
                          <a:spcPct val="107000"/>
                        </a:lnSpc>
                        <a:spcBef>
                          <a:spcPts val="0"/>
                        </a:spcBef>
                        <a:spcAft>
                          <a:spcPts val="0"/>
                        </a:spcAft>
                        <a:buNone/>
                      </a:pPr>
                      <a:r>
                        <a:rPr lang="en-ZA" sz="1100" b="1" dirty="0" err="1">
                          <a:latin typeface="Calibri"/>
                          <a:ea typeface="Calibri"/>
                          <a:cs typeface="Calibri"/>
                          <a:sym typeface="Calibri"/>
                        </a:rPr>
                        <a:t>Spécifique</a:t>
                      </a:r>
                      <a:endParaRPr sz="1100" dirty="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100">
                          <a:latin typeface="Calibri"/>
                          <a:ea typeface="Calibri"/>
                          <a:cs typeface="Calibri"/>
                          <a:sym typeface="Calibri"/>
                        </a:rPr>
                        <a:t>Il convient de se concentrer clairement et étroitement sur "qui" fait "quoi </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65800">
                <a:tc>
                  <a:txBody>
                    <a:bodyPr/>
                    <a:lstStyle/>
                    <a:p>
                      <a:pPr marL="0" marR="0" lvl="0" indent="0" algn="l" rtl="0">
                        <a:lnSpc>
                          <a:spcPct val="107000"/>
                        </a:lnSpc>
                        <a:spcBef>
                          <a:spcPts val="0"/>
                        </a:spcBef>
                        <a:spcAft>
                          <a:spcPts val="0"/>
                        </a:spcAft>
                        <a:buNone/>
                      </a:pPr>
                      <a:r>
                        <a:rPr lang="en-ZA" sz="1100" b="1" dirty="0" err="1">
                          <a:latin typeface="Calibri"/>
                          <a:ea typeface="Calibri"/>
                          <a:cs typeface="Calibri"/>
                          <a:sym typeface="Calibri"/>
                        </a:rPr>
                        <a:t>Mesurable</a:t>
                      </a:r>
                      <a:endParaRPr sz="1100" dirty="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100">
                          <a:latin typeface="Calibri"/>
                          <a:ea typeface="Calibri"/>
                          <a:cs typeface="Calibri"/>
                          <a:sym typeface="Calibri"/>
                        </a:rPr>
                        <a:t>Il est possible de quantifier ou au moins de reconnaître ce à quoi ressemble la réalisation d'un objectif.</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lnSpc>
                          <a:spcPct val="107000"/>
                        </a:lnSpc>
                        <a:spcBef>
                          <a:spcPts val="0"/>
                        </a:spcBef>
                        <a:spcAft>
                          <a:spcPts val="0"/>
                        </a:spcAft>
                        <a:buNone/>
                      </a:pPr>
                      <a:r>
                        <a:rPr lang="en-ZA" sz="1100" b="1">
                          <a:latin typeface="Calibri"/>
                          <a:ea typeface="Calibri"/>
                          <a:cs typeface="Calibri"/>
                          <a:sym typeface="Calibri"/>
                        </a:rPr>
                        <a:t>Réalisable/ convenu</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100" dirty="0">
                          <a:latin typeface="Calibri"/>
                          <a:ea typeface="Calibri"/>
                          <a:cs typeface="Calibri"/>
                          <a:sym typeface="Calibri"/>
                        </a:rPr>
                        <a:t>Le </a:t>
                      </a:r>
                      <a:r>
                        <a:rPr lang="en-ZA" sz="1100" dirty="0" err="1">
                          <a:latin typeface="Calibri"/>
                          <a:ea typeface="Calibri"/>
                          <a:cs typeface="Calibri"/>
                          <a:sym typeface="Calibri"/>
                        </a:rPr>
                        <a:t>gestionnaire</a:t>
                      </a:r>
                      <a:r>
                        <a:rPr lang="en-ZA" sz="1100" dirty="0">
                          <a:latin typeface="Calibri"/>
                          <a:ea typeface="Calibri"/>
                          <a:cs typeface="Calibri"/>
                          <a:sym typeface="Calibri"/>
                        </a:rPr>
                        <a:t> de </a:t>
                      </a:r>
                      <a:r>
                        <a:rPr lang="en-ZA" sz="1100" dirty="0" err="1">
                          <a:latin typeface="Calibri"/>
                          <a:ea typeface="Calibri"/>
                          <a:cs typeface="Calibri"/>
                          <a:sym typeface="Calibri"/>
                        </a:rPr>
                        <a:t>cas</a:t>
                      </a:r>
                      <a:r>
                        <a:rPr lang="en-ZA" sz="1100" dirty="0">
                          <a:latin typeface="Calibri"/>
                          <a:ea typeface="Calibri"/>
                          <a:cs typeface="Calibri"/>
                          <a:sym typeface="Calibri"/>
                        </a:rPr>
                        <a:t>, </a:t>
                      </a:r>
                      <a:r>
                        <a:rPr lang="en-ZA" sz="1100" dirty="0" err="1">
                          <a:latin typeface="Calibri"/>
                          <a:ea typeface="Calibri"/>
                          <a:cs typeface="Calibri"/>
                          <a:sym typeface="Calibri"/>
                        </a:rPr>
                        <a:t>l'enfant</a:t>
                      </a:r>
                      <a:r>
                        <a:rPr lang="en-ZA" sz="1100" dirty="0">
                          <a:latin typeface="Calibri"/>
                          <a:ea typeface="Calibri"/>
                          <a:cs typeface="Calibri"/>
                          <a:sym typeface="Calibri"/>
                        </a:rPr>
                        <a:t> et la </a:t>
                      </a:r>
                      <a:r>
                        <a:rPr lang="en-ZA" sz="1100" dirty="0" err="1">
                          <a:latin typeface="Calibri"/>
                          <a:ea typeface="Calibri"/>
                          <a:cs typeface="Calibri"/>
                          <a:sym typeface="Calibri"/>
                        </a:rPr>
                        <a:t>famille</a:t>
                      </a:r>
                      <a:r>
                        <a:rPr lang="en-ZA" sz="1100" dirty="0">
                          <a:latin typeface="Calibri"/>
                          <a:ea typeface="Calibri"/>
                          <a:cs typeface="Calibri"/>
                          <a:sym typeface="Calibri"/>
                        </a:rPr>
                        <a:t> </a:t>
                      </a:r>
                      <a:r>
                        <a:rPr lang="en-ZA" sz="1100" dirty="0" err="1">
                          <a:latin typeface="Calibri"/>
                          <a:ea typeface="Calibri"/>
                          <a:cs typeface="Calibri"/>
                          <a:sym typeface="Calibri"/>
                        </a:rPr>
                        <a:t>sont</a:t>
                      </a:r>
                      <a:r>
                        <a:rPr lang="en-ZA" sz="1100" dirty="0">
                          <a:latin typeface="Calibri"/>
                          <a:ea typeface="Calibri"/>
                          <a:cs typeface="Calibri"/>
                          <a:sym typeface="Calibri"/>
                        </a:rPr>
                        <a:t> </a:t>
                      </a:r>
                      <a:r>
                        <a:rPr lang="en-ZA" sz="1100" dirty="0" err="1">
                          <a:latin typeface="Calibri"/>
                          <a:ea typeface="Calibri"/>
                          <a:cs typeface="Calibri"/>
                          <a:sym typeface="Calibri"/>
                        </a:rPr>
                        <a:t>d'accord</a:t>
                      </a:r>
                      <a:r>
                        <a:rPr lang="en-ZA" sz="1100" dirty="0">
                          <a:latin typeface="Calibri"/>
                          <a:ea typeface="Calibri"/>
                          <a:cs typeface="Calibri"/>
                          <a:sym typeface="Calibri"/>
                        </a:rPr>
                        <a:t> sur </a:t>
                      </a:r>
                      <a:r>
                        <a:rPr lang="en-ZA" sz="1100" dirty="0" err="1">
                          <a:latin typeface="Calibri"/>
                          <a:ea typeface="Calibri"/>
                          <a:cs typeface="Calibri"/>
                          <a:sym typeface="Calibri"/>
                        </a:rPr>
                        <a:t>l'objectif</a:t>
                      </a:r>
                      <a:r>
                        <a:rPr lang="en-ZA" sz="1100" dirty="0">
                          <a:latin typeface="Calibri"/>
                          <a:ea typeface="Calibri"/>
                          <a:cs typeface="Calibri"/>
                          <a:sym typeface="Calibri"/>
                        </a:rPr>
                        <a:t> et </a:t>
                      </a:r>
                      <a:r>
                        <a:rPr lang="en-ZA" sz="1100" dirty="0" err="1">
                          <a:latin typeface="Calibri"/>
                          <a:ea typeface="Calibri"/>
                          <a:cs typeface="Calibri"/>
                          <a:sym typeface="Calibri"/>
                        </a:rPr>
                        <a:t>celui</a:t>
                      </a:r>
                      <a:r>
                        <a:rPr lang="en-ZA" sz="1100" dirty="0">
                          <a:latin typeface="Calibri"/>
                          <a:ea typeface="Calibri"/>
                          <a:cs typeface="Calibri"/>
                          <a:sym typeface="Calibri"/>
                        </a:rPr>
                        <a:t>-ci </a:t>
                      </a:r>
                      <a:r>
                        <a:rPr lang="en-ZA" sz="1100" dirty="0" err="1">
                          <a:latin typeface="Calibri"/>
                          <a:ea typeface="Calibri"/>
                          <a:cs typeface="Calibri"/>
                          <a:sym typeface="Calibri"/>
                        </a:rPr>
                        <a:t>est</a:t>
                      </a:r>
                      <a:r>
                        <a:rPr lang="en-ZA" sz="1100" dirty="0">
                          <a:latin typeface="Calibri"/>
                          <a:ea typeface="Calibri"/>
                          <a:cs typeface="Calibri"/>
                          <a:sym typeface="Calibri"/>
                        </a:rPr>
                        <a:t> </a:t>
                      </a:r>
                      <a:r>
                        <a:rPr lang="en-ZA" sz="1100" dirty="0" err="1">
                          <a:latin typeface="Calibri"/>
                          <a:ea typeface="Calibri"/>
                          <a:cs typeface="Calibri"/>
                          <a:sym typeface="Calibri"/>
                        </a:rPr>
                        <a:t>réalisable</a:t>
                      </a:r>
                      <a:r>
                        <a:rPr lang="en-ZA" sz="1100" dirty="0">
                          <a:latin typeface="Calibri"/>
                          <a:ea typeface="Calibri"/>
                          <a:cs typeface="Calibri"/>
                          <a:sym typeface="Calibri"/>
                        </a:rPr>
                        <a:t> avec les </a:t>
                      </a:r>
                      <a:r>
                        <a:rPr lang="en-ZA" sz="1100" dirty="0" err="1">
                          <a:latin typeface="Calibri"/>
                          <a:ea typeface="Calibri"/>
                          <a:cs typeface="Calibri"/>
                          <a:sym typeface="Calibri"/>
                        </a:rPr>
                        <a:t>ressources</a:t>
                      </a:r>
                      <a:r>
                        <a:rPr lang="en-ZA" sz="1100" dirty="0">
                          <a:latin typeface="Calibri"/>
                          <a:ea typeface="Calibri"/>
                          <a:cs typeface="Calibri"/>
                          <a:sym typeface="Calibri"/>
                        </a:rPr>
                        <a:t> et les services </a:t>
                      </a:r>
                      <a:r>
                        <a:rPr lang="en-ZA" sz="1100" dirty="0" err="1">
                          <a:latin typeface="Calibri"/>
                          <a:ea typeface="Calibri"/>
                          <a:cs typeface="Calibri"/>
                          <a:sym typeface="Calibri"/>
                        </a:rPr>
                        <a:t>disponibles</a:t>
                      </a:r>
                      <a:r>
                        <a:rPr lang="en-ZA" sz="1100" dirty="0">
                          <a:latin typeface="Calibri"/>
                          <a:ea typeface="Calibri"/>
                          <a:cs typeface="Calibri"/>
                          <a:sym typeface="Calibri"/>
                        </a:rPr>
                        <a:t>. </a:t>
                      </a:r>
                      <a:r>
                        <a:rPr lang="en-ZA" sz="1100" dirty="0" err="1">
                          <a:latin typeface="Calibri"/>
                          <a:ea typeface="Calibri"/>
                          <a:cs typeface="Calibri"/>
                          <a:sym typeface="Calibri"/>
                        </a:rPr>
                        <a:t>Évitez</a:t>
                      </a:r>
                      <a:r>
                        <a:rPr lang="en-ZA" sz="1100" dirty="0">
                          <a:latin typeface="Calibri"/>
                          <a:ea typeface="Calibri"/>
                          <a:cs typeface="Calibri"/>
                          <a:sym typeface="Calibri"/>
                        </a:rPr>
                        <a:t> les mots </a:t>
                      </a:r>
                      <a:r>
                        <a:rPr lang="en-ZA" sz="1100" dirty="0" err="1">
                          <a:latin typeface="Calibri"/>
                          <a:ea typeface="Calibri"/>
                          <a:cs typeface="Calibri"/>
                          <a:sym typeface="Calibri"/>
                        </a:rPr>
                        <a:t>tels</a:t>
                      </a:r>
                      <a:r>
                        <a:rPr lang="en-ZA" sz="1100" dirty="0">
                          <a:latin typeface="Calibri"/>
                          <a:ea typeface="Calibri"/>
                          <a:cs typeface="Calibri"/>
                          <a:sym typeface="Calibri"/>
                        </a:rPr>
                        <a:t> que "assurer" et "</a:t>
                      </a:r>
                      <a:r>
                        <a:rPr lang="en-ZA" sz="1100" dirty="0" err="1">
                          <a:latin typeface="Calibri"/>
                          <a:ea typeface="Calibri"/>
                          <a:cs typeface="Calibri"/>
                          <a:sym typeface="Calibri"/>
                        </a:rPr>
                        <a:t>garantir</a:t>
                      </a:r>
                      <a:r>
                        <a:rPr lang="en-ZA" sz="1100" dirty="0">
                          <a:latin typeface="Calibri"/>
                          <a:ea typeface="Calibri"/>
                          <a:cs typeface="Calibri"/>
                          <a:sym typeface="Calibri"/>
                        </a:rPr>
                        <a:t>", qui ne </a:t>
                      </a:r>
                      <a:r>
                        <a:rPr lang="en-ZA" sz="1100" dirty="0" err="1">
                          <a:latin typeface="Calibri"/>
                          <a:ea typeface="Calibri"/>
                          <a:cs typeface="Calibri"/>
                          <a:sym typeface="Calibri"/>
                        </a:rPr>
                        <a:t>sont</a:t>
                      </a:r>
                      <a:r>
                        <a:rPr lang="en-ZA" sz="1100" dirty="0">
                          <a:latin typeface="Calibri"/>
                          <a:ea typeface="Calibri"/>
                          <a:cs typeface="Calibri"/>
                          <a:sym typeface="Calibri"/>
                        </a:rPr>
                        <a:t> pas </a:t>
                      </a:r>
                      <a:r>
                        <a:rPr lang="en-ZA" sz="1100" dirty="0" err="1">
                          <a:latin typeface="Calibri"/>
                          <a:ea typeface="Calibri"/>
                          <a:cs typeface="Calibri"/>
                          <a:sym typeface="Calibri"/>
                        </a:rPr>
                        <a:t>réalisables</a:t>
                      </a:r>
                      <a:r>
                        <a:rPr lang="en-ZA" sz="1100" dirty="0">
                          <a:latin typeface="Calibri"/>
                          <a:ea typeface="Calibri"/>
                          <a:cs typeface="Calibri"/>
                          <a:sym typeface="Calibri"/>
                        </a:rPr>
                        <a:t>.</a:t>
                      </a:r>
                      <a:endParaRPr sz="1100" dirty="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lnSpc>
                          <a:spcPct val="107000"/>
                        </a:lnSpc>
                        <a:spcBef>
                          <a:spcPts val="0"/>
                        </a:spcBef>
                        <a:spcAft>
                          <a:spcPts val="0"/>
                        </a:spcAft>
                        <a:buNone/>
                      </a:pPr>
                      <a:r>
                        <a:rPr lang="en-ZA" sz="1100" b="1">
                          <a:latin typeface="Calibri"/>
                          <a:ea typeface="Calibri"/>
                          <a:cs typeface="Calibri"/>
                          <a:sym typeface="Calibri"/>
                        </a:rPr>
                        <a:t>Réaliste/ pertinent</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100" dirty="0" err="1">
                          <a:latin typeface="Calibri"/>
                          <a:ea typeface="Calibri"/>
                          <a:cs typeface="Calibri"/>
                          <a:sym typeface="Calibri"/>
                        </a:rPr>
                        <a:t>L'objectif</a:t>
                      </a:r>
                      <a:r>
                        <a:rPr lang="en-ZA" sz="1100" dirty="0">
                          <a:latin typeface="Calibri"/>
                          <a:ea typeface="Calibri"/>
                          <a:cs typeface="Calibri"/>
                          <a:sym typeface="Calibri"/>
                        </a:rPr>
                        <a:t> </a:t>
                      </a:r>
                      <a:r>
                        <a:rPr lang="en-ZA" sz="1100" dirty="0" err="1">
                          <a:latin typeface="Calibri"/>
                          <a:ea typeface="Calibri"/>
                          <a:cs typeface="Calibri"/>
                          <a:sym typeface="Calibri"/>
                        </a:rPr>
                        <a:t>est</a:t>
                      </a:r>
                      <a:r>
                        <a:rPr lang="en-ZA" sz="1100" dirty="0">
                          <a:latin typeface="Calibri"/>
                          <a:ea typeface="Calibri"/>
                          <a:cs typeface="Calibri"/>
                          <a:sym typeface="Calibri"/>
                        </a:rPr>
                        <a:t> </a:t>
                      </a:r>
                      <a:r>
                        <a:rPr lang="en-ZA" sz="1100" dirty="0" err="1">
                          <a:latin typeface="Calibri"/>
                          <a:ea typeface="Calibri"/>
                          <a:cs typeface="Calibri"/>
                          <a:sym typeface="Calibri"/>
                        </a:rPr>
                        <a:t>en</a:t>
                      </a:r>
                      <a:r>
                        <a:rPr lang="en-ZA" sz="1100" dirty="0">
                          <a:latin typeface="Calibri"/>
                          <a:ea typeface="Calibri"/>
                          <a:cs typeface="Calibri"/>
                          <a:sym typeface="Calibri"/>
                        </a:rPr>
                        <a:t> rapport avec les </a:t>
                      </a:r>
                      <a:r>
                        <a:rPr lang="en-ZA" sz="1100" dirty="0" err="1">
                          <a:latin typeface="Calibri"/>
                          <a:ea typeface="Calibri"/>
                          <a:cs typeface="Calibri"/>
                          <a:sym typeface="Calibri"/>
                        </a:rPr>
                        <a:t>besoins</a:t>
                      </a:r>
                      <a:r>
                        <a:rPr lang="en-ZA" sz="1100" dirty="0">
                          <a:latin typeface="Calibri"/>
                          <a:ea typeface="Calibri"/>
                          <a:cs typeface="Calibri"/>
                          <a:sym typeface="Calibri"/>
                        </a:rPr>
                        <a:t> </a:t>
                      </a:r>
                      <a:r>
                        <a:rPr lang="en-ZA" sz="1100" dirty="0" err="1">
                          <a:latin typeface="Calibri"/>
                          <a:ea typeface="Calibri"/>
                          <a:cs typeface="Calibri"/>
                          <a:sym typeface="Calibri"/>
                        </a:rPr>
                        <a:t>identifiés</a:t>
                      </a:r>
                      <a:r>
                        <a:rPr lang="en-ZA" sz="1100" dirty="0">
                          <a:latin typeface="Calibri"/>
                          <a:ea typeface="Calibri"/>
                          <a:cs typeface="Calibri"/>
                          <a:sym typeface="Calibri"/>
                        </a:rPr>
                        <a:t> de </a:t>
                      </a:r>
                      <a:r>
                        <a:rPr lang="en-ZA" sz="1100" dirty="0" err="1">
                          <a:latin typeface="Calibri"/>
                          <a:ea typeface="Calibri"/>
                          <a:cs typeface="Calibri"/>
                          <a:sym typeface="Calibri"/>
                        </a:rPr>
                        <a:t>l'enfant</a:t>
                      </a:r>
                      <a:r>
                        <a:rPr lang="en-ZA" sz="1100" dirty="0">
                          <a:latin typeface="Calibri"/>
                          <a:ea typeface="Calibri"/>
                          <a:cs typeface="Calibri"/>
                          <a:sym typeface="Calibri"/>
                        </a:rPr>
                        <a:t> et de la </a:t>
                      </a:r>
                      <a:r>
                        <a:rPr lang="en-ZA" sz="1100" dirty="0" err="1">
                          <a:latin typeface="Calibri"/>
                          <a:ea typeface="Calibri"/>
                          <a:cs typeface="Calibri"/>
                          <a:sym typeface="Calibri"/>
                        </a:rPr>
                        <a:t>famille</a:t>
                      </a:r>
                      <a:r>
                        <a:rPr lang="en-ZA" sz="1100" dirty="0">
                          <a:latin typeface="Calibri"/>
                          <a:ea typeface="Calibri"/>
                          <a:cs typeface="Calibri"/>
                          <a:sym typeface="Calibri"/>
                        </a:rPr>
                        <a:t> et </a:t>
                      </a:r>
                      <a:r>
                        <a:rPr lang="en-ZA" sz="1100" dirty="0" err="1">
                          <a:latin typeface="Calibri"/>
                          <a:ea typeface="Calibri"/>
                          <a:cs typeface="Calibri"/>
                          <a:sym typeface="Calibri"/>
                        </a:rPr>
                        <a:t>peut</a:t>
                      </a:r>
                      <a:r>
                        <a:rPr lang="en-ZA" sz="1100" dirty="0">
                          <a:latin typeface="Calibri"/>
                          <a:ea typeface="Calibri"/>
                          <a:cs typeface="Calibri"/>
                          <a:sym typeface="Calibri"/>
                        </a:rPr>
                        <a:t> </a:t>
                      </a:r>
                      <a:r>
                        <a:rPr lang="en-ZA" sz="1100" dirty="0" err="1">
                          <a:latin typeface="Calibri"/>
                          <a:ea typeface="Calibri"/>
                          <a:cs typeface="Calibri"/>
                          <a:sym typeface="Calibri"/>
                        </a:rPr>
                        <a:t>être</a:t>
                      </a:r>
                      <a:r>
                        <a:rPr lang="en-ZA" sz="1100" dirty="0">
                          <a:latin typeface="Calibri"/>
                          <a:ea typeface="Calibri"/>
                          <a:cs typeface="Calibri"/>
                          <a:sym typeface="Calibri"/>
                        </a:rPr>
                        <a:t> </a:t>
                      </a:r>
                      <a:r>
                        <a:rPr lang="en-ZA" sz="1100" dirty="0" err="1">
                          <a:latin typeface="Calibri"/>
                          <a:ea typeface="Calibri"/>
                          <a:cs typeface="Calibri"/>
                          <a:sym typeface="Calibri"/>
                        </a:rPr>
                        <a:t>atteint</a:t>
                      </a:r>
                      <a:r>
                        <a:rPr lang="en-ZA" sz="1100" dirty="0">
                          <a:latin typeface="Calibri"/>
                          <a:ea typeface="Calibri"/>
                          <a:cs typeface="Calibri"/>
                          <a:sym typeface="Calibri"/>
                        </a:rPr>
                        <a:t> dans le </a:t>
                      </a:r>
                      <a:r>
                        <a:rPr lang="en-ZA" sz="1100" dirty="0" err="1">
                          <a:latin typeface="Calibri"/>
                          <a:ea typeface="Calibri"/>
                          <a:cs typeface="Calibri"/>
                          <a:sym typeface="Calibri"/>
                        </a:rPr>
                        <a:t>contexte</a:t>
                      </a:r>
                      <a:r>
                        <a:rPr lang="en-ZA" sz="1100" dirty="0">
                          <a:latin typeface="Calibri"/>
                          <a:ea typeface="Calibri"/>
                          <a:cs typeface="Calibri"/>
                          <a:sym typeface="Calibri"/>
                        </a:rPr>
                        <a:t> du </a:t>
                      </a:r>
                      <a:r>
                        <a:rPr lang="en-ZA" sz="1100" dirty="0" err="1">
                          <a:latin typeface="Calibri"/>
                          <a:ea typeface="Calibri"/>
                          <a:cs typeface="Calibri"/>
                          <a:sym typeface="Calibri"/>
                        </a:rPr>
                        <a:t>cas</a:t>
                      </a:r>
                      <a:r>
                        <a:rPr lang="en-ZA" sz="1100" dirty="0">
                          <a:latin typeface="Calibri"/>
                          <a:ea typeface="Calibri"/>
                          <a:cs typeface="Calibri"/>
                          <a:sym typeface="Calibri"/>
                        </a:rPr>
                        <a:t>, de la </a:t>
                      </a:r>
                      <a:r>
                        <a:rPr lang="en-ZA" sz="1100" dirty="0" err="1">
                          <a:latin typeface="Calibri"/>
                          <a:ea typeface="Calibri"/>
                          <a:cs typeface="Calibri"/>
                          <a:sym typeface="Calibri"/>
                        </a:rPr>
                        <a:t>communauté</a:t>
                      </a:r>
                      <a:r>
                        <a:rPr lang="en-ZA" sz="1100" dirty="0">
                          <a:latin typeface="Calibri"/>
                          <a:ea typeface="Calibri"/>
                          <a:cs typeface="Calibri"/>
                          <a:sym typeface="Calibri"/>
                        </a:rPr>
                        <a:t> et des services </a:t>
                      </a:r>
                      <a:r>
                        <a:rPr lang="en-ZA" sz="1100" dirty="0" err="1">
                          <a:latin typeface="Calibri"/>
                          <a:ea typeface="Calibri"/>
                          <a:cs typeface="Calibri"/>
                          <a:sym typeface="Calibri"/>
                        </a:rPr>
                        <a:t>disponibles</a:t>
                      </a:r>
                      <a:r>
                        <a:rPr lang="en-ZA" sz="1100" dirty="0">
                          <a:latin typeface="Calibri"/>
                          <a:ea typeface="Calibri"/>
                          <a:cs typeface="Calibri"/>
                          <a:sym typeface="Calibri"/>
                        </a:rPr>
                        <a:t>...</a:t>
                      </a:r>
                      <a:endParaRPr sz="1100" dirty="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lnSpc>
                          <a:spcPct val="107000"/>
                        </a:lnSpc>
                        <a:spcBef>
                          <a:spcPts val="0"/>
                        </a:spcBef>
                        <a:spcAft>
                          <a:spcPts val="0"/>
                        </a:spcAft>
                        <a:buNone/>
                      </a:pPr>
                      <a:r>
                        <a:rPr lang="en-ZA" sz="1100" b="1">
                          <a:latin typeface="Calibri"/>
                          <a:ea typeface="Calibri"/>
                          <a:cs typeface="Calibri"/>
                          <a:sym typeface="Calibri"/>
                        </a:rPr>
                        <a:t>Limité dans le temps</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100" dirty="0" err="1">
                          <a:latin typeface="Calibri"/>
                          <a:ea typeface="Calibri"/>
                          <a:cs typeface="Calibri"/>
                          <a:sym typeface="Calibri"/>
                        </a:rPr>
                        <a:t>L'objectif</a:t>
                      </a:r>
                      <a:r>
                        <a:rPr lang="en-ZA" sz="1100" dirty="0">
                          <a:latin typeface="Calibri"/>
                          <a:ea typeface="Calibri"/>
                          <a:cs typeface="Calibri"/>
                          <a:sym typeface="Calibri"/>
                        </a:rPr>
                        <a:t> </a:t>
                      </a:r>
                      <a:r>
                        <a:rPr lang="en-ZA" sz="1100" dirty="0" err="1">
                          <a:latin typeface="Calibri"/>
                          <a:ea typeface="Calibri"/>
                          <a:cs typeface="Calibri"/>
                          <a:sym typeface="Calibri"/>
                        </a:rPr>
                        <a:t>est</a:t>
                      </a:r>
                      <a:r>
                        <a:rPr lang="en-ZA" sz="1100" dirty="0">
                          <a:latin typeface="Calibri"/>
                          <a:ea typeface="Calibri"/>
                          <a:cs typeface="Calibri"/>
                          <a:sym typeface="Calibri"/>
                        </a:rPr>
                        <a:t> </a:t>
                      </a:r>
                      <a:r>
                        <a:rPr lang="en-ZA" sz="1100" dirty="0" err="1">
                          <a:latin typeface="Calibri"/>
                          <a:ea typeface="Calibri"/>
                          <a:cs typeface="Calibri"/>
                          <a:sym typeface="Calibri"/>
                        </a:rPr>
                        <a:t>assorti</a:t>
                      </a:r>
                      <a:r>
                        <a:rPr lang="en-ZA" sz="1100" dirty="0">
                          <a:latin typeface="Calibri"/>
                          <a:ea typeface="Calibri"/>
                          <a:cs typeface="Calibri"/>
                          <a:sym typeface="Calibri"/>
                        </a:rPr>
                        <a:t> d'un </a:t>
                      </a:r>
                      <a:r>
                        <a:rPr lang="en-ZA" sz="1100" dirty="0" err="1">
                          <a:latin typeface="Calibri"/>
                          <a:ea typeface="Calibri"/>
                          <a:cs typeface="Calibri"/>
                          <a:sym typeface="Calibri"/>
                        </a:rPr>
                        <a:t>calendrier</a:t>
                      </a:r>
                      <a:r>
                        <a:rPr lang="en-ZA" sz="1100" dirty="0">
                          <a:latin typeface="Calibri"/>
                          <a:ea typeface="Calibri"/>
                          <a:cs typeface="Calibri"/>
                          <a:sym typeface="Calibri"/>
                        </a:rPr>
                        <a:t> précis (par </a:t>
                      </a:r>
                      <a:r>
                        <a:rPr lang="en-ZA" sz="1100" dirty="0" err="1">
                          <a:latin typeface="Calibri"/>
                          <a:ea typeface="Calibri"/>
                          <a:cs typeface="Calibri"/>
                          <a:sym typeface="Calibri"/>
                        </a:rPr>
                        <a:t>exemple</a:t>
                      </a:r>
                      <a:r>
                        <a:rPr lang="en-ZA" sz="1100" dirty="0">
                          <a:latin typeface="Calibri"/>
                          <a:ea typeface="Calibri"/>
                          <a:cs typeface="Calibri"/>
                          <a:sym typeface="Calibri"/>
                        </a:rPr>
                        <a:t>, un certain </a:t>
                      </a:r>
                      <a:r>
                        <a:rPr lang="en-ZA" sz="1100" dirty="0" err="1">
                          <a:latin typeface="Calibri"/>
                          <a:ea typeface="Calibri"/>
                          <a:cs typeface="Calibri"/>
                          <a:sym typeface="Calibri"/>
                        </a:rPr>
                        <a:t>nombre</a:t>
                      </a:r>
                      <a:r>
                        <a:rPr lang="en-ZA" sz="1100" dirty="0">
                          <a:latin typeface="Calibri"/>
                          <a:ea typeface="Calibri"/>
                          <a:cs typeface="Calibri"/>
                          <a:sym typeface="Calibri"/>
                        </a:rPr>
                        <a:t> de </a:t>
                      </a:r>
                      <a:r>
                        <a:rPr lang="en-ZA" sz="1100" dirty="0" err="1">
                          <a:latin typeface="Calibri"/>
                          <a:ea typeface="Calibri"/>
                          <a:cs typeface="Calibri"/>
                          <a:sym typeface="Calibri"/>
                        </a:rPr>
                        <a:t>semaines</a:t>
                      </a:r>
                      <a:r>
                        <a:rPr lang="en-ZA" sz="1100" dirty="0">
                          <a:latin typeface="Calibri"/>
                          <a:ea typeface="Calibri"/>
                          <a:cs typeface="Calibri"/>
                          <a:sym typeface="Calibri"/>
                        </a:rPr>
                        <a:t> </a:t>
                      </a:r>
                      <a:r>
                        <a:rPr lang="en-ZA" sz="1100" dirty="0" err="1">
                          <a:latin typeface="Calibri"/>
                          <a:ea typeface="Calibri"/>
                          <a:cs typeface="Calibri"/>
                          <a:sym typeface="Calibri"/>
                        </a:rPr>
                        <a:t>ou</a:t>
                      </a:r>
                      <a:r>
                        <a:rPr lang="en-ZA" sz="1100" dirty="0">
                          <a:latin typeface="Calibri"/>
                          <a:ea typeface="Calibri"/>
                          <a:cs typeface="Calibri"/>
                          <a:sym typeface="Calibri"/>
                        </a:rPr>
                        <a:t> de </a:t>
                      </a:r>
                      <a:r>
                        <a:rPr lang="en-ZA" sz="1100" dirty="0" err="1">
                          <a:latin typeface="Calibri"/>
                          <a:ea typeface="Calibri"/>
                          <a:cs typeface="Calibri"/>
                          <a:sym typeface="Calibri"/>
                        </a:rPr>
                        <a:t>mois</a:t>
                      </a:r>
                      <a:r>
                        <a:rPr lang="en-ZA" sz="1100" dirty="0">
                          <a:latin typeface="Calibri"/>
                          <a:ea typeface="Calibri"/>
                          <a:cs typeface="Calibri"/>
                          <a:sym typeface="Calibri"/>
                        </a:rPr>
                        <a:t>) </a:t>
                      </a:r>
                      <a:r>
                        <a:rPr lang="en-ZA" sz="1100" dirty="0" err="1">
                          <a:latin typeface="Calibri"/>
                          <a:ea typeface="Calibri"/>
                          <a:cs typeface="Calibri"/>
                          <a:sym typeface="Calibri"/>
                        </a:rPr>
                        <a:t>afin</a:t>
                      </a:r>
                      <a:r>
                        <a:rPr lang="en-ZA" sz="1100" dirty="0">
                          <a:latin typeface="Calibri"/>
                          <a:ea typeface="Calibri"/>
                          <a:cs typeface="Calibri"/>
                          <a:sym typeface="Calibri"/>
                        </a:rPr>
                        <a:t> que </a:t>
                      </a:r>
                      <a:r>
                        <a:rPr lang="en-ZA" sz="1100" dirty="0" err="1">
                          <a:latin typeface="Calibri"/>
                          <a:ea typeface="Calibri"/>
                          <a:cs typeface="Calibri"/>
                          <a:sym typeface="Calibri"/>
                        </a:rPr>
                        <a:t>l'enfant</a:t>
                      </a:r>
                      <a:r>
                        <a:rPr lang="en-ZA" sz="1100" dirty="0">
                          <a:latin typeface="Calibri"/>
                          <a:ea typeface="Calibri"/>
                          <a:cs typeface="Calibri"/>
                          <a:sym typeface="Calibri"/>
                        </a:rPr>
                        <a:t> ne </a:t>
                      </a:r>
                      <a:r>
                        <a:rPr lang="en-ZA" sz="1100" dirty="0" err="1">
                          <a:latin typeface="Calibri"/>
                          <a:ea typeface="Calibri"/>
                          <a:cs typeface="Calibri"/>
                          <a:sym typeface="Calibri"/>
                        </a:rPr>
                        <a:t>soit</a:t>
                      </a:r>
                      <a:r>
                        <a:rPr lang="en-ZA" sz="1100" dirty="0">
                          <a:latin typeface="Calibri"/>
                          <a:ea typeface="Calibri"/>
                          <a:cs typeface="Calibri"/>
                          <a:sym typeface="Calibri"/>
                        </a:rPr>
                        <a:t> pas exposé </a:t>
                      </a:r>
                      <a:r>
                        <a:rPr lang="en-ZA" sz="1100" dirty="0" err="1">
                          <a:latin typeface="Calibri"/>
                          <a:ea typeface="Calibri"/>
                          <a:cs typeface="Calibri"/>
                          <a:sym typeface="Calibri"/>
                        </a:rPr>
                        <a:t>indéfiniment</a:t>
                      </a:r>
                      <a:r>
                        <a:rPr lang="en-ZA" sz="1100" dirty="0">
                          <a:latin typeface="Calibri"/>
                          <a:ea typeface="Calibri"/>
                          <a:cs typeface="Calibri"/>
                          <a:sym typeface="Calibri"/>
                        </a:rPr>
                        <a:t> à des </a:t>
                      </a:r>
                      <a:r>
                        <a:rPr lang="en-ZA" sz="1100" dirty="0" err="1">
                          <a:latin typeface="Calibri"/>
                          <a:ea typeface="Calibri"/>
                          <a:cs typeface="Calibri"/>
                          <a:sym typeface="Calibri"/>
                        </a:rPr>
                        <a:t>risques</a:t>
                      </a:r>
                      <a:r>
                        <a:rPr lang="en-ZA" sz="1100" dirty="0">
                          <a:latin typeface="Calibri"/>
                          <a:ea typeface="Calibri"/>
                          <a:cs typeface="Calibri"/>
                          <a:sym typeface="Calibri"/>
                        </a:rPr>
                        <a:t> et à des </a:t>
                      </a:r>
                      <a:r>
                        <a:rPr lang="en-ZA" sz="1100" dirty="0" err="1">
                          <a:latin typeface="Calibri"/>
                          <a:ea typeface="Calibri"/>
                          <a:cs typeface="Calibri"/>
                          <a:sym typeface="Calibri"/>
                        </a:rPr>
                        <a:t>préjudices</a:t>
                      </a:r>
                      <a:r>
                        <a:rPr lang="en-ZA" sz="1100" dirty="0">
                          <a:latin typeface="Calibri"/>
                          <a:ea typeface="Calibri"/>
                          <a:cs typeface="Calibri"/>
                          <a:sym typeface="Calibri"/>
                        </a:rPr>
                        <a:t>.</a:t>
                      </a:r>
                      <a:endParaRPr sz="1100" dirty="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3728" name="Google Shape;3728;p143"/>
          <p:cNvSpPr txBox="1"/>
          <p:nvPr/>
        </p:nvSpPr>
        <p:spPr>
          <a:xfrm>
            <a:off x="996287" y="705284"/>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8ACA84"/>
                </a:highlight>
                <a:latin typeface="Calibri"/>
                <a:ea typeface="Calibri"/>
                <a:cs typeface="Calibri"/>
                <a:sym typeface="Calibri"/>
              </a:rPr>
              <a:t>SESSION 5 : COMMENT FORMULER DES BUTS ET DES OBJECTIFS ?</a:t>
            </a:r>
            <a:endParaRPr/>
          </a:p>
        </p:txBody>
      </p:sp>
      <p:sp>
        <p:nvSpPr>
          <p:cNvPr id="3729" name="Google Shape;3729;p143"/>
          <p:cNvSpPr txBox="1"/>
          <p:nvPr/>
        </p:nvSpPr>
        <p:spPr>
          <a:xfrm>
            <a:off x="996287" y="1397167"/>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SMART</a:t>
            </a:r>
            <a:endParaRPr/>
          </a:p>
        </p:txBody>
      </p:sp>
      <p:sp>
        <p:nvSpPr>
          <p:cNvPr id="3730" name="Google Shape;3730;p143"/>
          <p:cNvSpPr txBox="1"/>
          <p:nvPr/>
        </p:nvSpPr>
        <p:spPr>
          <a:xfrm>
            <a:off x="996287" y="510275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CES OBJECTIFS SONT-ILS SMART ?</a:t>
            </a:r>
            <a:endParaRPr/>
          </a:p>
        </p:txBody>
      </p:sp>
      <p:graphicFrame>
        <p:nvGraphicFramePr>
          <p:cNvPr id="3731" name="Google Shape;3731;p143"/>
          <p:cNvGraphicFramePr/>
          <p:nvPr/>
        </p:nvGraphicFramePr>
        <p:xfrm>
          <a:off x="996288" y="5483961"/>
          <a:ext cx="5254050" cy="3825926"/>
        </p:xfrm>
        <a:graphic>
          <a:graphicData uri="http://schemas.openxmlformats.org/drawingml/2006/table">
            <a:tbl>
              <a:tblPr firstRow="1" bandRow="1">
                <a:noFill/>
                <a:tableStyleId>{7104991F-C057-476F-A2D0-F42B397E5F60}</a:tableStyleId>
              </a:tblPr>
              <a:tblGrid>
                <a:gridCol w="871150">
                  <a:extLst>
                    <a:ext uri="{9D8B030D-6E8A-4147-A177-3AD203B41FA5}">
                      <a16:colId xmlns:a16="http://schemas.microsoft.com/office/drawing/2014/main" val="20000"/>
                    </a:ext>
                  </a:extLst>
                </a:gridCol>
                <a:gridCol w="3734875">
                  <a:extLst>
                    <a:ext uri="{9D8B030D-6E8A-4147-A177-3AD203B41FA5}">
                      <a16:colId xmlns:a16="http://schemas.microsoft.com/office/drawing/2014/main" val="20001"/>
                    </a:ext>
                  </a:extLst>
                </a:gridCol>
                <a:gridCol w="648025">
                  <a:extLst>
                    <a:ext uri="{9D8B030D-6E8A-4147-A177-3AD203B41FA5}">
                      <a16:colId xmlns:a16="http://schemas.microsoft.com/office/drawing/2014/main" val="20002"/>
                    </a:ext>
                  </a:extLst>
                </a:gridCol>
              </a:tblGrid>
              <a:tr h="319600">
                <a:tc>
                  <a:txBody>
                    <a:bodyPr/>
                    <a:lstStyle/>
                    <a:p>
                      <a:pPr marL="0" marR="0" lvl="0" indent="0" algn="l" rtl="0">
                        <a:lnSpc>
                          <a:spcPct val="107000"/>
                        </a:lnSpc>
                        <a:spcBef>
                          <a:spcPts val="0"/>
                        </a:spcBef>
                        <a:spcAft>
                          <a:spcPts val="0"/>
                        </a:spcAft>
                        <a:buNone/>
                      </a:pPr>
                      <a:r>
                        <a:rPr lang="en-ZA" sz="1100" b="1" i="1">
                          <a:solidFill>
                            <a:schemeClr val="lt1"/>
                          </a:solidFill>
                          <a:latin typeface="Calibri"/>
                          <a:ea typeface="Calibri"/>
                          <a:cs typeface="Calibri"/>
                          <a:sym typeface="Calibri"/>
                        </a:rPr>
                        <a:t>Cet objectif est-il spécifique ?</a:t>
                      </a:r>
                      <a:endParaRPr sz="1100" b="1" i="1">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100">
                          <a:latin typeface="Calibri"/>
                          <a:ea typeface="Calibri"/>
                          <a:cs typeface="Calibri"/>
                          <a:sym typeface="Calibri"/>
                        </a:rPr>
                        <a:t>S'attaquer immédiatement aux risques liés à la sécurité du père de Hawa et mobiliser les ressources de la communauté pour les soutenir.</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0"/>
                  </a:ext>
                </a:extLst>
              </a:tr>
              <a:tr h="365800">
                <a:tc>
                  <a:txBody>
                    <a:bodyPr/>
                    <a:lstStyle/>
                    <a:p>
                      <a:pPr marL="0" marR="0" lvl="0" indent="0" algn="l" rtl="0">
                        <a:lnSpc>
                          <a:spcPct val="107000"/>
                        </a:lnSpc>
                        <a:spcBef>
                          <a:spcPts val="0"/>
                        </a:spcBef>
                        <a:spcAft>
                          <a:spcPts val="0"/>
                        </a:spcAft>
                        <a:buNone/>
                      </a:pPr>
                      <a:r>
                        <a:rPr lang="en-ZA" sz="1100" b="1" i="1">
                          <a:solidFill>
                            <a:schemeClr val="lt1"/>
                          </a:solidFill>
                          <a:latin typeface="Calibri"/>
                          <a:ea typeface="Calibri"/>
                          <a:cs typeface="Calibri"/>
                          <a:sym typeface="Calibri"/>
                        </a:rPr>
                        <a:t>Cet objectif est-il mesurable ?</a:t>
                      </a:r>
                      <a:endParaRPr sz="1100" b="1" i="1">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100">
                          <a:latin typeface="Calibri"/>
                          <a:ea typeface="Calibri"/>
                          <a:cs typeface="Calibri"/>
                          <a:sym typeface="Calibri"/>
                        </a:rPr>
                        <a:t>Diminuer la violence psychologique que Brenda subit à la maison.</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455775">
                <a:tc>
                  <a:txBody>
                    <a:bodyPr/>
                    <a:lstStyle/>
                    <a:p>
                      <a:pPr marL="0" marR="0" lvl="0" indent="0" algn="l" rtl="0">
                        <a:lnSpc>
                          <a:spcPct val="107000"/>
                        </a:lnSpc>
                        <a:spcBef>
                          <a:spcPts val="0"/>
                        </a:spcBef>
                        <a:spcAft>
                          <a:spcPts val="0"/>
                        </a:spcAft>
                        <a:buNone/>
                      </a:pPr>
                      <a:r>
                        <a:rPr lang="en-ZA" sz="1100" b="1" i="1">
                          <a:solidFill>
                            <a:schemeClr val="lt1"/>
                          </a:solidFill>
                          <a:latin typeface="Calibri"/>
                          <a:ea typeface="Calibri"/>
                          <a:cs typeface="Calibri"/>
                          <a:sym typeface="Calibri"/>
                        </a:rPr>
                        <a:t>Cet objectif est-il réalisable/accordé ?</a:t>
                      </a:r>
                      <a:endParaRPr sz="1100" b="1" i="1">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100">
                          <a:latin typeface="Calibri"/>
                          <a:ea typeface="Calibri"/>
                          <a:cs typeface="Calibri"/>
                          <a:sym typeface="Calibri"/>
                        </a:rPr>
                        <a:t>La famille accepte de réduire les heures de travail de David au marché afin qu'il puisse participer à un programme d'emploi pour les jeunes et passer plus de temps avec sa famille et ses amis.</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7000"/>
                        </a:lnSpc>
                        <a:spcBef>
                          <a:spcPts val="0"/>
                        </a:spcBef>
                        <a:spcAft>
                          <a:spcPts val="0"/>
                        </a:spcAft>
                        <a:buNone/>
                      </a:pPr>
                      <a:r>
                        <a:rPr lang="en-ZA" sz="1100" b="1" i="1">
                          <a:solidFill>
                            <a:schemeClr val="lt1"/>
                          </a:solidFill>
                          <a:latin typeface="Calibri"/>
                          <a:ea typeface="Calibri"/>
                          <a:cs typeface="Calibri"/>
                          <a:sym typeface="Calibri"/>
                        </a:rPr>
                        <a:t>Cet objectif est-il réaliste/pertinent ?</a:t>
                      </a:r>
                      <a:endParaRPr sz="1100" b="1" i="1">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100">
                          <a:latin typeface="Calibri"/>
                          <a:ea typeface="Calibri"/>
                          <a:cs typeface="Calibri"/>
                          <a:sym typeface="Calibri"/>
                        </a:rPr>
                        <a:t>Veiller à ce que Marie se sente mieux en bénéficiant d'un soutien psychosocial en raison de la mauvaise santé de sa mère et parce qu'elle doit s'occuper de ses frères et sœurs, et veiller à ce que sa mère reçoive l'intervention chirurgicale dont elle a besoin.</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r h="139700">
                <a:tc>
                  <a:txBody>
                    <a:bodyPr/>
                    <a:lstStyle/>
                    <a:p>
                      <a:pPr marL="0" marR="0" lvl="0" indent="0" algn="l" rtl="0">
                        <a:lnSpc>
                          <a:spcPct val="107000"/>
                        </a:lnSpc>
                        <a:spcBef>
                          <a:spcPts val="0"/>
                        </a:spcBef>
                        <a:spcAft>
                          <a:spcPts val="0"/>
                        </a:spcAft>
                        <a:buNone/>
                      </a:pPr>
                      <a:r>
                        <a:rPr lang="en-ZA" sz="1100" b="1" i="1">
                          <a:solidFill>
                            <a:schemeClr val="lt1"/>
                          </a:solidFill>
                          <a:latin typeface="Calibri"/>
                          <a:ea typeface="Calibri"/>
                          <a:cs typeface="Calibri"/>
                          <a:sym typeface="Calibri"/>
                        </a:rPr>
                        <a:t>Cet objectif est-il limité dans le temps ?</a:t>
                      </a:r>
                      <a:endParaRPr sz="1100" b="1" i="1">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100">
                          <a:latin typeface="Calibri"/>
                          <a:ea typeface="Calibri"/>
                          <a:cs typeface="Calibri"/>
                          <a:sym typeface="Calibri"/>
                        </a:rPr>
                        <a:t>Assurer à Jamal une prise en charge temporaire pendant trois mois, jusqu'à ce que son frère adulte ait trouvé un logement pour eux deux.</a:t>
                      </a: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tc>
                  <a:txBody>
                    <a:bodyPr/>
                    <a:lstStyle/>
                    <a:p>
                      <a:pPr marL="0" marR="0" lvl="0" indent="0" algn="just" rtl="0">
                        <a:lnSpc>
                          <a:spcPct val="107000"/>
                        </a:lnSpc>
                        <a:spcBef>
                          <a:spcPts val="0"/>
                        </a:spcBef>
                        <a:spcAft>
                          <a:spcPts val="0"/>
                        </a:spcAft>
                        <a:buNone/>
                      </a:pPr>
                      <a:endParaRPr sz="1100">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3732" name="Google Shape;3732;p143"/>
          <p:cNvGrpSpPr/>
          <p:nvPr/>
        </p:nvGrpSpPr>
        <p:grpSpPr>
          <a:xfrm>
            <a:off x="4043966" y="9452888"/>
            <a:ext cx="2206363" cy="339509"/>
            <a:chOff x="914397" y="2009873"/>
            <a:chExt cx="10198445" cy="1569308"/>
          </a:xfrm>
        </p:grpSpPr>
        <p:sp>
          <p:nvSpPr>
            <p:cNvPr id="3733" name="Google Shape;3733;p143"/>
            <p:cNvSpPr/>
            <p:nvPr/>
          </p:nvSpPr>
          <p:spPr>
            <a:xfrm>
              <a:off x="914397" y="2009873"/>
              <a:ext cx="1705233" cy="15693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000" b="1">
                  <a:solidFill>
                    <a:schemeClr val="lt1"/>
                  </a:solidFill>
                  <a:latin typeface="Arial"/>
                  <a:ea typeface="Arial"/>
                  <a:cs typeface="Arial"/>
                  <a:sym typeface="Arial"/>
                </a:rPr>
                <a:t>S</a:t>
              </a:r>
              <a:endParaRPr sz="2000" b="1">
                <a:solidFill>
                  <a:schemeClr val="lt1"/>
                </a:solidFill>
                <a:latin typeface="Arial"/>
                <a:ea typeface="Arial"/>
                <a:cs typeface="Arial"/>
                <a:sym typeface="Arial"/>
              </a:endParaRPr>
            </a:p>
          </p:txBody>
        </p:sp>
        <p:sp>
          <p:nvSpPr>
            <p:cNvPr id="3734" name="Google Shape;3734;p143"/>
            <p:cNvSpPr/>
            <p:nvPr/>
          </p:nvSpPr>
          <p:spPr>
            <a:xfrm>
              <a:off x="3037700" y="2009873"/>
              <a:ext cx="1705233" cy="1569308"/>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000" b="1">
                  <a:solidFill>
                    <a:schemeClr val="lt1"/>
                  </a:solidFill>
                  <a:latin typeface="Arial"/>
                  <a:ea typeface="Arial"/>
                  <a:cs typeface="Arial"/>
                  <a:sym typeface="Arial"/>
                </a:rPr>
                <a:t>M</a:t>
              </a:r>
              <a:endParaRPr sz="2000" b="1">
                <a:solidFill>
                  <a:schemeClr val="lt1"/>
                </a:solidFill>
                <a:latin typeface="Arial"/>
                <a:ea typeface="Arial"/>
                <a:cs typeface="Arial"/>
                <a:sym typeface="Arial"/>
              </a:endParaRPr>
            </a:p>
          </p:txBody>
        </p:sp>
        <p:sp>
          <p:nvSpPr>
            <p:cNvPr id="3735" name="Google Shape;3735;p143"/>
            <p:cNvSpPr/>
            <p:nvPr/>
          </p:nvSpPr>
          <p:spPr>
            <a:xfrm>
              <a:off x="5161003" y="2009873"/>
              <a:ext cx="1705233" cy="156930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000" b="1">
                  <a:solidFill>
                    <a:schemeClr val="lt1"/>
                  </a:solidFill>
                  <a:latin typeface="Arial"/>
                  <a:ea typeface="Arial"/>
                  <a:cs typeface="Arial"/>
                  <a:sym typeface="Arial"/>
                </a:rPr>
                <a:t>A</a:t>
              </a:r>
              <a:endParaRPr sz="2000" b="1">
                <a:solidFill>
                  <a:schemeClr val="lt1"/>
                </a:solidFill>
                <a:latin typeface="Arial"/>
                <a:ea typeface="Arial"/>
                <a:cs typeface="Arial"/>
                <a:sym typeface="Arial"/>
              </a:endParaRPr>
            </a:p>
          </p:txBody>
        </p:sp>
        <p:sp>
          <p:nvSpPr>
            <p:cNvPr id="3736" name="Google Shape;3736;p143"/>
            <p:cNvSpPr/>
            <p:nvPr/>
          </p:nvSpPr>
          <p:spPr>
            <a:xfrm>
              <a:off x="7284306" y="2009873"/>
              <a:ext cx="1705233" cy="1569308"/>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000" b="1">
                  <a:solidFill>
                    <a:schemeClr val="lt1"/>
                  </a:solidFill>
                  <a:latin typeface="Arial"/>
                  <a:ea typeface="Arial"/>
                  <a:cs typeface="Arial"/>
                  <a:sym typeface="Arial"/>
                </a:rPr>
                <a:t>R</a:t>
              </a:r>
              <a:endParaRPr sz="2000" b="1">
                <a:solidFill>
                  <a:schemeClr val="lt1"/>
                </a:solidFill>
                <a:latin typeface="Arial"/>
                <a:ea typeface="Arial"/>
                <a:cs typeface="Arial"/>
                <a:sym typeface="Arial"/>
              </a:endParaRPr>
            </a:p>
          </p:txBody>
        </p:sp>
        <p:sp>
          <p:nvSpPr>
            <p:cNvPr id="3737" name="Google Shape;3737;p143"/>
            <p:cNvSpPr/>
            <p:nvPr/>
          </p:nvSpPr>
          <p:spPr>
            <a:xfrm>
              <a:off x="9407609" y="2009873"/>
              <a:ext cx="1705233" cy="1569308"/>
            </a:xfrm>
            <a:prstGeom prst="rect">
              <a:avLst/>
            </a:prstGeom>
            <a:solidFill>
              <a:srgbClr val="3774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2000" b="1">
                  <a:solidFill>
                    <a:schemeClr val="lt1"/>
                  </a:solidFill>
                  <a:latin typeface="Arial"/>
                  <a:ea typeface="Arial"/>
                  <a:cs typeface="Arial"/>
                  <a:sym typeface="Arial"/>
                </a:rPr>
                <a:t>T</a:t>
              </a:r>
              <a:endParaRPr sz="2000" b="1">
                <a:solidFill>
                  <a:schemeClr val="lt1"/>
                </a:solidFill>
                <a:latin typeface="Arial"/>
                <a:ea typeface="Arial"/>
                <a:cs typeface="Arial"/>
                <a:sym typeface="Arial"/>
              </a:endParaRPr>
            </a:p>
          </p:txBody>
        </p:sp>
      </p:grpSp>
      <p:sp>
        <p:nvSpPr>
          <p:cNvPr id="3738" name="Google Shape;3738;p143"/>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9" name="Google Shape;3739;p143"/>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0" name="Google Shape;3740;p143"/>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1" name="Google Shape;3741;p143"/>
          <p:cNvSpPr/>
          <p:nvPr/>
        </p:nvSpPr>
        <p:spPr>
          <a:xfrm rot="1782986">
            <a:off x="286724" y="168964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2" name="Google Shape;3742;p143"/>
          <p:cNvSpPr/>
          <p:nvPr/>
        </p:nvSpPr>
        <p:spPr>
          <a:xfrm rot="1782986">
            <a:off x="286724" y="215249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3" name="Google Shape;3743;p143"/>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sp>
        <p:nvSpPr>
          <p:cNvPr id="3748" name="Google Shape;3748;p144"/>
          <p:cNvSpPr txBox="1"/>
          <p:nvPr/>
        </p:nvSpPr>
        <p:spPr>
          <a:xfrm>
            <a:off x="996287" y="42833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PLAN D'ACTION D'AMINA</a:t>
            </a:r>
            <a:endParaRPr/>
          </a:p>
        </p:txBody>
      </p:sp>
      <p:graphicFrame>
        <p:nvGraphicFramePr>
          <p:cNvPr id="3749" name="Google Shape;3749;p144"/>
          <p:cNvGraphicFramePr/>
          <p:nvPr/>
        </p:nvGraphicFramePr>
        <p:xfrm>
          <a:off x="996287" y="716549"/>
          <a:ext cx="5254050" cy="4552101"/>
        </p:xfrm>
        <a:graphic>
          <a:graphicData uri="http://schemas.openxmlformats.org/drawingml/2006/table">
            <a:tbl>
              <a:tblPr firstRow="1" firstCol="1" bandRow="1">
                <a:noFill/>
                <a:tableStyleId>{2E002EEE-DCA1-4BBC-BB20-DC795D1CDC30}</a:tableStyleId>
              </a:tblPr>
              <a:tblGrid>
                <a:gridCol w="1226225">
                  <a:extLst>
                    <a:ext uri="{9D8B030D-6E8A-4147-A177-3AD203B41FA5}">
                      <a16:colId xmlns:a16="http://schemas.microsoft.com/office/drawing/2014/main" val="20000"/>
                    </a:ext>
                  </a:extLst>
                </a:gridCol>
                <a:gridCol w="4027825">
                  <a:extLst>
                    <a:ext uri="{9D8B030D-6E8A-4147-A177-3AD203B41FA5}">
                      <a16:colId xmlns:a16="http://schemas.microsoft.com/office/drawing/2014/main" val="20001"/>
                    </a:ext>
                  </a:extLst>
                </a:gridCol>
              </a:tblGrid>
              <a:tr h="151275">
                <a:tc gridSpan="2">
                  <a:txBody>
                    <a:bodyPr/>
                    <a:lstStyle/>
                    <a:p>
                      <a:pPr marL="0" marR="0" lvl="0" indent="0" algn="ctr" rtl="0">
                        <a:spcBef>
                          <a:spcPts val="0"/>
                        </a:spcBef>
                        <a:spcAft>
                          <a:spcPts val="0"/>
                        </a:spcAft>
                        <a:buNone/>
                      </a:pPr>
                      <a:r>
                        <a:rPr lang="en-ZA" sz="1500">
                          <a:solidFill>
                            <a:schemeClr val="lt1"/>
                          </a:solidFill>
                        </a:rPr>
                        <a:t>3.A. APERÇU DU PLAN D'ACTION</a:t>
                      </a:r>
                      <a:endParaRPr sz="1500">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hMerge="1">
                  <a:txBody>
                    <a:bodyPr/>
                    <a:lstStyle/>
                    <a:p>
                      <a:endParaRPr lang="en-BE"/>
                    </a:p>
                  </a:txBody>
                  <a:tcPr/>
                </a:tc>
                <a:extLst>
                  <a:ext uri="{0D108BD9-81ED-4DB2-BD59-A6C34878D82A}">
                    <a16:rowId xmlns:a16="http://schemas.microsoft.com/office/drawing/2014/main" val="10000"/>
                  </a:ext>
                </a:extLst>
              </a:tr>
              <a:tr h="127000">
                <a:tc>
                  <a:txBody>
                    <a:bodyPr/>
                    <a:lstStyle/>
                    <a:p>
                      <a:pPr marL="0" marR="0" lvl="0" indent="0" algn="l" rtl="0">
                        <a:lnSpc>
                          <a:spcPct val="107000"/>
                        </a:lnSpc>
                        <a:spcBef>
                          <a:spcPts val="0"/>
                        </a:spcBef>
                        <a:spcAft>
                          <a:spcPts val="0"/>
                        </a:spcAft>
                        <a:buNone/>
                      </a:pPr>
                      <a:r>
                        <a:rPr lang="en-ZA" sz="1000">
                          <a:solidFill>
                            <a:schemeClr val="lt1"/>
                          </a:solidFill>
                        </a:rPr>
                        <a:t>Étape de la gestion de cas</a:t>
                      </a:r>
                      <a:endParaRPr sz="1000">
                        <a:solidFill>
                          <a:schemeClr val="lt1"/>
                        </a:solidFill>
                        <a:latin typeface="Calibri"/>
                        <a:ea typeface="Calibri"/>
                        <a:cs typeface="Calibri"/>
                        <a:sym typeface="Calibri"/>
                      </a:endParaRPr>
                    </a:p>
                  </a:txBody>
                  <a:tcPr marL="42550" marR="425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000">
                          <a:solidFill>
                            <a:schemeClr val="dk1"/>
                          </a:solidFill>
                        </a:rPr>
                        <a:t>Étape 3 : planification du cas</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extLst>
                  <a:ext uri="{0D108BD9-81ED-4DB2-BD59-A6C34878D82A}">
                    <a16:rowId xmlns:a16="http://schemas.microsoft.com/office/drawing/2014/main" val="10001"/>
                  </a:ext>
                </a:extLst>
              </a:tr>
              <a:tr h="127000">
                <a:tc>
                  <a:txBody>
                    <a:bodyPr/>
                    <a:lstStyle/>
                    <a:p>
                      <a:pPr marL="0" marR="0" lvl="0" indent="0" algn="l" rtl="0">
                        <a:lnSpc>
                          <a:spcPct val="107000"/>
                        </a:lnSpc>
                        <a:spcBef>
                          <a:spcPts val="0"/>
                        </a:spcBef>
                        <a:spcAft>
                          <a:spcPts val="0"/>
                        </a:spcAft>
                        <a:buNone/>
                      </a:pPr>
                      <a:r>
                        <a:rPr lang="en-ZA" sz="1000">
                          <a:solidFill>
                            <a:schemeClr val="lt1"/>
                          </a:solidFill>
                        </a:rPr>
                        <a:t>Formulaire principal/complémentaire</a:t>
                      </a:r>
                      <a:endParaRPr sz="1000">
                        <a:solidFill>
                          <a:schemeClr val="lt1"/>
                        </a:solidFill>
                        <a:latin typeface="Calibri"/>
                        <a:ea typeface="Calibri"/>
                        <a:cs typeface="Calibri"/>
                        <a:sym typeface="Calibri"/>
                      </a:endParaRPr>
                    </a:p>
                  </a:txBody>
                  <a:tcPr marL="42550" marR="425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000">
                          <a:solidFill>
                            <a:schemeClr val="dk1"/>
                          </a:solidFill>
                        </a:rPr>
                        <a:t>Forme de base</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extLst>
                  <a:ext uri="{0D108BD9-81ED-4DB2-BD59-A6C34878D82A}">
                    <a16:rowId xmlns:a16="http://schemas.microsoft.com/office/drawing/2014/main" val="10002"/>
                  </a:ext>
                </a:extLst>
              </a:tr>
              <a:tr h="627400">
                <a:tc>
                  <a:txBody>
                    <a:bodyPr/>
                    <a:lstStyle/>
                    <a:p>
                      <a:pPr marL="0" marR="0" lvl="0" indent="0" algn="l" rtl="0">
                        <a:lnSpc>
                          <a:spcPct val="107000"/>
                        </a:lnSpc>
                        <a:spcBef>
                          <a:spcPts val="0"/>
                        </a:spcBef>
                        <a:spcAft>
                          <a:spcPts val="0"/>
                        </a:spcAft>
                        <a:buNone/>
                      </a:pPr>
                      <a:r>
                        <a:rPr lang="en-ZA" sz="1000">
                          <a:solidFill>
                            <a:schemeClr val="lt1"/>
                          </a:solidFill>
                        </a:rPr>
                        <a:t>Quand compléter</a:t>
                      </a:r>
                      <a:endParaRPr sz="1000">
                        <a:solidFill>
                          <a:schemeClr val="lt1"/>
                        </a:solidFill>
                        <a:latin typeface="Calibri"/>
                        <a:ea typeface="Calibri"/>
                        <a:cs typeface="Calibri"/>
                        <a:sym typeface="Calibri"/>
                      </a:endParaRPr>
                    </a:p>
                  </a:txBody>
                  <a:tcPr marL="42550" marR="425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000">
                          <a:solidFill>
                            <a:schemeClr val="dk1"/>
                          </a:solidFill>
                        </a:rPr>
                        <a:t>En fonction du niveau de risque du cas (à adapter au contexte) :</a:t>
                      </a:r>
                      <a:endParaRPr sz="1000">
                        <a:solidFill>
                          <a:schemeClr val="dk1"/>
                        </a:solidFill>
                      </a:endParaRPr>
                    </a:p>
                    <a:p>
                      <a:pPr marL="342900" marR="0" lvl="0" indent="-342900" algn="l" rtl="0">
                        <a:lnSpc>
                          <a:spcPct val="107000"/>
                        </a:lnSpc>
                        <a:spcBef>
                          <a:spcPts val="800"/>
                        </a:spcBef>
                        <a:spcAft>
                          <a:spcPts val="0"/>
                        </a:spcAft>
                        <a:buClr>
                          <a:schemeClr val="dk1"/>
                        </a:buClr>
                        <a:buSzPts val="1000"/>
                        <a:buFont typeface="Arial"/>
                        <a:buChar char="•"/>
                      </a:pPr>
                      <a:r>
                        <a:rPr lang="en-ZA" sz="1000" u="sng">
                          <a:solidFill>
                            <a:schemeClr val="dk1"/>
                          </a:solidFill>
                        </a:rPr>
                        <a:t>Élevé : </a:t>
                      </a:r>
                      <a:r>
                        <a:rPr lang="en-ZA" sz="1000">
                          <a:solidFill>
                            <a:schemeClr val="dk1"/>
                          </a:solidFill>
                        </a:rPr>
                        <a:t>dans les 3 jours suivant l'évaluation.</a:t>
                      </a:r>
                      <a:endParaRPr sz="1000">
                        <a:solidFill>
                          <a:schemeClr val="dk1"/>
                        </a:solidFill>
                      </a:endParaRPr>
                    </a:p>
                    <a:p>
                      <a:pPr marL="342900" marR="0" lvl="0" indent="-342900" algn="l" rtl="0">
                        <a:lnSpc>
                          <a:spcPct val="107000"/>
                        </a:lnSpc>
                        <a:spcBef>
                          <a:spcPts val="0"/>
                        </a:spcBef>
                        <a:spcAft>
                          <a:spcPts val="0"/>
                        </a:spcAft>
                        <a:buClr>
                          <a:schemeClr val="dk1"/>
                        </a:buClr>
                        <a:buSzPts val="1000"/>
                        <a:buFont typeface="Arial"/>
                        <a:buChar char="•"/>
                      </a:pPr>
                      <a:r>
                        <a:rPr lang="en-ZA" sz="1000" u="sng">
                          <a:solidFill>
                            <a:schemeClr val="dk1"/>
                          </a:solidFill>
                        </a:rPr>
                        <a:t>Moyen : </a:t>
                      </a:r>
                      <a:r>
                        <a:rPr lang="en-ZA" sz="1000">
                          <a:solidFill>
                            <a:schemeClr val="dk1"/>
                          </a:solidFill>
                        </a:rPr>
                        <a:t>dans la semaine qui suit l'évaluation.</a:t>
                      </a:r>
                      <a:endParaRPr sz="1000">
                        <a:solidFill>
                          <a:schemeClr val="dk1"/>
                        </a:solidFill>
                      </a:endParaRPr>
                    </a:p>
                    <a:p>
                      <a:pPr marL="342900" marR="0" lvl="0" indent="-342900" algn="l" rtl="0">
                        <a:lnSpc>
                          <a:spcPct val="107000"/>
                        </a:lnSpc>
                        <a:spcBef>
                          <a:spcPts val="0"/>
                        </a:spcBef>
                        <a:spcAft>
                          <a:spcPts val="0"/>
                        </a:spcAft>
                        <a:buClr>
                          <a:schemeClr val="dk1"/>
                        </a:buClr>
                        <a:buSzPts val="1000"/>
                        <a:buFont typeface="Arial"/>
                        <a:buChar char="•"/>
                      </a:pPr>
                      <a:r>
                        <a:rPr lang="en-ZA" sz="1000" u="sng">
                          <a:solidFill>
                            <a:schemeClr val="dk1"/>
                          </a:solidFill>
                        </a:rPr>
                        <a:t>Faible : </a:t>
                      </a:r>
                      <a:r>
                        <a:rPr lang="en-ZA" sz="1000">
                          <a:solidFill>
                            <a:schemeClr val="dk1"/>
                          </a:solidFill>
                        </a:rPr>
                        <a:t>dans les deux semaines suivant l'évaluation.</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Ou après qu'un examen du dossier a révélé que le plan d'action devait être révisé.</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extLst>
                  <a:ext uri="{0D108BD9-81ED-4DB2-BD59-A6C34878D82A}">
                    <a16:rowId xmlns:a16="http://schemas.microsoft.com/office/drawing/2014/main" val="10003"/>
                  </a:ext>
                </a:extLst>
              </a:tr>
              <a:tr h="526225">
                <a:tc>
                  <a:txBody>
                    <a:bodyPr/>
                    <a:lstStyle/>
                    <a:p>
                      <a:pPr marL="0" marR="0" lvl="0" indent="0" algn="l" rtl="0">
                        <a:lnSpc>
                          <a:spcPct val="107000"/>
                        </a:lnSpc>
                        <a:spcBef>
                          <a:spcPts val="0"/>
                        </a:spcBef>
                        <a:spcAft>
                          <a:spcPts val="0"/>
                        </a:spcAft>
                        <a:buNone/>
                      </a:pPr>
                      <a:r>
                        <a:rPr lang="en-ZA" sz="1000">
                          <a:solidFill>
                            <a:schemeClr val="lt1"/>
                          </a:solidFill>
                        </a:rPr>
                        <a:t>Qui doit compléter</a:t>
                      </a:r>
                      <a:endParaRPr sz="1000">
                        <a:solidFill>
                          <a:schemeClr val="lt1"/>
                        </a:solidFill>
                        <a:latin typeface="Calibri"/>
                        <a:ea typeface="Calibri"/>
                        <a:cs typeface="Calibri"/>
                        <a:sym typeface="Calibri"/>
                      </a:endParaRPr>
                    </a:p>
                  </a:txBody>
                  <a:tcPr marL="42550" marR="425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000">
                          <a:solidFill>
                            <a:schemeClr val="dk1"/>
                          </a:solidFill>
                        </a:rPr>
                        <a:t>Affectation d'un gestionnaire de cas au dossier avec l'enfant et la ou les personnes qui s'en occupent (si possible et s'il y a lieu).</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D'autres personnes importantes dans la vie de l'enfant, ainsi que d'autres prestataires de services et autorités compétentes, peuvent participer à l'élaboration du plan d'intervention s'ils ont un rôle à jouer </a:t>
                      </a:r>
                      <a:r>
                        <a:rPr lang="en-ZA" sz="1000" u="sng">
                          <a:solidFill>
                            <a:schemeClr val="dk1"/>
                          </a:solidFill>
                        </a:rPr>
                        <a:t>et </a:t>
                      </a:r>
                      <a:r>
                        <a:rPr lang="en-ZA" sz="1000">
                          <a:solidFill>
                            <a:schemeClr val="dk1"/>
                          </a:solidFill>
                        </a:rPr>
                        <a:t>si un consentement éclairé a été donné à cet effet.</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Une fois rempli, ce formulaire doit être approuvé par le superviseur.</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extLst>
                  <a:ext uri="{0D108BD9-81ED-4DB2-BD59-A6C34878D82A}">
                    <a16:rowId xmlns:a16="http://schemas.microsoft.com/office/drawing/2014/main" val="10004"/>
                  </a:ext>
                </a:extLst>
              </a:tr>
              <a:tr h="197825">
                <a:tc>
                  <a:txBody>
                    <a:bodyPr/>
                    <a:lstStyle/>
                    <a:p>
                      <a:pPr marL="0" marR="0" lvl="0" indent="0" algn="l" rtl="0">
                        <a:lnSpc>
                          <a:spcPct val="107000"/>
                        </a:lnSpc>
                        <a:spcBef>
                          <a:spcPts val="0"/>
                        </a:spcBef>
                        <a:spcAft>
                          <a:spcPts val="0"/>
                        </a:spcAft>
                        <a:buNone/>
                      </a:pPr>
                      <a:r>
                        <a:rPr lang="en-ZA" sz="1000">
                          <a:solidFill>
                            <a:schemeClr val="lt1"/>
                          </a:solidFill>
                        </a:rPr>
                        <a:t>Objet du formulaire</a:t>
                      </a:r>
                      <a:endParaRPr sz="1000">
                        <a:solidFill>
                          <a:schemeClr val="lt1"/>
                        </a:solidFill>
                        <a:latin typeface="Calibri"/>
                        <a:ea typeface="Calibri"/>
                        <a:cs typeface="Calibri"/>
                        <a:sym typeface="Calibri"/>
                      </a:endParaRPr>
                    </a:p>
                  </a:txBody>
                  <a:tcPr marL="42550" marR="42550" marT="0" marB="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a:txBody>
                    <a:bodyPr/>
                    <a:lstStyle/>
                    <a:p>
                      <a:pPr marL="0" marR="0" lvl="0" indent="0" algn="l" rtl="0">
                        <a:lnSpc>
                          <a:spcPct val="107000"/>
                        </a:lnSpc>
                        <a:spcBef>
                          <a:spcPts val="0"/>
                        </a:spcBef>
                        <a:spcAft>
                          <a:spcPts val="0"/>
                        </a:spcAft>
                        <a:buNone/>
                      </a:pPr>
                      <a:r>
                        <a:rPr lang="en-ZA" sz="1000">
                          <a:solidFill>
                            <a:schemeClr val="dk1"/>
                          </a:solidFill>
                        </a:rPr>
                        <a:t>Enregistrer et planifier les interventions convenues nécessaires pour assurer la protection de l'enfant, veiller à ce que ses soins et son bien-être soient pris en charge et répondre à ses besoins (tels qu'ils ont été identifiés lors de l'évaluation).</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extLst>
                  <a:ext uri="{0D108BD9-81ED-4DB2-BD59-A6C34878D82A}">
                    <a16:rowId xmlns:a16="http://schemas.microsoft.com/office/drawing/2014/main" val="10005"/>
                  </a:ext>
                </a:extLst>
              </a:tr>
            </a:tbl>
          </a:graphicData>
        </a:graphic>
      </p:graphicFrame>
      <p:graphicFrame>
        <p:nvGraphicFramePr>
          <p:cNvPr id="3750" name="Google Shape;3750;p144"/>
          <p:cNvGraphicFramePr/>
          <p:nvPr>
            <p:extLst>
              <p:ext uri="{D42A27DB-BD31-4B8C-83A1-F6EECF244321}">
                <p14:modId xmlns:p14="http://schemas.microsoft.com/office/powerpoint/2010/main" val="3386514101"/>
              </p:ext>
            </p:extLst>
          </p:nvPr>
        </p:nvGraphicFramePr>
        <p:xfrm>
          <a:off x="996287" y="5344174"/>
          <a:ext cx="5254025" cy="4204215"/>
        </p:xfrm>
        <a:graphic>
          <a:graphicData uri="http://schemas.openxmlformats.org/drawingml/2006/table">
            <a:tbl>
              <a:tblPr firstRow="1" firstCol="1" bandRow="1">
                <a:noFill/>
                <a:tableStyleId>{2E002EEE-DCA1-4BBC-BB20-DC795D1CDC30}</a:tableStyleId>
              </a:tblPr>
              <a:tblGrid>
                <a:gridCol w="781725">
                  <a:extLst>
                    <a:ext uri="{9D8B030D-6E8A-4147-A177-3AD203B41FA5}">
                      <a16:colId xmlns:a16="http://schemas.microsoft.com/office/drawing/2014/main" val="20000"/>
                    </a:ext>
                  </a:extLst>
                </a:gridCol>
                <a:gridCol w="1844075">
                  <a:extLst>
                    <a:ext uri="{9D8B030D-6E8A-4147-A177-3AD203B41FA5}">
                      <a16:colId xmlns:a16="http://schemas.microsoft.com/office/drawing/2014/main" val="20001"/>
                    </a:ext>
                  </a:extLst>
                </a:gridCol>
                <a:gridCol w="656875">
                  <a:extLst>
                    <a:ext uri="{9D8B030D-6E8A-4147-A177-3AD203B41FA5}">
                      <a16:colId xmlns:a16="http://schemas.microsoft.com/office/drawing/2014/main" val="20002"/>
                    </a:ext>
                  </a:extLst>
                </a:gridCol>
                <a:gridCol w="483525">
                  <a:extLst>
                    <a:ext uri="{9D8B030D-6E8A-4147-A177-3AD203B41FA5}">
                      <a16:colId xmlns:a16="http://schemas.microsoft.com/office/drawing/2014/main" val="20003"/>
                    </a:ext>
                  </a:extLst>
                </a:gridCol>
                <a:gridCol w="830250">
                  <a:extLst>
                    <a:ext uri="{9D8B030D-6E8A-4147-A177-3AD203B41FA5}">
                      <a16:colId xmlns:a16="http://schemas.microsoft.com/office/drawing/2014/main" val="20004"/>
                    </a:ext>
                  </a:extLst>
                </a:gridCol>
                <a:gridCol w="657575">
                  <a:extLst>
                    <a:ext uri="{9D8B030D-6E8A-4147-A177-3AD203B41FA5}">
                      <a16:colId xmlns:a16="http://schemas.microsoft.com/office/drawing/2014/main" val="20005"/>
                    </a:ext>
                  </a:extLst>
                </a:gridCol>
              </a:tblGrid>
              <a:tr h="197700">
                <a:tc gridSpan="6">
                  <a:txBody>
                    <a:bodyPr/>
                    <a:lstStyle/>
                    <a:p>
                      <a:pPr marL="0" marR="0" lvl="0" indent="0" algn="ctr" rtl="0">
                        <a:spcBef>
                          <a:spcPts val="0"/>
                        </a:spcBef>
                        <a:spcAft>
                          <a:spcPts val="0"/>
                        </a:spcAft>
                        <a:buNone/>
                      </a:pPr>
                      <a:r>
                        <a:rPr lang="en-ZA" sz="1500">
                          <a:solidFill>
                            <a:schemeClr val="lt1"/>
                          </a:solidFill>
                        </a:rPr>
                        <a:t>PLAN D'AFFAIRES</a:t>
                      </a:r>
                      <a:endParaRPr sz="1500">
                        <a:solidFill>
                          <a:schemeClr val="lt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377432"/>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52750">
                <a:tc gridSpan="2">
                  <a:txBody>
                    <a:bodyPr/>
                    <a:lstStyle/>
                    <a:p>
                      <a:pPr marL="0" marR="0" lvl="0" indent="0" algn="l" rtl="0">
                        <a:lnSpc>
                          <a:spcPct val="107000"/>
                        </a:lnSpc>
                        <a:spcBef>
                          <a:spcPts val="0"/>
                        </a:spcBef>
                        <a:spcAft>
                          <a:spcPts val="0"/>
                        </a:spcAft>
                        <a:buNone/>
                      </a:pPr>
                      <a:r>
                        <a:rPr lang="en-ZA" sz="1000">
                          <a:solidFill>
                            <a:schemeClr val="dk1"/>
                          </a:solidFill>
                        </a:rPr>
                        <a:t>Date de l'accord sur le plan de traitement </a:t>
                      </a:r>
                      <a:r>
                        <a:rPr lang="en-ZA" sz="700">
                          <a:solidFill>
                            <a:schemeClr val="dk1"/>
                          </a:solidFill>
                        </a:rPr>
                        <a:t>: </a:t>
                      </a:r>
                      <a:r>
                        <a:rPr lang="en-ZA" sz="700" b="0" i="1">
                          <a:solidFill>
                            <a:schemeClr val="dk1"/>
                          </a:solidFill>
                        </a:rPr>
                        <a:t>jj/mm/aa</a:t>
                      </a:r>
                      <a:endParaRPr sz="700" b="0" i="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ZA" sz="1000" dirty="0" err="1">
                          <a:solidFill>
                            <a:schemeClr val="dk1"/>
                          </a:solidFill>
                        </a:rPr>
                        <a:t>Numéro</a:t>
                      </a:r>
                      <a:r>
                        <a:rPr lang="en-ZA" sz="1000" dirty="0">
                          <a:solidFill>
                            <a:schemeClr val="dk1"/>
                          </a:solidFill>
                        </a:rPr>
                        <a:t> </a:t>
                      </a:r>
                      <a:r>
                        <a:rPr lang="en-ZA" sz="1000" dirty="0" err="1">
                          <a:solidFill>
                            <a:schemeClr val="dk1"/>
                          </a:solidFill>
                        </a:rPr>
                        <a:t>d'identification</a:t>
                      </a:r>
                      <a:r>
                        <a:rPr lang="en-ZA" sz="1000" dirty="0">
                          <a:solidFill>
                            <a:schemeClr val="dk1"/>
                          </a:solidFill>
                        </a:rPr>
                        <a:t> du </a:t>
                      </a:r>
                      <a:r>
                        <a:rPr lang="en-ZA" sz="1000" dirty="0" err="1">
                          <a:solidFill>
                            <a:schemeClr val="dk1"/>
                          </a:solidFill>
                        </a:rPr>
                        <a:t>cas</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152750">
                <a:tc gridSpan="6">
                  <a:txBody>
                    <a:bodyPr/>
                    <a:lstStyle/>
                    <a:p>
                      <a:pPr marL="0" marR="0" lvl="0" indent="0" algn="l" rtl="0">
                        <a:lnSpc>
                          <a:spcPct val="107000"/>
                        </a:lnSpc>
                        <a:spcBef>
                          <a:spcPts val="0"/>
                        </a:spcBef>
                        <a:spcAft>
                          <a:spcPts val="0"/>
                        </a:spcAft>
                        <a:buNone/>
                      </a:pPr>
                      <a:r>
                        <a:rPr lang="en-ZA" sz="1000">
                          <a:solidFill>
                            <a:schemeClr val="dk1"/>
                          </a:solidFill>
                        </a:rPr>
                        <a:t>1. OBJECTIF GLOBAL DU PLAN D'ACTION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339075">
                <a:tc gridSpan="6">
                  <a:txBody>
                    <a:bodyPr/>
                    <a:lstStyle/>
                    <a:p>
                      <a:pPr marL="0" marR="0" lvl="0" indent="0" algn="l" rtl="0">
                        <a:lnSpc>
                          <a:spcPct val="107000"/>
                        </a:lnSpc>
                        <a:spcBef>
                          <a:spcPts val="0"/>
                        </a:spcBef>
                        <a:spcAft>
                          <a:spcPts val="0"/>
                        </a:spcAft>
                        <a:buNone/>
                      </a:pPr>
                      <a:r>
                        <a:rPr lang="en-ZA" sz="1000" dirty="0">
                          <a:solidFill>
                            <a:schemeClr val="dk1"/>
                          </a:solidFill>
                        </a:rPr>
                        <a:t>Objectif </a:t>
                      </a:r>
                      <a:r>
                        <a:rPr lang="en-ZA" sz="1000" dirty="0" err="1">
                          <a:solidFill>
                            <a:schemeClr val="dk1"/>
                          </a:solidFill>
                        </a:rPr>
                        <a:t>général</a:t>
                      </a:r>
                      <a:r>
                        <a:rPr lang="en-ZA" sz="1000" dirty="0">
                          <a:solidFill>
                            <a:schemeClr val="dk1"/>
                          </a:solidFill>
                        </a:rPr>
                        <a:t> : </a:t>
                      </a:r>
                      <a:r>
                        <a:rPr lang="en-ZA" sz="700" b="0" i="1" dirty="0" err="1">
                          <a:solidFill>
                            <a:schemeClr val="dk1"/>
                          </a:solidFill>
                        </a:rPr>
                        <a:t>définir</a:t>
                      </a:r>
                      <a:r>
                        <a:rPr lang="en-ZA" sz="700" b="0" i="1" dirty="0">
                          <a:solidFill>
                            <a:schemeClr val="dk1"/>
                          </a:solidFill>
                        </a:rPr>
                        <a:t> un </a:t>
                      </a:r>
                      <a:r>
                        <a:rPr lang="en-ZA" sz="700" b="0" i="1" dirty="0" err="1">
                          <a:solidFill>
                            <a:schemeClr val="dk1"/>
                          </a:solidFill>
                        </a:rPr>
                        <a:t>objectif</a:t>
                      </a:r>
                      <a:r>
                        <a:rPr lang="en-ZA" sz="700" b="0" i="1" dirty="0">
                          <a:solidFill>
                            <a:schemeClr val="dk1"/>
                          </a:solidFill>
                        </a:rPr>
                        <a:t> SMART (</a:t>
                      </a:r>
                      <a:r>
                        <a:rPr lang="en-ZA" sz="700" b="0" i="1" dirty="0" err="1">
                          <a:solidFill>
                            <a:schemeClr val="dk1"/>
                          </a:solidFill>
                        </a:rPr>
                        <a:t>spécifique</a:t>
                      </a:r>
                      <a:r>
                        <a:rPr lang="en-ZA" sz="700" b="0" i="1" dirty="0">
                          <a:solidFill>
                            <a:schemeClr val="dk1"/>
                          </a:solidFill>
                        </a:rPr>
                        <a:t>, </a:t>
                      </a:r>
                      <a:r>
                        <a:rPr lang="en-ZA" sz="700" b="0" i="1" dirty="0" err="1">
                          <a:solidFill>
                            <a:schemeClr val="dk1"/>
                          </a:solidFill>
                        </a:rPr>
                        <a:t>mesurable</a:t>
                      </a:r>
                      <a:r>
                        <a:rPr lang="en-ZA" sz="700" b="0" i="1" dirty="0">
                          <a:solidFill>
                            <a:schemeClr val="dk1"/>
                          </a:solidFill>
                        </a:rPr>
                        <a:t>, </a:t>
                      </a:r>
                      <a:r>
                        <a:rPr lang="en-ZA" sz="700" b="0" i="1" dirty="0" err="1">
                          <a:solidFill>
                            <a:schemeClr val="dk1"/>
                          </a:solidFill>
                        </a:rPr>
                        <a:t>réalisable</a:t>
                      </a:r>
                      <a:r>
                        <a:rPr lang="en-ZA" sz="700" b="0" i="1" dirty="0">
                          <a:solidFill>
                            <a:schemeClr val="dk1"/>
                          </a:solidFill>
                        </a:rPr>
                        <a:t>/</a:t>
                      </a:r>
                      <a:r>
                        <a:rPr lang="en-ZA" sz="700" b="0" i="1" dirty="0" err="1">
                          <a:solidFill>
                            <a:schemeClr val="dk1"/>
                          </a:solidFill>
                        </a:rPr>
                        <a:t>convenu</a:t>
                      </a:r>
                      <a:r>
                        <a:rPr lang="en-ZA" sz="700" b="0" i="1" dirty="0">
                          <a:solidFill>
                            <a:schemeClr val="dk1"/>
                          </a:solidFill>
                        </a:rPr>
                        <a:t>, </a:t>
                      </a:r>
                      <a:r>
                        <a:rPr lang="en-ZA" sz="700" b="0" i="1" dirty="0" err="1">
                          <a:solidFill>
                            <a:schemeClr val="dk1"/>
                          </a:solidFill>
                        </a:rPr>
                        <a:t>réaliste</a:t>
                      </a:r>
                      <a:r>
                        <a:rPr lang="en-ZA" sz="700" b="0" i="1" dirty="0">
                          <a:solidFill>
                            <a:schemeClr val="dk1"/>
                          </a:solidFill>
                        </a:rPr>
                        <a:t>/pertinent et </a:t>
                      </a:r>
                      <a:r>
                        <a:rPr lang="en-ZA" sz="700" b="0" i="1" dirty="0" err="1">
                          <a:solidFill>
                            <a:schemeClr val="dk1"/>
                          </a:solidFill>
                        </a:rPr>
                        <a:t>limité</a:t>
                      </a:r>
                      <a:r>
                        <a:rPr lang="en-ZA" sz="700" b="0" i="1" dirty="0">
                          <a:solidFill>
                            <a:schemeClr val="dk1"/>
                          </a:solidFill>
                        </a:rPr>
                        <a:t> dans le temps).</a:t>
                      </a:r>
                      <a:endParaRPr sz="700" b="0" i="1" dirty="0">
                        <a:solidFill>
                          <a:schemeClr val="dk1"/>
                        </a:solidFill>
                      </a:endParaRPr>
                    </a:p>
                    <a:p>
                      <a:pPr marL="0" marR="0" lvl="0" indent="0" algn="l" rtl="0">
                        <a:lnSpc>
                          <a:spcPct val="107000"/>
                        </a:lnSpc>
                        <a:spcBef>
                          <a:spcPts val="80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152750">
                <a:tc gridSpan="6">
                  <a:txBody>
                    <a:bodyPr/>
                    <a:lstStyle/>
                    <a:p>
                      <a:pPr marL="0" marR="0" lvl="0" indent="0" algn="l" rtl="0">
                        <a:lnSpc>
                          <a:spcPct val="107000"/>
                        </a:lnSpc>
                        <a:spcBef>
                          <a:spcPts val="0"/>
                        </a:spcBef>
                        <a:spcAft>
                          <a:spcPts val="0"/>
                        </a:spcAft>
                        <a:buNone/>
                      </a:pPr>
                      <a:r>
                        <a:rPr lang="en-ZA" sz="1000">
                          <a:solidFill>
                            <a:schemeClr val="dk1"/>
                          </a:solidFill>
                        </a:rPr>
                        <a:t>2. LE PLAN D'INTERVENTION ET LES SERVICES À FOURNIR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809600">
                <a:tc>
                  <a:txBody>
                    <a:bodyPr/>
                    <a:lstStyle/>
                    <a:p>
                      <a:pPr marL="0" marR="0" lvl="0" indent="0" algn="l" rtl="0">
                        <a:spcBef>
                          <a:spcPts val="0"/>
                        </a:spcBef>
                        <a:spcAft>
                          <a:spcPts val="0"/>
                        </a:spcAft>
                        <a:buNone/>
                      </a:pPr>
                      <a:r>
                        <a:rPr lang="en-ZA" sz="900">
                          <a:solidFill>
                            <a:schemeClr val="dk1"/>
                          </a:solidFill>
                        </a:rPr>
                        <a:t>Actions à entreprendre</a:t>
                      </a:r>
                      <a:endParaRPr sz="900">
                        <a:solidFill>
                          <a:schemeClr val="dk1"/>
                        </a:solidFill>
                      </a:endParaRPr>
                    </a:p>
                    <a:p>
                      <a:pPr marL="0" marR="0" lvl="0" indent="0" algn="l" rtl="0">
                        <a:spcBef>
                          <a:spcPts val="0"/>
                        </a:spcBef>
                        <a:spcAft>
                          <a:spcPts val="0"/>
                        </a:spcAft>
                        <a:buNone/>
                      </a:pPr>
                      <a:r>
                        <a:rPr lang="en-ZA" sz="700" b="0" i="1">
                          <a:solidFill>
                            <a:schemeClr val="dk1"/>
                          </a:solidFill>
                        </a:rPr>
                        <a:t>Ordre de priorité de haut en bas</a:t>
                      </a:r>
                      <a:endParaRPr sz="7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Besoins de réponses </a:t>
                      </a:r>
                      <a:endParaRPr/>
                    </a:p>
                    <a:p>
                      <a:pPr marL="0" marR="0" lvl="0" indent="0" algn="l" rtl="0">
                        <a:spcBef>
                          <a:spcPts val="0"/>
                        </a:spcBef>
                        <a:spcAft>
                          <a:spcPts val="0"/>
                        </a:spcAft>
                        <a:buNone/>
                      </a:pPr>
                      <a:r>
                        <a:rPr lang="en-ZA" sz="700" i="1">
                          <a:solidFill>
                            <a:schemeClr val="dk1"/>
                          </a:solidFill>
                        </a:rPr>
                        <a:t>tels qu'identifiés dans l'évaluation, par exemple : protection de remplacement, sécurité (par exemple : abri sûr), éducation (formelle), éducation non formelle, recherche et réunification des familles, soutien psychosocial de base, soins de santé maternelle et infantile non spécialisés, services de santé maternelle et infantile spécialisés, nourriture, articles non alimentaires, aide en espèces, moyens de subsistance, soins médicaux, nutrition, soutien juridique, documentation, services pour les enfants handicapés, santé sexuelle et reproductive, abri, WASH, solution durable, relocalisation.</a:t>
                      </a:r>
                      <a:endParaRPr sz="700" i="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Responsabilité des </a:t>
                      </a:r>
                      <a:endParaRPr sz="1000" b="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Date d'échéance</a:t>
                      </a:r>
                      <a:endParaRPr sz="1000" b="1">
                        <a:solidFill>
                          <a:schemeClr val="dk1"/>
                        </a:solidFill>
                      </a:endParaRPr>
                    </a:p>
                    <a:p>
                      <a:pPr marL="0" marR="0" lvl="0" indent="0" algn="l" rtl="0">
                        <a:spcBef>
                          <a:spcPts val="0"/>
                        </a:spcBef>
                        <a:spcAft>
                          <a:spcPts val="0"/>
                        </a:spcAft>
                        <a:buNone/>
                      </a:pPr>
                      <a:r>
                        <a:rPr lang="en-ZA" sz="700" i="1">
                          <a:solidFill>
                            <a:schemeClr val="dk1"/>
                          </a:solidFill>
                        </a:rPr>
                        <a:t>jj/mm/aa</a:t>
                      </a:r>
                      <a:endParaRPr sz="700" i="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Statut </a:t>
                      </a:r>
                      <a:endParaRPr sz="1000">
                        <a:solidFill>
                          <a:schemeClr val="dk1"/>
                        </a:solidFill>
                      </a:endParaRPr>
                    </a:p>
                    <a:p>
                      <a:pPr marL="0" marR="0" lvl="0" indent="0" algn="l" rtl="0">
                        <a:spcBef>
                          <a:spcPts val="0"/>
                        </a:spcBef>
                        <a:spcAft>
                          <a:spcPts val="0"/>
                        </a:spcAft>
                        <a:buNone/>
                      </a:pPr>
                      <a:r>
                        <a:rPr lang="en-ZA" sz="700" i="1">
                          <a:solidFill>
                            <a:schemeClr val="dk1"/>
                          </a:solidFill>
                        </a:rPr>
                        <a:t>Ajoutez une croix chaque fois qu'une nouvelle étape est franchie.</a:t>
                      </a:r>
                      <a:endParaRPr sz="700" i="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Notes </a:t>
                      </a:r>
                      <a:r>
                        <a:rPr lang="en-ZA" sz="700" i="1">
                          <a:solidFill>
                            <a:schemeClr val="dk1"/>
                          </a:solidFill>
                        </a:rPr>
                        <a:t>Par exemple, les points forts et les obstacles qui peuvent aider/progresser ou entraver la réalisation.</a:t>
                      </a:r>
                      <a:endParaRPr sz="700" i="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479725">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]en cours</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 en cours</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 complété</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sp>
        <p:nvSpPr>
          <p:cNvPr id="3751" name="Google Shape;3751;p144"/>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2" name="Google Shape;3752;p144"/>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3" name="Google Shape;3753;p144"/>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4" name="Google Shape;3754;p144"/>
          <p:cNvSpPr/>
          <p:nvPr/>
        </p:nvSpPr>
        <p:spPr>
          <a:xfrm rot="1782986">
            <a:off x="286724" y="168964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5" name="Google Shape;3755;p144"/>
          <p:cNvSpPr/>
          <p:nvPr/>
        </p:nvSpPr>
        <p:spPr>
          <a:xfrm rot="1782986">
            <a:off x="286724" y="215249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6" name="Google Shape;3756;p144"/>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3760"/>
        <p:cNvGrpSpPr/>
        <p:nvPr/>
      </p:nvGrpSpPr>
      <p:grpSpPr>
        <a:xfrm>
          <a:off x="0" y="0"/>
          <a:ext cx="0" cy="0"/>
          <a:chOff x="0" y="0"/>
          <a:chExt cx="0" cy="0"/>
        </a:xfrm>
      </p:grpSpPr>
      <p:graphicFrame>
        <p:nvGraphicFramePr>
          <p:cNvPr id="3761" name="Google Shape;3761;p145"/>
          <p:cNvGraphicFramePr/>
          <p:nvPr>
            <p:extLst>
              <p:ext uri="{D42A27DB-BD31-4B8C-83A1-F6EECF244321}">
                <p14:modId xmlns:p14="http://schemas.microsoft.com/office/powerpoint/2010/main" val="1154846701"/>
              </p:ext>
            </p:extLst>
          </p:nvPr>
        </p:nvGraphicFramePr>
        <p:xfrm>
          <a:off x="990601" y="698501"/>
          <a:ext cx="5257825" cy="8558777"/>
        </p:xfrm>
        <a:graphic>
          <a:graphicData uri="http://schemas.openxmlformats.org/drawingml/2006/table">
            <a:tbl>
              <a:tblPr firstRow="1" firstCol="1" bandRow="1">
                <a:noFill/>
                <a:tableStyleId>{2E002EEE-DCA1-4BBC-BB20-DC795D1CDC30}</a:tableStyleId>
              </a:tblPr>
              <a:tblGrid>
                <a:gridCol w="762000">
                  <a:extLst>
                    <a:ext uri="{9D8B030D-6E8A-4147-A177-3AD203B41FA5}">
                      <a16:colId xmlns:a16="http://schemas.microsoft.com/office/drawing/2014/main" val="20000"/>
                    </a:ext>
                  </a:extLst>
                </a:gridCol>
                <a:gridCol w="1257775">
                  <a:extLst>
                    <a:ext uri="{9D8B030D-6E8A-4147-A177-3AD203B41FA5}">
                      <a16:colId xmlns:a16="http://schemas.microsoft.com/office/drawing/2014/main" val="20001"/>
                    </a:ext>
                  </a:extLst>
                </a:gridCol>
                <a:gridCol w="190425">
                  <a:extLst>
                    <a:ext uri="{9D8B030D-6E8A-4147-A177-3AD203B41FA5}">
                      <a16:colId xmlns:a16="http://schemas.microsoft.com/office/drawing/2014/main" val="20002"/>
                    </a:ext>
                  </a:extLst>
                </a:gridCol>
                <a:gridCol w="609225">
                  <a:extLst>
                    <a:ext uri="{9D8B030D-6E8A-4147-A177-3AD203B41FA5}">
                      <a16:colId xmlns:a16="http://schemas.microsoft.com/office/drawing/2014/main" val="20003"/>
                    </a:ext>
                  </a:extLst>
                </a:gridCol>
                <a:gridCol w="499525">
                  <a:extLst>
                    <a:ext uri="{9D8B030D-6E8A-4147-A177-3AD203B41FA5}">
                      <a16:colId xmlns:a16="http://schemas.microsoft.com/office/drawing/2014/main" val="20004"/>
                    </a:ext>
                  </a:extLst>
                </a:gridCol>
                <a:gridCol w="1022250">
                  <a:extLst>
                    <a:ext uri="{9D8B030D-6E8A-4147-A177-3AD203B41FA5}">
                      <a16:colId xmlns:a16="http://schemas.microsoft.com/office/drawing/2014/main" val="20005"/>
                    </a:ext>
                  </a:extLst>
                </a:gridCol>
                <a:gridCol w="916625">
                  <a:extLst>
                    <a:ext uri="{9D8B030D-6E8A-4147-A177-3AD203B41FA5}">
                      <a16:colId xmlns:a16="http://schemas.microsoft.com/office/drawing/2014/main" val="20006"/>
                    </a:ext>
                  </a:extLst>
                </a:gridCol>
              </a:tblGrid>
              <a:tr h="810175">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gridSpan="2">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b="0">
                          <a:solidFill>
                            <a:schemeClr val="dk1"/>
                          </a:solidFill>
                        </a:rPr>
                        <a:t>[ ]en cours</a:t>
                      </a:r>
                      <a:endParaRPr sz="1000" b="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en cours</a:t>
                      </a:r>
                      <a:endParaRPr sz="1000" b="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complété</a:t>
                      </a:r>
                      <a:endParaRPr sz="1350" b="0"/>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810175">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gridSpan="2">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b="0">
                          <a:solidFill>
                            <a:schemeClr val="dk1"/>
                          </a:solidFill>
                        </a:rPr>
                        <a:t>[ ]en cours</a:t>
                      </a:r>
                      <a:endParaRPr sz="1000" b="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en cours</a:t>
                      </a:r>
                      <a:endParaRPr sz="1000" b="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complété</a:t>
                      </a:r>
                      <a:endParaRPr sz="1000" b="0"/>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810175">
                <a:tc>
                  <a:txBody>
                    <a:bodyPr/>
                    <a:lstStyle/>
                    <a:p>
                      <a:pPr marL="0" marR="0" lvl="0" indent="0" algn="l" rtl="0">
                        <a:lnSpc>
                          <a:spcPct val="107000"/>
                        </a:lnSpc>
                        <a:spcBef>
                          <a:spcPts val="0"/>
                        </a:spcBef>
                        <a:spcAft>
                          <a:spcPts val="0"/>
                        </a:spcAft>
                        <a:buNone/>
                      </a:pP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gridSpan="2">
                  <a:txBody>
                    <a:bodyPr/>
                    <a:lstStyle/>
                    <a:p>
                      <a:pPr marL="0" marR="0" lvl="0" indent="0" algn="l" rtl="0">
                        <a:lnSpc>
                          <a:spcPct val="107000"/>
                        </a:lnSpc>
                        <a:spcBef>
                          <a:spcPts val="0"/>
                        </a:spcBef>
                        <a:spcAft>
                          <a:spcPts val="0"/>
                        </a:spcAft>
                        <a:buNone/>
                      </a:pP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b="0">
                          <a:solidFill>
                            <a:schemeClr val="dk1"/>
                          </a:solidFill>
                        </a:rPr>
                        <a:t>[ ]en cours</a:t>
                      </a:r>
                      <a:endParaRPr sz="1000" b="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en cours</a:t>
                      </a:r>
                      <a:endParaRPr sz="1000" b="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complété</a:t>
                      </a:r>
                      <a:endParaRPr sz="1000" b="0"/>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endParaRPr sz="1000"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241725">
                <a:tc gridSpan="7">
                  <a:txBody>
                    <a:bodyPr/>
                    <a:lstStyle/>
                    <a:p>
                      <a:pPr marL="0" marR="0" lvl="0" indent="0" algn="l" rtl="0">
                        <a:lnSpc>
                          <a:spcPct val="107000"/>
                        </a:lnSpc>
                        <a:spcBef>
                          <a:spcPts val="0"/>
                        </a:spcBef>
                        <a:spcAft>
                          <a:spcPts val="0"/>
                        </a:spcAft>
                        <a:buNone/>
                      </a:pPr>
                      <a:r>
                        <a:rPr lang="en-ZA" sz="1000">
                          <a:solidFill>
                            <a:schemeClr val="dk1"/>
                          </a:solidFill>
                        </a:rPr>
                        <a:t>3. APPROBATION ET ACCORDS</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238375">
                <a:tc gridSpan="7">
                  <a:txBody>
                    <a:bodyPr/>
                    <a:lstStyle/>
                    <a:p>
                      <a:pPr marL="0" marR="0" lvl="0" indent="0" algn="l" rtl="0">
                        <a:spcBef>
                          <a:spcPts val="0"/>
                        </a:spcBef>
                        <a:spcAft>
                          <a:spcPts val="0"/>
                        </a:spcAft>
                        <a:buNone/>
                      </a:pPr>
                      <a:r>
                        <a:rPr lang="en-ZA" sz="1000">
                          <a:solidFill>
                            <a:schemeClr val="dk1"/>
                          </a:solidFill>
                        </a:rPr>
                        <a:t>Noms et signatures des personnes impliquées dans l'élaboration du plan</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238375">
                <a:tc gridSpan="2">
                  <a:txBody>
                    <a:bodyPr/>
                    <a:lstStyle/>
                    <a:p>
                      <a:pPr marL="0" marR="0" lvl="0" indent="0" algn="l" rtl="0">
                        <a:spcBef>
                          <a:spcPts val="0"/>
                        </a:spcBef>
                        <a:spcAft>
                          <a:spcPts val="0"/>
                        </a:spcAft>
                        <a:buNone/>
                      </a:pPr>
                      <a:r>
                        <a:rPr lang="en-ZA" sz="1000" b="1">
                          <a:solidFill>
                            <a:schemeClr val="dk1"/>
                          </a:solidFill>
                        </a:rPr>
                        <a:t>Nom :</a:t>
                      </a:r>
                      <a:endParaRPr sz="1000" b="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Lien avec l'enfant :</a:t>
                      </a:r>
                      <a:endParaRPr sz="1000" b="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Signature :</a:t>
                      </a:r>
                      <a:endParaRPr sz="1000" b="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hMerge="1">
                  <a:txBody>
                    <a:bodyPr/>
                    <a:lstStyle/>
                    <a:p>
                      <a:endParaRPr lang="en-BE"/>
                    </a:p>
                  </a:txBody>
                  <a:tcPr/>
                </a:tc>
                <a:extLst>
                  <a:ext uri="{0D108BD9-81ED-4DB2-BD59-A6C34878D82A}">
                    <a16:rowId xmlns:a16="http://schemas.microsoft.com/office/drawing/2014/main" val="10005"/>
                  </a:ext>
                </a:extLst>
              </a:tr>
              <a:tr h="238375">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6"/>
                  </a:ext>
                </a:extLst>
              </a:tr>
              <a:tr h="238375">
                <a:tc gridSpan="2">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7"/>
                  </a:ext>
                </a:extLst>
              </a:tr>
              <a:tr h="238375">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8"/>
                  </a:ext>
                </a:extLst>
              </a:tr>
              <a:tr h="238375">
                <a:tc gridSpan="2">
                  <a:txBody>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9"/>
                  </a:ext>
                </a:extLst>
              </a:tr>
              <a:tr h="933275">
                <a:tc gridSpan="7">
                  <a:txBody>
                    <a:bodyPr/>
                    <a:lstStyle/>
                    <a:p>
                      <a:pPr marL="0" marR="0" lvl="0" indent="0" algn="l" rtl="0">
                        <a:spcBef>
                          <a:spcPts val="0"/>
                        </a:spcBef>
                        <a:spcAft>
                          <a:spcPts val="0"/>
                        </a:spcAft>
                        <a:buNone/>
                      </a:pPr>
                      <a:r>
                        <a:rPr lang="en-ZA" sz="1000">
                          <a:solidFill>
                            <a:schemeClr val="dk1"/>
                          </a:solidFill>
                        </a:rPr>
                        <a:t>Détails sur toute personne qui n'est pas d'accord avec certaines parties du plan et sur les raisons de son désaccord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659875">
                <a:tc gridSpan="3">
                  <a:txBody>
                    <a:bodyPr/>
                    <a:lstStyle/>
                    <a:p>
                      <a:pPr marL="0" marR="0" lvl="0" indent="0" algn="l" rtl="0">
                        <a:lnSpc>
                          <a:spcPct val="107000"/>
                        </a:lnSpc>
                        <a:spcBef>
                          <a:spcPts val="0"/>
                        </a:spcBef>
                        <a:spcAft>
                          <a:spcPts val="0"/>
                        </a:spcAft>
                        <a:buNone/>
                      </a:pPr>
                      <a:r>
                        <a:rPr lang="en-ZA" sz="1000">
                          <a:solidFill>
                            <a:schemeClr val="dk1"/>
                          </a:solidFill>
                        </a:rPr>
                        <a:t>L'enfant a-t-il été impliqué dans l'élaboration du plan d'action ? </a:t>
                      </a:r>
                      <a:endParaRPr sz="100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Oui [ ] Non</a:t>
                      </a:r>
                      <a:endParaRPr sz="1000" b="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ZA" sz="1000" b="1">
                          <a:solidFill>
                            <a:schemeClr val="dk1"/>
                          </a:solidFill>
                        </a:rPr>
                        <a:t>Si ce n'est pas le cas, pourquoi et quelles mesures seront prises pour impliquer l'enfant à l'avenir ?</a:t>
                      </a:r>
                      <a:endParaRPr sz="1000" b="1">
                        <a:solidFill>
                          <a:schemeClr val="dk1"/>
                        </a:solidFill>
                      </a:endParaRPr>
                    </a:p>
                    <a:p>
                      <a:pPr marL="0" marR="0" lvl="0" indent="0" algn="l" rtl="0">
                        <a:lnSpc>
                          <a:spcPct val="107000"/>
                        </a:lnSpc>
                        <a:spcBef>
                          <a:spcPts val="800"/>
                        </a:spcBef>
                        <a:spcAft>
                          <a:spcPts val="0"/>
                        </a:spcAft>
                        <a:buNone/>
                      </a:pPr>
                      <a:r>
                        <a:rPr lang="en-ZA" sz="1000" b="1">
                          <a:solidFill>
                            <a:schemeClr val="dk1"/>
                          </a:solidFill>
                        </a:rPr>
                        <a:t> </a:t>
                      </a:r>
                      <a:endParaRPr sz="1000" b="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1"/>
                  </a:ext>
                </a:extLst>
              </a:tr>
              <a:tr h="659875">
                <a:tc gridSpan="3">
                  <a:txBody>
                    <a:bodyPr/>
                    <a:lstStyle/>
                    <a:p>
                      <a:pPr marL="0" marR="0" lvl="0" indent="0" algn="l" rtl="0">
                        <a:lnSpc>
                          <a:spcPct val="107000"/>
                        </a:lnSpc>
                        <a:spcBef>
                          <a:spcPts val="0"/>
                        </a:spcBef>
                        <a:spcAft>
                          <a:spcPts val="0"/>
                        </a:spcAft>
                        <a:buNone/>
                      </a:pPr>
                      <a:r>
                        <a:rPr lang="en-ZA" sz="1000">
                          <a:solidFill>
                            <a:schemeClr val="dk1"/>
                          </a:solidFill>
                        </a:rPr>
                        <a:t>La personne soignante a-t-elle été impliquée dans l'élaboration du plan d'intervention ? </a:t>
                      </a:r>
                      <a:endParaRPr sz="100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Oui [ ] Non</a:t>
                      </a:r>
                      <a:endParaRPr sz="1000" b="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4">
                  <a:txBody>
                    <a:bodyPr/>
                    <a:lstStyle/>
                    <a:p>
                      <a:pPr marL="0" marR="0" lvl="0" indent="0" algn="l" rtl="0">
                        <a:lnSpc>
                          <a:spcPct val="107000"/>
                        </a:lnSpc>
                        <a:spcBef>
                          <a:spcPts val="0"/>
                        </a:spcBef>
                        <a:spcAft>
                          <a:spcPts val="0"/>
                        </a:spcAft>
                        <a:buNone/>
                      </a:pPr>
                      <a:r>
                        <a:rPr lang="en-ZA" sz="1000" b="1">
                          <a:solidFill>
                            <a:schemeClr val="dk1"/>
                          </a:solidFill>
                        </a:rPr>
                        <a:t>Si ce n'est pas le cas, pourquoi et quelles mesures seront prises pour impliquer le soignant à l'avenir ?</a:t>
                      </a:r>
                      <a:endParaRPr sz="1000" b="1">
                        <a:solidFill>
                          <a:schemeClr val="dk1"/>
                        </a:solidFill>
                      </a:endParaRPr>
                    </a:p>
                    <a:p>
                      <a:pPr marL="0" marR="0" lvl="0" indent="0" algn="l" rtl="0">
                        <a:lnSpc>
                          <a:spcPct val="107000"/>
                        </a:lnSpc>
                        <a:spcBef>
                          <a:spcPts val="800"/>
                        </a:spcBef>
                        <a:spcAft>
                          <a:spcPts val="0"/>
                        </a:spcAft>
                        <a:buNone/>
                      </a:pPr>
                      <a:r>
                        <a:rPr lang="en-ZA" sz="1000" b="1">
                          <a:solidFill>
                            <a:schemeClr val="dk1"/>
                          </a:solidFill>
                        </a:rPr>
                        <a:t> </a:t>
                      </a:r>
                      <a:endParaRPr sz="1000" b="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2"/>
                  </a:ext>
                </a:extLst>
              </a:tr>
              <a:tr h="1026600">
                <a:tc gridSpan="7">
                  <a:txBody>
                    <a:bodyPr/>
                    <a:lstStyle/>
                    <a:p>
                      <a:pPr marL="0" marR="0" lvl="0" indent="0" algn="l" rtl="0">
                        <a:spcBef>
                          <a:spcPts val="0"/>
                        </a:spcBef>
                        <a:spcAft>
                          <a:spcPts val="0"/>
                        </a:spcAft>
                        <a:buNone/>
                      </a:pPr>
                      <a:r>
                        <a:rPr lang="en-ZA" sz="1000">
                          <a:solidFill>
                            <a:schemeClr val="dk1"/>
                          </a:solidFill>
                        </a:rPr>
                        <a:t>Calendrier de suivi / de contrôle : </a:t>
                      </a:r>
                      <a:r>
                        <a:rPr lang="en-ZA" sz="700" b="0" i="1">
                          <a:solidFill>
                            <a:schemeClr val="dk1"/>
                          </a:solidFill>
                        </a:rPr>
                        <a:t>Par exemple, suivi le lundi de la semaine prochaine sur les services à fournir et le vendredi de la semaine suivante sur la situation de l'enfant. Suivi et contrôle deux fois par semaine au minimum pendant le mois à venir. Si la situation évolue comme prévu/souhaité, modifier le calendrier de suivi et de contrôle le mois suivant en fonction de la réunion d'examen et du niveau de risque modifié à la fin du mois.</a:t>
                      </a:r>
                      <a:endParaRPr sz="700" b="0" i="1">
                        <a:solidFill>
                          <a:schemeClr val="dk1"/>
                        </a:solidFill>
                      </a:endParaRPr>
                    </a:p>
                    <a:p>
                      <a:pPr marL="0" marR="0" lvl="0" indent="0" algn="l" rtl="0">
                        <a:spcBef>
                          <a:spcPts val="0"/>
                        </a:spcBef>
                        <a:spcAft>
                          <a:spcPts val="0"/>
                        </a:spcAft>
                        <a:buNone/>
                      </a:pPr>
                      <a:r>
                        <a:rPr lang="en-ZA" sz="700">
                          <a:solidFill>
                            <a:schemeClr val="dk1"/>
                          </a:solidFill>
                        </a:rPr>
                        <a:t> </a:t>
                      </a:r>
                      <a:endParaRPr sz="7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3"/>
                  </a:ext>
                </a:extLst>
              </a:tr>
              <a:tr h="238375">
                <a:tc gridSpan="7">
                  <a:txBody>
                    <a:bodyPr/>
                    <a:lstStyle/>
                    <a:p>
                      <a:pPr marL="0" marR="0" lvl="0" indent="0" algn="l" rtl="0">
                        <a:spcBef>
                          <a:spcPts val="0"/>
                        </a:spcBef>
                        <a:spcAft>
                          <a:spcPts val="0"/>
                        </a:spcAft>
                        <a:buNone/>
                      </a:pPr>
                      <a:r>
                        <a:rPr lang="en-ZA" sz="1000">
                          <a:solidFill>
                            <a:schemeClr val="dk1"/>
                          </a:solidFill>
                        </a:rPr>
                        <a:t>Date de l'examen : </a:t>
                      </a:r>
                      <a:r>
                        <a:rPr lang="en-ZA" sz="700" b="0" i="1">
                          <a:solidFill>
                            <a:schemeClr val="dk1"/>
                          </a:solidFill>
                        </a:rPr>
                        <a:t>jj/mm/aa</a:t>
                      </a:r>
                      <a:endParaRPr sz="700" b="0" i="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4"/>
                  </a:ext>
                </a:extLst>
              </a:tr>
              <a:tr h="685325">
                <a:tc gridSpan="2">
                  <a:txBody>
                    <a:bodyPr/>
                    <a:lstStyle/>
                    <a:p>
                      <a:pPr marL="0" marR="0" lvl="0" indent="0" algn="l" rtl="0">
                        <a:spcBef>
                          <a:spcPts val="0"/>
                        </a:spcBef>
                        <a:spcAft>
                          <a:spcPts val="0"/>
                        </a:spcAft>
                        <a:buNone/>
                      </a:pPr>
                      <a:r>
                        <a:rPr lang="en-ZA" sz="1000">
                          <a:solidFill>
                            <a:schemeClr val="dk1"/>
                          </a:solidFill>
                        </a:rPr>
                        <a:t>Le plan de traitement est-il revu et approuvé par le superviseur ?</a:t>
                      </a:r>
                      <a:endParaRPr sz="1000">
                        <a:solidFill>
                          <a:schemeClr val="dk1"/>
                        </a:solidFill>
                      </a:endParaRPr>
                    </a:p>
                    <a:p>
                      <a:pPr marL="0" marR="0" lvl="0" indent="0" algn="l" rtl="0">
                        <a:spcBef>
                          <a:spcPts val="0"/>
                        </a:spcBef>
                        <a:spcAft>
                          <a:spcPts val="0"/>
                        </a:spcAft>
                        <a:buNone/>
                      </a:pPr>
                      <a:r>
                        <a:rPr lang="en-ZA" sz="1000" b="0">
                          <a:solidFill>
                            <a:schemeClr val="dk1"/>
                          </a:solidFill>
                        </a:rPr>
                        <a:t>[ ]Non   </a:t>
                      </a:r>
                      <a:endParaRPr sz="1000" b="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Nom et signature :</a:t>
                      </a:r>
                      <a:endParaRPr sz="1000" b="1">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Si </a:t>
                      </a:r>
                      <a:r>
                        <a:rPr lang="en-ZA" sz="1000" b="1" dirty="0" err="1">
                          <a:solidFill>
                            <a:schemeClr val="dk1"/>
                          </a:solidFill>
                        </a:rPr>
                        <a:t>ce</a:t>
                      </a:r>
                      <a:r>
                        <a:rPr lang="en-ZA" sz="1000" b="1" dirty="0">
                          <a:solidFill>
                            <a:schemeClr val="dk1"/>
                          </a:solidFill>
                        </a:rPr>
                        <a:t> </a:t>
                      </a:r>
                      <a:r>
                        <a:rPr lang="en-ZA" sz="1000" b="1" dirty="0" err="1">
                          <a:solidFill>
                            <a:schemeClr val="dk1"/>
                          </a:solidFill>
                        </a:rPr>
                        <a:t>n'est</a:t>
                      </a:r>
                      <a:r>
                        <a:rPr lang="en-ZA" sz="1000" b="1" dirty="0">
                          <a:solidFill>
                            <a:schemeClr val="dk1"/>
                          </a:solidFill>
                        </a:rPr>
                        <a:t> pas le </a:t>
                      </a:r>
                      <a:r>
                        <a:rPr lang="en-ZA" sz="1000" b="1" dirty="0" err="1">
                          <a:solidFill>
                            <a:schemeClr val="dk1"/>
                          </a:solidFill>
                        </a:rPr>
                        <a:t>cas</a:t>
                      </a:r>
                      <a:r>
                        <a:rPr lang="en-ZA" sz="1000" b="1" dirty="0">
                          <a:solidFill>
                            <a:schemeClr val="dk1"/>
                          </a:solidFill>
                        </a:rPr>
                        <a:t>, que faut-il modifier ?</a:t>
                      </a:r>
                      <a:endParaRPr sz="1000" b="1" dirty="0">
                        <a:solidFill>
                          <a:schemeClr val="dk1"/>
                        </a:solidFill>
                        <a:latin typeface="Calibri"/>
                        <a:ea typeface="Calibri"/>
                        <a:cs typeface="Calibri"/>
                        <a:sym typeface="Calibri"/>
                      </a:endParaRPr>
                    </a:p>
                  </a:txBody>
                  <a:tcPr marL="45725" marR="45725" marT="45725" marB="45725">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5"/>
                  </a:ext>
                </a:extLst>
              </a:tr>
            </a:tbl>
          </a:graphicData>
        </a:graphic>
      </p:graphicFrame>
      <p:sp>
        <p:nvSpPr>
          <p:cNvPr id="3762" name="Google Shape;3762;p145"/>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3" name="Google Shape;3763;p145"/>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4" name="Google Shape;3764;p145"/>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5" name="Google Shape;3765;p145"/>
          <p:cNvSpPr/>
          <p:nvPr/>
        </p:nvSpPr>
        <p:spPr>
          <a:xfrm rot="1782986">
            <a:off x="286724" y="168964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6" name="Google Shape;3766;p145"/>
          <p:cNvSpPr/>
          <p:nvPr/>
        </p:nvSpPr>
        <p:spPr>
          <a:xfrm rot="1782986">
            <a:off x="286724" y="215249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7" name="Google Shape;3767;p145"/>
          <p:cNvSpPr/>
          <p:nvPr/>
        </p:nvSpPr>
        <p:spPr>
          <a:xfrm rot="1782986">
            <a:off x="286725" y="2618792"/>
            <a:ext cx="335595" cy="289306"/>
          </a:xfrm>
          <a:prstGeom prst="hexagon">
            <a:avLst>
              <a:gd name="adj" fmla="val 28965"/>
              <a:gd name="vf" fmla="val 115470"/>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3771"/>
        <p:cNvGrpSpPr/>
        <p:nvPr/>
      </p:nvGrpSpPr>
      <p:grpSpPr>
        <a:xfrm>
          <a:off x="0" y="0"/>
          <a:ext cx="0" cy="0"/>
          <a:chOff x="0" y="0"/>
          <a:chExt cx="0" cy="0"/>
        </a:xfrm>
      </p:grpSpPr>
      <p:sp>
        <p:nvSpPr>
          <p:cNvPr id="3772" name="Google Shape;3772;p146"/>
          <p:cNvSpPr/>
          <p:nvPr/>
        </p:nvSpPr>
        <p:spPr>
          <a:xfrm rot="1782986">
            <a:off x="-1328855" y="5145441"/>
            <a:ext cx="3595260" cy="3099365"/>
          </a:xfrm>
          <a:prstGeom prst="hexagon">
            <a:avLst>
              <a:gd name="adj" fmla="val 28965"/>
              <a:gd name="vf" fmla="val 11547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3" name="Google Shape;3773;p146"/>
          <p:cNvSpPr/>
          <p:nvPr/>
        </p:nvSpPr>
        <p:spPr>
          <a:xfrm rot="1782986">
            <a:off x="4678406" y="654853"/>
            <a:ext cx="3595260" cy="3099365"/>
          </a:xfrm>
          <a:prstGeom prst="hexagon">
            <a:avLst>
              <a:gd name="adj" fmla="val 28965"/>
              <a:gd name="vf" fmla="val 11547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4" name="Google Shape;3774;p146"/>
          <p:cNvSpPr/>
          <p:nvPr/>
        </p:nvSpPr>
        <p:spPr>
          <a:xfrm>
            <a:off x="2501900" y="2149381"/>
            <a:ext cx="3745466" cy="107118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5" name="Google Shape;3775;p146"/>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3776" name="Google Shape;3776;p146"/>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3777" name="Google Shape;3777;p146"/>
          <p:cNvSpPr/>
          <p:nvPr/>
        </p:nvSpPr>
        <p:spPr>
          <a:xfrm>
            <a:off x="2501900" y="3398040"/>
            <a:ext cx="3745466" cy="1118934"/>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8" name="Google Shape;3778;p146"/>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3779" name="Google Shape;3779;p146"/>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3780" name="Google Shape;3780;p146"/>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8ACA84"/>
                </a:highlight>
                <a:latin typeface="Calibri"/>
                <a:ea typeface="Calibri"/>
                <a:cs typeface="Calibri"/>
                <a:sym typeface="Calibri"/>
              </a:rPr>
              <a:t>SESSION 6 : CLÔTURE DU MODULE</a:t>
            </a:r>
            <a:endParaRPr/>
          </a:p>
        </p:txBody>
      </p:sp>
      <p:sp>
        <p:nvSpPr>
          <p:cNvPr id="3781" name="Google Shape;3781;p146"/>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3782" name="Google Shape;3782;p146"/>
          <p:cNvSpPr/>
          <p:nvPr/>
        </p:nvSpPr>
        <p:spPr>
          <a:xfrm>
            <a:off x="2501900" y="5633117"/>
            <a:ext cx="3745466" cy="939353"/>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3" name="Google Shape;3783;p146"/>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3784" name="Google Shape;3784;p146"/>
          <p:cNvSpPr/>
          <p:nvPr/>
        </p:nvSpPr>
        <p:spPr>
          <a:xfrm>
            <a:off x="2501900" y="6753342"/>
            <a:ext cx="3745466" cy="98123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5" name="Google Shape;3785;p146"/>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3786" name="Google Shape;3786;p146"/>
          <p:cNvSpPr/>
          <p:nvPr/>
        </p:nvSpPr>
        <p:spPr>
          <a:xfrm>
            <a:off x="2501900" y="7928131"/>
            <a:ext cx="3745466" cy="981230"/>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7" name="Google Shape;3787;p146"/>
          <p:cNvSpPr txBox="1"/>
          <p:nvPr/>
        </p:nvSpPr>
        <p:spPr>
          <a:xfrm>
            <a:off x="1007471" y="7928131"/>
            <a:ext cx="1413996"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3788" name="Google Shape;3788;p146"/>
          <p:cNvSpPr/>
          <p:nvPr/>
        </p:nvSpPr>
        <p:spPr>
          <a:xfrm rot="1782986">
            <a:off x="286724" y="30111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9" name="Google Shape;3789;p146"/>
          <p:cNvSpPr/>
          <p:nvPr/>
        </p:nvSpPr>
        <p:spPr>
          <a:xfrm rot="1782986">
            <a:off x="286724" y="76395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0" name="Google Shape;3790;p146"/>
          <p:cNvSpPr/>
          <p:nvPr/>
        </p:nvSpPr>
        <p:spPr>
          <a:xfrm rot="1782986">
            <a:off x="286724" y="122680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1" name="Google Shape;3791;p146"/>
          <p:cNvSpPr/>
          <p:nvPr/>
        </p:nvSpPr>
        <p:spPr>
          <a:xfrm rot="1782986">
            <a:off x="286724" y="1689645"/>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2" name="Google Shape;3792;p146"/>
          <p:cNvSpPr/>
          <p:nvPr/>
        </p:nvSpPr>
        <p:spPr>
          <a:xfrm rot="1782986">
            <a:off x="286724" y="2152490"/>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3" name="Google Shape;3793;p146"/>
          <p:cNvSpPr/>
          <p:nvPr/>
        </p:nvSpPr>
        <p:spPr>
          <a:xfrm rot="1782986">
            <a:off x="286725" y="2618792"/>
            <a:ext cx="335595" cy="289306"/>
          </a:xfrm>
          <a:prstGeom prst="hexagon">
            <a:avLst>
              <a:gd name="adj" fmla="val 28965"/>
              <a:gd name="vf" fmla="val 11547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3797"/>
        <p:cNvGrpSpPr/>
        <p:nvPr/>
      </p:nvGrpSpPr>
      <p:grpSpPr>
        <a:xfrm>
          <a:off x="0" y="0"/>
          <a:ext cx="0" cy="0"/>
          <a:chOff x="0" y="0"/>
          <a:chExt cx="0" cy="0"/>
        </a:xfrm>
      </p:grpSpPr>
      <p:sp>
        <p:nvSpPr>
          <p:cNvPr id="3798" name="Google Shape;3798;p147"/>
          <p:cNvSpPr/>
          <p:nvPr/>
        </p:nvSpPr>
        <p:spPr>
          <a:xfrm>
            <a:off x="0" y="0"/>
            <a:ext cx="6858000" cy="331470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9" name="Google Shape;3799;p147"/>
          <p:cNvSpPr txBox="1"/>
          <p:nvPr/>
        </p:nvSpPr>
        <p:spPr>
          <a:xfrm>
            <a:off x="752439" y="4817751"/>
            <a:ext cx="506102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D3F51"/>
              </a:buClr>
              <a:buSzPts val="2000"/>
              <a:buFont typeface="Garamond"/>
              <a:buNone/>
            </a:pPr>
            <a:r>
              <a:rPr lang="en-ZA" sz="2000" b="1" i="0" u="none" strike="noStrike" cap="none">
                <a:solidFill>
                  <a:srgbClr val="5D3F51"/>
                </a:solidFill>
                <a:latin typeface="Garamond"/>
                <a:ea typeface="Garamond"/>
                <a:cs typeface="Garamond"/>
                <a:sym typeface="Garamond"/>
              </a:rPr>
              <a:t>MODULE </a:t>
            </a:r>
            <a:r>
              <a:rPr lang="en-ZA" sz="2000" b="1">
                <a:solidFill>
                  <a:srgbClr val="5D3F51"/>
                </a:solidFill>
                <a:latin typeface="Garamond"/>
                <a:ea typeface="Garamond"/>
                <a:cs typeface="Garamond"/>
                <a:sym typeface="Garamond"/>
              </a:rPr>
              <a:t>9</a:t>
            </a:r>
            <a:endParaRPr sz="2000" b="1" i="0" u="none" strike="noStrike" cap="none">
              <a:solidFill>
                <a:srgbClr val="5D3F51"/>
              </a:solidFill>
              <a:latin typeface="Garamond"/>
              <a:ea typeface="Garamond"/>
              <a:cs typeface="Garamond"/>
              <a:sym typeface="Garamond"/>
            </a:endParaRPr>
          </a:p>
          <a:p>
            <a:pPr marL="0" marR="0" lvl="0" indent="0" algn="l" rtl="0">
              <a:lnSpc>
                <a:spcPct val="100000"/>
              </a:lnSpc>
              <a:spcBef>
                <a:spcPts val="0"/>
              </a:spcBef>
              <a:spcAft>
                <a:spcPts val="0"/>
              </a:spcAft>
              <a:buClr>
                <a:srgbClr val="5D3F51"/>
              </a:buClr>
              <a:buSzPts val="2000"/>
              <a:buFont typeface="Garamond"/>
              <a:buNone/>
            </a:pPr>
            <a:r>
              <a:rPr lang="en-ZA" sz="2000" b="1">
                <a:solidFill>
                  <a:srgbClr val="5D3F51"/>
                </a:solidFill>
                <a:latin typeface="Garamond"/>
                <a:ea typeface="Garamond"/>
                <a:cs typeface="Garamond"/>
                <a:sym typeface="Garamond"/>
              </a:rPr>
              <a:t> </a:t>
            </a:r>
            <a:endParaRPr sz="4400" b="1">
              <a:solidFill>
                <a:srgbClr val="5D3F51"/>
              </a:solidFill>
              <a:latin typeface="Garamond"/>
              <a:ea typeface="Garamond"/>
              <a:cs typeface="Garamond"/>
              <a:sym typeface="Garamond"/>
            </a:endParaRPr>
          </a:p>
          <a:p>
            <a:pPr marL="0" marR="0" lvl="0" indent="0" algn="l" rtl="0">
              <a:spcBef>
                <a:spcPts val="0"/>
              </a:spcBef>
              <a:spcAft>
                <a:spcPts val="0"/>
              </a:spcAft>
              <a:buNone/>
            </a:pPr>
            <a:r>
              <a:rPr lang="en-ZA" sz="4400" b="1">
                <a:solidFill>
                  <a:srgbClr val="5D3F51"/>
                </a:solidFill>
                <a:latin typeface="Garamond"/>
                <a:ea typeface="Garamond"/>
                <a:cs typeface="Garamond"/>
                <a:sym typeface="Garamond"/>
              </a:rPr>
              <a:t>Mise en œuvre</a:t>
            </a:r>
            <a:endParaRPr/>
          </a:p>
        </p:txBody>
      </p:sp>
      <p:sp>
        <p:nvSpPr>
          <p:cNvPr id="3800" name="Google Shape;3800;p147"/>
          <p:cNvSpPr/>
          <p:nvPr/>
        </p:nvSpPr>
        <p:spPr>
          <a:xfrm rot="1782986">
            <a:off x="539630" y="2109486"/>
            <a:ext cx="2269827" cy="1956740"/>
          </a:xfrm>
          <a:prstGeom prst="hexagon">
            <a:avLst>
              <a:gd name="adj" fmla="val 28965"/>
              <a:gd name="vf" fmla="val 115470"/>
            </a:avLst>
          </a:prstGeom>
          <a:solidFill>
            <a:srgbClr val="D0B9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01" name="Google Shape;3801;p147"/>
          <p:cNvGrpSpPr/>
          <p:nvPr/>
        </p:nvGrpSpPr>
        <p:grpSpPr>
          <a:xfrm>
            <a:off x="951639" y="2453997"/>
            <a:ext cx="1281526" cy="1167994"/>
            <a:chOff x="6770748" y="1158240"/>
            <a:chExt cx="1290433" cy="1176112"/>
          </a:xfrm>
        </p:grpSpPr>
        <p:grpSp>
          <p:nvGrpSpPr>
            <p:cNvPr id="3802" name="Google Shape;3802;p147"/>
            <p:cNvGrpSpPr/>
            <p:nvPr/>
          </p:nvGrpSpPr>
          <p:grpSpPr>
            <a:xfrm rot="5400000">
              <a:off x="7093709" y="1366880"/>
              <a:ext cx="644510" cy="1290433"/>
              <a:chOff x="8596263" y="1354913"/>
              <a:chExt cx="480062" cy="961175"/>
            </a:xfrm>
          </p:grpSpPr>
          <p:sp>
            <p:nvSpPr>
              <p:cNvPr id="3803" name="Google Shape;3803;p147"/>
              <p:cNvSpPr/>
              <p:nvPr/>
            </p:nvSpPr>
            <p:spPr>
              <a:xfrm rot="1076057" flipH="1">
                <a:off x="8840670" y="1614649"/>
                <a:ext cx="161053" cy="509954"/>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04" name="Google Shape;3804;p147"/>
              <p:cNvSpPr/>
              <p:nvPr/>
            </p:nvSpPr>
            <p:spPr>
              <a:xfrm rot="-688756" flipH="1">
                <a:off x="8877905" y="1366612"/>
                <a:ext cx="157606" cy="39828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05" name="Google Shape;3805;p147"/>
              <p:cNvSpPr/>
              <p:nvPr/>
            </p:nvSpPr>
            <p:spPr>
              <a:xfrm rot="613090" flipH="1">
                <a:off x="8673953" y="1668726"/>
                <a:ext cx="154779" cy="358638"/>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06" name="Google Shape;3806;p147"/>
              <p:cNvSpPr/>
              <p:nvPr/>
            </p:nvSpPr>
            <p:spPr>
              <a:xfrm rot="-4323943">
                <a:off x="8678142" y="1906154"/>
                <a:ext cx="197560" cy="315831"/>
              </a:xfrm>
              <a:prstGeom prst="flowChartManualInpu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07" name="Google Shape;3807;p147"/>
              <p:cNvSpPr/>
              <p:nvPr/>
            </p:nvSpPr>
            <p:spPr>
              <a:xfrm>
                <a:off x="8657142" y="2030875"/>
                <a:ext cx="241922" cy="2852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3808" name="Google Shape;3808;p147"/>
            <p:cNvSpPr/>
            <p:nvPr/>
          </p:nvSpPr>
          <p:spPr>
            <a:xfrm>
              <a:off x="7271980" y="1158240"/>
              <a:ext cx="566129" cy="566129"/>
            </a:xfrm>
            <a:prstGeom prst="donut">
              <a:avLst>
                <a:gd name="adj" fmla="val 3173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3812"/>
        <p:cNvGrpSpPr/>
        <p:nvPr/>
      </p:nvGrpSpPr>
      <p:grpSpPr>
        <a:xfrm>
          <a:off x="0" y="0"/>
          <a:ext cx="0" cy="0"/>
          <a:chOff x="0" y="0"/>
          <a:chExt cx="0" cy="0"/>
        </a:xfrm>
      </p:grpSpPr>
      <p:sp>
        <p:nvSpPr>
          <p:cNvPr id="3813" name="Google Shape;3813;p148"/>
          <p:cNvSpPr txBox="1"/>
          <p:nvPr/>
        </p:nvSpPr>
        <p:spPr>
          <a:xfrm>
            <a:off x="1567786" y="1310779"/>
            <a:ext cx="4682543" cy="2600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Que peut faire un gestionnaire de cas pendant la mise en œuvre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Comment puis-je fournir des informations et défendre les intérêts d'un enfant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mettre en œuvre des activités de SMSPS ciblées et non spécialisées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Comment faire des recommandations de manière efficace ?</a:t>
            </a:r>
            <a:endParaRPr sz="1100">
              <a:solidFill>
                <a:schemeClr val="dk1"/>
              </a:solidFill>
              <a:latin typeface="Calibri"/>
              <a:ea typeface="Calibri"/>
              <a:cs typeface="Calibri"/>
              <a:sym typeface="Calibri"/>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6 : </a:t>
            </a:r>
            <a:r>
              <a:rPr lang="en-ZA" sz="1100">
                <a:solidFill>
                  <a:schemeClr val="dk1"/>
                </a:solidFill>
                <a:latin typeface="Calibri"/>
                <a:ea typeface="Calibri"/>
                <a:cs typeface="Calibri"/>
                <a:sym typeface="Calibri"/>
              </a:rPr>
              <a:t>Clôture du module </a:t>
            </a:r>
            <a:endParaRPr/>
          </a:p>
        </p:txBody>
      </p:sp>
      <p:sp>
        <p:nvSpPr>
          <p:cNvPr id="3814" name="Google Shape;3814;p148"/>
          <p:cNvSpPr txBox="1"/>
          <p:nvPr/>
        </p:nvSpPr>
        <p:spPr>
          <a:xfrm>
            <a:off x="1064660" y="1310779"/>
            <a:ext cx="503127"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149</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151</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152</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153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161</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167</a:t>
            </a:r>
            <a:endParaRPr/>
          </a:p>
        </p:txBody>
      </p:sp>
      <p:sp>
        <p:nvSpPr>
          <p:cNvPr id="3815" name="Google Shape;3815;p148"/>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0B9C7"/>
                </a:highlight>
                <a:latin typeface="Calibri"/>
                <a:ea typeface="Calibri"/>
                <a:cs typeface="Calibri"/>
                <a:sym typeface="Calibri"/>
              </a:rPr>
              <a:t>TABLE DES MATIÈRES</a:t>
            </a:r>
            <a:endParaRPr/>
          </a:p>
        </p:txBody>
      </p:sp>
      <p:sp>
        <p:nvSpPr>
          <p:cNvPr id="3816" name="Google Shape;3816;p148"/>
          <p:cNvSpPr/>
          <p:nvPr/>
        </p:nvSpPr>
        <p:spPr>
          <a:xfrm rot="1782986">
            <a:off x="286724" y="30111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7" name="Google Shape;3817;p148"/>
          <p:cNvSpPr/>
          <p:nvPr/>
        </p:nvSpPr>
        <p:spPr>
          <a:xfrm rot="1782986">
            <a:off x="286724" y="763955"/>
            <a:ext cx="335595" cy="289306"/>
          </a:xfrm>
          <a:prstGeom prst="hexagon">
            <a:avLst>
              <a:gd name="adj" fmla="val 28965"/>
              <a:gd name="vf" fmla="val 115470"/>
            </a:avLst>
          </a:prstGeom>
          <a:no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8" name="Google Shape;3818;p148"/>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9" name="Google Shape;3819;p148"/>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0" name="Google Shape;3820;p148"/>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21" name="Google Shape;3821;p148"/>
          <p:cNvGrpSpPr/>
          <p:nvPr/>
        </p:nvGrpSpPr>
        <p:grpSpPr>
          <a:xfrm>
            <a:off x="4488873" y="7449395"/>
            <a:ext cx="1783161" cy="1625188"/>
            <a:chOff x="6770748" y="1158240"/>
            <a:chExt cx="1290433" cy="1176112"/>
          </a:xfrm>
        </p:grpSpPr>
        <p:grpSp>
          <p:nvGrpSpPr>
            <p:cNvPr id="3822" name="Google Shape;3822;p148"/>
            <p:cNvGrpSpPr/>
            <p:nvPr/>
          </p:nvGrpSpPr>
          <p:grpSpPr>
            <a:xfrm rot="5400000">
              <a:off x="7093709" y="1366880"/>
              <a:ext cx="644510" cy="1290433"/>
              <a:chOff x="8596263" y="1354913"/>
              <a:chExt cx="480062" cy="961175"/>
            </a:xfrm>
          </p:grpSpPr>
          <p:sp>
            <p:nvSpPr>
              <p:cNvPr id="3823" name="Google Shape;3823;p148"/>
              <p:cNvSpPr/>
              <p:nvPr/>
            </p:nvSpPr>
            <p:spPr>
              <a:xfrm rot="1076057" flipH="1">
                <a:off x="8840670" y="1614649"/>
                <a:ext cx="161053" cy="509954"/>
              </a:xfrm>
              <a:prstGeom prst="roundRect">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24" name="Google Shape;3824;p148"/>
              <p:cNvSpPr/>
              <p:nvPr/>
            </p:nvSpPr>
            <p:spPr>
              <a:xfrm rot="-688756" flipH="1">
                <a:off x="8877905" y="1366612"/>
                <a:ext cx="157606" cy="398280"/>
              </a:xfrm>
              <a:prstGeom prst="roundRect">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25" name="Google Shape;3825;p148"/>
              <p:cNvSpPr/>
              <p:nvPr/>
            </p:nvSpPr>
            <p:spPr>
              <a:xfrm rot="613090" flipH="1">
                <a:off x="8673953" y="1668726"/>
                <a:ext cx="154779" cy="358638"/>
              </a:xfrm>
              <a:prstGeom prst="roundRect">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26" name="Google Shape;3826;p148"/>
              <p:cNvSpPr/>
              <p:nvPr/>
            </p:nvSpPr>
            <p:spPr>
              <a:xfrm rot="-4323943">
                <a:off x="8678142" y="1906154"/>
                <a:ext cx="197560" cy="315831"/>
              </a:xfrm>
              <a:prstGeom prst="flowChartManualInput">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827" name="Google Shape;3827;p148"/>
              <p:cNvSpPr/>
              <p:nvPr/>
            </p:nvSpPr>
            <p:spPr>
              <a:xfrm>
                <a:off x="8657142" y="2030875"/>
                <a:ext cx="241922" cy="285213"/>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3828" name="Google Shape;3828;p148"/>
            <p:cNvSpPr/>
            <p:nvPr/>
          </p:nvSpPr>
          <p:spPr>
            <a:xfrm>
              <a:off x="7271980" y="1158240"/>
              <a:ext cx="566129" cy="566129"/>
            </a:xfrm>
            <a:prstGeom prst="donut">
              <a:avLst>
                <a:gd name="adj" fmla="val 3173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sp>
        <p:nvSpPr>
          <p:cNvPr id="3829" name="Google Shape;3829;p148"/>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sp>
        <p:nvSpPr>
          <p:cNvPr id="3834" name="Google Shape;3834;p149"/>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3835" name="Google Shape;3835;p149"/>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0B9C7"/>
                </a:highlight>
                <a:latin typeface="Calibri"/>
                <a:ea typeface="Calibri"/>
                <a:cs typeface="Calibri"/>
                <a:sym typeface="Calibri"/>
              </a:rPr>
              <a:t>SESSION 1 : OUVERTURE DU MODULE</a:t>
            </a:r>
            <a:endParaRPr/>
          </a:p>
        </p:txBody>
      </p:sp>
      <p:sp>
        <p:nvSpPr>
          <p:cNvPr id="3836" name="Google Shape;3836;p149"/>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Fournir aux participants les connaissances et les compétences nécessaires à la mise en œuvre d'un plan d'intervention, conformément aux lignes directrices et aux normes inter-agences.</a:t>
            </a:r>
            <a:endParaRPr/>
          </a:p>
        </p:txBody>
      </p:sp>
      <p:sp>
        <p:nvSpPr>
          <p:cNvPr id="3837" name="Google Shape;3837;p149"/>
          <p:cNvSpPr txBox="1"/>
          <p:nvPr/>
        </p:nvSpPr>
        <p:spPr>
          <a:xfrm>
            <a:off x="996287" y="230066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RÉCAPITULATION DU MODULE 8 PLANIFICATION DES CAS</a:t>
            </a:r>
            <a:endParaRPr/>
          </a:p>
        </p:txBody>
      </p:sp>
      <p:sp>
        <p:nvSpPr>
          <p:cNvPr id="3838" name="Google Shape;3838;p149"/>
          <p:cNvSpPr/>
          <p:nvPr/>
        </p:nvSpPr>
        <p:spPr>
          <a:xfrm>
            <a:off x="2743200" y="2812200"/>
            <a:ext cx="3507129" cy="1744989"/>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39" name="Google Shape;3839;p149"/>
          <p:cNvSpPr txBox="1"/>
          <p:nvPr/>
        </p:nvSpPr>
        <p:spPr>
          <a:xfrm>
            <a:off x="1015643" y="2743984"/>
            <a:ext cx="1598770" cy="1105088"/>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200" u="none">
                <a:solidFill>
                  <a:schemeClr val="dk1"/>
                </a:solidFill>
                <a:latin typeface="Calibri"/>
                <a:ea typeface="Calibri"/>
                <a:cs typeface="Calibri"/>
                <a:sym typeface="Calibri"/>
              </a:rPr>
              <a:t>Quelles approches le gestionnaire de cas utilisera-t-il lorsqu'il travaillera à la planification du cas ?</a:t>
            </a:r>
            <a:endParaRPr sz="1200">
              <a:solidFill>
                <a:schemeClr val="dk1"/>
              </a:solidFill>
              <a:latin typeface="Calibri"/>
              <a:ea typeface="Calibri"/>
              <a:cs typeface="Calibri"/>
              <a:sym typeface="Calibri"/>
            </a:endParaRPr>
          </a:p>
        </p:txBody>
      </p:sp>
      <p:sp>
        <p:nvSpPr>
          <p:cNvPr id="3840" name="Google Shape;3840;p149"/>
          <p:cNvSpPr/>
          <p:nvPr/>
        </p:nvSpPr>
        <p:spPr>
          <a:xfrm>
            <a:off x="2743200" y="4859941"/>
            <a:ext cx="3507129" cy="1744989"/>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41" name="Google Shape;3841;p149"/>
          <p:cNvSpPr txBox="1"/>
          <p:nvPr/>
        </p:nvSpPr>
        <p:spPr>
          <a:xfrm>
            <a:off x="1015643" y="4791725"/>
            <a:ext cx="1598770" cy="735756"/>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200" u="none">
                <a:solidFill>
                  <a:schemeClr val="dk1"/>
                </a:solidFill>
                <a:latin typeface="Calibri"/>
                <a:ea typeface="Calibri"/>
                <a:cs typeface="Calibri"/>
                <a:sym typeface="Calibri"/>
              </a:rPr>
              <a:t>Pouvez-vous dessiner le déroulement de la réunion de planification ? </a:t>
            </a:r>
            <a:endParaRPr/>
          </a:p>
        </p:txBody>
      </p:sp>
      <p:sp>
        <p:nvSpPr>
          <p:cNvPr id="3842" name="Google Shape;3842;p149"/>
          <p:cNvSpPr/>
          <p:nvPr/>
        </p:nvSpPr>
        <p:spPr>
          <a:xfrm>
            <a:off x="2743200" y="6920341"/>
            <a:ext cx="3507129" cy="1744989"/>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43" name="Google Shape;3843;p149"/>
          <p:cNvSpPr txBox="1"/>
          <p:nvPr/>
        </p:nvSpPr>
        <p:spPr>
          <a:xfrm>
            <a:off x="1015643" y="6852125"/>
            <a:ext cx="1598770" cy="55109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200" u="none">
                <a:solidFill>
                  <a:schemeClr val="dk1"/>
                </a:solidFill>
                <a:latin typeface="Calibri"/>
                <a:ea typeface="Calibri"/>
                <a:cs typeface="Calibri"/>
                <a:sym typeface="Calibri"/>
              </a:rPr>
              <a:t>Qu'est-ce qu'un objectif SMART ?</a:t>
            </a:r>
            <a:endParaRPr/>
          </a:p>
        </p:txBody>
      </p:sp>
      <p:sp>
        <p:nvSpPr>
          <p:cNvPr id="3844" name="Google Shape;3844;p149"/>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5" name="Google Shape;3845;p149"/>
          <p:cNvSpPr/>
          <p:nvPr/>
        </p:nvSpPr>
        <p:spPr>
          <a:xfrm rot="1782986">
            <a:off x="286724" y="763955"/>
            <a:ext cx="335595" cy="289306"/>
          </a:xfrm>
          <a:prstGeom prst="hexagon">
            <a:avLst>
              <a:gd name="adj" fmla="val 28965"/>
              <a:gd name="vf" fmla="val 115470"/>
            </a:avLst>
          </a:prstGeom>
          <a:no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6" name="Google Shape;3846;p149"/>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7" name="Google Shape;3847;p149"/>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8" name="Google Shape;3848;p149"/>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9" name="Google Shape;3849;p149"/>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5"/>
          <p:cNvSpPr/>
          <p:nvPr/>
        </p:nvSpPr>
        <p:spPr>
          <a:xfrm>
            <a:off x="996288" y="705617"/>
            <a:ext cx="5254042" cy="254274"/>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b="1">
                <a:solidFill>
                  <a:schemeClr val="dk1"/>
                </a:solidFill>
                <a:latin typeface="Calibri"/>
                <a:ea typeface="Calibri"/>
                <a:cs typeface="Calibri"/>
                <a:sym typeface="Calibri"/>
              </a:rPr>
              <a:t>ENFANT </a:t>
            </a:r>
            <a:r>
              <a:rPr lang="en-ZA" sz="1100">
                <a:solidFill>
                  <a:schemeClr val="dk1"/>
                </a:solidFill>
                <a:latin typeface="Calibri"/>
                <a:ea typeface="Calibri"/>
                <a:cs typeface="Calibri"/>
                <a:sym typeface="Calibri"/>
              </a:rPr>
              <a:t>18 mois à 3 ans</a:t>
            </a:r>
            <a:endParaRPr sz="1100" b="1">
              <a:solidFill>
                <a:schemeClr val="dk1"/>
              </a:solidFill>
              <a:latin typeface="Calibri"/>
              <a:ea typeface="Calibri"/>
              <a:cs typeface="Calibri"/>
              <a:sym typeface="Calibri"/>
            </a:endParaRPr>
          </a:p>
        </p:txBody>
      </p:sp>
      <p:grpSp>
        <p:nvGrpSpPr>
          <p:cNvPr id="572" name="Google Shape;572;p15"/>
          <p:cNvGrpSpPr/>
          <p:nvPr/>
        </p:nvGrpSpPr>
        <p:grpSpPr>
          <a:xfrm>
            <a:off x="1011828" y="1134426"/>
            <a:ext cx="5238502" cy="938719"/>
            <a:chOff x="1011828" y="1134426"/>
            <a:chExt cx="5238502" cy="938719"/>
          </a:xfrm>
        </p:grpSpPr>
        <p:sp>
          <p:nvSpPr>
            <p:cNvPr id="573" name="Google Shape;573;p15"/>
            <p:cNvSpPr txBox="1"/>
            <p:nvPr/>
          </p:nvSpPr>
          <p:spPr>
            <a:xfrm>
              <a:off x="1011828" y="1134426"/>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physique</a:t>
              </a:r>
              <a:endParaRPr sz="1100" b="1">
                <a:solidFill>
                  <a:schemeClr val="dk1"/>
                </a:solidFill>
                <a:latin typeface="Calibri"/>
                <a:ea typeface="Calibri"/>
                <a:cs typeface="Calibri"/>
                <a:sym typeface="Calibri"/>
              </a:endParaRPr>
            </a:p>
          </p:txBody>
        </p:sp>
        <p:sp>
          <p:nvSpPr>
            <p:cNvPr id="574" name="Google Shape;574;p15"/>
            <p:cNvSpPr txBox="1"/>
            <p:nvPr/>
          </p:nvSpPr>
          <p:spPr>
            <a:xfrm>
              <a:off x="2213596" y="1134426"/>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18 mois : monte les escaliers et peut manipuler de petits objets tels que des crayons de couleur.</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24 mois : capable de marcher et de monter/descendre les escaliers correctement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24 mois : développement du contrôle de la vessie, bien que cela dépende de l'enfant.</a:t>
              </a:r>
              <a:endParaRPr/>
            </a:p>
          </p:txBody>
        </p:sp>
      </p:grpSp>
      <p:grpSp>
        <p:nvGrpSpPr>
          <p:cNvPr id="575" name="Google Shape;575;p15"/>
          <p:cNvGrpSpPr/>
          <p:nvPr/>
        </p:nvGrpSpPr>
        <p:grpSpPr>
          <a:xfrm>
            <a:off x="1011828" y="2151831"/>
            <a:ext cx="5238502" cy="938719"/>
            <a:chOff x="1011828" y="2219110"/>
            <a:chExt cx="5238502" cy="938719"/>
          </a:xfrm>
        </p:grpSpPr>
        <p:sp>
          <p:nvSpPr>
            <p:cNvPr id="576" name="Google Shape;576;p15"/>
            <p:cNvSpPr txBox="1"/>
            <p:nvPr/>
          </p:nvSpPr>
          <p:spPr>
            <a:xfrm>
              <a:off x="1011828" y="2219110"/>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cognitif</a:t>
              </a:r>
              <a:endParaRPr/>
            </a:p>
          </p:txBody>
        </p:sp>
        <p:sp>
          <p:nvSpPr>
            <p:cNvPr id="577" name="Google Shape;577;p15"/>
            <p:cNvSpPr txBox="1"/>
            <p:nvPr/>
          </p:nvSpPr>
          <p:spPr>
            <a:xfrm>
              <a:off x="2213596" y="2219110"/>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18-24 mois : utilise des phrases simples et répète des mots entendus au cours d'une conversation</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24 mois : reconnaît les noms de personnes, d'objets et de parties du corps qui lui sont familiers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 à faire semblant (jeux de rôle)</a:t>
              </a:r>
              <a:endParaRPr/>
            </a:p>
          </p:txBody>
        </p:sp>
      </p:grpSp>
      <p:grpSp>
        <p:nvGrpSpPr>
          <p:cNvPr id="578" name="Google Shape;578;p15"/>
          <p:cNvGrpSpPr/>
          <p:nvPr/>
        </p:nvGrpSpPr>
        <p:grpSpPr>
          <a:xfrm>
            <a:off x="1011828" y="3169236"/>
            <a:ext cx="5238502" cy="769441"/>
            <a:chOff x="1011828" y="3271241"/>
            <a:chExt cx="5238502" cy="769441"/>
          </a:xfrm>
        </p:grpSpPr>
        <p:sp>
          <p:nvSpPr>
            <p:cNvPr id="579" name="Google Shape;579;p15"/>
            <p:cNvSpPr txBox="1"/>
            <p:nvPr/>
          </p:nvSpPr>
          <p:spPr>
            <a:xfrm>
              <a:off x="1011828" y="3271241"/>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émotionnel</a:t>
              </a:r>
              <a:endParaRPr/>
            </a:p>
          </p:txBody>
        </p:sp>
        <p:sp>
          <p:nvSpPr>
            <p:cNvPr id="580" name="Google Shape;580;p15"/>
            <p:cNvSpPr txBox="1"/>
            <p:nvPr/>
          </p:nvSpPr>
          <p:spPr>
            <a:xfrm>
              <a:off x="2213596" y="3271241"/>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 partir de 18 mois : l'enfant aime s'affirmer et son mot préféré est souvent "non"</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Tout au long de la deuxième année, l'enfant oscille entre l'indépendance et l'attachement au parent ou à la personne qui s'occupe de lui</a:t>
              </a:r>
              <a:endParaRPr/>
            </a:p>
          </p:txBody>
        </p:sp>
      </p:grpSp>
      <p:grpSp>
        <p:nvGrpSpPr>
          <p:cNvPr id="581" name="Google Shape;581;p15"/>
          <p:cNvGrpSpPr/>
          <p:nvPr/>
        </p:nvGrpSpPr>
        <p:grpSpPr>
          <a:xfrm>
            <a:off x="1011828" y="4017363"/>
            <a:ext cx="5238502" cy="769442"/>
            <a:chOff x="1011828" y="4154093"/>
            <a:chExt cx="5238502" cy="769442"/>
          </a:xfrm>
        </p:grpSpPr>
        <p:sp>
          <p:nvSpPr>
            <p:cNvPr id="582" name="Google Shape;582;p15"/>
            <p:cNvSpPr txBox="1"/>
            <p:nvPr/>
          </p:nvSpPr>
          <p:spPr>
            <a:xfrm>
              <a:off x="1011828" y="4154093"/>
              <a:ext cx="120176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social et linguistique</a:t>
              </a:r>
              <a:endParaRPr/>
            </a:p>
          </p:txBody>
        </p:sp>
        <p:sp>
          <p:nvSpPr>
            <p:cNvPr id="583" name="Google Shape;583;p15"/>
            <p:cNvSpPr txBox="1"/>
            <p:nvPr/>
          </p:nvSpPr>
          <p:spPr>
            <a:xfrm>
              <a:off x="2213596" y="4154094"/>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Imite le comportement des autres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3 ans : de plus en plus conscient d'être séparé des autres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3 ans : de plus en plus enthousiaste en compagnie d'autres enfants</a:t>
              </a:r>
              <a:endParaRPr/>
            </a:p>
          </p:txBody>
        </p:sp>
      </p:grpSp>
      <p:sp>
        <p:nvSpPr>
          <p:cNvPr id="584" name="Google Shape;584;p15"/>
          <p:cNvSpPr/>
          <p:nvPr/>
        </p:nvSpPr>
        <p:spPr>
          <a:xfrm>
            <a:off x="996288" y="5119195"/>
            <a:ext cx="5254042" cy="254274"/>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b="1">
                <a:solidFill>
                  <a:schemeClr val="dk1"/>
                </a:solidFill>
                <a:latin typeface="Calibri"/>
                <a:ea typeface="Calibri"/>
                <a:cs typeface="Calibri"/>
                <a:sym typeface="Calibri"/>
              </a:rPr>
              <a:t>LA PETITE ENFANCE </a:t>
            </a:r>
            <a:r>
              <a:rPr lang="en-ZA" sz="1100">
                <a:solidFill>
                  <a:schemeClr val="dk1"/>
                </a:solidFill>
                <a:latin typeface="Calibri"/>
                <a:ea typeface="Calibri"/>
                <a:cs typeface="Calibri"/>
                <a:sym typeface="Calibri"/>
              </a:rPr>
              <a:t>18 mois à 3 ans</a:t>
            </a:r>
            <a:endParaRPr sz="1100" b="1">
              <a:solidFill>
                <a:schemeClr val="dk1"/>
              </a:solidFill>
              <a:latin typeface="Calibri"/>
              <a:ea typeface="Calibri"/>
              <a:cs typeface="Calibri"/>
              <a:sym typeface="Calibri"/>
            </a:endParaRPr>
          </a:p>
        </p:txBody>
      </p:sp>
      <p:grpSp>
        <p:nvGrpSpPr>
          <p:cNvPr id="585" name="Google Shape;585;p15"/>
          <p:cNvGrpSpPr/>
          <p:nvPr/>
        </p:nvGrpSpPr>
        <p:grpSpPr>
          <a:xfrm>
            <a:off x="1011828" y="5548004"/>
            <a:ext cx="5238502" cy="769441"/>
            <a:chOff x="1011828" y="1134426"/>
            <a:chExt cx="5238502" cy="769441"/>
          </a:xfrm>
        </p:grpSpPr>
        <p:sp>
          <p:nvSpPr>
            <p:cNvPr id="586" name="Google Shape;586;p15"/>
            <p:cNvSpPr txBox="1"/>
            <p:nvPr/>
          </p:nvSpPr>
          <p:spPr>
            <a:xfrm>
              <a:off x="1011828" y="1134426"/>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physique</a:t>
              </a:r>
              <a:endParaRPr sz="1100" b="1">
                <a:solidFill>
                  <a:schemeClr val="dk1"/>
                </a:solidFill>
                <a:latin typeface="Calibri"/>
                <a:ea typeface="Calibri"/>
                <a:cs typeface="Calibri"/>
                <a:sym typeface="Calibri"/>
              </a:endParaRPr>
            </a:p>
          </p:txBody>
        </p:sp>
        <p:sp>
          <p:nvSpPr>
            <p:cNvPr id="587" name="Google Shape;587;p15"/>
            <p:cNvSpPr txBox="1"/>
            <p:nvPr/>
          </p:nvSpPr>
          <p:spPr>
            <a:xfrm>
              <a:off x="2213596" y="1134426"/>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Capacité à manipuler des appareils tels que des ciseaux</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Se penche sans tomber</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Capacité à s'habiller seul</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Capable de courir et de pédaler</a:t>
              </a:r>
              <a:endParaRPr/>
            </a:p>
          </p:txBody>
        </p:sp>
      </p:grpSp>
      <p:grpSp>
        <p:nvGrpSpPr>
          <p:cNvPr id="588" name="Google Shape;588;p15"/>
          <p:cNvGrpSpPr/>
          <p:nvPr/>
        </p:nvGrpSpPr>
        <p:grpSpPr>
          <a:xfrm>
            <a:off x="1011828" y="6396131"/>
            <a:ext cx="5238502" cy="938719"/>
            <a:chOff x="1011828" y="2219110"/>
            <a:chExt cx="5238502" cy="938719"/>
          </a:xfrm>
        </p:grpSpPr>
        <p:sp>
          <p:nvSpPr>
            <p:cNvPr id="589" name="Google Shape;589;p15"/>
            <p:cNvSpPr txBox="1"/>
            <p:nvPr/>
          </p:nvSpPr>
          <p:spPr>
            <a:xfrm>
              <a:off x="1011828" y="2219110"/>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cognitif</a:t>
              </a:r>
              <a:endParaRPr/>
            </a:p>
          </p:txBody>
        </p:sp>
        <p:sp>
          <p:nvSpPr>
            <p:cNvPr id="590" name="Google Shape;590;p15"/>
            <p:cNvSpPr txBox="1"/>
            <p:nvPr/>
          </p:nvSpPr>
          <p:spPr>
            <a:xfrm>
              <a:off x="2213596" y="2219110"/>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Compléter des puzzles avec peu de pièces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Trier des objets en fonction de leur forme, de leur taille et de leur couleur</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Comprend des concepts de base tels que, par exemple, "même" et "différent"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Compréhension de base du concept de temps</a:t>
              </a:r>
              <a:endParaRPr/>
            </a:p>
          </p:txBody>
        </p:sp>
      </p:grpSp>
      <p:grpSp>
        <p:nvGrpSpPr>
          <p:cNvPr id="591" name="Google Shape;591;p15"/>
          <p:cNvGrpSpPr/>
          <p:nvPr/>
        </p:nvGrpSpPr>
        <p:grpSpPr>
          <a:xfrm>
            <a:off x="1011828" y="7413536"/>
            <a:ext cx="5238502" cy="938719"/>
            <a:chOff x="1011828" y="3271241"/>
            <a:chExt cx="5238502" cy="938719"/>
          </a:xfrm>
        </p:grpSpPr>
        <p:sp>
          <p:nvSpPr>
            <p:cNvPr id="592" name="Google Shape;592;p15"/>
            <p:cNvSpPr txBox="1"/>
            <p:nvPr/>
          </p:nvSpPr>
          <p:spPr>
            <a:xfrm>
              <a:off x="1011828" y="3271241"/>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émotionnel</a:t>
              </a:r>
              <a:endParaRPr/>
            </a:p>
          </p:txBody>
        </p:sp>
        <p:sp>
          <p:nvSpPr>
            <p:cNvPr id="593" name="Google Shape;593;p15"/>
            <p:cNvSpPr txBox="1"/>
            <p:nvPr/>
          </p:nvSpPr>
          <p:spPr>
            <a:xfrm>
              <a:off x="2213596" y="3271241"/>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Montrer de l'affection à des camarades de jeu familiers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Intéressé par les expériences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 à se considérer comme une personne à part entière, composée d'un corps, d'un esprit et de sentiments.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Il fait preuve de plus d'indépendance et va jouer avec ses amis.</a:t>
              </a:r>
              <a:endParaRPr/>
            </a:p>
          </p:txBody>
        </p:sp>
      </p:grpSp>
      <p:grpSp>
        <p:nvGrpSpPr>
          <p:cNvPr id="594" name="Google Shape;594;p15"/>
          <p:cNvGrpSpPr/>
          <p:nvPr/>
        </p:nvGrpSpPr>
        <p:grpSpPr>
          <a:xfrm>
            <a:off x="1011828" y="8430942"/>
            <a:ext cx="5238502" cy="600164"/>
            <a:chOff x="1011828" y="4154094"/>
            <a:chExt cx="5238502" cy="600164"/>
          </a:xfrm>
        </p:grpSpPr>
        <p:sp>
          <p:nvSpPr>
            <p:cNvPr id="595" name="Google Shape;595;p15"/>
            <p:cNvSpPr txBox="1"/>
            <p:nvPr/>
          </p:nvSpPr>
          <p:spPr>
            <a:xfrm>
              <a:off x="1011828" y="4154094"/>
              <a:ext cx="120176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social et linguistique</a:t>
              </a:r>
              <a:endParaRPr/>
            </a:p>
          </p:txBody>
        </p:sp>
        <p:sp>
          <p:nvSpPr>
            <p:cNvPr id="596" name="Google Shape;596;p15"/>
            <p:cNvSpPr txBox="1"/>
            <p:nvPr/>
          </p:nvSpPr>
          <p:spPr>
            <a:xfrm>
              <a:off x="2213596" y="4154094"/>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Maîtriser quelques règles de grammaire de base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Parle par phrases de 5 à 6 mots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Raconte des histoires</a:t>
              </a:r>
              <a:endParaRPr/>
            </a:p>
          </p:txBody>
        </p:sp>
      </p:grpSp>
      <p:grpSp>
        <p:nvGrpSpPr>
          <p:cNvPr id="597" name="Google Shape;597;p15"/>
          <p:cNvGrpSpPr/>
          <p:nvPr/>
        </p:nvGrpSpPr>
        <p:grpSpPr>
          <a:xfrm>
            <a:off x="5678573" y="417669"/>
            <a:ext cx="269258" cy="575896"/>
            <a:chOff x="2093826" y="3707622"/>
            <a:chExt cx="487411" cy="1042487"/>
          </a:xfrm>
        </p:grpSpPr>
        <p:sp>
          <p:nvSpPr>
            <p:cNvPr id="598" name="Google Shape;598;p15"/>
            <p:cNvSpPr/>
            <p:nvPr/>
          </p:nvSpPr>
          <p:spPr>
            <a:xfrm>
              <a:off x="2093826" y="4302689"/>
              <a:ext cx="487411" cy="44742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599" name="Google Shape;599;p15"/>
            <p:cNvSpPr/>
            <p:nvPr/>
          </p:nvSpPr>
          <p:spPr>
            <a:xfrm>
              <a:off x="2093826" y="3707622"/>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600" name="Google Shape;600;p15"/>
          <p:cNvGrpSpPr/>
          <p:nvPr/>
        </p:nvGrpSpPr>
        <p:grpSpPr>
          <a:xfrm>
            <a:off x="5686130" y="4681769"/>
            <a:ext cx="261701" cy="691700"/>
            <a:chOff x="2922416" y="3463777"/>
            <a:chExt cx="487411" cy="1288272"/>
          </a:xfrm>
        </p:grpSpPr>
        <p:sp>
          <p:nvSpPr>
            <p:cNvPr id="601" name="Google Shape;601;p15"/>
            <p:cNvSpPr/>
            <p:nvPr/>
          </p:nvSpPr>
          <p:spPr>
            <a:xfrm>
              <a:off x="2922416" y="4058844"/>
              <a:ext cx="487411" cy="693205"/>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602" name="Google Shape;602;p15"/>
            <p:cNvSpPr/>
            <p:nvPr/>
          </p:nvSpPr>
          <p:spPr>
            <a:xfrm>
              <a:off x="2922416" y="3463777"/>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603" name="Google Shape;603;p15"/>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4" name="Google Shape;604;p15"/>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15"/>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6" name="Google Shape;606;p15"/>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7" name="Google Shape;607;p15"/>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8" name="Google Shape;608;p15"/>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3853"/>
        <p:cNvGrpSpPr/>
        <p:nvPr/>
      </p:nvGrpSpPr>
      <p:grpSpPr>
        <a:xfrm>
          <a:off x="0" y="0"/>
          <a:ext cx="0" cy="0"/>
          <a:chOff x="0" y="0"/>
          <a:chExt cx="0" cy="0"/>
        </a:xfrm>
      </p:grpSpPr>
      <p:sp>
        <p:nvSpPr>
          <p:cNvPr id="3854" name="Google Shape;3854;p150"/>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3855" name="Google Shape;3855;p150"/>
          <p:cNvSpPr txBox="1"/>
          <p:nvPr/>
        </p:nvSpPr>
        <p:spPr>
          <a:xfrm>
            <a:off x="1675087" y="1265560"/>
            <a:ext cx="4575242" cy="2292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Déterminer quand un gestionnaire de cas doit partager des informations ou défendre les intérêts de l'enfant</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Mettre en œuvre des activités de SMSPS ciblées et non spécialisées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Identifier des solutions aux problèmes courants liés à la gestion des références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les meilleures pratiques en matière de protection des données et de partage de l'information</a:t>
            </a:r>
            <a:endParaRPr/>
          </a:p>
        </p:txBody>
      </p:sp>
      <p:grpSp>
        <p:nvGrpSpPr>
          <p:cNvPr id="3856" name="Google Shape;3856;p150"/>
          <p:cNvGrpSpPr/>
          <p:nvPr/>
        </p:nvGrpSpPr>
        <p:grpSpPr>
          <a:xfrm>
            <a:off x="1020268" y="1215610"/>
            <a:ext cx="559955" cy="387333"/>
            <a:chOff x="6878053" y="1156317"/>
            <a:chExt cx="1431178" cy="1039513"/>
          </a:xfrm>
        </p:grpSpPr>
        <p:grpSp>
          <p:nvGrpSpPr>
            <p:cNvPr id="3857" name="Google Shape;3857;p150"/>
            <p:cNvGrpSpPr/>
            <p:nvPr/>
          </p:nvGrpSpPr>
          <p:grpSpPr>
            <a:xfrm>
              <a:off x="7672978" y="1156317"/>
              <a:ext cx="412941" cy="436880"/>
              <a:chOff x="243840" y="1676400"/>
              <a:chExt cx="701040" cy="741680"/>
            </a:xfrm>
          </p:grpSpPr>
          <p:sp>
            <p:nvSpPr>
              <p:cNvPr id="3858" name="Google Shape;3858;p150"/>
              <p:cNvSpPr/>
              <p:nvPr/>
            </p:nvSpPr>
            <p:spPr>
              <a:xfrm>
                <a:off x="243840" y="1676400"/>
                <a:ext cx="116839" cy="7416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59" name="Google Shape;3859;p150"/>
              <p:cNvSpPr/>
              <p:nvPr/>
            </p:nvSpPr>
            <p:spPr>
              <a:xfrm>
                <a:off x="314960" y="1676400"/>
                <a:ext cx="629920" cy="4368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860" name="Google Shape;3860;p150"/>
            <p:cNvSpPr/>
            <p:nvPr/>
          </p:nvSpPr>
          <p:spPr>
            <a:xfrm>
              <a:off x="7120511" y="1517650"/>
              <a:ext cx="1188720" cy="678180"/>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1" name="Google Shape;3861;p150"/>
            <p:cNvSpPr/>
            <p:nvPr/>
          </p:nvSpPr>
          <p:spPr>
            <a:xfrm>
              <a:off x="6878053" y="1727035"/>
              <a:ext cx="821708" cy="468795"/>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862" name="Google Shape;3862;p150"/>
          <p:cNvGrpSpPr/>
          <p:nvPr/>
        </p:nvGrpSpPr>
        <p:grpSpPr>
          <a:xfrm>
            <a:off x="1020268" y="1777088"/>
            <a:ext cx="559955" cy="387333"/>
            <a:chOff x="6878053" y="1156317"/>
            <a:chExt cx="1431178" cy="1039513"/>
          </a:xfrm>
        </p:grpSpPr>
        <p:grpSp>
          <p:nvGrpSpPr>
            <p:cNvPr id="3863" name="Google Shape;3863;p150"/>
            <p:cNvGrpSpPr/>
            <p:nvPr/>
          </p:nvGrpSpPr>
          <p:grpSpPr>
            <a:xfrm>
              <a:off x="7672978" y="1156317"/>
              <a:ext cx="412941" cy="436880"/>
              <a:chOff x="243840" y="1676400"/>
              <a:chExt cx="701040" cy="741680"/>
            </a:xfrm>
          </p:grpSpPr>
          <p:sp>
            <p:nvSpPr>
              <p:cNvPr id="3864" name="Google Shape;3864;p150"/>
              <p:cNvSpPr/>
              <p:nvPr/>
            </p:nvSpPr>
            <p:spPr>
              <a:xfrm>
                <a:off x="243840" y="1676400"/>
                <a:ext cx="116839" cy="7416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5" name="Google Shape;3865;p150"/>
              <p:cNvSpPr/>
              <p:nvPr/>
            </p:nvSpPr>
            <p:spPr>
              <a:xfrm>
                <a:off x="314960" y="1676400"/>
                <a:ext cx="629920" cy="4368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866" name="Google Shape;3866;p150"/>
            <p:cNvSpPr/>
            <p:nvPr/>
          </p:nvSpPr>
          <p:spPr>
            <a:xfrm>
              <a:off x="7120511" y="1517650"/>
              <a:ext cx="1188720" cy="678180"/>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7" name="Google Shape;3867;p150"/>
            <p:cNvSpPr/>
            <p:nvPr/>
          </p:nvSpPr>
          <p:spPr>
            <a:xfrm>
              <a:off x="6878053" y="1727035"/>
              <a:ext cx="821708" cy="468795"/>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868" name="Google Shape;3868;p150"/>
          <p:cNvGrpSpPr/>
          <p:nvPr/>
        </p:nvGrpSpPr>
        <p:grpSpPr>
          <a:xfrm>
            <a:off x="1020268" y="2338731"/>
            <a:ext cx="559955" cy="387333"/>
            <a:chOff x="6878053" y="1156317"/>
            <a:chExt cx="1431178" cy="1039513"/>
          </a:xfrm>
        </p:grpSpPr>
        <p:grpSp>
          <p:nvGrpSpPr>
            <p:cNvPr id="3869" name="Google Shape;3869;p150"/>
            <p:cNvGrpSpPr/>
            <p:nvPr/>
          </p:nvGrpSpPr>
          <p:grpSpPr>
            <a:xfrm>
              <a:off x="7672978" y="1156317"/>
              <a:ext cx="412941" cy="436880"/>
              <a:chOff x="243840" y="1676400"/>
              <a:chExt cx="701040" cy="741680"/>
            </a:xfrm>
          </p:grpSpPr>
          <p:sp>
            <p:nvSpPr>
              <p:cNvPr id="3870" name="Google Shape;3870;p150"/>
              <p:cNvSpPr/>
              <p:nvPr/>
            </p:nvSpPr>
            <p:spPr>
              <a:xfrm>
                <a:off x="243840" y="1676400"/>
                <a:ext cx="116839" cy="7416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1" name="Google Shape;3871;p150"/>
              <p:cNvSpPr/>
              <p:nvPr/>
            </p:nvSpPr>
            <p:spPr>
              <a:xfrm>
                <a:off x="314960" y="1676400"/>
                <a:ext cx="629920" cy="4368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872" name="Google Shape;3872;p150"/>
            <p:cNvSpPr/>
            <p:nvPr/>
          </p:nvSpPr>
          <p:spPr>
            <a:xfrm>
              <a:off x="7120511" y="1517650"/>
              <a:ext cx="1188720" cy="678180"/>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3" name="Google Shape;3873;p150"/>
            <p:cNvSpPr/>
            <p:nvPr/>
          </p:nvSpPr>
          <p:spPr>
            <a:xfrm>
              <a:off x="6878053" y="1727035"/>
              <a:ext cx="821708" cy="468795"/>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3874" name="Google Shape;3874;p150"/>
          <p:cNvGrpSpPr/>
          <p:nvPr/>
        </p:nvGrpSpPr>
        <p:grpSpPr>
          <a:xfrm>
            <a:off x="1020268" y="3113029"/>
            <a:ext cx="559955" cy="387333"/>
            <a:chOff x="6878053" y="1156317"/>
            <a:chExt cx="1431178" cy="1039513"/>
          </a:xfrm>
        </p:grpSpPr>
        <p:grpSp>
          <p:nvGrpSpPr>
            <p:cNvPr id="3875" name="Google Shape;3875;p150"/>
            <p:cNvGrpSpPr/>
            <p:nvPr/>
          </p:nvGrpSpPr>
          <p:grpSpPr>
            <a:xfrm>
              <a:off x="7672978" y="1156317"/>
              <a:ext cx="412941" cy="436880"/>
              <a:chOff x="243840" y="1676400"/>
              <a:chExt cx="701040" cy="741680"/>
            </a:xfrm>
          </p:grpSpPr>
          <p:sp>
            <p:nvSpPr>
              <p:cNvPr id="3876" name="Google Shape;3876;p150"/>
              <p:cNvSpPr/>
              <p:nvPr/>
            </p:nvSpPr>
            <p:spPr>
              <a:xfrm>
                <a:off x="243840" y="1676400"/>
                <a:ext cx="116839" cy="7416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7" name="Google Shape;3877;p150"/>
              <p:cNvSpPr/>
              <p:nvPr/>
            </p:nvSpPr>
            <p:spPr>
              <a:xfrm>
                <a:off x="314960" y="1676400"/>
                <a:ext cx="629920" cy="43688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878" name="Google Shape;3878;p150"/>
            <p:cNvSpPr/>
            <p:nvPr/>
          </p:nvSpPr>
          <p:spPr>
            <a:xfrm>
              <a:off x="7120511" y="1517650"/>
              <a:ext cx="1188720" cy="678180"/>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9" name="Google Shape;3879;p150"/>
            <p:cNvSpPr/>
            <p:nvPr/>
          </p:nvSpPr>
          <p:spPr>
            <a:xfrm>
              <a:off x="6878053" y="1727035"/>
              <a:ext cx="821708" cy="468795"/>
            </a:xfrm>
            <a:prstGeom prst="triangle">
              <a:avLst>
                <a:gd name="adj" fmla="val 50000"/>
              </a:avLst>
            </a:prstGeom>
            <a:solidFill>
              <a:srgbClr val="5D3F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3880" name="Google Shape;3880;p150"/>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1" name="Google Shape;3881;p150"/>
          <p:cNvSpPr/>
          <p:nvPr/>
        </p:nvSpPr>
        <p:spPr>
          <a:xfrm rot="1782986">
            <a:off x="286724" y="763955"/>
            <a:ext cx="335595" cy="289306"/>
          </a:xfrm>
          <a:prstGeom prst="hexagon">
            <a:avLst>
              <a:gd name="adj" fmla="val 28965"/>
              <a:gd name="vf" fmla="val 115470"/>
            </a:avLst>
          </a:prstGeom>
          <a:no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2" name="Google Shape;3882;p150"/>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3" name="Google Shape;3883;p150"/>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4" name="Google Shape;3884;p150"/>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5" name="Google Shape;3885;p150"/>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p:sp>
        <p:nvSpPr>
          <p:cNvPr id="3890" name="Google Shape;3890;p151"/>
          <p:cNvSpPr txBox="1"/>
          <p:nvPr/>
        </p:nvSpPr>
        <p:spPr>
          <a:xfrm>
            <a:off x="996287" y="1509195"/>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NOTES</a:t>
            </a:r>
            <a:endParaRPr/>
          </a:p>
        </p:txBody>
      </p:sp>
      <p:sp>
        <p:nvSpPr>
          <p:cNvPr id="3891" name="Google Shape;3891;p151"/>
          <p:cNvSpPr txBox="1"/>
          <p:nvPr/>
        </p:nvSpPr>
        <p:spPr>
          <a:xfrm>
            <a:off x="996287" y="713169"/>
            <a:ext cx="5253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0B9C7"/>
                </a:highlight>
                <a:latin typeface="Calibri"/>
                <a:ea typeface="Calibri"/>
                <a:cs typeface="Calibri"/>
                <a:sym typeface="Calibri"/>
              </a:rPr>
              <a:t>SESSION 2 : QUE PEUT FAIRE un </a:t>
            </a:r>
            <a:r>
              <a:rPr lang="en-ZA" b="1">
                <a:solidFill>
                  <a:schemeClr val="dk1"/>
                </a:solidFill>
                <a:highlight>
                  <a:srgbClr val="D0B9C7"/>
                </a:highlight>
                <a:latin typeface="Calibri"/>
                <a:ea typeface="Calibri"/>
                <a:cs typeface="Calibri"/>
                <a:sym typeface="Calibri"/>
              </a:rPr>
              <a:t>GESTIONNAIRE DE CAS </a:t>
            </a:r>
            <a:r>
              <a:rPr lang="en-ZA" sz="1400" b="1">
                <a:solidFill>
                  <a:schemeClr val="dk1"/>
                </a:solidFill>
                <a:highlight>
                  <a:srgbClr val="D0B9C7"/>
                </a:highlight>
                <a:latin typeface="Calibri"/>
                <a:ea typeface="Calibri"/>
                <a:cs typeface="Calibri"/>
                <a:sym typeface="Calibri"/>
              </a:rPr>
              <a:t>PENDANT LA MISE EN OEUVRE ?</a:t>
            </a:r>
            <a:endParaRPr/>
          </a:p>
        </p:txBody>
      </p:sp>
      <p:sp>
        <p:nvSpPr>
          <p:cNvPr id="3892" name="Google Shape;3892;p151"/>
          <p:cNvSpPr/>
          <p:nvPr/>
        </p:nvSpPr>
        <p:spPr>
          <a:xfrm>
            <a:off x="996288" y="1918952"/>
            <a:ext cx="5254042" cy="7173533"/>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93" name="Google Shape;3893;p151"/>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4" name="Google Shape;3894;p151"/>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5" name="Google Shape;3895;p151"/>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6" name="Google Shape;3896;p151"/>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7" name="Google Shape;3897;p151"/>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8" name="Google Shape;3898;p151"/>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3902"/>
        <p:cNvGrpSpPr/>
        <p:nvPr/>
      </p:nvGrpSpPr>
      <p:grpSpPr>
        <a:xfrm>
          <a:off x="0" y="0"/>
          <a:ext cx="0" cy="0"/>
          <a:chOff x="0" y="0"/>
          <a:chExt cx="0" cy="0"/>
        </a:xfrm>
      </p:grpSpPr>
      <p:sp>
        <p:nvSpPr>
          <p:cNvPr id="3903" name="Google Shape;3903;p152"/>
          <p:cNvSpPr txBox="1"/>
          <p:nvPr/>
        </p:nvSpPr>
        <p:spPr>
          <a:xfrm>
            <a:off x="996287" y="1480737"/>
            <a:ext cx="525404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ÉTUDE DE CAS - EXEMPLES D'ACTIONS DE PLAIDOYER</a:t>
            </a:r>
            <a:endParaRPr/>
          </a:p>
        </p:txBody>
      </p:sp>
      <p:sp>
        <p:nvSpPr>
          <p:cNvPr id="3904" name="Google Shape;3904;p152"/>
          <p:cNvSpPr txBox="1"/>
          <p:nvPr/>
        </p:nvSpPr>
        <p:spPr>
          <a:xfrm>
            <a:off x="996287" y="1894279"/>
            <a:ext cx="5254041"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u="none">
                <a:solidFill>
                  <a:schemeClr val="dk1"/>
                </a:solidFill>
                <a:latin typeface="Calibri"/>
                <a:ea typeface="Calibri"/>
                <a:cs typeface="Calibri"/>
                <a:sym typeface="Calibri"/>
              </a:rPr>
              <a:t>Veuillez énumérer les actions de plaidoyer qu'un gestionnaire de cas pourrait entreprendre au nom d'Amina.  </a:t>
            </a:r>
            <a:endParaRPr sz="1100">
              <a:solidFill>
                <a:schemeClr val="dk1"/>
              </a:solidFill>
              <a:latin typeface="Calibri"/>
              <a:ea typeface="Calibri"/>
              <a:cs typeface="Calibri"/>
              <a:sym typeface="Calibri"/>
            </a:endParaRPr>
          </a:p>
        </p:txBody>
      </p:sp>
      <p:sp>
        <p:nvSpPr>
          <p:cNvPr id="3905" name="Google Shape;3905;p152"/>
          <p:cNvSpPr txBox="1"/>
          <p:nvPr/>
        </p:nvSpPr>
        <p:spPr>
          <a:xfrm>
            <a:off x="996287" y="713169"/>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0B9C7"/>
                </a:highlight>
                <a:latin typeface="Calibri"/>
                <a:ea typeface="Calibri"/>
                <a:cs typeface="Calibri"/>
                <a:sym typeface="Calibri"/>
              </a:rPr>
              <a:t>SESSION 3 : COMMENT PUIS-JE FOURNIR DES INFORMATIONS ET DÉFENDRE LES INTÉRÊTS D'UN ENFANT ? </a:t>
            </a:r>
            <a:endParaRPr/>
          </a:p>
        </p:txBody>
      </p:sp>
      <p:sp>
        <p:nvSpPr>
          <p:cNvPr id="3906" name="Google Shape;3906;p152"/>
          <p:cNvSpPr/>
          <p:nvPr/>
        </p:nvSpPr>
        <p:spPr>
          <a:xfrm>
            <a:off x="996288" y="2381857"/>
            <a:ext cx="5254042" cy="6556082"/>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907" name="Google Shape;3907;p152"/>
          <p:cNvGrpSpPr/>
          <p:nvPr/>
        </p:nvGrpSpPr>
        <p:grpSpPr>
          <a:xfrm>
            <a:off x="4958818" y="7536642"/>
            <a:ext cx="1805788" cy="1556742"/>
            <a:chOff x="7371080" y="4395215"/>
            <a:chExt cx="1917615" cy="1433712"/>
          </a:xfrm>
        </p:grpSpPr>
        <p:sp>
          <p:nvSpPr>
            <p:cNvPr id="3908" name="Google Shape;3908;p152"/>
            <p:cNvSpPr/>
            <p:nvPr/>
          </p:nvSpPr>
          <p:spPr>
            <a:xfrm rot="-5400000">
              <a:off x="7467600" y="4704080"/>
              <a:ext cx="822960" cy="1016000"/>
            </a:xfrm>
            <a:prstGeom prst="trapezoid">
              <a:avLst>
                <a:gd name="adj" fmla="val 2500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09" name="Google Shape;3909;p152"/>
            <p:cNvSpPr/>
            <p:nvPr/>
          </p:nvSpPr>
          <p:spPr>
            <a:xfrm rot="1578344">
              <a:off x="7538720" y="5313680"/>
              <a:ext cx="194894" cy="497840"/>
            </a:xfrm>
            <a:prstGeom prst="rect">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10" name="Google Shape;3910;p152"/>
            <p:cNvSpPr/>
            <p:nvPr/>
          </p:nvSpPr>
          <p:spPr>
            <a:xfrm>
              <a:off x="8307172" y="4395215"/>
              <a:ext cx="810768" cy="810768"/>
            </a:xfrm>
            <a:prstGeom prst="arc">
              <a:avLst>
                <a:gd name="adj1" fmla="val 2568393"/>
                <a:gd name="adj2" fmla="val 6686864"/>
              </a:avLst>
            </a:prstGeom>
            <a:noFill/>
            <a:ln w="38100" cap="rnd" cmpd="sng">
              <a:solidFill>
                <a:srgbClr val="5D3F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911" name="Google Shape;3911;p152"/>
            <p:cNvSpPr/>
            <p:nvPr/>
          </p:nvSpPr>
          <p:spPr>
            <a:xfrm>
              <a:off x="8477927" y="4651085"/>
              <a:ext cx="810768" cy="810768"/>
            </a:xfrm>
            <a:prstGeom prst="arc">
              <a:avLst>
                <a:gd name="adj1" fmla="val 3433714"/>
                <a:gd name="adj2" fmla="val 8630925"/>
              </a:avLst>
            </a:prstGeom>
            <a:noFill/>
            <a:ln w="38100" cap="rnd" cmpd="sng">
              <a:solidFill>
                <a:srgbClr val="5D3F5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912" name="Google Shape;3912;p152"/>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3" name="Google Shape;3913;p152"/>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4" name="Google Shape;3914;p152"/>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5" name="Google Shape;3915;p152"/>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6" name="Google Shape;3916;p152"/>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7" name="Google Shape;3917;p152"/>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sp>
        <p:nvSpPr>
          <p:cNvPr id="3922" name="Google Shape;3922;p153"/>
          <p:cNvSpPr/>
          <p:nvPr/>
        </p:nvSpPr>
        <p:spPr>
          <a:xfrm>
            <a:off x="996288" y="2103518"/>
            <a:ext cx="5254040" cy="49412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Encouragez l'enfant à s'exprimer comme il se sent à l'aise.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Ne dirigez pas le comportement ou la conversation de l'enfant. Suivez l'enfant dans ses jeux.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Acceptez l'enfant tel qu'il est, ne souhaitez pas qu'il soit différent ou qu'il se comporte différemment.</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Rejoignez l'enfant dans son jeu si vous y êtes invité.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Créez une présence détendue, confortable, chaleureuse et amicale.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Se mettre à la hauteur de l'enfant (par exemple, s'asseoir par terre à côté de lui, l'amener à hauteur de son bureau, etc.)</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Utilisez des techniques de communication verbale et non verbale pour montrer que vous êtes ouvert, intéressé et engagé auprès de l'enfant.</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Soyez conscient de votre ton ; adaptez votre ton à l'affect de l'enfant.</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Soyez tolérant vis-à-vis du bruit, de l'agitation et de l'activité intense ; ces éléments sont considérés comme faisant partie du processus.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Suivre le comportement de l'enfant (c'est-à-dire dire ce que vous voyez ou observez, par exemple : "Je vois que tu t'approches de la fenêtre et que tu joues avec le ballon").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Reflétez le contenu (c'est-à-dire ce que l'enfant vous dit) et reflétez les sentiments (c'est-à-dire reconnaître les sentiments de l'enfant et y répondre sur la base de son expression verbale et non verbale)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Ne précipitez pas l'activité. Il est important de donner du temps aux activités ludiques non directives et de reconnaître la nature progressive du processus. </a:t>
            </a:r>
            <a:endParaRPr/>
          </a:p>
        </p:txBody>
      </p:sp>
      <p:sp>
        <p:nvSpPr>
          <p:cNvPr id="3923" name="Google Shape;3923;p153"/>
          <p:cNvSpPr txBox="1"/>
          <p:nvPr/>
        </p:nvSpPr>
        <p:spPr>
          <a:xfrm>
            <a:off x="996287" y="1480737"/>
            <a:ext cx="52540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CONSEILS POUR LES ACTIVITÉS NON-DIRECTIVES AVEC LES ENFANTS</a:t>
            </a:r>
            <a:endParaRPr/>
          </a:p>
        </p:txBody>
      </p:sp>
      <p:sp>
        <p:nvSpPr>
          <p:cNvPr id="3924" name="Google Shape;3924;p153"/>
          <p:cNvSpPr txBox="1"/>
          <p:nvPr/>
        </p:nvSpPr>
        <p:spPr>
          <a:xfrm>
            <a:off x="996287" y="723552"/>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0B9C7"/>
                </a:highlight>
                <a:latin typeface="Calibri"/>
                <a:ea typeface="Calibri"/>
                <a:cs typeface="Calibri"/>
                <a:sym typeface="Calibri"/>
              </a:rPr>
              <a:t>SESSION 4 : COMMENT METTRE EN ŒUVRE UNE SMSPS CIBLÉE ET NON SPÉCIALISÉE ?</a:t>
            </a:r>
            <a:endParaRPr/>
          </a:p>
        </p:txBody>
      </p:sp>
      <p:grpSp>
        <p:nvGrpSpPr>
          <p:cNvPr id="3925" name="Google Shape;3925;p153"/>
          <p:cNvGrpSpPr/>
          <p:nvPr/>
        </p:nvGrpSpPr>
        <p:grpSpPr>
          <a:xfrm>
            <a:off x="4040697" y="7523714"/>
            <a:ext cx="2371632" cy="1101997"/>
            <a:chOff x="1265129" y="1575992"/>
            <a:chExt cx="3283033" cy="1525486"/>
          </a:xfrm>
        </p:grpSpPr>
        <p:grpSp>
          <p:nvGrpSpPr>
            <p:cNvPr id="3926" name="Google Shape;3926;p153"/>
            <p:cNvGrpSpPr/>
            <p:nvPr/>
          </p:nvGrpSpPr>
          <p:grpSpPr>
            <a:xfrm>
              <a:off x="3938725" y="2132449"/>
              <a:ext cx="609437" cy="969029"/>
              <a:chOff x="860877" y="1929282"/>
              <a:chExt cx="1053230" cy="1674679"/>
            </a:xfrm>
          </p:grpSpPr>
          <p:sp>
            <p:nvSpPr>
              <p:cNvPr id="3927" name="Google Shape;3927;p153"/>
              <p:cNvSpPr/>
              <p:nvPr/>
            </p:nvSpPr>
            <p:spPr>
              <a:xfrm>
                <a:off x="1052733" y="2725467"/>
                <a:ext cx="671847" cy="878494"/>
              </a:xfrm>
              <a:prstGeom prst="round2SameRect">
                <a:avLst>
                  <a:gd name="adj1" fmla="val 50000"/>
                  <a:gd name="adj2" fmla="val 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28" name="Google Shape;3928;p153"/>
              <p:cNvSpPr/>
              <p:nvPr/>
            </p:nvSpPr>
            <p:spPr>
              <a:xfrm>
                <a:off x="1047750" y="1929282"/>
                <a:ext cx="679484" cy="679484"/>
              </a:xfrm>
              <a:prstGeom prst="ellipse">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3929" name="Google Shape;3929;p153"/>
              <p:cNvSpPr/>
              <p:nvPr/>
            </p:nvSpPr>
            <p:spPr>
              <a:xfrm>
                <a:off x="860877" y="2993721"/>
                <a:ext cx="1053230" cy="610240"/>
              </a:xfrm>
              <a:prstGeom prst="trapezoid">
                <a:avLst>
                  <a:gd name="adj" fmla="val 3304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930" name="Google Shape;3930;p153"/>
            <p:cNvGrpSpPr/>
            <p:nvPr/>
          </p:nvGrpSpPr>
          <p:grpSpPr>
            <a:xfrm>
              <a:off x="2296319" y="1575992"/>
              <a:ext cx="521410" cy="1525486"/>
              <a:chOff x="1022970" y="2227840"/>
              <a:chExt cx="1141610" cy="3340002"/>
            </a:xfrm>
          </p:grpSpPr>
          <p:sp>
            <p:nvSpPr>
              <p:cNvPr id="3931" name="Google Shape;3931;p153"/>
              <p:cNvSpPr/>
              <p:nvPr/>
            </p:nvSpPr>
            <p:spPr>
              <a:xfrm>
                <a:off x="1022970" y="2227840"/>
                <a:ext cx="1141610" cy="1141610"/>
              </a:xfrm>
              <a:prstGeom prst="ellipse">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2" name="Google Shape;3932;p153"/>
              <p:cNvSpPr/>
              <p:nvPr/>
            </p:nvSpPr>
            <p:spPr>
              <a:xfrm>
                <a:off x="1022970" y="3582437"/>
                <a:ext cx="1141610" cy="1985405"/>
              </a:xfrm>
              <a:prstGeom prst="round2SameRect">
                <a:avLst>
                  <a:gd name="adj1" fmla="val 50000"/>
                  <a:gd name="adj2" fmla="val 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3933" name="Google Shape;3933;p153"/>
            <p:cNvCxnSpPr/>
            <p:nvPr/>
          </p:nvCxnSpPr>
          <p:spPr>
            <a:xfrm>
              <a:off x="1265129" y="3051374"/>
              <a:ext cx="2548335" cy="0"/>
            </a:xfrm>
            <a:prstGeom prst="straightConnector1">
              <a:avLst/>
            </a:prstGeom>
            <a:noFill/>
            <a:ln w="38100" cap="flat" cmpd="sng">
              <a:solidFill>
                <a:srgbClr val="5D3F51"/>
              </a:solidFill>
              <a:prstDash val="dash"/>
              <a:miter lim="800000"/>
              <a:headEnd type="none" w="sm" len="sm"/>
              <a:tailEnd type="stealth" w="med" len="med"/>
            </a:ln>
          </p:spPr>
        </p:cxnSp>
      </p:grpSp>
      <p:sp>
        <p:nvSpPr>
          <p:cNvPr id="3934" name="Google Shape;3934;p153"/>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5" name="Google Shape;3935;p153"/>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6" name="Google Shape;3936;p153"/>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7" name="Google Shape;3937;p153"/>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8" name="Google Shape;3938;p153"/>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9" name="Google Shape;3939;p153"/>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3943"/>
        <p:cNvGrpSpPr/>
        <p:nvPr/>
      </p:nvGrpSpPr>
      <p:grpSpPr>
        <a:xfrm>
          <a:off x="0" y="0"/>
          <a:ext cx="0" cy="0"/>
          <a:chOff x="0" y="0"/>
          <a:chExt cx="0" cy="0"/>
        </a:xfrm>
      </p:grpSpPr>
      <p:graphicFrame>
        <p:nvGraphicFramePr>
          <p:cNvPr id="3944" name="Google Shape;3944;p154"/>
          <p:cNvGraphicFramePr/>
          <p:nvPr>
            <p:extLst>
              <p:ext uri="{D42A27DB-BD31-4B8C-83A1-F6EECF244321}">
                <p14:modId xmlns:p14="http://schemas.microsoft.com/office/powerpoint/2010/main" val="1608459614"/>
              </p:ext>
            </p:extLst>
          </p:nvPr>
        </p:nvGraphicFramePr>
        <p:xfrm>
          <a:off x="996287" y="1262380"/>
          <a:ext cx="5254050" cy="689872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lt1"/>
                          </a:solidFill>
                        </a:rPr>
                        <a:t>Vue d'ensemble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solidFill>
                            <a:schemeClr val="dk1"/>
                          </a:solidFill>
                        </a:rPr>
                        <a:t>La roue des émotions est un outil utile qui peut aider l'enfant à identifier et à étiqueter ses émotions. </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lt1"/>
                          </a:solidFill>
                        </a:rPr>
                        <a:t>Durée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Peut varier de 5 à 15 minutes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lt1"/>
                          </a:solidFill>
                        </a:rPr>
                        <a:t>Âge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Cette activité est recommandée pour les enfants âgés de 6 à 18 ans.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lt1"/>
                          </a:solidFill>
                        </a:rPr>
                        <a:t>La participation</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Les gestionnaires de cas doivent réaliser cette activité avec les enfants individuellement ; toutefois, la présence de la personne en charge de l'enfant peut s'avérer nécessaire ou utile si l'enfant refuse de participer à cette activité ou n'est pas en mesure de le faire en raison de son âge, de son stade de développement, de ses préférences ou de ses capacités de communication.</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lt1"/>
                          </a:solidFill>
                        </a:rPr>
                        <a:t>Objectif</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spcBef>
                          <a:spcPts val="0"/>
                        </a:spcBef>
                        <a:spcAft>
                          <a:spcPts val="0"/>
                        </a:spcAft>
                        <a:buNone/>
                      </a:pPr>
                      <a:r>
                        <a:rPr lang="en-ZA" sz="1100" b="0"/>
                        <a:t>Apprendre à connaître la variété des émotions et des sentiments qui existent, la manière dont ils sont liés (émotions principales et émotions plus spécifiques) et le langage utilisé pour décrire ces émotions. </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lt1"/>
                          </a:solidFill>
                        </a:rPr>
                        <a:t>Adaptations</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spcBef>
                          <a:spcPts val="0"/>
                        </a:spcBef>
                        <a:spcAft>
                          <a:spcPts val="0"/>
                        </a:spcAft>
                        <a:buNone/>
                      </a:pPr>
                      <a:r>
                        <a:rPr lang="en-ZA" sz="1100" b="0"/>
                        <a:t>Si l'enfant ne sait ni lire ni écrire, vous pouvez créer une roue des émotions simplifiée (basée sur l'original) en dessinant des smileys à la place avec l'enfant pour étiqueter les émotions.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ZA" sz="1100" b="1">
                          <a:solidFill>
                            <a:schemeClr val="lt1"/>
                          </a:solidFill>
                        </a:rPr>
                        <a:t>Orientations</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228600" marR="44450" lvl="0" indent="-228600" algn="l" rtl="0">
                        <a:spcBef>
                          <a:spcPts val="0"/>
                        </a:spcBef>
                        <a:spcAft>
                          <a:spcPts val="0"/>
                        </a:spcAft>
                        <a:buClr>
                          <a:schemeClr val="dk1"/>
                        </a:buClr>
                        <a:buSzPts val="1100"/>
                        <a:buFont typeface="Calibri"/>
                        <a:buAutoNum type="arabicPeriod"/>
                      </a:pPr>
                      <a:r>
                        <a:rPr lang="en-ZA" sz="1100" b="0">
                          <a:solidFill>
                            <a:schemeClr val="dk1"/>
                          </a:solidFill>
                          <a:latin typeface="Calibri"/>
                          <a:ea typeface="Calibri"/>
                          <a:cs typeface="Calibri"/>
                          <a:sym typeface="Calibri"/>
                        </a:rPr>
                        <a:t>Demandez à l'enfant quels sont les sentiments ou les émotions qu'il connaît et s'il peut les énumérer tous. Cela vous donnera une idée de ses connaissances actuelles en matière de sentiments et d'émotions. </a:t>
                      </a:r>
                      <a:endParaRPr/>
                    </a:p>
                    <a:p>
                      <a:pPr marL="228600" marR="44450" lvl="0" indent="-228600" algn="l" rtl="0">
                        <a:spcBef>
                          <a:spcPts val="230"/>
                        </a:spcBef>
                        <a:spcAft>
                          <a:spcPts val="0"/>
                        </a:spcAft>
                        <a:buClr>
                          <a:schemeClr val="dk1"/>
                        </a:buClr>
                        <a:buSzPts val="1100"/>
                        <a:buFont typeface="Calibri"/>
                        <a:buAutoNum type="arabicPeriod"/>
                      </a:pPr>
                      <a:r>
                        <a:rPr lang="en-ZA" sz="1100" b="0">
                          <a:solidFill>
                            <a:schemeClr val="dk1"/>
                          </a:solidFill>
                          <a:latin typeface="Calibri"/>
                          <a:ea typeface="Calibri"/>
                          <a:cs typeface="Calibri"/>
                          <a:sym typeface="Calibri"/>
                        </a:rPr>
                        <a:t>Après avoir terminé la liste des émotions, prenez une copie de la roue des émotions (page suivante). Passez en revue la roue des émotions ensemble, en commençant par l'émotion que l'enfant connaît déjà et qu'il a énumérée, puis en passant aux autres émotions. </a:t>
                      </a:r>
                      <a:endParaRPr sz="1100" b="0">
                        <a:solidFill>
                          <a:schemeClr val="dk1"/>
                        </a:solidFill>
                        <a:latin typeface="Calibri"/>
                        <a:ea typeface="Calibri"/>
                        <a:cs typeface="Calibri"/>
                        <a:sym typeface="Calibri"/>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ZA" sz="1100" b="1">
                          <a:solidFill>
                            <a:schemeClr val="lt1"/>
                          </a:solidFill>
                        </a:rPr>
                        <a:t>Note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44450" lvl="0" indent="0" algn="l" rtl="0">
                        <a:lnSpc>
                          <a:spcPct val="100000"/>
                        </a:lnSpc>
                        <a:spcBef>
                          <a:spcPts val="0"/>
                        </a:spcBef>
                        <a:spcAft>
                          <a:spcPts val="0"/>
                        </a:spcAft>
                        <a:buClr>
                          <a:schemeClr val="dk1"/>
                        </a:buClr>
                        <a:buSzPts val="1100"/>
                        <a:buFont typeface="Calibri"/>
                        <a:buNone/>
                      </a:pPr>
                      <a:r>
                        <a:rPr lang="en-ZA" sz="1100" dirty="0">
                          <a:solidFill>
                            <a:schemeClr val="dk1"/>
                          </a:solidFill>
                        </a:rPr>
                        <a:t>Il </a:t>
                      </a:r>
                      <a:r>
                        <a:rPr lang="en-ZA" sz="1100" dirty="0" err="1">
                          <a:solidFill>
                            <a:schemeClr val="dk1"/>
                          </a:solidFill>
                        </a:rPr>
                        <a:t>est</a:t>
                      </a:r>
                      <a:r>
                        <a:rPr lang="en-ZA" sz="1100" dirty="0">
                          <a:solidFill>
                            <a:schemeClr val="dk1"/>
                          </a:solidFill>
                        </a:rPr>
                        <a:t> possible </a:t>
                      </a:r>
                      <a:r>
                        <a:rPr lang="en-ZA" sz="1100" dirty="0" err="1">
                          <a:solidFill>
                            <a:schemeClr val="dk1"/>
                          </a:solidFill>
                        </a:rPr>
                        <a:t>d'utiliser</a:t>
                      </a:r>
                      <a:r>
                        <a:rPr lang="en-ZA" sz="1100" dirty="0">
                          <a:solidFill>
                            <a:schemeClr val="dk1"/>
                          </a:solidFill>
                        </a:rPr>
                        <a:t> la roue des </a:t>
                      </a:r>
                      <a:r>
                        <a:rPr lang="en-ZA" sz="1100" dirty="0" err="1">
                          <a:solidFill>
                            <a:schemeClr val="dk1"/>
                          </a:solidFill>
                        </a:rPr>
                        <a:t>émotions</a:t>
                      </a:r>
                      <a:r>
                        <a:rPr lang="en-ZA" sz="1100" dirty="0">
                          <a:solidFill>
                            <a:schemeClr val="dk1"/>
                          </a:solidFill>
                        </a:rPr>
                        <a:t> non </a:t>
                      </a:r>
                      <a:r>
                        <a:rPr lang="en-ZA" sz="1100" dirty="0" err="1">
                          <a:solidFill>
                            <a:schemeClr val="dk1"/>
                          </a:solidFill>
                        </a:rPr>
                        <a:t>seulement</a:t>
                      </a:r>
                      <a:r>
                        <a:rPr lang="en-ZA" sz="1100" dirty="0">
                          <a:solidFill>
                            <a:schemeClr val="dk1"/>
                          </a:solidFill>
                        </a:rPr>
                        <a:t> pour explorer les </a:t>
                      </a:r>
                      <a:r>
                        <a:rPr lang="en-ZA" sz="1100" dirty="0" err="1">
                          <a:solidFill>
                            <a:schemeClr val="dk1"/>
                          </a:solidFill>
                        </a:rPr>
                        <a:t>différentes</a:t>
                      </a:r>
                      <a:r>
                        <a:rPr lang="en-ZA" sz="1100" dirty="0">
                          <a:solidFill>
                            <a:schemeClr val="dk1"/>
                          </a:solidFill>
                        </a:rPr>
                        <a:t> </a:t>
                      </a:r>
                      <a:r>
                        <a:rPr lang="en-ZA" sz="1100" dirty="0" err="1">
                          <a:solidFill>
                            <a:schemeClr val="dk1"/>
                          </a:solidFill>
                        </a:rPr>
                        <a:t>émotions</a:t>
                      </a:r>
                      <a:r>
                        <a:rPr lang="en-ZA" sz="1100" dirty="0">
                          <a:solidFill>
                            <a:schemeClr val="dk1"/>
                          </a:solidFill>
                        </a:rPr>
                        <a:t> </a:t>
                      </a:r>
                      <a:r>
                        <a:rPr lang="en-ZA" sz="1100" dirty="0" err="1">
                          <a:solidFill>
                            <a:schemeClr val="dk1"/>
                          </a:solidFill>
                        </a:rPr>
                        <a:t>existantes</a:t>
                      </a:r>
                      <a:r>
                        <a:rPr lang="en-ZA" sz="1100" dirty="0">
                          <a:solidFill>
                            <a:schemeClr val="dk1"/>
                          </a:solidFill>
                        </a:rPr>
                        <a:t>, </a:t>
                      </a:r>
                      <a:r>
                        <a:rPr lang="en-ZA" sz="1100" dirty="0" err="1">
                          <a:solidFill>
                            <a:schemeClr val="dk1"/>
                          </a:solidFill>
                        </a:rPr>
                        <a:t>mais</a:t>
                      </a:r>
                      <a:r>
                        <a:rPr lang="en-ZA" sz="1100" dirty="0">
                          <a:solidFill>
                            <a:schemeClr val="dk1"/>
                          </a:solidFill>
                        </a:rPr>
                        <a:t> </a:t>
                      </a:r>
                      <a:r>
                        <a:rPr lang="en-ZA" sz="1100" dirty="0" err="1">
                          <a:solidFill>
                            <a:schemeClr val="dk1"/>
                          </a:solidFill>
                        </a:rPr>
                        <a:t>aussi</a:t>
                      </a:r>
                      <a:r>
                        <a:rPr lang="en-ZA" sz="1100" dirty="0">
                          <a:solidFill>
                            <a:schemeClr val="dk1"/>
                          </a:solidFill>
                        </a:rPr>
                        <a:t> pour encourager </a:t>
                      </a:r>
                      <a:r>
                        <a:rPr lang="en-ZA" sz="1100" dirty="0" err="1">
                          <a:solidFill>
                            <a:schemeClr val="dk1"/>
                          </a:solidFill>
                        </a:rPr>
                        <a:t>l'enfant</a:t>
                      </a:r>
                      <a:r>
                        <a:rPr lang="en-ZA" sz="1100" dirty="0">
                          <a:solidFill>
                            <a:schemeClr val="dk1"/>
                          </a:solidFill>
                        </a:rPr>
                        <a:t> à </a:t>
                      </a:r>
                      <a:r>
                        <a:rPr lang="en-ZA" sz="1100" dirty="0" err="1">
                          <a:solidFill>
                            <a:schemeClr val="dk1"/>
                          </a:solidFill>
                        </a:rPr>
                        <a:t>parler</a:t>
                      </a:r>
                      <a:r>
                        <a:rPr lang="en-ZA" sz="1100" dirty="0">
                          <a:solidFill>
                            <a:schemeClr val="dk1"/>
                          </a:solidFill>
                        </a:rPr>
                        <a:t> de </a:t>
                      </a:r>
                      <a:r>
                        <a:rPr lang="en-ZA" sz="1100" dirty="0" err="1">
                          <a:solidFill>
                            <a:schemeClr val="dk1"/>
                          </a:solidFill>
                        </a:rPr>
                        <a:t>ses</a:t>
                      </a:r>
                      <a:r>
                        <a:rPr lang="en-ZA" sz="1100" dirty="0">
                          <a:solidFill>
                            <a:schemeClr val="dk1"/>
                          </a:solidFill>
                        </a:rPr>
                        <a:t> </a:t>
                      </a:r>
                      <a:r>
                        <a:rPr lang="en-ZA" sz="1100" dirty="0" err="1">
                          <a:solidFill>
                            <a:schemeClr val="dk1"/>
                          </a:solidFill>
                        </a:rPr>
                        <a:t>émotions</a:t>
                      </a:r>
                      <a:r>
                        <a:rPr lang="en-ZA" sz="1100" dirty="0">
                          <a:solidFill>
                            <a:schemeClr val="dk1"/>
                          </a:solidFill>
                        </a:rPr>
                        <a:t>. </a:t>
                      </a:r>
                      <a:endParaRPr dirty="0"/>
                    </a:p>
                    <a:p>
                      <a:pPr marL="0" marR="44450" lvl="0" indent="0" algn="l" rtl="0">
                        <a:lnSpc>
                          <a:spcPct val="100000"/>
                        </a:lnSpc>
                        <a:spcBef>
                          <a:spcPts val="230"/>
                        </a:spcBef>
                        <a:spcAft>
                          <a:spcPts val="0"/>
                        </a:spcAft>
                        <a:buClr>
                          <a:schemeClr val="dk1"/>
                        </a:buClr>
                        <a:buSzPts val="1100"/>
                        <a:buFont typeface="Calibri"/>
                        <a:buNone/>
                      </a:pPr>
                      <a:endParaRPr sz="1100" dirty="0">
                        <a:solidFill>
                          <a:schemeClr val="dk1"/>
                        </a:solidFill>
                      </a:endParaRPr>
                    </a:p>
                    <a:p>
                      <a:pPr marL="0" marR="44450" lvl="0" indent="0" algn="l" rtl="0">
                        <a:lnSpc>
                          <a:spcPct val="100000"/>
                        </a:lnSpc>
                        <a:spcBef>
                          <a:spcPts val="230"/>
                        </a:spcBef>
                        <a:spcAft>
                          <a:spcPts val="0"/>
                        </a:spcAft>
                        <a:buClr>
                          <a:schemeClr val="dk1"/>
                        </a:buClr>
                        <a:buSzPts val="1100"/>
                        <a:buFont typeface="Calibri"/>
                        <a:buNone/>
                      </a:pPr>
                      <a:r>
                        <a:rPr lang="en-ZA" sz="1100" dirty="0">
                          <a:solidFill>
                            <a:schemeClr val="dk1"/>
                          </a:solidFill>
                        </a:rPr>
                        <a:t>Il </a:t>
                      </a:r>
                      <a:r>
                        <a:rPr lang="en-ZA" sz="1100" dirty="0" err="1">
                          <a:solidFill>
                            <a:schemeClr val="dk1"/>
                          </a:solidFill>
                        </a:rPr>
                        <a:t>s'agit</a:t>
                      </a:r>
                      <a:r>
                        <a:rPr lang="en-ZA" sz="1100" dirty="0">
                          <a:solidFill>
                            <a:schemeClr val="dk1"/>
                          </a:solidFill>
                        </a:rPr>
                        <a:t> </a:t>
                      </a:r>
                      <a:r>
                        <a:rPr lang="en-ZA" sz="1100" dirty="0" err="1">
                          <a:solidFill>
                            <a:schemeClr val="dk1"/>
                          </a:solidFill>
                        </a:rPr>
                        <a:t>alors</a:t>
                      </a:r>
                      <a:r>
                        <a:rPr lang="en-ZA" sz="1100" dirty="0">
                          <a:solidFill>
                            <a:schemeClr val="dk1"/>
                          </a:solidFill>
                        </a:rPr>
                        <a:t> </a:t>
                      </a:r>
                      <a:r>
                        <a:rPr lang="en-ZA" sz="1100" dirty="0" err="1">
                          <a:solidFill>
                            <a:schemeClr val="dk1"/>
                          </a:solidFill>
                        </a:rPr>
                        <a:t>d'une</a:t>
                      </a:r>
                      <a:r>
                        <a:rPr lang="en-ZA" sz="1100" dirty="0">
                          <a:solidFill>
                            <a:schemeClr val="dk1"/>
                          </a:solidFill>
                        </a:rPr>
                        <a:t> </a:t>
                      </a:r>
                      <a:r>
                        <a:rPr lang="en-ZA" sz="1100" b="1" dirty="0" err="1">
                          <a:solidFill>
                            <a:schemeClr val="dk1"/>
                          </a:solidFill>
                        </a:rPr>
                        <a:t>activité</a:t>
                      </a:r>
                      <a:r>
                        <a:rPr lang="en-ZA" sz="1100" b="1" dirty="0">
                          <a:solidFill>
                            <a:schemeClr val="dk1"/>
                          </a:solidFill>
                        </a:rPr>
                        <a:t> </a:t>
                      </a:r>
                      <a:r>
                        <a:rPr lang="en-ZA" sz="1100" b="1" dirty="0" err="1">
                          <a:solidFill>
                            <a:schemeClr val="dk1"/>
                          </a:solidFill>
                        </a:rPr>
                        <a:t>d'expression</a:t>
                      </a:r>
                      <a:r>
                        <a:rPr lang="en-ZA" sz="1100" b="1" dirty="0">
                          <a:solidFill>
                            <a:schemeClr val="dk1"/>
                          </a:solidFill>
                        </a:rPr>
                        <a:t>. </a:t>
                      </a:r>
                      <a:r>
                        <a:rPr lang="en-ZA" sz="1100" dirty="0" err="1">
                          <a:solidFill>
                            <a:schemeClr val="dk1"/>
                          </a:solidFill>
                        </a:rPr>
                        <a:t>Vous</a:t>
                      </a:r>
                      <a:r>
                        <a:rPr lang="en-ZA" sz="1100" dirty="0">
                          <a:solidFill>
                            <a:schemeClr val="dk1"/>
                          </a:solidFill>
                        </a:rPr>
                        <a:t> </a:t>
                      </a:r>
                      <a:r>
                        <a:rPr lang="en-ZA" sz="1100" dirty="0" err="1">
                          <a:solidFill>
                            <a:schemeClr val="dk1"/>
                          </a:solidFill>
                        </a:rPr>
                        <a:t>pouvez</a:t>
                      </a:r>
                      <a:r>
                        <a:rPr lang="en-ZA" sz="1100" dirty="0">
                          <a:solidFill>
                            <a:schemeClr val="dk1"/>
                          </a:solidFill>
                        </a:rPr>
                        <a:t> par </a:t>
                      </a:r>
                      <a:r>
                        <a:rPr lang="en-ZA" sz="1100" dirty="0" err="1">
                          <a:solidFill>
                            <a:schemeClr val="dk1"/>
                          </a:solidFill>
                        </a:rPr>
                        <a:t>exemple</a:t>
                      </a:r>
                      <a:r>
                        <a:rPr lang="en-ZA" sz="1100" dirty="0">
                          <a:solidFill>
                            <a:schemeClr val="dk1"/>
                          </a:solidFill>
                        </a:rPr>
                        <a:t> </a:t>
                      </a:r>
                      <a:r>
                        <a:rPr lang="en-ZA" sz="1100" dirty="0" err="1">
                          <a:solidFill>
                            <a:schemeClr val="dk1"/>
                          </a:solidFill>
                        </a:rPr>
                        <a:t>leur</a:t>
                      </a:r>
                      <a:r>
                        <a:rPr lang="en-ZA" sz="1100" dirty="0">
                          <a:solidFill>
                            <a:schemeClr val="dk1"/>
                          </a:solidFill>
                        </a:rPr>
                        <a:t> demander quelle </a:t>
                      </a:r>
                      <a:r>
                        <a:rPr lang="en-ZA" sz="1100" dirty="0" err="1">
                          <a:solidFill>
                            <a:schemeClr val="dk1"/>
                          </a:solidFill>
                        </a:rPr>
                        <a:t>émotion</a:t>
                      </a:r>
                      <a:r>
                        <a:rPr lang="en-ZA" sz="1100" dirty="0">
                          <a:solidFill>
                            <a:schemeClr val="dk1"/>
                          </a:solidFill>
                        </a:rPr>
                        <a:t> </a:t>
                      </a:r>
                      <a:r>
                        <a:rPr lang="en-ZA" sz="1100" dirty="0" err="1">
                          <a:solidFill>
                            <a:schemeClr val="dk1"/>
                          </a:solidFill>
                        </a:rPr>
                        <a:t>ils</a:t>
                      </a:r>
                      <a:r>
                        <a:rPr lang="en-ZA" sz="1100" dirty="0">
                          <a:solidFill>
                            <a:schemeClr val="dk1"/>
                          </a:solidFill>
                        </a:rPr>
                        <a:t> </a:t>
                      </a:r>
                      <a:r>
                        <a:rPr lang="en-ZA" sz="1100" dirty="0" err="1">
                          <a:solidFill>
                            <a:schemeClr val="dk1"/>
                          </a:solidFill>
                        </a:rPr>
                        <a:t>ressentent</a:t>
                      </a:r>
                      <a:r>
                        <a:rPr lang="en-ZA" sz="1100" dirty="0">
                          <a:solidFill>
                            <a:schemeClr val="dk1"/>
                          </a:solidFill>
                        </a:rPr>
                        <a:t> </a:t>
                      </a:r>
                      <a:r>
                        <a:rPr lang="en-ZA" sz="1100" dirty="0" err="1">
                          <a:solidFill>
                            <a:schemeClr val="dk1"/>
                          </a:solidFill>
                        </a:rPr>
                        <a:t>actuellement</a:t>
                      </a:r>
                      <a:r>
                        <a:rPr lang="en-ZA" sz="1100" dirty="0">
                          <a:solidFill>
                            <a:schemeClr val="dk1"/>
                          </a:solidFill>
                        </a:rPr>
                        <a:t> </a:t>
                      </a:r>
                      <a:r>
                        <a:rPr lang="en-ZA" sz="1100" dirty="0" err="1">
                          <a:solidFill>
                            <a:schemeClr val="dk1"/>
                          </a:solidFill>
                        </a:rPr>
                        <a:t>ou</a:t>
                      </a:r>
                      <a:r>
                        <a:rPr lang="en-ZA" sz="1100" dirty="0">
                          <a:solidFill>
                            <a:schemeClr val="dk1"/>
                          </a:solidFill>
                        </a:rPr>
                        <a:t> quelle </a:t>
                      </a:r>
                      <a:r>
                        <a:rPr lang="en-ZA" sz="1100" dirty="0" err="1">
                          <a:solidFill>
                            <a:schemeClr val="dk1"/>
                          </a:solidFill>
                        </a:rPr>
                        <a:t>émotion</a:t>
                      </a:r>
                      <a:r>
                        <a:rPr lang="en-ZA" sz="1100" dirty="0">
                          <a:solidFill>
                            <a:schemeClr val="dk1"/>
                          </a:solidFill>
                        </a:rPr>
                        <a:t> </a:t>
                      </a:r>
                      <a:r>
                        <a:rPr lang="en-ZA" sz="1100" dirty="0" err="1">
                          <a:solidFill>
                            <a:schemeClr val="dk1"/>
                          </a:solidFill>
                        </a:rPr>
                        <a:t>ils</a:t>
                      </a:r>
                      <a:r>
                        <a:rPr lang="en-ZA" sz="1100" dirty="0">
                          <a:solidFill>
                            <a:schemeClr val="dk1"/>
                          </a:solidFill>
                        </a:rPr>
                        <a:t> </a:t>
                      </a:r>
                      <a:r>
                        <a:rPr lang="en-ZA" sz="1100" dirty="0" err="1">
                          <a:solidFill>
                            <a:schemeClr val="dk1"/>
                          </a:solidFill>
                        </a:rPr>
                        <a:t>ont</a:t>
                      </a:r>
                      <a:r>
                        <a:rPr lang="en-ZA" sz="1100" dirty="0">
                          <a:solidFill>
                            <a:schemeClr val="dk1"/>
                          </a:solidFill>
                        </a:rPr>
                        <a:t> </a:t>
                      </a:r>
                      <a:r>
                        <a:rPr lang="en-ZA" sz="1100" dirty="0" err="1">
                          <a:solidFill>
                            <a:schemeClr val="dk1"/>
                          </a:solidFill>
                        </a:rPr>
                        <a:t>souvent</a:t>
                      </a:r>
                      <a:r>
                        <a:rPr lang="en-ZA" sz="1100" dirty="0">
                          <a:solidFill>
                            <a:schemeClr val="dk1"/>
                          </a:solidFill>
                        </a:rPr>
                        <a:t> </a:t>
                      </a:r>
                      <a:r>
                        <a:rPr lang="en-ZA" sz="1100" dirty="0" err="1">
                          <a:solidFill>
                            <a:schemeClr val="dk1"/>
                          </a:solidFill>
                        </a:rPr>
                        <a:t>ressentie</a:t>
                      </a:r>
                      <a:r>
                        <a:rPr lang="en-ZA" sz="1100" dirty="0">
                          <a:solidFill>
                            <a:schemeClr val="dk1"/>
                          </a:solidFill>
                        </a:rPr>
                        <a:t> </a:t>
                      </a:r>
                      <a:r>
                        <a:rPr lang="en-ZA" sz="1100" dirty="0" err="1">
                          <a:solidFill>
                            <a:schemeClr val="dk1"/>
                          </a:solidFill>
                        </a:rPr>
                        <a:t>cette</a:t>
                      </a:r>
                      <a:r>
                        <a:rPr lang="en-ZA" sz="1100" dirty="0">
                          <a:solidFill>
                            <a:schemeClr val="dk1"/>
                          </a:solidFill>
                        </a:rPr>
                        <a:t> </a:t>
                      </a:r>
                      <a:r>
                        <a:rPr lang="en-ZA" sz="1100" dirty="0" err="1">
                          <a:solidFill>
                            <a:schemeClr val="dk1"/>
                          </a:solidFill>
                        </a:rPr>
                        <a:t>semaine</a:t>
                      </a:r>
                      <a:r>
                        <a:rPr lang="en-ZA" sz="1100" dirty="0">
                          <a:solidFill>
                            <a:schemeClr val="dk1"/>
                          </a:solidFill>
                        </a:rPr>
                        <a:t>. Ensuite, </a:t>
                      </a:r>
                      <a:r>
                        <a:rPr lang="en-ZA" sz="1100" dirty="0" err="1">
                          <a:solidFill>
                            <a:schemeClr val="dk1"/>
                          </a:solidFill>
                        </a:rPr>
                        <a:t>vous</a:t>
                      </a:r>
                      <a:r>
                        <a:rPr lang="en-ZA" sz="1100" dirty="0">
                          <a:solidFill>
                            <a:schemeClr val="dk1"/>
                          </a:solidFill>
                        </a:rPr>
                        <a:t> </a:t>
                      </a:r>
                      <a:r>
                        <a:rPr lang="en-ZA" sz="1100" dirty="0" err="1">
                          <a:solidFill>
                            <a:schemeClr val="dk1"/>
                          </a:solidFill>
                        </a:rPr>
                        <a:t>pouvez</a:t>
                      </a:r>
                      <a:r>
                        <a:rPr lang="en-ZA" sz="1100" dirty="0">
                          <a:solidFill>
                            <a:schemeClr val="dk1"/>
                          </a:solidFill>
                        </a:rPr>
                        <a:t> </a:t>
                      </a:r>
                      <a:r>
                        <a:rPr lang="en-ZA" sz="1100" dirty="0" err="1">
                          <a:solidFill>
                            <a:schemeClr val="dk1"/>
                          </a:solidFill>
                        </a:rPr>
                        <a:t>discuter</a:t>
                      </a:r>
                      <a:r>
                        <a:rPr lang="en-ZA" sz="1100" dirty="0">
                          <a:solidFill>
                            <a:schemeClr val="dk1"/>
                          </a:solidFill>
                        </a:rPr>
                        <a:t> ensemble et </a:t>
                      </a:r>
                      <a:r>
                        <a:rPr lang="en-ZA" sz="1100" dirty="0" err="1">
                          <a:solidFill>
                            <a:schemeClr val="dk1"/>
                          </a:solidFill>
                        </a:rPr>
                        <a:t>envisager</a:t>
                      </a:r>
                      <a:r>
                        <a:rPr lang="en-ZA" sz="1100" dirty="0">
                          <a:solidFill>
                            <a:schemeClr val="dk1"/>
                          </a:solidFill>
                        </a:rPr>
                        <a:t> les causes possibles de </a:t>
                      </a:r>
                      <a:r>
                        <a:rPr lang="en-ZA" sz="1100" dirty="0" err="1">
                          <a:solidFill>
                            <a:schemeClr val="dk1"/>
                          </a:solidFill>
                        </a:rPr>
                        <a:t>ce</a:t>
                      </a:r>
                      <a:r>
                        <a:rPr lang="en-ZA" sz="1100" dirty="0">
                          <a:solidFill>
                            <a:schemeClr val="dk1"/>
                          </a:solidFill>
                        </a:rPr>
                        <a:t> sentiment. </a:t>
                      </a:r>
                      <a:endParaRPr sz="1100" dirty="0">
                        <a:solidFill>
                          <a:schemeClr val="dk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sp>
        <p:nvSpPr>
          <p:cNvPr id="3945" name="Google Shape;3945;p154"/>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ROUE DES ÉMOTIONS</a:t>
            </a:r>
            <a:endParaRPr sz="1200" b="1">
              <a:solidFill>
                <a:schemeClr val="dk1"/>
              </a:solidFill>
              <a:latin typeface="Calibri"/>
              <a:ea typeface="Calibri"/>
              <a:cs typeface="Calibri"/>
              <a:sym typeface="Calibri"/>
            </a:endParaRPr>
          </a:p>
        </p:txBody>
      </p:sp>
      <p:pic>
        <p:nvPicPr>
          <p:cNvPr id="3946" name="Google Shape;3946;p154" descr="Scientific Thought with solid fill"/>
          <p:cNvPicPr preferRelativeResize="0"/>
          <p:nvPr/>
        </p:nvPicPr>
        <p:blipFill rotWithShape="1">
          <a:blip r:embed="rId3">
            <a:alphaModFix/>
          </a:blip>
          <a:srcRect/>
          <a:stretch/>
        </p:blipFill>
        <p:spPr>
          <a:xfrm>
            <a:off x="5193360" y="7919192"/>
            <a:ext cx="1448856" cy="1448856"/>
          </a:xfrm>
          <a:prstGeom prst="rect">
            <a:avLst/>
          </a:prstGeom>
          <a:noFill/>
          <a:ln>
            <a:noFill/>
          </a:ln>
        </p:spPr>
      </p:pic>
      <p:sp>
        <p:nvSpPr>
          <p:cNvPr id="3947" name="Google Shape;3947;p154"/>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8" name="Google Shape;3948;p154"/>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9" name="Google Shape;3949;p154"/>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0" name="Google Shape;3950;p154"/>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1" name="Google Shape;3951;p154"/>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2" name="Google Shape;3952;p154"/>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3956"/>
        <p:cNvGrpSpPr/>
        <p:nvPr/>
      </p:nvGrpSpPr>
      <p:grpSpPr>
        <a:xfrm>
          <a:off x="0" y="0"/>
          <a:ext cx="0" cy="0"/>
          <a:chOff x="0" y="0"/>
          <a:chExt cx="0" cy="0"/>
        </a:xfrm>
      </p:grpSpPr>
      <p:sp>
        <p:nvSpPr>
          <p:cNvPr id="3957" name="Google Shape;3957;p155"/>
          <p:cNvSpPr txBox="1"/>
          <p:nvPr/>
        </p:nvSpPr>
        <p:spPr>
          <a:xfrm>
            <a:off x="1219384" y="7080473"/>
            <a:ext cx="473691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i="1">
                <a:solidFill>
                  <a:srgbClr val="4A2642"/>
                </a:solidFill>
                <a:latin typeface="Calibri"/>
                <a:ea typeface="Calibri"/>
                <a:cs typeface="Calibri"/>
                <a:sym typeface="Calibri"/>
              </a:rPr>
              <a:t>Source : Calm.com</a:t>
            </a:r>
            <a:endParaRPr sz="1100" i="1">
              <a:solidFill>
                <a:srgbClr val="4A2642"/>
              </a:solidFill>
              <a:latin typeface="Calibri"/>
              <a:ea typeface="Calibri"/>
              <a:cs typeface="Calibri"/>
              <a:sym typeface="Calibri"/>
            </a:endParaRPr>
          </a:p>
        </p:txBody>
      </p:sp>
      <p:pic>
        <p:nvPicPr>
          <p:cNvPr id="3958" name="Google Shape;3958;p155"/>
          <p:cNvPicPr preferRelativeResize="0"/>
          <p:nvPr/>
        </p:nvPicPr>
        <p:blipFill rotWithShape="1">
          <a:blip r:embed="rId3">
            <a:alphaModFix/>
          </a:blip>
          <a:srcRect/>
          <a:stretch/>
        </p:blipFill>
        <p:spPr>
          <a:xfrm>
            <a:off x="485302" y="596769"/>
            <a:ext cx="6372698" cy="6265374"/>
          </a:xfrm>
          <a:prstGeom prst="rect">
            <a:avLst/>
          </a:prstGeom>
          <a:noFill/>
          <a:ln>
            <a:noFill/>
          </a:ln>
        </p:spPr>
      </p:pic>
      <p:sp>
        <p:nvSpPr>
          <p:cNvPr id="3959" name="Google Shape;3959;p155"/>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0" name="Google Shape;3960;p155"/>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1" name="Google Shape;3961;p155"/>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2" name="Google Shape;3962;p155"/>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3" name="Google Shape;3963;p155"/>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4" name="Google Shape;3964;p155"/>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3968"/>
        <p:cNvGrpSpPr/>
        <p:nvPr/>
      </p:nvGrpSpPr>
      <p:grpSpPr>
        <a:xfrm>
          <a:off x="0" y="0"/>
          <a:ext cx="0" cy="0"/>
          <a:chOff x="0" y="0"/>
          <a:chExt cx="0" cy="0"/>
        </a:xfrm>
      </p:grpSpPr>
      <p:sp>
        <p:nvSpPr>
          <p:cNvPr id="3969" name="Google Shape;3969;p156"/>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QUAND JE ME SENS... JE FAIS...</a:t>
            </a:r>
            <a:endParaRPr sz="1200" b="1">
              <a:solidFill>
                <a:schemeClr val="dk1"/>
              </a:solidFill>
              <a:latin typeface="Calibri"/>
              <a:ea typeface="Calibri"/>
              <a:cs typeface="Calibri"/>
              <a:sym typeface="Calibri"/>
            </a:endParaRPr>
          </a:p>
        </p:txBody>
      </p:sp>
      <p:graphicFrame>
        <p:nvGraphicFramePr>
          <p:cNvPr id="3970" name="Google Shape;3970;p156"/>
          <p:cNvGraphicFramePr/>
          <p:nvPr>
            <p:extLst>
              <p:ext uri="{D42A27DB-BD31-4B8C-83A1-F6EECF244321}">
                <p14:modId xmlns:p14="http://schemas.microsoft.com/office/powerpoint/2010/main" val="1046541848"/>
              </p:ext>
            </p:extLst>
          </p:nvPr>
        </p:nvGraphicFramePr>
        <p:xfrm>
          <a:off x="996287" y="1262380"/>
          <a:ext cx="5254050" cy="707650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lt1"/>
                          </a:solidFill>
                        </a:rPr>
                        <a:t>Vue d'ensemble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solidFill>
                            <a:schemeClr val="dk1"/>
                          </a:solidFill>
                        </a:rPr>
                        <a:t>Cette</a:t>
                      </a:r>
                      <a:r>
                        <a:rPr lang="en-ZA" sz="1100" b="0" dirty="0">
                          <a:solidFill>
                            <a:schemeClr val="dk1"/>
                          </a:solidFill>
                        </a:rPr>
                        <a:t> </a:t>
                      </a:r>
                      <a:r>
                        <a:rPr lang="en-ZA" sz="1100" b="0" dirty="0" err="1">
                          <a:solidFill>
                            <a:schemeClr val="dk1"/>
                          </a:solidFill>
                        </a:rPr>
                        <a:t>activité</a:t>
                      </a:r>
                      <a:r>
                        <a:rPr lang="en-ZA" sz="1100" b="0" dirty="0">
                          <a:solidFill>
                            <a:schemeClr val="dk1"/>
                          </a:solidFill>
                        </a:rPr>
                        <a:t> </a:t>
                      </a:r>
                      <a:r>
                        <a:rPr lang="en-ZA" sz="1100" b="0" dirty="0" err="1">
                          <a:solidFill>
                            <a:schemeClr val="dk1"/>
                          </a:solidFill>
                        </a:rPr>
                        <a:t>est</a:t>
                      </a:r>
                      <a:r>
                        <a:rPr lang="en-ZA" sz="1100" b="0" dirty="0">
                          <a:solidFill>
                            <a:schemeClr val="dk1"/>
                          </a:solidFill>
                        </a:rPr>
                        <a:t> utile pour identifier les </a:t>
                      </a:r>
                      <a:r>
                        <a:rPr lang="en-ZA" sz="1100" b="0" dirty="0" err="1">
                          <a:solidFill>
                            <a:schemeClr val="dk1"/>
                          </a:solidFill>
                        </a:rPr>
                        <a:t>comportements</a:t>
                      </a:r>
                      <a:r>
                        <a:rPr lang="en-ZA" sz="1100" b="0" dirty="0">
                          <a:solidFill>
                            <a:schemeClr val="dk1"/>
                          </a:solidFill>
                        </a:rPr>
                        <a:t> et les </a:t>
                      </a:r>
                      <a:r>
                        <a:rPr lang="en-ZA" sz="1100" b="0" dirty="0" err="1">
                          <a:solidFill>
                            <a:schemeClr val="dk1"/>
                          </a:solidFill>
                        </a:rPr>
                        <a:t>mécanismes</a:t>
                      </a:r>
                      <a:r>
                        <a:rPr lang="en-ZA" sz="1100" b="0" dirty="0">
                          <a:solidFill>
                            <a:schemeClr val="dk1"/>
                          </a:solidFill>
                        </a:rPr>
                        <a:t> </a:t>
                      </a:r>
                      <a:r>
                        <a:rPr lang="en-ZA" sz="1100" b="0" dirty="0" err="1">
                          <a:solidFill>
                            <a:schemeClr val="dk1"/>
                          </a:solidFill>
                        </a:rPr>
                        <a:t>d'adaptation</a:t>
                      </a:r>
                      <a:r>
                        <a:rPr lang="en-ZA" sz="1100" b="0" dirty="0">
                          <a:solidFill>
                            <a:schemeClr val="dk1"/>
                          </a:solidFill>
                        </a:rPr>
                        <a:t> que </a:t>
                      </a:r>
                      <a:r>
                        <a:rPr lang="en-ZA" sz="1100" b="0" dirty="0" err="1">
                          <a:solidFill>
                            <a:schemeClr val="dk1"/>
                          </a:solidFill>
                        </a:rPr>
                        <a:t>l'enfant</a:t>
                      </a:r>
                      <a:r>
                        <a:rPr lang="en-ZA" sz="1100" b="0" dirty="0">
                          <a:solidFill>
                            <a:schemeClr val="dk1"/>
                          </a:solidFill>
                        </a:rPr>
                        <a:t> met </a:t>
                      </a:r>
                      <a:r>
                        <a:rPr lang="en-ZA" sz="1100" b="0" dirty="0" err="1">
                          <a:solidFill>
                            <a:schemeClr val="dk1"/>
                          </a:solidFill>
                        </a:rPr>
                        <a:t>en</a:t>
                      </a:r>
                      <a:r>
                        <a:rPr lang="en-ZA" sz="1100" b="0" dirty="0">
                          <a:solidFill>
                            <a:schemeClr val="dk1"/>
                          </a:solidFill>
                        </a:rPr>
                        <a:t> </a:t>
                      </a:r>
                      <a:r>
                        <a:rPr lang="en-ZA" sz="1100" b="0" dirty="0" err="1">
                          <a:solidFill>
                            <a:schemeClr val="dk1"/>
                          </a:solidFill>
                        </a:rPr>
                        <a:t>œuvre</a:t>
                      </a:r>
                      <a:r>
                        <a:rPr lang="en-ZA" sz="1100" b="0" dirty="0">
                          <a:solidFill>
                            <a:schemeClr val="dk1"/>
                          </a:solidFill>
                        </a:rPr>
                        <a:t> </a:t>
                      </a:r>
                      <a:r>
                        <a:rPr lang="en-ZA" sz="1100" b="0" dirty="0" err="1">
                          <a:solidFill>
                            <a:schemeClr val="dk1"/>
                          </a:solidFill>
                        </a:rPr>
                        <a:t>lorsqu'il</a:t>
                      </a:r>
                      <a:r>
                        <a:rPr lang="en-ZA" sz="1100" b="0" dirty="0">
                          <a:solidFill>
                            <a:schemeClr val="dk1"/>
                          </a:solidFill>
                        </a:rPr>
                        <a:t> </a:t>
                      </a:r>
                      <a:r>
                        <a:rPr lang="en-ZA" sz="1100" b="0" dirty="0" err="1">
                          <a:solidFill>
                            <a:schemeClr val="dk1"/>
                          </a:solidFill>
                        </a:rPr>
                        <a:t>éprouve</a:t>
                      </a:r>
                      <a:r>
                        <a:rPr lang="en-ZA" sz="1100" b="0" dirty="0">
                          <a:solidFill>
                            <a:schemeClr val="dk1"/>
                          </a:solidFill>
                        </a:rPr>
                        <a:t> </a:t>
                      </a:r>
                      <a:r>
                        <a:rPr lang="en-ZA" sz="1100" b="0" dirty="0" err="1">
                          <a:solidFill>
                            <a:schemeClr val="dk1"/>
                          </a:solidFill>
                        </a:rPr>
                        <a:t>certaines</a:t>
                      </a:r>
                      <a:r>
                        <a:rPr lang="en-ZA" sz="1100" b="0" dirty="0">
                          <a:solidFill>
                            <a:schemeClr val="dk1"/>
                          </a:solidFill>
                        </a:rPr>
                        <a:t> </a:t>
                      </a:r>
                      <a:r>
                        <a:rPr lang="en-ZA" sz="1100" b="0" dirty="0" err="1">
                          <a:solidFill>
                            <a:schemeClr val="dk1"/>
                          </a:solidFill>
                        </a:rPr>
                        <a:t>émotions</a:t>
                      </a:r>
                      <a:r>
                        <a:rPr lang="en-ZA" sz="1100" b="0" dirty="0">
                          <a:solidFill>
                            <a:schemeClr val="dk1"/>
                          </a:solidFill>
                        </a:rPr>
                        <a:t> </a:t>
                      </a:r>
                      <a:r>
                        <a:rPr lang="en-ZA" sz="1100" b="0" dirty="0" err="1">
                          <a:solidFill>
                            <a:schemeClr val="dk1"/>
                          </a:solidFill>
                        </a:rPr>
                        <a:t>ou</a:t>
                      </a:r>
                      <a:r>
                        <a:rPr lang="en-ZA" sz="1100" b="0" dirty="0">
                          <a:solidFill>
                            <a:schemeClr val="dk1"/>
                          </a:solidFill>
                        </a:rPr>
                        <a:t> sentiments </a:t>
                      </a:r>
                      <a:r>
                        <a:rPr lang="en-ZA" sz="1100" b="0" dirty="0" err="1">
                          <a:solidFill>
                            <a:schemeClr val="dk1"/>
                          </a:solidFill>
                        </a:rPr>
                        <a:t>négatifs</a:t>
                      </a:r>
                      <a:r>
                        <a:rPr lang="en-ZA" sz="1100" b="0" dirty="0">
                          <a:solidFill>
                            <a:schemeClr val="dk1"/>
                          </a:solidFill>
                        </a:rPr>
                        <a:t>.</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lt1"/>
                          </a:solidFill>
                        </a:rPr>
                        <a:t>Durée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t>Peut</a:t>
                      </a:r>
                      <a:r>
                        <a:rPr lang="en-ZA" sz="1100" b="0" dirty="0"/>
                        <a:t> varier de 15 à 25 minutes</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lt1"/>
                          </a:solidFill>
                        </a:rPr>
                        <a:t>Âge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Cette activité est recommandée pour les enfants âgés de 10 à 18 ans.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lt1"/>
                          </a:solidFill>
                        </a:rPr>
                        <a:t>La participation</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t>Les </a:t>
                      </a:r>
                      <a:r>
                        <a:rPr lang="en-ZA" sz="1100" b="0" dirty="0" err="1"/>
                        <a:t>gestionnaires</a:t>
                      </a:r>
                      <a:r>
                        <a:rPr lang="en-ZA" sz="1100" b="0" dirty="0"/>
                        <a:t> de </a:t>
                      </a:r>
                      <a:r>
                        <a:rPr lang="en-ZA" sz="1100" b="0" dirty="0" err="1"/>
                        <a:t>cas</a:t>
                      </a:r>
                      <a:r>
                        <a:rPr lang="en-ZA" sz="1100" b="0" dirty="0"/>
                        <a:t> </a:t>
                      </a:r>
                      <a:r>
                        <a:rPr lang="en-ZA" sz="1100" b="0" dirty="0" err="1"/>
                        <a:t>doivent</a:t>
                      </a:r>
                      <a:r>
                        <a:rPr lang="en-ZA" sz="1100" b="0" dirty="0"/>
                        <a:t> </a:t>
                      </a:r>
                      <a:r>
                        <a:rPr lang="en-ZA" sz="1100" b="0" dirty="0" err="1"/>
                        <a:t>réaliser</a:t>
                      </a:r>
                      <a:r>
                        <a:rPr lang="en-ZA" sz="1100" b="0" dirty="0"/>
                        <a:t> </a:t>
                      </a:r>
                      <a:r>
                        <a:rPr lang="en-ZA" sz="1100" b="0" dirty="0" err="1"/>
                        <a:t>cette</a:t>
                      </a:r>
                      <a:r>
                        <a:rPr lang="en-ZA" sz="1100" b="0" dirty="0"/>
                        <a:t> </a:t>
                      </a:r>
                      <a:r>
                        <a:rPr lang="en-ZA" sz="1100" b="0" dirty="0" err="1"/>
                        <a:t>activité</a:t>
                      </a:r>
                      <a:r>
                        <a:rPr lang="en-ZA" sz="1100" b="0" dirty="0"/>
                        <a:t> avec les enfants </a:t>
                      </a:r>
                      <a:r>
                        <a:rPr lang="en-ZA" sz="1100" b="0" dirty="0" err="1"/>
                        <a:t>individuellement</a:t>
                      </a:r>
                      <a:r>
                        <a:rPr lang="en-ZA" sz="1100" b="0" dirty="0"/>
                        <a:t> ; </a:t>
                      </a:r>
                      <a:r>
                        <a:rPr lang="en-ZA" sz="1100" b="0" dirty="0" err="1"/>
                        <a:t>toutefois</a:t>
                      </a:r>
                      <a:r>
                        <a:rPr lang="en-ZA" sz="1100" b="0" dirty="0"/>
                        <a:t>, la </a:t>
                      </a:r>
                      <a:r>
                        <a:rPr lang="en-ZA" sz="1100" b="0" dirty="0" err="1"/>
                        <a:t>présence</a:t>
                      </a:r>
                      <a:r>
                        <a:rPr lang="en-ZA" sz="1100" b="0" dirty="0"/>
                        <a:t> de la </a:t>
                      </a:r>
                      <a:r>
                        <a:rPr lang="en-ZA" sz="1100" b="0" dirty="0" err="1"/>
                        <a:t>personne</a:t>
                      </a:r>
                      <a:r>
                        <a:rPr lang="en-ZA" sz="1100" b="0" dirty="0"/>
                        <a:t> qui </a:t>
                      </a:r>
                      <a:r>
                        <a:rPr lang="en-ZA" sz="1100" b="0" dirty="0" err="1"/>
                        <a:t>s'occupe</a:t>
                      </a:r>
                      <a:r>
                        <a:rPr lang="en-ZA" sz="1100" b="0" dirty="0"/>
                        <a:t> de </a:t>
                      </a:r>
                      <a:r>
                        <a:rPr lang="en-ZA" sz="1100" b="0" dirty="0" err="1"/>
                        <a:t>l'enfant</a:t>
                      </a:r>
                      <a:r>
                        <a:rPr lang="en-ZA" sz="1100" b="0" dirty="0"/>
                        <a:t> </a:t>
                      </a:r>
                      <a:r>
                        <a:rPr lang="en-ZA" sz="1100" b="0" dirty="0" err="1"/>
                        <a:t>peut</a:t>
                      </a:r>
                      <a:r>
                        <a:rPr lang="en-ZA" sz="1100" b="0" dirty="0"/>
                        <a:t> </a:t>
                      </a:r>
                      <a:r>
                        <a:rPr lang="en-ZA" sz="1100" b="0" dirty="0" err="1"/>
                        <a:t>s'avérer</a:t>
                      </a:r>
                      <a:r>
                        <a:rPr lang="en-ZA" sz="1100" b="0" dirty="0"/>
                        <a:t> </a:t>
                      </a:r>
                      <a:r>
                        <a:rPr lang="en-ZA" sz="1100" b="0" dirty="0" err="1"/>
                        <a:t>nécessaire</a:t>
                      </a:r>
                      <a:r>
                        <a:rPr lang="en-ZA" sz="1100" b="0" dirty="0"/>
                        <a:t> </a:t>
                      </a:r>
                      <a:r>
                        <a:rPr lang="en-ZA" sz="1100" b="0" dirty="0" err="1"/>
                        <a:t>ou</a:t>
                      </a:r>
                      <a:r>
                        <a:rPr lang="en-ZA" sz="1100" b="0" dirty="0"/>
                        <a:t> utile </a:t>
                      </a:r>
                      <a:r>
                        <a:rPr lang="en-ZA" sz="1100" b="0" dirty="0" err="1"/>
                        <a:t>si</a:t>
                      </a:r>
                      <a:r>
                        <a:rPr lang="en-ZA" sz="1100" b="0" dirty="0"/>
                        <a:t> </a:t>
                      </a:r>
                      <a:r>
                        <a:rPr lang="en-ZA" sz="1100" b="0" dirty="0" err="1"/>
                        <a:t>l'enfant</a:t>
                      </a:r>
                      <a:r>
                        <a:rPr lang="en-ZA" sz="1100" b="0" dirty="0"/>
                        <a:t> refuse de </a:t>
                      </a:r>
                      <a:r>
                        <a:rPr lang="en-ZA" sz="1100" b="0" dirty="0" err="1"/>
                        <a:t>participer</a:t>
                      </a:r>
                      <a:r>
                        <a:rPr lang="en-ZA" sz="1100" b="0" dirty="0"/>
                        <a:t> à </a:t>
                      </a:r>
                      <a:r>
                        <a:rPr lang="en-ZA" sz="1100" b="0" dirty="0" err="1"/>
                        <a:t>cette</a:t>
                      </a:r>
                      <a:r>
                        <a:rPr lang="en-ZA" sz="1100" b="0" dirty="0"/>
                        <a:t> </a:t>
                      </a:r>
                      <a:r>
                        <a:rPr lang="en-ZA" sz="1100" b="0" dirty="0" err="1"/>
                        <a:t>activité</a:t>
                      </a:r>
                      <a:r>
                        <a:rPr lang="en-ZA" sz="1100" b="0" dirty="0"/>
                        <a:t> </a:t>
                      </a:r>
                      <a:r>
                        <a:rPr lang="en-ZA" sz="1100" b="0" dirty="0" err="1"/>
                        <a:t>ou</a:t>
                      </a:r>
                      <a:r>
                        <a:rPr lang="en-ZA" sz="1100" b="0" dirty="0"/>
                        <a:t> </a:t>
                      </a:r>
                      <a:r>
                        <a:rPr lang="en-ZA" sz="1100" b="0" dirty="0" err="1"/>
                        <a:t>n'est</a:t>
                      </a:r>
                      <a:r>
                        <a:rPr lang="en-ZA" sz="1100" b="0" dirty="0"/>
                        <a:t> pas </a:t>
                      </a:r>
                      <a:r>
                        <a:rPr lang="en-ZA" sz="1100" b="0" dirty="0" err="1"/>
                        <a:t>en</a:t>
                      </a:r>
                      <a:r>
                        <a:rPr lang="en-ZA" sz="1100" b="0" dirty="0"/>
                        <a:t> </a:t>
                      </a:r>
                      <a:r>
                        <a:rPr lang="en-ZA" sz="1100" b="0" dirty="0" err="1"/>
                        <a:t>mesure</a:t>
                      </a:r>
                      <a:r>
                        <a:rPr lang="en-ZA" sz="1100" b="0" dirty="0"/>
                        <a:t> de le faire </a:t>
                      </a:r>
                      <a:r>
                        <a:rPr lang="en-ZA" sz="1100" b="0" dirty="0" err="1"/>
                        <a:t>en</a:t>
                      </a:r>
                      <a:r>
                        <a:rPr lang="en-ZA" sz="1100" b="0" dirty="0"/>
                        <a:t> raison de son </a:t>
                      </a:r>
                      <a:r>
                        <a:rPr lang="en-ZA" sz="1100" b="0" dirty="0" err="1"/>
                        <a:t>âge</a:t>
                      </a:r>
                      <a:r>
                        <a:rPr lang="en-ZA" sz="1100" b="0" dirty="0"/>
                        <a:t>, de son </a:t>
                      </a:r>
                      <a:r>
                        <a:rPr lang="en-ZA" sz="1100" b="0" dirty="0" err="1"/>
                        <a:t>stade</a:t>
                      </a:r>
                      <a:r>
                        <a:rPr lang="en-ZA" sz="1100" b="0" dirty="0"/>
                        <a:t> de </a:t>
                      </a:r>
                      <a:r>
                        <a:rPr lang="en-ZA" sz="1100" b="0" dirty="0" err="1"/>
                        <a:t>développement</a:t>
                      </a:r>
                      <a:r>
                        <a:rPr lang="en-ZA" sz="1100" b="0" dirty="0"/>
                        <a:t>, de </a:t>
                      </a:r>
                      <a:r>
                        <a:rPr lang="en-ZA" sz="1100" b="0" dirty="0" err="1"/>
                        <a:t>ses</a:t>
                      </a:r>
                      <a:r>
                        <a:rPr lang="en-ZA" sz="1100" b="0" dirty="0"/>
                        <a:t> </a:t>
                      </a:r>
                      <a:r>
                        <a:rPr lang="en-ZA" sz="1100" b="0" dirty="0" err="1"/>
                        <a:t>préférences</a:t>
                      </a:r>
                      <a:r>
                        <a:rPr lang="en-ZA" sz="1100" b="0" dirty="0"/>
                        <a:t> </a:t>
                      </a:r>
                      <a:r>
                        <a:rPr lang="en-ZA" sz="1100" b="0" dirty="0" err="1"/>
                        <a:t>en</a:t>
                      </a:r>
                      <a:r>
                        <a:rPr lang="en-ZA" sz="1100" b="0" dirty="0"/>
                        <a:t> matière de communication </a:t>
                      </a:r>
                      <a:r>
                        <a:rPr lang="en-ZA" sz="1100" b="0" dirty="0" err="1"/>
                        <a:t>ou</a:t>
                      </a:r>
                      <a:r>
                        <a:rPr lang="en-ZA" sz="1100" b="0" dirty="0"/>
                        <a:t> de </a:t>
                      </a:r>
                      <a:r>
                        <a:rPr lang="en-ZA" sz="1100" b="0" dirty="0" err="1"/>
                        <a:t>ses</a:t>
                      </a:r>
                      <a:r>
                        <a:rPr lang="en-ZA" sz="1100" b="0" dirty="0"/>
                        <a:t> aptitudes.</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lt1"/>
                          </a:solidFill>
                        </a:rPr>
                        <a:t>Objectif</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spcBef>
                          <a:spcPts val="0"/>
                        </a:spcBef>
                        <a:spcAft>
                          <a:spcPts val="0"/>
                        </a:spcAft>
                        <a:buNone/>
                      </a:pPr>
                      <a:r>
                        <a:rPr lang="en-ZA" sz="1100" b="0" dirty="0" err="1"/>
                        <a:t>Cartographier</a:t>
                      </a:r>
                      <a:r>
                        <a:rPr lang="en-ZA" sz="1100" b="0" dirty="0"/>
                        <a:t> les </a:t>
                      </a:r>
                      <a:r>
                        <a:rPr lang="en-ZA" sz="1100" b="0" dirty="0" err="1"/>
                        <a:t>comportements</a:t>
                      </a:r>
                      <a:r>
                        <a:rPr lang="en-ZA" sz="1100" b="0" dirty="0"/>
                        <a:t> </a:t>
                      </a:r>
                      <a:r>
                        <a:rPr lang="en-ZA" sz="1100" b="0" dirty="0" err="1"/>
                        <a:t>existants</a:t>
                      </a:r>
                      <a:r>
                        <a:rPr lang="en-ZA" sz="1100" b="0" dirty="0"/>
                        <a:t> </a:t>
                      </a:r>
                      <a:r>
                        <a:rPr lang="en-ZA" sz="1100" b="0" dirty="0" err="1"/>
                        <a:t>en</a:t>
                      </a:r>
                      <a:r>
                        <a:rPr lang="en-ZA" sz="1100" b="0" dirty="0"/>
                        <a:t> </a:t>
                      </a:r>
                      <a:r>
                        <a:rPr lang="en-ZA" sz="1100" b="0" dirty="0" err="1"/>
                        <a:t>cas</a:t>
                      </a:r>
                      <a:r>
                        <a:rPr lang="en-ZA" sz="1100" b="0" dirty="0"/>
                        <a:t> </a:t>
                      </a:r>
                      <a:r>
                        <a:rPr lang="en-ZA" sz="1100" b="0" dirty="0" err="1"/>
                        <a:t>d'émotions</a:t>
                      </a:r>
                      <a:r>
                        <a:rPr lang="en-ZA" sz="1100" b="0" dirty="0"/>
                        <a:t> </a:t>
                      </a:r>
                      <a:r>
                        <a:rPr lang="en-ZA" sz="1100" b="0" dirty="0" err="1"/>
                        <a:t>ou</a:t>
                      </a:r>
                      <a:r>
                        <a:rPr lang="en-ZA" sz="1100" b="0" dirty="0"/>
                        <a:t> de sentiments </a:t>
                      </a:r>
                      <a:r>
                        <a:rPr lang="en-ZA" sz="1100" b="0" dirty="0" err="1"/>
                        <a:t>négatifs</a:t>
                      </a:r>
                      <a:r>
                        <a:rPr lang="en-ZA" sz="1100" b="0" dirty="0"/>
                        <a:t>, et identifier </a:t>
                      </a:r>
                      <a:r>
                        <a:rPr lang="en-ZA" sz="1100" b="0" dirty="0" err="1"/>
                        <a:t>ce</a:t>
                      </a:r>
                      <a:r>
                        <a:rPr lang="en-ZA" sz="1100" b="0" dirty="0"/>
                        <a:t> que </a:t>
                      </a:r>
                      <a:r>
                        <a:rPr lang="en-ZA" sz="1100" b="0" dirty="0" err="1"/>
                        <a:t>l'on</a:t>
                      </a:r>
                      <a:r>
                        <a:rPr lang="en-ZA" sz="1100" b="0" dirty="0"/>
                        <a:t> </a:t>
                      </a:r>
                      <a:r>
                        <a:rPr lang="en-ZA" sz="1100" b="0" dirty="0" err="1"/>
                        <a:t>ressent</a:t>
                      </a:r>
                      <a:r>
                        <a:rPr lang="en-ZA" sz="1100" b="0" dirty="0"/>
                        <a:t> ensuite. </a:t>
                      </a:r>
                      <a:r>
                        <a:rPr lang="en-ZA" sz="1100" b="0" dirty="0" err="1"/>
                        <a:t>L'objectif</a:t>
                      </a:r>
                      <a:r>
                        <a:rPr lang="en-ZA" sz="1100" b="0" dirty="0"/>
                        <a:t> de </a:t>
                      </a:r>
                      <a:r>
                        <a:rPr lang="en-ZA" sz="1100" b="0" dirty="0" err="1"/>
                        <a:t>cette</a:t>
                      </a:r>
                      <a:r>
                        <a:rPr lang="en-ZA" sz="1100" b="0" dirty="0"/>
                        <a:t> </a:t>
                      </a:r>
                      <a:r>
                        <a:rPr lang="en-ZA" sz="1100" b="0" dirty="0" err="1"/>
                        <a:t>activité</a:t>
                      </a:r>
                      <a:r>
                        <a:rPr lang="en-ZA" sz="1100" b="0" dirty="0"/>
                        <a:t> </a:t>
                      </a:r>
                      <a:r>
                        <a:rPr lang="en-ZA" sz="1100" b="0" dirty="0" err="1"/>
                        <a:t>est</a:t>
                      </a:r>
                      <a:r>
                        <a:rPr lang="en-ZA" sz="1100" b="0" dirty="0"/>
                        <a:t> </a:t>
                      </a:r>
                      <a:r>
                        <a:rPr lang="en-ZA" sz="1100" b="0" dirty="0" err="1"/>
                        <a:t>d'identifier</a:t>
                      </a:r>
                      <a:r>
                        <a:rPr lang="en-ZA" sz="1100" b="0" dirty="0"/>
                        <a:t> les </a:t>
                      </a:r>
                      <a:r>
                        <a:rPr lang="en-ZA" sz="1100" b="0" dirty="0" err="1"/>
                        <a:t>comportements</a:t>
                      </a:r>
                      <a:r>
                        <a:rPr lang="en-ZA" sz="1100" b="0" dirty="0"/>
                        <a:t> </a:t>
                      </a:r>
                      <a:r>
                        <a:rPr lang="en-ZA" sz="1100" b="0" dirty="0" err="1"/>
                        <a:t>ou</a:t>
                      </a:r>
                      <a:r>
                        <a:rPr lang="en-ZA" sz="1100" b="0" dirty="0"/>
                        <a:t> les actions qui </a:t>
                      </a:r>
                      <a:r>
                        <a:rPr lang="en-ZA" sz="1100" b="0" dirty="0" err="1"/>
                        <a:t>sont</a:t>
                      </a:r>
                      <a:r>
                        <a:rPr lang="en-ZA" sz="1100" b="0" dirty="0"/>
                        <a:t> </a:t>
                      </a:r>
                      <a:r>
                        <a:rPr lang="en-ZA" sz="1100" b="0" dirty="0" err="1"/>
                        <a:t>utiles</a:t>
                      </a:r>
                      <a:r>
                        <a:rPr lang="en-ZA" sz="1100" b="0" dirty="0"/>
                        <a:t> </a:t>
                      </a:r>
                      <a:r>
                        <a:rPr lang="en-ZA" sz="1100" b="0" dirty="0" err="1"/>
                        <a:t>ou</a:t>
                      </a:r>
                      <a:r>
                        <a:rPr lang="en-ZA" sz="1100" b="0" dirty="0"/>
                        <a:t> qui </a:t>
                      </a:r>
                      <a:r>
                        <a:rPr lang="en-ZA" sz="1100" b="0" dirty="0" err="1"/>
                        <a:t>procurent</a:t>
                      </a:r>
                      <a:r>
                        <a:rPr lang="en-ZA" sz="1100" b="0" dirty="0"/>
                        <a:t> un sentiment de </a:t>
                      </a:r>
                      <a:r>
                        <a:rPr lang="en-ZA" sz="1100" b="0" dirty="0" err="1"/>
                        <a:t>soulagement</a:t>
                      </a:r>
                      <a:r>
                        <a:rPr lang="en-ZA" sz="1100" b="0" dirty="0"/>
                        <a:t> et </a:t>
                      </a:r>
                      <a:r>
                        <a:rPr lang="en-ZA" sz="1100" b="0" dirty="0" err="1"/>
                        <a:t>ceux</a:t>
                      </a:r>
                      <a:r>
                        <a:rPr lang="en-ZA" sz="1100" b="0" dirty="0"/>
                        <a:t> qui ne le </a:t>
                      </a:r>
                      <a:r>
                        <a:rPr lang="en-ZA" sz="1100" b="0" dirty="0" err="1"/>
                        <a:t>sont</a:t>
                      </a:r>
                      <a:r>
                        <a:rPr lang="en-ZA" sz="1100" b="0" dirty="0"/>
                        <a:t> pas, </a:t>
                      </a:r>
                      <a:r>
                        <a:rPr lang="en-ZA" sz="1100" b="0" dirty="0" err="1"/>
                        <a:t>afin</a:t>
                      </a:r>
                      <a:r>
                        <a:rPr lang="en-ZA" sz="1100" b="0" dirty="0"/>
                        <a:t> </a:t>
                      </a:r>
                      <a:r>
                        <a:rPr lang="en-ZA" sz="1100" b="0" dirty="0" err="1"/>
                        <a:t>d'encourager</a:t>
                      </a:r>
                      <a:r>
                        <a:rPr lang="en-ZA" sz="1100" b="0" dirty="0"/>
                        <a:t> des </a:t>
                      </a:r>
                      <a:r>
                        <a:rPr lang="en-ZA" sz="1100" b="0" dirty="0" err="1"/>
                        <a:t>moyens</a:t>
                      </a:r>
                      <a:r>
                        <a:rPr lang="en-ZA" sz="1100" b="0" dirty="0"/>
                        <a:t> </a:t>
                      </a:r>
                      <a:r>
                        <a:rPr lang="en-ZA" sz="1100" b="0" dirty="0" err="1"/>
                        <a:t>positifs</a:t>
                      </a:r>
                      <a:r>
                        <a:rPr lang="en-ZA" sz="1100" b="0" dirty="0"/>
                        <a:t> de faire face à </a:t>
                      </a:r>
                      <a:r>
                        <a:rPr lang="en-ZA" sz="1100" b="0" dirty="0" err="1"/>
                        <a:t>l'avenir</a:t>
                      </a:r>
                      <a:r>
                        <a:rPr lang="en-ZA" sz="1100" b="0" dirty="0"/>
                        <a:t>.</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lt1"/>
                          </a:solidFill>
                        </a:rPr>
                        <a:t>Orientations</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228600" marR="44450" lvl="0" indent="-228600" algn="l" rtl="0">
                        <a:spcBef>
                          <a:spcPts val="0"/>
                        </a:spcBef>
                        <a:spcAft>
                          <a:spcPts val="0"/>
                        </a:spcAft>
                        <a:buClr>
                          <a:schemeClr val="dk1"/>
                        </a:buClr>
                        <a:buSzPts val="1100"/>
                        <a:buFont typeface="Calibri"/>
                        <a:buAutoNum type="arabicPeriod"/>
                      </a:pPr>
                      <a:r>
                        <a:rPr lang="en-ZA" sz="1100" b="0" dirty="0" err="1">
                          <a:solidFill>
                            <a:schemeClr val="dk1"/>
                          </a:solidFill>
                          <a:latin typeface="Calibri"/>
                          <a:ea typeface="Calibri"/>
                          <a:cs typeface="Calibri"/>
                          <a:sym typeface="Calibri"/>
                        </a:rPr>
                        <a:t>Demandez</a:t>
                      </a:r>
                      <a:r>
                        <a:rPr lang="en-ZA" sz="1100" b="0" dirty="0">
                          <a:solidFill>
                            <a:schemeClr val="dk1"/>
                          </a:solidFill>
                          <a:latin typeface="Calibri"/>
                          <a:ea typeface="Calibri"/>
                          <a:cs typeface="Calibri"/>
                          <a:sym typeface="Calibri"/>
                        </a:rPr>
                        <a:t> à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choisir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une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émotion</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négative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qu'il</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ressent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parfois</a:t>
                      </a:r>
                      <a:r>
                        <a:rPr lang="en-ZA" sz="1100" b="0" dirty="0">
                          <a:solidFill>
                            <a:schemeClr val="dk1"/>
                          </a:solidFill>
                          <a:latin typeface="Calibri"/>
                          <a:ea typeface="Calibri"/>
                          <a:cs typeface="Calibri"/>
                          <a:sym typeface="Calibri"/>
                        </a:rPr>
                        <a:t>/</a:t>
                      </a:r>
                      <a:r>
                        <a:rPr lang="en-ZA" sz="1100" b="0" dirty="0" err="1">
                          <a:solidFill>
                            <a:schemeClr val="dk1"/>
                          </a:solidFill>
                          <a:latin typeface="Calibri"/>
                          <a:ea typeface="Calibri"/>
                          <a:cs typeface="Calibri"/>
                          <a:sym typeface="Calibri"/>
                        </a:rPr>
                        <a:t>souvent</a:t>
                      </a:r>
                      <a:r>
                        <a:rPr lang="en-ZA" sz="1100" b="0" dirty="0">
                          <a:solidFill>
                            <a:schemeClr val="dk1"/>
                          </a:solidFill>
                          <a:latin typeface="Calibri"/>
                          <a:ea typeface="Calibri"/>
                          <a:cs typeface="Calibri"/>
                          <a:sym typeface="Calibri"/>
                        </a:rPr>
                        <a:t>. Par </a:t>
                      </a:r>
                      <a:r>
                        <a:rPr lang="en-ZA" sz="1100" b="0" dirty="0" err="1">
                          <a:solidFill>
                            <a:schemeClr val="dk1"/>
                          </a:solidFill>
                          <a:latin typeface="Calibri"/>
                          <a:ea typeface="Calibri"/>
                          <a:cs typeface="Calibri"/>
                          <a:sym typeface="Calibri"/>
                        </a:rPr>
                        <a:t>exemple</a:t>
                      </a:r>
                      <a:r>
                        <a:rPr lang="en-ZA" sz="1100" b="0" dirty="0">
                          <a:solidFill>
                            <a:schemeClr val="dk1"/>
                          </a:solidFill>
                          <a:latin typeface="Calibri"/>
                          <a:ea typeface="Calibri"/>
                          <a:cs typeface="Calibri"/>
                          <a:sym typeface="Calibri"/>
                        </a:rPr>
                        <a:t>, se </a:t>
                      </a:r>
                      <a:r>
                        <a:rPr lang="en-ZA" sz="1100" b="0" dirty="0" err="1">
                          <a:solidFill>
                            <a:schemeClr val="dk1"/>
                          </a:solidFill>
                          <a:latin typeface="Calibri"/>
                          <a:ea typeface="Calibri"/>
                          <a:cs typeface="Calibri"/>
                          <a:sym typeface="Calibri"/>
                        </a:rPr>
                        <a:t>sentir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en</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colère</a:t>
                      </a:r>
                      <a:r>
                        <a:rPr lang="en-ZA" sz="1100" b="0" dirty="0">
                          <a:solidFill>
                            <a:schemeClr val="dk1"/>
                          </a:solidFill>
                          <a:latin typeface="Calibri"/>
                          <a:ea typeface="Calibri"/>
                          <a:cs typeface="Calibri"/>
                          <a:sym typeface="Calibri"/>
                        </a:rPr>
                        <a:t>, se </a:t>
                      </a:r>
                      <a:r>
                        <a:rPr lang="en-ZA" sz="1100" b="0" dirty="0" err="1">
                          <a:solidFill>
                            <a:schemeClr val="dk1"/>
                          </a:solidFill>
                          <a:latin typeface="Calibri"/>
                          <a:ea typeface="Calibri"/>
                          <a:cs typeface="Calibri"/>
                          <a:sym typeface="Calibri"/>
                        </a:rPr>
                        <a:t>sentir</a:t>
                      </a:r>
                      <a:r>
                        <a:rPr lang="en-ZA" sz="1100" b="0" dirty="0">
                          <a:solidFill>
                            <a:schemeClr val="dk1"/>
                          </a:solidFill>
                          <a:latin typeface="Calibri"/>
                          <a:ea typeface="Calibri"/>
                          <a:cs typeface="Calibri"/>
                          <a:sym typeface="Calibri"/>
                        </a:rPr>
                        <a:t> triste, se </a:t>
                      </a:r>
                      <a:r>
                        <a:rPr lang="en-ZA" sz="1100" b="0" dirty="0" err="1">
                          <a:solidFill>
                            <a:schemeClr val="dk1"/>
                          </a:solidFill>
                          <a:latin typeface="Calibri"/>
                          <a:ea typeface="Calibri"/>
                          <a:cs typeface="Calibri"/>
                          <a:sym typeface="Calibri"/>
                        </a:rPr>
                        <a:t>sentir</a:t>
                      </a:r>
                      <a:r>
                        <a:rPr lang="en-ZA" sz="1100" b="0" dirty="0">
                          <a:solidFill>
                            <a:schemeClr val="dk1"/>
                          </a:solidFill>
                          <a:latin typeface="Calibri"/>
                          <a:ea typeface="Calibri"/>
                          <a:cs typeface="Calibri"/>
                          <a:sym typeface="Calibri"/>
                        </a:rPr>
                        <a:t> mal. </a:t>
                      </a:r>
                      <a:endParaRPr dirty="0"/>
                    </a:p>
                    <a:p>
                      <a:pPr marL="228600" marR="44450" lvl="0" indent="-228600" algn="l" rtl="0">
                        <a:spcBef>
                          <a:spcPts val="230"/>
                        </a:spcBef>
                        <a:spcAft>
                          <a:spcPts val="0"/>
                        </a:spcAft>
                        <a:buClr>
                          <a:schemeClr val="dk1"/>
                        </a:buClr>
                        <a:buSzPts val="1100"/>
                        <a:buFont typeface="Calibri"/>
                        <a:buAutoNum type="arabicPeriod"/>
                      </a:pPr>
                      <a:r>
                        <a:rPr lang="en-ZA" sz="1100" b="0" dirty="0" err="1">
                          <a:solidFill>
                            <a:schemeClr val="dk1"/>
                          </a:solidFill>
                          <a:latin typeface="Calibri"/>
                          <a:ea typeface="Calibri"/>
                          <a:cs typeface="Calibri"/>
                          <a:sym typeface="Calibri"/>
                        </a:rPr>
                        <a:t>Écrivez</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l'émotion</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ou</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dessinez</a:t>
                      </a:r>
                      <a:r>
                        <a:rPr lang="en-ZA" sz="1100" b="0" dirty="0">
                          <a:solidFill>
                            <a:schemeClr val="dk1"/>
                          </a:solidFill>
                          <a:latin typeface="Calibri"/>
                          <a:ea typeface="Calibri"/>
                          <a:cs typeface="Calibri"/>
                          <a:sym typeface="Calibri"/>
                        </a:rPr>
                        <a:t> un smiley </a:t>
                      </a:r>
                      <a:r>
                        <a:rPr lang="en-ZA" sz="1100" b="0" dirty="0" err="1">
                          <a:solidFill>
                            <a:schemeClr val="dk1"/>
                          </a:solidFill>
                          <a:latin typeface="Calibri"/>
                          <a:ea typeface="Calibri"/>
                          <a:cs typeface="Calibri"/>
                          <a:sym typeface="Calibri"/>
                        </a:rPr>
                        <a:t>correspondant</a:t>
                      </a:r>
                      <a:r>
                        <a:rPr lang="en-ZA" sz="1100" b="0" dirty="0">
                          <a:solidFill>
                            <a:schemeClr val="dk1"/>
                          </a:solidFill>
                          <a:latin typeface="Calibri"/>
                          <a:ea typeface="Calibri"/>
                          <a:cs typeface="Calibri"/>
                          <a:sym typeface="Calibri"/>
                        </a:rPr>
                        <a:t> à </a:t>
                      </a:r>
                      <a:r>
                        <a:rPr lang="en-ZA" sz="1100" b="0" dirty="0" err="1">
                          <a:solidFill>
                            <a:schemeClr val="dk1"/>
                          </a:solidFill>
                          <a:latin typeface="Calibri"/>
                          <a:ea typeface="Calibri"/>
                          <a:cs typeface="Calibri"/>
                          <a:sym typeface="Calibri"/>
                        </a:rPr>
                        <a:t>cette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émotion</a:t>
                      </a:r>
                      <a:r>
                        <a:rPr lang="en-ZA" sz="1100" b="0" dirty="0">
                          <a:solidFill>
                            <a:schemeClr val="dk1"/>
                          </a:solidFill>
                          <a:latin typeface="Calibri"/>
                          <a:ea typeface="Calibri"/>
                          <a:cs typeface="Calibri"/>
                          <a:sym typeface="Calibri"/>
                        </a:rPr>
                        <a:t> au milieu </a:t>
                      </a:r>
                      <a:r>
                        <a:rPr lang="en-ZA" sz="1100" b="0" dirty="0" err="1">
                          <a:solidFill>
                            <a:schemeClr val="dk1"/>
                          </a:solidFill>
                          <a:latin typeface="Calibri"/>
                          <a:ea typeface="Calibri"/>
                          <a:cs typeface="Calibri"/>
                          <a:sym typeface="Calibri"/>
                        </a:rPr>
                        <a:t>d'une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feuille</a:t>
                      </a:r>
                      <a:r>
                        <a:rPr lang="en-ZA" sz="1100" b="0" dirty="0">
                          <a:solidFill>
                            <a:schemeClr val="dk1"/>
                          </a:solidFill>
                          <a:latin typeface="Calibri"/>
                          <a:ea typeface="Calibri"/>
                          <a:cs typeface="Calibri"/>
                          <a:sym typeface="Calibri"/>
                        </a:rPr>
                        <a:t> de papier. </a:t>
                      </a:r>
                      <a:endParaRPr dirty="0"/>
                    </a:p>
                    <a:p>
                      <a:pPr marL="228600" marR="44450" lvl="0" indent="-228600" algn="l" rtl="0">
                        <a:spcBef>
                          <a:spcPts val="230"/>
                        </a:spcBef>
                        <a:spcAft>
                          <a:spcPts val="0"/>
                        </a:spcAft>
                        <a:buClr>
                          <a:schemeClr val="dk1"/>
                        </a:buClr>
                        <a:buSzPts val="1100"/>
                        <a:buFont typeface="Calibri"/>
                        <a:buAutoNum type="arabicPeriod"/>
                      </a:pPr>
                      <a:r>
                        <a:rPr lang="en-ZA" sz="1100" b="0" dirty="0" err="1">
                          <a:solidFill>
                            <a:schemeClr val="dk1"/>
                          </a:solidFill>
                          <a:latin typeface="Calibri"/>
                          <a:ea typeface="Calibri"/>
                          <a:cs typeface="Calibri"/>
                          <a:sym typeface="Calibri"/>
                        </a:rPr>
                        <a:t>Demandez</a:t>
                      </a:r>
                      <a:r>
                        <a:rPr lang="en-ZA" sz="1100" b="0" dirty="0">
                          <a:solidFill>
                            <a:schemeClr val="dk1"/>
                          </a:solidFill>
                          <a:latin typeface="Calibri"/>
                          <a:ea typeface="Calibri"/>
                          <a:cs typeface="Calibri"/>
                          <a:sym typeface="Calibri"/>
                        </a:rPr>
                        <a:t> à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d'énumérer</a:t>
                      </a:r>
                      <a:r>
                        <a:rPr lang="en-ZA" sz="1100" b="0" dirty="0">
                          <a:solidFill>
                            <a:schemeClr val="dk1"/>
                          </a:solidFill>
                          <a:latin typeface="Calibri"/>
                          <a:ea typeface="Calibri"/>
                          <a:cs typeface="Calibri"/>
                          <a:sym typeface="Calibri"/>
                        </a:rPr>
                        <a:t> les choses </a:t>
                      </a:r>
                      <a:r>
                        <a:rPr lang="en-ZA" sz="1100" b="0" dirty="0" err="1">
                          <a:solidFill>
                            <a:schemeClr val="dk1"/>
                          </a:solidFill>
                          <a:latin typeface="Calibri"/>
                          <a:ea typeface="Calibri"/>
                          <a:cs typeface="Calibri"/>
                          <a:sym typeface="Calibri"/>
                        </a:rPr>
                        <a:t>qu'il</a:t>
                      </a:r>
                      <a:r>
                        <a:rPr lang="en-ZA" sz="1100" b="0" dirty="0">
                          <a:solidFill>
                            <a:schemeClr val="dk1"/>
                          </a:solidFill>
                          <a:latin typeface="Calibri"/>
                          <a:ea typeface="Calibri"/>
                          <a:cs typeface="Calibri"/>
                          <a:sym typeface="Calibri"/>
                        </a:rPr>
                        <a:t> fait </a:t>
                      </a:r>
                      <a:r>
                        <a:rPr lang="en-ZA" sz="1100" b="0" dirty="0" err="1">
                          <a:solidFill>
                            <a:schemeClr val="dk1"/>
                          </a:solidFill>
                          <a:latin typeface="Calibri"/>
                          <a:ea typeface="Calibri"/>
                          <a:cs typeface="Calibri"/>
                          <a:sym typeface="Calibri"/>
                        </a:rPr>
                        <a:t>parfois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lorsqu'il</a:t>
                      </a:r>
                      <a:r>
                        <a:rPr lang="en-ZA" sz="1100" b="0" dirty="0">
                          <a:solidFill>
                            <a:schemeClr val="dk1"/>
                          </a:solidFill>
                          <a:latin typeface="Calibri"/>
                          <a:ea typeface="Calibri"/>
                          <a:cs typeface="Calibri"/>
                          <a:sym typeface="Calibri"/>
                        </a:rPr>
                        <a:t> se sent </a:t>
                      </a:r>
                      <a:r>
                        <a:rPr lang="en-ZA" sz="1100" b="0" dirty="0" err="1">
                          <a:solidFill>
                            <a:schemeClr val="dk1"/>
                          </a:solidFill>
                          <a:latin typeface="Calibri"/>
                          <a:ea typeface="Calibri"/>
                          <a:cs typeface="Calibri"/>
                          <a:sym typeface="Calibri"/>
                        </a:rPr>
                        <a:t>comme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ça</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Inscrivez</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tous</a:t>
                      </a:r>
                      <a:r>
                        <a:rPr lang="en-ZA" sz="1100" b="0" dirty="0">
                          <a:solidFill>
                            <a:schemeClr val="dk1"/>
                          </a:solidFill>
                          <a:latin typeface="Calibri"/>
                          <a:ea typeface="Calibri"/>
                          <a:cs typeface="Calibri"/>
                          <a:sym typeface="Calibri"/>
                        </a:rPr>
                        <a:t> les </a:t>
                      </a:r>
                      <a:r>
                        <a:rPr lang="en-ZA" sz="1100" b="0" dirty="0" err="1">
                          <a:solidFill>
                            <a:schemeClr val="dk1"/>
                          </a:solidFill>
                          <a:latin typeface="Calibri"/>
                          <a:ea typeface="Calibri"/>
                          <a:cs typeface="Calibri"/>
                          <a:sym typeface="Calibri"/>
                        </a:rPr>
                        <a:t>comportements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énumérés</a:t>
                      </a:r>
                      <a:r>
                        <a:rPr lang="en-ZA" sz="1100" b="0" dirty="0">
                          <a:solidFill>
                            <a:schemeClr val="dk1"/>
                          </a:solidFill>
                          <a:latin typeface="Calibri"/>
                          <a:ea typeface="Calibri"/>
                          <a:cs typeface="Calibri"/>
                          <a:sym typeface="Calibri"/>
                        </a:rPr>
                        <a:t> par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autour</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l'émotion</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négative</a:t>
                      </a:r>
                      <a:r>
                        <a:rPr lang="en-ZA" sz="1100" b="0" dirty="0">
                          <a:solidFill>
                            <a:schemeClr val="dk1"/>
                          </a:solidFill>
                          <a:latin typeface="Calibri"/>
                          <a:ea typeface="Calibri"/>
                          <a:cs typeface="Calibri"/>
                          <a:sym typeface="Calibri"/>
                        </a:rPr>
                        <a:t> centrale. </a:t>
                      </a:r>
                      <a:endParaRPr dirty="0"/>
                    </a:p>
                    <a:p>
                      <a:pPr marL="228600" marR="44450" lvl="0" indent="-228600" algn="l" rtl="0">
                        <a:spcBef>
                          <a:spcPts val="230"/>
                        </a:spcBef>
                        <a:spcAft>
                          <a:spcPts val="0"/>
                        </a:spcAft>
                        <a:buClr>
                          <a:schemeClr val="dk1"/>
                        </a:buClr>
                        <a:buSzPts val="1100"/>
                        <a:buFont typeface="Calibri"/>
                        <a:buAutoNum type="arabicPeriod"/>
                      </a:pPr>
                      <a:r>
                        <a:rPr lang="en-ZA" sz="1100" b="0" dirty="0">
                          <a:solidFill>
                            <a:schemeClr val="dk1"/>
                          </a:solidFill>
                          <a:latin typeface="Calibri"/>
                          <a:ea typeface="Calibri"/>
                          <a:cs typeface="Calibri"/>
                          <a:sym typeface="Calibri"/>
                        </a:rPr>
                        <a:t>Une </a:t>
                      </a:r>
                      <a:r>
                        <a:rPr lang="en-ZA" sz="1100" b="0" dirty="0" err="1">
                          <a:solidFill>
                            <a:schemeClr val="dk1"/>
                          </a:solidFill>
                          <a:latin typeface="Calibri"/>
                          <a:ea typeface="Calibri"/>
                          <a:cs typeface="Calibri"/>
                          <a:sym typeface="Calibri"/>
                        </a:rPr>
                        <a:t>fois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cette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vue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d'ensemble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rédigée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discutez</a:t>
                      </a:r>
                      <a:r>
                        <a:rPr lang="en-ZA" sz="1100" b="0" dirty="0">
                          <a:solidFill>
                            <a:schemeClr val="dk1"/>
                          </a:solidFill>
                          <a:latin typeface="Calibri"/>
                          <a:ea typeface="Calibri"/>
                          <a:cs typeface="Calibri"/>
                          <a:sym typeface="Calibri"/>
                        </a:rPr>
                        <a:t> avec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1. Quelle </a:t>
                      </a:r>
                      <a:r>
                        <a:rPr lang="en-ZA" sz="1100" b="0" dirty="0" err="1">
                          <a:solidFill>
                            <a:schemeClr val="dk1"/>
                          </a:solidFill>
                          <a:latin typeface="Calibri"/>
                          <a:ea typeface="Calibri"/>
                          <a:cs typeface="Calibri"/>
                          <a:sym typeface="Calibri"/>
                        </a:rPr>
                        <a:t>est</a:t>
                      </a:r>
                      <a:r>
                        <a:rPr lang="en-ZA" sz="1100" b="0" dirty="0">
                          <a:solidFill>
                            <a:schemeClr val="dk1"/>
                          </a:solidFill>
                          <a:latin typeface="Calibri"/>
                          <a:ea typeface="Calibri"/>
                          <a:cs typeface="Calibri"/>
                          <a:sym typeface="Calibri"/>
                        </a:rPr>
                        <a:t> la chose </a:t>
                      </a:r>
                      <a:r>
                        <a:rPr lang="en-ZA" sz="1100" b="0" dirty="0" err="1">
                          <a:solidFill>
                            <a:schemeClr val="dk1"/>
                          </a:solidFill>
                          <a:latin typeface="Calibri"/>
                          <a:ea typeface="Calibri"/>
                          <a:cs typeface="Calibri"/>
                          <a:sym typeface="Calibri"/>
                        </a:rPr>
                        <a:t>qu'il</a:t>
                      </a:r>
                      <a:r>
                        <a:rPr lang="en-ZA" sz="1100" b="0" dirty="0">
                          <a:solidFill>
                            <a:schemeClr val="dk1"/>
                          </a:solidFill>
                          <a:latin typeface="Calibri"/>
                          <a:ea typeface="Calibri"/>
                          <a:cs typeface="Calibri"/>
                          <a:sym typeface="Calibri"/>
                        </a:rPr>
                        <a:t> fait qui </a:t>
                      </a:r>
                      <a:r>
                        <a:rPr lang="en-ZA" sz="1100" b="0" dirty="0" err="1">
                          <a:solidFill>
                            <a:schemeClr val="dk1"/>
                          </a:solidFill>
                          <a:latin typeface="Calibri"/>
                          <a:ea typeface="Calibri"/>
                          <a:cs typeface="Calibri"/>
                          <a:sym typeface="Calibri"/>
                        </a:rPr>
                        <a:t>lui</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permet</a:t>
                      </a:r>
                      <a:r>
                        <a:rPr lang="en-ZA" sz="1100" b="0" dirty="0">
                          <a:solidFill>
                            <a:schemeClr val="dk1"/>
                          </a:solidFill>
                          <a:latin typeface="Calibri"/>
                          <a:ea typeface="Calibri"/>
                          <a:cs typeface="Calibri"/>
                          <a:sym typeface="Calibri"/>
                        </a:rPr>
                        <a:t> de se </a:t>
                      </a:r>
                      <a:r>
                        <a:rPr lang="en-ZA" sz="1100" b="0" dirty="0" err="1">
                          <a:solidFill>
                            <a:schemeClr val="dk1"/>
                          </a:solidFill>
                          <a:latin typeface="Calibri"/>
                          <a:ea typeface="Calibri"/>
                          <a:cs typeface="Calibri"/>
                          <a:sym typeface="Calibri"/>
                        </a:rPr>
                        <a:t>sentir</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mieux</a:t>
                      </a:r>
                      <a:r>
                        <a:rPr lang="en-ZA" sz="1100" b="0" dirty="0">
                          <a:solidFill>
                            <a:schemeClr val="dk1"/>
                          </a:solidFill>
                          <a:latin typeface="Calibri"/>
                          <a:ea typeface="Calibri"/>
                          <a:cs typeface="Calibri"/>
                          <a:sym typeface="Calibri"/>
                        </a:rPr>
                        <a:t> après. 2. Quelle </a:t>
                      </a:r>
                      <a:r>
                        <a:rPr lang="en-ZA" sz="1100" b="0" dirty="0" err="1">
                          <a:solidFill>
                            <a:schemeClr val="dk1"/>
                          </a:solidFill>
                          <a:latin typeface="Calibri"/>
                          <a:ea typeface="Calibri"/>
                          <a:cs typeface="Calibri"/>
                          <a:sym typeface="Calibri"/>
                        </a:rPr>
                        <a:t>est</a:t>
                      </a:r>
                      <a:r>
                        <a:rPr lang="en-ZA" sz="1100" b="0" dirty="0">
                          <a:solidFill>
                            <a:schemeClr val="dk1"/>
                          </a:solidFill>
                          <a:latin typeface="Calibri"/>
                          <a:ea typeface="Calibri"/>
                          <a:cs typeface="Calibri"/>
                          <a:sym typeface="Calibri"/>
                        </a:rPr>
                        <a:t> la chose </a:t>
                      </a:r>
                      <a:r>
                        <a:rPr lang="en-ZA" sz="1100" b="0" dirty="0" err="1">
                          <a:solidFill>
                            <a:schemeClr val="dk1"/>
                          </a:solidFill>
                          <a:latin typeface="Calibri"/>
                          <a:ea typeface="Calibri"/>
                          <a:cs typeface="Calibri"/>
                          <a:sym typeface="Calibri"/>
                        </a:rPr>
                        <a:t>qu'ils</a:t>
                      </a:r>
                      <a:r>
                        <a:rPr lang="en-ZA" sz="1100" b="0" dirty="0">
                          <a:solidFill>
                            <a:schemeClr val="dk1"/>
                          </a:solidFill>
                          <a:latin typeface="Calibri"/>
                          <a:ea typeface="Calibri"/>
                          <a:cs typeface="Calibri"/>
                          <a:sym typeface="Calibri"/>
                        </a:rPr>
                        <a:t> font qui ne </a:t>
                      </a:r>
                      <a:r>
                        <a:rPr lang="en-ZA" sz="1100" b="0" dirty="0" err="1">
                          <a:solidFill>
                            <a:schemeClr val="dk1"/>
                          </a:solidFill>
                          <a:latin typeface="Calibri"/>
                          <a:ea typeface="Calibri"/>
                          <a:cs typeface="Calibri"/>
                          <a:sym typeface="Calibri"/>
                        </a:rPr>
                        <a:t>leur</a:t>
                      </a:r>
                      <a:r>
                        <a:rPr lang="en-ZA" sz="1100" b="0" dirty="0">
                          <a:solidFill>
                            <a:schemeClr val="dk1"/>
                          </a:solidFill>
                          <a:latin typeface="Calibri"/>
                          <a:ea typeface="Calibri"/>
                          <a:cs typeface="Calibri"/>
                          <a:sym typeface="Calibri"/>
                        </a:rPr>
                        <a:t> cause pas plus </a:t>
                      </a:r>
                      <a:r>
                        <a:rPr lang="en-ZA" sz="1100" b="0" dirty="0" err="1">
                          <a:solidFill>
                            <a:schemeClr val="dk1"/>
                          </a:solidFill>
                          <a:latin typeface="Calibri"/>
                          <a:ea typeface="Calibri"/>
                          <a:cs typeface="Calibri"/>
                          <a:sym typeface="Calibri"/>
                        </a:rPr>
                        <a:t>d'ennuis</a:t>
                      </a:r>
                      <a:r>
                        <a:rPr lang="en-ZA" sz="1100" b="0" dirty="0">
                          <a:solidFill>
                            <a:schemeClr val="dk1"/>
                          </a:solidFill>
                          <a:latin typeface="Calibri"/>
                          <a:ea typeface="Calibri"/>
                          <a:cs typeface="Calibri"/>
                          <a:sym typeface="Calibri"/>
                        </a:rPr>
                        <a:t>. </a:t>
                      </a:r>
                      <a:endParaRPr dirty="0"/>
                    </a:p>
                    <a:p>
                      <a:pPr marL="228600" marR="44450" lvl="0" indent="-228600" algn="l" rtl="0">
                        <a:spcBef>
                          <a:spcPts val="230"/>
                        </a:spcBef>
                        <a:spcAft>
                          <a:spcPts val="0"/>
                        </a:spcAft>
                        <a:buClr>
                          <a:schemeClr val="dk1"/>
                        </a:buClr>
                        <a:buSzPts val="1100"/>
                        <a:buFont typeface="Calibri"/>
                        <a:buAutoNum type="arabicPeriod"/>
                      </a:pPr>
                      <a:r>
                        <a:rPr lang="en-ZA" sz="1100" b="0" dirty="0">
                          <a:solidFill>
                            <a:schemeClr val="dk1"/>
                          </a:solidFill>
                          <a:latin typeface="Calibri"/>
                          <a:ea typeface="Calibri"/>
                          <a:cs typeface="Calibri"/>
                          <a:sym typeface="Calibri"/>
                        </a:rPr>
                        <a:t>Sur la base de </a:t>
                      </a:r>
                      <a:r>
                        <a:rPr lang="en-ZA" sz="1100" b="0" dirty="0" err="1">
                          <a:solidFill>
                            <a:schemeClr val="dk1"/>
                          </a:solidFill>
                          <a:latin typeface="Calibri"/>
                          <a:ea typeface="Calibri"/>
                          <a:cs typeface="Calibri"/>
                          <a:sym typeface="Calibri"/>
                        </a:rPr>
                        <a:t>ces</a:t>
                      </a:r>
                      <a:r>
                        <a:rPr lang="en-ZA" sz="1100" b="0" dirty="0">
                          <a:solidFill>
                            <a:schemeClr val="dk1"/>
                          </a:solidFill>
                          <a:latin typeface="Calibri"/>
                          <a:ea typeface="Calibri"/>
                          <a:cs typeface="Calibri"/>
                          <a:sym typeface="Calibri"/>
                        </a:rPr>
                        <a:t> questions, </a:t>
                      </a:r>
                      <a:r>
                        <a:rPr lang="en-ZA" sz="1100" b="0" dirty="0" err="1">
                          <a:solidFill>
                            <a:schemeClr val="dk1"/>
                          </a:solidFill>
                          <a:latin typeface="Calibri"/>
                          <a:ea typeface="Calibri"/>
                          <a:cs typeface="Calibri"/>
                          <a:sym typeface="Calibri"/>
                        </a:rPr>
                        <a:t>identifiez</a:t>
                      </a:r>
                      <a:r>
                        <a:rPr lang="en-ZA" sz="1100" b="0" dirty="0">
                          <a:solidFill>
                            <a:schemeClr val="dk1"/>
                          </a:solidFill>
                          <a:latin typeface="Calibri"/>
                          <a:ea typeface="Calibri"/>
                          <a:cs typeface="Calibri"/>
                          <a:sym typeface="Calibri"/>
                        </a:rPr>
                        <a:t> ensemble les </a:t>
                      </a:r>
                      <a:r>
                        <a:rPr lang="en-ZA" sz="1100" b="0" dirty="0" err="1">
                          <a:solidFill>
                            <a:schemeClr val="dk1"/>
                          </a:solidFill>
                          <a:latin typeface="Calibri"/>
                          <a:ea typeface="Calibri"/>
                          <a:cs typeface="Calibri"/>
                          <a:sym typeface="Calibri"/>
                        </a:rPr>
                        <a:t>comportements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utiles</a:t>
                      </a:r>
                      <a:r>
                        <a:rPr lang="en-ZA" sz="1100" b="0" dirty="0">
                          <a:solidFill>
                            <a:schemeClr val="dk1"/>
                          </a:solidFill>
                          <a:latin typeface="Calibri"/>
                          <a:ea typeface="Calibri"/>
                          <a:cs typeface="Calibri"/>
                          <a:sym typeface="Calibri"/>
                        </a:rPr>
                        <a:t> et </a:t>
                      </a:r>
                      <a:r>
                        <a:rPr lang="en-ZA" sz="1100" b="0" dirty="0" err="1">
                          <a:solidFill>
                            <a:schemeClr val="dk1"/>
                          </a:solidFill>
                          <a:latin typeface="Calibri"/>
                          <a:ea typeface="Calibri"/>
                          <a:cs typeface="Calibri"/>
                          <a:sym typeface="Calibri"/>
                        </a:rPr>
                        <a:t>ceux</a:t>
                      </a:r>
                      <a:r>
                        <a:rPr lang="en-ZA" sz="1100" b="0" dirty="0">
                          <a:solidFill>
                            <a:schemeClr val="dk1"/>
                          </a:solidFill>
                          <a:latin typeface="Calibri"/>
                          <a:ea typeface="Calibri"/>
                          <a:cs typeface="Calibri"/>
                          <a:sym typeface="Calibri"/>
                        </a:rPr>
                        <a:t> qui ne le </a:t>
                      </a:r>
                      <a:r>
                        <a:rPr lang="en-ZA" sz="1100" b="0" dirty="0" err="1">
                          <a:solidFill>
                            <a:schemeClr val="dk1"/>
                          </a:solidFill>
                          <a:latin typeface="Calibri"/>
                          <a:ea typeface="Calibri"/>
                          <a:cs typeface="Calibri"/>
                          <a:sym typeface="Calibri"/>
                        </a:rPr>
                        <a:t>sont</a:t>
                      </a:r>
                      <a:r>
                        <a:rPr lang="en-ZA" sz="1100" b="0" dirty="0">
                          <a:solidFill>
                            <a:schemeClr val="dk1"/>
                          </a:solidFill>
                          <a:latin typeface="Calibri"/>
                          <a:ea typeface="Calibri"/>
                          <a:cs typeface="Calibri"/>
                          <a:sym typeface="Calibri"/>
                        </a:rPr>
                        <a:t> pas. </a:t>
                      </a:r>
                      <a:r>
                        <a:rPr lang="en-ZA" sz="1100" b="0" dirty="0" err="1">
                          <a:solidFill>
                            <a:schemeClr val="dk1"/>
                          </a:solidFill>
                          <a:latin typeface="Calibri"/>
                          <a:ea typeface="Calibri"/>
                          <a:cs typeface="Calibri"/>
                          <a:sym typeface="Calibri"/>
                        </a:rPr>
                        <a:t>Discutez</a:t>
                      </a:r>
                      <a:r>
                        <a:rPr lang="en-ZA" sz="1100" b="0" dirty="0">
                          <a:solidFill>
                            <a:schemeClr val="dk1"/>
                          </a:solidFill>
                          <a:latin typeface="Calibri"/>
                          <a:ea typeface="Calibri"/>
                          <a:cs typeface="Calibri"/>
                          <a:sym typeface="Calibri"/>
                        </a:rPr>
                        <a:t> ensemble de la </a:t>
                      </a:r>
                      <a:r>
                        <a:rPr lang="en-ZA" sz="1100" b="0" dirty="0" err="1">
                          <a:solidFill>
                            <a:schemeClr val="dk1"/>
                          </a:solidFill>
                          <a:latin typeface="Calibri"/>
                          <a:ea typeface="Calibri"/>
                          <a:cs typeface="Calibri"/>
                          <a:sym typeface="Calibri"/>
                        </a:rPr>
                        <a:t>possibilité</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d'essayer</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recourir</a:t>
                      </a:r>
                      <a:r>
                        <a:rPr lang="en-ZA" sz="1100" b="0" dirty="0">
                          <a:solidFill>
                            <a:schemeClr val="dk1"/>
                          </a:solidFill>
                          <a:latin typeface="Calibri"/>
                          <a:ea typeface="Calibri"/>
                          <a:cs typeface="Calibri"/>
                          <a:sym typeface="Calibri"/>
                        </a:rPr>
                        <a:t> à des </a:t>
                      </a:r>
                      <a:r>
                        <a:rPr lang="en-ZA" sz="1100" b="0" dirty="0" err="1">
                          <a:solidFill>
                            <a:schemeClr val="dk1"/>
                          </a:solidFill>
                          <a:latin typeface="Calibri"/>
                          <a:ea typeface="Calibri"/>
                          <a:cs typeface="Calibri"/>
                          <a:sym typeface="Calibri"/>
                        </a:rPr>
                        <a:t>comportements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utiles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lorsqu'ils</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éprouvent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cette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émotion</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négative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spécifique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N'attendez</a:t>
                      </a:r>
                      <a:r>
                        <a:rPr lang="en-ZA" sz="1100" b="0" dirty="0">
                          <a:solidFill>
                            <a:schemeClr val="dk1"/>
                          </a:solidFill>
                          <a:latin typeface="Calibri"/>
                          <a:ea typeface="Calibri"/>
                          <a:cs typeface="Calibri"/>
                          <a:sym typeface="Calibri"/>
                        </a:rPr>
                        <a:t> pas de </a:t>
                      </a:r>
                      <a:r>
                        <a:rPr lang="en-ZA" sz="1100" b="0" dirty="0" err="1">
                          <a:solidFill>
                            <a:schemeClr val="dk1"/>
                          </a:solidFill>
                          <a:latin typeface="Calibri"/>
                          <a:ea typeface="Calibri"/>
                          <a:cs typeface="Calibri"/>
                          <a:sym typeface="Calibri"/>
                        </a:rPr>
                        <a:t>l'enfant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qu'il</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adopte</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systématiquement</a:t>
                      </a:r>
                      <a:r>
                        <a:rPr lang="en-ZA" sz="1100" b="0" dirty="0">
                          <a:solidFill>
                            <a:schemeClr val="dk1"/>
                          </a:solidFill>
                          <a:latin typeface="Calibri"/>
                          <a:ea typeface="Calibri"/>
                          <a:cs typeface="Calibri"/>
                          <a:sym typeface="Calibri"/>
                        </a:rPr>
                        <a:t> un </a:t>
                      </a:r>
                      <a:r>
                        <a:rPr lang="en-ZA" sz="1100" b="0" dirty="0" err="1">
                          <a:solidFill>
                            <a:schemeClr val="dk1"/>
                          </a:solidFill>
                          <a:latin typeface="Calibri"/>
                          <a:ea typeface="Calibri"/>
                          <a:cs typeface="Calibri"/>
                          <a:sym typeface="Calibri"/>
                        </a:rPr>
                        <a:t>comportement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positif</a:t>
                      </a:r>
                      <a:r>
                        <a:rPr lang="en-ZA" sz="1100" b="0" dirty="0">
                          <a:solidFill>
                            <a:schemeClr val="dk1"/>
                          </a:solidFill>
                          <a:latin typeface="Calibri"/>
                          <a:ea typeface="Calibri"/>
                          <a:cs typeface="Calibri"/>
                          <a:sym typeface="Calibri"/>
                        </a:rPr>
                        <a:t> à </a:t>
                      </a:r>
                      <a:r>
                        <a:rPr lang="en-ZA" sz="1100" b="0" dirty="0" err="1">
                          <a:solidFill>
                            <a:schemeClr val="dk1"/>
                          </a:solidFill>
                          <a:latin typeface="Calibri"/>
                          <a:ea typeface="Calibri"/>
                          <a:cs typeface="Calibri"/>
                          <a:sym typeface="Calibri"/>
                        </a:rPr>
                        <a:t>partir</a:t>
                      </a:r>
                      <a:r>
                        <a:rPr lang="en-ZA" sz="1100" b="0" dirty="0">
                          <a:solidFill>
                            <a:schemeClr val="dk1"/>
                          </a:solidFill>
                          <a:latin typeface="Calibri"/>
                          <a:ea typeface="Calibri"/>
                          <a:cs typeface="Calibri"/>
                          <a:sym typeface="Calibri"/>
                        </a:rPr>
                        <a:t> de </a:t>
                      </a:r>
                      <a:r>
                        <a:rPr lang="en-ZA" sz="1100" b="0" dirty="0" err="1">
                          <a:solidFill>
                            <a:schemeClr val="dk1"/>
                          </a:solidFill>
                          <a:latin typeface="Calibri"/>
                          <a:ea typeface="Calibri"/>
                          <a:cs typeface="Calibri"/>
                          <a:sym typeface="Calibri"/>
                        </a:rPr>
                        <a:t>maintenant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Dites-lui</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plutôt</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qu'il</a:t>
                      </a:r>
                      <a:r>
                        <a:rPr lang="en-ZA" sz="1100" b="0" dirty="0">
                          <a:solidFill>
                            <a:schemeClr val="dk1"/>
                          </a:solidFill>
                          <a:latin typeface="Calibri"/>
                          <a:ea typeface="Calibri"/>
                          <a:cs typeface="Calibri"/>
                          <a:sym typeface="Calibri"/>
                        </a:rPr>
                        <a:t> </a:t>
                      </a:r>
                      <a:r>
                        <a:rPr lang="en-ZA" sz="1100" b="0" dirty="0" err="1">
                          <a:solidFill>
                            <a:schemeClr val="dk1"/>
                          </a:solidFill>
                          <a:latin typeface="Calibri"/>
                          <a:ea typeface="Calibri"/>
                          <a:cs typeface="Calibri"/>
                          <a:sym typeface="Calibri"/>
                        </a:rPr>
                        <a:t>peut</a:t>
                      </a:r>
                      <a:r>
                        <a:rPr lang="en-ZA" sz="1100" b="0" dirty="0">
                          <a:solidFill>
                            <a:schemeClr val="dk1"/>
                          </a:solidFill>
                          <a:latin typeface="Calibri"/>
                          <a:ea typeface="Calibri"/>
                          <a:cs typeface="Calibri"/>
                          <a:sym typeface="Calibri"/>
                        </a:rPr>
                        <a:t> essayer et que </a:t>
                      </a:r>
                      <a:r>
                        <a:rPr lang="en-ZA" sz="1100" b="0" dirty="0" err="1">
                          <a:solidFill>
                            <a:schemeClr val="dk1"/>
                          </a:solidFill>
                          <a:latin typeface="Calibri"/>
                          <a:ea typeface="Calibri"/>
                          <a:cs typeface="Calibri"/>
                          <a:sym typeface="Calibri"/>
                        </a:rPr>
                        <a:t>c'est</a:t>
                      </a:r>
                      <a:r>
                        <a:rPr lang="en-ZA" sz="1100" b="0" dirty="0">
                          <a:solidFill>
                            <a:schemeClr val="dk1"/>
                          </a:solidFill>
                          <a:latin typeface="Calibri"/>
                          <a:ea typeface="Calibri"/>
                          <a:cs typeface="Calibri"/>
                          <a:sym typeface="Calibri"/>
                        </a:rPr>
                        <a:t> déjà beaucoup. </a:t>
                      </a:r>
                      <a:endParaRPr sz="1100" b="0" dirty="0">
                        <a:solidFill>
                          <a:schemeClr val="dk1"/>
                        </a:solidFill>
                        <a:latin typeface="Calibri"/>
                        <a:ea typeface="Calibri"/>
                        <a:cs typeface="Calibri"/>
                        <a:sym typeface="Calibri"/>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3971" name="Google Shape;3971;p156"/>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2" name="Google Shape;3972;p156"/>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3" name="Google Shape;3973;p156"/>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4" name="Google Shape;3974;p156"/>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5" name="Google Shape;3975;p156"/>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6" name="Google Shape;3976;p156"/>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3980"/>
        <p:cNvGrpSpPr/>
        <p:nvPr/>
      </p:nvGrpSpPr>
      <p:grpSpPr>
        <a:xfrm>
          <a:off x="0" y="0"/>
          <a:ext cx="0" cy="0"/>
          <a:chOff x="0" y="0"/>
          <a:chExt cx="0" cy="0"/>
        </a:xfrm>
      </p:grpSpPr>
      <p:sp>
        <p:nvSpPr>
          <p:cNvPr id="3981" name="Google Shape;3981;p157"/>
          <p:cNvSpPr/>
          <p:nvPr/>
        </p:nvSpPr>
        <p:spPr>
          <a:xfrm>
            <a:off x="1001486" y="696686"/>
            <a:ext cx="5254171" cy="7924800"/>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3982" name="Google Shape;3982;p157"/>
          <p:cNvGrpSpPr/>
          <p:nvPr/>
        </p:nvGrpSpPr>
        <p:grpSpPr>
          <a:xfrm>
            <a:off x="4985138" y="7623021"/>
            <a:ext cx="1742751" cy="1379748"/>
            <a:chOff x="8886140" y="2128856"/>
            <a:chExt cx="2458554" cy="1946452"/>
          </a:xfrm>
        </p:grpSpPr>
        <p:grpSp>
          <p:nvGrpSpPr>
            <p:cNvPr id="3983" name="Google Shape;3983;p157"/>
            <p:cNvGrpSpPr/>
            <p:nvPr/>
          </p:nvGrpSpPr>
          <p:grpSpPr>
            <a:xfrm>
              <a:off x="9892149" y="2128856"/>
              <a:ext cx="1452545" cy="1452545"/>
              <a:chOff x="9854276" y="2446764"/>
              <a:chExt cx="1691138" cy="1691138"/>
            </a:xfrm>
          </p:grpSpPr>
          <p:pic>
            <p:nvPicPr>
              <p:cNvPr id="3984" name="Google Shape;3984;p157" descr="Head with gears with solid fill"/>
              <p:cNvPicPr preferRelativeResize="0"/>
              <p:nvPr/>
            </p:nvPicPr>
            <p:blipFill rotWithShape="1">
              <a:blip r:embed="rId3">
                <a:alphaModFix/>
              </a:blip>
              <a:srcRect/>
              <a:stretch/>
            </p:blipFill>
            <p:spPr>
              <a:xfrm>
                <a:off x="9854276" y="2446764"/>
                <a:ext cx="1691138" cy="1691138"/>
              </a:xfrm>
              <a:prstGeom prst="rect">
                <a:avLst/>
              </a:prstGeom>
              <a:noFill/>
              <a:ln>
                <a:noFill/>
              </a:ln>
            </p:spPr>
          </p:pic>
          <p:sp>
            <p:nvSpPr>
              <p:cNvPr id="3985" name="Google Shape;3985;p157"/>
              <p:cNvSpPr/>
              <p:nvPr/>
            </p:nvSpPr>
            <p:spPr>
              <a:xfrm>
                <a:off x="10149995" y="2618375"/>
                <a:ext cx="927324" cy="927324"/>
              </a:xfrm>
              <a:prstGeom prst="ellipse">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86" name="Google Shape;3986;p157"/>
            <p:cNvSpPr/>
            <p:nvPr/>
          </p:nvSpPr>
          <p:spPr>
            <a:xfrm>
              <a:off x="8886140" y="3141728"/>
              <a:ext cx="1044952" cy="933580"/>
            </a:xfrm>
            <a:prstGeom prst="heart">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7" name="Google Shape;3987;p157"/>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19050" cap="flat" cmpd="sng">
              <a:solidFill>
                <a:srgbClr val="5D3F5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88" name="Google Shape;3988;p157"/>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9" name="Google Shape;3989;p157"/>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0" name="Google Shape;3990;p157"/>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1" name="Google Shape;3991;p157"/>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2" name="Google Shape;3992;p157"/>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3" name="Google Shape;3993;p157"/>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sp>
        <p:nvSpPr>
          <p:cNvPr id="3998" name="Google Shape;3998;p158"/>
          <p:cNvSpPr txBox="1"/>
          <p:nvPr/>
        </p:nvSpPr>
        <p:spPr>
          <a:xfrm>
            <a:off x="1253507" y="2816285"/>
            <a:ext cx="166188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Ne pas manger</a:t>
            </a:r>
            <a:endParaRPr sz="1800">
              <a:solidFill>
                <a:schemeClr val="dk1"/>
              </a:solidFill>
              <a:latin typeface="Calibri"/>
              <a:ea typeface="Calibri"/>
              <a:cs typeface="Calibri"/>
              <a:sym typeface="Calibri"/>
            </a:endParaRPr>
          </a:p>
        </p:txBody>
      </p:sp>
      <p:sp>
        <p:nvSpPr>
          <p:cNvPr id="3999" name="Google Shape;3999;p158"/>
          <p:cNvSpPr txBox="1"/>
          <p:nvPr/>
        </p:nvSpPr>
        <p:spPr>
          <a:xfrm>
            <a:off x="4182026" y="2890158"/>
            <a:ext cx="166188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S'en aller</a:t>
            </a:r>
            <a:endParaRPr sz="1800">
              <a:solidFill>
                <a:schemeClr val="dk1"/>
              </a:solidFill>
              <a:latin typeface="Calibri"/>
              <a:ea typeface="Calibri"/>
              <a:cs typeface="Calibri"/>
              <a:sym typeface="Calibri"/>
            </a:endParaRPr>
          </a:p>
        </p:txBody>
      </p:sp>
      <p:sp>
        <p:nvSpPr>
          <p:cNvPr id="4000" name="Google Shape;4000;p158"/>
          <p:cNvSpPr txBox="1"/>
          <p:nvPr/>
        </p:nvSpPr>
        <p:spPr>
          <a:xfrm>
            <a:off x="4635339" y="5209868"/>
            <a:ext cx="16618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Crier et hurler</a:t>
            </a:r>
            <a:endParaRPr sz="1800">
              <a:solidFill>
                <a:schemeClr val="dk1"/>
              </a:solidFill>
              <a:latin typeface="Calibri"/>
              <a:ea typeface="Calibri"/>
              <a:cs typeface="Calibri"/>
              <a:sym typeface="Calibri"/>
            </a:endParaRPr>
          </a:p>
        </p:txBody>
      </p:sp>
      <p:sp>
        <p:nvSpPr>
          <p:cNvPr id="4001" name="Google Shape;4001;p158"/>
          <p:cNvSpPr txBox="1"/>
          <p:nvPr/>
        </p:nvSpPr>
        <p:spPr>
          <a:xfrm>
            <a:off x="4079461" y="5991912"/>
            <a:ext cx="16618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Je ne veux parler à personne</a:t>
            </a:r>
            <a:endParaRPr sz="1800">
              <a:solidFill>
                <a:schemeClr val="dk1"/>
              </a:solidFill>
              <a:latin typeface="Calibri"/>
              <a:ea typeface="Calibri"/>
              <a:cs typeface="Calibri"/>
              <a:sym typeface="Calibri"/>
            </a:endParaRPr>
          </a:p>
        </p:txBody>
      </p:sp>
      <p:sp>
        <p:nvSpPr>
          <p:cNvPr id="4002" name="Google Shape;4002;p158"/>
          <p:cNvSpPr txBox="1"/>
          <p:nvPr/>
        </p:nvSpPr>
        <p:spPr>
          <a:xfrm>
            <a:off x="1101932" y="5830229"/>
            <a:ext cx="121843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Je ne veux rien faire</a:t>
            </a:r>
            <a:endParaRPr sz="1800">
              <a:solidFill>
                <a:schemeClr val="dk1"/>
              </a:solidFill>
              <a:latin typeface="Calibri"/>
              <a:ea typeface="Calibri"/>
              <a:cs typeface="Calibri"/>
              <a:sym typeface="Calibri"/>
            </a:endParaRPr>
          </a:p>
        </p:txBody>
      </p:sp>
      <p:sp>
        <p:nvSpPr>
          <p:cNvPr id="4003" name="Google Shape;4003;p158"/>
          <p:cNvSpPr txBox="1"/>
          <p:nvPr/>
        </p:nvSpPr>
        <p:spPr>
          <a:xfrm>
            <a:off x="795705" y="3814115"/>
            <a:ext cx="122873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Je me bats et je donne des coups de pied à quelque chose</a:t>
            </a:r>
            <a:endParaRPr sz="1800">
              <a:solidFill>
                <a:schemeClr val="dk1"/>
              </a:solidFill>
              <a:latin typeface="Calibri"/>
              <a:ea typeface="Calibri"/>
              <a:cs typeface="Calibri"/>
              <a:sym typeface="Calibri"/>
            </a:endParaRPr>
          </a:p>
        </p:txBody>
      </p:sp>
      <p:sp>
        <p:nvSpPr>
          <p:cNvPr id="4004" name="Google Shape;4004;p158"/>
          <p:cNvSpPr txBox="1"/>
          <p:nvPr/>
        </p:nvSpPr>
        <p:spPr>
          <a:xfrm>
            <a:off x="2970703" y="2337743"/>
            <a:ext cx="105247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Écouter de la musique</a:t>
            </a:r>
            <a:endParaRPr sz="1800">
              <a:solidFill>
                <a:schemeClr val="dk1"/>
              </a:solidFill>
              <a:latin typeface="Calibri"/>
              <a:ea typeface="Calibri"/>
              <a:cs typeface="Calibri"/>
              <a:sym typeface="Calibri"/>
            </a:endParaRPr>
          </a:p>
        </p:txBody>
      </p:sp>
      <p:sp>
        <p:nvSpPr>
          <p:cNvPr id="4005" name="Google Shape;4005;p158"/>
          <p:cNvSpPr txBox="1"/>
          <p:nvPr/>
        </p:nvSpPr>
        <p:spPr>
          <a:xfrm>
            <a:off x="2445925" y="6682110"/>
            <a:ext cx="166188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J'appelle mon ami</a:t>
            </a:r>
            <a:endParaRPr sz="1800">
              <a:solidFill>
                <a:schemeClr val="dk1"/>
              </a:solidFill>
              <a:latin typeface="Calibri"/>
              <a:ea typeface="Calibri"/>
              <a:cs typeface="Calibri"/>
              <a:sym typeface="Calibri"/>
            </a:endParaRPr>
          </a:p>
        </p:txBody>
      </p:sp>
      <p:sp>
        <p:nvSpPr>
          <p:cNvPr id="4006" name="Google Shape;4006;p158"/>
          <p:cNvSpPr txBox="1"/>
          <p:nvPr/>
        </p:nvSpPr>
        <p:spPr>
          <a:xfrm>
            <a:off x="5012969" y="3488152"/>
            <a:ext cx="120099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dk1"/>
                </a:solidFill>
                <a:latin typeface="Calibri"/>
                <a:ea typeface="Calibri"/>
                <a:cs typeface="Calibri"/>
                <a:sym typeface="Calibri"/>
              </a:rPr>
              <a:t>Je dis des choses stupides</a:t>
            </a:r>
            <a:endParaRPr sz="1800">
              <a:solidFill>
                <a:schemeClr val="dk1"/>
              </a:solidFill>
              <a:latin typeface="Calibri"/>
              <a:ea typeface="Calibri"/>
              <a:cs typeface="Calibri"/>
              <a:sym typeface="Calibri"/>
            </a:endParaRPr>
          </a:p>
        </p:txBody>
      </p:sp>
      <p:sp>
        <p:nvSpPr>
          <p:cNvPr id="4007" name="Google Shape;4007;p158"/>
          <p:cNvSpPr txBox="1"/>
          <p:nvPr/>
        </p:nvSpPr>
        <p:spPr>
          <a:xfrm>
            <a:off x="998737" y="710165"/>
            <a:ext cx="44368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Exemple d'activité Quand je me sens..., je fais...</a:t>
            </a:r>
            <a:endParaRPr sz="1100">
              <a:solidFill>
                <a:schemeClr val="dk1"/>
              </a:solidFill>
              <a:latin typeface="Calibri"/>
              <a:ea typeface="Calibri"/>
              <a:cs typeface="Calibri"/>
              <a:sym typeface="Calibri"/>
            </a:endParaRPr>
          </a:p>
        </p:txBody>
      </p:sp>
      <p:sp>
        <p:nvSpPr>
          <p:cNvPr id="4008" name="Google Shape;4008;p158"/>
          <p:cNvSpPr/>
          <p:nvPr/>
        </p:nvSpPr>
        <p:spPr>
          <a:xfrm>
            <a:off x="2213204" y="3791394"/>
            <a:ext cx="2212638" cy="1976813"/>
          </a:xfrm>
          <a:prstGeom prst="heart">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n-ZA" sz="1800" b="1">
                <a:solidFill>
                  <a:schemeClr val="lt1"/>
                </a:solidFill>
                <a:latin typeface="Calibri"/>
                <a:ea typeface="Calibri"/>
                <a:cs typeface="Calibri"/>
                <a:sym typeface="Calibri"/>
              </a:rPr>
              <a:t>En colère</a:t>
            </a:r>
            <a:endParaRPr/>
          </a:p>
        </p:txBody>
      </p:sp>
      <p:cxnSp>
        <p:nvCxnSpPr>
          <p:cNvPr id="4009" name="Google Shape;4009;p158"/>
          <p:cNvCxnSpPr/>
          <p:nvPr/>
        </p:nvCxnSpPr>
        <p:spPr>
          <a:xfrm rot="10800000" flipH="1">
            <a:off x="4234144" y="3233422"/>
            <a:ext cx="282249" cy="390313"/>
          </a:xfrm>
          <a:prstGeom prst="straightConnector1">
            <a:avLst/>
          </a:prstGeom>
          <a:noFill/>
          <a:ln w="76200" cap="flat" cmpd="sng">
            <a:solidFill>
              <a:srgbClr val="5D3F51"/>
            </a:solidFill>
            <a:prstDash val="solid"/>
            <a:miter lim="800000"/>
            <a:headEnd type="none" w="sm" len="sm"/>
            <a:tailEnd type="triangle" w="med" len="med"/>
          </a:ln>
        </p:spPr>
      </p:cxnSp>
      <p:cxnSp>
        <p:nvCxnSpPr>
          <p:cNvPr id="4010" name="Google Shape;4010;p158"/>
          <p:cNvCxnSpPr/>
          <p:nvPr/>
        </p:nvCxnSpPr>
        <p:spPr>
          <a:xfrm rot="10800000" flipH="1">
            <a:off x="3319523" y="3170068"/>
            <a:ext cx="20199" cy="446854"/>
          </a:xfrm>
          <a:prstGeom prst="straightConnector1">
            <a:avLst/>
          </a:prstGeom>
          <a:noFill/>
          <a:ln w="76200" cap="flat" cmpd="sng">
            <a:solidFill>
              <a:srgbClr val="5D3F51"/>
            </a:solidFill>
            <a:prstDash val="solid"/>
            <a:miter lim="800000"/>
            <a:headEnd type="none" w="sm" len="sm"/>
            <a:tailEnd type="triangle" w="med" len="med"/>
          </a:ln>
        </p:spPr>
      </p:cxnSp>
      <p:sp>
        <p:nvSpPr>
          <p:cNvPr id="4011" name="Google Shape;4011;p158"/>
          <p:cNvSpPr/>
          <p:nvPr/>
        </p:nvSpPr>
        <p:spPr>
          <a:xfrm rot="2700000">
            <a:off x="1819382" y="2290699"/>
            <a:ext cx="584052" cy="597589"/>
          </a:xfrm>
          <a:prstGeom prst="mathPlus">
            <a:avLst>
              <a:gd name="adj1" fmla="val 14924"/>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012" name="Google Shape;4012;p158"/>
          <p:cNvCxnSpPr/>
          <p:nvPr/>
        </p:nvCxnSpPr>
        <p:spPr>
          <a:xfrm rot="10800000">
            <a:off x="2277985" y="3239443"/>
            <a:ext cx="170981" cy="413211"/>
          </a:xfrm>
          <a:prstGeom prst="straightConnector1">
            <a:avLst/>
          </a:prstGeom>
          <a:noFill/>
          <a:ln w="76200" cap="flat" cmpd="sng">
            <a:solidFill>
              <a:srgbClr val="5D3F51"/>
            </a:solidFill>
            <a:prstDash val="solid"/>
            <a:miter lim="800000"/>
            <a:headEnd type="none" w="sm" len="sm"/>
            <a:tailEnd type="triangle" w="med" len="med"/>
          </a:ln>
        </p:spPr>
      </p:cxnSp>
      <p:sp>
        <p:nvSpPr>
          <p:cNvPr id="4013" name="Google Shape;4013;p158"/>
          <p:cNvSpPr/>
          <p:nvPr/>
        </p:nvSpPr>
        <p:spPr>
          <a:xfrm rot="-3238909">
            <a:off x="3395003" y="1887421"/>
            <a:ext cx="459488" cy="233845"/>
          </a:xfrm>
          <a:prstGeom prst="corner">
            <a:avLst>
              <a:gd name="adj1" fmla="val 42208"/>
              <a:gd name="adj2" fmla="val 43350"/>
            </a:avLst>
          </a:prstGeom>
          <a:solidFill>
            <a:srgbClr val="53A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014" name="Google Shape;4014;p158"/>
          <p:cNvCxnSpPr/>
          <p:nvPr/>
        </p:nvCxnSpPr>
        <p:spPr>
          <a:xfrm rot="10800000" flipH="1">
            <a:off x="4673944" y="4048403"/>
            <a:ext cx="474635" cy="53553"/>
          </a:xfrm>
          <a:prstGeom prst="straightConnector1">
            <a:avLst/>
          </a:prstGeom>
          <a:noFill/>
          <a:ln w="76200" cap="flat" cmpd="sng">
            <a:solidFill>
              <a:srgbClr val="5D3F51"/>
            </a:solidFill>
            <a:prstDash val="solid"/>
            <a:miter lim="800000"/>
            <a:headEnd type="none" w="sm" len="sm"/>
            <a:tailEnd type="triangle" w="med" len="med"/>
          </a:ln>
        </p:spPr>
      </p:cxnSp>
      <p:cxnSp>
        <p:nvCxnSpPr>
          <p:cNvPr id="4015" name="Google Shape;4015;p158"/>
          <p:cNvCxnSpPr/>
          <p:nvPr/>
        </p:nvCxnSpPr>
        <p:spPr>
          <a:xfrm>
            <a:off x="4552331" y="4997988"/>
            <a:ext cx="395306" cy="220146"/>
          </a:xfrm>
          <a:prstGeom prst="straightConnector1">
            <a:avLst/>
          </a:prstGeom>
          <a:noFill/>
          <a:ln w="76200" cap="flat" cmpd="sng">
            <a:solidFill>
              <a:srgbClr val="5D3F51"/>
            </a:solidFill>
            <a:prstDash val="solid"/>
            <a:miter lim="800000"/>
            <a:headEnd type="none" w="sm" len="sm"/>
            <a:tailEnd type="triangle" w="med" len="med"/>
          </a:ln>
        </p:spPr>
      </p:cxnSp>
      <p:cxnSp>
        <p:nvCxnSpPr>
          <p:cNvPr id="4016" name="Google Shape;4016;p158"/>
          <p:cNvCxnSpPr/>
          <p:nvPr/>
        </p:nvCxnSpPr>
        <p:spPr>
          <a:xfrm>
            <a:off x="4088609" y="5554937"/>
            <a:ext cx="291070" cy="348983"/>
          </a:xfrm>
          <a:prstGeom prst="straightConnector1">
            <a:avLst/>
          </a:prstGeom>
          <a:noFill/>
          <a:ln w="76200" cap="flat" cmpd="sng">
            <a:solidFill>
              <a:srgbClr val="5D3F51"/>
            </a:solidFill>
            <a:prstDash val="solid"/>
            <a:miter lim="800000"/>
            <a:headEnd type="none" w="sm" len="sm"/>
            <a:tailEnd type="triangle" w="med" len="med"/>
          </a:ln>
        </p:spPr>
      </p:cxnSp>
      <p:cxnSp>
        <p:nvCxnSpPr>
          <p:cNvPr id="4017" name="Google Shape;4017;p158"/>
          <p:cNvCxnSpPr/>
          <p:nvPr/>
        </p:nvCxnSpPr>
        <p:spPr>
          <a:xfrm flipH="1">
            <a:off x="3319523" y="6076151"/>
            <a:ext cx="44140" cy="431487"/>
          </a:xfrm>
          <a:prstGeom prst="straightConnector1">
            <a:avLst/>
          </a:prstGeom>
          <a:noFill/>
          <a:ln w="76200" cap="flat" cmpd="sng">
            <a:solidFill>
              <a:srgbClr val="5D3F51"/>
            </a:solidFill>
            <a:prstDash val="solid"/>
            <a:miter lim="800000"/>
            <a:headEnd type="none" w="sm" len="sm"/>
            <a:tailEnd type="triangle" w="med" len="med"/>
          </a:ln>
        </p:spPr>
      </p:cxnSp>
      <p:cxnSp>
        <p:nvCxnSpPr>
          <p:cNvPr id="4018" name="Google Shape;4018;p158"/>
          <p:cNvCxnSpPr/>
          <p:nvPr/>
        </p:nvCxnSpPr>
        <p:spPr>
          <a:xfrm flipH="1">
            <a:off x="2391728" y="5487478"/>
            <a:ext cx="330275" cy="311975"/>
          </a:xfrm>
          <a:prstGeom prst="straightConnector1">
            <a:avLst/>
          </a:prstGeom>
          <a:noFill/>
          <a:ln w="76200" cap="flat" cmpd="sng">
            <a:solidFill>
              <a:srgbClr val="5D3F51"/>
            </a:solidFill>
            <a:prstDash val="solid"/>
            <a:miter lim="800000"/>
            <a:headEnd type="none" w="sm" len="sm"/>
            <a:tailEnd type="triangle" w="med" len="med"/>
          </a:ln>
        </p:spPr>
      </p:cxnSp>
      <p:cxnSp>
        <p:nvCxnSpPr>
          <p:cNvPr id="4019" name="Google Shape;4019;p158"/>
          <p:cNvCxnSpPr/>
          <p:nvPr/>
        </p:nvCxnSpPr>
        <p:spPr>
          <a:xfrm rot="10800000">
            <a:off x="1840413" y="4809542"/>
            <a:ext cx="472496" cy="111468"/>
          </a:xfrm>
          <a:prstGeom prst="straightConnector1">
            <a:avLst/>
          </a:prstGeom>
          <a:noFill/>
          <a:ln w="76200" cap="flat" cmpd="sng">
            <a:solidFill>
              <a:srgbClr val="5D3F51"/>
            </a:solidFill>
            <a:prstDash val="solid"/>
            <a:miter lim="800000"/>
            <a:headEnd type="none" w="sm" len="sm"/>
            <a:tailEnd type="triangle" w="med" len="med"/>
          </a:ln>
        </p:spPr>
      </p:cxnSp>
      <p:sp>
        <p:nvSpPr>
          <p:cNvPr id="4020" name="Google Shape;4020;p158"/>
          <p:cNvSpPr/>
          <p:nvPr/>
        </p:nvSpPr>
        <p:spPr>
          <a:xfrm rot="2700000">
            <a:off x="5592029" y="4292653"/>
            <a:ext cx="584052" cy="597589"/>
          </a:xfrm>
          <a:prstGeom prst="mathPlus">
            <a:avLst>
              <a:gd name="adj1" fmla="val 14924"/>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1" name="Google Shape;4021;p158"/>
          <p:cNvSpPr/>
          <p:nvPr/>
        </p:nvSpPr>
        <p:spPr>
          <a:xfrm rot="2700000">
            <a:off x="1097578" y="3278564"/>
            <a:ext cx="584052" cy="597589"/>
          </a:xfrm>
          <a:prstGeom prst="mathPlus">
            <a:avLst>
              <a:gd name="adj1" fmla="val 14924"/>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2" name="Google Shape;4022;p158"/>
          <p:cNvSpPr/>
          <p:nvPr/>
        </p:nvSpPr>
        <p:spPr>
          <a:xfrm rot="-3238909">
            <a:off x="3089780" y="7363571"/>
            <a:ext cx="459488" cy="233845"/>
          </a:xfrm>
          <a:prstGeom prst="corner">
            <a:avLst>
              <a:gd name="adj1" fmla="val 42208"/>
              <a:gd name="adj2" fmla="val 43350"/>
            </a:avLst>
          </a:prstGeom>
          <a:solidFill>
            <a:srgbClr val="53A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3" name="Google Shape;4023;p158" descr="Angry face with solid fill with solid fill"/>
          <p:cNvPicPr preferRelativeResize="0"/>
          <p:nvPr/>
        </p:nvPicPr>
        <p:blipFill rotWithShape="1">
          <a:blip r:embed="rId3">
            <a:alphaModFix/>
          </a:blip>
          <a:srcRect/>
          <a:stretch/>
        </p:blipFill>
        <p:spPr>
          <a:xfrm>
            <a:off x="2928374" y="4346296"/>
            <a:ext cx="782298" cy="782298"/>
          </a:xfrm>
          <a:prstGeom prst="rect">
            <a:avLst/>
          </a:prstGeom>
          <a:noFill/>
          <a:ln>
            <a:noFill/>
          </a:ln>
        </p:spPr>
      </p:pic>
      <p:sp>
        <p:nvSpPr>
          <p:cNvPr id="4024" name="Google Shape;4024;p158"/>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5" name="Google Shape;4025;p158"/>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6" name="Google Shape;4026;p158"/>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7" name="Google Shape;4027;p158"/>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8" name="Google Shape;4028;p158"/>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9" name="Google Shape;4029;p158"/>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4033"/>
        <p:cNvGrpSpPr/>
        <p:nvPr/>
      </p:nvGrpSpPr>
      <p:grpSpPr>
        <a:xfrm>
          <a:off x="0" y="0"/>
          <a:ext cx="0" cy="0"/>
          <a:chOff x="0" y="0"/>
          <a:chExt cx="0" cy="0"/>
        </a:xfrm>
      </p:grpSpPr>
      <p:graphicFrame>
        <p:nvGraphicFramePr>
          <p:cNvPr id="4034" name="Google Shape;4034;p159"/>
          <p:cNvGraphicFramePr/>
          <p:nvPr>
            <p:extLst>
              <p:ext uri="{D42A27DB-BD31-4B8C-83A1-F6EECF244321}">
                <p14:modId xmlns:p14="http://schemas.microsoft.com/office/powerpoint/2010/main" val="1876243086"/>
              </p:ext>
            </p:extLst>
          </p:nvPr>
        </p:nvGraphicFramePr>
        <p:xfrm>
          <a:off x="996287" y="1155410"/>
          <a:ext cx="5254050" cy="704349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lt1"/>
                          </a:solidFill>
                        </a:rPr>
                        <a:t>Vue d'ensemble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dirty="0">
                          <a:solidFill>
                            <a:schemeClr val="dk1"/>
                          </a:solidFill>
                        </a:rPr>
                        <a:t>Dans </a:t>
                      </a:r>
                      <a:r>
                        <a:rPr lang="en-ZA" sz="1050" b="0" dirty="0" err="1">
                          <a:solidFill>
                            <a:schemeClr val="dk1"/>
                          </a:solidFill>
                        </a:rPr>
                        <a:t>cet</a:t>
                      </a:r>
                      <a:r>
                        <a:rPr lang="en-ZA" sz="1050" b="0" dirty="0">
                          <a:solidFill>
                            <a:schemeClr val="dk1"/>
                          </a:solidFill>
                        </a:rPr>
                        <a:t> </a:t>
                      </a:r>
                      <a:r>
                        <a:rPr lang="en-ZA" sz="1050" b="0" dirty="0" err="1">
                          <a:solidFill>
                            <a:schemeClr val="dk1"/>
                          </a:solidFill>
                        </a:rPr>
                        <a:t>exercice</a:t>
                      </a:r>
                      <a:r>
                        <a:rPr lang="en-ZA" sz="1050" b="0" dirty="0">
                          <a:solidFill>
                            <a:schemeClr val="dk1"/>
                          </a:solidFill>
                        </a:rPr>
                        <a:t>, la </a:t>
                      </a:r>
                      <a:r>
                        <a:rPr lang="en-ZA" sz="1050" b="0" dirty="0" err="1">
                          <a:solidFill>
                            <a:schemeClr val="dk1"/>
                          </a:solidFill>
                        </a:rPr>
                        <a:t>différence</a:t>
                      </a:r>
                      <a:r>
                        <a:rPr lang="en-ZA" sz="1050" b="0" dirty="0">
                          <a:solidFill>
                            <a:schemeClr val="dk1"/>
                          </a:solidFill>
                        </a:rPr>
                        <a:t> entre le stress et la </a:t>
                      </a:r>
                      <a:r>
                        <a:rPr lang="en-ZA" sz="1050" b="0" dirty="0" err="1">
                          <a:solidFill>
                            <a:schemeClr val="dk1"/>
                          </a:solidFill>
                        </a:rPr>
                        <a:t>détresse</a:t>
                      </a:r>
                      <a:r>
                        <a:rPr lang="en-ZA" sz="1050" b="0" dirty="0">
                          <a:solidFill>
                            <a:schemeClr val="dk1"/>
                          </a:solidFill>
                        </a:rPr>
                        <a:t> </a:t>
                      </a:r>
                      <a:r>
                        <a:rPr lang="en-ZA" sz="1050" b="0" dirty="0" err="1">
                          <a:solidFill>
                            <a:schemeClr val="dk1"/>
                          </a:solidFill>
                        </a:rPr>
                        <a:t>est</a:t>
                      </a:r>
                      <a:r>
                        <a:rPr lang="en-ZA" sz="1050" b="0" dirty="0">
                          <a:solidFill>
                            <a:schemeClr val="dk1"/>
                          </a:solidFill>
                        </a:rPr>
                        <a:t> </a:t>
                      </a:r>
                      <a:r>
                        <a:rPr lang="en-ZA" sz="1050" b="0" dirty="0" err="1">
                          <a:solidFill>
                            <a:schemeClr val="dk1"/>
                          </a:solidFill>
                        </a:rPr>
                        <a:t>discutée</a:t>
                      </a:r>
                      <a:r>
                        <a:rPr lang="en-ZA" sz="1050" b="0" dirty="0">
                          <a:solidFill>
                            <a:schemeClr val="dk1"/>
                          </a:solidFill>
                        </a:rPr>
                        <a:t> avec </a:t>
                      </a:r>
                      <a:r>
                        <a:rPr lang="en-ZA" sz="1050" b="0" dirty="0" err="1">
                          <a:solidFill>
                            <a:schemeClr val="dk1"/>
                          </a:solidFill>
                        </a:rPr>
                        <a:t>l'enfant</a:t>
                      </a:r>
                      <a:r>
                        <a:rPr lang="en-ZA" sz="1050" b="0" dirty="0">
                          <a:solidFill>
                            <a:schemeClr val="dk1"/>
                          </a:solidFill>
                        </a:rPr>
                        <a:t>, un parent </a:t>
                      </a:r>
                      <a:r>
                        <a:rPr lang="en-ZA" sz="1050" b="0" dirty="0" err="1">
                          <a:solidFill>
                            <a:schemeClr val="dk1"/>
                          </a:solidFill>
                        </a:rPr>
                        <a:t>ou</a:t>
                      </a:r>
                      <a:r>
                        <a:rPr lang="en-ZA" sz="1050" b="0" dirty="0">
                          <a:solidFill>
                            <a:schemeClr val="dk1"/>
                          </a:solidFill>
                        </a:rPr>
                        <a:t> </a:t>
                      </a:r>
                      <a:r>
                        <a:rPr lang="en-ZA" sz="1050" b="0" dirty="0" err="1">
                          <a:solidFill>
                            <a:schemeClr val="dk1"/>
                          </a:solidFill>
                        </a:rPr>
                        <a:t>une</a:t>
                      </a:r>
                      <a:r>
                        <a:rPr lang="en-ZA" sz="1050" b="0" dirty="0">
                          <a:solidFill>
                            <a:schemeClr val="dk1"/>
                          </a:solidFill>
                        </a:rPr>
                        <a:t> </a:t>
                      </a:r>
                      <a:r>
                        <a:rPr lang="en-ZA" sz="1050" b="0" dirty="0" err="1">
                          <a:solidFill>
                            <a:schemeClr val="dk1"/>
                          </a:solidFill>
                        </a:rPr>
                        <a:t>personne</a:t>
                      </a:r>
                      <a:r>
                        <a:rPr lang="en-ZA" sz="1050" b="0" dirty="0">
                          <a:solidFill>
                            <a:schemeClr val="dk1"/>
                          </a:solidFill>
                        </a:rPr>
                        <a:t> qui </a:t>
                      </a:r>
                      <a:r>
                        <a:rPr lang="en-ZA" sz="1050" b="0" dirty="0" err="1">
                          <a:solidFill>
                            <a:schemeClr val="dk1"/>
                          </a:solidFill>
                        </a:rPr>
                        <a:t>s'occupe</a:t>
                      </a:r>
                      <a:r>
                        <a:rPr lang="en-ZA" sz="1050" b="0" dirty="0">
                          <a:solidFill>
                            <a:schemeClr val="dk1"/>
                          </a:solidFill>
                        </a:rPr>
                        <a:t> de </a:t>
                      </a:r>
                      <a:r>
                        <a:rPr lang="en-ZA" sz="1050" b="0" dirty="0" err="1">
                          <a:solidFill>
                            <a:schemeClr val="dk1"/>
                          </a:solidFill>
                        </a:rPr>
                        <a:t>lui</a:t>
                      </a:r>
                      <a:r>
                        <a:rPr lang="en-ZA" sz="1050" b="0" dirty="0">
                          <a:solidFill>
                            <a:schemeClr val="dk1"/>
                          </a:solidFill>
                        </a:rPr>
                        <a:t>.</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lt1"/>
                          </a:solidFill>
                        </a:rPr>
                        <a:t>Durée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a:t>Peut varier de 15 à 25 minutes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lt1"/>
                          </a:solidFill>
                        </a:rPr>
                        <a:t>Âge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dirty="0" err="1"/>
                        <a:t>Cette</a:t>
                      </a:r>
                      <a:r>
                        <a:rPr lang="en-ZA" sz="1050" b="0" dirty="0"/>
                        <a:t> </a:t>
                      </a:r>
                      <a:r>
                        <a:rPr lang="en-ZA" sz="1050" b="0" dirty="0" err="1"/>
                        <a:t>activité</a:t>
                      </a:r>
                      <a:r>
                        <a:rPr lang="en-ZA" sz="1050" b="0" dirty="0"/>
                        <a:t> </a:t>
                      </a:r>
                      <a:r>
                        <a:rPr lang="en-ZA" sz="1050" b="0" dirty="0" err="1"/>
                        <a:t>est</a:t>
                      </a:r>
                      <a:r>
                        <a:rPr lang="en-ZA" sz="1050" b="0" dirty="0"/>
                        <a:t> </a:t>
                      </a:r>
                      <a:r>
                        <a:rPr lang="en-ZA" sz="1050" b="0" dirty="0" err="1"/>
                        <a:t>recommandée</a:t>
                      </a:r>
                      <a:r>
                        <a:rPr lang="en-ZA" sz="1050" b="0" dirty="0"/>
                        <a:t> pour les enfants de plus de 10 </a:t>
                      </a:r>
                      <a:r>
                        <a:rPr lang="en-ZA" sz="1050" b="0" dirty="0" err="1"/>
                        <a:t>ans</a:t>
                      </a:r>
                      <a:r>
                        <a:rPr lang="en-ZA" sz="1050" b="0" dirty="0"/>
                        <a:t>, </a:t>
                      </a:r>
                      <a:r>
                        <a:rPr lang="en-ZA" sz="1050" b="0" dirty="0" err="1"/>
                        <a:t>ainsi</a:t>
                      </a:r>
                      <a:r>
                        <a:rPr lang="en-ZA" sz="1050" b="0" dirty="0"/>
                        <a:t> que pour le parent </a:t>
                      </a:r>
                      <a:r>
                        <a:rPr lang="en-ZA" sz="1050" b="0" dirty="0" err="1"/>
                        <a:t>ou</a:t>
                      </a:r>
                      <a:r>
                        <a:rPr lang="en-ZA" sz="1050" b="0" dirty="0"/>
                        <a:t> la </a:t>
                      </a:r>
                      <a:r>
                        <a:rPr lang="en-ZA" sz="1050" b="0" dirty="0" err="1"/>
                        <a:t>personne</a:t>
                      </a:r>
                      <a:r>
                        <a:rPr lang="en-ZA" sz="1050" b="0" dirty="0"/>
                        <a:t> qui </a:t>
                      </a:r>
                      <a:r>
                        <a:rPr lang="en-ZA" sz="1050" b="0" dirty="0" err="1"/>
                        <a:t>s'occupe</a:t>
                      </a:r>
                      <a:r>
                        <a:rPr lang="en-ZA" sz="1050" b="0" dirty="0"/>
                        <a:t> </a:t>
                      </a:r>
                      <a:r>
                        <a:rPr lang="en-ZA" sz="1050" b="0" dirty="0" err="1"/>
                        <a:t>d'eux</a:t>
                      </a:r>
                      <a:r>
                        <a:rPr lang="en-ZA" sz="1050" b="0" dirty="0"/>
                        <a:t>. </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lt1"/>
                          </a:solidFill>
                        </a:rPr>
                        <a:t>La participation</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dirty="0"/>
                        <a:t>Les </a:t>
                      </a:r>
                      <a:r>
                        <a:rPr lang="en-ZA" sz="1050" b="0" dirty="0" err="1"/>
                        <a:t>gestionnaires</a:t>
                      </a:r>
                      <a:r>
                        <a:rPr lang="en-ZA" sz="1050" b="0" dirty="0"/>
                        <a:t> de </a:t>
                      </a:r>
                      <a:r>
                        <a:rPr lang="en-ZA" sz="1050" b="0" dirty="0" err="1"/>
                        <a:t>cas</a:t>
                      </a:r>
                      <a:r>
                        <a:rPr lang="en-ZA" sz="1050" b="0" dirty="0"/>
                        <a:t> </a:t>
                      </a:r>
                      <a:r>
                        <a:rPr lang="en-ZA" sz="1050" b="0" dirty="0" err="1"/>
                        <a:t>peuvent</a:t>
                      </a:r>
                      <a:r>
                        <a:rPr lang="en-ZA" sz="1050" b="0" dirty="0"/>
                        <a:t> </a:t>
                      </a:r>
                      <a:r>
                        <a:rPr lang="en-ZA" sz="1050" b="0" dirty="0" err="1"/>
                        <a:t>réaliser</a:t>
                      </a:r>
                      <a:r>
                        <a:rPr lang="en-ZA" sz="1050" b="0" dirty="0"/>
                        <a:t> </a:t>
                      </a:r>
                      <a:r>
                        <a:rPr lang="en-ZA" sz="1050" b="0" dirty="0" err="1"/>
                        <a:t>cette</a:t>
                      </a:r>
                      <a:r>
                        <a:rPr lang="en-ZA" sz="1050" b="0" dirty="0"/>
                        <a:t> </a:t>
                      </a:r>
                      <a:r>
                        <a:rPr lang="en-ZA" sz="1050" b="0" dirty="0" err="1"/>
                        <a:t>activité</a:t>
                      </a:r>
                      <a:r>
                        <a:rPr lang="en-ZA" sz="1050" b="0" dirty="0"/>
                        <a:t> avec les enfants, les parents </a:t>
                      </a:r>
                      <a:r>
                        <a:rPr lang="en-ZA" sz="1050" b="0" dirty="0" err="1"/>
                        <a:t>ou</a:t>
                      </a:r>
                      <a:r>
                        <a:rPr lang="en-ZA" sz="1050" b="0" dirty="0"/>
                        <a:t> les </a:t>
                      </a:r>
                      <a:r>
                        <a:rPr lang="en-ZA" sz="1050" b="0" dirty="0" err="1"/>
                        <a:t>personnes</a:t>
                      </a:r>
                      <a:r>
                        <a:rPr lang="en-ZA" sz="1050" b="0" dirty="0"/>
                        <a:t> qui </a:t>
                      </a:r>
                      <a:r>
                        <a:rPr lang="en-ZA" sz="1050" b="0" dirty="0" err="1"/>
                        <a:t>s'occupent</a:t>
                      </a:r>
                      <a:r>
                        <a:rPr lang="en-ZA" sz="1050" b="0" dirty="0"/>
                        <a:t> </a:t>
                      </a:r>
                      <a:r>
                        <a:rPr lang="en-ZA" sz="1050" b="0" dirty="0" err="1"/>
                        <a:t>d'eux</a:t>
                      </a:r>
                      <a:r>
                        <a:rPr lang="en-ZA" sz="1050" b="0" dirty="0"/>
                        <a:t>, </a:t>
                      </a:r>
                      <a:r>
                        <a:rPr lang="en-ZA" sz="1050" b="0" dirty="0" err="1"/>
                        <a:t>individuellement</a:t>
                      </a:r>
                      <a:r>
                        <a:rPr lang="en-ZA" sz="1050" b="0" dirty="0"/>
                        <a:t> </a:t>
                      </a:r>
                      <a:r>
                        <a:rPr lang="en-ZA" sz="1050" b="0" dirty="0" err="1"/>
                        <a:t>ou</a:t>
                      </a:r>
                      <a:r>
                        <a:rPr lang="en-ZA" sz="1050" b="0" dirty="0"/>
                        <a:t> </a:t>
                      </a:r>
                      <a:r>
                        <a:rPr lang="en-ZA" sz="1050" b="0" dirty="0" err="1"/>
                        <a:t>en</a:t>
                      </a:r>
                      <a:r>
                        <a:rPr lang="en-ZA" sz="1050" b="0" dirty="0"/>
                        <a:t> petits </a:t>
                      </a:r>
                      <a:r>
                        <a:rPr lang="en-ZA" sz="1050" b="0" dirty="0" err="1"/>
                        <a:t>groupes</a:t>
                      </a:r>
                      <a:r>
                        <a:rPr lang="en-ZA" sz="1050" b="0" dirty="0"/>
                        <a:t>.</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lt1"/>
                          </a:solidFill>
                        </a:rPr>
                        <a:t>Objectif</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spcBef>
                          <a:spcPts val="0"/>
                        </a:spcBef>
                        <a:spcAft>
                          <a:spcPts val="0"/>
                        </a:spcAft>
                        <a:buNone/>
                      </a:pPr>
                      <a:r>
                        <a:rPr lang="en-ZA" sz="1050" b="0"/>
                        <a:t>Explorer les facteurs de stress courants et reconnaître le bon stress par rapport au mauvais stress.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lt1"/>
                          </a:solidFill>
                        </a:rPr>
                        <a:t>Orientations</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228600" marR="44450" lvl="0" indent="-228600" algn="l" rtl="0">
                        <a:spcBef>
                          <a:spcPts val="0"/>
                        </a:spcBef>
                        <a:spcAft>
                          <a:spcPts val="0"/>
                        </a:spcAft>
                        <a:buClr>
                          <a:schemeClr val="dk1"/>
                        </a:buClr>
                        <a:buSzPts val="1100"/>
                        <a:buFont typeface="Calibri"/>
                        <a:buAutoNum type="arabicPeriod"/>
                      </a:pPr>
                      <a:r>
                        <a:rPr lang="en-ZA" sz="1050" b="0" dirty="0" err="1">
                          <a:solidFill>
                            <a:schemeClr val="dk1"/>
                          </a:solidFill>
                          <a:latin typeface="Calibri"/>
                          <a:ea typeface="Calibri"/>
                          <a:cs typeface="Calibri"/>
                          <a:sym typeface="Calibri"/>
                        </a:rPr>
                        <a:t>Demandez</a:t>
                      </a:r>
                      <a:r>
                        <a:rPr lang="en-ZA" sz="1050" b="0" dirty="0">
                          <a:solidFill>
                            <a:schemeClr val="dk1"/>
                          </a:solidFill>
                          <a:latin typeface="Calibri"/>
                          <a:ea typeface="Calibri"/>
                          <a:cs typeface="Calibri"/>
                          <a:sym typeface="Calibri"/>
                        </a:rPr>
                        <a:t> à </a:t>
                      </a:r>
                      <a:r>
                        <a:rPr lang="en-ZA" sz="1050" b="0" dirty="0" err="1">
                          <a:solidFill>
                            <a:schemeClr val="dk1"/>
                          </a:solidFill>
                          <a:latin typeface="Calibri"/>
                          <a:ea typeface="Calibri"/>
                          <a:cs typeface="Calibri"/>
                          <a:sym typeface="Calibri"/>
                        </a:rPr>
                        <a:t>l'enfant</a:t>
                      </a:r>
                      <a:r>
                        <a:rPr lang="en-ZA" sz="1050" b="0" dirty="0">
                          <a:solidFill>
                            <a:schemeClr val="dk1"/>
                          </a:solidFill>
                          <a:latin typeface="Calibri"/>
                          <a:ea typeface="Calibri"/>
                          <a:cs typeface="Calibri"/>
                          <a:sym typeface="Calibri"/>
                        </a:rPr>
                        <a:t>, au parent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à la </a:t>
                      </a:r>
                      <a:r>
                        <a:rPr lang="en-ZA" sz="1050" b="0" dirty="0" err="1">
                          <a:solidFill>
                            <a:schemeClr val="dk1"/>
                          </a:solidFill>
                          <a:latin typeface="Calibri"/>
                          <a:ea typeface="Calibri"/>
                          <a:cs typeface="Calibri"/>
                          <a:sym typeface="Calibri"/>
                        </a:rPr>
                        <a:t>personne</a:t>
                      </a:r>
                      <a:r>
                        <a:rPr lang="en-ZA" sz="1050" b="0" dirty="0">
                          <a:solidFill>
                            <a:schemeClr val="dk1"/>
                          </a:solidFill>
                          <a:latin typeface="Calibri"/>
                          <a:ea typeface="Calibri"/>
                          <a:cs typeface="Calibri"/>
                          <a:sym typeface="Calibri"/>
                        </a:rPr>
                        <a:t> qui </a:t>
                      </a:r>
                      <a:r>
                        <a:rPr lang="en-ZA" sz="1050" b="0" dirty="0" err="1">
                          <a:solidFill>
                            <a:schemeClr val="dk1"/>
                          </a:solidFill>
                          <a:latin typeface="Calibri"/>
                          <a:ea typeface="Calibri"/>
                          <a:cs typeface="Calibri"/>
                          <a:sym typeface="Calibri"/>
                        </a:rPr>
                        <a:t>s'occupe</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lui</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d'expliquer</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ce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qu'est</a:t>
                      </a:r>
                      <a:r>
                        <a:rPr lang="en-ZA" sz="1050" b="0" dirty="0">
                          <a:solidFill>
                            <a:schemeClr val="dk1"/>
                          </a:solidFill>
                          <a:latin typeface="Calibri"/>
                          <a:ea typeface="Calibri"/>
                          <a:cs typeface="Calibri"/>
                          <a:sym typeface="Calibri"/>
                        </a:rPr>
                        <a:t> le stress et </a:t>
                      </a:r>
                      <a:r>
                        <a:rPr lang="en-ZA" sz="1050" b="0" dirty="0" err="1">
                          <a:solidFill>
                            <a:schemeClr val="dk1"/>
                          </a:solidFill>
                          <a:latin typeface="Calibri"/>
                          <a:ea typeface="Calibri"/>
                          <a:cs typeface="Calibri"/>
                          <a:sym typeface="Calibri"/>
                        </a:rPr>
                        <a:t>s'il</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lui</a:t>
                      </a:r>
                      <a:r>
                        <a:rPr lang="en-ZA" sz="1050" b="0" dirty="0">
                          <a:solidFill>
                            <a:schemeClr val="dk1"/>
                          </a:solidFill>
                          <a:latin typeface="Calibri"/>
                          <a:ea typeface="Calibri"/>
                          <a:cs typeface="Calibri"/>
                          <a:sym typeface="Calibri"/>
                        </a:rPr>
                        <a:t> arrive </a:t>
                      </a:r>
                      <a:r>
                        <a:rPr lang="en-ZA" sz="1050" b="0" dirty="0" err="1">
                          <a:solidFill>
                            <a:schemeClr val="dk1"/>
                          </a:solidFill>
                          <a:latin typeface="Calibri"/>
                          <a:ea typeface="Calibri"/>
                          <a:cs typeface="Calibri"/>
                          <a:sym typeface="Calibri"/>
                        </a:rPr>
                        <a:t>d'en</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souffrir</a:t>
                      </a:r>
                      <a:r>
                        <a:rPr lang="en-ZA" sz="1050" b="0" dirty="0">
                          <a:solidFill>
                            <a:schemeClr val="dk1"/>
                          </a:solidFill>
                          <a:latin typeface="Calibri"/>
                          <a:ea typeface="Calibri"/>
                          <a:cs typeface="Calibri"/>
                          <a:sym typeface="Calibri"/>
                        </a:rPr>
                        <a:t>. </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err="1">
                          <a:solidFill>
                            <a:schemeClr val="dk1"/>
                          </a:solidFill>
                          <a:latin typeface="Calibri"/>
                          <a:ea typeface="Calibri"/>
                          <a:cs typeface="Calibri"/>
                          <a:sym typeface="Calibri"/>
                        </a:rPr>
                        <a:t>Donnez</a:t>
                      </a:r>
                      <a:r>
                        <a:rPr lang="en-ZA" sz="1050" b="0" dirty="0">
                          <a:solidFill>
                            <a:schemeClr val="dk1"/>
                          </a:solidFill>
                          <a:latin typeface="Calibri"/>
                          <a:ea typeface="Calibri"/>
                          <a:cs typeface="Calibri"/>
                          <a:sym typeface="Calibri"/>
                        </a:rPr>
                        <a:t> à </a:t>
                      </a:r>
                      <a:r>
                        <a:rPr lang="en-ZA" sz="1050" b="0" dirty="0" err="1">
                          <a:solidFill>
                            <a:schemeClr val="dk1"/>
                          </a:solidFill>
                          <a:latin typeface="Calibri"/>
                          <a:ea typeface="Calibri"/>
                          <a:cs typeface="Calibri"/>
                          <a:sym typeface="Calibri"/>
                        </a:rPr>
                        <a:t>l'enfant</a:t>
                      </a:r>
                      <a:r>
                        <a:rPr lang="en-ZA" sz="1050" b="0" dirty="0">
                          <a:solidFill>
                            <a:schemeClr val="dk1"/>
                          </a:solidFill>
                          <a:latin typeface="Calibri"/>
                          <a:ea typeface="Calibri"/>
                          <a:cs typeface="Calibri"/>
                          <a:sym typeface="Calibri"/>
                        </a:rPr>
                        <a:t>, au parent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à la </a:t>
                      </a:r>
                      <a:r>
                        <a:rPr lang="en-ZA" sz="1050" b="0" dirty="0" err="1">
                          <a:solidFill>
                            <a:schemeClr val="dk1"/>
                          </a:solidFill>
                          <a:latin typeface="Calibri"/>
                          <a:ea typeface="Calibri"/>
                          <a:cs typeface="Calibri"/>
                          <a:sym typeface="Calibri"/>
                        </a:rPr>
                        <a:t>personne</a:t>
                      </a:r>
                      <a:r>
                        <a:rPr lang="en-ZA" sz="1050" b="0" dirty="0">
                          <a:solidFill>
                            <a:schemeClr val="dk1"/>
                          </a:solidFill>
                          <a:latin typeface="Calibri"/>
                          <a:ea typeface="Calibri"/>
                          <a:cs typeface="Calibri"/>
                          <a:sym typeface="Calibri"/>
                        </a:rPr>
                        <a:t> qui </a:t>
                      </a:r>
                      <a:r>
                        <a:rPr lang="en-ZA" sz="1050" b="0" dirty="0" err="1">
                          <a:solidFill>
                            <a:schemeClr val="dk1"/>
                          </a:solidFill>
                          <a:latin typeface="Calibri"/>
                          <a:ea typeface="Calibri"/>
                          <a:cs typeface="Calibri"/>
                          <a:sym typeface="Calibri"/>
                        </a:rPr>
                        <a:t>s'occupe</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l'enfant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quelques</a:t>
                      </a:r>
                      <a:r>
                        <a:rPr lang="en-ZA" sz="1050" b="0" dirty="0">
                          <a:solidFill>
                            <a:schemeClr val="dk1"/>
                          </a:solidFill>
                          <a:latin typeface="Calibri"/>
                          <a:ea typeface="Calibri"/>
                          <a:cs typeface="Calibri"/>
                          <a:sym typeface="Calibri"/>
                        </a:rPr>
                        <a:t> minutes pour </a:t>
                      </a:r>
                      <a:r>
                        <a:rPr lang="en-ZA" sz="1050" b="0" dirty="0" err="1">
                          <a:solidFill>
                            <a:schemeClr val="dk1"/>
                          </a:solidFill>
                          <a:latin typeface="Calibri"/>
                          <a:ea typeface="Calibri"/>
                          <a:cs typeface="Calibri"/>
                          <a:sym typeface="Calibri"/>
                        </a:rPr>
                        <a:t>réfléchir</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décrire</a:t>
                      </a:r>
                      <a:r>
                        <a:rPr lang="en-ZA" sz="1050" b="0" dirty="0">
                          <a:solidFill>
                            <a:schemeClr val="dk1"/>
                          </a:solidFill>
                          <a:latin typeface="Calibri"/>
                          <a:ea typeface="Calibri"/>
                          <a:cs typeface="Calibri"/>
                          <a:sym typeface="Calibri"/>
                        </a:rPr>
                        <a:t> le stress et les moments </a:t>
                      </a:r>
                      <a:r>
                        <a:rPr lang="en-ZA" sz="1050" b="0" dirty="0" err="1">
                          <a:solidFill>
                            <a:schemeClr val="dk1"/>
                          </a:solidFill>
                          <a:latin typeface="Calibri"/>
                          <a:ea typeface="Calibri"/>
                          <a:cs typeface="Calibri"/>
                          <a:sym typeface="Calibri"/>
                        </a:rPr>
                        <a:t>où</a:t>
                      </a:r>
                      <a:r>
                        <a:rPr lang="en-ZA" sz="1050" b="0" dirty="0">
                          <a:solidFill>
                            <a:schemeClr val="dk1"/>
                          </a:solidFill>
                          <a:latin typeface="Calibri"/>
                          <a:ea typeface="Calibri"/>
                          <a:cs typeface="Calibri"/>
                          <a:sym typeface="Calibri"/>
                        </a:rPr>
                        <a:t> il le </a:t>
                      </a:r>
                      <a:r>
                        <a:rPr lang="en-ZA" sz="1050" b="0" dirty="0" err="1">
                          <a:solidFill>
                            <a:schemeClr val="dk1"/>
                          </a:solidFill>
                          <a:latin typeface="Calibri"/>
                          <a:ea typeface="Calibri"/>
                          <a:cs typeface="Calibri"/>
                          <a:sym typeface="Calibri"/>
                        </a:rPr>
                        <a:t>ressent</a:t>
                      </a:r>
                      <a:r>
                        <a:rPr lang="en-ZA" sz="1050" b="0" dirty="0">
                          <a:solidFill>
                            <a:schemeClr val="dk1"/>
                          </a:solidFill>
                          <a:latin typeface="Calibri"/>
                          <a:ea typeface="Calibri"/>
                          <a:cs typeface="Calibri"/>
                          <a:sym typeface="Calibri"/>
                        </a:rPr>
                        <a:t>. </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err="1">
                          <a:solidFill>
                            <a:schemeClr val="dk1"/>
                          </a:solidFill>
                          <a:latin typeface="Calibri"/>
                          <a:ea typeface="Calibri"/>
                          <a:cs typeface="Calibri"/>
                          <a:sym typeface="Calibri"/>
                        </a:rPr>
                        <a:t>Expliquez</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qu'il</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existe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différents</a:t>
                      </a:r>
                      <a:r>
                        <a:rPr lang="en-ZA" sz="1050" b="0" dirty="0">
                          <a:solidFill>
                            <a:schemeClr val="dk1"/>
                          </a:solidFill>
                          <a:latin typeface="Calibri"/>
                          <a:ea typeface="Calibri"/>
                          <a:cs typeface="Calibri"/>
                          <a:sym typeface="Calibri"/>
                        </a:rPr>
                        <a:t> types de stress, </a:t>
                      </a:r>
                      <a:r>
                        <a:rPr lang="en-ZA" sz="1050" b="0" dirty="0" err="1">
                          <a:solidFill>
                            <a:schemeClr val="dk1"/>
                          </a:solidFill>
                          <a:latin typeface="Calibri"/>
                          <a:ea typeface="Calibri"/>
                          <a:cs typeface="Calibri"/>
                          <a:sym typeface="Calibri"/>
                        </a:rPr>
                        <a:t>en</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distinguant</a:t>
                      </a:r>
                      <a:r>
                        <a:rPr lang="en-ZA" sz="1050" b="0" dirty="0">
                          <a:solidFill>
                            <a:schemeClr val="dk1"/>
                          </a:solidFill>
                          <a:latin typeface="Calibri"/>
                          <a:ea typeface="Calibri"/>
                          <a:cs typeface="Calibri"/>
                          <a:sym typeface="Calibri"/>
                        </a:rPr>
                        <a:t> le stress de la </a:t>
                      </a:r>
                      <a:r>
                        <a:rPr lang="en-ZA" sz="1050" b="0" dirty="0" err="1">
                          <a:solidFill>
                            <a:schemeClr val="dk1"/>
                          </a:solidFill>
                          <a:latin typeface="Calibri"/>
                          <a:ea typeface="Calibri"/>
                          <a:cs typeface="Calibri"/>
                          <a:sym typeface="Calibri"/>
                        </a:rPr>
                        <a:t>détresse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Voir</a:t>
                      </a:r>
                      <a:r>
                        <a:rPr lang="en-ZA" sz="1050" b="0" dirty="0">
                          <a:solidFill>
                            <a:schemeClr val="dk1"/>
                          </a:solidFill>
                          <a:latin typeface="Calibri"/>
                          <a:ea typeface="Calibri"/>
                          <a:cs typeface="Calibri"/>
                          <a:sym typeface="Calibri"/>
                        </a:rPr>
                        <a:t> page </a:t>
                      </a:r>
                      <a:r>
                        <a:rPr lang="en-ZA" sz="1050" b="0" dirty="0" err="1">
                          <a:solidFill>
                            <a:schemeClr val="dk1"/>
                          </a:solidFill>
                          <a:latin typeface="Calibri"/>
                          <a:ea typeface="Calibri"/>
                          <a:cs typeface="Calibri"/>
                          <a:sym typeface="Calibri"/>
                        </a:rPr>
                        <a:t>suivante</a:t>
                      </a:r>
                      <a:r>
                        <a:rPr lang="en-ZA" sz="1050" b="0" dirty="0">
                          <a:solidFill>
                            <a:schemeClr val="dk1"/>
                          </a:solidFill>
                          <a:latin typeface="Calibri"/>
                          <a:ea typeface="Calibri"/>
                          <a:cs typeface="Calibri"/>
                          <a:sym typeface="Calibri"/>
                        </a:rPr>
                        <a:t> pour plus </a:t>
                      </a:r>
                      <a:r>
                        <a:rPr lang="en-ZA" sz="1050" b="0" dirty="0" err="1">
                          <a:solidFill>
                            <a:schemeClr val="dk1"/>
                          </a:solidFill>
                          <a:latin typeface="Calibri"/>
                          <a:ea typeface="Calibri"/>
                          <a:cs typeface="Calibri"/>
                          <a:sym typeface="Calibri"/>
                        </a:rPr>
                        <a:t>d'informations</a:t>
                      </a:r>
                      <a:r>
                        <a:rPr lang="en-ZA" sz="1050" b="0" dirty="0">
                          <a:solidFill>
                            <a:schemeClr val="dk1"/>
                          </a:solidFill>
                          <a:latin typeface="Calibri"/>
                          <a:ea typeface="Calibri"/>
                          <a:cs typeface="Calibri"/>
                          <a:sym typeface="Calibri"/>
                        </a:rPr>
                        <a:t>).</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err="1">
                          <a:solidFill>
                            <a:schemeClr val="dk1"/>
                          </a:solidFill>
                          <a:latin typeface="Calibri"/>
                          <a:ea typeface="Calibri"/>
                          <a:cs typeface="Calibri"/>
                          <a:sym typeface="Calibri"/>
                        </a:rPr>
                        <a:t>Tracez</a:t>
                      </a:r>
                      <a:r>
                        <a:rPr lang="en-ZA" sz="1050" b="0" dirty="0">
                          <a:solidFill>
                            <a:schemeClr val="dk1"/>
                          </a:solidFill>
                          <a:latin typeface="Calibri"/>
                          <a:ea typeface="Calibri"/>
                          <a:cs typeface="Calibri"/>
                          <a:sym typeface="Calibri"/>
                        </a:rPr>
                        <a:t> deux </a:t>
                      </a:r>
                      <a:r>
                        <a:rPr lang="en-ZA" sz="1050" b="0" dirty="0" err="1">
                          <a:solidFill>
                            <a:schemeClr val="dk1"/>
                          </a:solidFill>
                          <a:latin typeface="Calibri"/>
                          <a:ea typeface="Calibri"/>
                          <a:cs typeface="Calibri"/>
                          <a:sym typeface="Calibri"/>
                        </a:rPr>
                        <a:t>colonnes</a:t>
                      </a:r>
                      <a:r>
                        <a:rPr lang="en-ZA" sz="1050" b="0" dirty="0">
                          <a:solidFill>
                            <a:schemeClr val="dk1"/>
                          </a:solidFill>
                          <a:latin typeface="Calibri"/>
                          <a:ea typeface="Calibri"/>
                          <a:cs typeface="Calibri"/>
                          <a:sym typeface="Calibri"/>
                        </a:rPr>
                        <a:t> sur </a:t>
                      </a:r>
                      <a:r>
                        <a:rPr lang="en-ZA" sz="1050" b="0" dirty="0" err="1">
                          <a:solidFill>
                            <a:schemeClr val="dk1"/>
                          </a:solidFill>
                          <a:latin typeface="Calibri"/>
                          <a:ea typeface="Calibri"/>
                          <a:cs typeface="Calibri"/>
                          <a:sym typeface="Calibri"/>
                        </a:rPr>
                        <a:t>une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feuille</a:t>
                      </a:r>
                      <a:r>
                        <a:rPr lang="en-ZA" sz="1050" b="0" dirty="0">
                          <a:solidFill>
                            <a:schemeClr val="dk1"/>
                          </a:solidFill>
                          <a:latin typeface="Calibri"/>
                          <a:ea typeface="Calibri"/>
                          <a:cs typeface="Calibri"/>
                          <a:sym typeface="Calibri"/>
                        </a:rPr>
                        <a:t> de papier (</a:t>
                      </a:r>
                      <a:r>
                        <a:rPr lang="en-ZA" sz="1050" b="0" dirty="0" err="1">
                          <a:solidFill>
                            <a:schemeClr val="dk1"/>
                          </a:solidFill>
                          <a:latin typeface="Calibri"/>
                          <a:ea typeface="Calibri"/>
                          <a:cs typeface="Calibri"/>
                          <a:sym typeface="Calibri"/>
                        </a:rPr>
                        <a:t>en</a:t>
                      </a:r>
                      <a:r>
                        <a:rPr lang="en-ZA" sz="1050" b="0" dirty="0">
                          <a:solidFill>
                            <a:schemeClr val="dk1"/>
                          </a:solidFill>
                          <a:latin typeface="Calibri"/>
                          <a:ea typeface="Calibri"/>
                          <a:cs typeface="Calibri"/>
                          <a:sym typeface="Calibri"/>
                        </a:rPr>
                        <a:t> tête-à-tête)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sur un tableau de papier (</a:t>
                      </a:r>
                      <a:r>
                        <a:rPr lang="en-ZA" sz="1050" b="0" dirty="0" err="1">
                          <a:solidFill>
                            <a:schemeClr val="dk1"/>
                          </a:solidFill>
                          <a:latin typeface="Calibri"/>
                          <a:ea typeface="Calibri"/>
                          <a:cs typeface="Calibri"/>
                          <a:sym typeface="Calibri"/>
                        </a:rPr>
                        <a:t>en</a:t>
                      </a:r>
                      <a:r>
                        <a:rPr lang="en-ZA" sz="1050" b="0" dirty="0">
                          <a:solidFill>
                            <a:schemeClr val="dk1"/>
                          </a:solidFill>
                          <a:latin typeface="Calibri"/>
                          <a:ea typeface="Calibri"/>
                          <a:cs typeface="Calibri"/>
                          <a:sym typeface="Calibri"/>
                        </a:rPr>
                        <a:t> petit </a:t>
                      </a:r>
                      <a:r>
                        <a:rPr lang="en-ZA" sz="1050" b="0" dirty="0" err="1">
                          <a:solidFill>
                            <a:schemeClr val="dk1"/>
                          </a:solidFill>
                          <a:latin typeface="Calibri"/>
                          <a:ea typeface="Calibri"/>
                          <a:cs typeface="Calibri"/>
                          <a:sym typeface="Calibri"/>
                        </a:rPr>
                        <a:t>groupe</a:t>
                      </a:r>
                      <a:r>
                        <a:rPr lang="en-ZA" sz="1050" b="0" dirty="0">
                          <a:solidFill>
                            <a:schemeClr val="dk1"/>
                          </a:solidFill>
                          <a:latin typeface="Calibri"/>
                          <a:ea typeface="Calibri"/>
                          <a:cs typeface="Calibri"/>
                          <a:sym typeface="Calibri"/>
                        </a:rPr>
                        <a:t>) et </a:t>
                      </a:r>
                      <a:r>
                        <a:rPr lang="en-ZA" sz="1050" b="0" dirty="0" err="1">
                          <a:solidFill>
                            <a:schemeClr val="dk1"/>
                          </a:solidFill>
                          <a:latin typeface="Calibri"/>
                          <a:ea typeface="Calibri"/>
                          <a:cs typeface="Calibri"/>
                          <a:sym typeface="Calibri"/>
                        </a:rPr>
                        <a:t>demandez</a:t>
                      </a:r>
                      <a:r>
                        <a:rPr lang="en-ZA" sz="1050" b="0" dirty="0">
                          <a:solidFill>
                            <a:schemeClr val="dk1"/>
                          </a:solidFill>
                          <a:latin typeface="Calibri"/>
                          <a:ea typeface="Calibri"/>
                          <a:cs typeface="Calibri"/>
                          <a:sym typeface="Calibri"/>
                        </a:rPr>
                        <a:t> aux participants </a:t>
                      </a:r>
                      <a:r>
                        <a:rPr lang="en-ZA" sz="1050" b="0" dirty="0" err="1">
                          <a:solidFill>
                            <a:schemeClr val="dk1"/>
                          </a:solidFill>
                          <a:latin typeface="Calibri"/>
                          <a:ea typeface="Calibri"/>
                          <a:cs typeface="Calibri"/>
                          <a:sym typeface="Calibri"/>
                        </a:rPr>
                        <a:t>d'énumérer</a:t>
                      </a:r>
                      <a:r>
                        <a:rPr lang="en-ZA" sz="1050" b="0" dirty="0">
                          <a:solidFill>
                            <a:schemeClr val="dk1"/>
                          </a:solidFill>
                          <a:latin typeface="Calibri"/>
                          <a:ea typeface="Calibri"/>
                          <a:cs typeface="Calibri"/>
                          <a:sym typeface="Calibri"/>
                        </a:rPr>
                        <a:t> trois </a:t>
                      </a:r>
                      <a:r>
                        <a:rPr lang="en-ZA" sz="1050" b="0" dirty="0" err="1">
                          <a:solidFill>
                            <a:schemeClr val="dk1"/>
                          </a:solidFill>
                          <a:latin typeface="Calibri"/>
                          <a:ea typeface="Calibri"/>
                          <a:cs typeface="Calibri"/>
                          <a:sym typeface="Calibri"/>
                        </a:rPr>
                        <a:t>exemples</a:t>
                      </a:r>
                      <a:r>
                        <a:rPr lang="en-ZA" sz="1050" b="0" dirty="0">
                          <a:solidFill>
                            <a:schemeClr val="dk1"/>
                          </a:solidFill>
                          <a:latin typeface="Calibri"/>
                          <a:ea typeface="Calibri"/>
                          <a:cs typeface="Calibri"/>
                          <a:sym typeface="Calibri"/>
                        </a:rPr>
                        <a:t> qui </a:t>
                      </a:r>
                      <a:r>
                        <a:rPr lang="en-ZA" sz="1050" b="0" dirty="0" err="1">
                          <a:solidFill>
                            <a:schemeClr val="dk1"/>
                          </a:solidFill>
                          <a:latin typeface="Calibri"/>
                          <a:ea typeface="Calibri"/>
                          <a:cs typeface="Calibri"/>
                          <a:sym typeface="Calibri"/>
                        </a:rPr>
                        <a:t>provoquent</a:t>
                      </a:r>
                      <a:r>
                        <a:rPr lang="en-ZA" sz="1050" b="0" dirty="0">
                          <a:solidFill>
                            <a:schemeClr val="dk1"/>
                          </a:solidFill>
                          <a:latin typeface="Calibri"/>
                          <a:ea typeface="Calibri"/>
                          <a:cs typeface="Calibri"/>
                          <a:sym typeface="Calibri"/>
                        </a:rPr>
                        <a:t> du stress et trois qui </a:t>
                      </a:r>
                      <a:r>
                        <a:rPr lang="en-ZA" sz="1050" b="0" dirty="0" err="1">
                          <a:solidFill>
                            <a:schemeClr val="dk1"/>
                          </a:solidFill>
                          <a:latin typeface="Calibri"/>
                          <a:ea typeface="Calibri"/>
                          <a:cs typeface="Calibri"/>
                          <a:sym typeface="Calibri"/>
                        </a:rPr>
                        <a:t>peuvent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provoquer</a:t>
                      </a:r>
                      <a:r>
                        <a:rPr lang="en-ZA" sz="1050" b="0" dirty="0">
                          <a:solidFill>
                            <a:schemeClr val="dk1"/>
                          </a:solidFill>
                          <a:latin typeface="Calibri"/>
                          <a:ea typeface="Calibri"/>
                          <a:cs typeface="Calibri"/>
                          <a:sym typeface="Calibri"/>
                        </a:rPr>
                        <a:t> de la </a:t>
                      </a:r>
                      <a:r>
                        <a:rPr lang="en-ZA" sz="1050" b="0" dirty="0" err="1">
                          <a:solidFill>
                            <a:schemeClr val="dk1"/>
                          </a:solidFill>
                          <a:latin typeface="Calibri"/>
                          <a:ea typeface="Calibri"/>
                          <a:cs typeface="Calibri"/>
                          <a:sym typeface="Calibri"/>
                        </a:rPr>
                        <a:t>détresse</a:t>
                      </a:r>
                      <a:r>
                        <a:rPr lang="en-ZA" sz="1050" b="0" dirty="0">
                          <a:solidFill>
                            <a:schemeClr val="dk1"/>
                          </a:solidFill>
                          <a:latin typeface="Calibri"/>
                          <a:ea typeface="Calibri"/>
                          <a:cs typeface="Calibri"/>
                          <a:sym typeface="Calibri"/>
                        </a:rPr>
                        <a:t>. </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err="1">
                          <a:solidFill>
                            <a:schemeClr val="dk1"/>
                          </a:solidFill>
                          <a:latin typeface="Calibri"/>
                          <a:ea typeface="Calibri"/>
                          <a:cs typeface="Calibri"/>
                          <a:sym typeface="Calibri"/>
                        </a:rPr>
                        <a:t>Expliquez</a:t>
                      </a:r>
                      <a:r>
                        <a:rPr lang="en-ZA" sz="1050" b="0" dirty="0">
                          <a:solidFill>
                            <a:schemeClr val="dk1"/>
                          </a:solidFill>
                          <a:latin typeface="Calibri"/>
                          <a:ea typeface="Calibri"/>
                          <a:cs typeface="Calibri"/>
                          <a:sym typeface="Calibri"/>
                        </a:rPr>
                        <a:t> que </a:t>
                      </a:r>
                      <a:r>
                        <a:rPr lang="en-ZA" sz="1050" b="0" dirty="0" err="1">
                          <a:solidFill>
                            <a:schemeClr val="dk1"/>
                          </a:solidFill>
                          <a:latin typeface="Calibri"/>
                          <a:ea typeface="Calibri"/>
                          <a:cs typeface="Calibri"/>
                          <a:sym typeface="Calibri"/>
                        </a:rPr>
                        <a:t>chaque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personne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réagit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différemment</a:t>
                      </a:r>
                      <a:r>
                        <a:rPr lang="en-ZA" sz="1050" b="0" dirty="0">
                          <a:solidFill>
                            <a:schemeClr val="dk1"/>
                          </a:solidFill>
                          <a:latin typeface="Calibri"/>
                          <a:ea typeface="Calibri"/>
                          <a:cs typeface="Calibri"/>
                          <a:sym typeface="Calibri"/>
                        </a:rPr>
                        <a:t> au stress. Il </a:t>
                      </a:r>
                      <a:r>
                        <a:rPr lang="en-ZA" sz="1050" b="0" dirty="0" err="1">
                          <a:solidFill>
                            <a:schemeClr val="dk1"/>
                          </a:solidFill>
                          <a:latin typeface="Calibri"/>
                          <a:ea typeface="Calibri"/>
                          <a:cs typeface="Calibri"/>
                          <a:sym typeface="Calibri"/>
                        </a:rPr>
                        <a:t>est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donc</a:t>
                      </a:r>
                      <a:r>
                        <a:rPr lang="en-ZA" sz="1050" b="0" dirty="0">
                          <a:solidFill>
                            <a:schemeClr val="dk1"/>
                          </a:solidFill>
                          <a:latin typeface="Calibri"/>
                          <a:ea typeface="Calibri"/>
                          <a:cs typeface="Calibri"/>
                          <a:sym typeface="Calibri"/>
                        </a:rPr>
                        <a:t> possible que deux </a:t>
                      </a:r>
                      <a:r>
                        <a:rPr lang="en-ZA" sz="1050" b="0" dirty="0" err="1">
                          <a:solidFill>
                            <a:schemeClr val="dk1"/>
                          </a:solidFill>
                          <a:latin typeface="Calibri"/>
                          <a:ea typeface="Calibri"/>
                          <a:cs typeface="Calibri"/>
                          <a:sym typeface="Calibri"/>
                        </a:rPr>
                        <a:t>personnes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soient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confrontées</a:t>
                      </a:r>
                      <a:r>
                        <a:rPr lang="en-ZA" sz="1050" b="0" dirty="0">
                          <a:solidFill>
                            <a:schemeClr val="dk1"/>
                          </a:solidFill>
                          <a:latin typeface="Calibri"/>
                          <a:ea typeface="Calibri"/>
                          <a:cs typeface="Calibri"/>
                          <a:sym typeface="Calibri"/>
                        </a:rPr>
                        <a:t> au </a:t>
                      </a:r>
                      <a:r>
                        <a:rPr lang="en-ZA" sz="1050" b="0" dirty="0" err="1">
                          <a:solidFill>
                            <a:schemeClr val="dk1"/>
                          </a:solidFill>
                          <a:latin typeface="Calibri"/>
                          <a:ea typeface="Calibri"/>
                          <a:cs typeface="Calibri"/>
                          <a:sym typeface="Calibri"/>
                        </a:rPr>
                        <a:t>même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défi</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changement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causant</a:t>
                      </a:r>
                      <a:r>
                        <a:rPr lang="en-ZA" sz="1050" b="0" dirty="0">
                          <a:solidFill>
                            <a:schemeClr val="dk1"/>
                          </a:solidFill>
                          <a:latin typeface="Calibri"/>
                          <a:ea typeface="Calibri"/>
                          <a:cs typeface="Calibri"/>
                          <a:sym typeface="Calibri"/>
                        </a:rPr>
                        <a:t> du stress, </a:t>
                      </a:r>
                      <a:r>
                        <a:rPr lang="en-ZA" sz="1050" b="0" dirty="0" err="1">
                          <a:solidFill>
                            <a:schemeClr val="dk1"/>
                          </a:solidFill>
                          <a:latin typeface="Calibri"/>
                          <a:ea typeface="Calibri"/>
                          <a:cs typeface="Calibri"/>
                          <a:sym typeface="Calibri"/>
                        </a:rPr>
                        <a:t>mais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qu'elles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réagissent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différemment</a:t>
                      </a:r>
                      <a:r>
                        <a:rPr lang="en-ZA" sz="1050" b="0" dirty="0">
                          <a:solidFill>
                            <a:schemeClr val="dk1"/>
                          </a:solidFill>
                          <a:latin typeface="Calibri"/>
                          <a:ea typeface="Calibri"/>
                          <a:cs typeface="Calibri"/>
                          <a:sym typeface="Calibri"/>
                        </a:rPr>
                        <a:t>.</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err="1">
                          <a:solidFill>
                            <a:schemeClr val="dk1"/>
                          </a:solidFill>
                          <a:latin typeface="Calibri"/>
                          <a:ea typeface="Calibri"/>
                          <a:cs typeface="Calibri"/>
                          <a:sym typeface="Calibri"/>
                        </a:rPr>
                        <a:t>Discutez</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ces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exemples</a:t>
                      </a:r>
                      <a:r>
                        <a:rPr lang="en-ZA" sz="1050" b="0" dirty="0">
                          <a:solidFill>
                            <a:schemeClr val="dk1"/>
                          </a:solidFill>
                          <a:latin typeface="Calibri"/>
                          <a:ea typeface="Calibri"/>
                          <a:cs typeface="Calibri"/>
                          <a:sym typeface="Calibri"/>
                        </a:rPr>
                        <a:t> avec </a:t>
                      </a:r>
                      <a:r>
                        <a:rPr lang="en-ZA" sz="1050" b="0" dirty="0" err="1">
                          <a:solidFill>
                            <a:schemeClr val="dk1"/>
                          </a:solidFill>
                          <a:latin typeface="Calibri"/>
                          <a:ea typeface="Calibri"/>
                          <a:cs typeface="Calibri"/>
                          <a:sym typeface="Calibri"/>
                        </a:rPr>
                        <a:t>l'enfant</a:t>
                      </a:r>
                      <a:r>
                        <a:rPr lang="en-ZA" sz="1050" b="0" dirty="0">
                          <a:solidFill>
                            <a:schemeClr val="dk1"/>
                          </a:solidFill>
                          <a:latin typeface="Calibri"/>
                          <a:ea typeface="Calibri"/>
                          <a:cs typeface="Calibri"/>
                          <a:sym typeface="Calibri"/>
                        </a:rPr>
                        <a:t>, le parent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la </a:t>
                      </a:r>
                      <a:r>
                        <a:rPr lang="en-ZA" sz="1050" b="0" dirty="0" err="1">
                          <a:solidFill>
                            <a:schemeClr val="dk1"/>
                          </a:solidFill>
                          <a:latin typeface="Calibri"/>
                          <a:ea typeface="Calibri"/>
                          <a:cs typeface="Calibri"/>
                          <a:sym typeface="Calibri"/>
                        </a:rPr>
                        <a:t>personne</a:t>
                      </a:r>
                      <a:r>
                        <a:rPr lang="en-ZA" sz="1050" b="0" dirty="0">
                          <a:solidFill>
                            <a:schemeClr val="dk1"/>
                          </a:solidFill>
                          <a:latin typeface="Calibri"/>
                          <a:ea typeface="Calibri"/>
                          <a:cs typeface="Calibri"/>
                          <a:sym typeface="Calibri"/>
                        </a:rPr>
                        <a:t> qui </a:t>
                      </a:r>
                      <a:r>
                        <a:rPr lang="en-ZA" sz="1050" b="0" dirty="0" err="1">
                          <a:solidFill>
                            <a:schemeClr val="dk1"/>
                          </a:solidFill>
                          <a:latin typeface="Calibri"/>
                          <a:ea typeface="Calibri"/>
                          <a:cs typeface="Calibri"/>
                          <a:sym typeface="Calibri"/>
                        </a:rPr>
                        <a:t>s'occupe</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lui</a:t>
                      </a:r>
                      <a:r>
                        <a:rPr lang="en-ZA" sz="1050" b="0" dirty="0">
                          <a:solidFill>
                            <a:schemeClr val="dk1"/>
                          </a:solidFill>
                          <a:latin typeface="Calibri"/>
                          <a:ea typeface="Calibri"/>
                          <a:cs typeface="Calibri"/>
                          <a:sym typeface="Calibri"/>
                        </a:rPr>
                        <a:t>.</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a:solidFill>
                            <a:schemeClr val="dk1"/>
                          </a:solidFill>
                          <a:latin typeface="Calibri"/>
                          <a:ea typeface="Calibri"/>
                          <a:cs typeface="Calibri"/>
                          <a:sym typeface="Calibri"/>
                        </a:rPr>
                        <a:t>Comment faire la </a:t>
                      </a:r>
                      <a:r>
                        <a:rPr lang="en-ZA" sz="1050" b="0" dirty="0" err="1">
                          <a:solidFill>
                            <a:schemeClr val="dk1"/>
                          </a:solidFill>
                          <a:latin typeface="Calibri"/>
                          <a:ea typeface="Calibri"/>
                          <a:cs typeface="Calibri"/>
                          <a:sym typeface="Calibri"/>
                        </a:rPr>
                        <a:t>différence</a:t>
                      </a:r>
                      <a:r>
                        <a:rPr lang="en-ZA" sz="1050" b="0" dirty="0">
                          <a:solidFill>
                            <a:schemeClr val="dk1"/>
                          </a:solidFill>
                          <a:latin typeface="Calibri"/>
                          <a:ea typeface="Calibri"/>
                          <a:cs typeface="Calibri"/>
                          <a:sym typeface="Calibri"/>
                        </a:rPr>
                        <a:t> entre un bon stress et un </a:t>
                      </a:r>
                      <a:r>
                        <a:rPr lang="en-ZA" sz="1050" b="0" dirty="0" err="1">
                          <a:solidFill>
                            <a:schemeClr val="dk1"/>
                          </a:solidFill>
                          <a:latin typeface="Calibri"/>
                          <a:ea typeface="Calibri"/>
                          <a:cs typeface="Calibri"/>
                          <a:sym typeface="Calibri"/>
                        </a:rPr>
                        <a:t>mauvais</a:t>
                      </a:r>
                      <a:r>
                        <a:rPr lang="en-ZA" sz="1050" b="0" dirty="0">
                          <a:solidFill>
                            <a:schemeClr val="dk1"/>
                          </a:solidFill>
                          <a:latin typeface="Calibri"/>
                          <a:ea typeface="Calibri"/>
                          <a:cs typeface="Calibri"/>
                          <a:sym typeface="Calibri"/>
                        </a:rPr>
                        <a:t> stress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une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détresse</a:t>
                      </a:r>
                      <a:r>
                        <a:rPr lang="en-ZA" sz="1050" b="0" dirty="0">
                          <a:solidFill>
                            <a:schemeClr val="dk1"/>
                          </a:solidFill>
                          <a:latin typeface="Calibri"/>
                          <a:ea typeface="Calibri"/>
                          <a:cs typeface="Calibri"/>
                          <a:sym typeface="Calibri"/>
                        </a:rPr>
                        <a:t> ? </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a:solidFill>
                            <a:schemeClr val="dk1"/>
                          </a:solidFill>
                          <a:latin typeface="Calibri"/>
                          <a:ea typeface="Calibri"/>
                          <a:cs typeface="Calibri"/>
                          <a:sym typeface="Calibri"/>
                        </a:rPr>
                        <a:t>Pour les </a:t>
                      </a:r>
                      <a:r>
                        <a:rPr lang="en-ZA" sz="1050" b="0" dirty="0" err="1">
                          <a:solidFill>
                            <a:schemeClr val="dk1"/>
                          </a:solidFill>
                          <a:latin typeface="Calibri"/>
                          <a:ea typeface="Calibri"/>
                          <a:cs typeface="Calibri"/>
                          <a:sym typeface="Calibri"/>
                        </a:rPr>
                        <a:t>groupes</a:t>
                      </a:r>
                      <a:r>
                        <a:rPr lang="en-ZA" sz="1050" b="0" dirty="0">
                          <a:solidFill>
                            <a:schemeClr val="dk1"/>
                          </a:solidFill>
                          <a:latin typeface="Calibri"/>
                          <a:ea typeface="Calibri"/>
                          <a:cs typeface="Calibri"/>
                          <a:sym typeface="Calibri"/>
                        </a:rPr>
                        <a:t> : </a:t>
                      </a:r>
                      <a:r>
                        <a:rPr lang="en-ZA" sz="1050" b="0" dirty="0" err="1">
                          <a:solidFill>
                            <a:schemeClr val="dk1"/>
                          </a:solidFill>
                          <a:latin typeface="Calibri"/>
                          <a:ea typeface="Calibri"/>
                          <a:cs typeface="Calibri"/>
                          <a:sym typeface="Calibri"/>
                        </a:rPr>
                        <a:t>quelles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sont</a:t>
                      </a:r>
                      <a:r>
                        <a:rPr lang="en-ZA" sz="1050" b="0" dirty="0">
                          <a:solidFill>
                            <a:schemeClr val="dk1"/>
                          </a:solidFill>
                          <a:latin typeface="Calibri"/>
                          <a:ea typeface="Calibri"/>
                          <a:cs typeface="Calibri"/>
                          <a:sym typeface="Calibri"/>
                        </a:rPr>
                        <a:t> les causes communes de stress (</a:t>
                      </a:r>
                      <a:r>
                        <a:rPr lang="en-ZA" sz="1050" b="0" dirty="0" err="1">
                          <a:solidFill>
                            <a:schemeClr val="dk1"/>
                          </a:solidFill>
                          <a:latin typeface="Calibri"/>
                          <a:ea typeface="Calibri"/>
                          <a:cs typeface="Calibri"/>
                          <a:sym typeface="Calibri"/>
                        </a:rPr>
                        <a:t>facteurs</a:t>
                      </a:r>
                      <a:r>
                        <a:rPr lang="en-ZA" sz="1050" b="0" dirty="0">
                          <a:solidFill>
                            <a:schemeClr val="dk1"/>
                          </a:solidFill>
                          <a:latin typeface="Calibri"/>
                          <a:ea typeface="Calibri"/>
                          <a:cs typeface="Calibri"/>
                          <a:sym typeface="Calibri"/>
                        </a:rPr>
                        <a:t> de stress) que </a:t>
                      </a:r>
                      <a:r>
                        <a:rPr lang="en-ZA" sz="1050" b="0" dirty="0" err="1">
                          <a:solidFill>
                            <a:schemeClr val="dk1"/>
                          </a:solidFill>
                          <a:latin typeface="Calibri"/>
                          <a:ea typeface="Calibri"/>
                          <a:cs typeface="Calibri"/>
                          <a:sym typeface="Calibri"/>
                        </a:rPr>
                        <a:t>vous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avez</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relevées</a:t>
                      </a:r>
                      <a:r>
                        <a:rPr lang="en-ZA" sz="1050" b="0" dirty="0">
                          <a:solidFill>
                            <a:schemeClr val="dk1"/>
                          </a:solidFill>
                          <a:latin typeface="Calibri"/>
                          <a:ea typeface="Calibri"/>
                          <a:cs typeface="Calibri"/>
                          <a:sym typeface="Calibri"/>
                        </a:rPr>
                        <a:t> au </a:t>
                      </a:r>
                      <a:r>
                        <a:rPr lang="en-ZA" sz="1050" b="0" dirty="0" err="1">
                          <a:solidFill>
                            <a:schemeClr val="dk1"/>
                          </a:solidFill>
                          <a:latin typeface="Calibri"/>
                          <a:ea typeface="Calibri"/>
                          <a:cs typeface="Calibri"/>
                          <a:sym typeface="Calibri"/>
                        </a:rPr>
                        <a:t>cours</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cette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activité</a:t>
                      </a:r>
                      <a:r>
                        <a:rPr lang="en-ZA" sz="1050" b="0" dirty="0">
                          <a:solidFill>
                            <a:schemeClr val="dk1"/>
                          </a:solidFill>
                          <a:latin typeface="Calibri"/>
                          <a:ea typeface="Calibri"/>
                          <a:cs typeface="Calibri"/>
                          <a:sym typeface="Calibri"/>
                        </a:rPr>
                        <a:t> ? </a:t>
                      </a:r>
                      <a:endParaRPr dirty="0"/>
                    </a:p>
                    <a:p>
                      <a:pPr marL="228600" marR="44450" lvl="0" indent="-228600" algn="l" rtl="0">
                        <a:spcBef>
                          <a:spcPts val="230"/>
                        </a:spcBef>
                        <a:spcAft>
                          <a:spcPts val="0"/>
                        </a:spcAft>
                        <a:buClr>
                          <a:schemeClr val="dk1"/>
                        </a:buClr>
                        <a:buSzPts val="1100"/>
                        <a:buFont typeface="Calibri"/>
                        <a:buAutoNum type="arabicPeriod"/>
                      </a:pPr>
                      <a:r>
                        <a:rPr lang="en-ZA" sz="1050" b="0" dirty="0">
                          <a:solidFill>
                            <a:schemeClr val="dk1"/>
                          </a:solidFill>
                          <a:latin typeface="Calibri"/>
                          <a:ea typeface="Calibri"/>
                          <a:cs typeface="Calibri"/>
                          <a:sym typeface="Calibri"/>
                        </a:rPr>
                        <a:t>Comment la </a:t>
                      </a:r>
                      <a:r>
                        <a:rPr lang="en-ZA" sz="1050" b="0" dirty="0" err="1">
                          <a:solidFill>
                            <a:schemeClr val="dk1"/>
                          </a:solidFill>
                          <a:latin typeface="Calibri"/>
                          <a:ea typeface="Calibri"/>
                          <a:cs typeface="Calibri"/>
                          <a:sym typeface="Calibri"/>
                        </a:rPr>
                        <a:t>compréhension</a:t>
                      </a:r>
                      <a:r>
                        <a:rPr lang="en-ZA" sz="1050" b="0" dirty="0">
                          <a:solidFill>
                            <a:schemeClr val="dk1"/>
                          </a:solidFill>
                          <a:latin typeface="Calibri"/>
                          <a:ea typeface="Calibri"/>
                          <a:cs typeface="Calibri"/>
                          <a:sym typeface="Calibri"/>
                        </a:rPr>
                        <a:t> du bon et du </a:t>
                      </a:r>
                      <a:r>
                        <a:rPr lang="en-ZA" sz="1050" b="0" dirty="0" err="1">
                          <a:solidFill>
                            <a:schemeClr val="dk1"/>
                          </a:solidFill>
                          <a:latin typeface="Calibri"/>
                          <a:ea typeface="Calibri"/>
                          <a:cs typeface="Calibri"/>
                          <a:sym typeface="Calibri"/>
                        </a:rPr>
                        <a:t>mauvais</a:t>
                      </a:r>
                      <a:r>
                        <a:rPr lang="en-ZA" sz="1050" b="0" dirty="0">
                          <a:solidFill>
                            <a:schemeClr val="dk1"/>
                          </a:solidFill>
                          <a:latin typeface="Calibri"/>
                          <a:ea typeface="Calibri"/>
                          <a:cs typeface="Calibri"/>
                          <a:sym typeface="Calibri"/>
                        </a:rPr>
                        <a:t> stress </a:t>
                      </a:r>
                      <a:r>
                        <a:rPr lang="en-ZA" sz="1050" b="0" dirty="0" err="1">
                          <a:solidFill>
                            <a:schemeClr val="dk1"/>
                          </a:solidFill>
                          <a:latin typeface="Calibri"/>
                          <a:ea typeface="Calibri"/>
                          <a:cs typeface="Calibri"/>
                          <a:sym typeface="Calibri"/>
                        </a:rPr>
                        <a:t>peut-elle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vous</a:t>
                      </a:r>
                      <a:r>
                        <a:rPr lang="en-ZA" sz="1050" b="0" dirty="0">
                          <a:solidFill>
                            <a:schemeClr val="dk1"/>
                          </a:solidFill>
                          <a:latin typeface="Calibri"/>
                          <a:ea typeface="Calibri"/>
                          <a:cs typeface="Calibri"/>
                          <a:sym typeface="Calibri"/>
                        </a:rPr>
                        <a:t> aider à y faire face plus </a:t>
                      </a:r>
                      <a:r>
                        <a:rPr lang="en-ZA" sz="1050" b="0" dirty="0" err="1">
                          <a:solidFill>
                            <a:schemeClr val="dk1"/>
                          </a:solidFill>
                          <a:latin typeface="Calibri"/>
                          <a:ea typeface="Calibri"/>
                          <a:cs typeface="Calibri"/>
                          <a:sym typeface="Calibri"/>
                        </a:rPr>
                        <a:t>efficacement</a:t>
                      </a:r>
                      <a:r>
                        <a:rPr lang="en-ZA" sz="1050" b="0" dirty="0">
                          <a:solidFill>
                            <a:schemeClr val="dk1"/>
                          </a:solidFill>
                          <a:latin typeface="Calibri"/>
                          <a:ea typeface="Calibri"/>
                          <a:cs typeface="Calibri"/>
                          <a:sym typeface="Calibri"/>
                        </a:rPr>
                        <a:t> ?</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ZA" sz="1100" b="1">
                          <a:solidFill>
                            <a:schemeClr val="lt1"/>
                          </a:solidFill>
                        </a:rPr>
                        <a:t>Note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44450" lvl="0" indent="0" algn="l" rtl="0">
                        <a:lnSpc>
                          <a:spcPct val="100000"/>
                        </a:lnSpc>
                        <a:spcBef>
                          <a:spcPts val="0"/>
                        </a:spcBef>
                        <a:spcAft>
                          <a:spcPts val="0"/>
                        </a:spcAft>
                        <a:buClr>
                          <a:schemeClr val="dk1"/>
                        </a:buClr>
                        <a:buSzPts val="1100"/>
                        <a:buFont typeface="Calibri"/>
                        <a:buNone/>
                      </a:pPr>
                      <a:r>
                        <a:rPr lang="en-ZA" sz="1050" dirty="0">
                          <a:solidFill>
                            <a:schemeClr val="dk1"/>
                          </a:solidFill>
                        </a:rPr>
                        <a:t>Si </a:t>
                      </a:r>
                      <a:r>
                        <a:rPr lang="en-ZA" sz="1050" dirty="0" err="1">
                          <a:solidFill>
                            <a:schemeClr val="dk1"/>
                          </a:solidFill>
                        </a:rPr>
                        <a:t>vous</a:t>
                      </a:r>
                      <a:r>
                        <a:rPr lang="en-ZA" sz="1050" dirty="0">
                          <a:solidFill>
                            <a:schemeClr val="dk1"/>
                          </a:solidFill>
                        </a:rPr>
                        <a:t> </a:t>
                      </a:r>
                      <a:r>
                        <a:rPr lang="en-ZA" sz="1050" dirty="0" err="1">
                          <a:solidFill>
                            <a:schemeClr val="dk1"/>
                          </a:solidFill>
                        </a:rPr>
                        <a:t>organisez</a:t>
                      </a:r>
                      <a:r>
                        <a:rPr lang="en-ZA" sz="1050" dirty="0">
                          <a:solidFill>
                            <a:schemeClr val="dk1"/>
                          </a:solidFill>
                        </a:rPr>
                        <a:t> </a:t>
                      </a:r>
                      <a:r>
                        <a:rPr lang="en-ZA" sz="1050" dirty="0" err="1">
                          <a:solidFill>
                            <a:schemeClr val="dk1"/>
                          </a:solidFill>
                        </a:rPr>
                        <a:t>une</a:t>
                      </a:r>
                      <a:r>
                        <a:rPr lang="en-ZA" sz="1050" dirty="0">
                          <a:solidFill>
                            <a:schemeClr val="dk1"/>
                          </a:solidFill>
                        </a:rPr>
                        <a:t> </a:t>
                      </a:r>
                      <a:r>
                        <a:rPr lang="en-ZA" sz="1050" dirty="0" err="1">
                          <a:solidFill>
                            <a:schemeClr val="dk1"/>
                          </a:solidFill>
                        </a:rPr>
                        <a:t>activité</a:t>
                      </a:r>
                      <a:r>
                        <a:rPr lang="en-ZA" sz="1050" dirty="0">
                          <a:solidFill>
                            <a:schemeClr val="dk1"/>
                          </a:solidFill>
                        </a:rPr>
                        <a:t> de </a:t>
                      </a:r>
                      <a:r>
                        <a:rPr lang="en-ZA" sz="1050" dirty="0" err="1">
                          <a:solidFill>
                            <a:schemeClr val="dk1"/>
                          </a:solidFill>
                        </a:rPr>
                        <a:t>groupe</a:t>
                      </a:r>
                      <a:r>
                        <a:rPr lang="en-ZA" sz="1050" dirty="0">
                          <a:solidFill>
                            <a:schemeClr val="dk1"/>
                          </a:solidFill>
                        </a:rPr>
                        <a:t> et que les enfants, les parents </a:t>
                      </a:r>
                      <a:r>
                        <a:rPr lang="en-ZA" sz="1050" dirty="0" err="1">
                          <a:solidFill>
                            <a:schemeClr val="dk1"/>
                          </a:solidFill>
                        </a:rPr>
                        <a:t>ou</a:t>
                      </a:r>
                      <a:r>
                        <a:rPr lang="en-ZA" sz="1050" dirty="0">
                          <a:solidFill>
                            <a:schemeClr val="dk1"/>
                          </a:solidFill>
                        </a:rPr>
                        <a:t> les </a:t>
                      </a:r>
                      <a:r>
                        <a:rPr lang="en-ZA" sz="1050" dirty="0" err="1">
                          <a:solidFill>
                            <a:schemeClr val="dk1"/>
                          </a:solidFill>
                        </a:rPr>
                        <a:t>personnes</a:t>
                      </a:r>
                      <a:r>
                        <a:rPr lang="en-ZA" sz="1050" dirty="0">
                          <a:solidFill>
                            <a:schemeClr val="dk1"/>
                          </a:solidFill>
                        </a:rPr>
                        <a:t> qui </a:t>
                      </a:r>
                      <a:r>
                        <a:rPr lang="en-ZA" sz="1050" dirty="0" err="1">
                          <a:solidFill>
                            <a:schemeClr val="dk1"/>
                          </a:solidFill>
                        </a:rPr>
                        <a:t>s'occupent</a:t>
                      </a:r>
                      <a:r>
                        <a:rPr lang="en-ZA" sz="1050" dirty="0">
                          <a:solidFill>
                            <a:schemeClr val="dk1"/>
                          </a:solidFill>
                        </a:rPr>
                        <a:t> </a:t>
                      </a:r>
                      <a:r>
                        <a:rPr lang="en-ZA" sz="1050" dirty="0" err="1">
                          <a:solidFill>
                            <a:schemeClr val="dk1"/>
                          </a:solidFill>
                        </a:rPr>
                        <a:t>d'eux</a:t>
                      </a:r>
                      <a:r>
                        <a:rPr lang="en-ZA" sz="1050" dirty="0">
                          <a:solidFill>
                            <a:schemeClr val="dk1"/>
                          </a:solidFill>
                        </a:rPr>
                        <a:t> </a:t>
                      </a:r>
                      <a:r>
                        <a:rPr lang="en-ZA" sz="1050" dirty="0" err="1">
                          <a:solidFill>
                            <a:schemeClr val="dk1"/>
                          </a:solidFill>
                        </a:rPr>
                        <a:t>sont</a:t>
                      </a:r>
                      <a:r>
                        <a:rPr lang="en-ZA" sz="1050" dirty="0">
                          <a:solidFill>
                            <a:schemeClr val="dk1"/>
                          </a:solidFill>
                        </a:rPr>
                        <a:t> </a:t>
                      </a:r>
                      <a:r>
                        <a:rPr lang="en-ZA" sz="1050" dirty="0" err="1">
                          <a:solidFill>
                            <a:schemeClr val="dk1"/>
                          </a:solidFill>
                        </a:rPr>
                        <a:t>réticents</a:t>
                      </a:r>
                      <a:r>
                        <a:rPr lang="en-ZA" sz="1050" dirty="0">
                          <a:solidFill>
                            <a:schemeClr val="dk1"/>
                          </a:solidFill>
                        </a:rPr>
                        <a:t> à </a:t>
                      </a:r>
                      <a:r>
                        <a:rPr lang="en-ZA" sz="1050" dirty="0" err="1">
                          <a:solidFill>
                            <a:schemeClr val="dk1"/>
                          </a:solidFill>
                        </a:rPr>
                        <a:t>parler</a:t>
                      </a:r>
                      <a:r>
                        <a:rPr lang="en-ZA" sz="1050" dirty="0">
                          <a:solidFill>
                            <a:schemeClr val="dk1"/>
                          </a:solidFill>
                        </a:rPr>
                        <a:t> de </a:t>
                      </a:r>
                      <a:r>
                        <a:rPr lang="en-ZA" sz="1050" dirty="0" err="1">
                          <a:solidFill>
                            <a:schemeClr val="dk1"/>
                          </a:solidFill>
                        </a:rPr>
                        <a:t>leurs</a:t>
                      </a:r>
                      <a:r>
                        <a:rPr lang="en-ZA" sz="1050" dirty="0">
                          <a:solidFill>
                            <a:schemeClr val="dk1"/>
                          </a:solidFill>
                        </a:rPr>
                        <a:t> </a:t>
                      </a:r>
                      <a:r>
                        <a:rPr lang="en-ZA" sz="1050" dirty="0" err="1">
                          <a:solidFill>
                            <a:schemeClr val="dk1"/>
                          </a:solidFill>
                        </a:rPr>
                        <a:t>facteurs</a:t>
                      </a:r>
                      <a:r>
                        <a:rPr lang="en-ZA" sz="1050" dirty="0">
                          <a:solidFill>
                            <a:schemeClr val="dk1"/>
                          </a:solidFill>
                        </a:rPr>
                        <a:t> de stress personnels, </a:t>
                      </a:r>
                      <a:r>
                        <a:rPr lang="en-ZA" sz="1050" dirty="0" err="1">
                          <a:solidFill>
                            <a:schemeClr val="dk1"/>
                          </a:solidFill>
                        </a:rPr>
                        <a:t>recueillez</a:t>
                      </a:r>
                      <a:r>
                        <a:rPr lang="en-ZA" sz="1050" dirty="0">
                          <a:solidFill>
                            <a:schemeClr val="dk1"/>
                          </a:solidFill>
                        </a:rPr>
                        <a:t> </a:t>
                      </a:r>
                      <a:r>
                        <a:rPr lang="en-ZA" sz="1050" dirty="0" err="1">
                          <a:solidFill>
                            <a:schemeClr val="dk1"/>
                          </a:solidFill>
                        </a:rPr>
                        <a:t>anonymement</a:t>
                      </a:r>
                      <a:r>
                        <a:rPr lang="en-ZA" sz="1050" dirty="0">
                          <a:solidFill>
                            <a:schemeClr val="dk1"/>
                          </a:solidFill>
                        </a:rPr>
                        <a:t> des </a:t>
                      </a:r>
                      <a:r>
                        <a:rPr lang="en-ZA" sz="1050" dirty="0" err="1">
                          <a:solidFill>
                            <a:schemeClr val="dk1"/>
                          </a:solidFill>
                        </a:rPr>
                        <a:t>exemples</a:t>
                      </a:r>
                      <a:r>
                        <a:rPr lang="en-ZA" sz="1050" dirty="0">
                          <a:solidFill>
                            <a:schemeClr val="dk1"/>
                          </a:solidFill>
                        </a:rPr>
                        <a:t> et </a:t>
                      </a:r>
                      <a:r>
                        <a:rPr lang="en-ZA" sz="1050" dirty="0" err="1">
                          <a:solidFill>
                            <a:schemeClr val="dk1"/>
                          </a:solidFill>
                        </a:rPr>
                        <a:t>demandez</a:t>
                      </a:r>
                      <a:r>
                        <a:rPr lang="en-ZA" sz="1050" dirty="0">
                          <a:solidFill>
                            <a:schemeClr val="dk1"/>
                          </a:solidFill>
                        </a:rPr>
                        <a:t> aux adolescents de les classer par </a:t>
                      </a:r>
                      <a:r>
                        <a:rPr lang="en-ZA" sz="1050" dirty="0" err="1">
                          <a:solidFill>
                            <a:schemeClr val="dk1"/>
                          </a:solidFill>
                        </a:rPr>
                        <a:t>catégorie</a:t>
                      </a:r>
                      <a:r>
                        <a:rPr lang="en-ZA" sz="1050" dirty="0">
                          <a:solidFill>
                            <a:schemeClr val="dk1"/>
                          </a:solidFill>
                        </a:rPr>
                        <a:t>. </a:t>
                      </a:r>
                      <a:endParaRPr sz="1050" dirty="0">
                        <a:solidFill>
                          <a:schemeClr val="dk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sp>
        <p:nvSpPr>
          <p:cNvPr id="4035" name="Google Shape;4035;p159"/>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DIFFÉRENTES FORMES DE STRESS</a:t>
            </a:r>
            <a:endParaRPr/>
          </a:p>
        </p:txBody>
      </p:sp>
      <p:sp>
        <p:nvSpPr>
          <p:cNvPr id="4036" name="Google Shape;4036;p159"/>
          <p:cNvSpPr txBox="1"/>
          <p:nvPr/>
        </p:nvSpPr>
        <p:spPr>
          <a:xfrm>
            <a:off x="4201312" y="8453939"/>
            <a:ext cx="2326488" cy="12234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b="1">
                <a:solidFill>
                  <a:schemeClr val="dk1"/>
                </a:solidFill>
                <a:latin typeface="Calibri"/>
                <a:ea typeface="Calibri"/>
                <a:cs typeface="Calibri"/>
                <a:sym typeface="Calibri"/>
              </a:rPr>
              <a:t>DETRESSE</a:t>
            </a:r>
            <a:endParaRPr/>
          </a:p>
          <a:p>
            <a:pPr marL="285750" marR="0" lvl="0" indent="-285750" algn="l" rtl="0">
              <a:spcBef>
                <a:spcPts val="0"/>
              </a:spcBef>
              <a:spcAft>
                <a:spcPts val="0"/>
              </a:spcAft>
              <a:buClr>
                <a:schemeClr val="dk1"/>
              </a:buClr>
              <a:buSzPts val="1050"/>
              <a:buFont typeface="Arial"/>
              <a:buChar char="•"/>
            </a:pPr>
            <a:r>
              <a:rPr lang="en-ZA" sz="1050">
                <a:solidFill>
                  <a:schemeClr val="dk1"/>
                </a:solidFill>
                <a:latin typeface="Calibri"/>
                <a:ea typeface="Calibri"/>
                <a:cs typeface="Calibri"/>
                <a:sym typeface="Calibri"/>
              </a:rPr>
              <a:t>Stress intense </a:t>
            </a:r>
            <a:r>
              <a:rPr lang="en-ZA" sz="1050" i="1">
                <a:solidFill>
                  <a:schemeClr val="dk1"/>
                </a:solidFill>
                <a:latin typeface="Calibri"/>
                <a:ea typeface="Calibri"/>
                <a:cs typeface="Calibri"/>
                <a:sym typeface="Calibri"/>
              </a:rPr>
              <a:t>(par exemple lors d'une crise violente)</a:t>
            </a:r>
            <a:endParaRPr/>
          </a:p>
          <a:p>
            <a:pPr marL="285750" marR="0" lvl="0" indent="-285750" algn="l" rtl="0">
              <a:spcBef>
                <a:spcPts val="0"/>
              </a:spcBef>
              <a:spcAft>
                <a:spcPts val="0"/>
              </a:spcAft>
              <a:buClr>
                <a:schemeClr val="dk1"/>
              </a:buClr>
              <a:buSzPts val="1050"/>
              <a:buFont typeface="Arial"/>
              <a:buChar char="•"/>
            </a:pPr>
            <a:r>
              <a:rPr lang="en-ZA" sz="1050">
                <a:solidFill>
                  <a:schemeClr val="dk1"/>
                </a:solidFill>
                <a:latin typeface="Calibri"/>
                <a:ea typeface="Calibri"/>
                <a:cs typeface="Calibri"/>
                <a:sym typeface="Calibri"/>
              </a:rPr>
              <a:t>L'expérience du stress sur une longue période </a:t>
            </a:r>
            <a:r>
              <a:rPr lang="en-ZA" sz="1050" i="1">
                <a:solidFill>
                  <a:schemeClr val="dk1"/>
                </a:solidFill>
                <a:latin typeface="Calibri"/>
                <a:ea typeface="Calibri"/>
                <a:cs typeface="Calibri"/>
                <a:sym typeface="Calibri"/>
              </a:rPr>
              <a:t>(par exemple, des années de déplacement et de pauvreté)</a:t>
            </a:r>
            <a:endParaRPr sz="1050">
              <a:solidFill>
                <a:schemeClr val="dk1"/>
              </a:solidFill>
              <a:latin typeface="Calibri"/>
              <a:ea typeface="Calibri"/>
              <a:cs typeface="Calibri"/>
              <a:sym typeface="Calibri"/>
            </a:endParaRPr>
          </a:p>
        </p:txBody>
      </p:sp>
      <p:sp>
        <p:nvSpPr>
          <p:cNvPr id="4037" name="Google Shape;4037;p159"/>
          <p:cNvSpPr txBox="1"/>
          <p:nvPr/>
        </p:nvSpPr>
        <p:spPr>
          <a:xfrm>
            <a:off x="1720905" y="8499060"/>
            <a:ext cx="1708095" cy="9002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b="1">
                <a:solidFill>
                  <a:schemeClr val="dk1"/>
                </a:solidFill>
                <a:latin typeface="Calibri"/>
                <a:ea typeface="Calibri"/>
                <a:cs typeface="Calibri"/>
                <a:sym typeface="Calibri"/>
              </a:rPr>
              <a:t>STRESS</a:t>
            </a:r>
            <a:endParaRPr/>
          </a:p>
          <a:p>
            <a:pPr marL="285750" marR="0" lvl="0" indent="-285750" algn="l" rtl="0">
              <a:spcBef>
                <a:spcPts val="0"/>
              </a:spcBef>
              <a:spcAft>
                <a:spcPts val="0"/>
              </a:spcAft>
              <a:buClr>
                <a:schemeClr val="dk1"/>
              </a:buClr>
              <a:buSzPts val="1050"/>
              <a:buFont typeface="Arial"/>
              <a:buChar char="•"/>
            </a:pPr>
            <a:r>
              <a:rPr lang="en-ZA" sz="1050">
                <a:solidFill>
                  <a:schemeClr val="dk1"/>
                </a:solidFill>
                <a:latin typeface="Calibri"/>
                <a:ea typeface="Calibri"/>
                <a:cs typeface="Calibri"/>
                <a:sym typeface="Calibri"/>
              </a:rPr>
              <a:t>Réaction normale à un changement ou à un défi </a:t>
            </a:r>
            <a:r>
              <a:rPr lang="en-ZA" sz="1050" i="1">
                <a:solidFill>
                  <a:schemeClr val="dk1"/>
                </a:solidFill>
                <a:latin typeface="Calibri"/>
                <a:ea typeface="Calibri"/>
                <a:cs typeface="Calibri"/>
                <a:sym typeface="Calibri"/>
              </a:rPr>
              <a:t>(par exemple le premier jour d'école)</a:t>
            </a:r>
            <a:endParaRPr sz="1050" i="1">
              <a:solidFill>
                <a:schemeClr val="dk1"/>
              </a:solidFill>
              <a:latin typeface="Calibri"/>
              <a:ea typeface="Calibri"/>
              <a:cs typeface="Calibri"/>
              <a:sym typeface="Calibri"/>
            </a:endParaRPr>
          </a:p>
        </p:txBody>
      </p:sp>
      <p:sp>
        <p:nvSpPr>
          <p:cNvPr id="4038" name="Google Shape;4038;p159"/>
          <p:cNvSpPr/>
          <p:nvPr/>
        </p:nvSpPr>
        <p:spPr>
          <a:xfrm rot="10800000">
            <a:off x="1210603" y="8641515"/>
            <a:ext cx="452465" cy="393908"/>
          </a:xfrm>
          <a:prstGeom prst="trapezoid">
            <a:avLst>
              <a:gd name="adj" fmla="val 17494"/>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39" name="Google Shape;4039;p159"/>
          <p:cNvGrpSpPr/>
          <p:nvPr/>
        </p:nvGrpSpPr>
        <p:grpSpPr>
          <a:xfrm>
            <a:off x="3660807" y="8499573"/>
            <a:ext cx="716599" cy="502033"/>
            <a:chOff x="8137790" y="1537622"/>
            <a:chExt cx="2308537" cy="1617309"/>
          </a:xfrm>
        </p:grpSpPr>
        <p:sp>
          <p:nvSpPr>
            <p:cNvPr id="4040" name="Google Shape;4040;p159"/>
            <p:cNvSpPr/>
            <p:nvPr/>
          </p:nvSpPr>
          <p:spPr>
            <a:xfrm>
              <a:off x="8469774" y="1537622"/>
              <a:ext cx="1177901" cy="914540"/>
            </a:xfrm>
            <a:prstGeom prst="cloud">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1" name="Google Shape;4041;p159"/>
            <p:cNvSpPr/>
            <p:nvPr/>
          </p:nvSpPr>
          <p:spPr>
            <a:xfrm>
              <a:off x="9543151" y="1720755"/>
              <a:ext cx="104524" cy="1357726"/>
            </a:xfrm>
            <a:prstGeom prst="ellipse">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2" name="Google Shape;4042;p159"/>
            <p:cNvSpPr/>
            <p:nvPr/>
          </p:nvSpPr>
          <p:spPr>
            <a:xfrm>
              <a:off x="9156845" y="2986050"/>
              <a:ext cx="1289482" cy="168881"/>
            </a:xfrm>
            <a:prstGeom prst="ellipse">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3" name="Google Shape;4043;p159"/>
            <p:cNvSpPr/>
            <p:nvPr/>
          </p:nvSpPr>
          <p:spPr>
            <a:xfrm rot="10800000">
              <a:off x="8137790" y="1885950"/>
              <a:ext cx="1457623" cy="1268981"/>
            </a:xfrm>
            <a:prstGeom prst="trapezoid">
              <a:avLst>
                <a:gd name="adj" fmla="val 17494"/>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044" name="Google Shape;4044;p159"/>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5" name="Google Shape;4045;p159"/>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6" name="Google Shape;4046;p159"/>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7" name="Google Shape;4047;p159"/>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8" name="Google Shape;4048;p159"/>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9" name="Google Shape;4049;p159"/>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6"/>
          <p:cNvSpPr/>
          <p:nvPr/>
        </p:nvSpPr>
        <p:spPr>
          <a:xfrm>
            <a:off x="996288" y="705617"/>
            <a:ext cx="5254042" cy="254274"/>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b="1">
                <a:solidFill>
                  <a:schemeClr val="dk1"/>
                </a:solidFill>
                <a:latin typeface="Calibri"/>
                <a:ea typeface="Calibri"/>
                <a:cs typeface="Calibri"/>
                <a:sym typeface="Calibri"/>
              </a:rPr>
              <a:t>ENFANCE MOYENNE </a:t>
            </a:r>
            <a:r>
              <a:rPr lang="en-ZA" sz="1100">
                <a:solidFill>
                  <a:schemeClr val="dk1"/>
                </a:solidFill>
                <a:latin typeface="Calibri"/>
                <a:ea typeface="Calibri"/>
                <a:cs typeface="Calibri"/>
                <a:sym typeface="Calibri"/>
              </a:rPr>
              <a:t>6 à 11 ans</a:t>
            </a:r>
            <a:endParaRPr sz="1100" b="1">
              <a:solidFill>
                <a:schemeClr val="dk1"/>
              </a:solidFill>
              <a:latin typeface="Calibri"/>
              <a:ea typeface="Calibri"/>
              <a:cs typeface="Calibri"/>
              <a:sym typeface="Calibri"/>
            </a:endParaRPr>
          </a:p>
        </p:txBody>
      </p:sp>
      <p:grpSp>
        <p:nvGrpSpPr>
          <p:cNvPr id="614" name="Google Shape;614;p16"/>
          <p:cNvGrpSpPr/>
          <p:nvPr/>
        </p:nvGrpSpPr>
        <p:grpSpPr>
          <a:xfrm>
            <a:off x="1011828" y="1134426"/>
            <a:ext cx="5238502" cy="769441"/>
            <a:chOff x="1011828" y="1134426"/>
            <a:chExt cx="5238502" cy="769441"/>
          </a:xfrm>
        </p:grpSpPr>
        <p:sp>
          <p:nvSpPr>
            <p:cNvPr id="615" name="Google Shape;615;p16"/>
            <p:cNvSpPr txBox="1"/>
            <p:nvPr/>
          </p:nvSpPr>
          <p:spPr>
            <a:xfrm>
              <a:off x="1011828" y="1134426"/>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physique</a:t>
              </a:r>
              <a:endParaRPr sz="1100" b="1">
                <a:solidFill>
                  <a:schemeClr val="dk1"/>
                </a:solidFill>
                <a:latin typeface="Calibri"/>
                <a:ea typeface="Calibri"/>
                <a:cs typeface="Calibri"/>
                <a:sym typeface="Calibri"/>
              </a:endParaRPr>
            </a:p>
          </p:txBody>
        </p:sp>
        <p:sp>
          <p:nvSpPr>
            <p:cNvPr id="616" name="Google Shape;616;p16"/>
            <p:cNvSpPr txBox="1"/>
            <p:nvPr/>
          </p:nvSpPr>
          <p:spPr>
            <a:xfrm>
              <a:off x="2213596" y="1134426"/>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Capacité à pratiquer des sports de base ; contrôle et coordination améliorés </a:t>
              </a:r>
              <a:br>
                <a:rPr lang="en-ZA" sz="1100">
                  <a:solidFill>
                    <a:schemeClr val="dk1"/>
                  </a:solidFill>
                  <a:latin typeface="Calibri"/>
                  <a:ea typeface="Calibri"/>
                  <a:cs typeface="Calibri"/>
                  <a:sym typeface="Calibri"/>
                </a:rPr>
              </a:br>
              <a:r>
                <a:rPr lang="en-ZA" sz="1100">
                  <a:solidFill>
                    <a:schemeClr val="dk1"/>
                  </a:solidFill>
                  <a:latin typeface="Calibri"/>
                  <a:ea typeface="Calibri"/>
                  <a:cs typeface="Calibri"/>
                  <a:sym typeface="Calibri"/>
                </a:rPr>
                <a:t>améliorées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est plus conscient de son corps à l'approche de la puberté, vers l'âge de 11 ou 12 ans</a:t>
              </a:r>
              <a:endParaRPr/>
            </a:p>
          </p:txBody>
        </p:sp>
      </p:grpSp>
      <p:grpSp>
        <p:nvGrpSpPr>
          <p:cNvPr id="617" name="Google Shape;617;p16"/>
          <p:cNvGrpSpPr/>
          <p:nvPr/>
        </p:nvGrpSpPr>
        <p:grpSpPr>
          <a:xfrm>
            <a:off x="1011828" y="1995059"/>
            <a:ext cx="5238502" cy="938719"/>
            <a:chOff x="1011828" y="2219110"/>
            <a:chExt cx="5238502" cy="938719"/>
          </a:xfrm>
        </p:grpSpPr>
        <p:sp>
          <p:nvSpPr>
            <p:cNvPr id="618" name="Google Shape;618;p16"/>
            <p:cNvSpPr txBox="1"/>
            <p:nvPr/>
          </p:nvSpPr>
          <p:spPr>
            <a:xfrm>
              <a:off x="1011828" y="2219110"/>
              <a:ext cx="112498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cognitif</a:t>
              </a:r>
              <a:endParaRPr/>
            </a:p>
          </p:txBody>
        </p:sp>
        <p:sp>
          <p:nvSpPr>
            <p:cNvPr id="619" name="Google Shape;619;p16"/>
            <p:cNvSpPr txBox="1"/>
            <p:nvPr/>
          </p:nvSpPr>
          <p:spPr>
            <a:xfrm>
              <a:off x="2213596" y="2219110"/>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Intéressé par les faits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 à comprendre les différentes perspectives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Peut utiliser la logique pour résoudre des problèmes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Développe sa capacité à utiliser des informations ou des observations spécifiques et à en tirer des conclusions. </a:t>
              </a:r>
              <a:endParaRPr/>
            </a:p>
          </p:txBody>
        </p:sp>
      </p:grpSp>
      <p:grpSp>
        <p:nvGrpSpPr>
          <p:cNvPr id="620" name="Google Shape;620;p16"/>
          <p:cNvGrpSpPr/>
          <p:nvPr/>
        </p:nvGrpSpPr>
        <p:grpSpPr>
          <a:xfrm>
            <a:off x="1011828" y="3024970"/>
            <a:ext cx="5238502" cy="430887"/>
            <a:chOff x="1011828" y="3271241"/>
            <a:chExt cx="5238502" cy="430887"/>
          </a:xfrm>
        </p:grpSpPr>
        <p:sp>
          <p:nvSpPr>
            <p:cNvPr id="621" name="Google Shape;621;p16"/>
            <p:cNvSpPr txBox="1"/>
            <p:nvPr/>
          </p:nvSpPr>
          <p:spPr>
            <a:xfrm>
              <a:off x="1011828" y="3271241"/>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émotionnel</a:t>
              </a:r>
              <a:endParaRPr/>
            </a:p>
          </p:txBody>
        </p:sp>
        <p:sp>
          <p:nvSpPr>
            <p:cNvPr id="622" name="Google Shape;622;p16"/>
            <p:cNvSpPr txBox="1"/>
            <p:nvPr/>
          </p:nvSpPr>
          <p:spPr>
            <a:xfrm>
              <a:off x="2213596" y="3271241"/>
              <a:ext cx="4036734" cy="430887"/>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Maîtrise progressive des émotions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Élargit son vocabulaire pour nommer et exprimer ses émotions</a:t>
              </a:r>
              <a:endParaRPr/>
            </a:p>
          </p:txBody>
        </p:sp>
      </p:grpSp>
      <p:grpSp>
        <p:nvGrpSpPr>
          <p:cNvPr id="623" name="Google Shape;623;p16"/>
          <p:cNvGrpSpPr/>
          <p:nvPr/>
        </p:nvGrpSpPr>
        <p:grpSpPr>
          <a:xfrm>
            <a:off x="1011828" y="3547049"/>
            <a:ext cx="5238502" cy="769441"/>
            <a:chOff x="1011828" y="4154094"/>
            <a:chExt cx="5238502" cy="769441"/>
          </a:xfrm>
        </p:grpSpPr>
        <p:sp>
          <p:nvSpPr>
            <p:cNvPr id="624" name="Google Shape;624;p16"/>
            <p:cNvSpPr txBox="1"/>
            <p:nvPr/>
          </p:nvSpPr>
          <p:spPr>
            <a:xfrm>
              <a:off x="1011828" y="4154094"/>
              <a:ext cx="120176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social et linguistique</a:t>
              </a:r>
              <a:endParaRPr/>
            </a:p>
          </p:txBody>
        </p:sp>
        <p:sp>
          <p:nvSpPr>
            <p:cNvPr id="625" name="Google Shape;625;p16"/>
            <p:cNvSpPr txBox="1"/>
            <p:nvPr/>
          </p:nvSpPr>
          <p:spPr>
            <a:xfrm>
              <a:off x="2213596" y="4154094"/>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Développe des relations d'amitié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L'enfant peut mieux reconnaître la communication non verbale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Sait qu'un même mot peut avoir plusieurs significations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Peut différencier le langage formel du langage dialectal.</a:t>
              </a:r>
              <a:endParaRPr/>
            </a:p>
          </p:txBody>
        </p:sp>
      </p:grpSp>
      <p:sp>
        <p:nvSpPr>
          <p:cNvPr id="626" name="Google Shape;626;p16"/>
          <p:cNvSpPr/>
          <p:nvPr/>
        </p:nvSpPr>
        <p:spPr>
          <a:xfrm>
            <a:off x="996288" y="4698726"/>
            <a:ext cx="5254042" cy="254274"/>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b="1">
                <a:solidFill>
                  <a:schemeClr val="dk1"/>
                </a:solidFill>
                <a:latin typeface="Calibri"/>
                <a:ea typeface="Calibri"/>
                <a:cs typeface="Calibri"/>
                <a:sym typeface="Calibri"/>
              </a:rPr>
              <a:t>PREMIÈRE ADOLESCENCE </a:t>
            </a:r>
            <a:r>
              <a:rPr lang="en-ZA" sz="1100">
                <a:solidFill>
                  <a:schemeClr val="dk1"/>
                </a:solidFill>
                <a:latin typeface="Calibri"/>
                <a:ea typeface="Calibri"/>
                <a:cs typeface="Calibri"/>
                <a:sym typeface="Calibri"/>
              </a:rPr>
              <a:t>12 à 14 ans</a:t>
            </a:r>
            <a:endParaRPr sz="1100" b="1">
              <a:solidFill>
                <a:schemeClr val="dk1"/>
              </a:solidFill>
              <a:latin typeface="Calibri"/>
              <a:ea typeface="Calibri"/>
              <a:cs typeface="Calibri"/>
              <a:sym typeface="Calibri"/>
            </a:endParaRPr>
          </a:p>
        </p:txBody>
      </p:sp>
      <p:grpSp>
        <p:nvGrpSpPr>
          <p:cNvPr id="627" name="Google Shape;627;p16"/>
          <p:cNvGrpSpPr/>
          <p:nvPr/>
        </p:nvGrpSpPr>
        <p:grpSpPr>
          <a:xfrm>
            <a:off x="1011828" y="5127535"/>
            <a:ext cx="5238502" cy="938719"/>
            <a:chOff x="1011828" y="1134426"/>
            <a:chExt cx="5238502" cy="938719"/>
          </a:xfrm>
        </p:grpSpPr>
        <p:sp>
          <p:nvSpPr>
            <p:cNvPr id="628" name="Google Shape;628;p16"/>
            <p:cNvSpPr txBox="1"/>
            <p:nvPr/>
          </p:nvSpPr>
          <p:spPr>
            <a:xfrm>
              <a:off x="1011828" y="1134426"/>
              <a:ext cx="113460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physique</a:t>
              </a:r>
              <a:endParaRPr sz="1100" b="1">
                <a:solidFill>
                  <a:schemeClr val="dk1"/>
                </a:solidFill>
                <a:latin typeface="Calibri"/>
                <a:ea typeface="Calibri"/>
                <a:cs typeface="Calibri"/>
                <a:sym typeface="Calibri"/>
              </a:endParaRPr>
            </a:p>
          </p:txBody>
        </p:sp>
        <p:sp>
          <p:nvSpPr>
            <p:cNvPr id="629" name="Google Shape;629;p16"/>
            <p:cNvSpPr txBox="1"/>
            <p:nvPr/>
          </p:nvSpPr>
          <p:spPr>
            <a:xfrm>
              <a:off x="2213596" y="1134426"/>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Peut pratiquer tout type d'activité physique (football, natation, cyclisme, danse,...), </a:t>
              </a:r>
              <a:br>
                <a:rPr lang="en-ZA" sz="1100">
                  <a:solidFill>
                    <a:schemeClr val="dk1"/>
                  </a:solidFill>
                  <a:latin typeface="Calibri"/>
                  <a:ea typeface="Calibri"/>
                  <a:cs typeface="Calibri"/>
                  <a:sym typeface="Calibri"/>
                </a:rPr>
              </a:br>
              <a:r>
                <a:rPr lang="en-ZA" sz="1100">
                  <a:solidFill>
                    <a:schemeClr val="dk1"/>
                  </a:solidFill>
                  <a:latin typeface="Calibri"/>
                  <a:ea typeface="Calibri"/>
                  <a:cs typeface="Calibri"/>
                  <a:sym typeface="Calibri"/>
                </a:rPr>
                <a:t>natation, vélo, danse,...)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Puberté et changements hormonaux</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Modifications des cordes vocales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Développement sexuel</a:t>
              </a:r>
              <a:endParaRPr/>
            </a:p>
          </p:txBody>
        </p:sp>
      </p:grpSp>
      <p:grpSp>
        <p:nvGrpSpPr>
          <p:cNvPr id="630" name="Google Shape;630;p16"/>
          <p:cNvGrpSpPr/>
          <p:nvPr/>
        </p:nvGrpSpPr>
        <p:grpSpPr>
          <a:xfrm>
            <a:off x="1011828" y="6153615"/>
            <a:ext cx="5238502" cy="769441"/>
            <a:chOff x="1011828" y="2219110"/>
            <a:chExt cx="5238502" cy="769441"/>
          </a:xfrm>
        </p:grpSpPr>
        <p:sp>
          <p:nvSpPr>
            <p:cNvPr id="631" name="Google Shape;631;p16"/>
            <p:cNvSpPr txBox="1"/>
            <p:nvPr/>
          </p:nvSpPr>
          <p:spPr>
            <a:xfrm>
              <a:off x="1011828" y="2219110"/>
              <a:ext cx="113460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cognitif</a:t>
              </a:r>
              <a:endParaRPr/>
            </a:p>
          </p:txBody>
        </p:sp>
        <p:sp>
          <p:nvSpPr>
            <p:cNvPr id="632" name="Google Shape;632;p16"/>
            <p:cNvSpPr txBox="1"/>
            <p:nvPr/>
          </p:nvSpPr>
          <p:spPr>
            <a:xfrm>
              <a:off x="2213596" y="2219110"/>
              <a:ext cx="4036734" cy="769441"/>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Capacité à penser de manière abstraite et logique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Développement du raisonnement déductif, c'est-à-dire de la capacité à utiliser des informations ou des observations générales et à les ramener à un exemple particulier.</a:t>
              </a:r>
              <a:endParaRPr/>
            </a:p>
          </p:txBody>
        </p:sp>
      </p:grpSp>
      <p:grpSp>
        <p:nvGrpSpPr>
          <p:cNvPr id="633" name="Google Shape;633;p16"/>
          <p:cNvGrpSpPr/>
          <p:nvPr/>
        </p:nvGrpSpPr>
        <p:grpSpPr>
          <a:xfrm>
            <a:off x="1011828" y="7010417"/>
            <a:ext cx="5238502" cy="600164"/>
            <a:chOff x="1011828" y="3271241"/>
            <a:chExt cx="5238502" cy="600164"/>
          </a:xfrm>
        </p:grpSpPr>
        <p:sp>
          <p:nvSpPr>
            <p:cNvPr id="634" name="Google Shape;634;p16"/>
            <p:cNvSpPr txBox="1"/>
            <p:nvPr/>
          </p:nvSpPr>
          <p:spPr>
            <a:xfrm>
              <a:off x="1011828" y="3271241"/>
              <a:ext cx="112498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émotionnel</a:t>
              </a:r>
              <a:endParaRPr/>
            </a:p>
          </p:txBody>
        </p:sp>
        <p:sp>
          <p:nvSpPr>
            <p:cNvPr id="635" name="Google Shape;635;p16"/>
            <p:cNvSpPr txBox="1"/>
            <p:nvPr/>
          </p:nvSpPr>
          <p:spPr>
            <a:xfrm>
              <a:off x="2213596" y="3271241"/>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Les conflits violents avec les soignants diminuent généralement à l'âge adulte, mais les sautes d'humeur et les changements de comportement font souvent partie du processus. </a:t>
              </a:r>
              <a:endParaRPr/>
            </a:p>
          </p:txBody>
        </p:sp>
      </p:grpSp>
      <p:grpSp>
        <p:nvGrpSpPr>
          <p:cNvPr id="636" name="Google Shape;636;p16"/>
          <p:cNvGrpSpPr/>
          <p:nvPr/>
        </p:nvGrpSpPr>
        <p:grpSpPr>
          <a:xfrm>
            <a:off x="1011828" y="7697942"/>
            <a:ext cx="5238502" cy="938719"/>
            <a:chOff x="1011828" y="4154094"/>
            <a:chExt cx="5238502" cy="938719"/>
          </a:xfrm>
        </p:grpSpPr>
        <p:sp>
          <p:nvSpPr>
            <p:cNvPr id="637" name="Google Shape;637;p16"/>
            <p:cNvSpPr txBox="1"/>
            <p:nvPr/>
          </p:nvSpPr>
          <p:spPr>
            <a:xfrm>
              <a:off x="1011828" y="4154094"/>
              <a:ext cx="1134606"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social et linguistique</a:t>
              </a:r>
              <a:endParaRPr/>
            </a:p>
          </p:txBody>
        </p:sp>
        <p:sp>
          <p:nvSpPr>
            <p:cNvPr id="638" name="Google Shape;638;p16"/>
            <p:cNvSpPr txBox="1"/>
            <p:nvPr/>
          </p:nvSpPr>
          <p:spPr>
            <a:xfrm>
              <a:off x="2213596" y="4154094"/>
              <a:ext cx="4036734" cy="938719"/>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L'identité du groupe de pairs devient progressivement plus importante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Peur de l'exclusion sociale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Comprend certaines normes culturelles et sociales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13-14 ans : ils peuvent penser qu'ils sont à l'abri de tout ce qui peut leur arriver</a:t>
              </a:r>
              <a:endParaRPr/>
            </a:p>
          </p:txBody>
        </p:sp>
      </p:grpSp>
      <p:grpSp>
        <p:nvGrpSpPr>
          <p:cNvPr id="639" name="Google Shape;639;p16"/>
          <p:cNvGrpSpPr/>
          <p:nvPr/>
        </p:nvGrpSpPr>
        <p:grpSpPr>
          <a:xfrm>
            <a:off x="5678571" y="340877"/>
            <a:ext cx="261701" cy="822626"/>
            <a:chOff x="3751006" y="3219932"/>
            <a:chExt cx="487411" cy="1532117"/>
          </a:xfrm>
        </p:grpSpPr>
        <p:sp>
          <p:nvSpPr>
            <p:cNvPr id="640" name="Google Shape;640;p16"/>
            <p:cNvSpPr/>
            <p:nvPr/>
          </p:nvSpPr>
          <p:spPr>
            <a:xfrm>
              <a:off x="3751006" y="3814999"/>
              <a:ext cx="487411" cy="93705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641" name="Google Shape;641;p16"/>
            <p:cNvSpPr/>
            <p:nvPr/>
          </p:nvSpPr>
          <p:spPr>
            <a:xfrm>
              <a:off x="3751006" y="3219932"/>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grpSp>
        <p:nvGrpSpPr>
          <p:cNvPr id="642" name="Google Shape;642;p16"/>
          <p:cNvGrpSpPr/>
          <p:nvPr/>
        </p:nvGrpSpPr>
        <p:grpSpPr>
          <a:xfrm>
            <a:off x="5809422" y="4221950"/>
            <a:ext cx="261701" cy="953551"/>
            <a:chOff x="4579596" y="2976087"/>
            <a:chExt cx="487411" cy="1775962"/>
          </a:xfrm>
        </p:grpSpPr>
        <p:sp>
          <p:nvSpPr>
            <p:cNvPr id="643" name="Google Shape;643;p16"/>
            <p:cNvSpPr/>
            <p:nvPr/>
          </p:nvSpPr>
          <p:spPr>
            <a:xfrm>
              <a:off x="4579596" y="3571154"/>
              <a:ext cx="487411" cy="1180895"/>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644" name="Google Shape;644;p16"/>
            <p:cNvSpPr/>
            <p:nvPr/>
          </p:nvSpPr>
          <p:spPr>
            <a:xfrm>
              <a:off x="4579596" y="2976087"/>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645" name="Google Shape;645;p16"/>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6" name="Google Shape;646;p16"/>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7" name="Google Shape;647;p16"/>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8" name="Google Shape;648;p16"/>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16"/>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0" name="Google Shape;650;p16"/>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4053"/>
        <p:cNvGrpSpPr/>
        <p:nvPr/>
      </p:nvGrpSpPr>
      <p:grpSpPr>
        <a:xfrm>
          <a:off x="0" y="0"/>
          <a:ext cx="0" cy="0"/>
          <a:chOff x="0" y="0"/>
          <a:chExt cx="0" cy="0"/>
        </a:xfrm>
      </p:grpSpPr>
      <p:graphicFrame>
        <p:nvGraphicFramePr>
          <p:cNvPr id="4054" name="Google Shape;4054;p160"/>
          <p:cNvGraphicFramePr/>
          <p:nvPr>
            <p:extLst>
              <p:ext uri="{D42A27DB-BD31-4B8C-83A1-F6EECF244321}">
                <p14:modId xmlns:p14="http://schemas.microsoft.com/office/powerpoint/2010/main" val="3996473256"/>
              </p:ext>
            </p:extLst>
          </p:nvPr>
        </p:nvGraphicFramePr>
        <p:xfrm>
          <a:off x="996287" y="1262380"/>
          <a:ext cx="5254050" cy="758958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lt1"/>
                          </a:solidFill>
                        </a:rPr>
                        <a:t>Vue d'ensemble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solidFill>
                            <a:schemeClr val="dk1"/>
                          </a:solidFill>
                        </a:rPr>
                        <a:t>Il </a:t>
                      </a:r>
                      <a:r>
                        <a:rPr lang="en-ZA" sz="1100" b="0" dirty="0" err="1">
                          <a:solidFill>
                            <a:schemeClr val="dk1"/>
                          </a:solidFill>
                        </a:rPr>
                        <a:t>s'agit</a:t>
                      </a:r>
                      <a:r>
                        <a:rPr lang="en-ZA" sz="1100" b="0" dirty="0">
                          <a:solidFill>
                            <a:schemeClr val="dk1"/>
                          </a:solidFill>
                        </a:rPr>
                        <a:t> d'un </a:t>
                      </a:r>
                      <a:r>
                        <a:rPr lang="en-ZA" sz="1100" b="0" dirty="0" err="1">
                          <a:solidFill>
                            <a:schemeClr val="dk1"/>
                          </a:solidFill>
                        </a:rPr>
                        <a:t>exercice</a:t>
                      </a:r>
                      <a:r>
                        <a:rPr lang="en-ZA" sz="1100" b="0" dirty="0">
                          <a:solidFill>
                            <a:schemeClr val="dk1"/>
                          </a:solidFill>
                        </a:rPr>
                        <a:t> au </a:t>
                      </a:r>
                      <a:r>
                        <a:rPr lang="en-ZA" sz="1100" b="0" dirty="0" err="1">
                          <a:solidFill>
                            <a:schemeClr val="dk1"/>
                          </a:solidFill>
                        </a:rPr>
                        <a:t>cours</a:t>
                      </a:r>
                      <a:r>
                        <a:rPr lang="en-ZA" sz="1100" b="0" dirty="0">
                          <a:solidFill>
                            <a:schemeClr val="dk1"/>
                          </a:solidFill>
                        </a:rPr>
                        <a:t> </a:t>
                      </a:r>
                      <a:r>
                        <a:rPr lang="en-ZA" sz="1100" b="0" dirty="0" err="1">
                          <a:solidFill>
                            <a:schemeClr val="dk1"/>
                          </a:solidFill>
                        </a:rPr>
                        <a:t>duquel</a:t>
                      </a:r>
                      <a:r>
                        <a:rPr lang="en-ZA" sz="1100" b="0" dirty="0">
                          <a:solidFill>
                            <a:schemeClr val="dk1"/>
                          </a:solidFill>
                        </a:rPr>
                        <a:t> le </a:t>
                      </a:r>
                      <a:r>
                        <a:rPr lang="en-ZA" sz="1100" b="0" dirty="0" err="1">
                          <a:solidFill>
                            <a:schemeClr val="dk1"/>
                          </a:solidFill>
                        </a:rPr>
                        <a:t>gestionnaire</a:t>
                      </a:r>
                      <a:r>
                        <a:rPr lang="en-ZA" sz="1100" b="0" dirty="0">
                          <a:solidFill>
                            <a:schemeClr val="dk1"/>
                          </a:solidFill>
                        </a:rPr>
                        <a:t> de </a:t>
                      </a:r>
                      <a:r>
                        <a:rPr lang="en-ZA" sz="1100" b="0" dirty="0" err="1">
                          <a:solidFill>
                            <a:schemeClr val="dk1"/>
                          </a:solidFill>
                        </a:rPr>
                        <a:t>cas</a:t>
                      </a:r>
                      <a:r>
                        <a:rPr lang="en-ZA" sz="1100" b="0" dirty="0">
                          <a:solidFill>
                            <a:schemeClr val="dk1"/>
                          </a:solidFill>
                        </a:rPr>
                        <a:t> pratique un </a:t>
                      </a:r>
                      <a:r>
                        <a:rPr lang="en-ZA" sz="1100" b="0" dirty="0" err="1">
                          <a:solidFill>
                            <a:schemeClr val="dk1"/>
                          </a:solidFill>
                        </a:rPr>
                        <a:t>exercice</a:t>
                      </a:r>
                      <a:r>
                        <a:rPr lang="en-ZA" sz="1100" b="0" dirty="0">
                          <a:solidFill>
                            <a:schemeClr val="dk1"/>
                          </a:solidFill>
                        </a:rPr>
                        <a:t> de respiration simple </a:t>
                      </a:r>
                      <a:r>
                        <a:rPr lang="en-ZA" sz="1100" b="0" dirty="0" err="1">
                          <a:solidFill>
                            <a:schemeClr val="dk1"/>
                          </a:solidFill>
                        </a:rPr>
                        <a:t>afin</a:t>
                      </a:r>
                      <a:r>
                        <a:rPr lang="en-ZA" sz="1100" b="0" dirty="0">
                          <a:solidFill>
                            <a:schemeClr val="dk1"/>
                          </a:solidFill>
                        </a:rPr>
                        <a:t> de prendre conscience de son corps et de se </a:t>
                      </a:r>
                      <a:r>
                        <a:rPr lang="en-ZA" sz="1100" b="0" dirty="0" err="1">
                          <a:solidFill>
                            <a:schemeClr val="dk1"/>
                          </a:solidFill>
                        </a:rPr>
                        <a:t>détendre</a:t>
                      </a:r>
                      <a:r>
                        <a:rPr lang="en-ZA" sz="1100" b="0" dirty="0">
                          <a:solidFill>
                            <a:schemeClr val="dk1"/>
                          </a:solidFill>
                        </a:rPr>
                        <a:t>.</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lt1"/>
                          </a:solidFill>
                        </a:rPr>
                        <a:t>Durée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10 minutes à 15 minutes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lt1"/>
                          </a:solidFill>
                        </a:rPr>
                        <a:t>Âge</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Cette activité est recommandée pour les enfants de +2 ans</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lt1"/>
                          </a:solidFill>
                        </a:rPr>
                        <a:t>La participation</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t>Les </a:t>
                      </a:r>
                      <a:r>
                        <a:rPr lang="en-ZA" sz="1100" b="0" dirty="0" err="1"/>
                        <a:t>gestionnaires</a:t>
                      </a:r>
                      <a:r>
                        <a:rPr lang="en-ZA" sz="1100" b="0" dirty="0"/>
                        <a:t> de </a:t>
                      </a:r>
                      <a:r>
                        <a:rPr lang="en-ZA" sz="1100" b="0" dirty="0" err="1"/>
                        <a:t>cas</a:t>
                      </a:r>
                      <a:r>
                        <a:rPr lang="en-ZA" sz="1100" b="0" dirty="0"/>
                        <a:t> </a:t>
                      </a:r>
                      <a:r>
                        <a:rPr lang="en-ZA" sz="1100" b="0" dirty="0" err="1"/>
                        <a:t>doivent</a:t>
                      </a:r>
                      <a:r>
                        <a:rPr lang="en-ZA" sz="1100" b="0" dirty="0"/>
                        <a:t> </a:t>
                      </a:r>
                      <a:r>
                        <a:rPr lang="en-ZA" sz="1100" b="0" dirty="0" err="1"/>
                        <a:t>réaliser</a:t>
                      </a:r>
                      <a:r>
                        <a:rPr lang="en-ZA" sz="1100" b="0" dirty="0"/>
                        <a:t> </a:t>
                      </a:r>
                      <a:r>
                        <a:rPr lang="en-ZA" sz="1100" b="0" dirty="0" err="1"/>
                        <a:t>cette</a:t>
                      </a:r>
                      <a:r>
                        <a:rPr lang="en-ZA" sz="1100" b="0" dirty="0"/>
                        <a:t> </a:t>
                      </a:r>
                      <a:r>
                        <a:rPr lang="en-ZA" sz="1100" b="0" dirty="0" err="1"/>
                        <a:t>activité</a:t>
                      </a:r>
                      <a:r>
                        <a:rPr lang="en-ZA" sz="1100" b="0" dirty="0"/>
                        <a:t> avec les enfants </a:t>
                      </a:r>
                      <a:r>
                        <a:rPr lang="en-ZA" sz="1100" b="0" dirty="0" err="1"/>
                        <a:t>individuellement</a:t>
                      </a:r>
                      <a:r>
                        <a:rPr lang="en-ZA" sz="1100" b="0" dirty="0"/>
                        <a:t> ; </a:t>
                      </a:r>
                      <a:r>
                        <a:rPr lang="en-ZA" sz="1100" b="0" dirty="0" err="1"/>
                        <a:t>toutefois</a:t>
                      </a:r>
                      <a:r>
                        <a:rPr lang="en-ZA" sz="1100" b="0" dirty="0"/>
                        <a:t>, la </a:t>
                      </a:r>
                      <a:r>
                        <a:rPr lang="en-ZA" sz="1100" b="0" dirty="0" err="1"/>
                        <a:t>présence</a:t>
                      </a:r>
                      <a:r>
                        <a:rPr lang="en-ZA" sz="1100" b="0" dirty="0"/>
                        <a:t> de la </a:t>
                      </a:r>
                      <a:r>
                        <a:rPr lang="en-ZA" sz="1100" b="0" dirty="0" err="1"/>
                        <a:t>personne</a:t>
                      </a:r>
                      <a:r>
                        <a:rPr lang="en-ZA" sz="1100" b="0" dirty="0"/>
                        <a:t> </a:t>
                      </a:r>
                      <a:r>
                        <a:rPr lang="en-ZA" sz="1100" b="0" dirty="0" err="1"/>
                        <a:t>en</a:t>
                      </a:r>
                      <a:r>
                        <a:rPr lang="en-ZA" sz="1100" b="0" dirty="0"/>
                        <a:t> charge de </a:t>
                      </a:r>
                      <a:r>
                        <a:rPr lang="en-ZA" sz="1100" b="0" dirty="0" err="1"/>
                        <a:t>l'enfant</a:t>
                      </a:r>
                      <a:r>
                        <a:rPr lang="en-ZA" sz="1100" b="0" dirty="0"/>
                        <a:t> </a:t>
                      </a:r>
                      <a:r>
                        <a:rPr lang="en-ZA" sz="1100" b="0" dirty="0" err="1"/>
                        <a:t>peut</a:t>
                      </a:r>
                      <a:r>
                        <a:rPr lang="en-ZA" sz="1100" b="0" dirty="0"/>
                        <a:t> </a:t>
                      </a:r>
                      <a:r>
                        <a:rPr lang="en-ZA" sz="1100" b="0" dirty="0" err="1"/>
                        <a:t>s'avérer</a:t>
                      </a:r>
                      <a:r>
                        <a:rPr lang="en-ZA" sz="1100" b="0" dirty="0"/>
                        <a:t> </a:t>
                      </a:r>
                      <a:r>
                        <a:rPr lang="en-ZA" sz="1100" b="0" dirty="0" err="1"/>
                        <a:t>nécessaire</a:t>
                      </a:r>
                      <a:r>
                        <a:rPr lang="en-ZA" sz="1100" b="0" dirty="0"/>
                        <a:t> </a:t>
                      </a:r>
                      <a:r>
                        <a:rPr lang="en-ZA" sz="1100" b="0" dirty="0" err="1"/>
                        <a:t>ou</a:t>
                      </a:r>
                      <a:r>
                        <a:rPr lang="en-ZA" sz="1100" b="0" dirty="0"/>
                        <a:t> utile </a:t>
                      </a:r>
                      <a:r>
                        <a:rPr lang="en-ZA" sz="1100" b="0" dirty="0" err="1"/>
                        <a:t>si</a:t>
                      </a:r>
                      <a:r>
                        <a:rPr lang="en-ZA" sz="1100" b="0" dirty="0"/>
                        <a:t> </a:t>
                      </a:r>
                      <a:r>
                        <a:rPr lang="en-ZA" sz="1100" b="0" dirty="0" err="1"/>
                        <a:t>l'enfant</a:t>
                      </a:r>
                      <a:r>
                        <a:rPr lang="en-ZA" sz="1100" b="0" dirty="0"/>
                        <a:t> refuse de </a:t>
                      </a:r>
                      <a:r>
                        <a:rPr lang="en-ZA" sz="1100" b="0" dirty="0" err="1"/>
                        <a:t>participer</a:t>
                      </a:r>
                      <a:r>
                        <a:rPr lang="en-ZA" sz="1100" b="0" dirty="0"/>
                        <a:t> à </a:t>
                      </a:r>
                      <a:r>
                        <a:rPr lang="en-ZA" sz="1100" b="0" dirty="0" err="1"/>
                        <a:t>cette</a:t>
                      </a:r>
                      <a:r>
                        <a:rPr lang="en-ZA" sz="1100" b="0" dirty="0"/>
                        <a:t> </a:t>
                      </a:r>
                      <a:r>
                        <a:rPr lang="en-ZA" sz="1100" b="0" dirty="0" err="1"/>
                        <a:t>activité</a:t>
                      </a:r>
                      <a:r>
                        <a:rPr lang="en-ZA" sz="1100" b="0" dirty="0"/>
                        <a:t> </a:t>
                      </a:r>
                      <a:r>
                        <a:rPr lang="en-ZA" sz="1100" b="0" dirty="0" err="1"/>
                        <a:t>ou</a:t>
                      </a:r>
                      <a:r>
                        <a:rPr lang="en-ZA" sz="1100" b="0" dirty="0"/>
                        <a:t> </a:t>
                      </a:r>
                      <a:r>
                        <a:rPr lang="en-ZA" sz="1100" b="0" dirty="0" err="1"/>
                        <a:t>n'est</a:t>
                      </a:r>
                      <a:r>
                        <a:rPr lang="en-ZA" sz="1100" b="0" dirty="0"/>
                        <a:t> pas </a:t>
                      </a:r>
                      <a:r>
                        <a:rPr lang="en-ZA" sz="1100" b="0" dirty="0" err="1"/>
                        <a:t>en</a:t>
                      </a:r>
                      <a:r>
                        <a:rPr lang="en-ZA" sz="1100" b="0" dirty="0"/>
                        <a:t> </a:t>
                      </a:r>
                      <a:r>
                        <a:rPr lang="en-ZA" sz="1100" b="0" dirty="0" err="1"/>
                        <a:t>mesure</a:t>
                      </a:r>
                      <a:r>
                        <a:rPr lang="en-ZA" sz="1100" b="0" dirty="0"/>
                        <a:t> de le faire </a:t>
                      </a:r>
                      <a:r>
                        <a:rPr lang="en-ZA" sz="1100" b="0" dirty="0" err="1"/>
                        <a:t>en</a:t>
                      </a:r>
                      <a:r>
                        <a:rPr lang="en-ZA" sz="1100" b="0" dirty="0"/>
                        <a:t> raison de son </a:t>
                      </a:r>
                      <a:r>
                        <a:rPr lang="en-ZA" sz="1100" b="0" dirty="0" err="1"/>
                        <a:t>âge</a:t>
                      </a:r>
                      <a:r>
                        <a:rPr lang="en-ZA" sz="1100" b="0" dirty="0"/>
                        <a:t>, de son </a:t>
                      </a:r>
                      <a:r>
                        <a:rPr lang="en-ZA" sz="1100" b="0" dirty="0" err="1"/>
                        <a:t>stade</a:t>
                      </a:r>
                      <a:r>
                        <a:rPr lang="en-ZA" sz="1100" b="0" dirty="0"/>
                        <a:t> de </a:t>
                      </a:r>
                      <a:r>
                        <a:rPr lang="en-ZA" sz="1100" b="0" dirty="0" err="1"/>
                        <a:t>développement</a:t>
                      </a:r>
                      <a:r>
                        <a:rPr lang="en-ZA" sz="1100" b="0" dirty="0"/>
                        <a:t>, de </a:t>
                      </a:r>
                      <a:r>
                        <a:rPr lang="en-ZA" sz="1100" b="0" dirty="0" err="1"/>
                        <a:t>ses</a:t>
                      </a:r>
                      <a:r>
                        <a:rPr lang="en-ZA" sz="1100" b="0" dirty="0"/>
                        <a:t> </a:t>
                      </a:r>
                      <a:r>
                        <a:rPr lang="en-ZA" sz="1100" b="0" dirty="0" err="1"/>
                        <a:t>préférences</a:t>
                      </a:r>
                      <a:r>
                        <a:rPr lang="en-ZA" sz="1100" b="0" dirty="0"/>
                        <a:t> </a:t>
                      </a:r>
                      <a:r>
                        <a:rPr lang="en-ZA" sz="1100" b="0" dirty="0" err="1"/>
                        <a:t>ou</a:t>
                      </a:r>
                      <a:r>
                        <a:rPr lang="en-ZA" sz="1100" b="0" dirty="0"/>
                        <a:t> de </a:t>
                      </a:r>
                      <a:r>
                        <a:rPr lang="en-ZA" sz="1100" b="0" dirty="0" err="1"/>
                        <a:t>ses</a:t>
                      </a:r>
                      <a:r>
                        <a:rPr lang="en-ZA" sz="1100" b="0" dirty="0"/>
                        <a:t> </a:t>
                      </a:r>
                      <a:r>
                        <a:rPr lang="en-ZA" sz="1100" b="0" dirty="0" err="1"/>
                        <a:t>capacités</a:t>
                      </a:r>
                      <a:r>
                        <a:rPr lang="en-ZA" sz="1100" b="0" dirty="0"/>
                        <a:t> de communication.</a:t>
                      </a:r>
                      <a:endParaRPr dirty="0"/>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lt1"/>
                          </a:solidFill>
                        </a:rPr>
                        <a:t>Objectif</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spcBef>
                          <a:spcPts val="0"/>
                        </a:spcBef>
                        <a:spcAft>
                          <a:spcPts val="0"/>
                        </a:spcAft>
                        <a:buNone/>
                      </a:pPr>
                      <a:r>
                        <a:rPr lang="en-ZA" sz="1100" b="0"/>
                        <a:t>Aider l'enfant à découvrir comment détendre son corps et son esprit </a:t>
                      </a:r>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lt1"/>
                          </a:solidFill>
                        </a:rPr>
                        <a:t>Orientations</a:t>
                      </a:r>
                      <a:endParaRPr sz="1100" b="1">
                        <a:solidFill>
                          <a:schemeClr val="lt1"/>
                        </a:solidFill>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228600" marR="0" lvl="0" indent="-228600" algn="l" rtl="0">
                        <a:spcBef>
                          <a:spcPts val="0"/>
                        </a:spcBef>
                        <a:spcAft>
                          <a:spcPts val="0"/>
                        </a:spcAft>
                        <a:buClr>
                          <a:schemeClr val="dk1"/>
                        </a:buClr>
                        <a:buSzPts val="1100"/>
                        <a:buFont typeface="Calibri"/>
                        <a:buAutoNum type="arabicPeriod"/>
                      </a:pPr>
                      <a:r>
                        <a:rPr lang="en-ZA" sz="1100" dirty="0" err="1"/>
                        <a:t>Introduire</a:t>
                      </a:r>
                      <a:r>
                        <a:rPr lang="en-ZA" sz="1100" dirty="0"/>
                        <a:t> </a:t>
                      </a:r>
                      <a:r>
                        <a:rPr lang="en-ZA" sz="1100" dirty="0" err="1"/>
                        <a:t>l'activité</a:t>
                      </a:r>
                      <a:r>
                        <a:rPr lang="en-ZA" sz="1100" dirty="0"/>
                        <a:t> "</a:t>
                      </a:r>
                      <a:r>
                        <a:rPr lang="en-ZA" sz="1100" i="1" dirty="0" err="1"/>
                        <a:t>Aujourd'hui</a:t>
                      </a:r>
                      <a:r>
                        <a:rPr lang="en-ZA" sz="1100" i="1" dirty="0"/>
                        <a:t>, nous </a:t>
                      </a:r>
                      <a:r>
                        <a:rPr lang="en-ZA" sz="1100" i="1" dirty="0" err="1"/>
                        <a:t>allons</a:t>
                      </a:r>
                      <a:r>
                        <a:rPr lang="en-ZA" sz="1100" i="1" dirty="0"/>
                        <a:t> </a:t>
                      </a:r>
                      <a:r>
                        <a:rPr lang="en-ZA" sz="1100" i="1" dirty="0" err="1"/>
                        <a:t>apprendre</a:t>
                      </a:r>
                      <a:r>
                        <a:rPr lang="en-ZA" sz="1100" i="1" dirty="0"/>
                        <a:t> un </a:t>
                      </a:r>
                      <a:r>
                        <a:rPr lang="en-ZA" sz="1100" i="1" dirty="0" err="1"/>
                        <a:t>moyen</a:t>
                      </a:r>
                      <a:r>
                        <a:rPr lang="en-ZA" sz="1100" i="1" dirty="0"/>
                        <a:t> de nous aider à nous calmer et à </a:t>
                      </a:r>
                      <a:r>
                        <a:rPr lang="en-ZA" sz="1100" i="1" dirty="0" err="1"/>
                        <a:t>contrôler</a:t>
                      </a:r>
                      <a:r>
                        <a:rPr lang="en-ZA" sz="1100" i="1" dirty="0"/>
                        <a:t> </a:t>
                      </a:r>
                      <a:r>
                        <a:rPr lang="en-ZA" sz="1100" i="1" dirty="0" err="1"/>
                        <a:t>notre</a:t>
                      </a:r>
                      <a:r>
                        <a:rPr lang="en-ZA" sz="1100" i="1" dirty="0"/>
                        <a:t> stress et </a:t>
                      </a:r>
                      <a:r>
                        <a:rPr lang="en-ZA" sz="1100" i="1" dirty="0" err="1"/>
                        <a:t>nos</a:t>
                      </a:r>
                      <a:r>
                        <a:rPr lang="en-ZA" sz="1100" i="1" dirty="0"/>
                        <a:t> </a:t>
                      </a:r>
                      <a:r>
                        <a:rPr lang="en-ZA" sz="1100" i="1" dirty="0" err="1"/>
                        <a:t>émotions</a:t>
                      </a:r>
                      <a:r>
                        <a:rPr lang="en-ZA" sz="1100" i="1" dirty="0"/>
                        <a:t>. Nous </a:t>
                      </a:r>
                      <a:r>
                        <a:rPr lang="en-ZA" sz="1100" i="1" dirty="0" err="1"/>
                        <a:t>allons</a:t>
                      </a:r>
                      <a:r>
                        <a:rPr lang="en-ZA" sz="1100" i="1" dirty="0"/>
                        <a:t> faire </a:t>
                      </a:r>
                      <a:r>
                        <a:rPr lang="en-ZA" sz="1100" i="1" dirty="0" err="1"/>
                        <a:t>une</a:t>
                      </a:r>
                      <a:r>
                        <a:rPr lang="en-ZA" sz="1100" i="1" dirty="0"/>
                        <a:t> </a:t>
                      </a:r>
                      <a:r>
                        <a:rPr lang="en-ZA" sz="1100" i="1" dirty="0" err="1"/>
                        <a:t>activité</a:t>
                      </a:r>
                      <a:r>
                        <a:rPr lang="en-ZA" sz="1100" i="1" dirty="0"/>
                        <a:t> de respiration qui </a:t>
                      </a:r>
                      <a:r>
                        <a:rPr lang="en-ZA" sz="1100" i="1" dirty="0" err="1"/>
                        <a:t>peut</a:t>
                      </a:r>
                      <a:r>
                        <a:rPr lang="en-ZA" sz="1100" i="1" dirty="0"/>
                        <a:t> </a:t>
                      </a:r>
                      <a:r>
                        <a:rPr lang="en-ZA" sz="1100" i="1" dirty="0" err="1"/>
                        <a:t>vous</a:t>
                      </a:r>
                      <a:r>
                        <a:rPr lang="en-ZA" sz="1100" i="1" dirty="0"/>
                        <a:t> aider à calmer </a:t>
                      </a:r>
                      <a:r>
                        <a:rPr lang="en-ZA" sz="1100" i="1" dirty="0" err="1"/>
                        <a:t>votre</a:t>
                      </a:r>
                      <a:r>
                        <a:rPr lang="en-ZA" sz="1100" i="1" dirty="0"/>
                        <a:t> esprit et </a:t>
                      </a:r>
                      <a:r>
                        <a:rPr lang="en-ZA" sz="1100" i="1" dirty="0" err="1"/>
                        <a:t>votre</a:t>
                      </a:r>
                      <a:r>
                        <a:rPr lang="en-ZA" sz="1100" i="1" dirty="0"/>
                        <a:t> corps. </a:t>
                      </a:r>
                      <a:r>
                        <a:rPr lang="en-ZA" sz="1100" i="1" dirty="0" err="1"/>
                        <a:t>Lorsque</a:t>
                      </a:r>
                      <a:r>
                        <a:rPr lang="en-ZA" sz="1100" i="1" dirty="0"/>
                        <a:t> nous </a:t>
                      </a:r>
                      <a:r>
                        <a:rPr lang="en-ZA" sz="1100" i="1" dirty="0" err="1"/>
                        <a:t>sommes</a:t>
                      </a:r>
                      <a:r>
                        <a:rPr lang="en-ZA" sz="1100" i="1" dirty="0"/>
                        <a:t> </a:t>
                      </a:r>
                      <a:r>
                        <a:rPr lang="en-ZA" sz="1100" i="1" dirty="0" err="1"/>
                        <a:t>contrariés</a:t>
                      </a:r>
                      <a:r>
                        <a:rPr lang="en-ZA" sz="1100" i="1" dirty="0"/>
                        <a:t>, nous </a:t>
                      </a:r>
                      <a:r>
                        <a:rPr lang="en-ZA" sz="1100" i="1" dirty="0" err="1"/>
                        <a:t>avons</a:t>
                      </a:r>
                      <a:r>
                        <a:rPr lang="en-ZA" sz="1100" i="1" dirty="0"/>
                        <a:t> tendance à </a:t>
                      </a:r>
                      <a:r>
                        <a:rPr lang="en-ZA" sz="1100" i="1" dirty="0" err="1"/>
                        <a:t>respirer</a:t>
                      </a:r>
                      <a:r>
                        <a:rPr lang="en-ZA" sz="1100" i="1" dirty="0"/>
                        <a:t> plus </a:t>
                      </a:r>
                      <a:r>
                        <a:rPr lang="en-ZA" sz="1100" i="1" dirty="0" err="1"/>
                        <a:t>vite</a:t>
                      </a:r>
                      <a:r>
                        <a:rPr lang="en-ZA" sz="1100" i="1" dirty="0"/>
                        <a:t> et </a:t>
                      </a:r>
                      <a:r>
                        <a:rPr lang="en-ZA" sz="1100" i="1" dirty="0" err="1"/>
                        <a:t>moins</a:t>
                      </a:r>
                      <a:r>
                        <a:rPr lang="en-ZA" sz="1100" i="1" dirty="0"/>
                        <a:t> </a:t>
                      </a:r>
                      <a:r>
                        <a:rPr lang="en-ZA" sz="1100" i="1" dirty="0" err="1"/>
                        <a:t>profondément</a:t>
                      </a:r>
                      <a:r>
                        <a:rPr lang="en-ZA" sz="1100" i="1" dirty="0"/>
                        <a:t>. </a:t>
                      </a:r>
                      <a:r>
                        <a:rPr lang="en-ZA" sz="1100" i="1" dirty="0" err="1"/>
                        <a:t>Cela</a:t>
                      </a:r>
                      <a:r>
                        <a:rPr lang="en-ZA" sz="1100" i="1" dirty="0"/>
                        <a:t> ne </a:t>
                      </a:r>
                      <a:r>
                        <a:rPr lang="en-ZA" sz="1100" i="1" dirty="0" err="1"/>
                        <a:t>permet</a:t>
                      </a:r>
                      <a:r>
                        <a:rPr lang="en-ZA" sz="1100" i="1" dirty="0"/>
                        <a:t> pas à </a:t>
                      </a:r>
                      <a:r>
                        <a:rPr lang="en-ZA" sz="1100" i="1" dirty="0" err="1"/>
                        <a:t>l'air</a:t>
                      </a:r>
                      <a:r>
                        <a:rPr lang="en-ZA" sz="1100" i="1" dirty="0"/>
                        <a:t> </a:t>
                      </a:r>
                      <a:r>
                        <a:rPr lang="en-ZA" sz="1100" i="1" dirty="0" err="1"/>
                        <a:t>d'entrer</a:t>
                      </a:r>
                      <a:r>
                        <a:rPr lang="en-ZA" sz="1100" i="1" dirty="0"/>
                        <a:t> </a:t>
                      </a:r>
                      <a:r>
                        <a:rPr lang="en-ZA" sz="1100" i="1" dirty="0" err="1"/>
                        <a:t>suffisamment</a:t>
                      </a:r>
                      <a:r>
                        <a:rPr lang="en-ZA" sz="1100" i="1" dirty="0"/>
                        <a:t> dans </a:t>
                      </a:r>
                      <a:r>
                        <a:rPr lang="en-ZA" sz="1100" i="1" dirty="0" err="1"/>
                        <a:t>nos</a:t>
                      </a:r>
                      <a:r>
                        <a:rPr lang="en-ZA" sz="1100" i="1" dirty="0"/>
                        <a:t> </a:t>
                      </a:r>
                      <a:r>
                        <a:rPr lang="en-ZA" sz="1100" i="1" dirty="0" err="1"/>
                        <a:t>poumons</a:t>
                      </a:r>
                      <a:r>
                        <a:rPr lang="en-ZA" sz="1100" i="1" dirty="0"/>
                        <a:t>, </a:t>
                      </a:r>
                      <a:r>
                        <a:rPr lang="en-ZA" sz="1100" i="1" dirty="0" err="1"/>
                        <a:t>ce</a:t>
                      </a:r>
                      <a:r>
                        <a:rPr lang="en-ZA" sz="1100" i="1" dirty="0"/>
                        <a:t> qui </a:t>
                      </a:r>
                      <a:r>
                        <a:rPr lang="en-ZA" sz="1100" i="1" dirty="0" err="1"/>
                        <a:t>peut</a:t>
                      </a:r>
                      <a:r>
                        <a:rPr lang="en-ZA" sz="1100" i="1" dirty="0"/>
                        <a:t> donner à </a:t>
                      </a:r>
                      <a:r>
                        <a:rPr lang="en-ZA" sz="1100" i="1" dirty="0" err="1"/>
                        <a:t>notre</a:t>
                      </a:r>
                      <a:r>
                        <a:rPr lang="en-ZA" sz="1100" i="1" dirty="0"/>
                        <a:t> corps </a:t>
                      </a:r>
                      <a:r>
                        <a:rPr lang="en-ZA" sz="1100" i="1" dirty="0" err="1"/>
                        <a:t>l'impression</a:t>
                      </a:r>
                      <a:r>
                        <a:rPr lang="en-ZA" sz="1100" i="1" dirty="0"/>
                        <a:t> d'être hors de </a:t>
                      </a:r>
                      <a:r>
                        <a:rPr lang="en-ZA" sz="1100" i="1" dirty="0" err="1"/>
                        <a:t>contrôle</a:t>
                      </a:r>
                      <a:r>
                        <a:rPr lang="en-ZA" sz="1100" i="1" dirty="0"/>
                        <a:t>. En </a:t>
                      </a:r>
                      <a:r>
                        <a:rPr lang="en-ZA" sz="1100" i="1" dirty="0" err="1"/>
                        <a:t>faisant</a:t>
                      </a:r>
                      <a:r>
                        <a:rPr lang="en-ZA" sz="1100" i="1" dirty="0"/>
                        <a:t> </a:t>
                      </a:r>
                      <a:r>
                        <a:rPr lang="en-ZA" sz="1100" i="1" dirty="0" err="1"/>
                        <a:t>cet</a:t>
                      </a:r>
                      <a:r>
                        <a:rPr lang="en-ZA" sz="1100" i="1" dirty="0"/>
                        <a:t> </a:t>
                      </a:r>
                      <a:r>
                        <a:rPr lang="en-ZA" sz="1100" i="1" dirty="0" err="1"/>
                        <a:t>exercice</a:t>
                      </a:r>
                      <a:r>
                        <a:rPr lang="en-ZA" sz="1100" i="1" dirty="0"/>
                        <a:t> de respiration </a:t>
                      </a:r>
                      <a:r>
                        <a:rPr lang="en-ZA" sz="1100" i="1" dirty="0" err="1"/>
                        <a:t>lorsque</a:t>
                      </a:r>
                      <a:r>
                        <a:rPr lang="en-ZA" sz="1100" i="1" dirty="0"/>
                        <a:t> </a:t>
                      </a:r>
                      <a:r>
                        <a:rPr lang="en-ZA" sz="1100" i="1" dirty="0" err="1"/>
                        <a:t>vous</a:t>
                      </a:r>
                      <a:r>
                        <a:rPr lang="en-ZA" sz="1100" i="1" dirty="0"/>
                        <a:t> </a:t>
                      </a:r>
                      <a:r>
                        <a:rPr lang="en-ZA" sz="1100" i="1" dirty="0" err="1"/>
                        <a:t>êtes</a:t>
                      </a:r>
                      <a:r>
                        <a:rPr lang="en-ZA" sz="1100" i="1" dirty="0"/>
                        <a:t> </a:t>
                      </a:r>
                      <a:r>
                        <a:rPr lang="en-ZA" sz="1100" i="1" dirty="0" err="1"/>
                        <a:t>contrarié</a:t>
                      </a:r>
                      <a:r>
                        <a:rPr lang="en-ZA" sz="1100" i="1" dirty="0"/>
                        <a:t>, </a:t>
                      </a:r>
                      <a:r>
                        <a:rPr lang="en-ZA" sz="1100" i="1" dirty="0" err="1"/>
                        <a:t>vous</a:t>
                      </a:r>
                      <a:r>
                        <a:rPr lang="en-ZA" sz="1100" i="1" dirty="0"/>
                        <a:t> </a:t>
                      </a:r>
                      <a:r>
                        <a:rPr lang="en-ZA" sz="1100" i="1" dirty="0" err="1"/>
                        <a:t>ferez</a:t>
                      </a:r>
                      <a:r>
                        <a:rPr lang="en-ZA" sz="1100" i="1" dirty="0"/>
                        <a:t> </a:t>
                      </a:r>
                      <a:r>
                        <a:rPr lang="en-ZA" sz="1100" i="1" dirty="0" err="1"/>
                        <a:t>entrer</a:t>
                      </a:r>
                      <a:r>
                        <a:rPr lang="en-ZA" sz="1100" i="1" dirty="0"/>
                        <a:t> plus </a:t>
                      </a:r>
                      <a:r>
                        <a:rPr lang="en-ZA" sz="1100" i="1" dirty="0" err="1"/>
                        <a:t>d'air</a:t>
                      </a:r>
                      <a:r>
                        <a:rPr lang="en-ZA" sz="1100" i="1" dirty="0"/>
                        <a:t> dans </a:t>
                      </a:r>
                      <a:r>
                        <a:rPr lang="en-ZA" sz="1100" i="1" dirty="0" err="1"/>
                        <a:t>vos</a:t>
                      </a:r>
                      <a:r>
                        <a:rPr lang="en-ZA" sz="1100" i="1" dirty="0"/>
                        <a:t> </a:t>
                      </a:r>
                      <a:r>
                        <a:rPr lang="en-ZA" sz="1100" i="1" dirty="0" err="1"/>
                        <a:t>poumons</a:t>
                      </a:r>
                      <a:r>
                        <a:rPr lang="en-ZA" sz="1100" i="1" dirty="0"/>
                        <a:t> et </a:t>
                      </a:r>
                      <a:r>
                        <a:rPr lang="en-ZA" sz="1100" i="1" dirty="0" err="1"/>
                        <a:t>vous</a:t>
                      </a:r>
                      <a:r>
                        <a:rPr lang="en-ZA" sz="1100" i="1" dirty="0"/>
                        <a:t> </a:t>
                      </a:r>
                      <a:r>
                        <a:rPr lang="en-ZA" sz="1100" i="1" dirty="0" err="1"/>
                        <a:t>aiderez</a:t>
                      </a:r>
                      <a:r>
                        <a:rPr lang="en-ZA" sz="1100" i="1" dirty="0"/>
                        <a:t> </a:t>
                      </a:r>
                      <a:r>
                        <a:rPr lang="en-ZA" sz="1100" i="1" dirty="0" err="1"/>
                        <a:t>votre</a:t>
                      </a:r>
                      <a:r>
                        <a:rPr lang="en-ZA" sz="1100" i="1" dirty="0"/>
                        <a:t> corps et </a:t>
                      </a:r>
                      <a:r>
                        <a:rPr lang="en-ZA" sz="1100" i="1" dirty="0" err="1"/>
                        <a:t>votre</a:t>
                      </a:r>
                      <a:r>
                        <a:rPr lang="en-ZA" sz="1100" i="1" dirty="0"/>
                        <a:t> esprit à se </a:t>
                      </a:r>
                      <a:r>
                        <a:rPr lang="en-ZA" sz="1100" i="1" dirty="0" err="1"/>
                        <a:t>détendre</a:t>
                      </a:r>
                      <a:r>
                        <a:rPr lang="en-ZA" sz="1100" i="1" dirty="0"/>
                        <a:t>. </a:t>
                      </a:r>
                      <a:r>
                        <a:rPr lang="en-ZA" sz="1100" i="1" dirty="0" err="1"/>
                        <a:t>C'est</a:t>
                      </a:r>
                      <a:r>
                        <a:rPr lang="en-ZA" sz="1100" i="1" dirty="0"/>
                        <a:t> </a:t>
                      </a:r>
                      <a:r>
                        <a:rPr lang="en-ZA" sz="1100" i="1" dirty="0" err="1"/>
                        <a:t>aussi</a:t>
                      </a:r>
                      <a:r>
                        <a:rPr lang="en-ZA" sz="1100" i="1" dirty="0"/>
                        <a:t> </a:t>
                      </a:r>
                      <a:r>
                        <a:rPr lang="en-ZA" sz="1100" i="1" dirty="0" err="1"/>
                        <a:t>quelque</a:t>
                      </a:r>
                      <a:r>
                        <a:rPr lang="en-ZA" sz="1100" i="1" dirty="0"/>
                        <a:t> chose que </a:t>
                      </a:r>
                      <a:r>
                        <a:rPr lang="en-ZA" sz="1100" i="1" dirty="0" err="1"/>
                        <a:t>vous</a:t>
                      </a:r>
                      <a:r>
                        <a:rPr lang="en-ZA" sz="1100" i="1" dirty="0"/>
                        <a:t> </a:t>
                      </a:r>
                      <a:r>
                        <a:rPr lang="en-ZA" sz="1100" i="1" dirty="0" err="1"/>
                        <a:t>pouvez</a:t>
                      </a:r>
                      <a:r>
                        <a:rPr lang="en-ZA" sz="1100" i="1" dirty="0"/>
                        <a:t> faire </a:t>
                      </a:r>
                      <a:r>
                        <a:rPr lang="en-ZA" sz="1100" i="1" dirty="0" err="1"/>
                        <a:t>n'importe</a:t>
                      </a:r>
                      <a:r>
                        <a:rPr lang="en-ZA" sz="1100" i="1" dirty="0"/>
                        <a:t> </a:t>
                      </a:r>
                      <a:r>
                        <a:rPr lang="en-ZA" sz="1100" i="1" dirty="0" err="1"/>
                        <a:t>quand</a:t>
                      </a:r>
                      <a:r>
                        <a:rPr lang="en-ZA" sz="1100" i="1" dirty="0"/>
                        <a:t> et </a:t>
                      </a:r>
                      <a:r>
                        <a:rPr lang="en-ZA" sz="1100" i="1" dirty="0" err="1"/>
                        <a:t>n'importe</a:t>
                      </a:r>
                      <a:r>
                        <a:rPr lang="en-ZA" sz="1100" i="1" dirty="0"/>
                        <a:t> </a:t>
                      </a:r>
                      <a:r>
                        <a:rPr lang="en-ZA" sz="1100" i="1" dirty="0" err="1"/>
                        <a:t>où</a:t>
                      </a:r>
                      <a:r>
                        <a:rPr lang="en-ZA" sz="1100" i="1" dirty="0"/>
                        <a:t>". </a:t>
                      </a:r>
                      <a:endParaRPr dirty="0"/>
                    </a:p>
                    <a:p>
                      <a:pPr marL="228600" marR="0" lvl="0" indent="-228600" algn="l" rtl="0">
                        <a:spcBef>
                          <a:spcPts val="0"/>
                        </a:spcBef>
                        <a:spcAft>
                          <a:spcPts val="0"/>
                        </a:spcAft>
                        <a:buClr>
                          <a:schemeClr val="dk1"/>
                        </a:buClr>
                        <a:buSzPts val="1100"/>
                        <a:buFont typeface="Calibri"/>
                        <a:buAutoNum type="arabicPeriod"/>
                      </a:pPr>
                      <a:r>
                        <a:rPr lang="en-ZA" sz="1100" dirty="0" err="1"/>
                        <a:t>Demandez</a:t>
                      </a:r>
                      <a:r>
                        <a:rPr lang="en-ZA" sz="1100" dirty="0"/>
                        <a:t> à </a:t>
                      </a:r>
                      <a:r>
                        <a:rPr lang="en-ZA" sz="1100" dirty="0" err="1"/>
                        <a:t>l'enfant</a:t>
                      </a:r>
                      <a:r>
                        <a:rPr lang="en-ZA" sz="1100" dirty="0"/>
                        <a:t> de se </a:t>
                      </a:r>
                      <a:r>
                        <a:rPr lang="en-ZA" sz="1100" dirty="0" err="1"/>
                        <a:t>tenir</a:t>
                      </a:r>
                      <a:r>
                        <a:rPr lang="en-ZA" sz="1100" dirty="0"/>
                        <a:t> </a:t>
                      </a:r>
                      <a:r>
                        <a:rPr lang="en-ZA" sz="1100" dirty="0" err="1"/>
                        <a:t>debout</a:t>
                      </a:r>
                      <a:r>
                        <a:rPr lang="en-ZA" sz="1100" dirty="0"/>
                        <a:t> </a:t>
                      </a:r>
                      <a:r>
                        <a:rPr lang="en-ZA" sz="1100" dirty="0" err="1"/>
                        <a:t>devant</a:t>
                      </a:r>
                      <a:r>
                        <a:rPr lang="en-ZA" sz="1100" dirty="0"/>
                        <a:t> </a:t>
                      </a:r>
                      <a:r>
                        <a:rPr lang="en-ZA" sz="1100" dirty="0" err="1"/>
                        <a:t>vous</a:t>
                      </a:r>
                      <a:r>
                        <a:rPr lang="en-ZA" sz="1100" dirty="0"/>
                        <a:t>. </a:t>
                      </a:r>
                      <a:r>
                        <a:rPr lang="en-ZA" sz="1100" dirty="0" err="1"/>
                        <a:t>Vous</a:t>
                      </a:r>
                      <a:r>
                        <a:rPr lang="en-ZA" sz="1100" dirty="0"/>
                        <a:t> </a:t>
                      </a:r>
                      <a:r>
                        <a:rPr lang="en-ZA" sz="1100" dirty="0" err="1"/>
                        <a:t>pouvez</a:t>
                      </a:r>
                      <a:r>
                        <a:rPr lang="en-ZA" sz="1100" dirty="0"/>
                        <a:t> </a:t>
                      </a:r>
                      <a:r>
                        <a:rPr lang="en-ZA" sz="1100" dirty="0" err="1"/>
                        <a:t>vous</a:t>
                      </a:r>
                      <a:r>
                        <a:rPr lang="en-ZA" sz="1100" dirty="0"/>
                        <a:t> placer </a:t>
                      </a:r>
                      <a:r>
                        <a:rPr lang="en-ZA" sz="1100" dirty="0" err="1"/>
                        <a:t>devant</a:t>
                      </a:r>
                      <a:r>
                        <a:rPr lang="en-ZA" sz="1100" dirty="0"/>
                        <a:t> </a:t>
                      </a:r>
                      <a:r>
                        <a:rPr lang="en-ZA" sz="1100" dirty="0" err="1"/>
                        <a:t>lui</a:t>
                      </a:r>
                      <a:r>
                        <a:rPr lang="en-ZA" sz="1100" dirty="0"/>
                        <a:t> à </a:t>
                      </a:r>
                      <a:r>
                        <a:rPr lang="en-ZA" sz="1100" dirty="0" err="1"/>
                        <a:t>une</a:t>
                      </a:r>
                      <a:r>
                        <a:rPr lang="en-ZA" sz="1100" dirty="0"/>
                        <a:t> distance </a:t>
                      </a:r>
                      <a:r>
                        <a:rPr lang="en-ZA" sz="1100" dirty="0" err="1"/>
                        <a:t>raisonnable</a:t>
                      </a:r>
                      <a:r>
                        <a:rPr lang="en-ZA" sz="1100" dirty="0"/>
                        <a:t>. </a:t>
                      </a:r>
                      <a:endParaRPr dirty="0"/>
                    </a:p>
                    <a:p>
                      <a:pPr marL="228600" marR="0" lvl="0" indent="-228600" algn="l" rtl="0">
                        <a:spcBef>
                          <a:spcPts val="0"/>
                        </a:spcBef>
                        <a:spcAft>
                          <a:spcPts val="0"/>
                        </a:spcAft>
                        <a:buClr>
                          <a:schemeClr val="dk1"/>
                        </a:buClr>
                        <a:buSzPts val="1100"/>
                        <a:buFont typeface="Calibri"/>
                        <a:buAutoNum type="arabicPeriod"/>
                      </a:pPr>
                      <a:r>
                        <a:rPr lang="en-ZA" sz="1100" dirty="0" err="1"/>
                        <a:t>Montrez-leur</a:t>
                      </a:r>
                      <a:r>
                        <a:rPr lang="en-ZA" sz="1100" dirty="0"/>
                        <a:t> comment placer </a:t>
                      </a:r>
                      <a:r>
                        <a:rPr lang="en-ZA" sz="1100" dirty="0" err="1"/>
                        <a:t>une</a:t>
                      </a:r>
                      <a:r>
                        <a:rPr lang="en-ZA" sz="1100" dirty="0"/>
                        <a:t> main à plat sur </a:t>
                      </a:r>
                      <a:r>
                        <a:rPr lang="en-ZA" sz="1100" dirty="0" err="1"/>
                        <a:t>leur</a:t>
                      </a:r>
                      <a:r>
                        <a:rPr lang="en-ZA" sz="1100" dirty="0"/>
                        <a:t> </a:t>
                      </a:r>
                      <a:r>
                        <a:rPr lang="en-ZA" sz="1100" dirty="0" err="1"/>
                        <a:t>ventre</a:t>
                      </a:r>
                      <a:r>
                        <a:rPr lang="en-ZA" sz="1100" dirty="0"/>
                        <a:t> </a:t>
                      </a:r>
                      <a:r>
                        <a:rPr lang="en-ZA" sz="1100" dirty="0" err="1"/>
                        <a:t>en</a:t>
                      </a:r>
                      <a:r>
                        <a:rPr lang="en-ZA" sz="1100" dirty="0"/>
                        <a:t> </a:t>
                      </a:r>
                      <a:r>
                        <a:rPr lang="en-ZA" sz="1100" dirty="0" err="1"/>
                        <a:t>plaçant</a:t>
                      </a:r>
                      <a:r>
                        <a:rPr lang="en-ZA" sz="1100" dirty="0"/>
                        <a:t> </a:t>
                      </a:r>
                      <a:r>
                        <a:rPr lang="en-ZA" sz="1100" dirty="0" err="1"/>
                        <a:t>votre</a:t>
                      </a:r>
                      <a:r>
                        <a:rPr lang="en-ZA" sz="1100" dirty="0"/>
                        <a:t> main sur </a:t>
                      </a:r>
                      <a:r>
                        <a:rPr lang="en-ZA" sz="1100" dirty="0" err="1"/>
                        <a:t>votre</a:t>
                      </a:r>
                      <a:r>
                        <a:rPr lang="en-ZA" sz="1100" dirty="0"/>
                        <a:t> </a:t>
                      </a:r>
                      <a:r>
                        <a:rPr lang="en-ZA" sz="1100" dirty="0" err="1"/>
                        <a:t>ventre</a:t>
                      </a:r>
                      <a:r>
                        <a:rPr lang="en-ZA" sz="1100" dirty="0"/>
                        <a:t>.</a:t>
                      </a:r>
                      <a:endParaRPr dirty="0"/>
                    </a:p>
                    <a:p>
                      <a:pPr marL="228600" marR="0" lvl="0" indent="-228600" algn="l" rtl="0">
                        <a:spcBef>
                          <a:spcPts val="0"/>
                        </a:spcBef>
                        <a:spcAft>
                          <a:spcPts val="0"/>
                        </a:spcAft>
                        <a:buClr>
                          <a:schemeClr val="dk1"/>
                        </a:buClr>
                        <a:buSzPts val="1100"/>
                        <a:buFont typeface="Calibri"/>
                        <a:buAutoNum type="arabicPeriod"/>
                      </a:pPr>
                      <a:r>
                        <a:rPr lang="en-ZA" sz="1100" dirty="0" err="1"/>
                        <a:t>Dites-leur</a:t>
                      </a:r>
                      <a:r>
                        <a:rPr lang="en-ZA" sz="1100" dirty="0"/>
                        <a:t> de prendre la plus </a:t>
                      </a:r>
                      <a:r>
                        <a:rPr lang="en-ZA" sz="1100" dirty="0" err="1"/>
                        <a:t>grande</a:t>
                      </a:r>
                      <a:r>
                        <a:rPr lang="en-ZA" sz="1100" dirty="0"/>
                        <a:t> inspiration possible, </a:t>
                      </a:r>
                      <a:r>
                        <a:rPr lang="en-ZA" sz="1100" dirty="0" err="1"/>
                        <a:t>jusqu'au</a:t>
                      </a:r>
                      <a:r>
                        <a:rPr lang="en-ZA" sz="1100" dirty="0"/>
                        <a:t> </a:t>
                      </a:r>
                      <a:r>
                        <a:rPr lang="en-ZA" sz="1100" dirty="0" err="1"/>
                        <a:t>ventre</a:t>
                      </a:r>
                      <a:r>
                        <a:rPr lang="en-ZA" sz="1100" dirty="0"/>
                        <a:t>, et de </a:t>
                      </a:r>
                      <a:r>
                        <a:rPr lang="en-ZA" sz="1100" dirty="0" err="1"/>
                        <a:t>voir</a:t>
                      </a:r>
                      <a:r>
                        <a:rPr lang="en-ZA" sz="1100" dirty="0"/>
                        <a:t> </a:t>
                      </a:r>
                      <a:r>
                        <a:rPr lang="en-ZA" sz="1100" dirty="0" err="1"/>
                        <a:t>si</a:t>
                      </a:r>
                      <a:r>
                        <a:rPr lang="en-ZA" sz="1100" dirty="0"/>
                        <a:t> </a:t>
                      </a:r>
                      <a:r>
                        <a:rPr lang="en-ZA" sz="1100" dirty="0" err="1"/>
                        <a:t>leur</a:t>
                      </a:r>
                      <a:r>
                        <a:rPr lang="en-ZA" sz="1100" dirty="0"/>
                        <a:t> </a:t>
                      </a:r>
                      <a:r>
                        <a:rPr lang="en-ZA" sz="1100" dirty="0" err="1"/>
                        <a:t>ventre</a:t>
                      </a:r>
                      <a:r>
                        <a:rPr lang="en-ZA" sz="1100" dirty="0"/>
                        <a:t> </a:t>
                      </a:r>
                      <a:r>
                        <a:rPr lang="en-ZA" sz="1100" dirty="0" err="1"/>
                        <a:t>pousse</a:t>
                      </a:r>
                      <a:r>
                        <a:rPr lang="en-ZA" sz="1100" dirty="0"/>
                        <a:t> </a:t>
                      </a:r>
                      <a:r>
                        <a:rPr lang="en-ZA" sz="1100" dirty="0" err="1"/>
                        <a:t>leur</a:t>
                      </a:r>
                      <a:r>
                        <a:rPr lang="en-ZA" sz="1100" dirty="0"/>
                        <a:t> main </a:t>
                      </a:r>
                      <a:r>
                        <a:rPr lang="en-ZA" sz="1100" dirty="0" err="1"/>
                        <a:t>vers</a:t>
                      </a:r>
                      <a:r>
                        <a:rPr lang="en-ZA" sz="1100" dirty="0"/>
                        <a:t> le haut. </a:t>
                      </a:r>
                      <a:r>
                        <a:rPr lang="en-ZA" sz="1100" dirty="0" err="1"/>
                        <a:t>Montrez-leur</a:t>
                      </a:r>
                      <a:r>
                        <a:rPr lang="en-ZA" sz="1100" dirty="0"/>
                        <a:t> comment la </a:t>
                      </a:r>
                      <a:r>
                        <a:rPr lang="en-ZA" sz="1100" dirty="0" err="1"/>
                        <a:t>vôtre</a:t>
                      </a:r>
                      <a:r>
                        <a:rPr lang="en-ZA" sz="1100" dirty="0"/>
                        <a:t> se </a:t>
                      </a:r>
                      <a:r>
                        <a:rPr lang="en-ZA" sz="1100" dirty="0" err="1"/>
                        <a:t>soulève</a:t>
                      </a:r>
                      <a:r>
                        <a:rPr lang="en-ZA" sz="1100" dirty="0"/>
                        <a:t>. </a:t>
                      </a:r>
                      <a:endParaRPr dirty="0"/>
                    </a:p>
                    <a:p>
                      <a:pPr marL="228600" marR="0" lvl="0" indent="-228600" algn="l" rtl="0">
                        <a:spcBef>
                          <a:spcPts val="0"/>
                        </a:spcBef>
                        <a:spcAft>
                          <a:spcPts val="0"/>
                        </a:spcAft>
                        <a:buClr>
                          <a:schemeClr val="dk1"/>
                        </a:buClr>
                        <a:buSzPts val="1100"/>
                        <a:buFont typeface="Calibri"/>
                        <a:buAutoNum type="arabicPeriod"/>
                      </a:pPr>
                      <a:r>
                        <a:rPr lang="en-ZA" sz="1100" dirty="0"/>
                        <a:t>Si la main ne </a:t>
                      </a:r>
                      <a:r>
                        <a:rPr lang="en-ZA" sz="1100" dirty="0" err="1"/>
                        <a:t>bouge</a:t>
                      </a:r>
                      <a:r>
                        <a:rPr lang="en-ZA" sz="1100" dirty="0"/>
                        <a:t> pas la première </a:t>
                      </a:r>
                      <a:r>
                        <a:rPr lang="en-ZA" sz="1100" dirty="0" err="1"/>
                        <a:t>fois</a:t>
                      </a:r>
                      <a:r>
                        <a:rPr lang="en-ZA" sz="1100" dirty="0"/>
                        <a:t>, </a:t>
                      </a:r>
                      <a:r>
                        <a:rPr lang="en-ZA" sz="1100" dirty="0" err="1"/>
                        <a:t>soyez</a:t>
                      </a:r>
                      <a:r>
                        <a:rPr lang="en-ZA" sz="1100" dirty="0"/>
                        <a:t> </a:t>
                      </a:r>
                      <a:r>
                        <a:rPr lang="en-ZA" sz="1100" dirty="0" err="1"/>
                        <a:t>positif</a:t>
                      </a:r>
                      <a:r>
                        <a:rPr lang="en-ZA" sz="1100" dirty="0"/>
                        <a:t> et </a:t>
                      </a:r>
                      <a:r>
                        <a:rPr lang="en-ZA" sz="1100" dirty="0" err="1"/>
                        <a:t>dites</a:t>
                      </a:r>
                      <a:r>
                        <a:rPr lang="en-ZA" sz="1100" dirty="0"/>
                        <a:t> </a:t>
                      </a:r>
                      <a:r>
                        <a:rPr lang="en-ZA" sz="1100" dirty="0" err="1"/>
                        <a:t>quelque</a:t>
                      </a:r>
                      <a:r>
                        <a:rPr lang="en-ZA" sz="1100" dirty="0"/>
                        <a:t> chose </a:t>
                      </a:r>
                      <a:r>
                        <a:rPr lang="en-ZA" sz="1100" dirty="0" err="1"/>
                        <a:t>comme</a:t>
                      </a:r>
                      <a:r>
                        <a:rPr lang="en-ZA" sz="1100" dirty="0"/>
                        <a:t> "Oh, </a:t>
                      </a:r>
                      <a:r>
                        <a:rPr lang="en-ZA" sz="1100" dirty="0" err="1"/>
                        <a:t>c'était</a:t>
                      </a:r>
                      <a:r>
                        <a:rPr lang="en-ZA" sz="1100" dirty="0"/>
                        <a:t> </a:t>
                      </a:r>
                      <a:r>
                        <a:rPr lang="en-ZA" sz="1100" dirty="0" err="1"/>
                        <a:t>moins</a:t>
                      </a:r>
                      <a:r>
                        <a:rPr lang="en-ZA" sz="1100" dirty="0"/>
                        <a:t> </a:t>
                      </a:r>
                      <a:r>
                        <a:rPr lang="en-ZA" sz="1100" dirty="0" err="1"/>
                        <a:t>une</a:t>
                      </a:r>
                      <a:r>
                        <a:rPr lang="en-ZA" sz="1100" dirty="0"/>
                        <a:t>. </a:t>
                      </a:r>
                      <a:r>
                        <a:rPr lang="en-ZA" sz="1100" dirty="0" err="1"/>
                        <a:t>Cette</a:t>
                      </a:r>
                      <a:r>
                        <a:rPr lang="en-ZA" sz="1100" dirty="0"/>
                        <a:t> </a:t>
                      </a:r>
                      <a:r>
                        <a:rPr lang="en-ZA" sz="1100" dirty="0" err="1"/>
                        <a:t>fois</a:t>
                      </a:r>
                      <a:r>
                        <a:rPr lang="en-ZA" sz="1100" dirty="0"/>
                        <a:t>-ci, </a:t>
                      </a:r>
                      <a:r>
                        <a:rPr lang="en-ZA" sz="1100" dirty="0" err="1"/>
                        <a:t>essayez</a:t>
                      </a:r>
                      <a:r>
                        <a:rPr lang="en-ZA" sz="1100" dirty="0"/>
                        <a:t> </a:t>
                      </a:r>
                      <a:r>
                        <a:rPr lang="en-ZA" sz="1100" dirty="0" err="1"/>
                        <a:t>d'imaginer</a:t>
                      </a:r>
                      <a:r>
                        <a:rPr lang="en-ZA" sz="1100" dirty="0"/>
                        <a:t> que </a:t>
                      </a:r>
                      <a:r>
                        <a:rPr lang="en-ZA" sz="1100" dirty="0" err="1"/>
                        <a:t>l'air</a:t>
                      </a:r>
                      <a:r>
                        <a:rPr lang="en-ZA" sz="1100" dirty="0"/>
                        <a:t> </a:t>
                      </a:r>
                      <a:r>
                        <a:rPr lang="en-ZA" sz="1100" dirty="0" err="1"/>
                        <a:t>remplit</a:t>
                      </a:r>
                      <a:r>
                        <a:rPr lang="en-ZA" sz="1100" dirty="0"/>
                        <a:t> tout </a:t>
                      </a:r>
                      <a:r>
                        <a:rPr lang="en-ZA" sz="1100" dirty="0" err="1"/>
                        <a:t>votre</a:t>
                      </a:r>
                      <a:r>
                        <a:rPr lang="en-ZA" sz="1100" dirty="0"/>
                        <a:t> </a:t>
                      </a:r>
                      <a:r>
                        <a:rPr lang="en-ZA" sz="1100" dirty="0" err="1"/>
                        <a:t>ventre</a:t>
                      </a:r>
                      <a:r>
                        <a:rPr lang="en-ZA" sz="1100" dirty="0"/>
                        <a:t>". </a:t>
                      </a:r>
                      <a:r>
                        <a:rPr lang="en-ZA" sz="1100" dirty="0" err="1"/>
                        <a:t>Poursuivez</a:t>
                      </a:r>
                      <a:r>
                        <a:rPr lang="en-ZA" sz="1100" dirty="0"/>
                        <a:t> les </a:t>
                      </a:r>
                      <a:r>
                        <a:rPr lang="en-ZA" sz="1100" dirty="0" err="1"/>
                        <a:t>tentatives</a:t>
                      </a:r>
                      <a:r>
                        <a:rPr lang="en-ZA" sz="1100" dirty="0"/>
                        <a:t> </a:t>
                      </a:r>
                      <a:r>
                        <a:rPr lang="en-ZA" sz="1100" dirty="0" err="1"/>
                        <a:t>jusqu'à</a:t>
                      </a:r>
                      <a:r>
                        <a:rPr lang="en-ZA" sz="1100" dirty="0"/>
                        <a:t> </a:t>
                      </a:r>
                      <a:r>
                        <a:rPr lang="en-ZA" sz="1100" dirty="0" err="1"/>
                        <a:t>ce</a:t>
                      </a:r>
                      <a:r>
                        <a:rPr lang="en-ZA" sz="1100" dirty="0"/>
                        <a:t> que </a:t>
                      </a:r>
                      <a:r>
                        <a:rPr lang="en-ZA" sz="1100" dirty="0" err="1"/>
                        <a:t>vous</a:t>
                      </a:r>
                      <a:r>
                        <a:rPr lang="en-ZA" sz="1100" dirty="0"/>
                        <a:t> </a:t>
                      </a:r>
                      <a:r>
                        <a:rPr lang="en-ZA" sz="1100" dirty="0" err="1"/>
                        <a:t>constatiez</a:t>
                      </a:r>
                      <a:r>
                        <a:rPr lang="en-ZA" sz="1100" dirty="0"/>
                        <a:t> que </a:t>
                      </a:r>
                      <a:r>
                        <a:rPr lang="en-ZA" sz="1100" dirty="0" err="1"/>
                        <a:t>l'enfant</a:t>
                      </a:r>
                      <a:r>
                        <a:rPr lang="en-ZA" sz="1100" dirty="0"/>
                        <a:t> a pris </a:t>
                      </a:r>
                      <a:r>
                        <a:rPr lang="en-ZA" sz="1100" dirty="0" err="1"/>
                        <a:t>une</a:t>
                      </a:r>
                      <a:r>
                        <a:rPr lang="en-ZA" sz="1100" dirty="0"/>
                        <a:t> </a:t>
                      </a:r>
                      <a:r>
                        <a:rPr lang="en-ZA" sz="1100" dirty="0" err="1"/>
                        <a:t>grande</a:t>
                      </a:r>
                      <a:r>
                        <a:rPr lang="en-ZA" sz="1100" dirty="0"/>
                        <a:t> inspiration.</a:t>
                      </a:r>
                      <a:endParaRPr dirty="0"/>
                    </a:p>
                    <a:p>
                      <a:pPr marL="228600" marR="0" lvl="0" indent="-228600" algn="l" rtl="0">
                        <a:spcBef>
                          <a:spcPts val="0"/>
                        </a:spcBef>
                        <a:spcAft>
                          <a:spcPts val="0"/>
                        </a:spcAft>
                        <a:buClr>
                          <a:schemeClr val="dk1"/>
                        </a:buClr>
                        <a:buSzPts val="1100"/>
                        <a:buFont typeface="Calibri"/>
                        <a:buAutoNum type="arabicPeriod"/>
                      </a:pPr>
                      <a:r>
                        <a:rPr lang="en-ZA" sz="1100" dirty="0"/>
                        <a:t>Une </a:t>
                      </a:r>
                      <a:r>
                        <a:rPr lang="en-ZA" sz="1100" dirty="0" err="1"/>
                        <a:t>fois</a:t>
                      </a:r>
                      <a:r>
                        <a:rPr lang="en-ZA" sz="1100" dirty="0"/>
                        <a:t> </a:t>
                      </a:r>
                      <a:r>
                        <a:rPr lang="en-ZA" sz="1100" dirty="0" err="1"/>
                        <a:t>qu'ils</a:t>
                      </a:r>
                      <a:r>
                        <a:rPr lang="en-ZA" sz="1100" dirty="0"/>
                        <a:t> </a:t>
                      </a:r>
                      <a:r>
                        <a:rPr lang="en-ZA" sz="1100" dirty="0" err="1"/>
                        <a:t>ont</a:t>
                      </a:r>
                      <a:r>
                        <a:rPr lang="en-ZA" sz="1100" dirty="0"/>
                        <a:t> </a:t>
                      </a:r>
                      <a:r>
                        <a:rPr lang="en-ZA" sz="1100" dirty="0" err="1"/>
                        <a:t>compris</a:t>
                      </a:r>
                      <a:r>
                        <a:rPr lang="en-ZA" sz="1100" dirty="0"/>
                        <a:t> comment </a:t>
                      </a:r>
                      <a:r>
                        <a:rPr lang="en-ZA" sz="1100" dirty="0" err="1"/>
                        <a:t>respirer</a:t>
                      </a:r>
                      <a:r>
                        <a:rPr lang="en-ZA" sz="1100" dirty="0"/>
                        <a:t> dans </a:t>
                      </a:r>
                      <a:r>
                        <a:rPr lang="en-ZA" sz="1100" dirty="0" err="1"/>
                        <a:t>leur</a:t>
                      </a:r>
                      <a:r>
                        <a:rPr lang="en-ZA" sz="1100" dirty="0"/>
                        <a:t> </a:t>
                      </a:r>
                      <a:r>
                        <a:rPr lang="en-ZA" sz="1100" dirty="0" err="1"/>
                        <a:t>ventre</a:t>
                      </a:r>
                      <a:r>
                        <a:rPr lang="en-ZA" sz="1100" dirty="0"/>
                        <a:t>, </a:t>
                      </a:r>
                      <a:r>
                        <a:rPr lang="en-ZA" sz="1100" dirty="0" err="1"/>
                        <a:t>encouragez</a:t>
                      </a:r>
                      <a:r>
                        <a:rPr lang="en-ZA" sz="1100" dirty="0"/>
                        <a:t>-les </a:t>
                      </a:r>
                      <a:r>
                        <a:rPr lang="en-ZA" sz="1100" dirty="0" err="1"/>
                        <a:t>également</a:t>
                      </a:r>
                      <a:r>
                        <a:rPr lang="en-ZA" sz="1100" dirty="0"/>
                        <a:t> à </a:t>
                      </a:r>
                      <a:r>
                        <a:rPr lang="en-ZA" sz="1100" dirty="0" err="1"/>
                        <a:t>expulser</a:t>
                      </a:r>
                      <a:r>
                        <a:rPr lang="en-ZA" sz="1100" dirty="0"/>
                        <a:t> tout </a:t>
                      </a:r>
                      <a:r>
                        <a:rPr lang="en-ZA" sz="1100" dirty="0" err="1"/>
                        <a:t>leur</a:t>
                      </a:r>
                      <a:r>
                        <a:rPr lang="en-ZA" sz="1100" dirty="0"/>
                        <a:t> souffle pour que </a:t>
                      </a:r>
                      <a:r>
                        <a:rPr lang="en-ZA" sz="1100" dirty="0" err="1"/>
                        <a:t>leur</a:t>
                      </a:r>
                      <a:r>
                        <a:rPr lang="en-ZA" sz="1100" dirty="0"/>
                        <a:t> </a:t>
                      </a:r>
                      <a:r>
                        <a:rPr lang="en-ZA" sz="1100" dirty="0" err="1"/>
                        <a:t>ventre</a:t>
                      </a:r>
                      <a:r>
                        <a:rPr lang="en-ZA" sz="1100" dirty="0"/>
                        <a:t> se </a:t>
                      </a:r>
                      <a:r>
                        <a:rPr lang="en-ZA" sz="1100" dirty="0" err="1"/>
                        <a:t>rétrécisse</a:t>
                      </a:r>
                      <a:r>
                        <a:rPr lang="en-ZA" sz="1100" dirty="0"/>
                        <a:t>.</a:t>
                      </a:r>
                      <a:endParaRPr dirty="0"/>
                    </a:p>
                    <a:p>
                      <a:pPr marL="228600" marR="0" lvl="0" indent="-228600" algn="l" rtl="0">
                        <a:spcBef>
                          <a:spcPts val="0"/>
                        </a:spcBef>
                        <a:spcAft>
                          <a:spcPts val="0"/>
                        </a:spcAft>
                        <a:buClr>
                          <a:schemeClr val="dk1"/>
                        </a:buClr>
                        <a:buSzPts val="1100"/>
                        <a:buFont typeface="Calibri"/>
                        <a:buAutoNum type="arabicPeriod"/>
                      </a:pPr>
                      <a:r>
                        <a:rPr lang="en-ZA" sz="1100" dirty="0" err="1"/>
                        <a:t>Respirez</a:t>
                      </a:r>
                      <a:r>
                        <a:rPr lang="en-ZA" sz="1100" dirty="0"/>
                        <a:t> encore </a:t>
                      </a:r>
                      <a:r>
                        <a:rPr lang="en-ZA" sz="1100" dirty="0" err="1"/>
                        <a:t>quelques</a:t>
                      </a:r>
                      <a:r>
                        <a:rPr lang="en-ZA" sz="1100" dirty="0"/>
                        <a:t> </a:t>
                      </a:r>
                      <a:r>
                        <a:rPr lang="en-ZA" sz="1100" dirty="0" err="1"/>
                        <a:t>fois</a:t>
                      </a:r>
                      <a:r>
                        <a:rPr lang="en-ZA" sz="1100" dirty="0"/>
                        <a:t> de </a:t>
                      </a:r>
                      <a:r>
                        <a:rPr lang="en-ZA" sz="1100" dirty="0" err="1"/>
                        <a:t>cette</a:t>
                      </a:r>
                      <a:r>
                        <a:rPr lang="en-ZA" sz="1100" dirty="0"/>
                        <a:t> façon.</a:t>
                      </a:r>
                      <a:endParaRPr sz="1100" b="0" dirty="0">
                        <a:solidFill>
                          <a:schemeClr val="dk1"/>
                        </a:solidFill>
                        <a:latin typeface="Calibri"/>
                        <a:ea typeface="Calibri"/>
                        <a:cs typeface="Calibri"/>
                        <a:sym typeface="Calibri"/>
                      </a:endParaRPr>
                    </a:p>
                  </a:txBody>
                  <a:tcPr marL="91450" marR="91450"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4055" name="Google Shape;4055;p160"/>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LA MAIN SUR LA RESPIRATION VENTRALE</a:t>
            </a:r>
            <a:endParaRPr/>
          </a:p>
        </p:txBody>
      </p:sp>
      <p:grpSp>
        <p:nvGrpSpPr>
          <p:cNvPr id="4056" name="Google Shape;4056;p160"/>
          <p:cNvGrpSpPr/>
          <p:nvPr/>
        </p:nvGrpSpPr>
        <p:grpSpPr>
          <a:xfrm>
            <a:off x="4817533" y="8564235"/>
            <a:ext cx="1650908" cy="1258213"/>
            <a:chOff x="8886140" y="2128856"/>
            <a:chExt cx="2458554" cy="1946452"/>
          </a:xfrm>
        </p:grpSpPr>
        <p:grpSp>
          <p:nvGrpSpPr>
            <p:cNvPr id="4057" name="Google Shape;4057;p160"/>
            <p:cNvGrpSpPr/>
            <p:nvPr/>
          </p:nvGrpSpPr>
          <p:grpSpPr>
            <a:xfrm>
              <a:off x="9892149" y="2128856"/>
              <a:ext cx="1452545" cy="1452545"/>
              <a:chOff x="9854276" y="2446764"/>
              <a:chExt cx="1691138" cy="1691138"/>
            </a:xfrm>
          </p:grpSpPr>
          <p:pic>
            <p:nvPicPr>
              <p:cNvPr id="4058" name="Google Shape;4058;p160" descr="Head with gears with solid fill"/>
              <p:cNvPicPr preferRelativeResize="0"/>
              <p:nvPr/>
            </p:nvPicPr>
            <p:blipFill rotWithShape="1">
              <a:blip r:embed="rId3">
                <a:alphaModFix/>
              </a:blip>
              <a:srcRect/>
              <a:stretch/>
            </p:blipFill>
            <p:spPr>
              <a:xfrm>
                <a:off x="9854276" y="2446764"/>
                <a:ext cx="1691138" cy="1691138"/>
              </a:xfrm>
              <a:prstGeom prst="rect">
                <a:avLst/>
              </a:prstGeom>
              <a:noFill/>
              <a:ln>
                <a:noFill/>
              </a:ln>
            </p:spPr>
          </p:pic>
          <p:sp>
            <p:nvSpPr>
              <p:cNvPr id="4059" name="Google Shape;4059;p160"/>
              <p:cNvSpPr/>
              <p:nvPr/>
            </p:nvSpPr>
            <p:spPr>
              <a:xfrm>
                <a:off x="10149995" y="2618375"/>
                <a:ext cx="927324" cy="927324"/>
              </a:xfrm>
              <a:prstGeom prst="ellipse">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060" name="Google Shape;4060;p160"/>
            <p:cNvSpPr/>
            <p:nvPr/>
          </p:nvSpPr>
          <p:spPr>
            <a:xfrm>
              <a:off x="8886140" y="3141728"/>
              <a:ext cx="1044952" cy="933580"/>
            </a:xfrm>
            <a:prstGeom prst="heart">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1" name="Google Shape;4061;p160"/>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19050" cap="flat" cmpd="sng">
              <a:solidFill>
                <a:srgbClr val="5D3F5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062" name="Google Shape;4062;p160"/>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3" name="Google Shape;4063;p160"/>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4" name="Google Shape;4064;p160"/>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5" name="Google Shape;4065;p160"/>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6" name="Google Shape;4066;p160"/>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7" name="Google Shape;4067;p160"/>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4072"/>
        <p:cNvGrpSpPr/>
        <p:nvPr/>
      </p:nvGrpSpPr>
      <p:grpSpPr>
        <a:xfrm>
          <a:off x="0" y="0"/>
          <a:ext cx="0" cy="0"/>
          <a:chOff x="0" y="0"/>
          <a:chExt cx="0" cy="0"/>
        </a:xfrm>
      </p:grpSpPr>
      <p:sp>
        <p:nvSpPr>
          <p:cNvPr id="4073" name="Google Shape;4073;p161"/>
          <p:cNvSpPr txBox="1"/>
          <p:nvPr/>
        </p:nvSpPr>
        <p:spPr>
          <a:xfrm>
            <a:off x="1007058" y="2060934"/>
            <a:ext cx="5254042" cy="3816429"/>
          </a:xfrm>
          <a:prstGeom prst="rect">
            <a:avLst/>
          </a:prstGeom>
          <a:noFill/>
          <a:ln>
            <a:noFill/>
          </a:ln>
        </p:spPr>
        <p:txBody>
          <a:bodyPr spcFirstLastPara="1" wrap="square" lIns="91425" tIns="45700" rIns="91425" bIns="45700" anchor="t" anchorCtr="0">
            <a:spAutoFit/>
          </a:bodyPr>
          <a:lstStyle/>
          <a:p>
            <a:pPr marL="812800" marR="0" lvl="0" indent="0" algn="l" rtl="0">
              <a:spcBef>
                <a:spcPts val="0"/>
              </a:spcBef>
              <a:spcAft>
                <a:spcPts val="0"/>
              </a:spcAft>
              <a:buNone/>
            </a:pPr>
            <a:r>
              <a:rPr lang="en-ZA" sz="1100" b="1">
                <a:solidFill>
                  <a:schemeClr val="dk1"/>
                </a:solidFill>
                <a:latin typeface="Calibri"/>
                <a:ea typeface="Calibri"/>
                <a:cs typeface="Calibri"/>
                <a:sym typeface="Calibri"/>
              </a:rPr>
              <a:t>Selim </a:t>
            </a:r>
            <a:r>
              <a:rPr lang="en-ZA" sz="1100">
                <a:solidFill>
                  <a:schemeClr val="dk1"/>
                </a:solidFill>
                <a:latin typeface="Calibri"/>
                <a:ea typeface="Calibri"/>
                <a:cs typeface="Calibri"/>
                <a:sym typeface="Calibri"/>
              </a:rPr>
              <a:t>est un jeune réfugié de 16 ans qui vit seul dans un gigantesque centre de réfugiés. Tous les centres pour enfants et adolescents étant complets, il est hébergé dans un centre pour réfugiés adultes où il n'y a pas d'espace sécurisé pour les enfants ou les adolescents. Le personnel du centre l'a orienté vers un service de gestion des cas de protection de l'enfance, car il est encore mineur et non accompagné. Ses parents sont toujours dans son pays d'origine et il espère qu'ils pourront venir le rejoindre dès qu'il aura obtenu le statut de réfugié et la résidence dans ce nouveau pays.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Clément est le gestionnaire de cas de Selim depuis quelques semaines et il a réussi à obtenir le consentement de ses parents après avoir eu plusieurs conversations téléphoniques avec eux. La priorité pour Clement et Selim est de trouver une solution de garde sûre. Clement a orienté Selim vers une agence appelée "Give the World a Home", qui organise une prise en charge provisoire officielle pour les enfants non accompagnés. Clement ne sait pas vraiment comment ils procèdent, ni pendant combien de semaines une prise en charge provisoire peut être assurée. Il oriente tout de même Selim vers cette organisation, car le projet vient de démarrer et les places seront bientôt toutes occupées. Il en est certain, il vaut donc mieux l'orienter immédiatement. Il prévoit d'informer Selim de la recommandation qu'il a faite lors de sa visite demain. Il ne peut pas oublier de demander à Selim d'en informer également ses parents. Il est plus facile pour Selim d'appeler ses parents, car Clement ne parle pas leur langue. </a:t>
            </a:r>
            <a:endParaRPr/>
          </a:p>
        </p:txBody>
      </p:sp>
      <p:sp>
        <p:nvSpPr>
          <p:cNvPr id="4074" name="Google Shape;4074;p161"/>
          <p:cNvSpPr/>
          <p:nvPr/>
        </p:nvSpPr>
        <p:spPr>
          <a:xfrm>
            <a:off x="1017828" y="6487231"/>
            <a:ext cx="5243271" cy="2705600"/>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075" name="Google Shape;4075;p161"/>
          <p:cNvSpPr txBox="1"/>
          <p:nvPr/>
        </p:nvSpPr>
        <p:spPr>
          <a:xfrm>
            <a:off x="985516" y="6051492"/>
            <a:ext cx="52648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Quelles sont les erreurs commises par le gestionnaire de cas de Selim ? </a:t>
            </a:r>
            <a:endParaRPr/>
          </a:p>
        </p:txBody>
      </p:sp>
      <p:sp>
        <p:nvSpPr>
          <p:cNvPr id="4076" name="Google Shape;4076;p161"/>
          <p:cNvSpPr txBox="1"/>
          <p:nvPr/>
        </p:nvSpPr>
        <p:spPr>
          <a:xfrm>
            <a:off x="996286" y="713169"/>
            <a:ext cx="52648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0B9C7"/>
                </a:highlight>
                <a:latin typeface="Calibri"/>
                <a:ea typeface="Calibri"/>
                <a:cs typeface="Calibri"/>
                <a:sym typeface="Calibri"/>
              </a:rPr>
              <a:t>SESSION 5 : COMMENT ORIENTER EFFICACEMENT LES PATIENTS ?</a:t>
            </a:r>
            <a:endParaRPr/>
          </a:p>
        </p:txBody>
      </p:sp>
      <p:sp>
        <p:nvSpPr>
          <p:cNvPr id="4077" name="Google Shape;4077;p161"/>
          <p:cNvSpPr txBox="1"/>
          <p:nvPr/>
        </p:nvSpPr>
        <p:spPr>
          <a:xfrm>
            <a:off x="996287" y="148479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ÉTUDE DE CAS - RENVOIS</a:t>
            </a:r>
            <a:endParaRPr/>
          </a:p>
        </p:txBody>
      </p:sp>
      <p:grpSp>
        <p:nvGrpSpPr>
          <p:cNvPr id="4078" name="Google Shape;4078;p161"/>
          <p:cNvGrpSpPr/>
          <p:nvPr/>
        </p:nvGrpSpPr>
        <p:grpSpPr>
          <a:xfrm>
            <a:off x="1241823" y="2075778"/>
            <a:ext cx="410582" cy="1328007"/>
            <a:chOff x="996286" y="2100993"/>
            <a:chExt cx="529119" cy="1711408"/>
          </a:xfrm>
        </p:grpSpPr>
        <p:grpSp>
          <p:nvGrpSpPr>
            <p:cNvPr id="4079" name="Google Shape;4079;p161"/>
            <p:cNvGrpSpPr/>
            <p:nvPr/>
          </p:nvGrpSpPr>
          <p:grpSpPr>
            <a:xfrm>
              <a:off x="996286" y="2100993"/>
              <a:ext cx="529119" cy="1711408"/>
              <a:chOff x="3162162" y="3570608"/>
              <a:chExt cx="327409" cy="813622"/>
            </a:xfrm>
          </p:grpSpPr>
          <p:sp>
            <p:nvSpPr>
              <p:cNvPr id="4080" name="Google Shape;4080;p161"/>
              <p:cNvSpPr/>
              <p:nvPr/>
            </p:nvSpPr>
            <p:spPr>
              <a:xfrm>
                <a:off x="3162162" y="3848289"/>
                <a:ext cx="327409" cy="535941"/>
              </a:xfrm>
              <a:prstGeom prst="round2SameRect">
                <a:avLst>
                  <a:gd name="adj1" fmla="val 50000"/>
                  <a:gd name="adj2" fmla="val 0"/>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081" name="Google Shape;4081;p161"/>
              <p:cNvSpPr/>
              <p:nvPr/>
            </p:nvSpPr>
            <p:spPr>
              <a:xfrm>
                <a:off x="3162162" y="3570608"/>
                <a:ext cx="327409" cy="245679"/>
              </a:xfrm>
              <a:prstGeom prst="ellipse">
                <a:avLst/>
              </a:prstGeom>
              <a:solidFill>
                <a:srgbClr val="5D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Arial"/>
                  <a:ea typeface="Arial"/>
                  <a:cs typeface="Arial"/>
                  <a:sym typeface="Arial"/>
                </a:endParaRPr>
              </a:p>
            </p:txBody>
          </p:sp>
        </p:grpSp>
        <p:sp>
          <p:nvSpPr>
            <p:cNvPr id="4082" name="Google Shape;4082;p161"/>
            <p:cNvSpPr/>
            <p:nvPr/>
          </p:nvSpPr>
          <p:spPr>
            <a:xfrm>
              <a:off x="1219238" y="3373280"/>
              <a:ext cx="83214" cy="43912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083" name="Google Shape;4083;p161"/>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4" name="Google Shape;4084;p161"/>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5" name="Google Shape;4085;p161"/>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6" name="Google Shape;4086;p161"/>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7" name="Google Shape;4087;p161"/>
          <p:cNvSpPr/>
          <p:nvPr/>
        </p:nvSpPr>
        <p:spPr>
          <a:xfrm rot="1782986">
            <a:off x="286724" y="215249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8" name="Google Shape;4088;p161"/>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sp>
        <p:nvSpPr>
          <p:cNvPr id="4093" name="Google Shape;4093;p162"/>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DE PRESTATION DE SERVICES</a:t>
            </a:r>
            <a:endParaRPr/>
          </a:p>
        </p:txBody>
      </p:sp>
      <p:sp>
        <p:nvSpPr>
          <p:cNvPr id="4094" name="Google Shape;4094;p162"/>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5" name="Google Shape;4095;p162"/>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6" name="Google Shape;4096;p162"/>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7" name="Google Shape;4097;p162"/>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8" name="Google Shape;4098;p162"/>
          <p:cNvSpPr/>
          <p:nvPr/>
        </p:nvSpPr>
        <p:spPr>
          <a:xfrm rot="1782986">
            <a:off x="286724" y="215249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9" name="Google Shape;4099;p162"/>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100" name="Google Shape;4100;p162"/>
          <p:cNvGraphicFramePr/>
          <p:nvPr>
            <p:extLst>
              <p:ext uri="{D42A27DB-BD31-4B8C-83A1-F6EECF244321}">
                <p14:modId xmlns:p14="http://schemas.microsoft.com/office/powerpoint/2010/main" val="728377182"/>
              </p:ext>
            </p:extLst>
          </p:nvPr>
        </p:nvGraphicFramePr>
        <p:xfrm>
          <a:off x="996287" y="1162644"/>
          <a:ext cx="5254025" cy="8197756"/>
        </p:xfrm>
        <a:graphic>
          <a:graphicData uri="http://schemas.openxmlformats.org/drawingml/2006/table">
            <a:tbl>
              <a:tblPr firstRow="1" firstCol="1" bandRow="1">
                <a:noFill/>
                <a:tableStyleId>{2E002EEE-DCA1-4BBC-BB20-DC795D1CDC30}</a:tableStyleId>
              </a:tblPr>
              <a:tblGrid>
                <a:gridCol w="1706475">
                  <a:extLst>
                    <a:ext uri="{9D8B030D-6E8A-4147-A177-3AD203B41FA5}">
                      <a16:colId xmlns:a16="http://schemas.microsoft.com/office/drawing/2014/main" val="20000"/>
                    </a:ext>
                  </a:extLst>
                </a:gridCol>
                <a:gridCol w="231700">
                  <a:extLst>
                    <a:ext uri="{9D8B030D-6E8A-4147-A177-3AD203B41FA5}">
                      <a16:colId xmlns:a16="http://schemas.microsoft.com/office/drawing/2014/main" val="20001"/>
                    </a:ext>
                  </a:extLst>
                </a:gridCol>
                <a:gridCol w="620100">
                  <a:extLst>
                    <a:ext uri="{9D8B030D-6E8A-4147-A177-3AD203B41FA5}">
                      <a16:colId xmlns:a16="http://schemas.microsoft.com/office/drawing/2014/main" val="20002"/>
                    </a:ext>
                  </a:extLst>
                </a:gridCol>
                <a:gridCol w="2695750">
                  <a:extLst>
                    <a:ext uri="{9D8B030D-6E8A-4147-A177-3AD203B41FA5}">
                      <a16:colId xmlns:a16="http://schemas.microsoft.com/office/drawing/2014/main" val="20003"/>
                    </a:ext>
                  </a:extLst>
                </a:gridCol>
              </a:tblGrid>
              <a:tr h="188425">
                <a:tc gridSpan="4">
                  <a:txBody>
                    <a:bodyPr/>
                    <a:lstStyle/>
                    <a:p>
                      <a:pPr marL="0" marR="0" lvl="0" indent="0" algn="l" rtl="0">
                        <a:spcBef>
                          <a:spcPts val="0"/>
                        </a:spcBef>
                        <a:spcAft>
                          <a:spcPts val="0"/>
                        </a:spcAft>
                        <a:buNone/>
                      </a:pPr>
                      <a:r>
                        <a:rPr lang="en-ZA" sz="1500">
                          <a:solidFill>
                            <a:schemeClr val="lt1"/>
                          </a:solidFill>
                        </a:rPr>
                        <a:t>4.A. SERVICES FOURNIS APERÇU DU FORMULAIRE</a:t>
                      </a:r>
                      <a:endParaRPr sz="15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29325">
                <a:tc>
                  <a:txBody>
                    <a:bodyPr/>
                    <a:lstStyle/>
                    <a:p>
                      <a:pPr marL="0" marR="0" lvl="0" indent="0" algn="l" rtl="0">
                        <a:lnSpc>
                          <a:spcPct val="107000"/>
                        </a:lnSpc>
                        <a:spcBef>
                          <a:spcPts val="0"/>
                        </a:spcBef>
                        <a:spcAft>
                          <a:spcPts val="0"/>
                        </a:spcAft>
                        <a:buNone/>
                      </a:pPr>
                      <a:r>
                        <a:rPr lang="en-ZA" sz="1000">
                          <a:solidFill>
                            <a:schemeClr val="lt1"/>
                          </a:solidFill>
                        </a:rPr>
                        <a:t>Étape de la gestion de cas </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Étape 4 : mise en œuvre du plan d'action</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129325">
                <a:tc>
                  <a:txBody>
                    <a:bodyPr/>
                    <a:lstStyle/>
                    <a:p>
                      <a:pPr marL="0" marR="0" lvl="0" indent="0" algn="l" rtl="0">
                        <a:lnSpc>
                          <a:spcPct val="107000"/>
                        </a:lnSpc>
                        <a:spcBef>
                          <a:spcPts val="0"/>
                        </a:spcBef>
                        <a:spcAft>
                          <a:spcPts val="0"/>
                        </a:spcAft>
                        <a:buNone/>
                      </a:pPr>
                      <a:r>
                        <a:rPr lang="en-ZA" sz="1000">
                          <a:solidFill>
                            <a:schemeClr val="lt1"/>
                          </a:solidFill>
                        </a:rPr>
                        <a:t>Formulaire principal/complémentaire</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Forme de base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129325">
                <a:tc>
                  <a:txBody>
                    <a:bodyPr/>
                    <a:lstStyle/>
                    <a:p>
                      <a:pPr marL="0" marR="0" lvl="0" indent="0" algn="l" rtl="0">
                        <a:lnSpc>
                          <a:spcPct val="107000"/>
                        </a:lnSpc>
                        <a:spcBef>
                          <a:spcPts val="0"/>
                        </a:spcBef>
                        <a:spcAft>
                          <a:spcPts val="0"/>
                        </a:spcAft>
                        <a:buNone/>
                      </a:pPr>
                      <a:r>
                        <a:rPr lang="en-ZA" sz="1000">
                          <a:solidFill>
                            <a:schemeClr val="lt1"/>
                          </a:solidFill>
                        </a:rPr>
                        <a:t>Quand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Chaque fois qu'un service a été fourni à l'enfant et/ou à la famille.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129325">
                <a:tc>
                  <a:txBody>
                    <a:bodyPr/>
                    <a:lstStyle/>
                    <a:p>
                      <a:pPr marL="0" marR="0" lvl="0" indent="0" algn="l" rtl="0">
                        <a:lnSpc>
                          <a:spcPct val="107000"/>
                        </a:lnSpc>
                        <a:spcBef>
                          <a:spcPts val="0"/>
                        </a:spcBef>
                        <a:spcAft>
                          <a:spcPts val="0"/>
                        </a:spcAft>
                        <a:buNone/>
                      </a:pPr>
                      <a:r>
                        <a:rPr lang="en-ZA" sz="1000">
                          <a:solidFill>
                            <a:schemeClr val="lt1"/>
                          </a:solidFill>
                        </a:rPr>
                        <a:t>Qui doit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Affectation d'un gestionnaire de cas au dossier.</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129325">
                <a:tc>
                  <a:txBody>
                    <a:bodyPr/>
                    <a:lstStyle/>
                    <a:p>
                      <a:pPr marL="0" marR="0" lvl="0" indent="0" algn="l" rtl="0">
                        <a:lnSpc>
                          <a:spcPct val="107000"/>
                        </a:lnSpc>
                        <a:spcBef>
                          <a:spcPts val="0"/>
                        </a:spcBef>
                        <a:spcAft>
                          <a:spcPts val="0"/>
                        </a:spcAft>
                        <a:buNone/>
                      </a:pPr>
                      <a:r>
                        <a:rPr lang="en-ZA" sz="1000">
                          <a:solidFill>
                            <a:schemeClr val="lt1"/>
                          </a:solidFill>
                        </a:rPr>
                        <a:t>Objet du formulaire</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D3F51"/>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Enregistrer des informations sur les services fournis à l'enfant et/ou à la famille.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129325">
                <a:tc gridSpan="2">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BE"/>
                    </a:p>
                  </a:txBody>
                  <a:tcPr/>
                </a:tc>
                <a:tc gridSpan="2">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BE"/>
                    </a:p>
                  </a:txBody>
                  <a:tcPr/>
                </a:tc>
                <a:extLst>
                  <a:ext uri="{0D108BD9-81ED-4DB2-BD59-A6C34878D82A}">
                    <a16:rowId xmlns:a16="http://schemas.microsoft.com/office/drawing/2014/main" val="10006"/>
                  </a:ext>
                </a:extLst>
              </a:tr>
              <a:tr h="188425">
                <a:tc gridSpan="4">
                  <a:txBody>
                    <a:bodyPr/>
                    <a:lstStyle/>
                    <a:p>
                      <a:pPr marL="0" marR="0" lvl="0" indent="0" algn="l" rtl="0">
                        <a:spcBef>
                          <a:spcPts val="0"/>
                        </a:spcBef>
                        <a:spcAft>
                          <a:spcPts val="0"/>
                        </a:spcAft>
                        <a:buNone/>
                      </a:pPr>
                      <a:r>
                        <a:rPr lang="en-ZA" sz="1500">
                          <a:solidFill>
                            <a:schemeClr val="lt1"/>
                          </a:solidFill>
                        </a:rPr>
                        <a:t>FORMULAIRE DE PRESTATION DE SERVICES</a:t>
                      </a:r>
                      <a:endParaRPr sz="15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129325">
                <a:tc gridSpan="2">
                  <a:txBody>
                    <a:bodyPr/>
                    <a:lstStyle/>
                    <a:p>
                      <a:pPr marL="0" marR="0" lvl="0" indent="0" algn="l" rtl="0">
                        <a:lnSpc>
                          <a:spcPct val="107000"/>
                        </a:lnSpc>
                        <a:spcBef>
                          <a:spcPts val="0"/>
                        </a:spcBef>
                        <a:spcAft>
                          <a:spcPts val="0"/>
                        </a:spcAft>
                        <a:buClr>
                          <a:schemeClr val="dk1"/>
                        </a:buClr>
                        <a:buSzPts val="1000"/>
                        <a:buFont typeface="Calibri"/>
                        <a:buNone/>
                      </a:pPr>
                      <a:r>
                        <a:rPr lang="en-ZA" sz="1000">
                          <a:solidFill>
                            <a:schemeClr val="dk1"/>
                          </a:solidFill>
                        </a:rPr>
                        <a:t>Date à laquelle le formulaire a été rempli : </a:t>
                      </a:r>
                      <a:r>
                        <a:rPr lang="en-ZA" sz="800" b="0" i="1">
                          <a:solidFill>
                            <a:schemeClr val="dk1"/>
                          </a:solidFill>
                        </a:rPr>
                        <a:t>jj/mm/aa</a:t>
                      </a:r>
                      <a:endParaRPr sz="800" b="0" i="1"/>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lnSpc>
                          <a:spcPct val="107000"/>
                        </a:lnSpc>
                        <a:spcBef>
                          <a:spcPts val="0"/>
                        </a:spcBef>
                        <a:spcAft>
                          <a:spcPts val="0"/>
                        </a:spcAft>
                        <a:buNone/>
                      </a:pPr>
                      <a:r>
                        <a:rPr lang="en-ZA" sz="1000" b="1" dirty="0" err="1">
                          <a:solidFill>
                            <a:schemeClr val="dk1"/>
                          </a:solidFill>
                        </a:rPr>
                        <a:t>Numéro</a:t>
                      </a:r>
                      <a:r>
                        <a:rPr lang="en-ZA" sz="1000" b="1" dirty="0">
                          <a:solidFill>
                            <a:schemeClr val="dk1"/>
                          </a:solidFill>
                        </a:rPr>
                        <a:t> </a:t>
                      </a:r>
                      <a:r>
                        <a:rPr lang="en-ZA" sz="1000" b="1" dirty="0" err="1">
                          <a:solidFill>
                            <a:schemeClr val="dk1"/>
                          </a:solidFill>
                        </a:rPr>
                        <a:t>d'identification</a:t>
                      </a:r>
                      <a:r>
                        <a:rPr lang="en-ZA" sz="1000" b="1" dirty="0">
                          <a:solidFill>
                            <a:schemeClr val="dk1"/>
                          </a:solidFill>
                        </a:rPr>
                        <a:t> du </a:t>
                      </a:r>
                      <a:r>
                        <a:rPr lang="en-ZA" sz="1000" b="1" dirty="0" err="1">
                          <a:solidFill>
                            <a:schemeClr val="dk1"/>
                          </a:solidFill>
                        </a:rPr>
                        <a:t>cas</a:t>
                      </a:r>
                      <a:r>
                        <a:rPr lang="en-ZA" sz="1000" b="1" dirty="0">
                          <a:solidFill>
                            <a:schemeClr val="dk1"/>
                          </a:solidFill>
                        </a:rPr>
                        <a:t> :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8"/>
                  </a:ext>
                </a:extLst>
              </a:tr>
              <a:tr h="129325">
                <a:tc gridSpan="4">
                  <a:txBody>
                    <a:bodyPr/>
                    <a:lstStyle/>
                    <a:p>
                      <a:pPr marL="0" marR="0" lvl="0" indent="0" algn="l" rtl="0">
                        <a:lnSpc>
                          <a:spcPct val="107000"/>
                        </a:lnSpc>
                        <a:spcBef>
                          <a:spcPts val="0"/>
                        </a:spcBef>
                        <a:spcAft>
                          <a:spcPts val="0"/>
                        </a:spcAft>
                        <a:buNone/>
                      </a:pPr>
                      <a:r>
                        <a:rPr lang="en-ZA" sz="1000">
                          <a:solidFill>
                            <a:schemeClr val="dk1"/>
                          </a:solidFill>
                        </a:rPr>
                        <a:t>1. DÉTAILS SUR LES SERVICES FOURNIS</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r h="2022250">
                <a:tc gridSpan="3">
                  <a:txBody>
                    <a:bodyPr/>
                    <a:lstStyle/>
                    <a:p>
                      <a:pPr marL="0" marR="0" lvl="0" indent="0" algn="l" rtl="0">
                        <a:spcBef>
                          <a:spcPts val="0"/>
                        </a:spcBef>
                        <a:spcAft>
                          <a:spcPts val="0"/>
                        </a:spcAft>
                        <a:buNone/>
                      </a:pPr>
                      <a:r>
                        <a:rPr lang="en-ZA" sz="1000" dirty="0">
                          <a:solidFill>
                            <a:schemeClr val="dk1"/>
                          </a:solidFill>
                        </a:rPr>
                        <a:t>Type de service </a:t>
                      </a:r>
                      <a:r>
                        <a:rPr lang="en-ZA" sz="1000" dirty="0" err="1">
                          <a:solidFill>
                            <a:schemeClr val="dk1"/>
                          </a:solidFill>
                        </a:rPr>
                        <a:t>fourni</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a:t>
                      </a:r>
                      <a:r>
                        <a:rPr lang="en-ZA" sz="1000" b="0" dirty="0" err="1">
                          <a:solidFill>
                            <a:schemeClr val="dk1"/>
                          </a:solidFill>
                        </a:rPr>
                        <a:t>Soins</a:t>
                      </a:r>
                      <a:r>
                        <a:rPr lang="en-ZA" sz="1000" b="0" dirty="0">
                          <a:solidFill>
                            <a:schemeClr val="dk1"/>
                          </a:solidFill>
                        </a:rPr>
                        <a:t> </a:t>
                      </a:r>
                      <a:r>
                        <a:rPr lang="en-ZA" sz="1000" b="0" dirty="0" err="1">
                          <a:solidFill>
                            <a:schemeClr val="dk1"/>
                          </a:solidFill>
                        </a:rPr>
                        <a:t>alternatifs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Sécurité</a:t>
                      </a:r>
                      <a:r>
                        <a:rPr lang="en-ZA" sz="1000" b="0" dirty="0">
                          <a:solidFill>
                            <a:schemeClr val="dk1"/>
                          </a:solidFill>
                        </a:rPr>
                        <a:t> (par </a:t>
                      </a:r>
                      <a:r>
                        <a:rPr lang="en-ZA" sz="1000" b="0" dirty="0" err="1">
                          <a:solidFill>
                            <a:schemeClr val="dk1"/>
                          </a:solidFill>
                        </a:rPr>
                        <a:t>exemple</a:t>
                      </a:r>
                      <a:r>
                        <a:rPr lang="en-ZA" sz="1000" b="0" dirty="0">
                          <a:solidFill>
                            <a:schemeClr val="dk1"/>
                          </a:solidFill>
                        </a:rPr>
                        <a:t>, un abri </a:t>
                      </a:r>
                      <a:r>
                        <a:rPr lang="en-ZA" sz="1000" b="0" dirty="0" err="1">
                          <a:solidFill>
                            <a:schemeClr val="dk1"/>
                          </a:solidFill>
                        </a:rPr>
                        <a:t>sûr</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Éducation</a:t>
                      </a:r>
                      <a:r>
                        <a:rPr lang="en-ZA" sz="1000" b="0" dirty="0">
                          <a:solidFill>
                            <a:schemeClr val="dk1"/>
                          </a:solidFill>
                        </a:rPr>
                        <a:t> (</a:t>
                      </a:r>
                      <a:r>
                        <a:rPr lang="en-ZA" sz="1000" b="0" dirty="0" err="1">
                          <a:solidFill>
                            <a:schemeClr val="dk1"/>
                          </a:solidFill>
                        </a:rPr>
                        <a:t>formelle</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Éducation</a:t>
                      </a:r>
                      <a:r>
                        <a:rPr lang="en-ZA" sz="1000" b="0" dirty="0">
                          <a:solidFill>
                            <a:schemeClr val="dk1"/>
                          </a:solidFill>
                        </a:rPr>
                        <a:t> non </a:t>
                      </a:r>
                      <a:r>
                        <a:rPr lang="en-ZA" sz="1000" b="0" dirty="0" err="1">
                          <a:solidFill>
                            <a:schemeClr val="dk1"/>
                          </a:solidFill>
                        </a:rPr>
                        <a:t>formelle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]Recherche et </a:t>
                      </a:r>
                      <a:r>
                        <a:rPr lang="en-ZA" sz="1000" b="0" dirty="0" err="1">
                          <a:solidFill>
                            <a:schemeClr val="dk1"/>
                          </a:solidFill>
                        </a:rPr>
                        <a:t>regroupement</a:t>
                      </a:r>
                      <a:r>
                        <a:rPr lang="en-ZA" sz="1000" b="0" dirty="0">
                          <a:solidFill>
                            <a:schemeClr val="dk1"/>
                          </a:solidFill>
                        </a:rPr>
                        <a:t> familial</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Soutien</a:t>
                      </a:r>
                      <a:r>
                        <a:rPr lang="en-ZA" sz="1000" b="0" dirty="0">
                          <a:solidFill>
                            <a:schemeClr val="dk1"/>
                          </a:solidFill>
                        </a:rPr>
                        <a:t> psychosocial de base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Soins</a:t>
                      </a:r>
                      <a:r>
                        <a:rPr lang="en-ZA" sz="1000" b="0" dirty="0">
                          <a:solidFill>
                            <a:schemeClr val="dk1"/>
                          </a:solidFill>
                        </a:rPr>
                        <a:t> de </a:t>
                      </a:r>
                      <a:r>
                        <a:rPr lang="en-ZA" sz="1000" b="0" dirty="0" err="1">
                          <a:solidFill>
                            <a:schemeClr val="dk1"/>
                          </a:solidFill>
                        </a:rPr>
                        <a:t>santé</a:t>
                      </a:r>
                      <a:r>
                        <a:rPr lang="en-ZA" sz="1000" b="0" dirty="0">
                          <a:solidFill>
                            <a:schemeClr val="dk1"/>
                          </a:solidFill>
                        </a:rPr>
                        <a:t> </a:t>
                      </a:r>
                      <a:r>
                        <a:rPr lang="en-ZA" sz="1000" b="0" dirty="0" err="1">
                          <a:solidFill>
                            <a:schemeClr val="dk1"/>
                          </a:solidFill>
                        </a:rPr>
                        <a:t>primaires</a:t>
                      </a:r>
                      <a:r>
                        <a:rPr lang="en-ZA" sz="1000" b="0" dirty="0">
                          <a:solidFill>
                            <a:schemeClr val="dk1"/>
                          </a:solidFill>
                        </a:rPr>
                        <a:t> non </a:t>
                      </a:r>
                      <a:r>
                        <a:rPr lang="en-ZA" sz="1000" b="0" dirty="0" err="1">
                          <a:solidFill>
                            <a:schemeClr val="dk1"/>
                          </a:solidFill>
                        </a:rPr>
                        <a:t>spécialisés</a:t>
                      </a:r>
                      <a:r>
                        <a:rPr lang="en-ZA" sz="1000" b="0" dirty="0">
                          <a:solidFill>
                            <a:schemeClr val="dk1"/>
                          </a:solidFill>
                        </a:rPr>
                        <a:t> et </a:t>
                      </a:r>
                      <a:r>
                        <a:rPr lang="en-ZA" sz="1000" b="0" dirty="0" err="1">
                          <a:solidFill>
                            <a:schemeClr val="dk1"/>
                          </a:solidFill>
                        </a:rPr>
                        <a:t>ciblés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]Services </a:t>
                      </a:r>
                      <a:r>
                        <a:rPr lang="en-ZA" sz="1000" b="0" dirty="0" err="1">
                          <a:solidFill>
                            <a:schemeClr val="dk1"/>
                          </a:solidFill>
                        </a:rPr>
                        <a:t>spécialisés</a:t>
                      </a:r>
                      <a:r>
                        <a:rPr lang="en-ZA" sz="1000" b="0" dirty="0">
                          <a:solidFill>
                            <a:schemeClr val="dk1"/>
                          </a:solidFill>
                        </a:rPr>
                        <a:t> de la MHPSS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]Alimentation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Articles non </a:t>
                      </a:r>
                      <a:r>
                        <a:rPr lang="en-ZA" sz="1000" b="0" dirty="0" err="1">
                          <a:solidFill>
                            <a:schemeClr val="dk1"/>
                          </a:solidFill>
                        </a:rPr>
                        <a:t>alimentaires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Assistance </a:t>
                      </a:r>
                      <a:r>
                        <a:rPr lang="en-ZA" sz="1000" b="0" dirty="0" err="1">
                          <a:solidFill>
                            <a:schemeClr val="dk1"/>
                          </a:solidFill>
                        </a:rPr>
                        <a:t>en</a:t>
                      </a:r>
                      <a:r>
                        <a:rPr lang="en-ZA" sz="1000" b="0" dirty="0">
                          <a:solidFill>
                            <a:schemeClr val="dk1"/>
                          </a:solidFill>
                        </a:rPr>
                        <a:t> </a:t>
                      </a:r>
                      <a:r>
                        <a:rPr lang="en-ZA" sz="1000" b="0" dirty="0" err="1">
                          <a:solidFill>
                            <a:schemeClr val="dk1"/>
                          </a:solidFill>
                        </a:rPr>
                        <a:t>espèces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Moyens</a:t>
                      </a:r>
                      <a:r>
                        <a:rPr lang="en-ZA" sz="1000" b="0" dirty="0">
                          <a:solidFill>
                            <a:schemeClr val="dk1"/>
                          </a:solidFill>
                        </a:rPr>
                        <a:t> de </a:t>
                      </a:r>
                      <a:r>
                        <a:rPr lang="en-ZA" sz="1000" b="0" dirty="0" err="1">
                          <a:solidFill>
                            <a:schemeClr val="dk1"/>
                          </a:solidFill>
                        </a:rPr>
                        <a:t>subsistance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Médical</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]Nutrition</a:t>
                      </a:r>
                      <a:endParaRPr sz="1000" b="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Soutien</a:t>
                      </a:r>
                      <a:r>
                        <a:rPr lang="en-ZA" sz="1000" dirty="0">
                          <a:solidFill>
                            <a:schemeClr val="dk1"/>
                          </a:solidFill>
                        </a:rPr>
                        <a:t> </a:t>
                      </a:r>
                      <a:r>
                        <a:rPr lang="en-ZA" sz="1000" dirty="0" err="1">
                          <a:solidFill>
                            <a:schemeClr val="dk1"/>
                          </a:solidFill>
                        </a:rPr>
                        <a:t>juridique</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]Documentation</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]Services pour les enfants </a:t>
                      </a:r>
                      <a:r>
                        <a:rPr lang="en-ZA" sz="1000" dirty="0" err="1">
                          <a:solidFill>
                            <a:schemeClr val="dk1"/>
                          </a:solidFill>
                        </a:rPr>
                        <a:t>handicapés</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Santé</a:t>
                      </a:r>
                      <a:r>
                        <a:rPr lang="en-ZA" sz="1000" dirty="0">
                          <a:solidFill>
                            <a:schemeClr val="dk1"/>
                          </a:solidFill>
                        </a:rPr>
                        <a:t> </a:t>
                      </a:r>
                      <a:r>
                        <a:rPr lang="en-ZA" sz="1000" dirty="0" err="1">
                          <a:solidFill>
                            <a:schemeClr val="dk1"/>
                          </a:solidFill>
                        </a:rPr>
                        <a:t>sexuelle</a:t>
                      </a:r>
                      <a:r>
                        <a:rPr lang="en-ZA" sz="1000" dirty="0">
                          <a:solidFill>
                            <a:schemeClr val="dk1"/>
                          </a:solidFill>
                        </a:rPr>
                        <a:t> et reproductive</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]Abri</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WASH</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]Solution durable (</a:t>
                      </a:r>
                      <a:r>
                        <a:rPr lang="en-ZA" sz="1000" dirty="0" err="1">
                          <a:solidFill>
                            <a:schemeClr val="dk1"/>
                          </a:solidFill>
                        </a:rPr>
                        <a:t>en</a:t>
                      </a:r>
                      <a:r>
                        <a:rPr lang="en-ZA" sz="1000" dirty="0">
                          <a:solidFill>
                            <a:schemeClr val="dk1"/>
                          </a:solidFill>
                        </a:rPr>
                        <a:t> coordination avec le HCR)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a:t>
                      </a:r>
                      <a:r>
                        <a:rPr lang="en-ZA" sz="1000" dirty="0" err="1">
                          <a:solidFill>
                            <a:schemeClr val="dk1"/>
                          </a:solidFill>
                        </a:rPr>
                        <a:t>Déménagement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Autre</a:t>
                      </a:r>
                      <a:r>
                        <a:rPr lang="en-ZA" sz="1000" dirty="0">
                          <a:solidFill>
                            <a:schemeClr val="dk1"/>
                          </a:solidFill>
                        </a:rPr>
                        <a:t>, </a:t>
                      </a: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350"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379175">
                <a:tc gridSpan="3">
                  <a:txBody>
                    <a:bodyPr/>
                    <a:lstStyle/>
                    <a:p>
                      <a:pPr marL="0" marR="0" lvl="0" indent="0" algn="l" rtl="0">
                        <a:spcBef>
                          <a:spcPts val="0"/>
                        </a:spcBef>
                        <a:spcAft>
                          <a:spcPts val="0"/>
                        </a:spcAft>
                        <a:buNone/>
                      </a:pPr>
                      <a:r>
                        <a:rPr lang="en-ZA" sz="1000">
                          <a:solidFill>
                            <a:schemeClr val="dk1"/>
                          </a:solidFill>
                        </a:rPr>
                        <a:t>Le service a-t-il été fourni par le biais d'une référence interne ? </a:t>
                      </a:r>
                      <a:endParaRPr sz="1000">
                        <a:solidFill>
                          <a:schemeClr val="dk1"/>
                        </a:solidFill>
                      </a:endParaRPr>
                    </a:p>
                    <a:p>
                      <a:pPr marL="0" marR="0" lvl="0" indent="0" algn="l" rtl="0">
                        <a:spcBef>
                          <a:spcPts val="0"/>
                        </a:spcBef>
                        <a:spcAft>
                          <a:spcPts val="0"/>
                        </a:spcAft>
                        <a:buNone/>
                      </a:pPr>
                      <a:r>
                        <a:rPr lang="en-ZA" sz="1000" b="0">
                          <a:solidFill>
                            <a:schemeClr val="dk1"/>
                          </a:solidFill>
                        </a:rPr>
                        <a:t>[ ] Oui [ ] Non</a:t>
                      </a:r>
                      <a:endParaRPr sz="1000" b="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Si </a:t>
                      </a:r>
                      <a:r>
                        <a:rPr lang="en-ZA" sz="1000" b="1" dirty="0" err="1">
                          <a:solidFill>
                            <a:schemeClr val="dk1"/>
                          </a:solidFill>
                        </a:rPr>
                        <a:t>oui</a:t>
                      </a:r>
                      <a:r>
                        <a:rPr lang="en-ZA" sz="1000" b="1" dirty="0">
                          <a:solidFill>
                            <a:schemeClr val="dk1"/>
                          </a:solidFill>
                        </a:rPr>
                        <a:t>, date de </a:t>
                      </a:r>
                      <a:r>
                        <a:rPr lang="en-ZA" sz="1000" b="1" dirty="0" err="1">
                          <a:solidFill>
                            <a:schemeClr val="dk1"/>
                          </a:solidFill>
                        </a:rPr>
                        <a:t>référence</a:t>
                      </a:r>
                      <a:r>
                        <a:rPr lang="en-ZA" sz="1000" b="1" dirty="0">
                          <a:solidFill>
                            <a:schemeClr val="dk1"/>
                          </a:solidFill>
                        </a:rPr>
                        <a:t> : </a:t>
                      </a:r>
                      <a:endParaRPr sz="1000" b="1" dirty="0">
                        <a:solidFill>
                          <a:schemeClr val="dk1"/>
                        </a:solidFill>
                      </a:endParaRPr>
                    </a:p>
                    <a:p>
                      <a:pPr marL="0" marR="0" lvl="0" indent="0" algn="l" rtl="0">
                        <a:spcBef>
                          <a:spcPts val="0"/>
                        </a:spcBef>
                        <a:spcAft>
                          <a:spcPts val="0"/>
                        </a:spcAft>
                        <a:buNone/>
                      </a:pPr>
                      <a:r>
                        <a:rPr lang="en-ZA" sz="800" i="1" dirty="0" err="1">
                          <a:solidFill>
                            <a:schemeClr val="dk1"/>
                          </a:solidFill>
                        </a:rPr>
                        <a:t>jj</a:t>
                      </a:r>
                      <a:r>
                        <a:rPr lang="en-ZA" sz="800" i="1" dirty="0">
                          <a:solidFill>
                            <a:schemeClr val="dk1"/>
                          </a:solidFill>
                        </a:rPr>
                        <a:t>/mm/aa</a:t>
                      </a:r>
                      <a:endParaRPr sz="800" i="1"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379175">
                <a:tc gridSpan="3">
                  <a:txBody>
                    <a:bodyPr/>
                    <a:lstStyle/>
                    <a:p>
                      <a:pPr marL="0" marR="0" lvl="0" indent="0" algn="l" rtl="0">
                        <a:spcBef>
                          <a:spcPts val="0"/>
                        </a:spcBef>
                        <a:spcAft>
                          <a:spcPts val="0"/>
                        </a:spcAft>
                        <a:buNone/>
                      </a:pPr>
                      <a:r>
                        <a:rPr lang="en-ZA" sz="1000">
                          <a:solidFill>
                            <a:schemeClr val="dk1"/>
                          </a:solidFill>
                        </a:rPr>
                        <a:t>Le service a-t-il été fourni par le biais d'une référence externe ? </a:t>
                      </a:r>
                      <a:endParaRPr sz="1000">
                        <a:solidFill>
                          <a:schemeClr val="dk1"/>
                        </a:solidFill>
                      </a:endParaRPr>
                    </a:p>
                    <a:p>
                      <a:pPr marL="0" marR="0" lvl="0" indent="0" algn="l" rtl="0">
                        <a:spcBef>
                          <a:spcPts val="0"/>
                        </a:spcBef>
                        <a:spcAft>
                          <a:spcPts val="0"/>
                        </a:spcAft>
                        <a:buNone/>
                      </a:pPr>
                      <a:r>
                        <a:rPr lang="en-ZA" sz="1000" b="0">
                          <a:solidFill>
                            <a:schemeClr val="dk1"/>
                          </a:solidFill>
                        </a:rPr>
                        <a:t>[ ] Oui [ ] Non</a:t>
                      </a:r>
                      <a:endParaRPr sz="1000" b="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Si </a:t>
                      </a:r>
                      <a:r>
                        <a:rPr lang="en-ZA" sz="1000" b="1" dirty="0" err="1">
                          <a:solidFill>
                            <a:schemeClr val="dk1"/>
                          </a:solidFill>
                        </a:rPr>
                        <a:t>oui</a:t>
                      </a:r>
                      <a:r>
                        <a:rPr lang="en-ZA" sz="1000" b="1" dirty="0">
                          <a:solidFill>
                            <a:schemeClr val="dk1"/>
                          </a:solidFill>
                        </a:rPr>
                        <a:t>, date de </a:t>
                      </a:r>
                      <a:r>
                        <a:rPr lang="en-ZA" sz="1000" b="1" dirty="0" err="1">
                          <a:solidFill>
                            <a:schemeClr val="dk1"/>
                          </a:solidFill>
                        </a:rPr>
                        <a:t>référence</a:t>
                      </a:r>
                      <a:r>
                        <a:rPr lang="en-ZA" sz="1000" b="1" dirty="0">
                          <a:solidFill>
                            <a:schemeClr val="dk1"/>
                          </a:solidFill>
                        </a:rPr>
                        <a:t> : </a:t>
                      </a:r>
                      <a:endParaRPr sz="1000" b="1" dirty="0">
                        <a:solidFill>
                          <a:schemeClr val="dk1"/>
                        </a:solidFill>
                      </a:endParaRPr>
                    </a:p>
                    <a:p>
                      <a:pPr marL="0" marR="0" lvl="0" indent="0" algn="l" rtl="0">
                        <a:spcBef>
                          <a:spcPts val="0"/>
                        </a:spcBef>
                        <a:spcAft>
                          <a:spcPts val="0"/>
                        </a:spcAft>
                        <a:buNone/>
                      </a:pPr>
                      <a:r>
                        <a:rPr lang="en-ZA" sz="800" i="1" dirty="0" err="1">
                          <a:solidFill>
                            <a:schemeClr val="dk1"/>
                          </a:solidFill>
                        </a:rPr>
                        <a:t>jj</a:t>
                      </a:r>
                      <a:r>
                        <a:rPr lang="en-ZA" sz="800" i="1" dirty="0">
                          <a:solidFill>
                            <a:schemeClr val="dk1"/>
                          </a:solidFill>
                        </a:rPr>
                        <a:t>/mm/aa</a:t>
                      </a:r>
                      <a:endParaRPr sz="800" i="1"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r h="216675">
                <a:tc gridSpan="3">
                  <a:txBody>
                    <a:bodyPr/>
                    <a:lstStyle/>
                    <a:p>
                      <a:pPr marL="0" marR="0" lvl="0" indent="0" algn="l" rtl="0">
                        <a:spcBef>
                          <a:spcPts val="0"/>
                        </a:spcBef>
                        <a:spcAft>
                          <a:spcPts val="0"/>
                        </a:spcAft>
                        <a:buNone/>
                      </a:pPr>
                      <a:r>
                        <a:rPr lang="en-ZA" sz="1000">
                          <a:solidFill>
                            <a:schemeClr val="dk1"/>
                          </a:solidFill>
                        </a:rPr>
                        <a:t>Date de début du service :                    </a:t>
                      </a:r>
                      <a:endParaRPr sz="1000">
                        <a:solidFill>
                          <a:schemeClr val="dk1"/>
                        </a:solidFill>
                      </a:endParaRPr>
                    </a:p>
                    <a:p>
                      <a:pPr marL="0" marR="0" lvl="0" indent="0" algn="l" rtl="0">
                        <a:spcBef>
                          <a:spcPts val="0"/>
                        </a:spcBef>
                        <a:spcAft>
                          <a:spcPts val="0"/>
                        </a:spcAft>
                        <a:buNone/>
                      </a:pPr>
                      <a:r>
                        <a:rPr lang="en-ZA" sz="800" b="0" i="1">
                          <a:solidFill>
                            <a:schemeClr val="dk1"/>
                          </a:solidFill>
                        </a:rPr>
                        <a:t>jj/mm/aa</a:t>
                      </a:r>
                      <a:endParaRPr sz="800" b="0" i="1"/>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Date </a:t>
                      </a:r>
                      <a:r>
                        <a:rPr lang="en-ZA" sz="1000" b="1" dirty="0" err="1">
                          <a:solidFill>
                            <a:schemeClr val="dk1"/>
                          </a:solidFill>
                        </a:rPr>
                        <a:t>d'achèvement</a:t>
                      </a:r>
                      <a:r>
                        <a:rPr lang="en-ZA" sz="1000" b="1" dirty="0">
                          <a:solidFill>
                            <a:schemeClr val="dk1"/>
                          </a:solidFill>
                        </a:rPr>
                        <a:t> du service :                    </a:t>
                      </a:r>
                      <a:endParaRPr sz="1000" b="1" dirty="0">
                        <a:solidFill>
                          <a:schemeClr val="dk1"/>
                        </a:solidFill>
                      </a:endParaRPr>
                    </a:p>
                    <a:p>
                      <a:pPr marL="0" marR="0" lvl="0" indent="0" algn="l" rtl="0">
                        <a:spcBef>
                          <a:spcPts val="0"/>
                        </a:spcBef>
                        <a:spcAft>
                          <a:spcPts val="0"/>
                        </a:spcAft>
                        <a:buNone/>
                      </a:pPr>
                      <a:r>
                        <a:rPr lang="en-ZA" sz="700" i="1" dirty="0" err="1">
                          <a:solidFill>
                            <a:schemeClr val="dk1"/>
                          </a:solidFill>
                        </a:rPr>
                        <a:t>jj</a:t>
                      </a:r>
                      <a:r>
                        <a:rPr lang="en-ZA" sz="700" i="1" dirty="0">
                          <a:solidFill>
                            <a:schemeClr val="dk1"/>
                          </a:solidFill>
                        </a:rPr>
                        <a:t>/mm/aa</a:t>
                      </a:r>
                      <a:endParaRPr sz="700" i="1"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13"/>
                  </a:ext>
                </a:extLst>
              </a:tr>
              <a:tr h="379175">
                <a:tc gridSpan="4">
                  <a:txBody>
                    <a:bodyPr/>
                    <a:lstStyle/>
                    <a:p>
                      <a:pPr marL="0" marR="0" lvl="0" indent="0" algn="l" rtl="0">
                        <a:spcBef>
                          <a:spcPts val="0"/>
                        </a:spcBef>
                        <a:spcAft>
                          <a:spcPts val="0"/>
                        </a:spcAft>
                        <a:buNone/>
                      </a:pPr>
                      <a:r>
                        <a:rPr lang="en-ZA" sz="1000" dirty="0" err="1">
                          <a:solidFill>
                            <a:schemeClr val="dk1"/>
                          </a:solidFill>
                        </a:rPr>
                        <a:t>Détails</a:t>
                      </a:r>
                      <a:r>
                        <a:rPr lang="en-ZA" sz="1000" dirty="0">
                          <a:solidFill>
                            <a:schemeClr val="dk1"/>
                          </a:solidFill>
                        </a:rPr>
                        <a:t> / </a:t>
                      </a:r>
                      <a:r>
                        <a:rPr lang="en-ZA" sz="1000" dirty="0" err="1">
                          <a:solidFill>
                            <a:schemeClr val="dk1"/>
                          </a:solidFill>
                        </a:rPr>
                        <a:t>commentaires</a:t>
                      </a:r>
                      <a:r>
                        <a:rPr lang="en-ZA" sz="1000" dirty="0">
                          <a:solidFill>
                            <a:schemeClr val="dk1"/>
                          </a:solidFill>
                        </a:rPr>
                        <a:t> sur le service </a:t>
                      </a:r>
                      <a:r>
                        <a:rPr lang="en-ZA" sz="1000" dirty="0" err="1">
                          <a:solidFill>
                            <a:schemeClr val="dk1"/>
                          </a:solidFill>
                        </a:rPr>
                        <a:t>fourni</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4"/>
                  </a:ext>
                </a:extLst>
              </a:tr>
              <a:tr h="379175">
                <a:tc gridSpan="4">
                  <a:txBody>
                    <a:bodyPr/>
                    <a:lstStyle/>
                    <a:p>
                      <a:pPr marL="0" marR="0" lvl="0" indent="0" algn="l" rtl="0">
                        <a:spcBef>
                          <a:spcPts val="0"/>
                        </a:spcBef>
                        <a:spcAft>
                          <a:spcPts val="0"/>
                        </a:spcAft>
                        <a:buNone/>
                      </a:pPr>
                      <a:r>
                        <a:rPr lang="en-ZA" sz="1000" dirty="0" err="1">
                          <a:solidFill>
                            <a:schemeClr val="dk1"/>
                          </a:solidFill>
                        </a:rPr>
                        <a:t>Recommandations</a:t>
                      </a:r>
                      <a:r>
                        <a:rPr lang="en-ZA" sz="1000" dirty="0">
                          <a:solidFill>
                            <a:schemeClr val="dk1"/>
                          </a:solidFill>
                        </a:rPr>
                        <a:t> pour le </a:t>
                      </a:r>
                      <a:r>
                        <a:rPr lang="en-ZA" sz="1000" dirty="0" err="1">
                          <a:solidFill>
                            <a:schemeClr val="dk1"/>
                          </a:solidFill>
                        </a:rPr>
                        <a:t>suivi</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graphicFrame>
        <p:nvGraphicFramePr>
          <p:cNvPr id="4105" name="Google Shape;4105;p163"/>
          <p:cNvGraphicFramePr/>
          <p:nvPr>
            <p:extLst>
              <p:ext uri="{D42A27DB-BD31-4B8C-83A1-F6EECF244321}">
                <p14:modId xmlns:p14="http://schemas.microsoft.com/office/powerpoint/2010/main" val="3536065278"/>
              </p:ext>
            </p:extLst>
          </p:nvPr>
        </p:nvGraphicFramePr>
        <p:xfrm>
          <a:off x="998538" y="712788"/>
          <a:ext cx="5254050" cy="3354204"/>
        </p:xfrm>
        <a:graphic>
          <a:graphicData uri="http://schemas.openxmlformats.org/drawingml/2006/table">
            <a:tbl>
              <a:tblPr firstRow="1" firstCol="1" bandRow="1">
                <a:noFill/>
                <a:tableStyleId>{2E002EEE-DCA1-4BBC-BB20-DC795D1CDC30}</a:tableStyleId>
              </a:tblPr>
              <a:tblGrid>
                <a:gridCol w="1012825">
                  <a:extLst>
                    <a:ext uri="{9D8B030D-6E8A-4147-A177-3AD203B41FA5}">
                      <a16:colId xmlns:a16="http://schemas.microsoft.com/office/drawing/2014/main" val="20000"/>
                    </a:ext>
                  </a:extLst>
                </a:gridCol>
                <a:gridCol w="809500">
                  <a:extLst>
                    <a:ext uri="{9D8B030D-6E8A-4147-A177-3AD203B41FA5}">
                      <a16:colId xmlns:a16="http://schemas.microsoft.com/office/drawing/2014/main" val="20001"/>
                    </a:ext>
                  </a:extLst>
                </a:gridCol>
                <a:gridCol w="115850">
                  <a:extLst>
                    <a:ext uri="{9D8B030D-6E8A-4147-A177-3AD203B41FA5}">
                      <a16:colId xmlns:a16="http://schemas.microsoft.com/office/drawing/2014/main" val="20002"/>
                    </a:ext>
                  </a:extLst>
                </a:gridCol>
                <a:gridCol w="800425">
                  <a:extLst>
                    <a:ext uri="{9D8B030D-6E8A-4147-A177-3AD203B41FA5}">
                      <a16:colId xmlns:a16="http://schemas.microsoft.com/office/drawing/2014/main" val="20003"/>
                    </a:ext>
                  </a:extLst>
                </a:gridCol>
                <a:gridCol w="910750">
                  <a:extLst>
                    <a:ext uri="{9D8B030D-6E8A-4147-A177-3AD203B41FA5}">
                      <a16:colId xmlns:a16="http://schemas.microsoft.com/office/drawing/2014/main" val="20004"/>
                    </a:ext>
                  </a:extLst>
                </a:gridCol>
                <a:gridCol w="1604700">
                  <a:extLst>
                    <a:ext uri="{9D8B030D-6E8A-4147-A177-3AD203B41FA5}">
                      <a16:colId xmlns:a16="http://schemas.microsoft.com/office/drawing/2014/main" val="20005"/>
                    </a:ext>
                  </a:extLst>
                </a:gridCol>
              </a:tblGrid>
              <a:tr h="129325">
                <a:tc gridSpan="6">
                  <a:txBody>
                    <a:bodyPr/>
                    <a:lstStyle/>
                    <a:p>
                      <a:pPr marL="0" marR="0" lvl="0" indent="0" algn="l" rtl="0">
                        <a:lnSpc>
                          <a:spcPct val="107000"/>
                        </a:lnSpc>
                        <a:spcBef>
                          <a:spcPts val="0"/>
                        </a:spcBef>
                        <a:spcAft>
                          <a:spcPts val="0"/>
                        </a:spcAft>
                        <a:buNone/>
                      </a:pPr>
                      <a:r>
                        <a:rPr lang="en-ZA" sz="1000">
                          <a:solidFill>
                            <a:schemeClr val="dk1"/>
                          </a:solidFill>
                        </a:rPr>
                        <a:t>2. COORDONNÉES DU POINT FOCAL DE L'ORGANISME FOURNISSANT LE SERVICE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284550">
                <a:tc>
                  <a:txBody>
                    <a:bodyPr/>
                    <a:lstStyle/>
                    <a:p>
                      <a:pPr marL="0" marR="0" lvl="0" indent="0" algn="l" rtl="0">
                        <a:spcBef>
                          <a:spcPts val="0"/>
                        </a:spcBef>
                        <a:spcAft>
                          <a:spcPts val="0"/>
                        </a:spcAft>
                        <a:buNone/>
                      </a:pPr>
                      <a:r>
                        <a:rPr lang="en-ZA" sz="1000" b="1" dirty="0">
                          <a:solidFill>
                            <a:schemeClr val="dk1"/>
                          </a:solidFill>
                        </a:rPr>
                        <a:t>Nom</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dirty="0" err="1">
                          <a:solidFill>
                            <a:schemeClr val="dk1"/>
                          </a:solidFill>
                        </a:rPr>
                        <a:t>Agence</a:t>
                      </a:r>
                      <a:r>
                        <a:rPr lang="en-ZA" sz="1000" b="1" dirty="0">
                          <a:solidFill>
                            <a:schemeClr val="dk1"/>
                          </a:solidFill>
                        </a:rPr>
                        <a:t> / Institution</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b="1">
                          <a:solidFill>
                            <a:schemeClr val="dk1"/>
                          </a:solidFill>
                        </a:rPr>
                        <a:t>Position / Fonction</a:t>
                      </a:r>
                      <a:endParaRPr sz="1000" b="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Coordonnées de la personne à contacter</a:t>
                      </a:r>
                      <a:endParaRPr sz="1000" b="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a:solidFill>
                            <a:schemeClr val="dk1"/>
                          </a:solidFill>
                        </a:rPr>
                        <a:t>Localisation</a:t>
                      </a:r>
                      <a:endParaRPr sz="1000" b="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26400">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26400">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29325">
                <a:tc gridSpan="6">
                  <a:txBody>
                    <a:bodyPr/>
                    <a:lstStyle/>
                    <a:p>
                      <a:pPr marL="0" marR="0" lvl="0" indent="0" algn="l" rtl="0">
                        <a:lnSpc>
                          <a:spcPct val="107000"/>
                        </a:lnSpc>
                        <a:spcBef>
                          <a:spcPts val="0"/>
                        </a:spcBef>
                        <a:spcAft>
                          <a:spcPts val="0"/>
                        </a:spcAft>
                        <a:buNone/>
                      </a:pPr>
                      <a:r>
                        <a:rPr lang="en-ZA" sz="1000">
                          <a:solidFill>
                            <a:schemeClr val="dk1"/>
                          </a:solidFill>
                        </a:rPr>
                        <a:t>3. RESPONSABILITÉ </a:t>
                      </a:r>
                      <a:r>
                        <a:rPr lang="en-ZA" sz="700" b="0" i="1">
                          <a:solidFill>
                            <a:schemeClr val="dk1"/>
                          </a:solidFill>
                        </a:rPr>
                        <a:t>le gestionnaire de cas demande à l'enfant ce qu'il pense du service fourni (d'une manière adaptée à son âge, par exemple en choisissant des smileys).</a:t>
                      </a:r>
                      <a:endParaRPr sz="700" b="0" i="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631950">
                <a:tc gridSpan="3">
                  <a:txBody>
                    <a:bodyPr/>
                    <a:lstStyle/>
                    <a:p>
                      <a:pPr marL="0" marR="0" lvl="0" indent="0" algn="l" rtl="0">
                        <a:spcBef>
                          <a:spcPts val="0"/>
                        </a:spcBef>
                        <a:spcAft>
                          <a:spcPts val="0"/>
                        </a:spcAft>
                        <a:buNone/>
                      </a:pPr>
                      <a:r>
                        <a:rPr lang="en-ZA" sz="1000">
                          <a:solidFill>
                            <a:schemeClr val="dk1"/>
                          </a:solidFill>
                        </a:rPr>
                        <a:t>Niveau de satisfaction de l'enfant à l'égard du service fourni :</a:t>
                      </a:r>
                      <a:endParaRPr sz="1000">
                        <a:solidFill>
                          <a:schemeClr val="dk1"/>
                        </a:solidFill>
                      </a:endParaRPr>
                    </a:p>
                    <a:p>
                      <a:pPr marL="0" marR="0" lvl="0" indent="0" algn="l" rtl="0">
                        <a:spcBef>
                          <a:spcPts val="0"/>
                        </a:spcBef>
                        <a:spcAft>
                          <a:spcPts val="0"/>
                        </a:spcAft>
                        <a:buNone/>
                      </a:pPr>
                      <a:r>
                        <a:rPr lang="en-ZA" sz="1000" b="0">
                          <a:solidFill>
                            <a:schemeClr val="dk1"/>
                          </a:solidFill>
                        </a:rPr>
                        <a:t>[ ]Haut</a:t>
                      </a:r>
                      <a:endParaRPr sz="1000" b="0">
                        <a:solidFill>
                          <a:schemeClr val="dk1"/>
                        </a:solidFill>
                      </a:endParaRPr>
                    </a:p>
                    <a:p>
                      <a:pPr marL="0" marR="0" lvl="0" indent="0" algn="l" rtl="0">
                        <a:spcBef>
                          <a:spcPts val="0"/>
                        </a:spcBef>
                        <a:spcAft>
                          <a:spcPts val="0"/>
                        </a:spcAft>
                        <a:buNone/>
                      </a:pPr>
                      <a:r>
                        <a:rPr lang="en-ZA" sz="1000" b="0">
                          <a:solidFill>
                            <a:schemeClr val="dk1"/>
                          </a:solidFill>
                        </a:rPr>
                        <a:t>[ ]Moyenne</a:t>
                      </a:r>
                      <a:endParaRPr sz="1000" b="0">
                        <a:solidFill>
                          <a:schemeClr val="dk1"/>
                        </a:solidFill>
                      </a:endParaRPr>
                    </a:p>
                    <a:p>
                      <a:pPr marL="0" marR="0" lvl="0" indent="0" algn="l" rtl="0">
                        <a:spcBef>
                          <a:spcPts val="0"/>
                        </a:spcBef>
                        <a:spcAft>
                          <a:spcPts val="0"/>
                        </a:spcAft>
                        <a:buNone/>
                      </a:pPr>
                      <a:r>
                        <a:rPr lang="en-ZA" sz="1000" b="0">
                          <a:solidFill>
                            <a:schemeClr val="dk1"/>
                          </a:solidFill>
                        </a:rPr>
                        <a:t>[ ]Faible</a:t>
                      </a:r>
                      <a:endParaRPr sz="1000" b="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Suggestions d'amélioration de l'enfant :</a:t>
                      </a:r>
                      <a:endParaRPr sz="1000" b="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631950">
                <a:tc gridSpan="3">
                  <a:txBody>
                    <a:bodyPr/>
                    <a:lstStyle/>
                    <a:p>
                      <a:pPr marL="0" marR="0" lvl="0" indent="0" algn="l" rtl="0">
                        <a:spcBef>
                          <a:spcPts val="0"/>
                        </a:spcBef>
                        <a:spcAft>
                          <a:spcPts val="0"/>
                        </a:spcAft>
                        <a:buNone/>
                      </a:pPr>
                      <a:r>
                        <a:rPr lang="en-ZA" sz="1000">
                          <a:solidFill>
                            <a:schemeClr val="dk1"/>
                          </a:solidFill>
                        </a:rPr>
                        <a:t>Niveau de satisfaction de l'aidant à l'égard du service fourni :</a:t>
                      </a:r>
                      <a:endParaRPr sz="1000">
                        <a:solidFill>
                          <a:schemeClr val="dk1"/>
                        </a:solidFill>
                      </a:endParaRPr>
                    </a:p>
                    <a:p>
                      <a:pPr marL="0" marR="0" lvl="0" indent="0" algn="l" rtl="0">
                        <a:spcBef>
                          <a:spcPts val="0"/>
                        </a:spcBef>
                        <a:spcAft>
                          <a:spcPts val="0"/>
                        </a:spcAft>
                        <a:buNone/>
                      </a:pPr>
                      <a:r>
                        <a:rPr lang="en-ZA" sz="1000" b="0">
                          <a:solidFill>
                            <a:schemeClr val="dk1"/>
                          </a:solidFill>
                        </a:rPr>
                        <a:t>[ ]Haut</a:t>
                      </a:r>
                      <a:endParaRPr sz="1000" b="0">
                        <a:solidFill>
                          <a:schemeClr val="dk1"/>
                        </a:solidFill>
                      </a:endParaRPr>
                    </a:p>
                    <a:p>
                      <a:pPr marL="0" marR="0" lvl="0" indent="0" algn="l" rtl="0">
                        <a:spcBef>
                          <a:spcPts val="0"/>
                        </a:spcBef>
                        <a:spcAft>
                          <a:spcPts val="0"/>
                        </a:spcAft>
                        <a:buNone/>
                      </a:pPr>
                      <a:r>
                        <a:rPr lang="en-ZA" sz="1000" b="0">
                          <a:solidFill>
                            <a:schemeClr val="dk1"/>
                          </a:solidFill>
                        </a:rPr>
                        <a:t>[ ]Moyenne</a:t>
                      </a:r>
                      <a:endParaRPr sz="1000" b="0">
                        <a:solidFill>
                          <a:schemeClr val="dk1"/>
                        </a:solidFill>
                      </a:endParaRPr>
                    </a:p>
                    <a:p>
                      <a:pPr marL="0" marR="0" lvl="0" indent="0" algn="l" rtl="0">
                        <a:spcBef>
                          <a:spcPts val="0"/>
                        </a:spcBef>
                        <a:spcAft>
                          <a:spcPts val="0"/>
                        </a:spcAft>
                        <a:buNone/>
                      </a:pPr>
                      <a:r>
                        <a:rPr lang="en-ZA" sz="1000" b="0">
                          <a:solidFill>
                            <a:schemeClr val="dk1"/>
                          </a:solidFill>
                        </a:rPr>
                        <a:t>[ ]Faible</a:t>
                      </a:r>
                      <a:endParaRPr sz="1000" b="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dirty="0">
                          <a:solidFill>
                            <a:schemeClr val="dk1"/>
                          </a:solidFill>
                        </a:rPr>
                        <a:t>Suggestions </a:t>
                      </a:r>
                      <a:r>
                        <a:rPr lang="en-ZA" sz="1000" b="1" dirty="0" err="1">
                          <a:solidFill>
                            <a:schemeClr val="dk1"/>
                          </a:solidFill>
                        </a:rPr>
                        <a:t>d'amélioration</a:t>
                      </a:r>
                      <a:r>
                        <a:rPr lang="en-ZA" sz="1000" b="1" dirty="0">
                          <a:solidFill>
                            <a:schemeClr val="dk1"/>
                          </a:solidFill>
                        </a:rPr>
                        <a:t> de la part de </a:t>
                      </a:r>
                      <a:r>
                        <a:rPr lang="en-ZA" sz="1000" b="1" dirty="0" err="1">
                          <a:solidFill>
                            <a:schemeClr val="dk1"/>
                          </a:solidFill>
                        </a:rPr>
                        <a:t>l'aidant</a:t>
                      </a: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bl>
          </a:graphicData>
        </a:graphic>
      </p:graphicFrame>
      <p:sp>
        <p:nvSpPr>
          <p:cNvPr id="4106" name="Google Shape;4106;p163"/>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7" name="Google Shape;4107;p163"/>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8" name="Google Shape;4108;p163"/>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9" name="Google Shape;4109;p163"/>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0" name="Google Shape;4110;p163"/>
          <p:cNvSpPr/>
          <p:nvPr/>
        </p:nvSpPr>
        <p:spPr>
          <a:xfrm rot="1782986">
            <a:off x="286724" y="215249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1" name="Google Shape;4111;p163"/>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4115"/>
        <p:cNvGrpSpPr/>
        <p:nvPr/>
      </p:nvGrpSpPr>
      <p:grpSpPr>
        <a:xfrm>
          <a:off x="0" y="0"/>
          <a:ext cx="0" cy="0"/>
          <a:chOff x="0" y="0"/>
          <a:chExt cx="0" cy="0"/>
        </a:xfrm>
      </p:grpSpPr>
      <p:sp>
        <p:nvSpPr>
          <p:cNvPr id="4116" name="Google Shape;4116;p164"/>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DE RÉFÉRENCE</a:t>
            </a:r>
            <a:endParaRPr/>
          </a:p>
        </p:txBody>
      </p:sp>
      <p:sp>
        <p:nvSpPr>
          <p:cNvPr id="4117" name="Google Shape;4117;p164"/>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8" name="Google Shape;4118;p164"/>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9" name="Google Shape;4119;p164"/>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0" name="Google Shape;4120;p164"/>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1" name="Google Shape;4121;p164"/>
          <p:cNvSpPr/>
          <p:nvPr/>
        </p:nvSpPr>
        <p:spPr>
          <a:xfrm rot="1782986">
            <a:off x="286724" y="215249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2" name="Google Shape;4122;p164"/>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123" name="Google Shape;4123;p164"/>
          <p:cNvGraphicFramePr/>
          <p:nvPr/>
        </p:nvGraphicFramePr>
        <p:xfrm>
          <a:off x="996287" y="1081464"/>
          <a:ext cx="5254050" cy="2045649"/>
        </p:xfrm>
        <a:graphic>
          <a:graphicData uri="http://schemas.openxmlformats.org/drawingml/2006/table">
            <a:tbl>
              <a:tblPr firstRow="1" firstCol="1" bandRow="1">
                <a:noFill/>
                <a:tableStyleId>{2E002EEE-DCA1-4BBC-BB20-DC795D1CDC30}</a:tableStyleId>
              </a:tblPr>
              <a:tblGrid>
                <a:gridCol w="1514175">
                  <a:extLst>
                    <a:ext uri="{9D8B030D-6E8A-4147-A177-3AD203B41FA5}">
                      <a16:colId xmlns:a16="http://schemas.microsoft.com/office/drawing/2014/main" val="20000"/>
                    </a:ext>
                  </a:extLst>
                </a:gridCol>
                <a:gridCol w="3739875">
                  <a:extLst>
                    <a:ext uri="{9D8B030D-6E8A-4147-A177-3AD203B41FA5}">
                      <a16:colId xmlns:a16="http://schemas.microsoft.com/office/drawing/2014/main" val="20001"/>
                    </a:ext>
                  </a:extLst>
                </a:gridCol>
              </a:tblGrid>
              <a:tr h="222425">
                <a:tc gridSpan="2">
                  <a:txBody>
                    <a:bodyPr/>
                    <a:lstStyle/>
                    <a:p>
                      <a:pPr marL="0" marR="0" lvl="0" indent="0" algn="l" rtl="0">
                        <a:spcBef>
                          <a:spcPts val="0"/>
                        </a:spcBef>
                        <a:spcAft>
                          <a:spcPts val="0"/>
                        </a:spcAft>
                        <a:buNone/>
                      </a:pPr>
                      <a:r>
                        <a:rPr lang="en-ZA" sz="1500">
                          <a:solidFill>
                            <a:schemeClr val="lt1"/>
                          </a:solidFill>
                        </a:rPr>
                        <a:t>A. APERÇU DU FORMULAIRE DE RENVOI </a:t>
                      </a:r>
                      <a:endParaRPr sz="15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hMerge="1">
                  <a:txBody>
                    <a:bodyPr/>
                    <a:lstStyle/>
                    <a:p>
                      <a:endParaRPr lang="en-BE"/>
                    </a:p>
                  </a:txBody>
                  <a:tcPr/>
                </a:tc>
                <a:extLst>
                  <a:ext uri="{0D108BD9-81ED-4DB2-BD59-A6C34878D82A}">
                    <a16:rowId xmlns:a16="http://schemas.microsoft.com/office/drawing/2014/main" val="10000"/>
                  </a:ext>
                </a:extLst>
              </a:tr>
              <a:tr h="142150">
                <a:tc>
                  <a:txBody>
                    <a:bodyPr/>
                    <a:lstStyle/>
                    <a:p>
                      <a:pPr marL="0" marR="0" lvl="0" indent="0" algn="l" rtl="0">
                        <a:lnSpc>
                          <a:spcPct val="107000"/>
                        </a:lnSpc>
                        <a:spcBef>
                          <a:spcPts val="0"/>
                        </a:spcBef>
                        <a:spcAft>
                          <a:spcPts val="0"/>
                        </a:spcAft>
                        <a:buNone/>
                      </a:pPr>
                      <a:r>
                        <a:rPr lang="en-ZA" sz="1000">
                          <a:solidFill>
                            <a:schemeClr val="lt1"/>
                          </a:solidFill>
                        </a:rPr>
                        <a:t>Étape de la gestion de cas </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7000"/>
                        </a:lnSpc>
                        <a:spcBef>
                          <a:spcPts val="0"/>
                        </a:spcBef>
                        <a:spcAft>
                          <a:spcPts val="0"/>
                        </a:spcAft>
                        <a:buNone/>
                      </a:pPr>
                      <a:r>
                        <a:rPr lang="en-ZA" sz="1000">
                          <a:solidFill>
                            <a:schemeClr val="dk1"/>
                          </a:solidFill>
                        </a:rPr>
                        <a:t>Peut être initié à n'importe quelle étape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extLst>
                  <a:ext uri="{0D108BD9-81ED-4DB2-BD59-A6C34878D82A}">
                    <a16:rowId xmlns:a16="http://schemas.microsoft.com/office/drawing/2014/main" val="10001"/>
                  </a:ext>
                </a:extLst>
              </a:tr>
              <a:tr h="142150">
                <a:tc>
                  <a:txBody>
                    <a:bodyPr/>
                    <a:lstStyle/>
                    <a:p>
                      <a:pPr marL="0" marR="0" lvl="0" indent="0" algn="l" rtl="0">
                        <a:lnSpc>
                          <a:spcPct val="107000"/>
                        </a:lnSpc>
                        <a:spcBef>
                          <a:spcPts val="0"/>
                        </a:spcBef>
                        <a:spcAft>
                          <a:spcPts val="0"/>
                        </a:spcAft>
                        <a:buNone/>
                      </a:pPr>
                      <a:r>
                        <a:rPr lang="en-ZA" sz="1000">
                          <a:solidFill>
                            <a:schemeClr val="lt1"/>
                          </a:solidFill>
                        </a:rPr>
                        <a:t>Formulaire principal/complémentaire</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7000"/>
                        </a:lnSpc>
                        <a:spcBef>
                          <a:spcPts val="0"/>
                        </a:spcBef>
                        <a:spcAft>
                          <a:spcPts val="0"/>
                        </a:spcAft>
                        <a:buNone/>
                      </a:pPr>
                      <a:r>
                        <a:rPr lang="en-ZA" sz="1000">
                          <a:solidFill>
                            <a:schemeClr val="dk1"/>
                          </a:solidFill>
                        </a:rPr>
                        <a:t>Forme de base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extLst>
                  <a:ext uri="{0D108BD9-81ED-4DB2-BD59-A6C34878D82A}">
                    <a16:rowId xmlns:a16="http://schemas.microsoft.com/office/drawing/2014/main" val="10002"/>
                  </a:ext>
                </a:extLst>
              </a:tr>
              <a:tr h="142150">
                <a:tc>
                  <a:txBody>
                    <a:bodyPr/>
                    <a:lstStyle/>
                    <a:p>
                      <a:pPr marL="0" marR="0" lvl="0" indent="0" algn="l" rtl="0">
                        <a:lnSpc>
                          <a:spcPct val="107000"/>
                        </a:lnSpc>
                        <a:spcBef>
                          <a:spcPts val="0"/>
                        </a:spcBef>
                        <a:spcAft>
                          <a:spcPts val="0"/>
                        </a:spcAft>
                        <a:buNone/>
                      </a:pPr>
                      <a:r>
                        <a:rPr lang="en-ZA" sz="1000">
                          <a:solidFill>
                            <a:schemeClr val="lt1"/>
                          </a:solidFill>
                        </a:rPr>
                        <a:t>Quand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7000"/>
                        </a:lnSpc>
                        <a:spcBef>
                          <a:spcPts val="0"/>
                        </a:spcBef>
                        <a:spcAft>
                          <a:spcPts val="0"/>
                        </a:spcAft>
                        <a:buNone/>
                      </a:pPr>
                      <a:r>
                        <a:rPr lang="en-ZA" sz="1000">
                          <a:solidFill>
                            <a:schemeClr val="dk1"/>
                          </a:solidFill>
                        </a:rPr>
                        <a:t>Chaque fois qu'une référence est faite pour la fourniture d'un service.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extLst>
                  <a:ext uri="{0D108BD9-81ED-4DB2-BD59-A6C34878D82A}">
                    <a16:rowId xmlns:a16="http://schemas.microsoft.com/office/drawing/2014/main" val="10003"/>
                  </a:ext>
                </a:extLst>
              </a:tr>
              <a:tr h="142150">
                <a:tc>
                  <a:txBody>
                    <a:bodyPr/>
                    <a:lstStyle/>
                    <a:p>
                      <a:pPr marL="0" marR="0" lvl="0" indent="0" algn="l" rtl="0">
                        <a:lnSpc>
                          <a:spcPct val="107000"/>
                        </a:lnSpc>
                        <a:spcBef>
                          <a:spcPts val="0"/>
                        </a:spcBef>
                        <a:spcAft>
                          <a:spcPts val="0"/>
                        </a:spcAft>
                        <a:buNone/>
                      </a:pPr>
                      <a:r>
                        <a:rPr lang="en-ZA" sz="1000">
                          <a:solidFill>
                            <a:schemeClr val="lt1"/>
                          </a:solidFill>
                        </a:rPr>
                        <a:t>Qui doit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7000"/>
                        </a:lnSpc>
                        <a:spcBef>
                          <a:spcPts val="0"/>
                        </a:spcBef>
                        <a:spcAft>
                          <a:spcPts val="0"/>
                        </a:spcAft>
                        <a:buNone/>
                      </a:pPr>
                      <a:r>
                        <a:rPr lang="en-ZA" sz="1000">
                          <a:solidFill>
                            <a:schemeClr val="dk1"/>
                          </a:solidFill>
                        </a:rPr>
                        <a:t>Affectation d'un gestionnaire de cas au dossier.</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extLst>
                  <a:ext uri="{0D108BD9-81ED-4DB2-BD59-A6C34878D82A}">
                    <a16:rowId xmlns:a16="http://schemas.microsoft.com/office/drawing/2014/main" val="10004"/>
                  </a:ext>
                </a:extLst>
              </a:tr>
              <a:tr h="290875">
                <a:tc>
                  <a:txBody>
                    <a:bodyPr/>
                    <a:lstStyle/>
                    <a:p>
                      <a:pPr marL="0" marR="0" lvl="0" indent="0" algn="l" rtl="0">
                        <a:lnSpc>
                          <a:spcPct val="107000"/>
                        </a:lnSpc>
                        <a:spcBef>
                          <a:spcPts val="0"/>
                        </a:spcBef>
                        <a:spcAft>
                          <a:spcPts val="0"/>
                        </a:spcAft>
                        <a:buNone/>
                      </a:pPr>
                      <a:r>
                        <a:rPr lang="en-ZA" sz="1000">
                          <a:solidFill>
                            <a:schemeClr val="lt1"/>
                          </a:solidFill>
                        </a:rPr>
                        <a:t>Objet du formulaire</a:t>
                      </a:r>
                      <a:endParaRPr sz="10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a:txBody>
                    <a:bodyPr/>
                    <a:lstStyle/>
                    <a:p>
                      <a:pPr marL="0" marR="0" lvl="0" indent="0" algn="l" rtl="0">
                        <a:lnSpc>
                          <a:spcPct val="107000"/>
                        </a:lnSpc>
                        <a:spcBef>
                          <a:spcPts val="0"/>
                        </a:spcBef>
                        <a:spcAft>
                          <a:spcPts val="0"/>
                        </a:spcAft>
                        <a:buNone/>
                      </a:pPr>
                      <a:r>
                        <a:rPr lang="en-ZA" sz="1000">
                          <a:solidFill>
                            <a:schemeClr val="dk1"/>
                          </a:solidFill>
                        </a:rPr>
                        <a:t>Enregistrer les informations clés pour les prestataires de services vers lesquels l'orientation est faite et pour qu'ils soient en mesure de fournir le service nécessaire.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extLst>
                  <a:ext uri="{0D108BD9-81ED-4DB2-BD59-A6C34878D82A}">
                    <a16:rowId xmlns:a16="http://schemas.microsoft.com/office/drawing/2014/main" val="10005"/>
                  </a:ext>
                </a:extLst>
              </a:tr>
            </a:tbl>
          </a:graphicData>
        </a:graphic>
      </p:graphicFrame>
      <p:graphicFrame>
        <p:nvGraphicFramePr>
          <p:cNvPr id="4124" name="Google Shape;4124;p164"/>
          <p:cNvGraphicFramePr/>
          <p:nvPr>
            <p:extLst>
              <p:ext uri="{D42A27DB-BD31-4B8C-83A1-F6EECF244321}">
                <p14:modId xmlns:p14="http://schemas.microsoft.com/office/powerpoint/2010/main" val="1100708181"/>
              </p:ext>
            </p:extLst>
          </p:nvPr>
        </p:nvGraphicFramePr>
        <p:xfrm>
          <a:off x="996285" y="3305632"/>
          <a:ext cx="5254025" cy="5723957"/>
        </p:xfrm>
        <a:graphic>
          <a:graphicData uri="http://schemas.openxmlformats.org/drawingml/2006/table">
            <a:tbl>
              <a:tblPr firstRow="1" firstCol="1" bandRow="1">
                <a:noFill/>
                <a:tableStyleId>{2E002EEE-DCA1-4BBC-BB20-DC795D1CDC30}</a:tableStyleId>
              </a:tblPr>
              <a:tblGrid>
                <a:gridCol w="1557850">
                  <a:extLst>
                    <a:ext uri="{9D8B030D-6E8A-4147-A177-3AD203B41FA5}">
                      <a16:colId xmlns:a16="http://schemas.microsoft.com/office/drawing/2014/main" val="20000"/>
                    </a:ext>
                  </a:extLst>
                </a:gridCol>
                <a:gridCol w="1067425">
                  <a:extLst>
                    <a:ext uri="{9D8B030D-6E8A-4147-A177-3AD203B41FA5}">
                      <a16:colId xmlns:a16="http://schemas.microsoft.com/office/drawing/2014/main" val="20001"/>
                    </a:ext>
                  </a:extLst>
                </a:gridCol>
                <a:gridCol w="702775">
                  <a:extLst>
                    <a:ext uri="{9D8B030D-6E8A-4147-A177-3AD203B41FA5}">
                      <a16:colId xmlns:a16="http://schemas.microsoft.com/office/drawing/2014/main" val="20002"/>
                    </a:ext>
                  </a:extLst>
                </a:gridCol>
                <a:gridCol w="1925975">
                  <a:extLst>
                    <a:ext uri="{9D8B030D-6E8A-4147-A177-3AD203B41FA5}">
                      <a16:colId xmlns:a16="http://schemas.microsoft.com/office/drawing/2014/main" val="20003"/>
                    </a:ext>
                  </a:extLst>
                </a:gridCol>
              </a:tblGrid>
              <a:tr h="190500">
                <a:tc gridSpan="4">
                  <a:txBody>
                    <a:bodyPr/>
                    <a:lstStyle/>
                    <a:p>
                      <a:pPr marL="0" marR="0" lvl="0" indent="0" algn="l" rtl="0">
                        <a:spcBef>
                          <a:spcPts val="0"/>
                        </a:spcBef>
                        <a:spcAft>
                          <a:spcPts val="0"/>
                        </a:spcAft>
                        <a:buNone/>
                      </a:pPr>
                      <a:r>
                        <a:rPr lang="en-ZA" sz="1500">
                          <a:solidFill>
                            <a:schemeClr val="lt1"/>
                          </a:solidFill>
                        </a:rPr>
                        <a:t>FORMULAIRE DE RÉFÉRENCE </a:t>
                      </a:r>
                      <a:endParaRPr sz="1500">
                        <a:solidFill>
                          <a:schemeClr val="lt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5D3F5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309400">
                <a:tc gridSpan="2">
                  <a:txBody>
                    <a:bodyPr/>
                    <a:lstStyle/>
                    <a:p>
                      <a:pPr marL="0" marR="0" lvl="0" indent="0" algn="l" rtl="0">
                        <a:spcBef>
                          <a:spcPts val="0"/>
                        </a:spcBef>
                        <a:spcAft>
                          <a:spcPts val="0"/>
                        </a:spcAft>
                        <a:buNone/>
                      </a:pPr>
                      <a:r>
                        <a:rPr lang="en-ZA" sz="1000" dirty="0" err="1">
                          <a:solidFill>
                            <a:schemeClr val="dk1"/>
                          </a:solidFill>
                        </a:rPr>
                        <a:t>Numéro</a:t>
                      </a:r>
                      <a:r>
                        <a:rPr lang="en-ZA" sz="1000" dirty="0">
                          <a:solidFill>
                            <a:schemeClr val="dk1"/>
                          </a:solidFill>
                        </a:rPr>
                        <a:t> </a:t>
                      </a:r>
                      <a:r>
                        <a:rPr lang="en-ZA" sz="1000" dirty="0" err="1">
                          <a:solidFill>
                            <a:schemeClr val="dk1"/>
                          </a:solidFill>
                        </a:rPr>
                        <a:t>d'identification</a:t>
                      </a:r>
                      <a:r>
                        <a:rPr lang="en-ZA" sz="1000" dirty="0">
                          <a:solidFill>
                            <a:schemeClr val="dk1"/>
                          </a:solidFill>
                        </a:rPr>
                        <a:t> du </a:t>
                      </a:r>
                      <a:r>
                        <a:rPr lang="en-ZA" sz="1000" dirty="0" err="1">
                          <a:solidFill>
                            <a:schemeClr val="dk1"/>
                          </a:solidFill>
                        </a:rPr>
                        <a:t>cas</a:t>
                      </a:r>
                      <a:r>
                        <a:rPr lang="en-ZA" sz="1000" dirty="0">
                          <a:solidFill>
                            <a:schemeClr val="dk1"/>
                          </a:solidFill>
                        </a:rPr>
                        <a:t> (</a:t>
                      </a:r>
                      <a:r>
                        <a:rPr lang="en-ZA" sz="1000" dirty="0" err="1">
                          <a:solidFill>
                            <a:schemeClr val="dk1"/>
                          </a:solidFill>
                        </a:rPr>
                        <a:t>agence</a:t>
                      </a:r>
                      <a:r>
                        <a:rPr lang="en-ZA" sz="1000" dirty="0">
                          <a:solidFill>
                            <a:schemeClr val="dk1"/>
                          </a:solidFill>
                        </a:rPr>
                        <a:t> de </a:t>
                      </a:r>
                      <a:r>
                        <a:rPr lang="en-ZA" sz="1000" dirty="0" err="1">
                          <a:solidFill>
                            <a:schemeClr val="dk1"/>
                          </a:solidFill>
                        </a:rPr>
                        <a:t>référence</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La </a:t>
                      </a:r>
                      <a:r>
                        <a:rPr lang="en-ZA" sz="1000" b="1" dirty="0" err="1">
                          <a:solidFill>
                            <a:schemeClr val="dk1"/>
                          </a:solidFill>
                        </a:rPr>
                        <a:t>personne</a:t>
                      </a:r>
                      <a:r>
                        <a:rPr lang="en-ZA" sz="1000" b="1" dirty="0">
                          <a:solidFill>
                            <a:schemeClr val="dk1"/>
                          </a:solidFill>
                        </a:rPr>
                        <a:t> </a:t>
                      </a:r>
                      <a:r>
                        <a:rPr lang="en-ZA" sz="1000" b="1" dirty="0" err="1">
                          <a:solidFill>
                            <a:schemeClr val="dk1"/>
                          </a:solidFill>
                        </a:rPr>
                        <a:t>orientée</a:t>
                      </a:r>
                      <a:r>
                        <a:rPr lang="en-ZA" sz="1000" b="1" dirty="0">
                          <a:solidFill>
                            <a:schemeClr val="dk1"/>
                          </a:solidFill>
                        </a:rPr>
                        <a:t> </a:t>
                      </a:r>
                      <a:r>
                        <a:rPr lang="en-ZA" sz="1000" b="1" dirty="0" err="1">
                          <a:solidFill>
                            <a:schemeClr val="dk1"/>
                          </a:solidFill>
                        </a:rPr>
                        <a:t>vers</a:t>
                      </a:r>
                      <a:r>
                        <a:rPr lang="en-ZA" sz="1000" b="1" dirty="0">
                          <a:solidFill>
                            <a:schemeClr val="dk1"/>
                          </a:solidFill>
                        </a:rPr>
                        <a:t> les services a-t-</a:t>
                      </a:r>
                      <a:r>
                        <a:rPr lang="en-ZA" sz="1000" b="1" dirty="0" err="1">
                          <a:solidFill>
                            <a:schemeClr val="dk1"/>
                          </a:solidFill>
                        </a:rPr>
                        <a:t>elle</a:t>
                      </a:r>
                      <a:r>
                        <a:rPr lang="en-ZA" sz="1000" b="1" dirty="0">
                          <a:solidFill>
                            <a:schemeClr val="dk1"/>
                          </a:solidFill>
                        </a:rPr>
                        <a:t> </a:t>
                      </a:r>
                      <a:r>
                        <a:rPr lang="en-ZA" sz="1000" b="1" dirty="0" err="1">
                          <a:solidFill>
                            <a:schemeClr val="dk1"/>
                          </a:solidFill>
                        </a:rPr>
                        <a:t>donné</a:t>
                      </a:r>
                      <a:r>
                        <a:rPr lang="en-ZA" sz="1000" b="1" dirty="0">
                          <a:solidFill>
                            <a:schemeClr val="dk1"/>
                          </a:solidFill>
                        </a:rPr>
                        <a:t> son </a:t>
                      </a:r>
                      <a:r>
                        <a:rPr lang="en-ZA" sz="1000" b="1" dirty="0" err="1">
                          <a:solidFill>
                            <a:schemeClr val="dk1"/>
                          </a:solidFill>
                        </a:rPr>
                        <a:t>consentement</a:t>
                      </a:r>
                      <a:r>
                        <a:rPr lang="en-ZA" sz="1000" b="1" dirty="0">
                          <a:solidFill>
                            <a:schemeClr val="dk1"/>
                          </a:solidFill>
                        </a:rPr>
                        <a:t> / </a:t>
                      </a:r>
                      <a:r>
                        <a:rPr lang="en-ZA" sz="1000" b="1" dirty="0" err="1">
                          <a:solidFill>
                            <a:schemeClr val="dk1"/>
                          </a:solidFill>
                        </a:rPr>
                        <a:t>assentiment</a:t>
                      </a:r>
                      <a:r>
                        <a:rPr lang="en-ZA" sz="1000" b="1" dirty="0">
                          <a:solidFill>
                            <a:schemeClr val="dk1"/>
                          </a:solidFill>
                        </a:rPr>
                        <a:t> pour </a:t>
                      </a:r>
                      <a:r>
                        <a:rPr lang="en-ZA" sz="1000" b="1" dirty="0" err="1">
                          <a:solidFill>
                            <a:schemeClr val="dk1"/>
                          </a:solidFill>
                        </a:rPr>
                        <a:t>cette</a:t>
                      </a:r>
                      <a:r>
                        <a:rPr lang="en-ZA" sz="1000" b="1" dirty="0">
                          <a:solidFill>
                            <a:schemeClr val="dk1"/>
                          </a:solidFill>
                        </a:rPr>
                        <a:t> orientation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Oui</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]Non, </a:t>
                      </a:r>
                      <a:r>
                        <a:rPr lang="en-ZA" sz="1000" dirty="0" err="1">
                          <a:solidFill>
                            <a:schemeClr val="dk1"/>
                          </a:solidFill>
                        </a:rPr>
                        <a:t>veuillez</a:t>
                      </a:r>
                      <a:r>
                        <a:rPr lang="en-ZA" sz="1000" dirty="0">
                          <a:solidFill>
                            <a:schemeClr val="dk1"/>
                          </a:solidFill>
                        </a:rPr>
                        <a:t> </a:t>
                      </a:r>
                      <a:r>
                        <a:rPr lang="en-ZA" sz="1000" b="1" dirty="0" err="1">
                          <a:solidFill>
                            <a:schemeClr val="dk1"/>
                          </a:solidFill>
                        </a:rPr>
                        <a:t>préciser</a:t>
                      </a:r>
                      <a:r>
                        <a:rPr lang="en-ZA" sz="1000" b="1" dirty="0">
                          <a:solidFill>
                            <a:schemeClr val="dk1"/>
                          </a:solidFill>
                        </a:rPr>
                        <a:t> </a:t>
                      </a:r>
                      <a:r>
                        <a:rPr lang="en-ZA" sz="1000" b="1" dirty="0" err="1">
                          <a:solidFill>
                            <a:schemeClr val="dk1"/>
                          </a:solidFill>
                        </a:rPr>
                        <a:t>pourquoi</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1"/>
                  </a:ext>
                </a:extLst>
              </a:tr>
              <a:tr h="308600">
                <a:tc gridSpan="2">
                  <a:txBody>
                    <a:bodyPr/>
                    <a:lstStyle/>
                    <a:p>
                      <a:pPr marL="0" marR="0" lvl="0" indent="0" algn="l" rtl="0">
                        <a:spcBef>
                          <a:spcPts val="0"/>
                        </a:spcBef>
                        <a:spcAft>
                          <a:spcPts val="0"/>
                        </a:spcAft>
                        <a:buNone/>
                      </a:pPr>
                      <a:r>
                        <a:rPr lang="en-ZA" sz="1000">
                          <a:solidFill>
                            <a:schemeClr val="dk1"/>
                          </a:solidFill>
                        </a:rPr>
                        <a:t>Date de la saisine : jj/mm/aa</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Type de </a:t>
                      </a:r>
                      <a:r>
                        <a:rPr lang="en-ZA" sz="1000" b="1" dirty="0" err="1">
                          <a:solidFill>
                            <a:schemeClr val="dk1"/>
                          </a:solidFill>
                        </a:rPr>
                        <a:t>référence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 Interne</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Externe</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2"/>
                  </a:ext>
                </a:extLst>
              </a:tr>
              <a:tr h="309400">
                <a:tc gridSpan="2">
                  <a:txBody>
                    <a:bodyPr/>
                    <a:lstStyle/>
                    <a:p>
                      <a:pPr marL="0" marR="0" lvl="0" indent="0" algn="l" rtl="0">
                        <a:spcBef>
                          <a:spcPts val="0"/>
                        </a:spcBef>
                        <a:spcAft>
                          <a:spcPts val="0"/>
                        </a:spcAft>
                        <a:buNone/>
                      </a:pPr>
                      <a:r>
                        <a:rPr lang="en-ZA" sz="1000">
                          <a:solidFill>
                            <a:schemeClr val="dk1"/>
                          </a:solidFill>
                        </a:rPr>
                        <a:t>Niveau de priorité de la réponse :</a:t>
                      </a:r>
                      <a:endParaRPr sz="1000">
                        <a:solidFill>
                          <a:schemeClr val="dk1"/>
                        </a:solidFill>
                      </a:endParaRPr>
                    </a:p>
                    <a:p>
                      <a:pPr marL="0" marR="0" lvl="0" indent="0" algn="l" rtl="0">
                        <a:spcBef>
                          <a:spcPts val="0"/>
                        </a:spcBef>
                        <a:spcAft>
                          <a:spcPts val="0"/>
                        </a:spcAft>
                        <a:buNone/>
                      </a:pPr>
                      <a:r>
                        <a:rPr lang="en-ZA" sz="1000" b="0">
                          <a:solidFill>
                            <a:schemeClr val="dk1"/>
                          </a:solidFill>
                        </a:rPr>
                        <a:t>[ ] </a:t>
                      </a:r>
                      <a:r>
                        <a:rPr lang="en-ZA" sz="700" b="0" i="1">
                          <a:solidFill>
                            <a:schemeClr val="dk1"/>
                          </a:solidFill>
                        </a:rPr>
                        <a:t>Réponse </a:t>
                      </a:r>
                      <a:r>
                        <a:rPr lang="en-ZA" sz="1000" b="0">
                          <a:solidFill>
                            <a:schemeClr val="dk1"/>
                          </a:solidFill>
                        </a:rPr>
                        <a:t>élevée </a:t>
                      </a:r>
                      <a:r>
                        <a:rPr lang="en-ZA" sz="700" b="0" i="1">
                          <a:solidFill>
                            <a:schemeClr val="dk1"/>
                          </a:solidFill>
                        </a:rPr>
                        <a:t>dans les 24 heures</a:t>
                      </a:r>
                      <a:endParaRPr sz="700" b="0" i="1">
                        <a:solidFill>
                          <a:schemeClr val="dk1"/>
                        </a:solidFill>
                      </a:endParaRPr>
                    </a:p>
                    <a:p>
                      <a:pPr marL="0" marR="0" lvl="0" indent="0" algn="l" rtl="0">
                        <a:spcBef>
                          <a:spcPts val="0"/>
                        </a:spcBef>
                        <a:spcAft>
                          <a:spcPts val="0"/>
                        </a:spcAft>
                        <a:buNone/>
                      </a:pPr>
                      <a:r>
                        <a:rPr lang="en-ZA" sz="700" b="0" i="1">
                          <a:solidFill>
                            <a:schemeClr val="dk1"/>
                          </a:solidFill>
                          <a:latin typeface="Calibri"/>
                          <a:ea typeface="Calibri"/>
                          <a:cs typeface="Calibri"/>
                          <a:sym typeface="Calibri"/>
                        </a:rPr>
                        <a:t>[Réponse </a:t>
                      </a:r>
                      <a:r>
                        <a:rPr lang="en-ZA" sz="1000" b="0">
                          <a:solidFill>
                            <a:schemeClr val="dk1"/>
                          </a:solidFill>
                        </a:rPr>
                        <a:t>moyenne dans </a:t>
                      </a:r>
                      <a:r>
                        <a:rPr lang="en-ZA" sz="700" b="0" i="1">
                          <a:solidFill>
                            <a:schemeClr val="dk1"/>
                          </a:solidFill>
                          <a:latin typeface="Calibri"/>
                          <a:ea typeface="Calibri"/>
                          <a:cs typeface="Calibri"/>
                          <a:sym typeface="Calibri"/>
                        </a:rPr>
                        <a:t>les 3 jours</a:t>
                      </a:r>
                      <a:endParaRPr sz="700" b="0" i="1">
                        <a:solidFill>
                          <a:schemeClr val="dk1"/>
                        </a:solidFill>
                        <a:latin typeface="Calibri"/>
                        <a:ea typeface="Calibri"/>
                        <a:cs typeface="Calibri"/>
                        <a:sym typeface="Calibri"/>
                      </a:endParaRPr>
                    </a:p>
                    <a:p>
                      <a:pPr marL="0" marR="0" lvl="0" indent="0" algn="l" rtl="0">
                        <a:spcBef>
                          <a:spcPts val="0"/>
                        </a:spcBef>
                        <a:spcAft>
                          <a:spcPts val="0"/>
                        </a:spcAft>
                        <a:buNone/>
                      </a:pPr>
                      <a:r>
                        <a:rPr lang="en-ZA" sz="1000" b="0">
                          <a:solidFill>
                            <a:schemeClr val="dk1"/>
                          </a:solidFill>
                        </a:rPr>
                        <a:t>[ ]Faible taux </a:t>
                      </a:r>
                      <a:r>
                        <a:rPr lang="en-ZA" sz="700" b="0" i="1">
                          <a:solidFill>
                            <a:schemeClr val="dk1"/>
                          </a:solidFill>
                          <a:latin typeface="Calibri"/>
                          <a:ea typeface="Calibri"/>
                          <a:cs typeface="Calibri"/>
                          <a:sym typeface="Calibri"/>
                        </a:rPr>
                        <a:t>de réponse dans un délai d'une semaine</a:t>
                      </a:r>
                      <a:endParaRPr sz="700" b="0" i="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err="1">
                          <a:solidFill>
                            <a:schemeClr val="dk1"/>
                          </a:solidFill>
                        </a:rPr>
                        <a:t>Référé</a:t>
                      </a:r>
                      <a:r>
                        <a:rPr lang="en-ZA" sz="1000" b="1" dirty="0">
                          <a:solidFill>
                            <a:schemeClr val="dk1"/>
                          </a:solidFill>
                        </a:rPr>
                        <a:t> par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Téléphone</a:t>
                      </a:r>
                      <a:r>
                        <a:rPr lang="en-ZA" sz="1000" dirty="0">
                          <a:solidFill>
                            <a:schemeClr val="dk1"/>
                          </a:solidFill>
                        </a:rPr>
                        <a:t> </a:t>
                      </a:r>
                      <a:r>
                        <a:rPr lang="en-ZA" sz="700" b="0" i="1" dirty="0" err="1">
                          <a:solidFill>
                            <a:schemeClr val="dk1"/>
                          </a:solidFill>
                          <a:latin typeface="Calibri"/>
                          <a:ea typeface="Calibri"/>
                          <a:cs typeface="Calibri"/>
                          <a:sym typeface="Calibri"/>
                        </a:rPr>
                        <a:t>uniquement</a:t>
                      </a:r>
                      <a:r>
                        <a:rPr lang="en-ZA" sz="700" b="0" i="1" dirty="0">
                          <a:solidFill>
                            <a:schemeClr val="dk1"/>
                          </a:solidFill>
                          <a:latin typeface="Calibri"/>
                          <a:ea typeface="Calibri"/>
                          <a:cs typeface="Calibri"/>
                          <a:sym typeface="Calibri"/>
                        </a:rPr>
                        <a:t> pour les </a:t>
                      </a:r>
                      <a:r>
                        <a:rPr lang="en-ZA" sz="700" b="0" i="1" dirty="0" err="1">
                          <a:solidFill>
                            <a:schemeClr val="dk1"/>
                          </a:solidFill>
                          <a:latin typeface="Calibri"/>
                          <a:ea typeface="Calibri"/>
                          <a:cs typeface="Calibri"/>
                          <a:sym typeface="Calibri"/>
                        </a:rPr>
                        <a:t>cas</a:t>
                      </a:r>
                      <a:r>
                        <a:rPr lang="en-ZA" sz="700" b="0" i="1" dirty="0">
                          <a:solidFill>
                            <a:schemeClr val="dk1"/>
                          </a:solidFill>
                          <a:latin typeface="Calibri"/>
                          <a:ea typeface="Calibri"/>
                          <a:cs typeface="Calibri"/>
                          <a:sym typeface="Calibri"/>
                        </a:rPr>
                        <a:t> à haut </a:t>
                      </a:r>
                      <a:r>
                        <a:rPr lang="en-ZA" sz="700" b="0" i="1" dirty="0" err="1">
                          <a:solidFill>
                            <a:schemeClr val="dk1"/>
                          </a:solidFill>
                          <a:latin typeface="Calibri"/>
                          <a:ea typeface="Calibri"/>
                          <a:cs typeface="Calibri"/>
                          <a:sym typeface="Calibri"/>
                        </a:rPr>
                        <a:t>risque</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 </a:t>
                      </a:r>
                      <a:r>
                        <a:rPr lang="en-ZA" sz="1000" dirty="0" err="1">
                          <a:solidFill>
                            <a:schemeClr val="dk1"/>
                          </a:solidFill>
                        </a:rPr>
                        <a:t>Envoyer</a:t>
                      </a:r>
                      <a:r>
                        <a:rPr lang="en-ZA" sz="1000" dirty="0">
                          <a:solidFill>
                            <a:schemeClr val="dk1"/>
                          </a:solidFill>
                        </a:rPr>
                        <a:t> par </a:t>
                      </a:r>
                      <a:r>
                        <a:rPr lang="en-ZA" sz="1000" dirty="0" err="1">
                          <a:solidFill>
                            <a:schemeClr val="dk1"/>
                          </a:solidFill>
                        </a:rPr>
                        <a:t>courriel</a:t>
                      </a:r>
                      <a:r>
                        <a:rPr lang="en-ZA" sz="1000" dirty="0">
                          <a:solidFill>
                            <a:schemeClr val="dk1"/>
                          </a:solidFill>
                        </a:rPr>
                        <a:t> </a:t>
                      </a:r>
                      <a:r>
                        <a:rPr lang="en-ZA" sz="700" b="0" i="1" dirty="0">
                          <a:solidFill>
                            <a:schemeClr val="dk1"/>
                          </a:solidFill>
                          <a:latin typeface="Calibri"/>
                          <a:ea typeface="Calibri"/>
                          <a:cs typeface="Calibri"/>
                          <a:sym typeface="Calibri"/>
                        </a:rPr>
                        <a:t>sous </a:t>
                      </a:r>
                      <a:r>
                        <a:rPr lang="en-ZA" sz="700" b="0" i="1" dirty="0" err="1">
                          <a:solidFill>
                            <a:schemeClr val="dk1"/>
                          </a:solidFill>
                          <a:latin typeface="Calibri"/>
                          <a:ea typeface="Calibri"/>
                          <a:cs typeface="Calibri"/>
                          <a:sym typeface="Calibri"/>
                        </a:rPr>
                        <a:t>forme</a:t>
                      </a:r>
                      <a:r>
                        <a:rPr lang="en-ZA" sz="700" b="0" i="1" dirty="0">
                          <a:solidFill>
                            <a:schemeClr val="dk1"/>
                          </a:solidFill>
                          <a:latin typeface="Calibri"/>
                          <a:ea typeface="Calibri"/>
                          <a:cs typeface="Calibri"/>
                          <a:sym typeface="Calibri"/>
                        </a:rPr>
                        <a:t> de document protégé par un mot de passe</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 En </a:t>
                      </a:r>
                      <a:r>
                        <a:rPr lang="en-ZA" sz="1000" dirty="0" err="1">
                          <a:solidFill>
                            <a:schemeClr val="dk1"/>
                          </a:solidFill>
                        </a:rPr>
                        <a:t>personne</a:t>
                      </a:r>
                      <a:r>
                        <a:rPr lang="en-ZA" sz="1000" dirty="0">
                          <a:solidFill>
                            <a:schemeClr val="dk1"/>
                          </a:solidFill>
                        </a:rPr>
                        <a:t> </a:t>
                      </a:r>
                      <a:r>
                        <a:rPr lang="en-ZA" sz="700" b="0" i="1" dirty="0">
                          <a:solidFill>
                            <a:schemeClr val="dk1"/>
                          </a:solidFill>
                          <a:latin typeface="Calibri"/>
                          <a:ea typeface="Calibri"/>
                          <a:cs typeface="Calibri"/>
                          <a:sym typeface="Calibri"/>
                        </a:rPr>
                        <a:t>dans </a:t>
                      </a:r>
                      <a:r>
                        <a:rPr lang="en-ZA" sz="700" b="0" i="1" dirty="0" err="1">
                          <a:solidFill>
                            <a:schemeClr val="dk1"/>
                          </a:solidFill>
                          <a:latin typeface="Calibri"/>
                          <a:ea typeface="Calibri"/>
                          <a:cs typeface="Calibri"/>
                          <a:sym typeface="Calibri"/>
                        </a:rPr>
                        <a:t>une</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enveloppe</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scellée</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Système</a:t>
                      </a:r>
                      <a:r>
                        <a:rPr lang="en-ZA" sz="1000" dirty="0">
                          <a:solidFill>
                            <a:schemeClr val="dk1"/>
                          </a:solidFill>
                        </a:rPr>
                        <a:t> numérique de gestion de </a:t>
                      </a:r>
                      <a:r>
                        <a:rPr lang="en-ZA" sz="1000" dirty="0" err="1">
                          <a:solidFill>
                            <a:schemeClr val="dk1"/>
                          </a:solidFill>
                        </a:rPr>
                        <a:t>cas</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3"/>
                  </a:ext>
                </a:extLst>
              </a:tr>
              <a:tr h="127000">
                <a:tc gridSpan="2">
                  <a:txBody>
                    <a:bodyPr/>
                    <a:lstStyle/>
                    <a:p>
                      <a:pPr marL="0" marR="0" lvl="0" indent="0" algn="l" rtl="0">
                        <a:lnSpc>
                          <a:spcPct val="107000"/>
                        </a:lnSpc>
                        <a:spcBef>
                          <a:spcPts val="0"/>
                        </a:spcBef>
                        <a:spcAft>
                          <a:spcPts val="0"/>
                        </a:spcAft>
                        <a:buNone/>
                      </a:pPr>
                      <a:r>
                        <a:rPr lang="en-ZA" sz="1000" b="1">
                          <a:solidFill>
                            <a:schemeClr val="dk1"/>
                          </a:solidFill>
                        </a:rPr>
                        <a:t>1. RÉFÉRÉ PAR</a:t>
                      </a:r>
                      <a:endParaRPr sz="1000" b="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gridSpan="2">
                  <a:txBody>
                    <a:bodyPr/>
                    <a:lstStyle/>
                    <a:p>
                      <a:pPr marL="0" marR="0" lvl="0" indent="0" algn="l" rtl="0">
                        <a:lnSpc>
                          <a:spcPct val="107000"/>
                        </a:lnSpc>
                        <a:spcBef>
                          <a:spcPts val="0"/>
                        </a:spcBef>
                        <a:spcAft>
                          <a:spcPts val="0"/>
                        </a:spcAft>
                        <a:buNone/>
                      </a:pPr>
                      <a:r>
                        <a:rPr lang="en-ZA" sz="1000" b="1" dirty="0">
                          <a:solidFill>
                            <a:schemeClr val="dk1"/>
                          </a:solidFill>
                        </a:rPr>
                        <a:t>2. RÉFÉRÉ</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extLst>
                  <a:ext uri="{0D108BD9-81ED-4DB2-BD59-A6C34878D82A}">
                    <a16:rowId xmlns:a16="http://schemas.microsoft.com/office/drawing/2014/main" val="10004"/>
                  </a:ext>
                </a:extLst>
              </a:tr>
              <a:tr h="127000">
                <a:tc gridSpan="2">
                  <a:txBody>
                    <a:bodyPr/>
                    <a:lstStyle/>
                    <a:p>
                      <a:pPr marL="0" marR="0" lvl="0" indent="0" algn="l" rtl="0">
                        <a:spcBef>
                          <a:spcPts val="0"/>
                        </a:spcBef>
                        <a:spcAft>
                          <a:spcPts val="0"/>
                        </a:spcAft>
                        <a:buNone/>
                      </a:pPr>
                      <a:r>
                        <a:rPr lang="en-ZA" sz="1000" dirty="0">
                          <a:solidFill>
                            <a:schemeClr val="dk1"/>
                          </a:solidFill>
                        </a:rPr>
                        <a:t>Nom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Nom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5"/>
                  </a:ext>
                </a:extLst>
              </a:tr>
              <a:tr h="127000">
                <a:tc gridSpan="2">
                  <a:txBody>
                    <a:bodyPr/>
                    <a:lstStyle/>
                    <a:p>
                      <a:pPr marL="0" marR="0" lvl="0" indent="0" algn="l" rtl="0">
                        <a:spcBef>
                          <a:spcPts val="0"/>
                        </a:spcBef>
                        <a:spcAft>
                          <a:spcPts val="0"/>
                        </a:spcAft>
                        <a:buNone/>
                      </a:pPr>
                      <a:r>
                        <a:rPr lang="en-ZA" sz="1000" dirty="0" err="1">
                          <a:solidFill>
                            <a:schemeClr val="dk1"/>
                          </a:solidFill>
                        </a:rPr>
                        <a:t>Agence</a:t>
                      </a:r>
                      <a:r>
                        <a:rPr lang="en-ZA" sz="1000" dirty="0">
                          <a:solidFill>
                            <a:schemeClr val="dk1"/>
                          </a:solidFill>
                        </a:rPr>
                        <a:t> / Institution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err="1">
                          <a:solidFill>
                            <a:schemeClr val="dk1"/>
                          </a:solidFill>
                        </a:rPr>
                        <a:t>Agence</a:t>
                      </a:r>
                      <a:r>
                        <a:rPr lang="en-ZA" sz="1000" b="1" dirty="0">
                          <a:solidFill>
                            <a:schemeClr val="dk1"/>
                          </a:solidFill>
                        </a:rPr>
                        <a:t> / Institution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6"/>
                  </a:ext>
                </a:extLst>
              </a:tr>
              <a:tr h="127000">
                <a:tc gridSpan="2">
                  <a:txBody>
                    <a:bodyPr/>
                    <a:lstStyle/>
                    <a:p>
                      <a:pPr marL="0" marR="0" lvl="0" indent="0" algn="l" rtl="0">
                        <a:spcBef>
                          <a:spcPts val="0"/>
                        </a:spcBef>
                        <a:spcAft>
                          <a:spcPts val="0"/>
                        </a:spcAft>
                        <a:buNone/>
                      </a:pPr>
                      <a:r>
                        <a:rPr lang="en-ZA" sz="1000" dirty="0">
                          <a:solidFill>
                            <a:schemeClr val="dk1"/>
                          </a:solidFill>
                        </a:rPr>
                        <a:t>Position / </a:t>
                      </a:r>
                      <a:r>
                        <a:rPr lang="en-ZA" sz="1000" dirty="0" err="1">
                          <a:solidFill>
                            <a:schemeClr val="dk1"/>
                          </a:solidFill>
                        </a:rPr>
                        <a:t>Fonction</a:t>
                      </a:r>
                      <a:r>
                        <a:rPr lang="en-ZA" sz="1000" dirty="0">
                          <a:solidFill>
                            <a:schemeClr val="dk1"/>
                          </a:solidFill>
                        </a:rPr>
                        <a:t> :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Position / </a:t>
                      </a:r>
                      <a:r>
                        <a:rPr lang="en-ZA" sz="1000" b="1" dirty="0" err="1">
                          <a:solidFill>
                            <a:schemeClr val="dk1"/>
                          </a:solidFill>
                        </a:rPr>
                        <a:t>Fonction</a:t>
                      </a: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7"/>
                  </a:ext>
                </a:extLst>
              </a:tr>
              <a:tr h="127000">
                <a:tc gridSpan="2">
                  <a:txBody>
                    <a:bodyPr/>
                    <a:lstStyle/>
                    <a:p>
                      <a:pPr marL="0" marR="0" lvl="0" indent="0" algn="l" rtl="0">
                        <a:spcBef>
                          <a:spcPts val="0"/>
                        </a:spcBef>
                        <a:spcAft>
                          <a:spcPts val="0"/>
                        </a:spcAft>
                        <a:buNone/>
                      </a:pPr>
                      <a:r>
                        <a:rPr lang="en-ZA" sz="1000">
                          <a:solidFill>
                            <a:schemeClr val="dk1"/>
                          </a:solidFill>
                        </a:rPr>
                        <a:t>Numéro de téléphone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err="1">
                          <a:solidFill>
                            <a:schemeClr val="dk1"/>
                          </a:solidFill>
                        </a:rPr>
                        <a:t>Numéro</a:t>
                      </a:r>
                      <a:r>
                        <a:rPr lang="en-ZA" sz="1000" b="1" dirty="0">
                          <a:solidFill>
                            <a:schemeClr val="dk1"/>
                          </a:solidFill>
                        </a:rPr>
                        <a:t> de </a:t>
                      </a:r>
                      <a:r>
                        <a:rPr lang="en-ZA" sz="1000" b="1" dirty="0" err="1">
                          <a:solidFill>
                            <a:schemeClr val="dk1"/>
                          </a:solidFill>
                        </a:rPr>
                        <a:t>téléphone</a:t>
                      </a: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8"/>
                  </a:ext>
                </a:extLst>
              </a:tr>
              <a:tr h="127000">
                <a:tc gridSpan="2">
                  <a:txBody>
                    <a:bodyPr/>
                    <a:lstStyle/>
                    <a:p>
                      <a:pPr marL="0" marR="0" lvl="0" indent="0" algn="l" rtl="0">
                        <a:spcBef>
                          <a:spcPts val="0"/>
                        </a:spcBef>
                        <a:spcAft>
                          <a:spcPts val="0"/>
                        </a:spcAft>
                        <a:buNone/>
                      </a:pPr>
                      <a:r>
                        <a:rPr lang="en-ZA" sz="1000">
                          <a:solidFill>
                            <a:schemeClr val="dk1"/>
                          </a:solidFill>
                        </a:rPr>
                        <a:t>Courriel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err="1">
                          <a:solidFill>
                            <a:schemeClr val="dk1"/>
                          </a:solidFill>
                        </a:rPr>
                        <a:t>Courriel</a:t>
                      </a: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9"/>
                  </a:ext>
                </a:extLst>
              </a:tr>
              <a:tr h="127000">
                <a:tc gridSpan="2">
                  <a:txBody>
                    <a:bodyPr/>
                    <a:lstStyle/>
                    <a:p>
                      <a:pPr marL="0" marR="0" lvl="0" indent="0" algn="l" rtl="0">
                        <a:spcBef>
                          <a:spcPts val="0"/>
                        </a:spcBef>
                        <a:spcAft>
                          <a:spcPts val="0"/>
                        </a:spcAft>
                        <a:buNone/>
                      </a:pPr>
                      <a:r>
                        <a:rPr lang="en-ZA" sz="1000">
                          <a:solidFill>
                            <a:schemeClr val="dk1"/>
                          </a:solidFill>
                        </a:rPr>
                        <a:t>Adresse / lieu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err="1">
                          <a:solidFill>
                            <a:schemeClr val="dk1"/>
                          </a:solidFill>
                        </a:rPr>
                        <a:t>Adresse</a:t>
                      </a:r>
                      <a:r>
                        <a:rPr lang="en-ZA" sz="1000" b="1" dirty="0">
                          <a:solidFill>
                            <a:schemeClr val="dk1"/>
                          </a:solidFill>
                        </a:rPr>
                        <a:t> / lieu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0"/>
                  </a:ext>
                </a:extLst>
              </a:tr>
              <a:tr h="185650">
                <a:tc gridSpan="4">
                  <a:txBody>
                    <a:bodyPr/>
                    <a:lstStyle/>
                    <a:p>
                      <a:pPr marL="0" marR="0" lvl="0" indent="0" algn="l" rtl="0">
                        <a:lnSpc>
                          <a:spcPct val="107000"/>
                        </a:lnSpc>
                        <a:spcBef>
                          <a:spcPts val="0"/>
                        </a:spcBef>
                        <a:spcAft>
                          <a:spcPts val="0"/>
                        </a:spcAft>
                        <a:buNone/>
                      </a:pPr>
                      <a:r>
                        <a:rPr lang="en-ZA" sz="1000">
                          <a:solidFill>
                            <a:schemeClr val="dk1"/>
                          </a:solidFill>
                        </a:rPr>
                        <a:t>3. INFORMATIONS CLÉS SUR LE CAS </a:t>
                      </a:r>
                      <a:r>
                        <a:rPr lang="en-ZA" sz="700" b="0" i="1">
                          <a:solidFill>
                            <a:schemeClr val="dk1"/>
                          </a:solidFill>
                        </a:rPr>
                        <a:t>Toutes les informations personnelles sont facultatives et dépendent de la limitation des informations considérées comme sensibles et du partage des seules informations nécessaires au prestataire de services pour fournir le service</a:t>
                      </a:r>
                      <a:r>
                        <a:rPr lang="en-ZA" sz="700" b="0" i="1" u="sng">
                          <a:solidFill>
                            <a:schemeClr val="dk1"/>
                          </a:solidFill>
                        </a:rPr>
                        <a:t>, ainsi que </a:t>
                      </a:r>
                      <a:r>
                        <a:rPr lang="en-ZA" sz="700" b="0" i="1">
                          <a:solidFill>
                            <a:schemeClr val="dk1"/>
                          </a:solidFill>
                        </a:rPr>
                        <a:t>du consentement/de l'accord donné par la personne orientée sur les informations qui peuvent être divulguées.</a:t>
                      </a:r>
                      <a:endParaRPr sz="700" b="0" i="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1"/>
                  </a:ext>
                </a:extLst>
              </a:tr>
              <a:tr h="309400">
                <a:tc>
                  <a:txBody>
                    <a:bodyPr/>
                    <a:lstStyle/>
                    <a:p>
                      <a:pPr marL="0" marR="0" lvl="0" indent="0" algn="l" rtl="0">
                        <a:spcBef>
                          <a:spcPts val="0"/>
                        </a:spcBef>
                        <a:spcAft>
                          <a:spcPts val="0"/>
                        </a:spcAft>
                        <a:buNone/>
                      </a:pPr>
                      <a:r>
                        <a:rPr lang="en-ZA" sz="1000" dirty="0" err="1">
                          <a:solidFill>
                            <a:schemeClr val="dk1"/>
                          </a:solidFill>
                        </a:rPr>
                        <a:t>Prénom</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b="1" dirty="0" err="1">
                          <a:solidFill>
                            <a:schemeClr val="dk1"/>
                          </a:solidFill>
                        </a:rPr>
                        <a:t>Deuxième</a:t>
                      </a:r>
                      <a:r>
                        <a:rPr lang="en-ZA" sz="1000" b="1" dirty="0">
                          <a:solidFill>
                            <a:schemeClr val="dk1"/>
                          </a:solidFill>
                        </a:rPr>
                        <a:t> </a:t>
                      </a:r>
                      <a:r>
                        <a:rPr lang="en-ZA" sz="1000" b="1" dirty="0" err="1">
                          <a:solidFill>
                            <a:schemeClr val="dk1"/>
                          </a:solidFill>
                        </a:rPr>
                        <a:t>prénom</a:t>
                      </a:r>
                      <a:r>
                        <a:rPr lang="en-ZA" sz="1000" b="1" dirty="0">
                          <a:solidFill>
                            <a:schemeClr val="dk1"/>
                          </a:solidFill>
                        </a:rPr>
                        <a:t> :</a:t>
                      </a:r>
                      <a:endParaRPr sz="1350" b="1"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Nom de </a:t>
                      </a:r>
                      <a:r>
                        <a:rPr lang="en-ZA" sz="1000" b="1" dirty="0" err="1">
                          <a:solidFill>
                            <a:schemeClr val="dk1"/>
                          </a:solidFill>
                        </a:rPr>
                        <a:t>famille</a:t>
                      </a:r>
                      <a:r>
                        <a:rPr lang="en-ZA" sz="1000" b="1" dirty="0">
                          <a:solidFill>
                            <a:schemeClr val="dk1"/>
                          </a:solidFill>
                        </a:rPr>
                        <a:t>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4128"/>
        <p:cNvGrpSpPr/>
        <p:nvPr/>
      </p:nvGrpSpPr>
      <p:grpSpPr>
        <a:xfrm>
          <a:off x="0" y="0"/>
          <a:ext cx="0" cy="0"/>
          <a:chOff x="0" y="0"/>
          <a:chExt cx="0" cy="0"/>
        </a:xfrm>
      </p:grpSpPr>
      <p:sp>
        <p:nvSpPr>
          <p:cNvPr id="4129" name="Google Shape;4129;p165"/>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0" name="Google Shape;4130;p165"/>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1" name="Google Shape;4131;p165"/>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2" name="Google Shape;4132;p165"/>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3" name="Google Shape;4133;p165"/>
          <p:cNvSpPr/>
          <p:nvPr/>
        </p:nvSpPr>
        <p:spPr>
          <a:xfrm rot="1782986">
            <a:off x="286724" y="215249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4" name="Google Shape;4134;p165"/>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135" name="Google Shape;4135;p165"/>
          <p:cNvGraphicFramePr/>
          <p:nvPr>
            <p:extLst>
              <p:ext uri="{D42A27DB-BD31-4B8C-83A1-F6EECF244321}">
                <p14:modId xmlns:p14="http://schemas.microsoft.com/office/powerpoint/2010/main" val="4228430677"/>
              </p:ext>
            </p:extLst>
          </p:nvPr>
        </p:nvGraphicFramePr>
        <p:xfrm>
          <a:off x="1016000" y="699800"/>
          <a:ext cx="5233150" cy="6935402"/>
        </p:xfrm>
        <a:graphic>
          <a:graphicData uri="http://schemas.openxmlformats.org/drawingml/2006/table">
            <a:tbl>
              <a:tblPr firstRow="1" firstCol="1" bandRow="1">
                <a:noFill/>
                <a:tableStyleId>{2E002EEE-DCA1-4BBC-BB20-DC795D1CDC30}</a:tableStyleId>
              </a:tblPr>
              <a:tblGrid>
                <a:gridCol w="1956700">
                  <a:extLst>
                    <a:ext uri="{9D8B030D-6E8A-4147-A177-3AD203B41FA5}">
                      <a16:colId xmlns:a16="http://schemas.microsoft.com/office/drawing/2014/main" val="20000"/>
                    </a:ext>
                  </a:extLst>
                </a:gridCol>
                <a:gridCol w="263500">
                  <a:extLst>
                    <a:ext uri="{9D8B030D-6E8A-4147-A177-3AD203B41FA5}">
                      <a16:colId xmlns:a16="http://schemas.microsoft.com/office/drawing/2014/main" val="20001"/>
                    </a:ext>
                  </a:extLst>
                </a:gridCol>
                <a:gridCol w="958675">
                  <a:extLst>
                    <a:ext uri="{9D8B030D-6E8A-4147-A177-3AD203B41FA5}">
                      <a16:colId xmlns:a16="http://schemas.microsoft.com/office/drawing/2014/main" val="20002"/>
                    </a:ext>
                  </a:extLst>
                </a:gridCol>
                <a:gridCol w="531375">
                  <a:extLst>
                    <a:ext uri="{9D8B030D-6E8A-4147-A177-3AD203B41FA5}">
                      <a16:colId xmlns:a16="http://schemas.microsoft.com/office/drawing/2014/main" val="20003"/>
                    </a:ext>
                  </a:extLst>
                </a:gridCol>
                <a:gridCol w="139725">
                  <a:extLst>
                    <a:ext uri="{9D8B030D-6E8A-4147-A177-3AD203B41FA5}">
                      <a16:colId xmlns:a16="http://schemas.microsoft.com/office/drawing/2014/main" val="20004"/>
                    </a:ext>
                  </a:extLst>
                </a:gridCol>
                <a:gridCol w="460800">
                  <a:extLst>
                    <a:ext uri="{9D8B030D-6E8A-4147-A177-3AD203B41FA5}">
                      <a16:colId xmlns:a16="http://schemas.microsoft.com/office/drawing/2014/main" val="20005"/>
                    </a:ext>
                  </a:extLst>
                </a:gridCol>
                <a:gridCol w="922375">
                  <a:extLst>
                    <a:ext uri="{9D8B030D-6E8A-4147-A177-3AD203B41FA5}">
                      <a16:colId xmlns:a16="http://schemas.microsoft.com/office/drawing/2014/main" val="20006"/>
                    </a:ext>
                  </a:extLst>
                </a:gridCol>
              </a:tblGrid>
              <a:tr h="183800">
                <a:tc gridSpan="7">
                  <a:txBody>
                    <a:bodyPr/>
                    <a:lstStyle/>
                    <a:p>
                      <a:pPr marL="0" marR="0" lvl="0" indent="0" algn="l" rtl="0">
                        <a:spcBef>
                          <a:spcPts val="0"/>
                        </a:spcBef>
                        <a:spcAft>
                          <a:spcPts val="0"/>
                        </a:spcAft>
                        <a:buNone/>
                      </a:pPr>
                      <a:r>
                        <a:rPr lang="en-ZA" sz="1000" dirty="0" err="1">
                          <a:solidFill>
                            <a:schemeClr val="dk1"/>
                          </a:solidFill>
                        </a:rPr>
                        <a:t>Autres</a:t>
                      </a:r>
                      <a:r>
                        <a:rPr lang="en-ZA" sz="1000" dirty="0">
                          <a:solidFill>
                            <a:schemeClr val="dk1"/>
                          </a:solidFill>
                        </a:rPr>
                        <a:t> </a:t>
                      </a:r>
                      <a:r>
                        <a:rPr lang="en-ZA" sz="1000" dirty="0" err="1">
                          <a:solidFill>
                            <a:schemeClr val="dk1"/>
                          </a:solidFill>
                        </a:rPr>
                        <a:t>noms</a:t>
                      </a:r>
                      <a:r>
                        <a:rPr lang="en-ZA" sz="1000" dirty="0">
                          <a:solidFill>
                            <a:schemeClr val="dk1"/>
                          </a:solidFill>
                        </a:rPr>
                        <a:t> </a:t>
                      </a:r>
                      <a:r>
                        <a:rPr lang="en-ZA" sz="1000" dirty="0" err="1">
                          <a:solidFill>
                            <a:schemeClr val="dk1"/>
                          </a:solidFill>
                        </a:rPr>
                        <a:t>ou</a:t>
                      </a:r>
                      <a:r>
                        <a:rPr lang="en-ZA" sz="1000" dirty="0">
                          <a:solidFill>
                            <a:schemeClr val="dk1"/>
                          </a:solidFill>
                        </a:rPr>
                        <a:t> </a:t>
                      </a:r>
                      <a:r>
                        <a:rPr lang="en-ZA" sz="1000" dirty="0" err="1">
                          <a:solidFill>
                            <a:schemeClr val="dk1"/>
                          </a:solidFill>
                        </a:rPr>
                        <a:t>orthographes</a:t>
                      </a:r>
                      <a:r>
                        <a:rPr lang="en-ZA" sz="1000" dirty="0">
                          <a:solidFill>
                            <a:schemeClr val="dk1"/>
                          </a:solidFill>
                        </a:rPr>
                        <a:t> sous </a:t>
                      </a:r>
                      <a:r>
                        <a:rPr lang="en-ZA" sz="1000" dirty="0" err="1">
                          <a:solidFill>
                            <a:schemeClr val="dk1"/>
                          </a:solidFill>
                        </a:rPr>
                        <a:t>lesquels</a:t>
                      </a:r>
                      <a:r>
                        <a:rPr lang="en-ZA" sz="1000" dirty="0">
                          <a:solidFill>
                            <a:schemeClr val="dk1"/>
                          </a:solidFill>
                        </a:rPr>
                        <a:t> la </a:t>
                      </a:r>
                      <a:r>
                        <a:rPr lang="en-ZA" sz="1000" dirty="0" err="1">
                          <a:solidFill>
                            <a:schemeClr val="dk1"/>
                          </a:solidFill>
                        </a:rPr>
                        <a:t>personne</a:t>
                      </a:r>
                      <a:r>
                        <a:rPr lang="en-ZA" sz="1000" dirty="0">
                          <a:solidFill>
                            <a:schemeClr val="dk1"/>
                          </a:solidFill>
                        </a:rPr>
                        <a:t> </a:t>
                      </a:r>
                      <a:r>
                        <a:rPr lang="en-ZA" sz="1000" dirty="0" err="1">
                          <a:solidFill>
                            <a:schemeClr val="dk1"/>
                          </a:solidFill>
                        </a:rPr>
                        <a:t>référencée</a:t>
                      </a:r>
                      <a:r>
                        <a:rPr lang="en-ZA" sz="1000" dirty="0">
                          <a:solidFill>
                            <a:schemeClr val="dk1"/>
                          </a:solidFill>
                        </a:rPr>
                        <a:t> </a:t>
                      </a:r>
                      <a:r>
                        <a:rPr lang="en-ZA" sz="1000" dirty="0" err="1">
                          <a:solidFill>
                            <a:schemeClr val="dk1"/>
                          </a:solidFill>
                        </a:rPr>
                        <a:t>est</a:t>
                      </a:r>
                      <a:r>
                        <a:rPr lang="en-ZA" sz="1000" dirty="0">
                          <a:solidFill>
                            <a:schemeClr val="dk1"/>
                          </a:solidFill>
                        </a:rPr>
                        <a:t> </a:t>
                      </a:r>
                      <a:r>
                        <a:rPr lang="en-ZA" sz="1000" dirty="0" err="1">
                          <a:solidFill>
                            <a:schemeClr val="dk1"/>
                          </a:solidFill>
                        </a:rPr>
                        <a:t>connue</a:t>
                      </a:r>
                      <a:r>
                        <a:rPr lang="en-ZA" sz="1000" dirty="0">
                          <a:solidFill>
                            <a:schemeClr val="dk1"/>
                          </a:solidFill>
                        </a:rPr>
                        <a:t> : par </a:t>
                      </a:r>
                      <a:r>
                        <a:rPr lang="en-ZA" sz="1000" dirty="0" err="1">
                          <a:solidFill>
                            <a:schemeClr val="dk1"/>
                          </a:solidFill>
                        </a:rPr>
                        <a:t>exemple</a:t>
                      </a:r>
                      <a:r>
                        <a:rPr lang="en-ZA" sz="1000" dirty="0">
                          <a:solidFill>
                            <a:schemeClr val="dk1"/>
                          </a:solidFill>
                        </a:rPr>
                        <a:t>, </a:t>
                      </a:r>
                      <a:r>
                        <a:rPr lang="en-ZA" sz="1000" dirty="0" err="1">
                          <a:solidFill>
                            <a:schemeClr val="dk1"/>
                          </a:solidFill>
                        </a:rPr>
                        <a:t>surnom</a:t>
                      </a:r>
                      <a:r>
                        <a:rPr lang="en-ZA" sz="1000" dirty="0">
                          <a:solidFill>
                            <a:schemeClr val="dk1"/>
                          </a:solidFill>
                        </a:rPr>
                        <a:t>, </a:t>
                      </a:r>
                      <a:r>
                        <a:rPr lang="en-ZA" sz="1000" dirty="0" err="1">
                          <a:solidFill>
                            <a:schemeClr val="dk1"/>
                          </a:solidFill>
                        </a:rPr>
                        <a:t>deuxième</a:t>
                      </a:r>
                      <a:r>
                        <a:rPr lang="en-ZA" sz="1000" dirty="0">
                          <a:solidFill>
                            <a:schemeClr val="dk1"/>
                          </a:solidFill>
                        </a:rPr>
                        <a:t> nom de </a:t>
                      </a:r>
                      <a:r>
                        <a:rPr lang="en-ZA" sz="1000" dirty="0" err="1">
                          <a:solidFill>
                            <a:schemeClr val="dk1"/>
                          </a:solidFill>
                        </a:rPr>
                        <a:t>famille</a:t>
                      </a:r>
                      <a:r>
                        <a:rPr lang="en-ZA" sz="1000" dirty="0">
                          <a:solidFill>
                            <a:schemeClr val="dk1"/>
                          </a:solidFill>
                        </a:rPr>
                        <a: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661650">
                <a:tc gridSpan="2">
                  <a:txBody>
                    <a:bodyPr/>
                    <a:lstStyle/>
                    <a:p>
                      <a:pPr marL="0" marR="0" lvl="0" indent="0" algn="l" rtl="0">
                        <a:spcBef>
                          <a:spcPts val="0"/>
                        </a:spcBef>
                        <a:spcAft>
                          <a:spcPts val="0"/>
                        </a:spcAft>
                        <a:buNone/>
                      </a:pPr>
                      <a:r>
                        <a:rPr lang="en-ZA" sz="1000" dirty="0">
                          <a:solidFill>
                            <a:schemeClr val="dk1"/>
                          </a:solidFill>
                        </a:rPr>
                        <a:t>Date de naissance (DDN) :</a:t>
                      </a:r>
                      <a:endParaRPr sz="1000" dirty="0">
                        <a:solidFill>
                          <a:schemeClr val="dk1"/>
                        </a:solidFill>
                      </a:endParaRPr>
                    </a:p>
                    <a:p>
                      <a:pPr marL="0" marR="0" lvl="0" indent="0" algn="l" rtl="0">
                        <a:spcBef>
                          <a:spcPts val="0"/>
                        </a:spcBef>
                        <a:spcAft>
                          <a:spcPts val="0"/>
                        </a:spcAft>
                        <a:buNone/>
                      </a:pPr>
                      <a:r>
                        <a:rPr lang="en-ZA" sz="700" b="0" i="1" dirty="0" err="1">
                          <a:solidFill>
                            <a:schemeClr val="dk1"/>
                          </a:solidFill>
                        </a:rPr>
                        <a:t>jj</a:t>
                      </a:r>
                      <a:r>
                        <a:rPr lang="en-ZA" sz="700" b="0" i="1" dirty="0">
                          <a:solidFill>
                            <a:schemeClr val="dk1"/>
                          </a:solidFill>
                        </a:rPr>
                        <a:t>/mm/aa</a:t>
                      </a:r>
                      <a:endParaRPr sz="700" b="0" i="1" dirty="0">
                        <a:solidFill>
                          <a:schemeClr val="dk1"/>
                        </a:solidFill>
                      </a:endParaRPr>
                    </a:p>
                    <a:p>
                      <a:pPr marL="0" marR="0" lvl="0" indent="0" algn="l" rtl="0">
                        <a:spcBef>
                          <a:spcPts val="0"/>
                        </a:spcBef>
                        <a:spcAft>
                          <a:spcPts val="0"/>
                        </a:spcAft>
                        <a:buNone/>
                      </a:pPr>
                      <a:r>
                        <a:rPr lang="en-ZA" sz="700" b="0" i="1" dirty="0">
                          <a:solidFill>
                            <a:schemeClr val="dk1"/>
                          </a:solidFill>
                        </a:rPr>
                        <a:t> </a:t>
                      </a:r>
                      <a:endParaRPr sz="700" b="0" i="1"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4">
                  <a:txBody>
                    <a:bodyPr/>
                    <a:lstStyle/>
                    <a:p>
                      <a:pPr marL="0" marR="0" lvl="0" indent="0" algn="l" rtl="0">
                        <a:spcBef>
                          <a:spcPts val="0"/>
                        </a:spcBef>
                        <a:spcAft>
                          <a:spcPts val="0"/>
                        </a:spcAft>
                        <a:buNone/>
                      </a:pPr>
                      <a:r>
                        <a:rPr lang="en-ZA" sz="1000" b="1" dirty="0">
                          <a:solidFill>
                            <a:schemeClr val="dk1"/>
                          </a:solidFill>
                        </a:rPr>
                        <a:t>La date de naissance </a:t>
                      </a:r>
                      <a:r>
                        <a:rPr lang="en-ZA" sz="1000" b="1" dirty="0" err="1">
                          <a:solidFill>
                            <a:schemeClr val="dk1"/>
                          </a:solidFill>
                        </a:rPr>
                        <a:t>est-elle</a:t>
                      </a:r>
                      <a:r>
                        <a:rPr lang="en-ZA" sz="1000" b="1" dirty="0">
                          <a:solidFill>
                            <a:schemeClr val="dk1"/>
                          </a:solidFill>
                        </a:rPr>
                        <a:t> </a:t>
                      </a:r>
                      <a:r>
                        <a:rPr lang="en-ZA" sz="1000" b="1" dirty="0" err="1">
                          <a:solidFill>
                            <a:schemeClr val="dk1"/>
                          </a:solidFill>
                        </a:rPr>
                        <a:t>estimée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700" b="0" i="1" dirty="0">
                          <a:solidFill>
                            <a:schemeClr val="dk1"/>
                          </a:solidFill>
                          <a:latin typeface="Calibri"/>
                          <a:ea typeface="Calibri"/>
                          <a:cs typeface="Calibri"/>
                          <a:sym typeface="Calibri"/>
                        </a:rPr>
                        <a:t>Si </a:t>
                      </a:r>
                      <a:r>
                        <a:rPr lang="en-ZA" sz="700" b="0" i="1" dirty="0" err="1">
                          <a:solidFill>
                            <a:schemeClr val="dk1"/>
                          </a:solidFill>
                          <a:latin typeface="Calibri"/>
                          <a:ea typeface="Calibri"/>
                          <a:cs typeface="Calibri"/>
                          <a:sym typeface="Calibri"/>
                        </a:rPr>
                        <a:t>estimé</a:t>
                      </a:r>
                      <a:r>
                        <a:rPr lang="en-ZA" sz="700" b="0" i="1" dirty="0">
                          <a:solidFill>
                            <a:schemeClr val="dk1"/>
                          </a:solidFill>
                          <a:latin typeface="Calibri"/>
                          <a:ea typeface="Calibri"/>
                          <a:cs typeface="Calibri"/>
                          <a:sym typeface="Calibri"/>
                        </a:rPr>
                        <a:t>, DDN = 31 </a:t>
                      </a:r>
                      <a:r>
                        <a:rPr lang="en-ZA" sz="700" b="0" i="1" dirty="0" err="1">
                          <a:solidFill>
                            <a:schemeClr val="dk1"/>
                          </a:solidFill>
                          <a:latin typeface="Calibri"/>
                          <a:ea typeface="Calibri"/>
                          <a:cs typeface="Calibri"/>
                          <a:sym typeface="Calibri"/>
                        </a:rPr>
                        <a:t>décembre</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 Non [ ] </a:t>
                      </a:r>
                      <a:r>
                        <a:rPr lang="en-ZA" sz="1000" dirty="0" err="1">
                          <a:solidFill>
                            <a:schemeClr val="dk1"/>
                          </a:solidFill>
                        </a:rPr>
                        <a:t>Oui</a:t>
                      </a:r>
                      <a:endParaRPr sz="1350"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Le sexe :</a:t>
                      </a:r>
                      <a:endParaRPr sz="1000" b="1">
                        <a:solidFill>
                          <a:schemeClr val="dk1"/>
                        </a:solidFill>
                      </a:endParaRPr>
                    </a:p>
                    <a:p>
                      <a:pPr marL="0" marR="0" lvl="0" indent="0" algn="l" rtl="0">
                        <a:spcBef>
                          <a:spcPts val="0"/>
                        </a:spcBef>
                        <a:spcAft>
                          <a:spcPts val="0"/>
                        </a:spcAft>
                        <a:buNone/>
                      </a:pPr>
                      <a:r>
                        <a:rPr lang="en-ZA" sz="1000">
                          <a:solidFill>
                            <a:schemeClr val="dk1"/>
                          </a:solidFill>
                        </a:rPr>
                        <a:t>[ ] Homme [ ] Femme</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tcPr>
                </a:tc>
                <a:extLst>
                  <a:ext uri="{0D108BD9-81ED-4DB2-BD59-A6C34878D82A}">
                    <a16:rowId xmlns:a16="http://schemas.microsoft.com/office/drawing/2014/main" val="10001"/>
                  </a:ext>
                </a:extLst>
              </a:tr>
              <a:tr h="120900">
                <a:tc gridSpan="2">
                  <a:txBody>
                    <a:bodyPr/>
                    <a:lstStyle/>
                    <a:p>
                      <a:pPr marL="0" marR="0" lvl="0" indent="0" algn="l" rtl="0">
                        <a:spcBef>
                          <a:spcPts val="0"/>
                        </a:spcBef>
                        <a:spcAft>
                          <a:spcPts val="0"/>
                        </a:spcAft>
                        <a:buNone/>
                      </a:pPr>
                      <a:r>
                        <a:rPr lang="en-ZA" sz="1000">
                          <a:solidFill>
                            <a:schemeClr val="dk1"/>
                          </a:solidFill>
                        </a:rPr>
                        <a:t>Carte d'identité nationale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b="1" dirty="0">
                          <a:solidFill>
                            <a:schemeClr val="dk1"/>
                          </a:solidFill>
                        </a:rPr>
                        <a:t>ID </a:t>
                      </a:r>
                      <a:r>
                        <a:rPr lang="en-ZA" sz="1000" b="1" dirty="0" err="1">
                          <a:solidFill>
                            <a:schemeClr val="dk1"/>
                          </a:solidFill>
                        </a:rPr>
                        <a:t>individuel</a:t>
                      </a:r>
                      <a:r>
                        <a:rPr lang="en-ZA" sz="1000" b="1" dirty="0">
                          <a:solidFill>
                            <a:schemeClr val="dk1"/>
                          </a:solidFill>
                        </a:rPr>
                        <a:t> du HCR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Autre ID pertinent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2"/>
                  </a:ext>
                </a:extLst>
              </a:tr>
              <a:tr h="397750">
                <a:tc gridSpan="5">
                  <a:txBody>
                    <a:bodyPr/>
                    <a:lstStyle/>
                    <a:p>
                      <a:pPr marL="0" marR="0" lvl="0" indent="0" algn="l" rtl="0">
                        <a:spcBef>
                          <a:spcPts val="0"/>
                        </a:spcBef>
                        <a:spcAft>
                          <a:spcPts val="0"/>
                        </a:spcAft>
                        <a:buNone/>
                      </a:pPr>
                      <a:r>
                        <a:rPr lang="en-ZA" sz="1000" dirty="0" err="1">
                          <a:solidFill>
                            <a:schemeClr val="dk1"/>
                          </a:solidFill>
                        </a:rPr>
                        <a:t>Langues</a:t>
                      </a:r>
                      <a:r>
                        <a:rPr lang="en-ZA" sz="1000" dirty="0">
                          <a:solidFill>
                            <a:schemeClr val="dk1"/>
                          </a:solidFill>
                        </a:rPr>
                        <a:t> </a:t>
                      </a:r>
                      <a:r>
                        <a:rPr lang="en-ZA" sz="1000" dirty="0" err="1">
                          <a:solidFill>
                            <a:schemeClr val="dk1"/>
                          </a:solidFill>
                        </a:rPr>
                        <a:t>parlées</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Besoins particuliers en matière de communication :</a:t>
                      </a:r>
                      <a:endParaRPr sz="1000" b="1">
                        <a:solidFill>
                          <a:schemeClr val="dk1"/>
                        </a:solidFill>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3"/>
                  </a:ext>
                </a:extLst>
              </a:tr>
              <a:tr h="539953">
                <a:tc gridSpan="7">
                  <a:txBody>
                    <a:bodyPr/>
                    <a:lstStyle/>
                    <a:p>
                      <a:pPr marL="0" marR="0" lvl="0" indent="0" algn="l" rtl="0">
                        <a:spcBef>
                          <a:spcPts val="0"/>
                        </a:spcBef>
                        <a:spcAft>
                          <a:spcPts val="0"/>
                        </a:spcAft>
                        <a:buNone/>
                      </a:pPr>
                      <a:r>
                        <a:rPr lang="en-ZA" sz="1000" dirty="0" err="1">
                          <a:solidFill>
                            <a:schemeClr val="dk1"/>
                          </a:solidFill>
                        </a:rPr>
                        <a:t>Adresse</a:t>
                      </a:r>
                      <a:r>
                        <a:rPr lang="en-ZA" sz="1000" dirty="0">
                          <a:solidFill>
                            <a:schemeClr val="dk1"/>
                          </a:solidFill>
                        </a:rPr>
                        <a:t> </a:t>
                      </a:r>
                      <a:r>
                        <a:rPr lang="en-ZA" sz="1000" dirty="0" err="1">
                          <a:solidFill>
                            <a:schemeClr val="dk1"/>
                          </a:solidFill>
                        </a:rPr>
                        <a:t>actuelle</a:t>
                      </a:r>
                      <a:r>
                        <a:rPr lang="en-ZA" sz="1000" dirty="0">
                          <a:solidFill>
                            <a:schemeClr val="dk1"/>
                          </a:solidFill>
                        </a:rPr>
                        <a:t> / lieu de </a:t>
                      </a:r>
                      <a:r>
                        <a:rPr lang="en-ZA" sz="1000" dirty="0" err="1">
                          <a:solidFill>
                            <a:schemeClr val="dk1"/>
                          </a:solidFill>
                        </a:rPr>
                        <a:t>résidence</a:t>
                      </a:r>
                      <a:r>
                        <a:rPr lang="en-ZA" sz="1000" dirty="0">
                          <a:solidFill>
                            <a:schemeClr val="dk1"/>
                          </a:solidFill>
                        </a:rPr>
                        <a:t> de la </a:t>
                      </a:r>
                      <a:r>
                        <a:rPr lang="en-ZA" sz="1000" dirty="0" err="1">
                          <a:solidFill>
                            <a:schemeClr val="dk1"/>
                          </a:solidFill>
                        </a:rPr>
                        <a:t>personne</a:t>
                      </a:r>
                      <a:r>
                        <a:rPr lang="en-ZA" sz="1000" dirty="0">
                          <a:solidFill>
                            <a:schemeClr val="dk1"/>
                          </a:solidFill>
                        </a:rPr>
                        <a:t> : </a:t>
                      </a:r>
                      <a:r>
                        <a:rPr lang="en-ZA" sz="700" b="0" i="1" dirty="0" err="1">
                          <a:solidFill>
                            <a:schemeClr val="dk1"/>
                          </a:solidFill>
                        </a:rPr>
                        <a:t>Fournissez</a:t>
                      </a:r>
                      <a:r>
                        <a:rPr lang="en-ZA" sz="700" b="0" i="1" dirty="0">
                          <a:solidFill>
                            <a:schemeClr val="dk1"/>
                          </a:solidFill>
                        </a:rPr>
                        <a:t> </a:t>
                      </a:r>
                      <a:r>
                        <a:rPr lang="en-ZA" sz="700" b="0" i="1" dirty="0" err="1">
                          <a:solidFill>
                            <a:schemeClr val="dk1"/>
                          </a:solidFill>
                        </a:rPr>
                        <a:t>autant</a:t>
                      </a:r>
                      <a:r>
                        <a:rPr lang="en-ZA" sz="700" b="0" i="1" dirty="0">
                          <a:solidFill>
                            <a:schemeClr val="dk1"/>
                          </a:solidFill>
                        </a:rPr>
                        <a:t> de </a:t>
                      </a:r>
                      <a:r>
                        <a:rPr lang="en-ZA" sz="700" b="0" i="1" dirty="0" err="1">
                          <a:solidFill>
                            <a:schemeClr val="dk1"/>
                          </a:solidFill>
                        </a:rPr>
                        <a:t>détails</a:t>
                      </a:r>
                      <a:r>
                        <a:rPr lang="en-ZA" sz="700" b="0" i="1" dirty="0">
                          <a:solidFill>
                            <a:schemeClr val="dk1"/>
                          </a:solidFill>
                        </a:rPr>
                        <a:t> que possible sur le lieu </a:t>
                      </a:r>
                      <a:r>
                        <a:rPr lang="en-ZA" sz="700" b="0" i="1" dirty="0" err="1">
                          <a:solidFill>
                            <a:schemeClr val="dk1"/>
                          </a:solidFill>
                        </a:rPr>
                        <a:t>afin</a:t>
                      </a:r>
                      <a:r>
                        <a:rPr lang="en-ZA" sz="700" b="0" i="1" dirty="0">
                          <a:solidFill>
                            <a:schemeClr val="dk1"/>
                          </a:solidFill>
                        </a:rPr>
                        <a:t> que </a:t>
                      </a:r>
                      <a:r>
                        <a:rPr lang="en-ZA" sz="700" b="0" i="1" dirty="0" err="1">
                          <a:solidFill>
                            <a:schemeClr val="dk1"/>
                          </a:solidFill>
                        </a:rPr>
                        <a:t>d'autres</a:t>
                      </a:r>
                      <a:r>
                        <a:rPr lang="en-ZA" sz="700" b="0" i="1" dirty="0">
                          <a:solidFill>
                            <a:schemeClr val="dk1"/>
                          </a:solidFill>
                        </a:rPr>
                        <a:t> </a:t>
                      </a:r>
                      <a:r>
                        <a:rPr lang="en-ZA" sz="700" b="0" i="1" dirty="0" err="1">
                          <a:solidFill>
                            <a:schemeClr val="dk1"/>
                          </a:solidFill>
                        </a:rPr>
                        <a:t>puissent</a:t>
                      </a:r>
                      <a:r>
                        <a:rPr lang="en-ZA" sz="700" b="0" i="1" dirty="0">
                          <a:solidFill>
                            <a:schemeClr val="dk1"/>
                          </a:solidFill>
                        </a:rPr>
                        <a:t> le </a:t>
                      </a:r>
                      <a:r>
                        <a:rPr lang="en-ZA" sz="700" b="0" i="1" dirty="0" err="1">
                          <a:solidFill>
                            <a:schemeClr val="dk1"/>
                          </a:solidFill>
                        </a:rPr>
                        <a:t>trouver</a:t>
                      </a:r>
                      <a:r>
                        <a:rPr lang="en-ZA" sz="700" b="0" i="1" dirty="0">
                          <a:solidFill>
                            <a:schemeClr val="dk1"/>
                          </a:solidFill>
                        </a:rPr>
                        <a:t>, par </a:t>
                      </a:r>
                      <a:r>
                        <a:rPr lang="en-ZA" sz="700" b="0" i="1" dirty="0" err="1">
                          <a:solidFill>
                            <a:schemeClr val="dk1"/>
                          </a:solidFill>
                        </a:rPr>
                        <a:t>exemple</a:t>
                      </a:r>
                      <a:r>
                        <a:rPr lang="en-ZA" sz="700" b="0" i="1" dirty="0">
                          <a:solidFill>
                            <a:schemeClr val="dk1"/>
                          </a:solidFill>
                        </a:rPr>
                        <a:t> </a:t>
                      </a:r>
                      <a:r>
                        <a:rPr lang="en-ZA" sz="700" b="0" i="1" dirty="0" err="1">
                          <a:solidFill>
                            <a:schemeClr val="dk1"/>
                          </a:solidFill>
                        </a:rPr>
                        <a:t>maison</a:t>
                      </a:r>
                      <a:r>
                        <a:rPr lang="en-ZA" sz="700" b="0" i="1" dirty="0">
                          <a:solidFill>
                            <a:schemeClr val="dk1"/>
                          </a:solidFill>
                        </a:rPr>
                        <a:t>, point de </a:t>
                      </a:r>
                      <a:r>
                        <a:rPr lang="en-ZA" sz="700" b="0" i="1" dirty="0" err="1">
                          <a:solidFill>
                            <a:schemeClr val="dk1"/>
                          </a:solidFill>
                        </a:rPr>
                        <a:t>repère</a:t>
                      </a:r>
                      <a:r>
                        <a:rPr lang="en-ZA" sz="700" b="0" i="1" dirty="0">
                          <a:solidFill>
                            <a:schemeClr val="dk1"/>
                          </a:solidFill>
                        </a:rPr>
                        <a:t>, rue, </a:t>
                      </a:r>
                      <a:r>
                        <a:rPr lang="en-ZA" sz="700" b="0" i="1" dirty="0" err="1">
                          <a:solidFill>
                            <a:schemeClr val="dk1"/>
                          </a:solidFill>
                        </a:rPr>
                        <a:t>ville</a:t>
                      </a:r>
                      <a:r>
                        <a:rPr lang="en-ZA" sz="700" b="0" i="1" dirty="0">
                          <a:solidFill>
                            <a:schemeClr val="dk1"/>
                          </a:solidFill>
                        </a:rPr>
                        <a:t>/village, district, province (à adapter </a:t>
                      </a:r>
                      <a:r>
                        <a:rPr lang="en-ZA" sz="700" b="0" i="1" dirty="0" err="1">
                          <a:solidFill>
                            <a:schemeClr val="dk1"/>
                          </a:solidFill>
                        </a:rPr>
                        <a:t>en</a:t>
                      </a:r>
                      <a:r>
                        <a:rPr lang="en-ZA" sz="700" b="0" i="1" dirty="0">
                          <a:solidFill>
                            <a:schemeClr val="dk1"/>
                          </a:solidFill>
                        </a:rPr>
                        <a:t> </a:t>
                      </a:r>
                      <a:r>
                        <a:rPr lang="en-ZA" sz="700" b="0" i="1" dirty="0" err="1">
                          <a:solidFill>
                            <a:schemeClr val="dk1"/>
                          </a:solidFill>
                        </a:rPr>
                        <a:t>fonction</a:t>
                      </a:r>
                      <a:r>
                        <a:rPr lang="en-ZA" sz="700" b="0" i="1" dirty="0">
                          <a:solidFill>
                            <a:schemeClr val="dk1"/>
                          </a:solidFill>
                        </a:rPr>
                        <a:t> du </a:t>
                      </a:r>
                      <a:r>
                        <a:rPr lang="en-ZA" sz="700" b="0" i="1" dirty="0" err="1">
                          <a:solidFill>
                            <a:schemeClr val="dk1"/>
                          </a:solidFill>
                        </a:rPr>
                        <a:t>contexte</a:t>
                      </a:r>
                      <a:r>
                        <a:rPr lang="en-ZA" sz="700" b="0" i="1" dirty="0">
                          <a:solidFill>
                            <a:schemeClr val="dk1"/>
                          </a:solidFill>
                        </a:rPr>
                        <a:t>).</a:t>
                      </a:r>
                      <a:endParaRPr sz="7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127000">
                <a:tc gridSpan="7">
                  <a:txBody>
                    <a:bodyPr/>
                    <a:lstStyle/>
                    <a:p>
                      <a:pPr marL="0" marR="0" lvl="0" indent="0" algn="l" rtl="0">
                        <a:spcBef>
                          <a:spcPts val="0"/>
                        </a:spcBef>
                        <a:spcAft>
                          <a:spcPts val="0"/>
                        </a:spcAft>
                        <a:buNone/>
                      </a:pPr>
                      <a:r>
                        <a:rPr lang="en-ZA" sz="1000" dirty="0" err="1">
                          <a:solidFill>
                            <a:schemeClr val="dk1"/>
                          </a:solidFill>
                        </a:rPr>
                        <a:t>Téléphone</a:t>
                      </a:r>
                      <a:r>
                        <a:rPr lang="en-ZA" sz="1000" dirty="0">
                          <a:solidFill>
                            <a:schemeClr val="dk1"/>
                          </a:solidFill>
                        </a:rPr>
                        <a:t> / </a:t>
                      </a:r>
                      <a:r>
                        <a:rPr lang="en-ZA" sz="1000" dirty="0" err="1">
                          <a:solidFill>
                            <a:schemeClr val="dk1"/>
                          </a:solidFill>
                        </a:rPr>
                        <a:t>autres</a:t>
                      </a:r>
                      <a:r>
                        <a:rPr lang="en-ZA" sz="1000" dirty="0">
                          <a:solidFill>
                            <a:schemeClr val="dk1"/>
                          </a:solidFill>
                        </a:rPr>
                        <a:t> </a:t>
                      </a:r>
                      <a:r>
                        <a:rPr lang="en-ZA" sz="1000" dirty="0" err="1">
                          <a:solidFill>
                            <a:schemeClr val="dk1"/>
                          </a:solidFill>
                        </a:rPr>
                        <a:t>coordonnées</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127000">
                <a:tc gridSpan="7">
                  <a:txBody>
                    <a:bodyPr/>
                    <a:lstStyle/>
                    <a:p>
                      <a:pPr marL="0" marR="0" lvl="0" indent="0" algn="l" rtl="0">
                        <a:spcBef>
                          <a:spcPts val="0"/>
                        </a:spcBef>
                        <a:spcAft>
                          <a:spcPts val="0"/>
                        </a:spcAft>
                        <a:buNone/>
                      </a:pPr>
                      <a:r>
                        <a:rPr lang="en-ZA" sz="1000">
                          <a:solidFill>
                            <a:schemeClr val="dk1"/>
                          </a:solidFill>
                        </a:rPr>
                        <a:t>Coordonnées du responsable principal </a:t>
                      </a:r>
                      <a:r>
                        <a:rPr lang="en-ZA" sz="700" b="0" i="1">
                          <a:solidFill>
                            <a:schemeClr val="dk1"/>
                          </a:solidFill>
                          <a:latin typeface="Calibri"/>
                          <a:ea typeface="Calibri"/>
                          <a:cs typeface="Calibri"/>
                          <a:sym typeface="Calibri"/>
                        </a:rPr>
                        <a:t>Ne remplir que si la personne orientée est un enfant</a:t>
                      </a:r>
                      <a:endParaRPr sz="700" b="0" i="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245050">
                <a:tc gridSpan="4">
                  <a:txBody>
                    <a:bodyPr/>
                    <a:lstStyle/>
                    <a:p>
                      <a:pPr marL="0" marR="0" lvl="0" indent="0" algn="l" rtl="0">
                        <a:spcBef>
                          <a:spcPts val="0"/>
                        </a:spcBef>
                        <a:spcAft>
                          <a:spcPts val="0"/>
                        </a:spcAft>
                        <a:buNone/>
                      </a:pPr>
                      <a:r>
                        <a:rPr lang="en-ZA" sz="1000" dirty="0">
                          <a:solidFill>
                            <a:schemeClr val="dk1"/>
                          </a:solidFill>
                        </a:rPr>
                        <a:t>Le </a:t>
                      </a:r>
                      <a:r>
                        <a:rPr lang="en-ZA" sz="1000" dirty="0" err="1">
                          <a:solidFill>
                            <a:schemeClr val="dk1"/>
                          </a:solidFill>
                        </a:rPr>
                        <a:t>soignant</a:t>
                      </a:r>
                      <a:r>
                        <a:rPr lang="en-ZA" sz="1000" dirty="0">
                          <a:solidFill>
                            <a:schemeClr val="dk1"/>
                          </a:solidFill>
                        </a:rPr>
                        <a:t> </a:t>
                      </a:r>
                      <a:r>
                        <a:rPr lang="en-ZA" sz="1000" dirty="0" err="1">
                          <a:solidFill>
                            <a:schemeClr val="dk1"/>
                          </a:solidFill>
                        </a:rPr>
                        <a:t>est</a:t>
                      </a:r>
                      <a:r>
                        <a:rPr lang="en-ZA" sz="1000" dirty="0">
                          <a:solidFill>
                            <a:schemeClr val="dk1"/>
                          </a:solidFill>
                        </a:rPr>
                        <a:t>-il </a:t>
                      </a:r>
                      <a:r>
                        <a:rPr lang="en-ZA" sz="1000" dirty="0" err="1">
                          <a:solidFill>
                            <a:schemeClr val="dk1"/>
                          </a:solidFill>
                        </a:rPr>
                        <a:t>informé</a:t>
                      </a:r>
                      <a:r>
                        <a:rPr lang="en-ZA" sz="1000" dirty="0">
                          <a:solidFill>
                            <a:schemeClr val="dk1"/>
                          </a:solidFill>
                        </a:rPr>
                        <a:t> de </a:t>
                      </a:r>
                      <a:r>
                        <a:rPr lang="en-ZA" sz="1000" dirty="0" err="1">
                          <a:solidFill>
                            <a:schemeClr val="dk1"/>
                          </a:solidFill>
                        </a:rPr>
                        <a:t>l'orientation</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]Non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Si non, expliquez pourquoi :</a:t>
                      </a:r>
                      <a:endParaRPr sz="1000" b="1">
                        <a:solidFill>
                          <a:schemeClr val="dk1"/>
                        </a:solidFill>
                      </a:endParaRPr>
                    </a:p>
                    <a:p>
                      <a:pPr marL="0" marR="0" lvl="0" indent="0" algn="l" rtl="0">
                        <a:spcBef>
                          <a:spcPts val="0"/>
                        </a:spcBef>
                        <a:spcAft>
                          <a:spcPts val="0"/>
                        </a:spcAft>
                        <a:buNone/>
                      </a:pPr>
                      <a:r>
                        <a:rPr lang="en-ZA" sz="1000" b="1">
                          <a:solidFill>
                            <a:schemeClr val="dk1"/>
                          </a:solidFill>
                        </a:rPr>
                        <a:t> </a:t>
                      </a:r>
                      <a:endParaRPr sz="1000" b="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183800">
                <a:tc>
                  <a:txBody>
                    <a:bodyPr/>
                    <a:lstStyle/>
                    <a:p>
                      <a:pPr marL="0" marR="0" lvl="0" indent="0" algn="l" rtl="0">
                        <a:spcBef>
                          <a:spcPts val="0"/>
                        </a:spcBef>
                        <a:spcAft>
                          <a:spcPts val="0"/>
                        </a:spcAft>
                        <a:buNone/>
                      </a:pPr>
                      <a:r>
                        <a:rPr lang="en-ZA" sz="1000">
                          <a:solidFill>
                            <a:schemeClr val="dk1"/>
                          </a:solidFill>
                        </a:rPr>
                        <a:t>Prénom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tcPr>
                </a:tc>
                <a:tc gridSpan="3">
                  <a:txBody>
                    <a:bodyPr/>
                    <a:lstStyle/>
                    <a:p>
                      <a:pPr marL="0" marR="0" lvl="0" indent="0" algn="l" rtl="0">
                        <a:spcBef>
                          <a:spcPts val="0"/>
                        </a:spcBef>
                        <a:spcAft>
                          <a:spcPts val="0"/>
                        </a:spcAft>
                        <a:buNone/>
                      </a:pPr>
                      <a:r>
                        <a:rPr lang="en-ZA" sz="1000" b="1" dirty="0" err="1">
                          <a:solidFill>
                            <a:schemeClr val="dk1"/>
                          </a:solidFill>
                        </a:rPr>
                        <a:t>Deuxième</a:t>
                      </a:r>
                      <a:r>
                        <a:rPr lang="en-ZA" sz="1000" b="1" dirty="0">
                          <a:solidFill>
                            <a:schemeClr val="dk1"/>
                          </a:solidFill>
                        </a:rPr>
                        <a:t> </a:t>
                      </a:r>
                      <a:r>
                        <a:rPr lang="en-ZA" sz="1000" b="1" dirty="0" err="1">
                          <a:solidFill>
                            <a:schemeClr val="dk1"/>
                          </a:solidFill>
                        </a:rPr>
                        <a:t>prénom</a:t>
                      </a:r>
                      <a:r>
                        <a:rPr lang="en-ZA" sz="1000" b="1" dirty="0">
                          <a:solidFill>
                            <a:schemeClr val="dk1"/>
                          </a:solidFill>
                        </a:rPr>
                        <a:t> :</a:t>
                      </a:r>
                      <a:endParaRPr sz="1350"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Nom de famille :</a:t>
                      </a:r>
                      <a:endParaRPr sz="135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171550">
                <a:tc gridSpan="7">
                  <a:txBody>
                    <a:bodyPr/>
                    <a:lstStyle/>
                    <a:p>
                      <a:pPr marL="0" marR="0" lvl="0" indent="0" algn="l" rtl="0">
                        <a:spcBef>
                          <a:spcPts val="0"/>
                        </a:spcBef>
                        <a:spcAft>
                          <a:spcPts val="0"/>
                        </a:spcAft>
                        <a:buNone/>
                      </a:pPr>
                      <a:r>
                        <a:rPr lang="en-ZA" sz="1000" dirty="0" err="1">
                          <a:solidFill>
                            <a:schemeClr val="dk1"/>
                          </a:solidFill>
                        </a:rPr>
                        <a:t>Autres</a:t>
                      </a:r>
                      <a:r>
                        <a:rPr lang="en-ZA" sz="1000" dirty="0">
                          <a:solidFill>
                            <a:schemeClr val="dk1"/>
                          </a:solidFill>
                        </a:rPr>
                        <a:t> </a:t>
                      </a:r>
                      <a:r>
                        <a:rPr lang="en-ZA" sz="1000" dirty="0" err="1">
                          <a:solidFill>
                            <a:schemeClr val="dk1"/>
                          </a:solidFill>
                        </a:rPr>
                        <a:t>noms</a:t>
                      </a:r>
                      <a:r>
                        <a:rPr lang="en-ZA" sz="1000" dirty="0">
                          <a:solidFill>
                            <a:schemeClr val="dk1"/>
                          </a:solidFill>
                        </a:rPr>
                        <a:t> </a:t>
                      </a:r>
                      <a:r>
                        <a:rPr lang="en-ZA" sz="1000" dirty="0" err="1">
                          <a:solidFill>
                            <a:schemeClr val="dk1"/>
                          </a:solidFill>
                        </a:rPr>
                        <a:t>ou</a:t>
                      </a:r>
                      <a:r>
                        <a:rPr lang="en-ZA" sz="1000" dirty="0">
                          <a:solidFill>
                            <a:schemeClr val="dk1"/>
                          </a:solidFill>
                        </a:rPr>
                        <a:t> </a:t>
                      </a:r>
                      <a:r>
                        <a:rPr lang="en-ZA" sz="1000" dirty="0" err="1">
                          <a:solidFill>
                            <a:schemeClr val="dk1"/>
                          </a:solidFill>
                        </a:rPr>
                        <a:t>orthographes</a:t>
                      </a:r>
                      <a:r>
                        <a:rPr lang="en-ZA" sz="1000" dirty="0">
                          <a:solidFill>
                            <a:schemeClr val="dk1"/>
                          </a:solidFill>
                        </a:rPr>
                        <a:t> sous </a:t>
                      </a:r>
                      <a:r>
                        <a:rPr lang="en-ZA" sz="1000" dirty="0" err="1">
                          <a:solidFill>
                            <a:schemeClr val="dk1"/>
                          </a:solidFill>
                        </a:rPr>
                        <a:t>lesquels</a:t>
                      </a:r>
                      <a:r>
                        <a:rPr lang="en-ZA" sz="1000" dirty="0">
                          <a:solidFill>
                            <a:schemeClr val="dk1"/>
                          </a:solidFill>
                        </a:rPr>
                        <a:t> </a:t>
                      </a:r>
                      <a:r>
                        <a:rPr lang="en-ZA" sz="1000" dirty="0" err="1">
                          <a:solidFill>
                            <a:schemeClr val="dk1"/>
                          </a:solidFill>
                        </a:rPr>
                        <a:t>l'aidant</a:t>
                      </a:r>
                      <a:r>
                        <a:rPr lang="en-ZA" sz="1000" dirty="0">
                          <a:solidFill>
                            <a:schemeClr val="dk1"/>
                          </a:solidFill>
                        </a:rPr>
                        <a:t> </a:t>
                      </a:r>
                      <a:r>
                        <a:rPr lang="en-ZA" sz="1000" dirty="0" err="1">
                          <a:solidFill>
                            <a:schemeClr val="dk1"/>
                          </a:solidFill>
                        </a:rPr>
                        <a:t>est</a:t>
                      </a:r>
                      <a:r>
                        <a:rPr lang="en-ZA" sz="1000" dirty="0">
                          <a:solidFill>
                            <a:schemeClr val="dk1"/>
                          </a:solidFill>
                        </a:rPr>
                        <a:t> </a:t>
                      </a:r>
                      <a:r>
                        <a:rPr lang="en-ZA" sz="1000" dirty="0" err="1">
                          <a:solidFill>
                            <a:schemeClr val="dk1"/>
                          </a:solidFill>
                        </a:rPr>
                        <a:t>connu</a:t>
                      </a:r>
                      <a:r>
                        <a:rPr lang="en-ZA" sz="1000" dirty="0">
                          <a:solidFill>
                            <a:schemeClr val="dk1"/>
                          </a:solidFill>
                        </a:rPr>
                        <a:t> : par </a:t>
                      </a:r>
                      <a:r>
                        <a:rPr lang="en-ZA" sz="1000" dirty="0" err="1">
                          <a:solidFill>
                            <a:schemeClr val="dk1"/>
                          </a:solidFill>
                        </a:rPr>
                        <a:t>exemple</a:t>
                      </a:r>
                      <a:r>
                        <a:rPr lang="en-ZA" sz="1000" dirty="0">
                          <a:solidFill>
                            <a:schemeClr val="dk1"/>
                          </a:solidFill>
                        </a:rPr>
                        <a:t>, </a:t>
                      </a:r>
                      <a:r>
                        <a:rPr lang="en-ZA" sz="700" b="0" i="1" dirty="0" err="1">
                          <a:solidFill>
                            <a:schemeClr val="dk1"/>
                          </a:solidFill>
                        </a:rPr>
                        <a:t>surnom</a:t>
                      </a:r>
                      <a:r>
                        <a:rPr lang="en-ZA" sz="700" b="0" i="1" dirty="0">
                          <a:solidFill>
                            <a:schemeClr val="dk1"/>
                          </a:solidFill>
                        </a:rPr>
                        <a:t>, </a:t>
                      </a:r>
                      <a:r>
                        <a:rPr lang="en-ZA" sz="700" b="0" i="1" dirty="0" err="1">
                          <a:solidFill>
                            <a:schemeClr val="dk1"/>
                          </a:solidFill>
                        </a:rPr>
                        <a:t>deuxième</a:t>
                      </a:r>
                      <a:r>
                        <a:rPr lang="en-ZA" sz="700" b="0" i="1" dirty="0">
                          <a:solidFill>
                            <a:schemeClr val="dk1"/>
                          </a:solidFill>
                        </a:rPr>
                        <a:t> nom de </a:t>
                      </a:r>
                      <a:r>
                        <a:rPr lang="en-ZA" sz="700" b="0" i="1" dirty="0" err="1">
                          <a:solidFill>
                            <a:schemeClr val="dk1"/>
                          </a:solidFill>
                        </a:rPr>
                        <a:t>famille</a:t>
                      </a:r>
                      <a:r>
                        <a:rPr lang="en-ZA" sz="700" b="0" i="1" dirty="0">
                          <a:solidFill>
                            <a:schemeClr val="dk1"/>
                          </a:solidFill>
                        </a:rPr>
                        <a:t>.</a:t>
                      </a:r>
                      <a:endParaRPr sz="7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r h="141050">
                <a:tc gridSpan="2">
                  <a:txBody>
                    <a:bodyPr/>
                    <a:lstStyle/>
                    <a:p>
                      <a:pPr marL="0" marR="0" lvl="0" indent="0" algn="l" rtl="0">
                        <a:spcBef>
                          <a:spcPts val="0"/>
                        </a:spcBef>
                        <a:spcAft>
                          <a:spcPts val="0"/>
                        </a:spcAft>
                        <a:buNone/>
                      </a:pPr>
                      <a:r>
                        <a:rPr lang="en-ZA" sz="1000">
                          <a:solidFill>
                            <a:schemeClr val="dk1"/>
                          </a:solidFill>
                        </a:rPr>
                        <a:t>Date de naissance (DDN) :</a:t>
                      </a:r>
                      <a:endParaRPr sz="1000">
                        <a:solidFill>
                          <a:schemeClr val="dk1"/>
                        </a:solidFill>
                      </a:endParaRPr>
                    </a:p>
                    <a:p>
                      <a:pPr marL="0" marR="0" lvl="0" indent="0" algn="l" rtl="0">
                        <a:spcBef>
                          <a:spcPts val="0"/>
                        </a:spcBef>
                        <a:spcAft>
                          <a:spcPts val="0"/>
                        </a:spcAft>
                        <a:buNone/>
                      </a:pPr>
                      <a:r>
                        <a:rPr lang="en-ZA" sz="700" b="0" i="1">
                          <a:solidFill>
                            <a:schemeClr val="dk1"/>
                          </a:solidFill>
                        </a:rPr>
                        <a:t>jj/mm/aa</a:t>
                      </a:r>
                      <a:endParaRPr sz="700" b="0" i="1">
                        <a:solidFill>
                          <a:schemeClr val="dk1"/>
                        </a:solidFill>
                      </a:endParaRPr>
                    </a:p>
                    <a:p>
                      <a:pPr marL="0" marR="0" lvl="0" indent="0" algn="l" rtl="0">
                        <a:spcBef>
                          <a:spcPts val="0"/>
                        </a:spcBef>
                        <a:spcAft>
                          <a:spcPts val="0"/>
                        </a:spcAft>
                        <a:buNone/>
                      </a:pPr>
                      <a:r>
                        <a:rPr lang="en-ZA" sz="700" b="0" i="1">
                          <a:solidFill>
                            <a:schemeClr val="dk1"/>
                          </a:solidFill>
                        </a:rPr>
                        <a:t> </a:t>
                      </a:r>
                      <a:endParaRPr sz="700" b="0" i="1">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La date de naissance </a:t>
                      </a:r>
                      <a:r>
                        <a:rPr lang="en-ZA" sz="1000" b="1" dirty="0" err="1">
                          <a:solidFill>
                            <a:schemeClr val="dk1"/>
                          </a:solidFill>
                        </a:rPr>
                        <a:t>est-elle</a:t>
                      </a:r>
                      <a:r>
                        <a:rPr lang="en-ZA" sz="1000" b="1" dirty="0">
                          <a:solidFill>
                            <a:schemeClr val="dk1"/>
                          </a:solidFill>
                        </a:rPr>
                        <a:t> </a:t>
                      </a:r>
                      <a:r>
                        <a:rPr lang="en-ZA" sz="1000" b="1" dirty="0" err="1">
                          <a:solidFill>
                            <a:schemeClr val="dk1"/>
                          </a:solidFill>
                        </a:rPr>
                        <a:t>estimée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700" b="0" i="1" dirty="0">
                          <a:solidFill>
                            <a:schemeClr val="dk1"/>
                          </a:solidFill>
                          <a:latin typeface="Calibri"/>
                          <a:ea typeface="Calibri"/>
                          <a:cs typeface="Calibri"/>
                          <a:sym typeface="Calibri"/>
                        </a:rPr>
                        <a:t>Si </a:t>
                      </a:r>
                      <a:r>
                        <a:rPr lang="en-ZA" sz="700" b="0" i="1" dirty="0" err="1">
                          <a:solidFill>
                            <a:schemeClr val="dk1"/>
                          </a:solidFill>
                          <a:latin typeface="Calibri"/>
                          <a:ea typeface="Calibri"/>
                          <a:cs typeface="Calibri"/>
                          <a:sym typeface="Calibri"/>
                        </a:rPr>
                        <a:t>estimé</a:t>
                      </a:r>
                      <a:r>
                        <a:rPr lang="en-ZA" sz="700" b="0" i="1" dirty="0">
                          <a:solidFill>
                            <a:schemeClr val="dk1"/>
                          </a:solidFill>
                          <a:latin typeface="Calibri"/>
                          <a:ea typeface="Calibri"/>
                          <a:cs typeface="Calibri"/>
                          <a:sym typeface="Calibri"/>
                        </a:rPr>
                        <a:t>, DDN = 31 </a:t>
                      </a:r>
                      <a:r>
                        <a:rPr lang="en-ZA" sz="700" b="0" i="1" dirty="0" err="1">
                          <a:solidFill>
                            <a:schemeClr val="dk1"/>
                          </a:solidFill>
                          <a:latin typeface="Calibri"/>
                          <a:ea typeface="Calibri"/>
                          <a:cs typeface="Calibri"/>
                          <a:sym typeface="Calibri"/>
                        </a:rPr>
                        <a:t>décembre</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 Non [ ] </a:t>
                      </a:r>
                      <a:r>
                        <a:rPr lang="en-ZA" sz="1000" dirty="0" err="1">
                          <a:solidFill>
                            <a:schemeClr val="dk1"/>
                          </a:solidFill>
                        </a:rPr>
                        <a:t>Oui</a:t>
                      </a:r>
                      <a:endParaRPr sz="1350"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3">
                  <a:txBody>
                    <a:bodyPr/>
                    <a:lstStyle/>
                    <a:p>
                      <a:pPr marL="0" marR="0" lvl="0" indent="0" algn="l" rtl="0">
                        <a:spcBef>
                          <a:spcPts val="0"/>
                        </a:spcBef>
                        <a:spcAft>
                          <a:spcPts val="0"/>
                        </a:spcAft>
                        <a:buNone/>
                      </a:pPr>
                      <a:r>
                        <a:rPr lang="en-ZA" sz="1000" b="1" dirty="0">
                          <a:solidFill>
                            <a:schemeClr val="dk1"/>
                          </a:solidFill>
                        </a:rPr>
                        <a:t>Le </a:t>
                      </a:r>
                      <a:r>
                        <a:rPr lang="en-ZA" sz="1000" b="1" dirty="0" err="1">
                          <a:solidFill>
                            <a:schemeClr val="dk1"/>
                          </a:solidFill>
                        </a:rPr>
                        <a:t>sexe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 Homme [ ] Femme</a:t>
                      </a:r>
                      <a:endParaRPr sz="1350"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127000">
                <a:tc gridSpan="3">
                  <a:txBody>
                    <a:bodyPr/>
                    <a:lstStyle/>
                    <a:p>
                      <a:pPr marL="0" marR="0" lvl="0" indent="0" algn="l" rtl="0">
                        <a:spcBef>
                          <a:spcPts val="0"/>
                        </a:spcBef>
                        <a:spcAft>
                          <a:spcPts val="0"/>
                        </a:spcAft>
                        <a:buNone/>
                      </a:pPr>
                      <a:r>
                        <a:rPr lang="en-ZA" sz="1000">
                          <a:solidFill>
                            <a:schemeClr val="dk1"/>
                          </a:solidFill>
                        </a:rPr>
                        <a:t>Lien avec l'enfant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4">
                  <a:txBody>
                    <a:bodyPr/>
                    <a:lstStyle/>
                    <a:p>
                      <a:pPr marL="0" marR="0" lvl="0" indent="0" algn="l" rtl="0">
                        <a:spcBef>
                          <a:spcPts val="0"/>
                        </a:spcBef>
                        <a:spcAft>
                          <a:spcPts val="0"/>
                        </a:spcAft>
                        <a:buNone/>
                      </a:pPr>
                      <a:r>
                        <a:rPr lang="en-ZA" sz="1000" b="1" dirty="0" err="1">
                          <a:solidFill>
                            <a:schemeClr val="dk1"/>
                          </a:solidFill>
                        </a:rPr>
                        <a:t>Adresse</a:t>
                      </a:r>
                      <a:r>
                        <a:rPr lang="en-ZA" sz="1000" b="1" dirty="0">
                          <a:solidFill>
                            <a:schemeClr val="dk1"/>
                          </a:solidFill>
                        </a:rPr>
                        <a:t> / lieu </a:t>
                      </a:r>
                      <a:r>
                        <a:rPr lang="en-ZA" sz="1000" b="1" dirty="0" err="1">
                          <a:solidFill>
                            <a:schemeClr val="dk1"/>
                          </a:solidFill>
                        </a:rPr>
                        <a:t>actuel</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1"/>
                  </a:ext>
                </a:extLst>
              </a:tr>
              <a:tr h="122525">
                <a:tc gridSpan="7">
                  <a:txBody>
                    <a:bodyPr/>
                    <a:lstStyle/>
                    <a:p>
                      <a:pPr marL="0" marR="0" lvl="0" indent="0" algn="l" rtl="0">
                        <a:spcBef>
                          <a:spcPts val="0"/>
                        </a:spcBef>
                        <a:spcAft>
                          <a:spcPts val="0"/>
                        </a:spcAft>
                        <a:buNone/>
                      </a:pPr>
                      <a:r>
                        <a:rPr lang="en-ZA" sz="1000" dirty="0" err="1">
                          <a:solidFill>
                            <a:schemeClr val="dk1"/>
                          </a:solidFill>
                        </a:rPr>
                        <a:t>Téléphone</a:t>
                      </a:r>
                      <a:r>
                        <a:rPr lang="en-ZA" sz="1000" dirty="0">
                          <a:solidFill>
                            <a:schemeClr val="dk1"/>
                          </a:solidFill>
                        </a:rPr>
                        <a:t> / </a:t>
                      </a:r>
                      <a:r>
                        <a:rPr lang="en-ZA" sz="1000" dirty="0" err="1">
                          <a:solidFill>
                            <a:schemeClr val="dk1"/>
                          </a:solidFill>
                        </a:rPr>
                        <a:t>autres</a:t>
                      </a:r>
                      <a:r>
                        <a:rPr lang="en-ZA" sz="1000" dirty="0">
                          <a:solidFill>
                            <a:schemeClr val="dk1"/>
                          </a:solidFill>
                        </a:rPr>
                        <a:t> </a:t>
                      </a:r>
                      <a:r>
                        <a:rPr lang="en-ZA" sz="1000" dirty="0" err="1">
                          <a:solidFill>
                            <a:schemeClr val="dk1"/>
                          </a:solidFill>
                        </a:rPr>
                        <a:t>coordonnées</a:t>
                      </a:r>
                      <a:r>
                        <a:rPr lang="en-ZA" sz="1000" dirty="0">
                          <a:solidFill>
                            <a:schemeClr val="dk1"/>
                          </a:solidFill>
                        </a:rPr>
                        <a:t> de la </a:t>
                      </a:r>
                      <a:r>
                        <a:rPr lang="en-ZA" sz="1000" dirty="0" err="1">
                          <a:solidFill>
                            <a:schemeClr val="dk1"/>
                          </a:solidFill>
                        </a:rPr>
                        <a:t>personne</a:t>
                      </a:r>
                      <a:r>
                        <a:rPr lang="en-ZA" sz="1000" dirty="0">
                          <a:solidFill>
                            <a:schemeClr val="dk1"/>
                          </a:solidFill>
                        </a:rPr>
                        <a:t> qui </a:t>
                      </a:r>
                      <a:r>
                        <a:rPr lang="en-ZA" sz="1000" dirty="0" err="1">
                          <a:solidFill>
                            <a:schemeClr val="dk1"/>
                          </a:solidFill>
                        </a:rPr>
                        <a:t>s'occupe</a:t>
                      </a:r>
                      <a:r>
                        <a:rPr lang="en-ZA" sz="1000" dirty="0">
                          <a:solidFill>
                            <a:schemeClr val="dk1"/>
                          </a:solidFill>
                        </a:rPr>
                        <a:t> de </a:t>
                      </a:r>
                      <a:r>
                        <a:rPr lang="en-ZA" sz="1000" dirty="0" err="1">
                          <a:solidFill>
                            <a:schemeClr val="dk1"/>
                          </a:solidFill>
                        </a:rPr>
                        <a:t>l'enfant</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2"/>
                  </a:ext>
                </a:extLst>
              </a:tr>
              <a:tr h="127000">
                <a:tc gridSpan="7">
                  <a:txBody>
                    <a:bodyPr/>
                    <a:lstStyle/>
                    <a:p>
                      <a:pPr marL="0" marR="0" lvl="0" indent="0" algn="l" rtl="0">
                        <a:lnSpc>
                          <a:spcPct val="107000"/>
                        </a:lnSpc>
                        <a:spcBef>
                          <a:spcPts val="0"/>
                        </a:spcBef>
                        <a:spcAft>
                          <a:spcPts val="0"/>
                        </a:spcAft>
                        <a:buNone/>
                      </a:pPr>
                      <a:r>
                        <a:rPr lang="en-ZA" sz="1000">
                          <a:solidFill>
                            <a:schemeClr val="dk1"/>
                          </a:solidFill>
                        </a:rPr>
                        <a:t>4. DÉTAILS DE LA SAISINE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3"/>
                  </a:ext>
                </a:extLst>
              </a:tr>
              <a:tr h="453350">
                <a:tc gridSpan="7">
                  <a:txBody>
                    <a:bodyPr/>
                    <a:lstStyle/>
                    <a:p>
                      <a:pPr marL="0" marR="0" lvl="0" indent="0" algn="l" rtl="0">
                        <a:spcBef>
                          <a:spcPts val="0"/>
                        </a:spcBef>
                        <a:spcAft>
                          <a:spcPts val="0"/>
                        </a:spcAft>
                        <a:buNone/>
                      </a:pPr>
                      <a:r>
                        <a:rPr lang="en-ZA" sz="1000" dirty="0">
                          <a:solidFill>
                            <a:schemeClr val="dk1"/>
                          </a:solidFill>
                        </a:rPr>
                        <a:t>Raison de la </a:t>
                      </a:r>
                      <a:r>
                        <a:rPr lang="en-ZA" sz="1000" dirty="0" err="1">
                          <a:solidFill>
                            <a:schemeClr val="dk1"/>
                          </a:solidFill>
                        </a:rPr>
                        <a:t>saisine</a:t>
                      </a:r>
                      <a:r>
                        <a:rPr lang="en-ZA" sz="1000" dirty="0">
                          <a:solidFill>
                            <a:schemeClr val="dk1"/>
                          </a:solidFill>
                        </a:rPr>
                        <a:t> : </a:t>
                      </a:r>
                      <a:r>
                        <a:rPr lang="en-ZA" sz="700" b="0" i="1" dirty="0" err="1">
                          <a:solidFill>
                            <a:schemeClr val="dk1"/>
                          </a:solidFill>
                          <a:latin typeface="Calibri"/>
                          <a:ea typeface="Calibri"/>
                          <a:cs typeface="Calibri"/>
                          <a:sym typeface="Calibri"/>
                        </a:rPr>
                        <a:t>Décrivez</a:t>
                      </a:r>
                      <a:r>
                        <a:rPr lang="en-ZA" sz="700" b="0" i="1" dirty="0">
                          <a:solidFill>
                            <a:schemeClr val="dk1"/>
                          </a:solidFill>
                          <a:latin typeface="Calibri"/>
                          <a:ea typeface="Calibri"/>
                          <a:cs typeface="Calibri"/>
                          <a:sym typeface="Calibri"/>
                        </a:rPr>
                        <a:t> le </a:t>
                      </a:r>
                      <a:r>
                        <a:rPr lang="en-ZA" sz="700" b="0" i="1" dirty="0" err="1">
                          <a:solidFill>
                            <a:schemeClr val="dk1"/>
                          </a:solidFill>
                          <a:latin typeface="Calibri"/>
                          <a:ea typeface="Calibri"/>
                          <a:cs typeface="Calibri"/>
                          <a:sym typeface="Calibri"/>
                        </a:rPr>
                        <a:t>problème</a:t>
                      </a:r>
                      <a:r>
                        <a:rPr lang="en-ZA" sz="700" b="0" i="1" dirty="0">
                          <a:solidFill>
                            <a:schemeClr val="dk1"/>
                          </a:solidFill>
                          <a:latin typeface="Calibri"/>
                          <a:ea typeface="Calibri"/>
                          <a:cs typeface="Calibri"/>
                          <a:sym typeface="Calibri"/>
                        </a:rPr>
                        <a:t>, la durée et la </a:t>
                      </a:r>
                      <a:r>
                        <a:rPr lang="en-ZA" sz="700" b="0" i="1" dirty="0" err="1">
                          <a:solidFill>
                            <a:schemeClr val="dk1"/>
                          </a:solidFill>
                          <a:latin typeface="Calibri"/>
                          <a:ea typeface="Calibri"/>
                          <a:cs typeface="Calibri"/>
                          <a:sym typeface="Calibri"/>
                        </a:rPr>
                        <a:t>fréquence</a:t>
                      </a:r>
                      <a:r>
                        <a:rPr lang="en-ZA" sz="700" b="0" i="1" dirty="0">
                          <a:solidFill>
                            <a:schemeClr val="dk1"/>
                          </a:solidFill>
                          <a:latin typeface="Calibri"/>
                          <a:ea typeface="Calibri"/>
                          <a:cs typeface="Calibri"/>
                          <a:sym typeface="Calibri"/>
                        </a:rPr>
                        <a:t> du </a:t>
                      </a:r>
                      <a:r>
                        <a:rPr lang="en-ZA" sz="700" b="0" i="1" dirty="0" err="1">
                          <a:solidFill>
                            <a:schemeClr val="dk1"/>
                          </a:solidFill>
                          <a:latin typeface="Calibri"/>
                          <a:ea typeface="Calibri"/>
                          <a:cs typeface="Calibri"/>
                          <a:sym typeface="Calibri"/>
                        </a:rPr>
                        <a:t>problème</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l'historique</a:t>
                      </a:r>
                      <a:r>
                        <a:rPr lang="en-ZA" sz="700" b="0" i="1" dirty="0">
                          <a:solidFill>
                            <a:schemeClr val="dk1"/>
                          </a:solidFill>
                          <a:latin typeface="Calibri"/>
                          <a:ea typeface="Calibri"/>
                          <a:cs typeface="Calibri"/>
                          <a:sym typeface="Calibri"/>
                        </a:rPr>
                        <a:t> du </a:t>
                      </a:r>
                      <a:r>
                        <a:rPr lang="en-ZA" sz="700" b="0" i="1" dirty="0" err="1">
                          <a:solidFill>
                            <a:schemeClr val="dk1"/>
                          </a:solidFill>
                          <a:latin typeface="Calibri"/>
                          <a:ea typeface="Calibri"/>
                          <a:cs typeface="Calibri"/>
                          <a:sym typeface="Calibri"/>
                        </a:rPr>
                        <a:t>problème</a:t>
                      </a:r>
                      <a:r>
                        <a:rPr lang="en-ZA" sz="700" b="0" i="1" dirty="0">
                          <a:solidFill>
                            <a:schemeClr val="dk1"/>
                          </a:solidFill>
                          <a:latin typeface="Calibri"/>
                          <a:ea typeface="Calibri"/>
                          <a:cs typeface="Calibri"/>
                          <a:sym typeface="Calibri"/>
                        </a:rPr>
                        <a:t>, les services </a:t>
                      </a:r>
                      <a:r>
                        <a:rPr lang="en-ZA" sz="700" b="0" i="1" dirty="0" err="1">
                          <a:solidFill>
                            <a:schemeClr val="dk1"/>
                          </a:solidFill>
                          <a:latin typeface="Calibri"/>
                          <a:ea typeface="Calibri"/>
                          <a:cs typeface="Calibri"/>
                          <a:sym typeface="Calibri"/>
                        </a:rPr>
                        <a:t>pertinents</a:t>
                      </a:r>
                      <a:r>
                        <a:rPr lang="en-ZA" sz="700" b="0" i="1" dirty="0">
                          <a:solidFill>
                            <a:schemeClr val="dk1"/>
                          </a:solidFill>
                          <a:latin typeface="Calibri"/>
                          <a:ea typeface="Calibri"/>
                          <a:cs typeface="Calibri"/>
                          <a:sym typeface="Calibri"/>
                        </a:rPr>
                        <a:t> déjà </a:t>
                      </a:r>
                      <a:r>
                        <a:rPr lang="en-ZA" sz="700" b="0" i="1" dirty="0" err="1">
                          <a:solidFill>
                            <a:schemeClr val="dk1"/>
                          </a:solidFill>
                          <a:latin typeface="Calibri"/>
                          <a:ea typeface="Calibri"/>
                          <a:cs typeface="Calibri"/>
                          <a:sym typeface="Calibri"/>
                        </a:rPr>
                        <a:t>fournis</a:t>
                      </a:r>
                      <a:r>
                        <a:rPr lang="en-ZA" sz="700" b="0" i="1" dirty="0">
                          <a:solidFill>
                            <a:schemeClr val="dk1"/>
                          </a:solidFill>
                          <a:latin typeface="Calibri"/>
                          <a:ea typeface="Calibri"/>
                          <a:cs typeface="Calibri"/>
                          <a:sym typeface="Calibri"/>
                        </a:rPr>
                        <a:t> / les interventions </a:t>
                      </a:r>
                      <a:r>
                        <a:rPr lang="en-ZA" sz="700" b="0" i="1" dirty="0" err="1">
                          <a:solidFill>
                            <a:schemeClr val="dk1"/>
                          </a:solidFill>
                          <a:latin typeface="Calibri"/>
                          <a:ea typeface="Calibri"/>
                          <a:cs typeface="Calibri"/>
                          <a:sym typeface="Calibri"/>
                        </a:rPr>
                        <a:t>entreprises</a:t>
                      </a:r>
                      <a:r>
                        <a:rPr lang="en-ZA" sz="700" b="0" i="1" dirty="0">
                          <a:solidFill>
                            <a:schemeClr val="dk1"/>
                          </a:solidFill>
                          <a:latin typeface="Calibri"/>
                          <a:ea typeface="Calibri"/>
                          <a:cs typeface="Calibri"/>
                          <a:sym typeface="Calibri"/>
                        </a:rPr>
                        <a:t>, et tout </a:t>
                      </a:r>
                      <a:r>
                        <a:rPr lang="en-ZA" sz="700" b="0" i="1" dirty="0" err="1">
                          <a:solidFill>
                            <a:schemeClr val="dk1"/>
                          </a:solidFill>
                          <a:latin typeface="Calibri"/>
                          <a:ea typeface="Calibri"/>
                          <a:cs typeface="Calibri"/>
                          <a:sym typeface="Calibri"/>
                        </a:rPr>
                        <a:t>autre</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détail</a:t>
                      </a:r>
                      <a:r>
                        <a:rPr lang="en-ZA" sz="700" b="0" i="1" dirty="0">
                          <a:solidFill>
                            <a:schemeClr val="dk1"/>
                          </a:solidFill>
                          <a:latin typeface="Calibri"/>
                          <a:ea typeface="Calibri"/>
                          <a:cs typeface="Calibri"/>
                          <a:sym typeface="Calibri"/>
                        </a:rPr>
                        <a:t> pertinent pour le </a:t>
                      </a:r>
                      <a:r>
                        <a:rPr lang="en-ZA" sz="700" b="0" i="1" dirty="0" err="1">
                          <a:solidFill>
                            <a:schemeClr val="dk1"/>
                          </a:solidFill>
                          <a:latin typeface="Calibri"/>
                          <a:ea typeface="Calibri"/>
                          <a:cs typeface="Calibri"/>
                          <a:sym typeface="Calibri"/>
                        </a:rPr>
                        <a:t>prestataire</a:t>
                      </a:r>
                      <a:r>
                        <a:rPr lang="en-ZA" sz="700" b="0" i="1" dirty="0">
                          <a:solidFill>
                            <a:schemeClr val="dk1"/>
                          </a:solidFill>
                          <a:latin typeface="Calibri"/>
                          <a:ea typeface="Calibri"/>
                          <a:cs typeface="Calibri"/>
                          <a:sym typeface="Calibri"/>
                        </a:rPr>
                        <a:t> de services.</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700" b="0" i="1" dirty="0">
                          <a:solidFill>
                            <a:schemeClr val="dk1"/>
                          </a:solidFill>
                          <a:latin typeface="Calibri"/>
                          <a:ea typeface="Calibri"/>
                          <a:cs typeface="Calibri"/>
                          <a:sym typeface="Calibri"/>
                        </a:rPr>
                        <a:t> </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4139"/>
        <p:cNvGrpSpPr/>
        <p:nvPr/>
      </p:nvGrpSpPr>
      <p:grpSpPr>
        <a:xfrm>
          <a:off x="0" y="0"/>
          <a:ext cx="0" cy="0"/>
          <a:chOff x="0" y="0"/>
          <a:chExt cx="0" cy="0"/>
        </a:xfrm>
      </p:grpSpPr>
      <p:sp>
        <p:nvSpPr>
          <p:cNvPr id="4140" name="Google Shape;4140;p166"/>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1" name="Google Shape;4141;p166"/>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2" name="Google Shape;4142;p166"/>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3" name="Google Shape;4143;p166"/>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4" name="Google Shape;4144;p166"/>
          <p:cNvSpPr/>
          <p:nvPr/>
        </p:nvSpPr>
        <p:spPr>
          <a:xfrm rot="1782986">
            <a:off x="286724" y="215249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5" name="Google Shape;4145;p166"/>
          <p:cNvSpPr/>
          <p:nvPr/>
        </p:nvSpPr>
        <p:spPr>
          <a:xfrm rot="1782986">
            <a:off x="286725" y="2615334"/>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146" name="Google Shape;4146;p166"/>
          <p:cNvGraphicFramePr/>
          <p:nvPr>
            <p:extLst>
              <p:ext uri="{D42A27DB-BD31-4B8C-83A1-F6EECF244321}">
                <p14:modId xmlns:p14="http://schemas.microsoft.com/office/powerpoint/2010/main" val="182846037"/>
              </p:ext>
            </p:extLst>
          </p:nvPr>
        </p:nvGraphicFramePr>
        <p:xfrm>
          <a:off x="1003301" y="699800"/>
          <a:ext cx="5245100" cy="5748959"/>
        </p:xfrm>
        <a:graphic>
          <a:graphicData uri="http://schemas.openxmlformats.org/drawingml/2006/table">
            <a:tbl>
              <a:tblPr firstRow="1" firstCol="1" bandRow="1">
                <a:noFill/>
                <a:tableStyleId>{2E002EEE-DCA1-4BBC-BB20-DC795D1CDC30}</a:tableStyleId>
              </a:tblPr>
              <a:tblGrid>
                <a:gridCol w="2651200">
                  <a:extLst>
                    <a:ext uri="{9D8B030D-6E8A-4147-A177-3AD203B41FA5}">
                      <a16:colId xmlns:a16="http://schemas.microsoft.com/office/drawing/2014/main" val="20000"/>
                    </a:ext>
                  </a:extLst>
                </a:gridCol>
                <a:gridCol w="161525">
                  <a:extLst>
                    <a:ext uri="{9D8B030D-6E8A-4147-A177-3AD203B41FA5}">
                      <a16:colId xmlns:a16="http://schemas.microsoft.com/office/drawing/2014/main" val="20001"/>
                    </a:ext>
                  </a:extLst>
                </a:gridCol>
                <a:gridCol w="122725">
                  <a:extLst>
                    <a:ext uri="{9D8B030D-6E8A-4147-A177-3AD203B41FA5}">
                      <a16:colId xmlns:a16="http://schemas.microsoft.com/office/drawing/2014/main" val="20002"/>
                    </a:ext>
                  </a:extLst>
                </a:gridCol>
                <a:gridCol w="2309650">
                  <a:extLst>
                    <a:ext uri="{9D8B030D-6E8A-4147-A177-3AD203B41FA5}">
                      <a16:colId xmlns:a16="http://schemas.microsoft.com/office/drawing/2014/main" val="20003"/>
                    </a:ext>
                  </a:extLst>
                </a:gridCol>
              </a:tblGrid>
              <a:tr h="2156475">
                <a:tc>
                  <a:txBody>
                    <a:bodyPr/>
                    <a:lstStyle/>
                    <a:p>
                      <a:pPr marL="0" marR="0" lvl="0" indent="0" algn="l" rtl="0">
                        <a:spcBef>
                          <a:spcPts val="0"/>
                        </a:spcBef>
                        <a:spcAft>
                          <a:spcPts val="0"/>
                        </a:spcAft>
                        <a:buNone/>
                      </a:pPr>
                      <a:r>
                        <a:rPr lang="en-ZA" sz="1000">
                          <a:solidFill>
                            <a:schemeClr val="dk1"/>
                          </a:solidFill>
                        </a:rPr>
                        <a:t>Type de service demandé :</a:t>
                      </a:r>
                      <a:endParaRPr sz="1000">
                        <a:solidFill>
                          <a:schemeClr val="dk1"/>
                        </a:solidFill>
                      </a:endParaRPr>
                    </a:p>
                    <a:p>
                      <a:pPr marL="0" marR="0" lvl="0" indent="0" algn="l" rtl="0">
                        <a:spcBef>
                          <a:spcPts val="0"/>
                        </a:spcBef>
                        <a:spcAft>
                          <a:spcPts val="0"/>
                        </a:spcAft>
                        <a:buNone/>
                      </a:pPr>
                      <a:r>
                        <a:rPr lang="en-ZA" sz="1000" b="0">
                          <a:solidFill>
                            <a:schemeClr val="dk1"/>
                          </a:solidFill>
                        </a:rPr>
                        <a:t>[ ] Soins alternatifs</a:t>
                      </a:r>
                      <a:endParaRPr sz="1000" b="0">
                        <a:solidFill>
                          <a:schemeClr val="dk1"/>
                        </a:solidFill>
                      </a:endParaRPr>
                    </a:p>
                    <a:p>
                      <a:pPr marL="0" marR="0" lvl="0" indent="0" algn="l" rtl="0">
                        <a:spcBef>
                          <a:spcPts val="0"/>
                        </a:spcBef>
                        <a:spcAft>
                          <a:spcPts val="0"/>
                        </a:spcAft>
                        <a:buNone/>
                      </a:pPr>
                      <a:r>
                        <a:rPr lang="en-ZA" sz="1000" b="0">
                          <a:solidFill>
                            <a:schemeClr val="dk1"/>
                          </a:solidFill>
                        </a:rPr>
                        <a:t>[ ]Sécurité (par exemple, un abri sûr)</a:t>
                      </a:r>
                      <a:endParaRPr sz="1000" b="0">
                        <a:solidFill>
                          <a:schemeClr val="dk1"/>
                        </a:solidFill>
                      </a:endParaRPr>
                    </a:p>
                    <a:p>
                      <a:pPr marL="0" marR="0" lvl="0" indent="0" algn="l" rtl="0">
                        <a:spcBef>
                          <a:spcPts val="0"/>
                        </a:spcBef>
                        <a:spcAft>
                          <a:spcPts val="0"/>
                        </a:spcAft>
                        <a:buNone/>
                      </a:pPr>
                      <a:r>
                        <a:rPr lang="en-ZA" sz="1000" b="0">
                          <a:solidFill>
                            <a:schemeClr val="dk1"/>
                          </a:solidFill>
                        </a:rPr>
                        <a:t>[ ]Éducation (formelle)</a:t>
                      </a:r>
                      <a:endParaRPr sz="1000" b="0">
                        <a:solidFill>
                          <a:schemeClr val="dk1"/>
                        </a:solidFill>
                      </a:endParaRPr>
                    </a:p>
                    <a:p>
                      <a:pPr marL="0" marR="0" lvl="0" indent="0" algn="l" rtl="0">
                        <a:spcBef>
                          <a:spcPts val="0"/>
                        </a:spcBef>
                        <a:spcAft>
                          <a:spcPts val="0"/>
                        </a:spcAft>
                        <a:buNone/>
                      </a:pPr>
                      <a:r>
                        <a:rPr lang="en-ZA" sz="1000" b="0">
                          <a:solidFill>
                            <a:schemeClr val="dk1"/>
                          </a:solidFill>
                        </a:rPr>
                        <a:t>[ ]Éducation non formelle</a:t>
                      </a:r>
                      <a:endParaRPr sz="1000" b="0">
                        <a:solidFill>
                          <a:schemeClr val="dk1"/>
                        </a:solidFill>
                      </a:endParaRPr>
                    </a:p>
                    <a:p>
                      <a:pPr marL="0" marR="0" lvl="0" indent="0" algn="l" rtl="0">
                        <a:spcBef>
                          <a:spcPts val="0"/>
                        </a:spcBef>
                        <a:spcAft>
                          <a:spcPts val="0"/>
                        </a:spcAft>
                        <a:buNone/>
                      </a:pPr>
                      <a:r>
                        <a:rPr lang="en-ZA" sz="1000" b="0">
                          <a:solidFill>
                            <a:schemeClr val="dk1"/>
                          </a:solidFill>
                        </a:rPr>
                        <a:t>[ ]Recherche et regroupement familial</a:t>
                      </a:r>
                      <a:endParaRPr sz="1000" b="0">
                        <a:solidFill>
                          <a:schemeClr val="dk1"/>
                        </a:solidFill>
                      </a:endParaRPr>
                    </a:p>
                    <a:p>
                      <a:pPr marL="0" marR="0" lvl="0" indent="0" algn="l" rtl="0">
                        <a:spcBef>
                          <a:spcPts val="0"/>
                        </a:spcBef>
                        <a:spcAft>
                          <a:spcPts val="0"/>
                        </a:spcAft>
                        <a:buNone/>
                      </a:pPr>
                      <a:r>
                        <a:rPr lang="en-ZA" sz="1000" b="0">
                          <a:solidFill>
                            <a:schemeClr val="dk1"/>
                          </a:solidFill>
                        </a:rPr>
                        <a:t>[ ]Soutien psychosocial de base</a:t>
                      </a:r>
                      <a:endParaRPr sz="1000" b="0">
                        <a:solidFill>
                          <a:schemeClr val="dk1"/>
                        </a:solidFill>
                      </a:endParaRPr>
                    </a:p>
                    <a:p>
                      <a:pPr marL="0" marR="0" lvl="0" indent="0" algn="l" rtl="0">
                        <a:spcBef>
                          <a:spcPts val="0"/>
                        </a:spcBef>
                        <a:spcAft>
                          <a:spcPts val="0"/>
                        </a:spcAft>
                        <a:buNone/>
                      </a:pPr>
                      <a:r>
                        <a:rPr lang="en-ZA" sz="1000" b="0">
                          <a:solidFill>
                            <a:schemeClr val="dk1"/>
                          </a:solidFill>
                        </a:rPr>
                        <a:t>[ ]Soins de santé primaires non spécialisés et ciblés</a:t>
                      </a:r>
                      <a:endParaRPr sz="1000" b="0">
                        <a:solidFill>
                          <a:schemeClr val="dk1"/>
                        </a:solidFill>
                      </a:endParaRPr>
                    </a:p>
                    <a:p>
                      <a:pPr marL="0" marR="0" lvl="0" indent="0" algn="l" rtl="0">
                        <a:spcBef>
                          <a:spcPts val="0"/>
                        </a:spcBef>
                        <a:spcAft>
                          <a:spcPts val="0"/>
                        </a:spcAft>
                        <a:buNone/>
                      </a:pPr>
                      <a:r>
                        <a:rPr lang="en-ZA" sz="1000" b="0">
                          <a:solidFill>
                            <a:schemeClr val="dk1"/>
                          </a:solidFill>
                        </a:rPr>
                        <a:t>[ ]Services spécialisés de la SMSPS</a:t>
                      </a:r>
                      <a:endParaRPr sz="1000" b="0">
                        <a:solidFill>
                          <a:schemeClr val="dk1"/>
                        </a:solidFill>
                      </a:endParaRPr>
                    </a:p>
                    <a:p>
                      <a:pPr marL="0" marR="0" lvl="0" indent="0" algn="l" rtl="0">
                        <a:spcBef>
                          <a:spcPts val="0"/>
                        </a:spcBef>
                        <a:spcAft>
                          <a:spcPts val="0"/>
                        </a:spcAft>
                        <a:buNone/>
                      </a:pPr>
                      <a:r>
                        <a:rPr lang="en-ZA" sz="1000" b="0">
                          <a:solidFill>
                            <a:schemeClr val="dk1"/>
                          </a:solidFill>
                        </a:rPr>
                        <a:t>[ ]Alimentation</a:t>
                      </a:r>
                      <a:endParaRPr sz="1000" b="0">
                        <a:solidFill>
                          <a:schemeClr val="dk1"/>
                        </a:solidFill>
                      </a:endParaRPr>
                    </a:p>
                    <a:p>
                      <a:pPr marL="0" marR="0" lvl="0" indent="0" algn="l" rtl="0">
                        <a:spcBef>
                          <a:spcPts val="0"/>
                        </a:spcBef>
                        <a:spcAft>
                          <a:spcPts val="0"/>
                        </a:spcAft>
                        <a:buNone/>
                      </a:pPr>
                      <a:r>
                        <a:rPr lang="en-ZA" sz="1000" b="0">
                          <a:solidFill>
                            <a:schemeClr val="dk1"/>
                          </a:solidFill>
                        </a:rPr>
                        <a:t>[ ] Articles non alimentaires</a:t>
                      </a:r>
                      <a:endParaRPr sz="1000" b="0">
                        <a:solidFill>
                          <a:schemeClr val="dk1"/>
                        </a:solidFill>
                      </a:endParaRPr>
                    </a:p>
                    <a:p>
                      <a:pPr marL="0" marR="0" lvl="0" indent="0" algn="l" rtl="0">
                        <a:spcBef>
                          <a:spcPts val="0"/>
                        </a:spcBef>
                        <a:spcAft>
                          <a:spcPts val="0"/>
                        </a:spcAft>
                        <a:buNone/>
                      </a:pPr>
                      <a:r>
                        <a:rPr lang="en-ZA" sz="1000" b="0">
                          <a:solidFill>
                            <a:schemeClr val="dk1"/>
                          </a:solidFill>
                        </a:rPr>
                        <a:t>[ ] Assistance en espèces</a:t>
                      </a:r>
                      <a:endParaRPr sz="1000" b="0">
                        <a:solidFill>
                          <a:schemeClr val="dk1"/>
                        </a:solidFill>
                      </a:endParaRPr>
                    </a:p>
                    <a:p>
                      <a:pPr marL="0" marR="0" lvl="0" indent="0" algn="l" rtl="0">
                        <a:spcBef>
                          <a:spcPts val="0"/>
                        </a:spcBef>
                        <a:spcAft>
                          <a:spcPts val="0"/>
                        </a:spcAft>
                        <a:buNone/>
                      </a:pPr>
                      <a:r>
                        <a:rPr lang="en-ZA" sz="1000" b="0">
                          <a:solidFill>
                            <a:schemeClr val="dk1"/>
                          </a:solidFill>
                        </a:rPr>
                        <a:t>[ ]Moyens de subsistance</a:t>
                      </a:r>
                      <a:endParaRPr sz="1000" b="0">
                        <a:solidFill>
                          <a:schemeClr val="dk1"/>
                        </a:solidFill>
                      </a:endParaRPr>
                    </a:p>
                    <a:p>
                      <a:pPr marL="0" marR="0" lvl="0" indent="0" algn="l" rtl="0">
                        <a:spcBef>
                          <a:spcPts val="0"/>
                        </a:spcBef>
                        <a:spcAft>
                          <a:spcPts val="0"/>
                        </a:spcAft>
                        <a:buNone/>
                      </a:pPr>
                      <a:r>
                        <a:rPr lang="en-ZA" sz="1000" b="0">
                          <a:solidFill>
                            <a:schemeClr val="dk1"/>
                          </a:solidFill>
                        </a:rPr>
                        <a:t>[ ]Médical</a:t>
                      </a:r>
                      <a:endParaRPr sz="1000" b="0">
                        <a:solidFill>
                          <a:schemeClr val="dk1"/>
                        </a:solidFill>
                      </a:endParaRPr>
                    </a:p>
                    <a:p>
                      <a:pPr marL="0" marR="0" lvl="0" indent="0" algn="l" rtl="0">
                        <a:spcBef>
                          <a:spcPts val="0"/>
                        </a:spcBef>
                        <a:spcAft>
                          <a:spcPts val="0"/>
                        </a:spcAft>
                        <a:buNone/>
                      </a:pPr>
                      <a:r>
                        <a:rPr lang="en-ZA" sz="1000" b="0">
                          <a:solidFill>
                            <a:schemeClr val="dk1"/>
                          </a:solidFill>
                        </a:rPr>
                        <a:t>[ ]Nutrition</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b="0">
                          <a:solidFill>
                            <a:schemeClr val="dk1"/>
                          </a:solidFill>
                        </a:rPr>
                        <a:t>[ ]Soutien juridique</a:t>
                      </a:r>
                      <a:endParaRPr sz="1000" b="0">
                        <a:solidFill>
                          <a:schemeClr val="dk1"/>
                        </a:solidFill>
                      </a:endParaRPr>
                    </a:p>
                    <a:p>
                      <a:pPr marL="0" marR="0" lvl="0" indent="0" algn="l" rtl="0">
                        <a:spcBef>
                          <a:spcPts val="0"/>
                        </a:spcBef>
                        <a:spcAft>
                          <a:spcPts val="0"/>
                        </a:spcAft>
                        <a:buNone/>
                      </a:pPr>
                      <a:r>
                        <a:rPr lang="en-ZA" sz="1000" b="0">
                          <a:solidFill>
                            <a:schemeClr val="dk1"/>
                          </a:solidFill>
                        </a:rPr>
                        <a:t>[ ]Documentation</a:t>
                      </a:r>
                      <a:endParaRPr sz="1000" b="0">
                        <a:solidFill>
                          <a:schemeClr val="dk1"/>
                        </a:solidFill>
                      </a:endParaRPr>
                    </a:p>
                    <a:p>
                      <a:pPr marL="0" marR="0" lvl="0" indent="0" algn="l" rtl="0">
                        <a:spcBef>
                          <a:spcPts val="0"/>
                        </a:spcBef>
                        <a:spcAft>
                          <a:spcPts val="0"/>
                        </a:spcAft>
                        <a:buNone/>
                      </a:pPr>
                      <a:r>
                        <a:rPr lang="en-ZA" sz="1000" b="0">
                          <a:solidFill>
                            <a:schemeClr val="dk1"/>
                          </a:solidFill>
                        </a:rPr>
                        <a:t>[ ]Services pour les enfants handicapés</a:t>
                      </a:r>
                      <a:endParaRPr sz="1000" b="0">
                        <a:solidFill>
                          <a:schemeClr val="dk1"/>
                        </a:solidFill>
                      </a:endParaRPr>
                    </a:p>
                    <a:p>
                      <a:pPr marL="0" marR="0" lvl="0" indent="0" algn="l" rtl="0">
                        <a:spcBef>
                          <a:spcPts val="0"/>
                        </a:spcBef>
                        <a:spcAft>
                          <a:spcPts val="0"/>
                        </a:spcAft>
                        <a:buNone/>
                      </a:pPr>
                      <a:r>
                        <a:rPr lang="en-ZA" sz="1000" b="0">
                          <a:solidFill>
                            <a:schemeClr val="dk1"/>
                          </a:solidFill>
                        </a:rPr>
                        <a:t>[ ]Santé sexuelle et reproductive</a:t>
                      </a:r>
                      <a:endParaRPr sz="1000" b="0">
                        <a:solidFill>
                          <a:schemeClr val="dk1"/>
                        </a:solidFill>
                      </a:endParaRPr>
                    </a:p>
                    <a:p>
                      <a:pPr marL="0" marR="0" lvl="0" indent="0" algn="l" rtl="0">
                        <a:spcBef>
                          <a:spcPts val="0"/>
                        </a:spcBef>
                        <a:spcAft>
                          <a:spcPts val="0"/>
                        </a:spcAft>
                        <a:buNone/>
                      </a:pPr>
                      <a:r>
                        <a:rPr lang="en-ZA" sz="1000" b="0">
                          <a:solidFill>
                            <a:schemeClr val="dk1"/>
                          </a:solidFill>
                        </a:rPr>
                        <a:t>[ ]Abri</a:t>
                      </a:r>
                      <a:endParaRPr sz="1000" b="0">
                        <a:solidFill>
                          <a:schemeClr val="dk1"/>
                        </a:solidFill>
                      </a:endParaRPr>
                    </a:p>
                    <a:p>
                      <a:pPr marL="0" marR="0" lvl="0" indent="0" algn="l" rtl="0">
                        <a:spcBef>
                          <a:spcPts val="0"/>
                        </a:spcBef>
                        <a:spcAft>
                          <a:spcPts val="0"/>
                        </a:spcAft>
                        <a:buNone/>
                      </a:pPr>
                      <a:r>
                        <a:rPr lang="en-ZA" sz="1000" b="0">
                          <a:solidFill>
                            <a:schemeClr val="dk1"/>
                          </a:solidFill>
                        </a:rPr>
                        <a:t>[ ] WASH</a:t>
                      </a:r>
                      <a:endParaRPr sz="1000" b="0">
                        <a:solidFill>
                          <a:schemeClr val="dk1"/>
                        </a:solidFill>
                      </a:endParaRPr>
                    </a:p>
                    <a:p>
                      <a:pPr marL="0" marR="0" lvl="0" indent="0" algn="l" rtl="0">
                        <a:spcBef>
                          <a:spcPts val="0"/>
                        </a:spcBef>
                        <a:spcAft>
                          <a:spcPts val="0"/>
                        </a:spcAft>
                        <a:buNone/>
                      </a:pPr>
                      <a:r>
                        <a:rPr lang="en-ZA" sz="1000" b="0">
                          <a:solidFill>
                            <a:schemeClr val="dk1"/>
                          </a:solidFill>
                        </a:rPr>
                        <a:t>[ ]Solution durable (en coordination avec le HCR)</a:t>
                      </a:r>
                      <a:endParaRPr sz="1000" b="0">
                        <a:solidFill>
                          <a:schemeClr val="dk1"/>
                        </a:solidFill>
                      </a:endParaRPr>
                    </a:p>
                    <a:p>
                      <a:pPr marL="0" marR="0" lvl="0" indent="0" algn="l" rtl="0">
                        <a:spcBef>
                          <a:spcPts val="0"/>
                        </a:spcBef>
                        <a:spcAft>
                          <a:spcPts val="0"/>
                        </a:spcAft>
                        <a:buNone/>
                      </a:pPr>
                      <a:r>
                        <a:rPr lang="en-ZA" sz="1000" b="0">
                          <a:solidFill>
                            <a:schemeClr val="dk1"/>
                          </a:solidFill>
                        </a:rPr>
                        <a:t>[ ] Déménagement</a:t>
                      </a:r>
                      <a:endParaRPr sz="1000" b="0">
                        <a:solidFill>
                          <a:schemeClr val="dk1"/>
                        </a:solidFill>
                      </a:endParaRPr>
                    </a:p>
                    <a:p>
                      <a:pPr marL="0" marR="0" lvl="0" indent="0" algn="l" rtl="0">
                        <a:spcBef>
                          <a:spcPts val="0"/>
                        </a:spcBef>
                        <a:spcAft>
                          <a:spcPts val="0"/>
                        </a:spcAft>
                        <a:buNone/>
                      </a:pPr>
                      <a:r>
                        <a:rPr lang="en-ZA" sz="1000" b="0">
                          <a:solidFill>
                            <a:schemeClr val="dk1"/>
                          </a:solidFill>
                        </a:rPr>
                        <a:t>[ ]Autre, veuillez préciser :</a:t>
                      </a:r>
                      <a:endParaRPr sz="1000" b="0">
                        <a:solidFill>
                          <a:schemeClr val="dk1"/>
                        </a:solidFill>
                      </a:endParaRPr>
                    </a:p>
                    <a:p>
                      <a:pPr marL="0" marR="0" lvl="0" indent="0" algn="l" rtl="0">
                        <a:spcBef>
                          <a:spcPts val="0"/>
                        </a:spcBef>
                        <a:spcAft>
                          <a:spcPts val="0"/>
                        </a:spcAft>
                        <a:buNone/>
                      </a:pPr>
                      <a:r>
                        <a:rPr lang="en-ZA" sz="1000" b="0">
                          <a:solidFill>
                            <a:schemeClr val="dk1"/>
                          </a:solidFill>
                        </a:rPr>
                        <a:t> </a:t>
                      </a:r>
                      <a:endParaRPr sz="1000" b="0">
                        <a:solidFill>
                          <a:schemeClr val="dk1"/>
                        </a:solidFill>
                      </a:endParaRPr>
                    </a:p>
                    <a:p>
                      <a:pPr marL="0" marR="0" lvl="0" indent="0" algn="l" rtl="0">
                        <a:spcBef>
                          <a:spcPts val="0"/>
                        </a:spcBef>
                        <a:spcAft>
                          <a:spcPts val="0"/>
                        </a:spcAft>
                        <a:buNone/>
                      </a:pPr>
                      <a:r>
                        <a:rPr lang="en-ZA" sz="1000" b="0">
                          <a:solidFill>
                            <a:schemeClr val="dk1"/>
                          </a:solidFill>
                        </a:rPr>
                        <a:t>[ ]Contextualiser</a:t>
                      </a:r>
                      <a:endParaRPr sz="1000" b="0">
                        <a:solidFill>
                          <a:schemeClr val="dk1"/>
                        </a:solidFill>
                      </a:endParaRPr>
                    </a:p>
                    <a:p>
                      <a:pPr marL="0" marR="0" lvl="0" indent="0" algn="l" rtl="0">
                        <a:spcBef>
                          <a:spcPts val="0"/>
                        </a:spcBef>
                        <a:spcAft>
                          <a:spcPts val="0"/>
                        </a:spcAft>
                        <a:buNone/>
                      </a:pPr>
                      <a:r>
                        <a:rPr lang="en-ZA" sz="1000" b="0">
                          <a:solidFill>
                            <a:schemeClr val="dk1"/>
                          </a:solidFill>
                        </a:rPr>
                        <a:t>[ ]Contextualiser</a:t>
                      </a:r>
                      <a:endParaRPr sz="1000" b="0">
                        <a:solidFill>
                          <a:schemeClr val="dk1"/>
                        </a:solidFill>
                      </a:endParaRPr>
                    </a:p>
                    <a:p>
                      <a:pPr marL="0" marR="0" lvl="0" indent="0" algn="l" rtl="0">
                        <a:spcBef>
                          <a:spcPts val="0"/>
                        </a:spcBef>
                        <a:spcAft>
                          <a:spcPts val="0"/>
                        </a:spcAft>
                        <a:buNone/>
                      </a:pPr>
                      <a:r>
                        <a:rPr lang="en-ZA" sz="1000" b="0">
                          <a:solidFill>
                            <a:schemeClr val="dk1"/>
                          </a:solidFill>
                        </a:rPr>
                        <a:t>[ ]Contextualiser</a:t>
                      </a:r>
                      <a:endParaRPr sz="1000" b="0">
                        <a:solidFill>
                          <a:schemeClr val="dk1"/>
                        </a:solidFill>
                      </a:endParaRPr>
                    </a:p>
                    <a:p>
                      <a:pPr marL="0" marR="0" lvl="0" indent="0" algn="l" rtl="0">
                        <a:spcBef>
                          <a:spcPts val="0"/>
                        </a:spcBef>
                        <a:spcAft>
                          <a:spcPts val="0"/>
                        </a:spcAft>
                        <a:buNone/>
                      </a:pPr>
                      <a:r>
                        <a:rPr lang="en-ZA" sz="1000" b="0">
                          <a:solidFill>
                            <a:schemeClr val="dk1"/>
                          </a:solidFill>
                        </a:rPr>
                        <a:t>[ ]Contextualiser</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27000">
                <a:tc gridSpan="4">
                  <a:txBody>
                    <a:bodyPr/>
                    <a:lstStyle/>
                    <a:p>
                      <a:pPr marL="0" marR="0" lvl="0" indent="0" algn="l" rtl="0">
                        <a:spcBef>
                          <a:spcPts val="0"/>
                        </a:spcBef>
                        <a:spcAft>
                          <a:spcPts val="0"/>
                        </a:spcAft>
                        <a:buNone/>
                      </a:pPr>
                      <a:r>
                        <a:rPr lang="en-ZA" sz="1000">
                          <a:solidFill>
                            <a:schemeClr val="dk1"/>
                          </a:solidFill>
                        </a:rPr>
                        <a:t>Résultat attendu du service demandé : </a:t>
                      </a:r>
                      <a:r>
                        <a:rPr lang="en-ZA" sz="700" b="0" i="1">
                          <a:solidFill>
                            <a:schemeClr val="dk1"/>
                          </a:solidFill>
                          <a:latin typeface="Calibri"/>
                          <a:ea typeface="Calibri"/>
                          <a:cs typeface="Calibri"/>
                          <a:sym typeface="Calibri"/>
                        </a:rPr>
                        <a:t>Décrivez ce que vous et la personne orientée espérez obtenir grâce à l'orientation.</a:t>
                      </a:r>
                      <a:endParaRPr sz="700" b="0" i="1">
                        <a:solidFill>
                          <a:schemeClr val="dk1"/>
                        </a:solidFill>
                        <a:latin typeface="Calibri"/>
                        <a:ea typeface="Calibri"/>
                        <a:cs typeface="Calibri"/>
                        <a:sym typeface="Calibri"/>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490100">
                <a:tc gridSpan="3">
                  <a:txBody>
                    <a:bodyPr/>
                    <a:lstStyle/>
                    <a:p>
                      <a:pPr marL="0" marR="0" lvl="0" indent="0" algn="l" rtl="0">
                        <a:spcBef>
                          <a:spcPts val="0"/>
                        </a:spcBef>
                        <a:spcAft>
                          <a:spcPts val="0"/>
                        </a:spcAft>
                        <a:buNone/>
                      </a:pPr>
                      <a:r>
                        <a:rPr lang="en-ZA" sz="1000">
                          <a:solidFill>
                            <a:schemeClr val="dk1"/>
                          </a:solidFill>
                        </a:rPr>
                        <a:t>Le prestataire de services accepte-t-il les renvois ? </a:t>
                      </a:r>
                      <a:endParaRPr sz="100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a:t>
                      </a:r>
                      <a:endParaRPr sz="1000" b="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Si </a:t>
                      </a:r>
                      <a:r>
                        <a:rPr lang="en-ZA" sz="1000" b="1" dirty="0" err="1">
                          <a:solidFill>
                            <a:schemeClr val="dk1"/>
                          </a:solidFill>
                        </a:rPr>
                        <a:t>l'orientation</a:t>
                      </a:r>
                      <a:r>
                        <a:rPr lang="en-ZA" sz="1000" b="1" dirty="0">
                          <a:solidFill>
                            <a:schemeClr val="dk1"/>
                          </a:solidFill>
                        </a:rPr>
                        <a:t> </a:t>
                      </a:r>
                      <a:r>
                        <a:rPr lang="en-ZA" sz="1000" b="1" dirty="0" err="1">
                          <a:solidFill>
                            <a:schemeClr val="dk1"/>
                          </a:solidFill>
                        </a:rPr>
                        <a:t>n'a</a:t>
                      </a:r>
                      <a:r>
                        <a:rPr lang="en-ZA" sz="1000" b="1" dirty="0">
                          <a:solidFill>
                            <a:schemeClr val="dk1"/>
                          </a:solidFill>
                        </a:rPr>
                        <a:t> pas </a:t>
                      </a:r>
                      <a:r>
                        <a:rPr lang="en-ZA" sz="1000" b="1" dirty="0" err="1">
                          <a:solidFill>
                            <a:schemeClr val="dk1"/>
                          </a:solidFill>
                        </a:rPr>
                        <a:t>été</a:t>
                      </a:r>
                      <a:r>
                        <a:rPr lang="en-ZA" sz="1000" b="1" dirty="0">
                          <a:solidFill>
                            <a:schemeClr val="dk1"/>
                          </a:solidFill>
                        </a:rPr>
                        <a:t> </a:t>
                      </a:r>
                      <a:r>
                        <a:rPr lang="en-ZA" sz="1000" b="1" dirty="0" err="1">
                          <a:solidFill>
                            <a:schemeClr val="dk1"/>
                          </a:solidFill>
                        </a:rPr>
                        <a:t>acceptée</a:t>
                      </a:r>
                      <a:r>
                        <a:rPr lang="en-ZA" sz="1000" b="1" dirty="0">
                          <a:solidFill>
                            <a:schemeClr val="dk1"/>
                          </a:solidFill>
                        </a:rPr>
                        <a:t> par le </a:t>
                      </a:r>
                      <a:r>
                        <a:rPr lang="en-ZA" sz="1000" b="1" dirty="0" err="1">
                          <a:solidFill>
                            <a:schemeClr val="dk1"/>
                          </a:solidFill>
                        </a:rPr>
                        <a:t>prestataire</a:t>
                      </a:r>
                      <a:r>
                        <a:rPr lang="en-ZA" sz="1000" b="1" dirty="0">
                          <a:solidFill>
                            <a:schemeClr val="dk1"/>
                          </a:solidFill>
                        </a:rPr>
                        <a:t> de services, </a:t>
                      </a:r>
                      <a:r>
                        <a:rPr lang="en-ZA" sz="1000" b="1" dirty="0" err="1">
                          <a:solidFill>
                            <a:schemeClr val="dk1"/>
                          </a:solidFill>
                        </a:rPr>
                        <a:t>en</a:t>
                      </a:r>
                      <a:r>
                        <a:rPr lang="en-ZA" sz="1000" b="1" dirty="0">
                          <a:solidFill>
                            <a:schemeClr val="dk1"/>
                          </a:solidFill>
                        </a:rPr>
                        <a:t> </a:t>
                      </a:r>
                      <a:r>
                        <a:rPr lang="en-ZA" sz="1000" b="1" dirty="0" err="1">
                          <a:solidFill>
                            <a:schemeClr val="dk1"/>
                          </a:solidFill>
                        </a:rPr>
                        <a:t>indiquer</a:t>
                      </a:r>
                      <a:r>
                        <a:rPr lang="en-ZA" sz="1000" b="1" dirty="0">
                          <a:solidFill>
                            <a:schemeClr val="dk1"/>
                          </a:solidFill>
                        </a:rPr>
                        <a:t> les raisons :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28200">
                <a:tc gridSpan="4">
                  <a:txBody>
                    <a:bodyPr/>
                    <a:lstStyle/>
                    <a:p>
                      <a:pPr marL="0" marR="0" lvl="0" indent="0" algn="l" rtl="0">
                        <a:lnSpc>
                          <a:spcPct val="107000"/>
                        </a:lnSpc>
                        <a:spcBef>
                          <a:spcPts val="0"/>
                        </a:spcBef>
                        <a:spcAft>
                          <a:spcPts val="0"/>
                        </a:spcAft>
                        <a:buNone/>
                      </a:pPr>
                      <a:r>
                        <a:rPr lang="en-ZA" sz="1000">
                          <a:solidFill>
                            <a:schemeClr val="dk1"/>
                          </a:solidFill>
                        </a:rPr>
                        <a:t>5. MODALITÉS DE CONTACT, DE RETOUR D'INFORMATION ET DE SUIVI</a:t>
                      </a:r>
                      <a:endParaRPr sz="100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rgbClr val="EEE7EB"/>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784175">
                <a:tc gridSpan="2">
                  <a:txBody>
                    <a:bodyPr/>
                    <a:lstStyle/>
                    <a:p>
                      <a:pPr marL="0" marR="0" lvl="0" indent="0" algn="l" rtl="0">
                        <a:spcBef>
                          <a:spcPts val="0"/>
                        </a:spcBef>
                        <a:spcAft>
                          <a:spcPts val="0"/>
                        </a:spcAft>
                        <a:buNone/>
                      </a:pPr>
                      <a:r>
                        <a:rPr lang="en-ZA" sz="1000" dirty="0">
                          <a:solidFill>
                            <a:schemeClr val="dk1"/>
                          </a:solidFill>
                        </a:rPr>
                        <a:t>Comment </a:t>
                      </a:r>
                      <a:r>
                        <a:rPr lang="en-ZA" sz="1000" dirty="0" err="1">
                          <a:solidFill>
                            <a:schemeClr val="dk1"/>
                          </a:solidFill>
                        </a:rPr>
                        <a:t>établir</a:t>
                      </a:r>
                      <a:r>
                        <a:rPr lang="en-ZA" sz="1000" dirty="0">
                          <a:solidFill>
                            <a:schemeClr val="dk1"/>
                          </a:solidFill>
                        </a:rPr>
                        <a:t> le contact avec le dossier et comment </a:t>
                      </a:r>
                      <a:r>
                        <a:rPr lang="en-ZA" sz="1000" dirty="0" err="1">
                          <a:solidFill>
                            <a:schemeClr val="dk1"/>
                          </a:solidFill>
                        </a:rPr>
                        <a:t>obtenir</a:t>
                      </a:r>
                      <a:r>
                        <a:rPr lang="en-ZA" sz="1000" dirty="0">
                          <a:solidFill>
                            <a:schemeClr val="dk1"/>
                          </a:solidFill>
                        </a:rPr>
                        <a:t> un retour </a:t>
                      </a:r>
                      <a:r>
                        <a:rPr lang="en-ZA" sz="1000" dirty="0" err="1">
                          <a:solidFill>
                            <a:schemeClr val="dk1"/>
                          </a:solidFill>
                        </a:rPr>
                        <a:t>d'information</a:t>
                      </a:r>
                      <a:r>
                        <a:rPr lang="en-ZA" sz="1000" dirty="0">
                          <a:solidFill>
                            <a:schemeClr val="dk1"/>
                          </a:solidFill>
                        </a:rPr>
                        <a:t> sur le service </a:t>
                      </a:r>
                      <a:r>
                        <a:rPr lang="en-ZA" sz="1000" dirty="0" err="1">
                          <a:solidFill>
                            <a:schemeClr val="dk1"/>
                          </a:solidFill>
                        </a:rPr>
                        <a:t>fourni</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]Contact par </a:t>
                      </a:r>
                      <a:r>
                        <a:rPr lang="en-ZA" sz="1000" b="0" dirty="0" err="1">
                          <a:solidFill>
                            <a:schemeClr val="dk1"/>
                          </a:solidFill>
                        </a:rPr>
                        <a:t>l'intermédiaire</a:t>
                      </a:r>
                      <a:r>
                        <a:rPr lang="en-ZA" sz="1000" b="0" dirty="0">
                          <a:solidFill>
                            <a:schemeClr val="dk1"/>
                          </a:solidFill>
                        </a:rPr>
                        <a:t> du </a:t>
                      </a:r>
                      <a:r>
                        <a:rPr lang="en-ZA" sz="1000" b="0" dirty="0" err="1">
                          <a:solidFill>
                            <a:schemeClr val="dk1"/>
                          </a:solidFill>
                        </a:rPr>
                        <a:t>gestionnaire</a:t>
                      </a:r>
                      <a:r>
                        <a:rPr lang="en-ZA" sz="1000" b="0" dirty="0">
                          <a:solidFill>
                            <a:schemeClr val="dk1"/>
                          </a:solidFill>
                        </a:rPr>
                        <a:t> de </a:t>
                      </a:r>
                      <a:r>
                        <a:rPr lang="en-ZA" sz="1000" b="0" dirty="0" err="1">
                          <a:solidFill>
                            <a:schemeClr val="dk1"/>
                          </a:solidFill>
                        </a:rPr>
                        <a:t>cas</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Contacter</a:t>
                      </a:r>
                      <a:r>
                        <a:rPr lang="en-ZA" sz="1000" b="0" dirty="0">
                          <a:solidFill>
                            <a:schemeClr val="dk1"/>
                          </a:solidFill>
                        </a:rPr>
                        <a:t> </a:t>
                      </a:r>
                      <a:r>
                        <a:rPr lang="en-ZA" sz="1000" b="0" dirty="0" err="1">
                          <a:solidFill>
                            <a:schemeClr val="dk1"/>
                          </a:solidFill>
                        </a:rPr>
                        <a:t>directement</a:t>
                      </a:r>
                      <a:r>
                        <a:rPr lang="en-ZA" sz="1000" b="0" dirty="0">
                          <a:solidFill>
                            <a:schemeClr val="dk1"/>
                          </a:solidFill>
                        </a:rPr>
                        <a:t> la </a:t>
                      </a:r>
                      <a:r>
                        <a:rPr lang="en-ZA" sz="1000" b="0" dirty="0" err="1">
                          <a:solidFill>
                            <a:schemeClr val="dk1"/>
                          </a:solidFill>
                        </a:rPr>
                        <a:t>personne</a:t>
                      </a:r>
                      <a:r>
                        <a:rPr lang="en-ZA" sz="1000" b="0" dirty="0">
                          <a:solidFill>
                            <a:schemeClr val="dk1"/>
                          </a:solidFill>
                        </a:rPr>
                        <a:t> </a:t>
                      </a:r>
                      <a:r>
                        <a:rPr lang="en-ZA" sz="1000" b="0" dirty="0" err="1">
                          <a:solidFill>
                            <a:schemeClr val="dk1"/>
                          </a:solidFill>
                        </a:rPr>
                        <a:t>référencée</a:t>
                      </a:r>
                      <a:r>
                        <a:rPr lang="en-ZA" sz="1000" b="0" dirty="0">
                          <a:solidFill>
                            <a:schemeClr val="dk1"/>
                          </a:solidFill>
                        </a:rPr>
                        <a:t>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Comment le </a:t>
                      </a:r>
                      <a:r>
                        <a:rPr lang="en-ZA" sz="1000" b="1" dirty="0" err="1">
                          <a:solidFill>
                            <a:schemeClr val="dk1"/>
                          </a:solidFill>
                        </a:rPr>
                        <a:t>gestionnaire</a:t>
                      </a:r>
                      <a:r>
                        <a:rPr lang="en-ZA" sz="1000" b="1" dirty="0">
                          <a:solidFill>
                            <a:schemeClr val="dk1"/>
                          </a:solidFill>
                        </a:rPr>
                        <a:t> de </a:t>
                      </a:r>
                      <a:r>
                        <a:rPr lang="en-ZA" sz="1000" b="1" dirty="0" err="1">
                          <a:solidFill>
                            <a:schemeClr val="dk1"/>
                          </a:solidFill>
                        </a:rPr>
                        <a:t>cas</a:t>
                      </a:r>
                      <a:r>
                        <a:rPr lang="en-ZA" sz="1000" b="1" dirty="0">
                          <a:solidFill>
                            <a:schemeClr val="dk1"/>
                          </a:solidFill>
                        </a:rPr>
                        <a:t> </a:t>
                      </a:r>
                      <a:r>
                        <a:rPr lang="en-ZA" sz="1000" b="1" dirty="0" err="1">
                          <a:solidFill>
                            <a:schemeClr val="dk1"/>
                          </a:solidFill>
                        </a:rPr>
                        <a:t>assurera</a:t>
                      </a:r>
                      <a:r>
                        <a:rPr lang="en-ZA" sz="1000" b="1" dirty="0">
                          <a:solidFill>
                            <a:schemeClr val="dk1"/>
                          </a:solidFill>
                        </a:rPr>
                        <a:t>-t-il le </a:t>
                      </a:r>
                      <a:r>
                        <a:rPr lang="en-ZA" sz="1000" b="1" dirty="0" err="1">
                          <a:solidFill>
                            <a:schemeClr val="dk1"/>
                          </a:solidFill>
                        </a:rPr>
                        <a:t>suivi</a:t>
                      </a:r>
                      <a:r>
                        <a:rPr lang="en-ZA" sz="1000" b="1" dirty="0">
                          <a:solidFill>
                            <a:schemeClr val="dk1"/>
                          </a:solidFill>
                        </a:rPr>
                        <a:t> de </a:t>
                      </a:r>
                      <a:r>
                        <a:rPr lang="en-ZA" sz="1000" b="1" dirty="0" err="1">
                          <a:solidFill>
                            <a:schemeClr val="dk1"/>
                          </a:solidFill>
                        </a:rPr>
                        <a:t>l'orientation</a:t>
                      </a:r>
                      <a:r>
                        <a:rPr lang="en-ZA" sz="1000" b="1" dirty="0">
                          <a:solidFill>
                            <a:schemeClr val="dk1"/>
                          </a:solidFill>
                        </a:rPr>
                        <a:t> ? </a:t>
                      </a:r>
                      <a:endParaRPr sz="1000" b="1" dirty="0">
                        <a:solidFill>
                          <a:schemeClr val="dk1"/>
                        </a:solidFill>
                      </a:endParaRPr>
                    </a:p>
                    <a:p>
                      <a:pPr marL="0" marR="0" lvl="0" indent="0" algn="l" rtl="0">
                        <a:spcBef>
                          <a:spcPts val="0"/>
                        </a:spcBef>
                        <a:spcAft>
                          <a:spcPts val="0"/>
                        </a:spcAft>
                        <a:buNone/>
                      </a:pPr>
                      <a:r>
                        <a:rPr lang="en-ZA" sz="700" b="0" i="1" dirty="0" err="1">
                          <a:solidFill>
                            <a:schemeClr val="dk1"/>
                          </a:solidFill>
                          <a:latin typeface="Calibri"/>
                          <a:ea typeface="Calibri"/>
                          <a:cs typeface="Calibri"/>
                          <a:sym typeface="Calibri"/>
                        </a:rPr>
                        <a:t>Cochez</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toutes</a:t>
                      </a:r>
                      <a:r>
                        <a:rPr lang="en-ZA" sz="700" b="0" i="1" dirty="0">
                          <a:solidFill>
                            <a:schemeClr val="dk1"/>
                          </a:solidFill>
                          <a:latin typeface="Calibri"/>
                          <a:ea typeface="Calibri"/>
                          <a:cs typeface="Calibri"/>
                          <a:sym typeface="Calibri"/>
                        </a:rPr>
                        <a:t> les cases </a:t>
                      </a:r>
                      <a:r>
                        <a:rPr lang="en-ZA" sz="700" b="0" i="1" dirty="0" err="1">
                          <a:solidFill>
                            <a:schemeClr val="dk1"/>
                          </a:solidFill>
                          <a:latin typeface="Calibri"/>
                          <a:ea typeface="Calibri"/>
                          <a:cs typeface="Calibri"/>
                          <a:sym typeface="Calibri"/>
                        </a:rPr>
                        <a:t>correspondantes</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Téléphone</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Courriel</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]Réunion </a:t>
                      </a:r>
                      <a:r>
                        <a:rPr lang="en-ZA" sz="1000" dirty="0" err="1">
                          <a:solidFill>
                            <a:schemeClr val="dk1"/>
                          </a:solidFill>
                        </a:rPr>
                        <a:t>en</a:t>
                      </a:r>
                      <a:r>
                        <a:rPr lang="en-ZA" sz="1000" dirty="0">
                          <a:solidFill>
                            <a:schemeClr val="dk1"/>
                          </a:solidFill>
                        </a:rPr>
                        <a:t> face à face (</a:t>
                      </a:r>
                      <a:r>
                        <a:rPr lang="en-ZA" sz="1000" dirty="0" err="1">
                          <a:solidFill>
                            <a:schemeClr val="dk1"/>
                          </a:solidFill>
                        </a:rPr>
                        <a:t>prestataire</a:t>
                      </a:r>
                      <a:r>
                        <a:rPr lang="en-ZA" sz="1000" dirty="0">
                          <a:solidFill>
                            <a:schemeClr val="dk1"/>
                          </a:solidFill>
                        </a:rPr>
                        <a:t> de services)</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Autre</a:t>
                      </a:r>
                      <a:r>
                        <a:rPr lang="en-ZA" sz="1000" dirty="0">
                          <a:solidFill>
                            <a:schemeClr val="dk1"/>
                          </a:solidFill>
                        </a:rPr>
                        <a:t>, </a:t>
                      </a:r>
                      <a:r>
                        <a:rPr lang="en-ZA" sz="1000" dirty="0" err="1">
                          <a:solidFill>
                            <a:schemeClr val="dk1"/>
                          </a:solidFill>
                        </a:rPr>
                        <a:t>veuillez</a:t>
                      </a:r>
                      <a:r>
                        <a:rPr lang="en-ZA" sz="1000" dirty="0">
                          <a:solidFill>
                            <a:schemeClr val="dk1"/>
                          </a:solidFill>
                        </a:rPr>
                        <a:t> </a:t>
                      </a:r>
                      <a:r>
                        <a:rPr lang="en-ZA" sz="1000" b="1" dirty="0" err="1">
                          <a:solidFill>
                            <a:schemeClr val="dk1"/>
                          </a:solidFill>
                        </a:rPr>
                        <a:t>préciser</a:t>
                      </a:r>
                      <a:r>
                        <a:rPr lang="en-ZA" sz="1000" b="1" dirty="0">
                          <a:solidFill>
                            <a:schemeClr val="dk1"/>
                          </a:solidFill>
                        </a:rPr>
                        <a:t> </a:t>
                      </a:r>
                      <a:r>
                        <a:rPr lang="en-ZA" sz="1000" dirty="0">
                          <a:solidFill>
                            <a:schemeClr val="dk1"/>
                          </a:solidFill>
                        </a:rPr>
                        <a: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350" dirty="0"/>
                    </a:p>
                  </a:txBody>
                  <a:tcPr marL="45725" marR="45725" marT="45725" marB="45725">
                    <a:lnL w="12700" cap="flat" cmpd="sng">
                      <a:solidFill>
                        <a:srgbClr val="CFB8C5"/>
                      </a:solidFill>
                      <a:prstDash val="solid"/>
                      <a:round/>
                      <a:headEnd type="none" w="sm" len="sm"/>
                      <a:tailEnd type="none" w="sm" len="sm"/>
                    </a:lnL>
                    <a:lnR w="12700" cap="flat" cmpd="sng">
                      <a:solidFill>
                        <a:srgbClr val="CFB8C5"/>
                      </a:solidFill>
                      <a:prstDash val="solid"/>
                      <a:round/>
                      <a:headEnd type="none" w="sm" len="sm"/>
                      <a:tailEnd type="none" w="sm" len="sm"/>
                    </a:lnR>
                    <a:lnT w="12700" cap="flat" cmpd="sng">
                      <a:solidFill>
                        <a:srgbClr val="CFB8C5"/>
                      </a:solidFill>
                      <a:prstDash val="solid"/>
                      <a:round/>
                      <a:headEnd type="none" w="sm" len="sm"/>
                      <a:tailEnd type="none" w="sm" len="sm"/>
                    </a:lnT>
                    <a:lnB w="12700" cap="flat" cmpd="sng">
                      <a:solidFill>
                        <a:srgbClr val="CFB8C5"/>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4150"/>
        <p:cNvGrpSpPr/>
        <p:nvPr/>
      </p:nvGrpSpPr>
      <p:grpSpPr>
        <a:xfrm>
          <a:off x="0" y="0"/>
          <a:ext cx="0" cy="0"/>
          <a:chOff x="0" y="0"/>
          <a:chExt cx="0" cy="0"/>
        </a:xfrm>
      </p:grpSpPr>
      <p:sp>
        <p:nvSpPr>
          <p:cNvPr id="4151" name="Google Shape;4151;p167"/>
          <p:cNvSpPr/>
          <p:nvPr/>
        </p:nvSpPr>
        <p:spPr>
          <a:xfrm rot="1782986">
            <a:off x="-1328855" y="5145441"/>
            <a:ext cx="3595260" cy="3099365"/>
          </a:xfrm>
          <a:prstGeom prst="hexagon">
            <a:avLst>
              <a:gd name="adj" fmla="val 28965"/>
              <a:gd name="vf" fmla="val 115470"/>
            </a:avLst>
          </a:prstGeom>
          <a:solidFill>
            <a:srgbClr val="EEE7EB"/>
          </a:solidFill>
          <a:ln w="12700" cap="flat" cmpd="sng">
            <a:solidFill>
              <a:srgbClr val="EEE7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2" name="Google Shape;4152;p167"/>
          <p:cNvSpPr/>
          <p:nvPr/>
        </p:nvSpPr>
        <p:spPr>
          <a:xfrm rot="1782986">
            <a:off x="4678406" y="654853"/>
            <a:ext cx="3595260" cy="3099365"/>
          </a:xfrm>
          <a:prstGeom prst="hexagon">
            <a:avLst>
              <a:gd name="adj" fmla="val 28965"/>
              <a:gd name="vf" fmla="val 115470"/>
            </a:avLst>
          </a:prstGeom>
          <a:solidFill>
            <a:srgbClr val="EEE7EB"/>
          </a:solidFill>
          <a:ln w="12700" cap="flat" cmpd="sng">
            <a:solidFill>
              <a:srgbClr val="EEE7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3" name="Google Shape;4153;p167"/>
          <p:cNvSpPr/>
          <p:nvPr/>
        </p:nvSpPr>
        <p:spPr>
          <a:xfrm>
            <a:off x="2501900" y="2149381"/>
            <a:ext cx="3745466" cy="1071180"/>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4" name="Google Shape;4154;p167"/>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4155" name="Google Shape;4155;p167"/>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4156" name="Google Shape;4156;p167"/>
          <p:cNvSpPr/>
          <p:nvPr/>
        </p:nvSpPr>
        <p:spPr>
          <a:xfrm>
            <a:off x="2501900" y="3398040"/>
            <a:ext cx="3745466" cy="1118934"/>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7" name="Google Shape;4157;p167"/>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4158" name="Google Shape;4158;p167"/>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4159" name="Google Shape;4159;p167"/>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0B9C7"/>
                </a:highlight>
                <a:latin typeface="Calibri"/>
                <a:ea typeface="Calibri"/>
                <a:cs typeface="Calibri"/>
                <a:sym typeface="Calibri"/>
              </a:rPr>
              <a:t>SESSION 6 : CLÔTURE DU MODULE</a:t>
            </a:r>
            <a:endParaRPr/>
          </a:p>
        </p:txBody>
      </p:sp>
      <p:sp>
        <p:nvSpPr>
          <p:cNvPr id="4160" name="Google Shape;4160;p167"/>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4161" name="Google Shape;4161;p167"/>
          <p:cNvSpPr/>
          <p:nvPr/>
        </p:nvSpPr>
        <p:spPr>
          <a:xfrm>
            <a:off x="2501900" y="5633117"/>
            <a:ext cx="3745466" cy="939353"/>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2" name="Google Shape;4162;p167"/>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4163" name="Google Shape;4163;p167"/>
          <p:cNvSpPr/>
          <p:nvPr/>
        </p:nvSpPr>
        <p:spPr>
          <a:xfrm>
            <a:off x="2501900" y="6753342"/>
            <a:ext cx="3745466" cy="981230"/>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4" name="Google Shape;4164;p167"/>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4165" name="Google Shape;4165;p167"/>
          <p:cNvSpPr/>
          <p:nvPr/>
        </p:nvSpPr>
        <p:spPr>
          <a:xfrm>
            <a:off x="2501900" y="7928131"/>
            <a:ext cx="3745466" cy="981230"/>
          </a:xfrm>
          <a:prstGeom prst="rect">
            <a:avLst/>
          </a:prstGeom>
          <a:noFill/>
          <a:ln w="12700" cap="flat" cmpd="sng">
            <a:solidFill>
              <a:srgbClr val="CFB8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6" name="Google Shape;4166;p167"/>
          <p:cNvSpPr txBox="1"/>
          <p:nvPr/>
        </p:nvSpPr>
        <p:spPr>
          <a:xfrm>
            <a:off x="1007471" y="792813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4167" name="Google Shape;4167;p167"/>
          <p:cNvSpPr/>
          <p:nvPr/>
        </p:nvSpPr>
        <p:spPr>
          <a:xfrm rot="1782986">
            <a:off x="286724" y="30111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8" name="Google Shape;4168;p167"/>
          <p:cNvSpPr/>
          <p:nvPr/>
        </p:nvSpPr>
        <p:spPr>
          <a:xfrm rot="1782986">
            <a:off x="286724" y="763955"/>
            <a:ext cx="335595" cy="289306"/>
          </a:xfrm>
          <a:prstGeom prst="hexagon">
            <a:avLst>
              <a:gd name="adj" fmla="val 28965"/>
              <a:gd name="vf" fmla="val 115470"/>
            </a:avLst>
          </a:prstGeom>
          <a:solidFill>
            <a:srgbClr val="CFB8C5"/>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9" name="Google Shape;4169;p167"/>
          <p:cNvSpPr/>
          <p:nvPr/>
        </p:nvSpPr>
        <p:spPr>
          <a:xfrm rot="1782986">
            <a:off x="286724" y="122680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0" name="Google Shape;4170;p167"/>
          <p:cNvSpPr/>
          <p:nvPr/>
        </p:nvSpPr>
        <p:spPr>
          <a:xfrm rot="1782986">
            <a:off x="286724" y="1689645"/>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1" name="Google Shape;4171;p167"/>
          <p:cNvSpPr/>
          <p:nvPr/>
        </p:nvSpPr>
        <p:spPr>
          <a:xfrm rot="1782986">
            <a:off x="286724" y="2152490"/>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2" name="Google Shape;4172;p167"/>
          <p:cNvSpPr/>
          <p:nvPr/>
        </p:nvSpPr>
        <p:spPr>
          <a:xfrm rot="1782986">
            <a:off x="286725" y="2615334"/>
            <a:ext cx="335595" cy="289306"/>
          </a:xfrm>
          <a:prstGeom prst="hexagon">
            <a:avLst>
              <a:gd name="adj" fmla="val 28965"/>
              <a:gd name="vf" fmla="val 115470"/>
            </a:avLst>
          </a:prstGeom>
          <a:solidFill>
            <a:srgbClr val="CFB8C5"/>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4176"/>
        <p:cNvGrpSpPr/>
        <p:nvPr/>
      </p:nvGrpSpPr>
      <p:grpSpPr>
        <a:xfrm>
          <a:off x="0" y="0"/>
          <a:ext cx="0" cy="0"/>
          <a:chOff x="0" y="0"/>
          <a:chExt cx="0" cy="0"/>
        </a:xfrm>
      </p:grpSpPr>
      <p:sp>
        <p:nvSpPr>
          <p:cNvPr id="4177" name="Google Shape;4177;p168"/>
          <p:cNvSpPr/>
          <p:nvPr/>
        </p:nvSpPr>
        <p:spPr>
          <a:xfrm>
            <a:off x="0" y="0"/>
            <a:ext cx="6858000" cy="3314700"/>
          </a:xfrm>
          <a:prstGeom prst="rect">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8" name="Google Shape;4178;p168"/>
          <p:cNvSpPr txBox="1"/>
          <p:nvPr/>
        </p:nvSpPr>
        <p:spPr>
          <a:xfrm>
            <a:off x="752439" y="4817751"/>
            <a:ext cx="5061022"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000"/>
              <a:buFont typeface="Garamond"/>
              <a:buNone/>
            </a:pPr>
            <a:r>
              <a:rPr lang="en-ZA" sz="2000" b="1" i="0" u="none" strike="noStrike" cap="none">
                <a:solidFill>
                  <a:schemeClr val="accent1"/>
                </a:solidFill>
                <a:latin typeface="Garamond"/>
                <a:ea typeface="Garamond"/>
                <a:cs typeface="Garamond"/>
                <a:sym typeface="Garamond"/>
              </a:rPr>
              <a:t>MODULE 10</a:t>
            </a:r>
            <a:endParaRPr/>
          </a:p>
          <a:p>
            <a:pPr marL="0" marR="0" lvl="0" indent="0" algn="l" rtl="0">
              <a:lnSpc>
                <a:spcPct val="100000"/>
              </a:lnSpc>
              <a:spcBef>
                <a:spcPts val="0"/>
              </a:spcBef>
              <a:spcAft>
                <a:spcPts val="0"/>
              </a:spcAft>
              <a:buClr>
                <a:schemeClr val="accent1"/>
              </a:buClr>
              <a:buSzPts val="2000"/>
              <a:buFont typeface="Garamond"/>
              <a:buNone/>
            </a:pPr>
            <a:r>
              <a:rPr lang="en-ZA" sz="2000" b="1">
                <a:solidFill>
                  <a:schemeClr val="accent1"/>
                </a:solidFill>
                <a:latin typeface="Garamond"/>
                <a:ea typeface="Garamond"/>
                <a:cs typeface="Garamond"/>
                <a:sym typeface="Garamond"/>
              </a:rPr>
              <a:t> </a:t>
            </a:r>
            <a:endParaRPr sz="4400" b="1">
              <a:solidFill>
                <a:schemeClr val="accent1"/>
              </a:solidFill>
              <a:latin typeface="Garamond"/>
              <a:ea typeface="Garamond"/>
              <a:cs typeface="Garamond"/>
              <a:sym typeface="Garamond"/>
            </a:endParaRPr>
          </a:p>
          <a:p>
            <a:pPr marL="0" marR="0" lvl="0" indent="0" algn="l" rtl="0">
              <a:spcBef>
                <a:spcPts val="0"/>
              </a:spcBef>
              <a:spcAft>
                <a:spcPts val="0"/>
              </a:spcAft>
              <a:buNone/>
            </a:pPr>
            <a:r>
              <a:rPr lang="en-ZA" sz="4400" b="1">
                <a:solidFill>
                  <a:schemeClr val="accent1"/>
                </a:solidFill>
                <a:latin typeface="Garamond"/>
                <a:ea typeface="Garamond"/>
                <a:cs typeface="Garamond"/>
                <a:sym typeface="Garamond"/>
              </a:rPr>
              <a:t>Suivi et révision</a:t>
            </a:r>
            <a:endParaRPr/>
          </a:p>
        </p:txBody>
      </p:sp>
      <p:sp>
        <p:nvSpPr>
          <p:cNvPr id="4179" name="Google Shape;4179;p168"/>
          <p:cNvSpPr/>
          <p:nvPr/>
        </p:nvSpPr>
        <p:spPr>
          <a:xfrm rot="1782986">
            <a:off x="539630" y="2109486"/>
            <a:ext cx="2269827" cy="1956740"/>
          </a:xfrm>
          <a:prstGeom prst="hexagon">
            <a:avLst>
              <a:gd name="adj" fmla="val 28965"/>
              <a:gd name="vf" fmla="val 115470"/>
            </a:avLst>
          </a:prstGeom>
          <a:solidFill>
            <a:srgbClr val="954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80" name="Google Shape;4180;p168"/>
          <p:cNvGrpSpPr/>
          <p:nvPr/>
        </p:nvGrpSpPr>
        <p:grpSpPr>
          <a:xfrm>
            <a:off x="1011015" y="2425532"/>
            <a:ext cx="1327056" cy="1324648"/>
            <a:chOff x="4052274" y="2368244"/>
            <a:chExt cx="1327056" cy="1324648"/>
          </a:xfrm>
        </p:grpSpPr>
        <p:cxnSp>
          <p:nvCxnSpPr>
            <p:cNvPr id="4181" name="Google Shape;4181;p168"/>
            <p:cNvCxnSpPr/>
            <p:nvPr/>
          </p:nvCxnSpPr>
          <p:spPr>
            <a:xfrm rot="10800000">
              <a:off x="4667014" y="2368244"/>
              <a:ext cx="0" cy="1323372"/>
            </a:xfrm>
            <a:prstGeom prst="straightConnector1">
              <a:avLst/>
            </a:prstGeom>
            <a:noFill/>
            <a:ln w="107950" cap="flat" cmpd="sng">
              <a:solidFill>
                <a:schemeClr val="lt1"/>
              </a:solidFill>
              <a:prstDash val="solid"/>
              <a:miter lim="800000"/>
              <a:headEnd type="none" w="sm" len="sm"/>
              <a:tailEnd type="triangle" w="med" len="med"/>
            </a:ln>
          </p:spPr>
        </p:cxnSp>
        <p:sp>
          <p:nvSpPr>
            <p:cNvPr id="4182" name="Google Shape;4182;p168"/>
            <p:cNvSpPr/>
            <p:nvPr/>
          </p:nvSpPr>
          <p:spPr>
            <a:xfrm>
              <a:off x="4052274" y="2774273"/>
              <a:ext cx="351148" cy="918619"/>
            </a:xfrm>
            <a:custGeom>
              <a:avLst/>
              <a:gdLst/>
              <a:ahLst/>
              <a:cxnLst/>
              <a:rect l="l" t="t" r="r" b="b"/>
              <a:pathLst>
                <a:path w="176784" h="438912" extrusionOk="0">
                  <a:moveTo>
                    <a:pt x="176784" y="438912"/>
                  </a:moveTo>
                  <a:lnTo>
                    <a:pt x="176784" y="182880"/>
                  </a:lnTo>
                  <a:lnTo>
                    <a:pt x="0" y="0"/>
                  </a:lnTo>
                </a:path>
              </a:pathLst>
            </a:custGeom>
            <a:noFill/>
            <a:ln w="107950" cap="flat" cmpd="sng">
              <a:solidFill>
                <a:schemeClr val="l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183" name="Google Shape;4183;p168"/>
            <p:cNvSpPr/>
            <p:nvPr/>
          </p:nvSpPr>
          <p:spPr>
            <a:xfrm>
              <a:off x="4907098" y="2799790"/>
              <a:ext cx="472232" cy="880342"/>
            </a:xfrm>
            <a:custGeom>
              <a:avLst/>
              <a:gdLst/>
              <a:ahLst/>
              <a:cxnLst/>
              <a:rect l="l" t="t" r="r" b="b"/>
              <a:pathLst>
                <a:path w="237744" h="420624" extrusionOk="0">
                  <a:moveTo>
                    <a:pt x="0" y="420624"/>
                  </a:moveTo>
                  <a:lnTo>
                    <a:pt x="0" y="73152"/>
                  </a:lnTo>
                  <a:lnTo>
                    <a:pt x="237744" y="0"/>
                  </a:lnTo>
                </a:path>
              </a:pathLst>
            </a:custGeom>
            <a:noFill/>
            <a:ln w="107950" cap="flat" cmpd="sng">
              <a:solidFill>
                <a:schemeClr val="l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4187"/>
        <p:cNvGrpSpPr/>
        <p:nvPr/>
      </p:nvGrpSpPr>
      <p:grpSpPr>
        <a:xfrm>
          <a:off x="0" y="0"/>
          <a:ext cx="0" cy="0"/>
          <a:chOff x="0" y="0"/>
          <a:chExt cx="0" cy="0"/>
        </a:xfrm>
      </p:grpSpPr>
      <p:sp>
        <p:nvSpPr>
          <p:cNvPr id="4188" name="Google Shape;4188;p169"/>
          <p:cNvSpPr txBox="1"/>
          <p:nvPr/>
        </p:nvSpPr>
        <p:spPr>
          <a:xfrm>
            <a:off x="1567786" y="1310779"/>
            <a:ext cx="4682543"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Pourquoi devrais-je assurer le suivi des dossiers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Comment assurer le suivi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puis-je faire face aux changements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Clôture du module </a:t>
            </a:r>
            <a:endParaRPr/>
          </a:p>
        </p:txBody>
      </p:sp>
      <p:sp>
        <p:nvSpPr>
          <p:cNvPr id="4189" name="Google Shape;4189;p169"/>
          <p:cNvSpPr txBox="1"/>
          <p:nvPr/>
        </p:nvSpPr>
        <p:spPr>
          <a:xfrm>
            <a:off x="1064660" y="1310779"/>
            <a:ext cx="50312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170</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171</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172</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177</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182</a:t>
            </a:r>
            <a:endParaRPr/>
          </a:p>
        </p:txBody>
      </p:sp>
      <p:sp>
        <p:nvSpPr>
          <p:cNvPr id="4190" name="Google Shape;4190;p169"/>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954D84"/>
                </a:highlight>
                <a:latin typeface="Calibri"/>
                <a:ea typeface="Calibri"/>
                <a:cs typeface="Calibri"/>
                <a:sym typeface="Calibri"/>
              </a:rPr>
              <a:t>TABLE DES MATIÈRES</a:t>
            </a:r>
            <a:endParaRPr/>
          </a:p>
        </p:txBody>
      </p:sp>
      <p:sp>
        <p:nvSpPr>
          <p:cNvPr id="4191" name="Google Shape;4191;p169"/>
          <p:cNvSpPr/>
          <p:nvPr/>
        </p:nvSpPr>
        <p:spPr>
          <a:xfrm rot="1782986">
            <a:off x="286724" y="30111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2" name="Google Shape;4192;p169"/>
          <p:cNvSpPr/>
          <p:nvPr/>
        </p:nvSpPr>
        <p:spPr>
          <a:xfrm rot="1782986">
            <a:off x="286724" y="76395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3" name="Google Shape;4193;p169"/>
          <p:cNvSpPr/>
          <p:nvPr/>
        </p:nvSpPr>
        <p:spPr>
          <a:xfrm rot="1782986">
            <a:off x="286724" y="122680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4" name="Google Shape;4194;p169"/>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5" name="Google Shape;4195;p169"/>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96" name="Google Shape;4196;p169"/>
          <p:cNvGrpSpPr/>
          <p:nvPr/>
        </p:nvGrpSpPr>
        <p:grpSpPr>
          <a:xfrm>
            <a:off x="5042687" y="7676405"/>
            <a:ext cx="1327056" cy="1324648"/>
            <a:chOff x="4052274" y="2368244"/>
            <a:chExt cx="1327056" cy="1324648"/>
          </a:xfrm>
        </p:grpSpPr>
        <p:cxnSp>
          <p:nvCxnSpPr>
            <p:cNvPr id="4197" name="Google Shape;4197;p169"/>
            <p:cNvCxnSpPr/>
            <p:nvPr/>
          </p:nvCxnSpPr>
          <p:spPr>
            <a:xfrm rot="10800000">
              <a:off x="4667014" y="2368244"/>
              <a:ext cx="0" cy="1323372"/>
            </a:xfrm>
            <a:prstGeom prst="straightConnector1">
              <a:avLst/>
            </a:prstGeom>
            <a:noFill/>
            <a:ln w="107950" cap="flat" cmpd="sng">
              <a:solidFill>
                <a:schemeClr val="accent1"/>
              </a:solidFill>
              <a:prstDash val="solid"/>
              <a:miter lim="800000"/>
              <a:headEnd type="none" w="sm" len="sm"/>
              <a:tailEnd type="triangle" w="med" len="med"/>
            </a:ln>
          </p:spPr>
        </p:cxnSp>
        <p:sp>
          <p:nvSpPr>
            <p:cNvPr id="4198" name="Google Shape;4198;p169"/>
            <p:cNvSpPr/>
            <p:nvPr/>
          </p:nvSpPr>
          <p:spPr>
            <a:xfrm>
              <a:off x="4052274" y="2774273"/>
              <a:ext cx="351148" cy="918619"/>
            </a:xfrm>
            <a:custGeom>
              <a:avLst/>
              <a:gdLst/>
              <a:ahLst/>
              <a:cxnLst/>
              <a:rect l="l" t="t" r="r" b="b"/>
              <a:pathLst>
                <a:path w="176784" h="438912" extrusionOk="0">
                  <a:moveTo>
                    <a:pt x="176784" y="438912"/>
                  </a:moveTo>
                  <a:lnTo>
                    <a:pt x="176784" y="182880"/>
                  </a:lnTo>
                  <a:lnTo>
                    <a:pt x="0" y="0"/>
                  </a:lnTo>
                </a:path>
              </a:pathLst>
            </a:custGeom>
            <a:noFill/>
            <a:ln w="107950" cap="flat" cmpd="sng">
              <a:solidFill>
                <a:schemeClr val="accen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199" name="Google Shape;4199;p169"/>
            <p:cNvSpPr/>
            <p:nvPr/>
          </p:nvSpPr>
          <p:spPr>
            <a:xfrm>
              <a:off x="4907098" y="2799790"/>
              <a:ext cx="472232" cy="880342"/>
            </a:xfrm>
            <a:custGeom>
              <a:avLst/>
              <a:gdLst/>
              <a:ahLst/>
              <a:cxnLst/>
              <a:rect l="l" t="t" r="r" b="b"/>
              <a:pathLst>
                <a:path w="237744" h="420624" extrusionOk="0">
                  <a:moveTo>
                    <a:pt x="0" y="420624"/>
                  </a:moveTo>
                  <a:lnTo>
                    <a:pt x="0" y="73152"/>
                  </a:lnTo>
                  <a:lnTo>
                    <a:pt x="237744" y="0"/>
                  </a:lnTo>
                </a:path>
              </a:pathLst>
            </a:custGeom>
            <a:noFill/>
            <a:ln w="107950" cap="flat" cmpd="sng">
              <a:solidFill>
                <a:schemeClr val="accen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7"/>
          <p:cNvSpPr txBox="1"/>
          <p:nvPr/>
        </p:nvSpPr>
        <p:spPr>
          <a:xfrm>
            <a:off x="1025139" y="5692519"/>
            <a:ext cx="528658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i="1">
                <a:solidFill>
                  <a:srgbClr val="8C5F7A"/>
                </a:solidFill>
                <a:latin typeface="Calibri"/>
                <a:ea typeface="Calibri"/>
                <a:cs typeface="Calibri"/>
                <a:sym typeface="Calibri"/>
              </a:rPr>
              <a:t>Source : Alliance pour la protection de l'enfance dans l'action humanitaire : Alliance pour la protection des enfants dans l'action humanitaire. (2021). Kit d'apprentissage "Frontliner" de l’Alliance, pour débutant</a:t>
            </a:r>
            <a:endParaRPr sz="1000" i="1">
              <a:solidFill>
                <a:srgbClr val="8C5F7A"/>
              </a:solidFill>
              <a:latin typeface="Calibri"/>
              <a:ea typeface="Calibri"/>
              <a:cs typeface="Calibri"/>
              <a:sym typeface="Calibri"/>
            </a:endParaRPr>
          </a:p>
        </p:txBody>
      </p:sp>
      <p:sp>
        <p:nvSpPr>
          <p:cNvPr id="656" name="Google Shape;656;p17"/>
          <p:cNvSpPr/>
          <p:nvPr/>
        </p:nvSpPr>
        <p:spPr>
          <a:xfrm>
            <a:off x="996288" y="705617"/>
            <a:ext cx="5254042" cy="254274"/>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b="1">
                <a:solidFill>
                  <a:schemeClr val="dk1"/>
                </a:solidFill>
                <a:latin typeface="Calibri"/>
                <a:ea typeface="Calibri"/>
                <a:cs typeface="Calibri"/>
                <a:sym typeface="Calibri"/>
              </a:rPr>
              <a:t>ADOLESCENCE </a:t>
            </a:r>
            <a:r>
              <a:rPr lang="en-ZA" sz="1100">
                <a:solidFill>
                  <a:schemeClr val="dk1"/>
                </a:solidFill>
                <a:latin typeface="Calibri"/>
                <a:ea typeface="Calibri"/>
                <a:cs typeface="Calibri"/>
                <a:sym typeface="Calibri"/>
              </a:rPr>
              <a:t>15 à 18 ans</a:t>
            </a:r>
            <a:endParaRPr sz="1100" b="1">
              <a:solidFill>
                <a:schemeClr val="dk1"/>
              </a:solidFill>
              <a:latin typeface="Calibri"/>
              <a:ea typeface="Calibri"/>
              <a:cs typeface="Calibri"/>
              <a:sym typeface="Calibri"/>
            </a:endParaRPr>
          </a:p>
        </p:txBody>
      </p:sp>
      <p:grpSp>
        <p:nvGrpSpPr>
          <p:cNvPr id="657" name="Google Shape;657;p17"/>
          <p:cNvGrpSpPr/>
          <p:nvPr/>
        </p:nvGrpSpPr>
        <p:grpSpPr>
          <a:xfrm>
            <a:off x="1011828" y="1134426"/>
            <a:ext cx="5238502" cy="600164"/>
            <a:chOff x="1011828" y="1134426"/>
            <a:chExt cx="5238502" cy="600164"/>
          </a:xfrm>
        </p:grpSpPr>
        <p:sp>
          <p:nvSpPr>
            <p:cNvPr id="658" name="Google Shape;658;p17"/>
            <p:cNvSpPr txBox="1"/>
            <p:nvPr/>
          </p:nvSpPr>
          <p:spPr>
            <a:xfrm>
              <a:off x="1011828" y="1134426"/>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physique</a:t>
              </a:r>
              <a:endParaRPr sz="1100" b="1">
                <a:solidFill>
                  <a:schemeClr val="dk1"/>
                </a:solidFill>
                <a:latin typeface="Calibri"/>
                <a:ea typeface="Calibri"/>
                <a:cs typeface="Calibri"/>
                <a:sym typeface="Calibri"/>
              </a:endParaRPr>
            </a:p>
          </p:txBody>
        </p:sp>
        <p:sp>
          <p:nvSpPr>
            <p:cNvPr id="659" name="Google Shape;659;p17"/>
            <p:cNvSpPr txBox="1"/>
            <p:nvPr/>
          </p:nvSpPr>
          <p:spPr>
            <a:xfrm>
              <a:off x="2213596" y="1134426"/>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Atteindre la taille d'un adulte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Devenir plus fort et prendre du poids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Poursuite du développement sexuel</a:t>
              </a:r>
              <a:endParaRPr/>
            </a:p>
          </p:txBody>
        </p:sp>
      </p:grpSp>
      <p:grpSp>
        <p:nvGrpSpPr>
          <p:cNvPr id="660" name="Google Shape;660;p17"/>
          <p:cNvGrpSpPr/>
          <p:nvPr/>
        </p:nvGrpSpPr>
        <p:grpSpPr>
          <a:xfrm>
            <a:off x="1011828" y="1819506"/>
            <a:ext cx="5238502" cy="600164"/>
            <a:chOff x="1011828" y="2219110"/>
            <a:chExt cx="5238502" cy="600164"/>
          </a:xfrm>
        </p:grpSpPr>
        <p:sp>
          <p:nvSpPr>
            <p:cNvPr id="661" name="Google Shape;661;p17"/>
            <p:cNvSpPr txBox="1"/>
            <p:nvPr/>
          </p:nvSpPr>
          <p:spPr>
            <a:xfrm>
              <a:off x="1011828" y="2219110"/>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cognitif</a:t>
              </a:r>
              <a:endParaRPr/>
            </a:p>
          </p:txBody>
        </p:sp>
        <p:sp>
          <p:nvSpPr>
            <p:cNvPr id="662" name="Google Shape;662;p17"/>
            <p:cNvSpPr txBox="1"/>
            <p:nvPr/>
          </p:nvSpPr>
          <p:spPr>
            <a:xfrm>
              <a:off x="2213596" y="2219110"/>
              <a:ext cx="4036734" cy="600164"/>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Peut traiter et mémoriser de plus grandes quantités d'informations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Développer la capacité à penser de manière abstraite et à traiter des concepts vagues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Capable de formuler ses propres idées et de remettre en question les idées existantes</a:t>
              </a:r>
              <a:endParaRPr/>
            </a:p>
          </p:txBody>
        </p:sp>
      </p:grpSp>
      <p:grpSp>
        <p:nvGrpSpPr>
          <p:cNvPr id="663" name="Google Shape;663;p17"/>
          <p:cNvGrpSpPr/>
          <p:nvPr/>
        </p:nvGrpSpPr>
        <p:grpSpPr>
          <a:xfrm>
            <a:off x="1011828" y="3072205"/>
            <a:ext cx="5245157" cy="1107996"/>
            <a:chOff x="1005173" y="3648596"/>
            <a:chExt cx="5245157" cy="1107996"/>
          </a:xfrm>
        </p:grpSpPr>
        <p:sp>
          <p:nvSpPr>
            <p:cNvPr id="664" name="Google Shape;664;p17"/>
            <p:cNvSpPr txBox="1"/>
            <p:nvPr/>
          </p:nvSpPr>
          <p:spPr>
            <a:xfrm>
              <a:off x="1005173" y="3919154"/>
              <a:ext cx="120176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émotionnel</a:t>
              </a:r>
              <a:endParaRPr/>
            </a:p>
          </p:txBody>
        </p:sp>
        <p:sp>
          <p:nvSpPr>
            <p:cNvPr id="665" name="Google Shape;665;p17"/>
            <p:cNvSpPr txBox="1"/>
            <p:nvPr/>
          </p:nvSpPr>
          <p:spPr>
            <a:xfrm>
              <a:off x="2213596" y="3648596"/>
              <a:ext cx="4036734" cy="1107996"/>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 à voir son avenir et peut se sentir à la fois excité et inquiet à ce sujet.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Augmentation progressive de la capacité à percevoir, évaluer et gérer les émotions.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L'estime de soi est influencée par la réussite scolaire, sportive et amicale.</a:t>
              </a:r>
              <a:endParaRPr/>
            </a:p>
          </p:txBody>
        </p:sp>
      </p:grpSp>
      <p:grpSp>
        <p:nvGrpSpPr>
          <p:cNvPr id="666" name="Google Shape;666;p17"/>
          <p:cNvGrpSpPr/>
          <p:nvPr/>
        </p:nvGrpSpPr>
        <p:grpSpPr>
          <a:xfrm>
            <a:off x="1011828" y="4256326"/>
            <a:ext cx="5238502" cy="1277273"/>
            <a:chOff x="1011828" y="4154094"/>
            <a:chExt cx="5238502" cy="1277273"/>
          </a:xfrm>
        </p:grpSpPr>
        <p:sp>
          <p:nvSpPr>
            <p:cNvPr id="667" name="Google Shape;667;p17"/>
            <p:cNvSpPr txBox="1"/>
            <p:nvPr/>
          </p:nvSpPr>
          <p:spPr>
            <a:xfrm>
              <a:off x="1011828" y="4154094"/>
              <a:ext cx="120176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Développement social et linguistique</a:t>
              </a:r>
              <a:endParaRPr/>
            </a:p>
          </p:txBody>
        </p:sp>
        <p:sp>
          <p:nvSpPr>
            <p:cNvPr id="668" name="Google Shape;668;p17"/>
            <p:cNvSpPr txBox="1"/>
            <p:nvPr/>
          </p:nvSpPr>
          <p:spPr>
            <a:xfrm>
              <a:off x="2213596" y="4154094"/>
              <a:ext cx="4036734" cy="1277273"/>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L'identité propre continue d'être plus importante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Forte identification aux groupes de pairs, à la sous-culture et aux modèles de comportement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Peut adopter des comportements à risque</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Apprendre à gérer les attentes sociales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Développer une plus grande capacité à nouer des relations plus solides avec des adultes en dehors de leur famille </a:t>
              </a:r>
              <a:endParaRPr/>
            </a:p>
          </p:txBody>
        </p:sp>
      </p:grpSp>
      <p:grpSp>
        <p:nvGrpSpPr>
          <p:cNvPr id="669" name="Google Shape;669;p17"/>
          <p:cNvGrpSpPr/>
          <p:nvPr/>
        </p:nvGrpSpPr>
        <p:grpSpPr>
          <a:xfrm>
            <a:off x="5678572" y="407880"/>
            <a:ext cx="271342" cy="1124427"/>
            <a:chOff x="5453625" y="3066506"/>
            <a:chExt cx="487411" cy="2019807"/>
          </a:xfrm>
        </p:grpSpPr>
        <p:sp>
          <p:nvSpPr>
            <p:cNvPr id="670" name="Google Shape;670;p17"/>
            <p:cNvSpPr/>
            <p:nvPr/>
          </p:nvSpPr>
          <p:spPr>
            <a:xfrm>
              <a:off x="5453625" y="3661573"/>
              <a:ext cx="487411" cy="1424740"/>
            </a:xfrm>
            <a:prstGeom prst="round2SameRect">
              <a:avLst>
                <a:gd name="adj1" fmla="val 50000"/>
                <a:gd name="adj2" fmla="val 0"/>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sp>
          <p:nvSpPr>
            <p:cNvPr id="671" name="Google Shape;671;p17"/>
            <p:cNvSpPr/>
            <p:nvPr/>
          </p:nvSpPr>
          <p:spPr>
            <a:xfrm>
              <a:off x="5453625" y="3066506"/>
              <a:ext cx="487411" cy="487409"/>
            </a:xfrm>
            <a:prstGeom prst="ellipse">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Calibri"/>
                <a:ea typeface="Calibri"/>
                <a:cs typeface="Calibri"/>
                <a:sym typeface="Calibri"/>
              </a:endParaRPr>
            </a:p>
          </p:txBody>
        </p:sp>
      </p:grpSp>
      <p:sp>
        <p:nvSpPr>
          <p:cNvPr id="672" name="Google Shape;672;p17"/>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3" name="Google Shape;673;p17"/>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4" name="Google Shape;674;p17"/>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5" name="Google Shape;675;p17"/>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17"/>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7" name="Google Shape;677;p17"/>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4203"/>
        <p:cNvGrpSpPr/>
        <p:nvPr/>
      </p:nvGrpSpPr>
      <p:grpSpPr>
        <a:xfrm>
          <a:off x="0" y="0"/>
          <a:ext cx="0" cy="0"/>
          <a:chOff x="0" y="0"/>
          <a:chExt cx="0" cy="0"/>
        </a:xfrm>
      </p:grpSpPr>
      <p:sp>
        <p:nvSpPr>
          <p:cNvPr id="4204" name="Google Shape;4204;p170"/>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4205" name="Google Shape;4205;p170"/>
          <p:cNvSpPr txBox="1"/>
          <p:nvPr/>
        </p:nvSpPr>
        <p:spPr>
          <a:xfrm>
            <a:off x="996287" y="713169"/>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954D84"/>
                </a:highlight>
                <a:latin typeface="Calibri"/>
                <a:ea typeface="Calibri"/>
                <a:cs typeface="Calibri"/>
                <a:sym typeface="Calibri"/>
              </a:rPr>
              <a:t>SESSION 1 : OUVERTURE DU MODULE</a:t>
            </a:r>
            <a:endParaRPr/>
          </a:p>
        </p:txBody>
      </p:sp>
      <p:sp>
        <p:nvSpPr>
          <p:cNvPr id="4206" name="Google Shape;4206;p170"/>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Offrir la possibilité de mettre en pratique les compétences de base nécessaires aux gestionnaires de cas pour apporter un soutien psychosocial aux enfants.</a:t>
            </a:r>
            <a:endParaRPr/>
          </a:p>
        </p:txBody>
      </p:sp>
      <p:sp>
        <p:nvSpPr>
          <p:cNvPr id="4207" name="Google Shape;4207;p170"/>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4208" name="Google Shape;4208;p170"/>
          <p:cNvSpPr txBox="1"/>
          <p:nvPr/>
        </p:nvSpPr>
        <p:spPr>
          <a:xfrm>
            <a:off x="1675087" y="2821316"/>
            <a:ext cx="4575242"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Déterminer les moyens et les méthodes appropriés pour assurer le suivi de l'affaire</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Pratiquer des techniques créatives pour communiquer avec les enfants pendant le suivi du dossier</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Identifier les signes d'évolution du cas et les signes d'augmentation du risque </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comment examiner un dossier</a:t>
            </a:r>
            <a:endParaRPr/>
          </a:p>
        </p:txBody>
      </p:sp>
      <p:grpSp>
        <p:nvGrpSpPr>
          <p:cNvPr id="4209" name="Google Shape;4209;p170"/>
          <p:cNvGrpSpPr/>
          <p:nvPr/>
        </p:nvGrpSpPr>
        <p:grpSpPr>
          <a:xfrm>
            <a:off x="1020268" y="2771366"/>
            <a:ext cx="559955" cy="387333"/>
            <a:chOff x="6878053" y="1156317"/>
            <a:chExt cx="1431178" cy="1039513"/>
          </a:xfrm>
        </p:grpSpPr>
        <p:grpSp>
          <p:nvGrpSpPr>
            <p:cNvPr id="4210" name="Google Shape;4210;p170"/>
            <p:cNvGrpSpPr/>
            <p:nvPr/>
          </p:nvGrpSpPr>
          <p:grpSpPr>
            <a:xfrm>
              <a:off x="7672978" y="1156317"/>
              <a:ext cx="412941" cy="436880"/>
              <a:chOff x="243840" y="1676400"/>
              <a:chExt cx="701040" cy="741680"/>
            </a:xfrm>
          </p:grpSpPr>
          <p:sp>
            <p:nvSpPr>
              <p:cNvPr id="4211" name="Google Shape;4211;p170"/>
              <p:cNvSpPr/>
              <p:nvPr/>
            </p:nvSpPr>
            <p:spPr>
              <a:xfrm>
                <a:off x="243840" y="1676400"/>
                <a:ext cx="116839" cy="7416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2" name="Google Shape;4212;p170"/>
              <p:cNvSpPr/>
              <p:nvPr/>
            </p:nvSpPr>
            <p:spPr>
              <a:xfrm>
                <a:off x="314960" y="1676400"/>
                <a:ext cx="629920" cy="4368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213" name="Google Shape;4213;p170"/>
            <p:cNvSpPr/>
            <p:nvPr/>
          </p:nvSpPr>
          <p:spPr>
            <a:xfrm>
              <a:off x="7120511" y="1517650"/>
              <a:ext cx="1188720" cy="678180"/>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4" name="Google Shape;4214;p170"/>
            <p:cNvSpPr/>
            <p:nvPr/>
          </p:nvSpPr>
          <p:spPr>
            <a:xfrm>
              <a:off x="6878053" y="1727035"/>
              <a:ext cx="821708" cy="468795"/>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4215" name="Google Shape;4215;p170"/>
          <p:cNvGrpSpPr/>
          <p:nvPr/>
        </p:nvGrpSpPr>
        <p:grpSpPr>
          <a:xfrm>
            <a:off x="1020268" y="3332844"/>
            <a:ext cx="559955" cy="387333"/>
            <a:chOff x="6878053" y="1156317"/>
            <a:chExt cx="1431178" cy="1039513"/>
          </a:xfrm>
        </p:grpSpPr>
        <p:grpSp>
          <p:nvGrpSpPr>
            <p:cNvPr id="4216" name="Google Shape;4216;p170"/>
            <p:cNvGrpSpPr/>
            <p:nvPr/>
          </p:nvGrpSpPr>
          <p:grpSpPr>
            <a:xfrm>
              <a:off x="7672978" y="1156317"/>
              <a:ext cx="412941" cy="436880"/>
              <a:chOff x="243840" y="1676400"/>
              <a:chExt cx="701040" cy="741680"/>
            </a:xfrm>
          </p:grpSpPr>
          <p:sp>
            <p:nvSpPr>
              <p:cNvPr id="4217" name="Google Shape;4217;p170"/>
              <p:cNvSpPr/>
              <p:nvPr/>
            </p:nvSpPr>
            <p:spPr>
              <a:xfrm>
                <a:off x="243840" y="1676400"/>
                <a:ext cx="116839" cy="7416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8" name="Google Shape;4218;p170"/>
              <p:cNvSpPr/>
              <p:nvPr/>
            </p:nvSpPr>
            <p:spPr>
              <a:xfrm>
                <a:off x="314960" y="1676400"/>
                <a:ext cx="629920" cy="4368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219" name="Google Shape;4219;p170"/>
            <p:cNvSpPr/>
            <p:nvPr/>
          </p:nvSpPr>
          <p:spPr>
            <a:xfrm>
              <a:off x="7120511" y="1517650"/>
              <a:ext cx="1188720" cy="678180"/>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0" name="Google Shape;4220;p170"/>
            <p:cNvSpPr/>
            <p:nvPr/>
          </p:nvSpPr>
          <p:spPr>
            <a:xfrm>
              <a:off x="6878053" y="1727035"/>
              <a:ext cx="821708" cy="468795"/>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4221" name="Google Shape;4221;p170"/>
          <p:cNvGrpSpPr/>
          <p:nvPr/>
        </p:nvGrpSpPr>
        <p:grpSpPr>
          <a:xfrm>
            <a:off x="1020268" y="3894487"/>
            <a:ext cx="559955" cy="387333"/>
            <a:chOff x="6878053" y="1156317"/>
            <a:chExt cx="1431178" cy="1039513"/>
          </a:xfrm>
        </p:grpSpPr>
        <p:grpSp>
          <p:nvGrpSpPr>
            <p:cNvPr id="4222" name="Google Shape;4222;p170"/>
            <p:cNvGrpSpPr/>
            <p:nvPr/>
          </p:nvGrpSpPr>
          <p:grpSpPr>
            <a:xfrm>
              <a:off x="7672978" y="1156317"/>
              <a:ext cx="412941" cy="436880"/>
              <a:chOff x="243840" y="1676400"/>
              <a:chExt cx="701040" cy="741680"/>
            </a:xfrm>
          </p:grpSpPr>
          <p:sp>
            <p:nvSpPr>
              <p:cNvPr id="4223" name="Google Shape;4223;p170"/>
              <p:cNvSpPr/>
              <p:nvPr/>
            </p:nvSpPr>
            <p:spPr>
              <a:xfrm>
                <a:off x="243840" y="1676400"/>
                <a:ext cx="116839" cy="7416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4" name="Google Shape;4224;p170"/>
              <p:cNvSpPr/>
              <p:nvPr/>
            </p:nvSpPr>
            <p:spPr>
              <a:xfrm>
                <a:off x="314960" y="1676400"/>
                <a:ext cx="629920" cy="4368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225" name="Google Shape;4225;p170"/>
            <p:cNvSpPr/>
            <p:nvPr/>
          </p:nvSpPr>
          <p:spPr>
            <a:xfrm>
              <a:off x="7120511" y="1517650"/>
              <a:ext cx="1188720" cy="678180"/>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6" name="Google Shape;4226;p170"/>
            <p:cNvSpPr/>
            <p:nvPr/>
          </p:nvSpPr>
          <p:spPr>
            <a:xfrm>
              <a:off x="6878053" y="1727035"/>
              <a:ext cx="821708" cy="468795"/>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4227" name="Google Shape;4227;p170"/>
          <p:cNvGrpSpPr/>
          <p:nvPr/>
        </p:nvGrpSpPr>
        <p:grpSpPr>
          <a:xfrm>
            <a:off x="1020268" y="4465987"/>
            <a:ext cx="559955" cy="387333"/>
            <a:chOff x="6878053" y="1156317"/>
            <a:chExt cx="1431178" cy="1039513"/>
          </a:xfrm>
        </p:grpSpPr>
        <p:grpSp>
          <p:nvGrpSpPr>
            <p:cNvPr id="4228" name="Google Shape;4228;p170"/>
            <p:cNvGrpSpPr/>
            <p:nvPr/>
          </p:nvGrpSpPr>
          <p:grpSpPr>
            <a:xfrm>
              <a:off x="7672978" y="1156317"/>
              <a:ext cx="412941" cy="436880"/>
              <a:chOff x="243840" y="1676400"/>
              <a:chExt cx="701040" cy="741680"/>
            </a:xfrm>
          </p:grpSpPr>
          <p:sp>
            <p:nvSpPr>
              <p:cNvPr id="4229" name="Google Shape;4229;p170"/>
              <p:cNvSpPr/>
              <p:nvPr/>
            </p:nvSpPr>
            <p:spPr>
              <a:xfrm>
                <a:off x="243840" y="1676400"/>
                <a:ext cx="116839" cy="7416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30" name="Google Shape;4230;p170"/>
              <p:cNvSpPr/>
              <p:nvPr/>
            </p:nvSpPr>
            <p:spPr>
              <a:xfrm>
                <a:off x="314960" y="1676400"/>
                <a:ext cx="629920" cy="436880"/>
              </a:xfrm>
              <a:prstGeom prst="rect">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231" name="Google Shape;4231;p170"/>
            <p:cNvSpPr/>
            <p:nvPr/>
          </p:nvSpPr>
          <p:spPr>
            <a:xfrm>
              <a:off x="7120511" y="1517650"/>
              <a:ext cx="1188720" cy="678180"/>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32" name="Google Shape;4232;p170"/>
            <p:cNvSpPr/>
            <p:nvPr/>
          </p:nvSpPr>
          <p:spPr>
            <a:xfrm>
              <a:off x="6878053" y="1727035"/>
              <a:ext cx="821708" cy="468795"/>
            </a:xfrm>
            <a:prstGeom prst="triangle">
              <a:avLst>
                <a:gd name="adj" fmla="val 50000"/>
              </a:avLst>
            </a:prstGeom>
            <a:solidFill>
              <a:srgbClr val="954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233" name="Google Shape;4233;p170"/>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4" name="Google Shape;4234;p170"/>
          <p:cNvSpPr/>
          <p:nvPr/>
        </p:nvSpPr>
        <p:spPr>
          <a:xfrm rot="1782986">
            <a:off x="286724" y="76395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5" name="Google Shape;4235;p170"/>
          <p:cNvSpPr/>
          <p:nvPr/>
        </p:nvSpPr>
        <p:spPr>
          <a:xfrm rot="1782986">
            <a:off x="286724" y="122680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6" name="Google Shape;4236;p170"/>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7" name="Google Shape;4237;p170"/>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4241"/>
        <p:cNvGrpSpPr/>
        <p:nvPr/>
      </p:nvGrpSpPr>
      <p:grpSpPr>
        <a:xfrm>
          <a:off x="0" y="0"/>
          <a:ext cx="0" cy="0"/>
          <a:chOff x="0" y="0"/>
          <a:chExt cx="0" cy="0"/>
        </a:xfrm>
      </p:grpSpPr>
      <p:sp>
        <p:nvSpPr>
          <p:cNvPr id="4242" name="Google Shape;4242;p171"/>
          <p:cNvSpPr txBox="1"/>
          <p:nvPr/>
        </p:nvSpPr>
        <p:spPr>
          <a:xfrm>
            <a:off x="996287" y="146280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ÉLÉMENTS DU BIEN-ÊTRE DE L'ENFANT</a:t>
            </a:r>
            <a:endParaRPr/>
          </a:p>
        </p:txBody>
      </p:sp>
      <p:grpSp>
        <p:nvGrpSpPr>
          <p:cNvPr id="4243" name="Google Shape;4243;p171"/>
          <p:cNvGrpSpPr/>
          <p:nvPr/>
        </p:nvGrpSpPr>
        <p:grpSpPr>
          <a:xfrm>
            <a:off x="1861424" y="2150720"/>
            <a:ext cx="3523768" cy="6156101"/>
            <a:chOff x="7729092" y="2226754"/>
            <a:chExt cx="2185223" cy="3730164"/>
          </a:xfrm>
        </p:grpSpPr>
        <p:sp>
          <p:nvSpPr>
            <p:cNvPr id="4244" name="Google Shape;4244;p171"/>
            <p:cNvSpPr/>
            <p:nvPr/>
          </p:nvSpPr>
          <p:spPr>
            <a:xfrm>
              <a:off x="8212525" y="3545356"/>
              <a:ext cx="1224623" cy="2411562"/>
            </a:xfrm>
            <a:prstGeom prst="round2SameRect">
              <a:avLst>
                <a:gd name="adj1" fmla="val 41871"/>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4245" name="Google Shape;4245;p171"/>
            <p:cNvSpPr/>
            <p:nvPr/>
          </p:nvSpPr>
          <p:spPr>
            <a:xfrm>
              <a:off x="8212539" y="2226754"/>
              <a:ext cx="1238543" cy="1238543"/>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4246" name="Google Shape;4246;p171"/>
            <p:cNvGrpSpPr/>
            <p:nvPr/>
          </p:nvGrpSpPr>
          <p:grpSpPr>
            <a:xfrm rot="507905">
              <a:off x="7839580" y="3799168"/>
              <a:ext cx="669658" cy="1550686"/>
              <a:chOff x="7916671" y="3912471"/>
              <a:chExt cx="669658" cy="1550686"/>
            </a:xfrm>
          </p:grpSpPr>
          <p:sp>
            <p:nvSpPr>
              <p:cNvPr id="4247" name="Google Shape;4247;p171"/>
              <p:cNvSpPr/>
              <p:nvPr/>
            </p:nvSpPr>
            <p:spPr>
              <a:xfrm rot="-10029813">
                <a:off x="8118418" y="3937945"/>
                <a:ext cx="351575" cy="1086828"/>
              </a:xfrm>
              <a:prstGeom prst="round2SameRect">
                <a:avLst>
                  <a:gd name="adj1" fmla="val 49300"/>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4248" name="Google Shape;4248;p171"/>
              <p:cNvSpPr/>
              <p:nvPr/>
            </p:nvSpPr>
            <p:spPr>
              <a:xfrm>
                <a:off x="7916671" y="5050247"/>
                <a:ext cx="412910" cy="412910"/>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4249" name="Google Shape;4249;p171"/>
            <p:cNvGrpSpPr/>
            <p:nvPr/>
          </p:nvGrpSpPr>
          <p:grpSpPr>
            <a:xfrm rot="-494171" flipH="1">
              <a:off x="9124058" y="3789398"/>
              <a:ext cx="682707" cy="1550686"/>
              <a:chOff x="7916671" y="3912471"/>
              <a:chExt cx="669658" cy="1550686"/>
            </a:xfrm>
          </p:grpSpPr>
          <p:sp>
            <p:nvSpPr>
              <p:cNvPr id="4250" name="Google Shape;4250;p171"/>
              <p:cNvSpPr/>
              <p:nvPr/>
            </p:nvSpPr>
            <p:spPr>
              <a:xfrm rot="-10029813">
                <a:off x="8118418" y="3937945"/>
                <a:ext cx="351575" cy="1086828"/>
              </a:xfrm>
              <a:prstGeom prst="round2SameRect">
                <a:avLst>
                  <a:gd name="adj1" fmla="val 49300"/>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4251" name="Google Shape;4251;p171"/>
              <p:cNvSpPr/>
              <p:nvPr/>
            </p:nvSpPr>
            <p:spPr>
              <a:xfrm>
                <a:off x="7916671" y="5050247"/>
                <a:ext cx="412910" cy="412910"/>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sp>
        <p:nvSpPr>
          <p:cNvPr id="4252" name="Google Shape;4252;p171"/>
          <p:cNvSpPr txBox="1"/>
          <p:nvPr/>
        </p:nvSpPr>
        <p:spPr>
          <a:xfrm>
            <a:off x="996287" y="713169"/>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954D84"/>
                </a:highlight>
                <a:latin typeface="Calibri"/>
                <a:ea typeface="Calibri"/>
                <a:cs typeface="Calibri"/>
                <a:sym typeface="Calibri"/>
              </a:rPr>
              <a:t>SESSION 2 : POURQUOI DEVRAIS-JE ASSURER LE SUIVI DES DOSSIERS ?</a:t>
            </a:r>
            <a:endParaRPr/>
          </a:p>
        </p:txBody>
      </p:sp>
      <p:sp>
        <p:nvSpPr>
          <p:cNvPr id="4253" name="Google Shape;4253;p171"/>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4" name="Google Shape;4254;p171"/>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5" name="Google Shape;4255;p171"/>
          <p:cNvSpPr/>
          <p:nvPr/>
        </p:nvSpPr>
        <p:spPr>
          <a:xfrm rot="1782986">
            <a:off x="286724" y="122680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6" name="Google Shape;4256;p171"/>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7" name="Google Shape;4257;p171"/>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4262"/>
        <p:cNvGrpSpPr/>
        <p:nvPr/>
      </p:nvGrpSpPr>
      <p:grpSpPr>
        <a:xfrm>
          <a:off x="0" y="0"/>
          <a:ext cx="0" cy="0"/>
          <a:chOff x="0" y="0"/>
          <a:chExt cx="0" cy="0"/>
        </a:xfrm>
      </p:grpSpPr>
      <p:sp>
        <p:nvSpPr>
          <p:cNvPr id="4263" name="Google Shape;4263;p172"/>
          <p:cNvSpPr txBox="1"/>
          <p:nvPr/>
        </p:nvSpPr>
        <p:spPr>
          <a:xfrm>
            <a:off x="996287" y="118973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ÉTUDE DE CAS - SUIVI</a:t>
            </a:r>
            <a:endParaRPr/>
          </a:p>
        </p:txBody>
      </p:sp>
      <p:sp>
        <p:nvSpPr>
          <p:cNvPr id="4264" name="Google Shape;4264;p172"/>
          <p:cNvSpPr txBox="1"/>
          <p:nvPr/>
        </p:nvSpPr>
        <p:spPr>
          <a:xfrm>
            <a:off x="996287" y="713169"/>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954D84"/>
                </a:highlight>
                <a:latin typeface="Calibri"/>
                <a:ea typeface="Calibri"/>
                <a:cs typeface="Calibri"/>
                <a:sym typeface="Calibri"/>
              </a:rPr>
              <a:t>SESSION 3 : COMMENT ASSURER LE SUIVI ?</a:t>
            </a:r>
            <a:endParaRPr/>
          </a:p>
        </p:txBody>
      </p:sp>
      <p:sp>
        <p:nvSpPr>
          <p:cNvPr id="4265" name="Google Shape;4265;p172"/>
          <p:cNvSpPr txBox="1"/>
          <p:nvPr/>
        </p:nvSpPr>
        <p:spPr>
          <a:xfrm>
            <a:off x="1007058" y="1466731"/>
            <a:ext cx="5254042" cy="4324261"/>
          </a:xfrm>
          <a:prstGeom prst="rect">
            <a:avLst/>
          </a:prstGeom>
          <a:noFill/>
          <a:ln>
            <a:noFill/>
          </a:ln>
        </p:spPr>
        <p:txBody>
          <a:bodyPr spcFirstLastPara="1" wrap="square" lIns="91425" tIns="45700" rIns="91425" bIns="45700" anchor="t" anchorCtr="0">
            <a:spAutoFit/>
          </a:bodyPr>
          <a:lstStyle/>
          <a:p>
            <a:pPr marL="901700" marR="0" lvl="0" indent="0" algn="l" rtl="0">
              <a:spcBef>
                <a:spcPts val="0"/>
              </a:spcBef>
              <a:spcAft>
                <a:spcPts val="0"/>
              </a:spcAft>
              <a:buNone/>
            </a:pPr>
            <a:r>
              <a:rPr lang="en-ZA" sz="1100">
                <a:solidFill>
                  <a:schemeClr val="dk1"/>
                </a:solidFill>
                <a:latin typeface="Calibri"/>
                <a:ea typeface="Calibri"/>
                <a:cs typeface="Calibri"/>
                <a:sym typeface="Calibri"/>
              </a:rPr>
              <a:t>Selim est un garçon non accompagné de 16 ans qui a fui son pays d'origine et a demandé le statut de réfugié dans ce pays où il est arrivé il y a 6 mois. La procédure de détermination du statut de réfugié est toujours en cours et Selim attend une invitation pour l'entretien final. </a:t>
            </a:r>
            <a:endParaRPr/>
          </a:p>
          <a:p>
            <a:pPr marL="901700" marR="0" lvl="0" indent="0" algn="l" rtl="0">
              <a:spcBef>
                <a:spcPts val="0"/>
              </a:spcBef>
              <a:spcAft>
                <a:spcPts val="0"/>
              </a:spcAft>
              <a:buNone/>
            </a:pPr>
            <a:endParaRPr sz="1100">
              <a:solidFill>
                <a:schemeClr val="dk1"/>
              </a:solidFill>
              <a:latin typeface="Calibri"/>
              <a:ea typeface="Calibri"/>
              <a:cs typeface="Calibri"/>
              <a:sym typeface="Calibri"/>
            </a:endParaRPr>
          </a:p>
          <a:p>
            <a:pPr marL="901700" marR="0" lvl="0" indent="0" algn="l" rtl="0">
              <a:spcBef>
                <a:spcPts val="0"/>
              </a:spcBef>
              <a:spcAft>
                <a:spcPts val="0"/>
              </a:spcAft>
              <a:buNone/>
            </a:pPr>
            <a:r>
              <a:rPr lang="en-ZA" sz="1100">
                <a:solidFill>
                  <a:schemeClr val="dk1"/>
                </a:solidFill>
                <a:latin typeface="Calibri"/>
                <a:ea typeface="Calibri"/>
                <a:cs typeface="Calibri"/>
                <a:sym typeface="Calibri"/>
              </a:rPr>
              <a:t>Son assistante sociale l'a orienté vers un projet de prise en charge alternative des enfants non accompagnés et depuis un mois, Selim ne vit plus dans ce gigantesque centre d'accueil mais est hébergé par une famille locale. </a:t>
            </a:r>
            <a:endParaRPr/>
          </a:p>
          <a:p>
            <a:pPr marL="90170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Au début, Selim était un peu effrayé à l'idée de déménager, mais lorsque ses parents lui ont dit qu'ils pensaient également qu'il serait mieux pour lui de vivre temporairement dans une famille plutôt que dans un centre, il a pris son courage à deux mains et a accepté le transfert. Après deux semaines, il est très heureux d'avoir déménagé. Il a sa propre chambre et la famille est super gentille, serviable et facile à vivre. Il se sent plus à l'aise et plus libre avec eux. Dans le centre, il devait suivre tellement de règles différentes que cela le rendait fou.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Cette semaine est une semaine de vacances scolaires, mais le gestionnaire de cas de Selim et la mère d'accueil ont contacté l'école locale pour inscrire Selim. Il attend leur réponse et espère pouvoir commencer les cours de langue à la fin des vacances scolaires. Il devra d'abord apprendre la langue locale avant de pouvoir poursuivre ses études et terminer le cycle secondaire.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Clément est le gestionnaire de cas de Selim et il a l'intention de le suivre. </a:t>
            </a:r>
            <a:endParaRPr/>
          </a:p>
        </p:txBody>
      </p:sp>
      <p:sp>
        <p:nvSpPr>
          <p:cNvPr id="4266" name="Google Shape;4266;p172"/>
          <p:cNvSpPr/>
          <p:nvPr/>
        </p:nvSpPr>
        <p:spPr>
          <a:xfrm>
            <a:off x="1007058" y="6439615"/>
            <a:ext cx="5243271" cy="2497445"/>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67" name="Google Shape;4267;p172"/>
          <p:cNvSpPr txBox="1"/>
          <p:nvPr/>
        </p:nvSpPr>
        <p:spPr>
          <a:xfrm>
            <a:off x="972285" y="5846739"/>
            <a:ext cx="5264813"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Quelles sont les différentes actions que Clément pourrait entreprendre pour assurer le suivi des besoins, du bien-être et de la sécurité de Selim, ainsi que des risques auxquels il est exposé ?</a:t>
            </a:r>
            <a:endParaRPr/>
          </a:p>
        </p:txBody>
      </p:sp>
      <p:grpSp>
        <p:nvGrpSpPr>
          <p:cNvPr id="4268" name="Google Shape;4268;p172"/>
          <p:cNvGrpSpPr/>
          <p:nvPr/>
        </p:nvGrpSpPr>
        <p:grpSpPr>
          <a:xfrm>
            <a:off x="1241823" y="1745395"/>
            <a:ext cx="410582" cy="1328007"/>
            <a:chOff x="996286" y="2100993"/>
            <a:chExt cx="529119" cy="1711408"/>
          </a:xfrm>
        </p:grpSpPr>
        <p:grpSp>
          <p:nvGrpSpPr>
            <p:cNvPr id="4269" name="Google Shape;4269;p172"/>
            <p:cNvGrpSpPr/>
            <p:nvPr/>
          </p:nvGrpSpPr>
          <p:grpSpPr>
            <a:xfrm>
              <a:off x="996286" y="2100993"/>
              <a:ext cx="529119" cy="1711408"/>
              <a:chOff x="3162162" y="3570608"/>
              <a:chExt cx="327409" cy="813622"/>
            </a:xfrm>
          </p:grpSpPr>
          <p:sp>
            <p:nvSpPr>
              <p:cNvPr id="4270" name="Google Shape;4270;p172"/>
              <p:cNvSpPr/>
              <p:nvPr/>
            </p:nvSpPr>
            <p:spPr>
              <a:xfrm>
                <a:off x="3162162" y="3848289"/>
                <a:ext cx="327409" cy="535941"/>
              </a:xfrm>
              <a:prstGeom prst="round2SameRect">
                <a:avLst>
                  <a:gd name="adj1" fmla="val 50000"/>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71" name="Google Shape;4271;p172"/>
              <p:cNvSpPr/>
              <p:nvPr/>
            </p:nvSpPr>
            <p:spPr>
              <a:xfrm>
                <a:off x="3162162" y="3570608"/>
                <a:ext cx="327409" cy="245679"/>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Arial"/>
                  <a:ea typeface="Arial"/>
                  <a:cs typeface="Arial"/>
                  <a:sym typeface="Arial"/>
                </a:endParaRPr>
              </a:p>
            </p:txBody>
          </p:sp>
        </p:grpSp>
        <p:sp>
          <p:nvSpPr>
            <p:cNvPr id="4272" name="Google Shape;4272;p172"/>
            <p:cNvSpPr/>
            <p:nvPr/>
          </p:nvSpPr>
          <p:spPr>
            <a:xfrm>
              <a:off x="1219238" y="3373280"/>
              <a:ext cx="83214" cy="43912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273" name="Google Shape;4273;p172"/>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4" name="Google Shape;4274;p172"/>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5" name="Google Shape;4275;p172"/>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6" name="Google Shape;4276;p172"/>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7" name="Google Shape;4277;p172"/>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4281"/>
        <p:cNvGrpSpPr/>
        <p:nvPr/>
      </p:nvGrpSpPr>
      <p:grpSpPr>
        <a:xfrm>
          <a:off x="0" y="0"/>
          <a:ext cx="0" cy="0"/>
          <a:chOff x="0" y="0"/>
          <a:chExt cx="0" cy="0"/>
        </a:xfrm>
      </p:grpSpPr>
      <p:sp>
        <p:nvSpPr>
          <p:cNvPr id="4282" name="Google Shape;4282;p173"/>
          <p:cNvSpPr txBox="1"/>
          <p:nvPr/>
        </p:nvSpPr>
        <p:spPr>
          <a:xfrm>
            <a:off x="996287" y="1162644"/>
            <a:ext cx="525404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Choisissez l'un des rôles suivants. Lisez-le attentivement et préparez-vous à incarner ce personnage. Vous pouvez vous inspirer de ce qui est écrit ici et de la façon dont les membres de votre équipe interagissent. N'hésitez pas à faire preuve de créativité.</a:t>
            </a:r>
            <a:endParaRPr/>
          </a:p>
        </p:txBody>
      </p:sp>
      <p:sp>
        <p:nvSpPr>
          <p:cNvPr id="4283" name="Google Shape;4283;p173"/>
          <p:cNvSpPr/>
          <p:nvPr/>
        </p:nvSpPr>
        <p:spPr>
          <a:xfrm>
            <a:off x="996287" y="6130452"/>
            <a:ext cx="5254041" cy="2923395"/>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84" name="Google Shape;4284;p173"/>
          <p:cNvSpPr txBox="1"/>
          <p:nvPr/>
        </p:nvSpPr>
        <p:spPr>
          <a:xfrm>
            <a:off x="996287" y="5703786"/>
            <a:ext cx="525404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Qu'avez-vous observé ?</a:t>
            </a:r>
            <a:endParaRPr/>
          </a:p>
        </p:txBody>
      </p:sp>
      <p:sp>
        <p:nvSpPr>
          <p:cNvPr id="4285" name="Google Shape;4285;p173"/>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JEU DE RÔLE - VISITE DE SUIVI</a:t>
            </a:r>
            <a:endParaRPr/>
          </a:p>
        </p:txBody>
      </p:sp>
      <p:graphicFrame>
        <p:nvGraphicFramePr>
          <p:cNvPr id="4286" name="Google Shape;4286;p173"/>
          <p:cNvGraphicFramePr/>
          <p:nvPr>
            <p:extLst>
              <p:ext uri="{D42A27DB-BD31-4B8C-83A1-F6EECF244321}">
                <p14:modId xmlns:p14="http://schemas.microsoft.com/office/powerpoint/2010/main" val="326989994"/>
              </p:ext>
            </p:extLst>
          </p:nvPr>
        </p:nvGraphicFramePr>
        <p:xfrm>
          <a:off x="996287" y="1935795"/>
          <a:ext cx="5274125" cy="3383320"/>
        </p:xfrm>
        <a:graphic>
          <a:graphicData uri="http://schemas.openxmlformats.org/drawingml/2006/table">
            <a:tbl>
              <a:tblPr firstRow="1" bandRow="1">
                <a:noFill/>
                <a:tableStyleId>{2E002EEE-DCA1-4BBC-BB20-DC795D1CDC30}</a:tableStyleId>
              </a:tblPr>
              <a:tblGrid>
                <a:gridCol w="1386300">
                  <a:extLst>
                    <a:ext uri="{9D8B030D-6E8A-4147-A177-3AD203B41FA5}">
                      <a16:colId xmlns:a16="http://schemas.microsoft.com/office/drawing/2014/main" val="20000"/>
                    </a:ext>
                  </a:extLst>
                </a:gridCol>
                <a:gridCol w="3887825">
                  <a:extLst>
                    <a:ext uri="{9D8B030D-6E8A-4147-A177-3AD203B41FA5}">
                      <a16:colId xmlns:a16="http://schemas.microsoft.com/office/drawing/2014/main" val="20001"/>
                    </a:ext>
                  </a:extLst>
                </a:gridCol>
              </a:tblGrid>
              <a:tr h="13970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GESTIONNAIRE DE CAS</a:t>
                      </a:r>
                      <a:endParaRPr sz="1100" b="1">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0"/>
                  </a:ext>
                </a:extLst>
              </a:tr>
              <a:tr h="603825">
                <a:tc>
                  <a:txBody>
                    <a:bodyPr/>
                    <a:lstStyle/>
                    <a:p>
                      <a:pPr marL="0" marR="0" lvl="0" indent="0" algn="l" rtl="0">
                        <a:spcBef>
                          <a:spcPts val="0"/>
                        </a:spcBef>
                        <a:spcAft>
                          <a:spcPts val="0"/>
                        </a:spcAft>
                        <a:buNone/>
                      </a:pPr>
                      <a:r>
                        <a:rPr lang="en-ZA" sz="1100">
                          <a:solidFill>
                            <a:schemeClr val="dk1"/>
                          </a:solidFill>
                        </a:rPr>
                        <a:t>Vous assurez le suivi de Selim et lui rendez visite dans sa famille d'accueil provisoire. </a:t>
                      </a:r>
                      <a:endParaRPr/>
                    </a:p>
                    <a:p>
                      <a:pPr marL="0" marR="0" lvl="0" indent="0" algn="l" rtl="0">
                        <a:spcBef>
                          <a:spcPts val="0"/>
                        </a:spcBef>
                        <a:spcAft>
                          <a:spcPts val="0"/>
                        </a:spcAft>
                        <a:buNone/>
                      </a:pPr>
                      <a:endParaRPr sz="11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226695" marR="0" lvl="0" indent="-226695" algn="l" rtl="0">
                        <a:spcBef>
                          <a:spcPts val="0"/>
                        </a:spcBef>
                        <a:spcAft>
                          <a:spcPts val="0"/>
                        </a:spcAft>
                        <a:buNone/>
                      </a:pPr>
                      <a:r>
                        <a:rPr lang="en-ZA" sz="1100" dirty="0">
                          <a:solidFill>
                            <a:schemeClr val="dk1"/>
                          </a:solidFill>
                        </a:rPr>
                        <a:t>Au </a:t>
                      </a:r>
                      <a:r>
                        <a:rPr lang="en-ZA" sz="1100" dirty="0" err="1">
                          <a:solidFill>
                            <a:schemeClr val="dk1"/>
                          </a:solidFill>
                        </a:rPr>
                        <a:t>cours</a:t>
                      </a:r>
                      <a:r>
                        <a:rPr lang="en-ZA" sz="1100" dirty="0">
                          <a:solidFill>
                            <a:schemeClr val="dk1"/>
                          </a:solidFill>
                        </a:rPr>
                        <a:t> de </a:t>
                      </a:r>
                      <a:r>
                        <a:rPr lang="en-ZA" sz="1100" dirty="0" err="1">
                          <a:solidFill>
                            <a:schemeClr val="dk1"/>
                          </a:solidFill>
                        </a:rPr>
                        <a:t>ce</a:t>
                      </a:r>
                      <a:r>
                        <a:rPr lang="en-ZA" sz="1100" dirty="0">
                          <a:solidFill>
                            <a:schemeClr val="dk1"/>
                          </a:solidFill>
                        </a:rPr>
                        <a:t> jeu de </a:t>
                      </a:r>
                      <a:r>
                        <a:rPr lang="en-ZA" sz="1100" dirty="0" err="1">
                          <a:solidFill>
                            <a:schemeClr val="dk1"/>
                          </a:solidFill>
                        </a:rPr>
                        <a:t>rôle</a:t>
                      </a:r>
                      <a:r>
                        <a:rPr lang="en-ZA" sz="1100" dirty="0">
                          <a:solidFill>
                            <a:schemeClr val="dk1"/>
                          </a:solidFill>
                        </a:rPr>
                        <a:t>, </a:t>
                      </a:r>
                      <a:r>
                        <a:rPr lang="en-ZA" sz="1100" dirty="0" err="1">
                          <a:solidFill>
                            <a:schemeClr val="dk1"/>
                          </a:solidFill>
                        </a:rPr>
                        <a:t>vous</a:t>
                      </a:r>
                      <a:r>
                        <a:rPr lang="en-ZA" sz="1100" dirty="0">
                          <a:solidFill>
                            <a:schemeClr val="dk1"/>
                          </a:solidFill>
                        </a:rPr>
                        <a:t> </a:t>
                      </a:r>
                      <a:r>
                        <a:rPr lang="en-ZA" sz="1100" dirty="0" err="1">
                          <a:solidFill>
                            <a:schemeClr val="dk1"/>
                          </a:solidFill>
                        </a:rPr>
                        <a:t>devez</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rPr>
                        <a:t>Demandez-lui</a:t>
                      </a:r>
                      <a:r>
                        <a:rPr lang="en-ZA" sz="1100" dirty="0">
                          <a:solidFill>
                            <a:schemeClr val="dk1"/>
                          </a:solidFill>
                        </a:rPr>
                        <a:t> comment il </a:t>
                      </a:r>
                      <a:r>
                        <a:rPr lang="en-ZA" sz="1100" dirty="0" err="1">
                          <a:solidFill>
                            <a:schemeClr val="dk1"/>
                          </a:solidFill>
                        </a:rPr>
                        <a:t>va</a:t>
                      </a:r>
                      <a:r>
                        <a:rPr lang="en-ZA" sz="1100" dirty="0">
                          <a:solidFill>
                            <a:schemeClr val="dk1"/>
                          </a:solidFill>
                        </a:rPr>
                        <a:t> </a:t>
                      </a:r>
                      <a:r>
                        <a:rPr lang="en-ZA" sz="1100" dirty="0" err="1">
                          <a:solidFill>
                            <a:schemeClr val="dk1"/>
                          </a:solidFill>
                        </a:rPr>
                        <a:t>maintenant</a:t>
                      </a:r>
                      <a:r>
                        <a:rPr lang="en-ZA" sz="1100" dirty="0">
                          <a:solidFill>
                            <a:schemeClr val="dk1"/>
                          </a:solidFill>
                        </a:rPr>
                        <a:t> </a:t>
                      </a:r>
                      <a:r>
                        <a:rPr lang="en-ZA" sz="1100" dirty="0" err="1">
                          <a:solidFill>
                            <a:schemeClr val="dk1"/>
                          </a:solidFill>
                        </a:rPr>
                        <a:t>qu'il</a:t>
                      </a:r>
                      <a:r>
                        <a:rPr lang="en-ZA" sz="1100" dirty="0">
                          <a:solidFill>
                            <a:schemeClr val="dk1"/>
                          </a:solidFill>
                        </a:rPr>
                        <a:t> vit avec la </a:t>
                      </a:r>
                      <a:r>
                        <a:rPr lang="en-ZA" sz="1100" dirty="0" err="1">
                          <a:solidFill>
                            <a:schemeClr val="dk1"/>
                          </a:solidFill>
                        </a:rPr>
                        <a:t>famille</a:t>
                      </a:r>
                      <a:r>
                        <a:rPr lang="en-ZA" sz="1100" dirty="0">
                          <a:solidFill>
                            <a:schemeClr val="dk1"/>
                          </a:solidFill>
                        </a:rPr>
                        <a:t> </a:t>
                      </a:r>
                      <a:r>
                        <a:rPr lang="en-ZA" sz="1100" dirty="0" err="1">
                          <a:solidFill>
                            <a:schemeClr val="dk1"/>
                          </a:solidFill>
                        </a:rPr>
                        <a:t>d'accueil</a:t>
                      </a:r>
                      <a:r>
                        <a:rPr lang="en-ZA" sz="1100" dirty="0">
                          <a:solidFill>
                            <a:schemeClr val="dk1"/>
                          </a:solidFill>
                        </a:rPr>
                        <a:t> </a:t>
                      </a:r>
                      <a:r>
                        <a:rPr lang="en-ZA" sz="1100" dirty="0" err="1">
                          <a:solidFill>
                            <a:schemeClr val="dk1"/>
                          </a:solidFill>
                        </a:rPr>
                        <a:t>provisoire</a:t>
                      </a:r>
                      <a:r>
                        <a:rPr lang="en-ZA" sz="1100" dirty="0">
                          <a:solidFill>
                            <a:schemeClr val="dk1"/>
                          </a:solidFill>
                        </a:rPr>
                        <a:t>.</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rPr>
                        <a:t>Vérifiez</a:t>
                      </a:r>
                      <a:r>
                        <a:rPr lang="en-ZA" sz="1100" dirty="0">
                          <a:solidFill>
                            <a:schemeClr val="dk1"/>
                          </a:solidFill>
                        </a:rPr>
                        <a:t> </a:t>
                      </a:r>
                      <a:r>
                        <a:rPr lang="en-ZA" sz="1100" dirty="0" err="1">
                          <a:solidFill>
                            <a:schemeClr val="dk1"/>
                          </a:solidFill>
                        </a:rPr>
                        <a:t>s'il</a:t>
                      </a:r>
                      <a:r>
                        <a:rPr lang="en-ZA" sz="1100" dirty="0">
                          <a:solidFill>
                            <a:schemeClr val="dk1"/>
                          </a:solidFill>
                        </a:rPr>
                        <a:t> a </a:t>
                      </a:r>
                      <a:r>
                        <a:rPr lang="en-ZA" sz="1100" dirty="0" err="1">
                          <a:solidFill>
                            <a:schemeClr val="dk1"/>
                          </a:solidFill>
                        </a:rPr>
                        <a:t>reçu</a:t>
                      </a:r>
                      <a:r>
                        <a:rPr lang="en-ZA" sz="1100" dirty="0">
                          <a:solidFill>
                            <a:schemeClr val="dk1"/>
                          </a:solidFill>
                        </a:rPr>
                        <a:t> des </a:t>
                      </a:r>
                      <a:r>
                        <a:rPr lang="en-ZA" sz="1100" dirty="0" err="1">
                          <a:solidFill>
                            <a:schemeClr val="dk1"/>
                          </a:solidFill>
                        </a:rPr>
                        <a:t>nouvelles</a:t>
                      </a:r>
                      <a:r>
                        <a:rPr lang="en-ZA" sz="1100" dirty="0">
                          <a:solidFill>
                            <a:schemeClr val="dk1"/>
                          </a:solidFill>
                        </a:rPr>
                        <a:t> de </a:t>
                      </a:r>
                      <a:r>
                        <a:rPr lang="en-ZA" sz="1100" dirty="0" err="1">
                          <a:solidFill>
                            <a:schemeClr val="dk1"/>
                          </a:solidFill>
                        </a:rPr>
                        <a:t>l'école</a:t>
                      </a:r>
                      <a:r>
                        <a:rPr lang="en-ZA" sz="1100" dirty="0">
                          <a:solidFill>
                            <a:schemeClr val="dk1"/>
                          </a:solidFill>
                        </a:rPr>
                        <a:t>.</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rPr>
                        <a:t>Informez</a:t>
                      </a:r>
                      <a:r>
                        <a:rPr lang="en-ZA" sz="1100" dirty="0">
                          <a:solidFill>
                            <a:schemeClr val="dk1"/>
                          </a:solidFill>
                        </a:rPr>
                        <a:t>-le que </a:t>
                      </a:r>
                      <a:r>
                        <a:rPr lang="en-ZA" sz="1100" dirty="0" err="1">
                          <a:solidFill>
                            <a:schemeClr val="dk1"/>
                          </a:solidFill>
                        </a:rPr>
                        <a:t>vous</a:t>
                      </a:r>
                      <a:r>
                        <a:rPr lang="en-ZA" sz="1100" dirty="0">
                          <a:solidFill>
                            <a:schemeClr val="dk1"/>
                          </a:solidFill>
                        </a:rPr>
                        <a:t> ne </a:t>
                      </a:r>
                      <a:r>
                        <a:rPr lang="en-ZA" sz="1100" dirty="0" err="1">
                          <a:solidFill>
                            <a:schemeClr val="dk1"/>
                          </a:solidFill>
                        </a:rPr>
                        <a:t>savez</a:t>
                      </a:r>
                      <a:r>
                        <a:rPr lang="en-ZA" sz="1100" dirty="0">
                          <a:solidFill>
                            <a:schemeClr val="dk1"/>
                          </a:solidFill>
                        </a:rPr>
                        <a:t> pas encore </a:t>
                      </a:r>
                      <a:r>
                        <a:rPr lang="en-ZA" sz="1100" dirty="0" err="1">
                          <a:solidFill>
                            <a:schemeClr val="dk1"/>
                          </a:solidFill>
                        </a:rPr>
                        <a:t>quand</a:t>
                      </a:r>
                      <a:r>
                        <a:rPr lang="en-ZA" sz="1100" dirty="0">
                          <a:solidFill>
                            <a:schemeClr val="dk1"/>
                          </a:solidFill>
                        </a:rPr>
                        <a:t> aura lieu </a:t>
                      </a:r>
                      <a:r>
                        <a:rPr lang="en-ZA" sz="1100" dirty="0" err="1">
                          <a:solidFill>
                            <a:schemeClr val="dk1"/>
                          </a:solidFill>
                        </a:rPr>
                        <a:t>l'entretien</a:t>
                      </a:r>
                      <a:r>
                        <a:rPr lang="en-ZA" sz="1100" dirty="0">
                          <a:solidFill>
                            <a:schemeClr val="dk1"/>
                          </a:solidFill>
                        </a:rPr>
                        <a:t> de </a:t>
                      </a:r>
                      <a:r>
                        <a:rPr lang="en-ZA" sz="1100" dirty="0" err="1">
                          <a:solidFill>
                            <a:schemeClr val="dk1"/>
                          </a:solidFill>
                        </a:rPr>
                        <a:t>détermination</a:t>
                      </a:r>
                      <a:r>
                        <a:rPr lang="en-ZA" sz="1100" dirty="0">
                          <a:solidFill>
                            <a:schemeClr val="dk1"/>
                          </a:solidFill>
                        </a:rPr>
                        <a:t> du </a:t>
                      </a:r>
                      <a:r>
                        <a:rPr lang="en-ZA" sz="1100" dirty="0" err="1">
                          <a:solidFill>
                            <a:schemeClr val="dk1"/>
                          </a:solidFill>
                        </a:rPr>
                        <a:t>statut</a:t>
                      </a:r>
                      <a:r>
                        <a:rPr lang="en-ZA" sz="1100" dirty="0">
                          <a:solidFill>
                            <a:schemeClr val="dk1"/>
                          </a:solidFill>
                        </a:rPr>
                        <a:t> de </a:t>
                      </a:r>
                      <a:r>
                        <a:rPr lang="en-ZA" sz="1100" dirty="0" err="1">
                          <a:solidFill>
                            <a:schemeClr val="dk1"/>
                          </a:solidFill>
                        </a:rPr>
                        <a:t>réfugié</a:t>
                      </a:r>
                      <a:r>
                        <a:rPr lang="en-ZA" sz="1100" dirty="0">
                          <a:solidFill>
                            <a:schemeClr val="dk1"/>
                          </a:solidFill>
                        </a:rPr>
                        <a:t>. </a:t>
                      </a:r>
                      <a:endParaRPr dirty="0"/>
                    </a:p>
                    <a:p>
                      <a:pPr marL="285750" marR="0" lvl="0" indent="-215900" algn="l" rtl="0">
                        <a:spcBef>
                          <a:spcPts val="0"/>
                        </a:spcBef>
                        <a:spcAft>
                          <a:spcPts val="0"/>
                        </a:spcAft>
                        <a:buClr>
                          <a:schemeClr val="dk1"/>
                        </a:buClr>
                        <a:buSzPts val="1100"/>
                        <a:buFont typeface="Arial"/>
                        <a:buNone/>
                      </a:pPr>
                      <a:endParaRPr sz="110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3970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SELIM</a:t>
                      </a:r>
                      <a:endParaRPr sz="1100" b="1">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2"/>
                  </a:ext>
                </a:extLst>
              </a:tr>
              <a:tr h="685975">
                <a:tc>
                  <a:txBody>
                    <a:bodyPr/>
                    <a:lstStyle/>
                    <a:p>
                      <a:pPr marL="0" marR="0" lvl="0" indent="0" algn="l" rtl="0">
                        <a:lnSpc>
                          <a:spcPct val="106000"/>
                        </a:lnSpc>
                        <a:spcBef>
                          <a:spcPts val="0"/>
                        </a:spcBef>
                        <a:spcAft>
                          <a:spcPts val="0"/>
                        </a:spcAft>
                        <a:buNone/>
                      </a:pPr>
                      <a:r>
                        <a:rPr lang="en-ZA" sz="1100">
                          <a:solidFill>
                            <a:schemeClr val="dk1"/>
                          </a:solidFill>
                        </a:rPr>
                        <a:t>Vous discutez avec votre assistante sociale qui vous rend visite dans votre nouveau foyer avec la famille d'accueil provisoire.</a:t>
                      </a:r>
                      <a:endParaRPr/>
                    </a:p>
                    <a:p>
                      <a:pPr marL="0" marR="0" lvl="0" indent="0" algn="l" rtl="0">
                        <a:spcBef>
                          <a:spcPts val="0"/>
                        </a:spcBef>
                        <a:spcAft>
                          <a:spcPts val="0"/>
                        </a:spcAft>
                        <a:buNone/>
                      </a:pPr>
                      <a:endParaRPr sz="11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100" dirty="0">
                          <a:solidFill>
                            <a:schemeClr val="dk1"/>
                          </a:solidFill>
                        </a:rPr>
                        <a:t>Au </a:t>
                      </a:r>
                      <a:r>
                        <a:rPr lang="en-ZA" sz="1100" dirty="0" err="1">
                          <a:solidFill>
                            <a:schemeClr val="dk1"/>
                          </a:solidFill>
                        </a:rPr>
                        <a:t>cours</a:t>
                      </a:r>
                      <a:r>
                        <a:rPr lang="en-ZA" sz="1100" dirty="0">
                          <a:solidFill>
                            <a:schemeClr val="dk1"/>
                          </a:solidFill>
                        </a:rPr>
                        <a:t> de </a:t>
                      </a:r>
                      <a:r>
                        <a:rPr lang="en-ZA" sz="1100" dirty="0" err="1">
                          <a:solidFill>
                            <a:schemeClr val="dk1"/>
                          </a:solidFill>
                        </a:rPr>
                        <a:t>ce</a:t>
                      </a:r>
                      <a:r>
                        <a:rPr lang="en-ZA" sz="1100" dirty="0">
                          <a:solidFill>
                            <a:schemeClr val="dk1"/>
                          </a:solidFill>
                        </a:rPr>
                        <a:t> jeu de </a:t>
                      </a:r>
                      <a:r>
                        <a:rPr lang="en-ZA" sz="1100" dirty="0" err="1">
                          <a:solidFill>
                            <a:schemeClr val="dk1"/>
                          </a:solidFill>
                        </a:rPr>
                        <a:t>rôle</a:t>
                      </a:r>
                      <a:r>
                        <a:rPr lang="en-ZA" sz="1100" dirty="0">
                          <a:solidFill>
                            <a:schemeClr val="dk1"/>
                          </a:solidFill>
                        </a:rPr>
                        <a:t>, </a:t>
                      </a:r>
                      <a:r>
                        <a:rPr lang="en-ZA" sz="1100" dirty="0" err="1">
                          <a:solidFill>
                            <a:schemeClr val="dk1"/>
                          </a:solidFill>
                        </a:rPr>
                        <a:t>vous</a:t>
                      </a:r>
                      <a:r>
                        <a:rPr lang="en-ZA" sz="1100" dirty="0">
                          <a:solidFill>
                            <a:schemeClr val="dk1"/>
                          </a:solidFill>
                        </a:rPr>
                        <a:t> </a:t>
                      </a:r>
                      <a:r>
                        <a:rPr lang="en-ZA" sz="1100" dirty="0" err="1">
                          <a:solidFill>
                            <a:schemeClr val="dk1"/>
                          </a:solidFill>
                        </a:rPr>
                        <a:t>devriez</a:t>
                      </a:r>
                      <a:r>
                        <a:rPr lang="en-ZA" sz="1100" dirty="0">
                          <a:solidFill>
                            <a:schemeClr val="dk1"/>
                          </a:solidFill>
                        </a:rPr>
                        <a:t> </a:t>
                      </a:r>
                      <a:r>
                        <a:rPr lang="en-ZA" sz="1100" dirty="0" err="1">
                          <a:solidFill>
                            <a:schemeClr val="dk1"/>
                          </a:solidFill>
                        </a:rPr>
                        <a:t>fournir</a:t>
                      </a:r>
                      <a:r>
                        <a:rPr lang="en-ZA" sz="1100" dirty="0">
                          <a:solidFill>
                            <a:schemeClr val="dk1"/>
                          </a:solidFill>
                        </a:rPr>
                        <a:t> les </a:t>
                      </a:r>
                      <a:r>
                        <a:rPr lang="en-ZA" sz="1100" dirty="0" err="1">
                          <a:solidFill>
                            <a:schemeClr val="dk1"/>
                          </a:solidFill>
                        </a:rPr>
                        <a:t>informations</a:t>
                      </a:r>
                      <a:r>
                        <a:rPr lang="en-ZA" sz="1100" dirty="0">
                          <a:solidFill>
                            <a:schemeClr val="dk1"/>
                          </a:solidFill>
                        </a:rPr>
                        <a:t> </a:t>
                      </a:r>
                      <a:r>
                        <a:rPr lang="en-ZA" sz="1100" dirty="0" err="1">
                          <a:solidFill>
                            <a:schemeClr val="dk1"/>
                          </a:solidFill>
                        </a:rPr>
                        <a:t>suivantes</a:t>
                      </a:r>
                      <a:r>
                        <a:rPr lang="en-ZA" sz="1100" dirty="0">
                          <a:solidFill>
                            <a:schemeClr val="dk1"/>
                          </a:solidFill>
                        </a:rPr>
                        <a:t> </a:t>
                      </a:r>
                      <a:r>
                        <a:rPr lang="en-ZA" sz="1100" dirty="0" err="1">
                          <a:solidFill>
                            <a:schemeClr val="dk1"/>
                          </a:solidFill>
                        </a:rPr>
                        <a:t>si</a:t>
                      </a:r>
                      <a:r>
                        <a:rPr lang="en-ZA" sz="1100" dirty="0">
                          <a:solidFill>
                            <a:schemeClr val="dk1"/>
                          </a:solidFill>
                        </a:rPr>
                        <a:t> le </a:t>
                      </a:r>
                      <a:r>
                        <a:rPr lang="en-ZA" sz="1100" dirty="0" err="1">
                          <a:solidFill>
                            <a:schemeClr val="dk1"/>
                          </a:solidFill>
                        </a:rPr>
                        <a:t>gestionnaire</a:t>
                      </a:r>
                      <a:r>
                        <a:rPr lang="en-ZA" sz="1100" dirty="0">
                          <a:solidFill>
                            <a:schemeClr val="dk1"/>
                          </a:solidFill>
                        </a:rPr>
                        <a:t> de </a:t>
                      </a:r>
                      <a:r>
                        <a:rPr lang="en-ZA" sz="1100" dirty="0" err="1">
                          <a:solidFill>
                            <a:schemeClr val="dk1"/>
                          </a:solidFill>
                        </a:rPr>
                        <a:t>cas</a:t>
                      </a:r>
                      <a:r>
                        <a:rPr lang="en-ZA" sz="1100" dirty="0">
                          <a:solidFill>
                            <a:schemeClr val="dk1"/>
                          </a:solidFill>
                        </a:rPr>
                        <a:t> </a:t>
                      </a:r>
                      <a:r>
                        <a:rPr lang="en-ZA" sz="1100" dirty="0" err="1">
                          <a:solidFill>
                            <a:schemeClr val="dk1"/>
                          </a:solidFill>
                        </a:rPr>
                        <a:t>vous</a:t>
                      </a:r>
                      <a:r>
                        <a:rPr lang="en-ZA" sz="1100" dirty="0">
                          <a:solidFill>
                            <a:schemeClr val="dk1"/>
                          </a:solidFill>
                        </a:rPr>
                        <a:t> met à </a:t>
                      </a:r>
                      <a:r>
                        <a:rPr lang="en-ZA" sz="1100" dirty="0" err="1">
                          <a:solidFill>
                            <a:schemeClr val="dk1"/>
                          </a:solidFill>
                        </a:rPr>
                        <a:t>l'aise</a:t>
                      </a:r>
                      <a:r>
                        <a:rPr lang="en-ZA" sz="1100" dirty="0">
                          <a:solidFill>
                            <a:schemeClr val="dk1"/>
                          </a:solidFill>
                        </a:rPr>
                        <a:t> et </a:t>
                      </a:r>
                      <a:r>
                        <a:rPr lang="en-ZA" sz="1100" dirty="0" err="1">
                          <a:solidFill>
                            <a:schemeClr val="dk1"/>
                          </a:solidFill>
                        </a:rPr>
                        <a:t>vous</a:t>
                      </a:r>
                      <a:r>
                        <a:rPr lang="en-ZA" sz="1100" dirty="0">
                          <a:solidFill>
                            <a:schemeClr val="dk1"/>
                          </a:solidFill>
                        </a:rPr>
                        <a:t> </a:t>
                      </a:r>
                      <a:r>
                        <a:rPr lang="en-ZA" sz="1100" dirty="0" err="1">
                          <a:solidFill>
                            <a:schemeClr val="dk1"/>
                          </a:solidFill>
                        </a:rPr>
                        <a:t>rassure</a:t>
                      </a:r>
                      <a:r>
                        <a:rPr lang="en-ZA" sz="1100" dirty="0">
                          <a:solidFill>
                            <a:schemeClr val="dk1"/>
                          </a:solidFill>
                        </a:rPr>
                        <a:t> :</a:t>
                      </a:r>
                      <a:endParaRPr sz="1100" dirty="0">
                        <a:solidFill>
                          <a:schemeClr val="dk1"/>
                        </a:solidFill>
                      </a:endParaRPr>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rPr>
                        <a:t>Vous</a:t>
                      </a:r>
                      <a:r>
                        <a:rPr lang="en-ZA" sz="1100" dirty="0">
                          <a:solidFill>
                            <a:schemeClr val="dk1"/>
                          </a:solidFill>
                        </a:rPr>
                        <a:t> </a:t>
                      </a:r>
                      <a:r>
                        <a:rPr lang="en-ZA" sz="1100" dirty="0" err="1">
                          <a:solidFill>
                            <a:schemeClr val="dk1"/>
                          </a:solidFill>
                        </a:rPr>
                        <a:t>vouliez</a:t>
                      </a:r>
                      <a:r>
                        <a:rPr lang="en-ZA" sz="1100" dirty="0">
                          <a:solidFill>
                            <a:schemeClr val="dk1"/>
                          </a:solidFill>
                        </a:rPr>
                        <a:t> le </a:t>
                      </a:r>
                      <a:r>
                        <a:rPr lang="en-ZA" sz="1100" dirty="0" err="1">
                          <a:solidFill>
                            <a:schemeClr val="dk1"/>
                          </a:solidFill>
                        </a:rPr>
                        <a:t>remercier</a:t>
                      </a:r>
                      <a:r>
                        <a:rPr lang="en-ZA" sz="1100" dirty="0">
                          <a:solidFill>
                            <a:schemeClr val="dk1"/>
                          </a:solidFill>
                        </a:rPr>
                        <a:t> de </a:t>
                      </a:r>
                      <a:r>
                        <a:rPr lang="en-ZA" sz="1100" dirty="0" err="1">
                          <a:solidFill>
                            <a:schemeClr val="dk1"/>
                          </a:solidFill>
                        </a:rPr>
                        <a:t>vous</a:t>
                      </a:r>
                      <a:r>
                        <a:rPr lang="en-ZA" sz="1100" dirty="0">
                          <a:solidFill>
                            <a:schemeClr val="dk1"/>
                          </a:solidFill>
                        </a:rPr>
                        <a:t> </a:t>
                      </a:r>
                      <a:r>
                        <a:rPr lang="en-ZA" sz="1100" dirty="0" err="1">
                          <a:solidFill>
                            <a:schemeClr val="dk1"/>
                          </a:solidFill>
                        </a:rPr>
                        <a:t>avoir</a:t>
                      </a:r>
                      <a:r>
                        <a:rPr lang="en-ZA" sz="1100" dirty="0">
                          <a:solidFill>
                            <a:schemeClr val="dk1"/>
                          </a:solidFill>
                        </a:rPr>
                        <a:t> </a:t>
                      </a:r>
                      <a:r>
                        <a:rPr lang="en-ZA" sz="1100" dirty="0" err="1">
                          <a:solidFill>
                            <a:schemeClr val="dk1"/>
                          </a:solidFill>
                        </a:rPr>
                        <a:t>orienté</a:t>
                      </a:r>
                      <a:r>
                        <a:rPr lang="en-ZA" sz="1100" dirty="0">
                          <a:solidFill>
                            <a:schemeClr val="dk1"/>
                          </a:solidFill>
                        </a:rPr>
                        <a:t> </a:t>
                      </a:r>
                      <a:r>
                        <a:rPr lang="en-ZA" sz="1100" dirty="0" err="1">
                          <a:solidFill>
                            <a:schemeClr val="dk1"/>
                          </a:solidFill>
                        </a:rPr>
                        <a:t>vers</a:t>
                      </a:r>
                      <a:r>
                        <a:rPr lang="en-ZA" sz="1100" dirty="0">
                          <a:solidFill>
                            <a:schemeClr val="dk1"/>
                          </a:solidFill>
                        </a:rPr>
                        <a:t> </a:t>
                      </a:r>
                      <a:r>
                        <a:rPr lang="en-ZA" sz="1100" dirty="0" err="1">
                          <a:solidFill>
                            <a:schemeClr val="dk1"/>
                          </a:solidFill>
                        </a:rPr>
                        <a:t>ce</a:t>
                      </a:r>
                      <a:r>
                        <a:rPr lang="en-ZA" sz="1100" dirty="0">
                          <a:solidFill>
                            <a:schemeClr val="dk1"/>
                          </a:solidFill>
                        </a:rPr>
                        <a:t> </a:t>
                      </a:r>
                      <a:r>
                        <a:rPr lang="en-ZA" sz="1100" dirty="0" err="1">
                          <a:solidFill>
                            <a:schemeClr val="dk1"/>
                          </a:solidFill>
                        </a:rPr>
                        <a:t>projet</a:t>
                      </a:r>
                      <a:r>
                        <a:rPr lang="en-ZA" sz="1100" dirty="0">
                          <a:solidFill>
                            <a:schemeClr val="dk1"/>
                          </a:solidFill>
                        </a:rPr>
                        <a:t> </a:t>
                      </a:r>
                      <a:r>
                        <a:rPr lang="en-ZA" sz="1100" dirty="0" err="1">
                          <a:solidFill>
                            <a:schemeClr val="dk1"/>
                          </a:solidFill>
                        </a:rPr>
                        <a:t>d'accueil</a:t>
                      </a:r>
                      <a:r>
                        <a:rPr lang="en-ZA" sz="1100" dirty="0">
                          <a:solidFill>
                            <a:schemeClr val="dk1"/>
                          </a:solidFill>
                        </a:rPr>
                        <a:t> </a:t>
                      </a:r>
                      <a:r>
                        <a:rPr lang="en-ZA" sz="1100" dirty="0" err="1">
                          <a:solidFill>
                            <a:schemeClr val="dk1"/>
                          </a:solidFill>
                        </a:rPr>
                        <a:t>provisoire</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rPr>
                        <a:t>Vous</a:t>
                      </a:r>
                      <a:r>
                        <a:rPr lang="en-ZA" sz="1100" dirty="0">
                          <a:solidFill>
                            <a:schemeClr val="dk1"/>
                          </a:solidFill>
                        </a:rPr>
                        <a:t> </a:t>
                      </a:r>
                      <a:r>
                        <a:rPr lang="en-ZA" sz="1100" dirty="0" err="1">
                          <a:solidFill>
                            <a:schemeClr val="dk1"/>
                          </a:solidFill>
                        </a:rPr>
                        <a:t>vouliez</a:t>
                      </a:r>
                      <a:r>
                        <a:rPr lang="en-ZA" sz="1100" dirty="0">
                          <a:solidFill>
                            <a:schemeClr val="dk1"/>
                          </a:solidFill>
                        </a:rPr>
                        <a:t> </a:t>
                      </a:r>
                      <a:r>
                        <a:rPr lang="en-ZA" sz="1100" dirty="0" err="1">
                          <a:solidFill>
                            <a:schemeClr val="dk1"/>
                          </a:solidFill>
                        </a:rPr>
                        <a:t>lui</a:t>
                      </a:r>
                      <a:r>
                        <a:rPr lang="en-ZA" sz="1100" dirty="0">
                          <a:solidFill>
                            <a:schemeClr val="dk1"/>
                          </a:solidFill>
                        </a:rPr>
                        <a:t> dire que </a:t>
                      </a:r>
                      <a:r>
                        <a:rPr lang="en-ZA" sz="1100" dirty="0" err="1">
                          <a:solidFill>
                            <a:schemeClr val="dk1"/>
                          </a:solidFill>
                        </a:rPr>
                        <a:t>vous</a:t>
                      </a:r>
                      <a:r>
                        <a:rPr lang="en-ZA" sz="1100" dirty="0">
                          <a:solidFill>
                            <a:schemeClr val="dk1"/>
                          </a:solidFill>
                        </a:rPr>
                        <a:t> </a:t>
                      </a:r>
                      <a:r>
                        <a:rPr lang="en-ZA" sz="1100" dirty="0" err="1">
                          <a:solidFill>
                            <a:schemeClr val="dk1"/>
                          </a:solidFill>
                        </a:rPr>
                        <a:t>vous</a:t>
                      </a:r>
                      <a:r>
                        <a:rPr lang="en-ZA" sz="1100" dirty="0">
                          <a:solidFill>
                            <a:schemeClr val="dk1"/>
                          </a:solidFill>
                        </a:rPr>
                        <a:t> </a:t>
                      </a:r>
                      <a:r>
                        <a:rPr lang="en-ZA" sz="1100" dirty="0" err="1">
                          <a:solidFill>
                            <a:schemeClr val="dk1"/>
                          </a:solidFill>
                        </a:rPr>
                        <a:t>inquiétez</a:t>
                      </a:r>
                      <a:r>
                        <a:rPr lang="en-ZA" sz="1100" dirty="0">
                          <a:solidFill>
                            <a:schemeClr val="dk1"/>
                          </a:solidFill>
                        </a:rPr>
                        <a:t> pour </a:t>
                      </a:r>
                      <a:r>
                        <a:rPr lang="en-ZA" sz="1100" dirty="0" err="1">
                          <a:solidFill>
                            <a:schemeClr val="dk1"/>
                          </a:solidFill>
                        </a:rPr>
                        <a:t>votre</a:t>
                      </a:r>
                      <a:r>
                        <a:rPr lang="en-ZA" sz="1100" dirty="0">
                          <a:solidFill>
                            <a:schemeClr val="dk1"/>
                          </a:solidFill>
                        </a:rPr>
                        <a:t> </a:t>
                      </a:r>
                      <a:r>
                        <a:rPr lang="en-ZA" sz="1100" dirty="0" err="1">
                          <a:solidFill>
                            <a:schemeClr val="dk1"/>
                          </a:solidFill>
                        </a:rPr>
                        <a:t>famille</a:t>
                      </a:r>
                      <a:r>
                        <a:rPr lang="en-ZA" sz="1100" dirty="0">
                          <a:solidFill>
                            <a:schemeClr val="dk1"/>
                          </a:solidFill>
                        </a:rPr>
                        <a:t> dans </a:t>
                      </a:r>
                      <a:r>
                        <a:rPr lang="en-ZA" sz="1100" dirty="0" err="1">
                          <a:solidFill>
                            <a:schemeClr val="dk1"/>
                          </a:solidFill>
                        </a:rPr>
                        <a:t>votre</a:t>
                      </a:r>
                      <a:r>
                        <a:rPr lang="en-ZA" sz="1100" dirty="0">
                          <a:solidFill>
                            <a:schemeClr val="dk1"/>
                          </a:solidFill>
                        </a:rPr>
                        <a:t> pays </a:t>
                      </a:r>
                      <a:r>
                        <a:rPr lang="en-ZA" sz="1100" dirty="0" err="1">
                          <a:solidFill>
                            <a:schemeClr val="dk1"/>
                          </a:solidFill>
                        </a:rPr>
                        <a:t>d'origine</a:t>
                      </a:r>
                      <a:r>
                        <a:rPr lang="en-ZA" sz="1100" dirty="0">
                          <a:solidFill>
                            <a:schemeClr val="dk1"/>
                          </a:solidFill>
                        </a:rPr>
                        <a:t> et que la </a:t>
                      </a:r>
                      <a:r>
                        <a:rPr lang="en-ZA" sz="1100" dirty="0" err="1">
                          <a:solidFill>
                            <a:schemeClr val="dk1"/>
                          </a:solidFill>
                        </a:rPr>
                        <a:t>procédure</a:t>
                      </a:r>
                      <a:r>
                        <a:rPr lang="en-ZA" sz="1100" dirty="0">
                          <a:solidFill>
                            <a:schemeClr val="dk1"/>
                          </a:solidFill>
                        </a:rPr>
                        <a:t> </a:t>
                      </a:r>
                      <a:r>
                        <a:rPr lang="en-ZA" sz="1100" dirty="0" err="1">
                          <a:solidFill>
                            <a:schemeClr val="dk1"/>
                          </a:solidFill>
                        </a:rPr>
                        <a:t>d'octroi</a:t>
                      </a:r>
                      <a:r>
                        <a:rPr lang="en-ZA" sz="1100" dirty="0">
                          <a:solidFill>
                            <a:schemeClr val="dk1"/>
                          </a:solidFill>
                        </a:rPr>
                        <a:t> du </a:t>
                      </a:r>
                      <a:r>
                        <a:rPr lang="en-ZA" sz="1100" dirty="0" err="1">
                          <a:solidFill>
                            <a:schemeClr val="dk1"/>
                          </a:solidFill>
                        </a:rPr>
                        <a:t>statut</a:t>
                      </a:r>
                      <a:r>
                        <a:rPr lang="en-ZA" sz="1100" dirty="0">
                          <a:solidFill>
                            <a:schemeClr val="dk1"/>
                          </a:solidFill>
                        </a:rPr>
                        <a:t> de </a:t>
                      </a:r>
                      <a:r>
                        <a:rPr lang="en-ZA" sz="1100" dirty="0" err="1">
                          <a:solidFill>
                            <a:schemeClr val="dk1"/>
                          </a:solidFill>
                        </a:rPr>
                        <a:t>réfugié</a:t>
                      </a:r>
                      <a:r>
                        <a:rPr lang="en-ZA" sz="1100" dirty="0">
                          <a:solidFill>
                            <a:schemeClr val="dk1"/>
                          </a:solidFill>
                        </a:rPr>
                        <a:t> </a:t>
                      </a:r>
                      <a:r>
                        <a:rPr lang="en-ZA" sz="1100" dirty="0" err="1">
                          <a:solidFill>
                            <a:schemeClr val="dk1"/>
                          </a:solidFill>
                        </a:rPr>
                        <a:t>prend</a:t>
                      </a:r>
                      <a:r>
                        <a:rPr lang="en-ZA" sz="1100" dirty="0">
                          <a:solidFill>
                            <a:schemeClr val="dk1"/>
                          </a:solidFill>
                        </a:rPr>
                        <a:t> beaucoup de temps.</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rPr>
                        <a:t>Vous</a:t>
                      </a:r>
                      <a:r>
                        <a:rPr lang="en-ZA" sz="1100" dirty="0">
                          <a:solidFill>
                            <a:schemeClr val="dk1"/>
                          </a:solidFill>
                        </a:rPr>
                        <a:t> </a:t>
                      </a:r>
                      <a:r>
                        <a:rPr lang="en-ZA" sz="1100" dirty="0" err="1">
                          <a:solidFill>
                            <a:schemeClr val="dk1"/>
                          </a:solidFill>
                        </a:rPr>
                        <a:t>n'avez</a:t>
                      </a:r>
                      <a:r>
                        <a:rPr lang="en-ZA" sz="1100" dirty="0">
                          <a:solidFill>
                            <a:schemeClr val="dk1"/>
                          </a:solidFill>
                        </a:rPr>
                        <a:t> pas encore </a:t>
                      </a:r>
                      <a:r>
                        <a:rPr lang="en-ZA" sz="1100" dirty="0" err="1">
                          <a:solidFill>
                            <a:schemeClr val="dk1"/>
                          </a:solidFill>
                        </a:rPr>
                        <a:t>reçu</a:t>
                      </a:r>
                      <a:r>
                        <a:rPr lang="en-ZA" sz="1100" dirty="0">
                          <a:solidFill>
                            <a:schemeClr val="dk1"/>
                          </a:solidFill>
                        </a:rPr>
                        <a:t> de </a:t>
                      </a:r>
                      <a:r>
                        <a:rPr lang="en-ZA" sz="1100" dirty="0" err="1">
                          <a:solidFill>
                            <a:schemeClr val="dk1"/>
                          </a:solidFill>
                        </a:rPr>
                        <a:t>nouvelles</a:t>
                      </a:r>
                      <a:r>
                        <a:rPr lang="en-ZA" sz="1100" dirty="0">
                          <a:solidFill>
                            <a:schemeClr val="dk1"/>
                          </a:solidFill>
                        </a:rPr>
                        <a:t> de </a:t>
                      </a:r>
                      <a:r>
                        <a:rPr lang="en-ZA" sz="1100" dirty="0" err="1">
                          <a:solidFill>
                            <a:schemeClr val="dk1"/>
                          </a:solidFill>
                        </a:rPr>
                        <a:t>l'école</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bl>
          </a:graphicData>
        </a:graphic>
      </p:graphicFrame>
      <p:sp>
        <p:nvSpPr>
          <p:cNvPr id="4287" name="Google Shape;4287;p173"/>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8" name="Google Shape;4288;p173"/>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9" name="Google Shape;4289;p173"/>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0" name="Google Shape;4290;p173"/>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1" name="Google Shape;4291;p173"/>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4295"/>
        <p:cNvGrpSpPr/>
        <p:nvPr/>
      </p:nvGrpSpPr>
      <p:grpSpPr>
        <a:xfrm>
          <a:off x="0" y="0"/>
          <a:ext cx="0" cy="0"/>
          <a:chOff x="0" y="0"/>
          <a:chExt cx="0" cy="0"/>
        </a:xfrm>
      </p:grpSpPr>
      <p:sp>
        <p:nvSpPr>
          <p:cNvPr id="4296" name="Google Shape;4296;p174"/>
          <p:cNvSpPr txBox="1"/>
          <p:nvPr/>
        </p:nvSpPr>
        <p:spPr>
          <a:xfrm>
            <a:off x="996287" y="712658"/>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DES MOYENS CRÉATIFS DE COMMUNIQUER AVEC L'ENFANT AU COURS DU SUIVI</a:t>
            </a:r>
            <a:endParaRPr/>
          </a:p>
        </p:txBody>
      </p:sp>
      <p:grpSp>
        <p:nvGrpSpPr>
          <p:cNvPr id="4297" name="Google Shape;4297;p174"/>
          <p:cNvGrpSpPr/>
          <p:nvPr/>
        </p:nvGrpSpPr>
        <p:grpSpPr>
          <a:xfrm>
            <a:off x="1140302" y="1368032"/>
            <a:ext cx="4949298" cy="6409139"/>
            <a:chOff x="1176217" y="2558203"/>
            <a:chExt cx="4949298" cy="6409139"/>
          </a:xfrm>
        </p:grpSpPr>
        <p:sp>
          <p:nvSpPr>
            <p:cNvPr id="4298" name="Google Shape;4298;p174"/>
            <p:cNvSpPr/>
            <p:nvPr/>
          </p:nvSpPr>
          <p:spPr>
            <a:xfrm>
              <a:off x="3076495" y="7982390"/>
              <a:ext cx="984952" cy="98495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299" name="Google Shape;4299;p174"/>
            <p:cNvGrpSpPr/>
            <p:nvPr/>
          </p:nvGrpSpPr>
          <p:grpSpPr>
            <a:xfrm>
              <a:off x="1176217" y="2558203"/>
              <a:ext cx="4949298" cy="6090959"/>
              <a:chOff x="1176217" y="2558203"/>
              <a:chExt cx="4949298" cy="6090959"/>
            </a:xfrm>
          </p:grpSpPr>
          <p:sp>
            <p:nvSpPr>
              <p:cNvPr id="4300" name="Google Shape;4300;p174"/>
              <p:cNvSpPr/>
              <p:nvPr/>
            </p:nvSpPr>
            <p:spPr>
              <a:xfrm>
                <a:off x="4923212" y="7048001"/>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1" name="Google Shape;4301;p174"/>
              <p:cNvSpPr/>
              <p:nvPr/>
            </p:nvSpPr>
            <p:spPr>
              <a:xfrm>
                <a:off x="2183793" y="2925978"/>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2" name="Google Shape;4302;p174"/>
              <p:cNvSpPr/>
              <p:nvPr/>
            </p:nvSpPr>
            <p:spPr>
              <a:xfrm>
                <a:off x="1827668" y="3335424"/>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3" name="Google Shape;4303;p174"/>
              <p:cNvSpPr/>
              <p:nvPr/>
            </p:nvSpPr>
            <p:spPr>
              <a:xfrm>
                <a:off x="3916203" y="4077870"/>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4" name="Google Shape;4304;p174"/>
              <p:cNvSpPr/>
              <p:nvPr/>
            </p:nvSpPr>
            <p:spPr>
              <a:xfrm>
                <a:off x="1639210" y="4675903"/>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5" name="Google Shape;4305;p174"/>
              <p:cNvSpPr/>
              <p:nvPr/>
            </p:nvSpPr>
            <p:spPr>
              <a:xfrm>
                <a:off x="4150118" y="5329160"/>
                <a:ext cx="1465791" cy="1465791"/>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6" name="Google Shape;4306;p174"/>
              <p:cNvSpPr/>
              <p:nvPr/>
            </p:nvSpPr>
            <p:spPr>
              <a:xfrm>
                <a:off x="3611944" y="5664293"/>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7" name="Google Shape;4307;p174"/>
              <p:cNvSpPr/>
              <p:nvPr/>
            </p:nvSpPr>
            <p:spPr>
              <a:xfrm>
                <a:off x="4203113" y="2805187"/>
                <a:ext cx="816006" cy="81600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8" name="Google Shape;4308;p174"/>
              <p:cNvSpPr/>
              <p:nvPr/>
            </p:nvSpPr>
            <p:spPr>
              <a:xfrm>
                <a:off x="3179783" y="3798965"/>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9" name="Google Shape;4309;p174"/>
              <p:cNvSpPr/>
              <p:nvPr/>
            </p:nvSpPr>
            <p:spPr>
              <a:xfrm>
                <a:off x="1622972" y="4105878"/>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0" name="Google Shape;4310;p174"/>
              <p:cNvSpPr/>
              <p:nvPr/>
            </p:nvSpPr>
            <p:spPr>
              <a:xfrm>
                <a:off x="4536665" y="6328187"/>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1" name="Google Shape;4311;p174"/>
              <p:cNvSpPr/>
              <p:nvPr/>
            </p:nvSpPr>
            <p:spPr>
              <a:xfrm>
                <a:off x="5019119" y="4816678"/>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2" name="Google Shape;4312;p174"/>
              <p:cNvSpPr/>
              <p:nvPr/>
            </p:nvSpPr>
            <p:spPr>
              <a:xfrm>
                <a:off x="2047421" y="5635512"/>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4313" name="Google Shape;4313;p174"/>
              <p:cNvSpPr/>
              <p:nvPr/>
            </p:nvSpPr>
            <p:spPr>
              <a:xfrm>
                <a:off x="1242277" y="5603626"/>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4" name="Google Shape;4314;p174"/>
              <p:cNvSpPr/>
              <p:nvPr/>
            </p:nvSpPr>
            <p:spPr>
              <a:xfrm>
                <a:off x="2940060" y="2558203"/>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5" name="Google Shape;4315;p174"/>
              <p:cNvSpPr/>
              <p:nvPr/>
            </p:nvSpPr>
            <p:spPr>
              <a:xfrm>
                <a:off x="1536683" y="6495685"/>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6" name="Google Shape;4316;p174"/>
              <p:cNvSpPr/>
              <p:nvPr/>
            </p:nvSpPr>
            <p:spPr>
              <a:xfrm>
                <a:off x="3672769" y="4893679"/>
                <a:ext cx="1106396" cy="110639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7" name="Google Shape;4317;p174"/>
              <p:cNvSpPr/>
              <p:nvPr/>
            </p:nvSpPr>
            <p:spPr>
              <a:xfrm>
                <a:off x="2610236" y="4409728"/>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4318" name="Google Shape;4318;p174"/>
              <p:cNvSpPr/>
              <p:nvPr/>
            </p:nvSpPr>
            <p:spPr>
              <a:xfrm>
                <a:off x="3164269" y="5855130"/>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4319" name="Google Shape;4319;p174"/>
              <p:cNvSpPr/>
              <p:nvPr/>
            </p:nvSpPr>
            <p:spPr>
              <a:xfrm>
                <a:off x="5159042" y="4423486"/>
                <a:ext cx="816006" cy="816006"/>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0" name="Google Shape;4320;p174"/>
              <p:cNvSpPr/>
              <p:nvPr/>
            </p:nvSpPr>
            <p:spPr>
              <a:xfrm>
                <a:off x="4164735" y="3000870"/>
                <a:ext cx="1922219" cy="1922219"/>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1" name="Google Shape;4321;p174"/>
              <p:cNvSpPr/>
              <p:nvPr/>
            </p:nvSpPr>
            <p:spPr>
              <a:xfrm>
                <a:off x="1176217" y="2867892"/>
                <a:ext cx="1613182" cy="1613182"/>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2" name="Google Shape;4322;p174"/>
              <p:cNvSpPr/>
              <p:nvPr/>
            </p:nvSpPr>
            <p:spPr>
              <a:xfrm>
                <a:off x="3429000" y="6628873"/>
                <a:ext cx="2020289" cy="2020289"/>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3" name="Google Shape;4323;p174"/>
              <p:cNvSpPr/>
              <p:nvPr/>
            </p:nvSpPr>
            <p:spPr>
              <a:xfrm>
                <a:off x="2007816" y="6881385"/>
                <a:ext cx="1722043" cy="1722043"/>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4324" name="Google Shape;4324;p174"/>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5" name="Google Shape;4325;p174"/>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6" name="Google Shape;4326;p174"/>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7" name="Google Shape;4327;p174"/>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8" name="Google Shape;4328;p174"/>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4332"/>
        <p:cNvGrpSpPr/>
        <p:nvPr/>
      </p:nvGrpSpPr>
      <p:grpSpPr>
        <a:xfrm>
          <a:off x="0" y="0"/>
          <a:ext cx="0" cy="0"/>
          <a:chOff x="0" y="0"/>
          <a:chExt cx="0" cy="0"/>
        </a:xfrm>
      </p:grpSpPr>
      <p:sp>
        <p:nvSpPr>
          <p:cNvPr id="4333" name="Google Shape;4333;p175"/>
          <p:cNvSpPr txBox="1"/>
          <p:nvPr/>
        </p:nvSpPr>
        <p:spPr>
          <a:xfrm>
            <a:off x="996287" y="51607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DE SUIVI</a:t>
            </a:r>
            <a:endParaRPr/>
          </a:p>
        </p:txBody>
      </p:sp>
      <p:sp>
        <p:nvSpPr>
          <p:cNvPr id="4334" name="Google Shape;4334;p175"/>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5" name="Google Shape;4335;p175"/>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6" name="Google Shape;4336;p175"/>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7" name="Google Shape;4337;p175"/>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8" name="Google Shape;4338;p175"/>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339" name="Google Shape;4339;p175"/>
          <p:cNvGraphicFramePr/>
          <p:nvPr>
            <p:extLst>
              <p:ext uri="{D42A27DB-BD31-4B8C-83A1-F6EECF244321}">
                <p14:modId xmlns:p14="http://schemas.microsoft.com/office/powerpoint/2010/main" val="473660876"/>
              </p:ext>
            </p:extLst>
          </p:nvPr>
        </p:nvGraphicFramePr>
        <p:xfrm>
          <a:off x="996287" y="908608"/>
          <a:ext cx="5254050" cy="7783058"/>
        </p:xfrm>
        <a:graphic>
          <a:graphicData uri="http://schemas.openxmlformats.org/drawingml/2006/table">
            <a:tbl>
              <a:tblPr firstRow="1" firstCol="1" bandRow="1">
                <a:noFill/>
                <a:tableStyleId>{2E002EEE-DCA1-4BBC-BB20-DC795D1CDC30}</a:tableStyleId>
              </a:tblPr>
              <a:tblGrid>
                <a:gridCol w="1886925">
                  <a:extLst>
                    <a:ext uri="{9D8B030D-6E8A-4147-A177-3AD203B41FA5}">
                      <a16:colId xmlns:a16="http://schemas.microsoft.com/office/drawing/2014/main" val="20000"/>
                    </a:ext>
                  </a:extLst>
                </a:gridCol>
                <a:gridCol w="99800">
                  <a:extLst>
                    <a:ext uri="{9D8B030D-6E8A-4147-A177-3AD203B41FA5}">
                      <a16:colId xmlns:a16="http://schemas.microsoft.com/office/drawing/2014/main" val="20001"/>
                    </a:ext>
                  </a:extLst>
                </a:gridCol>
                <a:gridCol w="3267325">
                  <a:extLst>
                    <a:ext uri="{9D8B030D-6E8A-4147-A177-3AD203B41FA5}">
                      <a16:colId xmlns:a16="http://schemas.microsoft.com/office/drawing/2014/main" val="20002"/>
                    </a:ext>
                  </a:extLst>
                </a:gridCol>
              </a:tblGrid>
              <a:tr h="297150">
                <a:tc gridSpan="3">
                  <a:txBody>
                    <a:bodyPr/>
                    <a:lstStyle/>
                    <a:p>
                      <a:pPr marL="0" marR="0" lvl="0" indent="0" algn="l" rtl="0">
                        <a:spcBef>
                          <a:spcPts val="0"/>
                        </a:spcBef>
                        <a:spcAft>
                          <a:spcPts val="0"/>
                        </a:spcAft>
                        <a:buNone/>
                      </a:pPr>
                      <a:r>
                        <a:rPr lang="en-ZA" sz="1400">
                          <a:solidFill>
                            <a:schemeClr val="lt1"/>
                          </a:solidFill>
                        </a:rPr>
                        <a:t>5.A. APERÇU DU FORMULAIRE DE SUIVI</a:t>
                      </a:r>
                      <a:endParaRPr sz="14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56035">
                <a:tc>
                  <a:txBody>
                    <a:bodyPr/>
                    <a:lstStyle/>
                    <a:p>
                      <a:pPr marL="0" marR="0" lvl="0" indent="0" algn="l" rtl="0">
                        <a:lnSpc>
                          <a:spcPct val="107000"/>
                        </a:lnSpc>
                        <a:spcBef>
                          <a:spcPts val="0"/>
                        </a:spcBef>
                        <a:spcAft>
                          <a:spcPts val="0"/>
                        </a:spcAft>
                        <a:buNone/>
                      </a:pPr>
                      <a:r>
                        <a:rPr lang="en-ZA" sz="900">
                          <a:solidFill>
                            <a:schemeClr val="tx1"/>
                          </a:solidFill>
                        </a:rPr>
                        <a:t>Étape de la gestion de cas </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gridSpan="2">
                  <a:txBody>
                    <a:bodyPr/>
                    <a:lstStyle/>
                    <a:p>
                      <a:pPr marL="0" marR="0" lvl="0" indent="0" algn="l" rtl="0">
                        <a:lnSpc>
                          <a:spcPct val="107000"/>
                        </a:lnSpc>
                        <a:spcBef>
                          <a:spcPts val="0"/>
                        </a:spcBef>
                        <a:spcAft>
                          <a:spcPts val="0"/>
                        </a:spcAft>
                        <a:buNone/>
                      </a:pPr>
                      <a:r>
                        <a:rPr lang="en-ZA" sz="900">
                          <a:solidFill>
                            <a:schemeClr val="tx1"/>
                          </a:solidFill>
                        </a:rPr>
                        <a:t>Étape 5 : suivi et révision</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hMerge="1">
                  <a:txBody>
                    <a:bodyPr/>
                    <a:lstStyle/>
                    <a:p>
                      <a:endParaRPr lang="en-BE"/>
                    </a:p>
                  </a:txBody>
                  <a:tcPr/>
                </a:tc>
                <a:extLst>
                  <a:ext uri="{0D108BD9-81ED-4DB2-BD59-A6C34878D82A}">
                    <a16:rowId xmlns:a16="http://schemas.microsoft.com/office/drawing/2014/main" val="10001"/>
                  </a:ext>
                </a:extLst>
              </a:tr>
              <a:tr h="229575">
                <a:tc>
                  <a:txBody>
                    <a:bodyPr/>
                    <a:lstStyle/>
                    <a:p>
                      <a:pPr marL="0" marR="0" lvl="0" indent="0" algn="l" rtl="0">
                        <a:lnSpc>
                          <a:spcPct val="107000"/>
                        </a:lnSpc>
                        <a:spcBef>
                          <a:spcPts val="0"/>
                        </a:spcBef>
                        <a:spcAft>
                          <a:spcPts val="0"/>
                        </a:spcAft>
                        <a:buNone/>
                      </a:pPr>
                      <a:r>
                        <a:rPr lang="en-ZA" sz="900">
                          <a:solidFill>
                            <a:schemeClr val="tx1"/>
                          </a:solidFill>
                        </a:rPr>
                        <a:t>Formulaire principal/complémentaire</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gridSpan="2">
                  <a:txBody>
                    <a:bodyPr/>
                    <a:lstStyle/>
                    <a:p>
                      <a:pPr marL="0" marR="0" lvl="0" indent="0" algn="l" rtl="0">
                        <a:lnSpc>
                          <a:spcPct val="107000"/>
                        </a:lnSpc>
                        <a:spcBef>
                          <a:spcPts val="0"/>
                        </a:spcBef>
                        <a:spcAft>
                          <a:spcPts val="0"/>
                        </a:spcAft>
                        <a:buNone/>
                      </a:pPr>
                      <a:r>
                        <a:rPr lang="en-ZA" sz="900">
                          <a:solidFill>
                            <a:schemeClr val="tx1"/>
                          </a:solidFill>
                        </a:rPr>
                        <a:t>Forme de base</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hMerge="1">
                  <a:txBody>
                    <a:bodyPr/>
                    <a:lstStyle/>
                    <a:p>
                      <a:endParaRPr lang="en-BE"/>
                    </a:p>
                  </a:txBody>
                  <a:tcPr/>
                </a:tc>
                <a:extLst>
                  <a:ext uri="{0D108BD9-81ED-4DB2-BD59-A6C34878D82A}">
                    <a16:rowId xmlns:a16="http://schemas.microsoft.com/office/drawing/2014/main" val="10002"/>
                  </a:ext>
                </a:extLst>
              </a:tr>
              <a:tr h="1629450">
                <a:tc>
                  <a:txBody>
                    <a:bodyPr/>
                    <a:lstStyle/>
                    <a:p>
                      <a:pPr marL="0" marR="0" lvl="0" indent="0" algn="l" rtl="0">
                        <a:lnSpc>
                          <a:spcPct val="107000"/>
                        </a:lnSpc>
                        <a:spcBef>
                          <a:spcPts val="0"/>
                        </a:spcBef>
                        <a:spcAft>
                          <a:spcPts val="0"/>
                        </a:spcAft>
                        <a:buNone/>
                      </a:pPr>
                      <a:r>
                        <a:rPr lang="en-ZA" sz="900">
                          <a:solidFill>
                            <a:schemeClr val="tx1"/>
                          </a:solidFill>
                        </a:rPr>
                        <a:t>Quand compléter</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gridSpan="2">
                  <a:txBody>
                    <a:bodyPr/>
                    <a:lstStyle/>
                    <a:p>
                      <a:pPr marL="0" marR="0" lvl="0" indent="0" algn="l" rtl="0">
                        <a:lnSpc>
                          <a:spcPct val="107000"/>
                        </a:lnSpc>
                        <a:spcBef>
                          <a:spcPts val="0"/>
                        </a:spcBef>
                        <a:spcAft>
                          <a:spcPts val="0"/>
                        </a:spcAft>
                        <a:buNone/>
                      </a:pPr>
                      <a:r>
                        <a:rPr lang="en-ZA" sz="900">
                          <a:solidFill>
                            <a:schemeClr val="tx1"/>
                          </a:solidFill>
                        </a:rPr>
                        <a:t>Chaque fois qu'un suivi est effectué à n'importe quel moment du processus de gestion du dossier, depuis l'enregistrement initial de l'enfant et le début de l'aide (c'est-à-dire la réponse aux besoins immédiats de l'enfant) jusqu'à la clôture du dossier.</a:t>
                      </a:r>
                      <a:endParaRPr sz="900">
                        <a:solidFill>
                          <a:schemeClr val="tx1"/>
                        </a:solidFill>
                      </a:endParaRPr>
                    </a:p>
                    <a:p>
                      <a:pPr marL="0" marR="0" lvl="0" indent="0" algn="l" rtl="0">
                        <a:lnSpc>
                          <a:spcPct val="107000"/>
                        </a:lnSpc>
                        <a:spcBef>
                          <a:spcPts val="800"/>
                        </a:spcBef>
                        <a:spcAft>
                          <a:spcPts val="0"/>
                        </a:spcAft>
                        <a:buNone/>
                      </a:pPr>
                      <a:r>
                        <a:rPr lang="en-ZA" sz="900">
                          <a:solidFill>
                            <a:schemeClr val="tx1"/>
                          </a:solidFill>
                        </a:rPr>
                        <a:t>À partir du moment où la mise en œuvre du plan d'action commence, elle dépend du niveau de risque du cas (à contextualiser) :</a:t>
                      </a:r>
                      <a:endParaRPr sz="900">
                        <a:solidFill>
                          <a:schemeClr val="tx1"/>
                        </a:solidFill>
                      </a:endParaRPr>
                    </a:p>
                    <a:p>
                      <a:pPr marL="342900" marR="0" lvl="0" indent="-342900" algn="l" rtl="0">
                        <a:lnSpc>
                          <a:spcPct val="107000"/>
                        </a:lnSpc>
                        <a:spcBef>
                          <a:spcPts val="800"/>
                        </a:spcBef>
                        <a:spcAft>
                          <a:spcPts val="0"/>
                        </a:spcAft>
                        <a:buClr>
                          <a:schemeClr val="dk1"/>
                        </a:buClr>
                        <a:buSzPts val="900"/>
                        <a:buFont typeface="Arial"/>
                        <a:buChar char="•"/>
                      </a:pPr>
                      <a:r>
                        <a:rPr lang="en-ZA" sz="900" u="sng">
                          <a:solidFill>
                            <a:schemeClr val="tx1"/>
                          </a:solidFill>
                        </a:rPr>
                        <a:t>Élevé : </a:t>
                      </a:r>
                      <a:r>
                        <a:rPr lang="en-ZA" sz="900">
                          <a:solidFill>
                            <a:schemeClr val="tx1"/>
                          </a:solidFill>
                        </a:rPr>
                        <a:t>au moins deux fois par semaine.</a:t>
                      </a:r>
                      <a:endParaRPr sz="900">
                        <a:solidFill>
                          <a:schemeClr val="tx1"/>
                        </a:solidFill>
                      </a:endParaRPr>
                    </a:p>
                    <a:p>
                      <a:pPr marL="342900" marR="0" lvl="0" indent="-342900" algn="l" rtl="0">
                        <a:lnSpc>
                          <a:spcPct val="107000"/>
                        </a:lnSpc>
                        <a:spcBef>
                          <a:spcPts val="0"/>
                        </a:spcBef>
                        <a:spcAft>
                          <a:spcPts val="0"/>
                        </a:spcAft>
                        <a:buClr>
                          <a:schemeClr val="dk1"/>
                        </a:buClr>
                        <a:buSzPts val="900"/>
                        <a:buFont typeface="Arial"/>
                        <a:buChar char="•"/>
                      </a:pPr>
                      <a:r>
                        <a:rPr lang="en-ZA" sz="900" u="sng">
                          <a:solidFill>
                            <a:schemeClr val="tx1"/>
                          </a:solidFill>
                        </a:rPr>
                        <a:t>Moyen : </a:t>
                      </a:r>
                      <a:r>
                        <a:rPr lang="en-ZA" sz="900">
                          <a:solidFill>
                            <a:schemeClr val="tx1"/>
                          </a:solidFill>
                        </a:rPr>
                        <a:t>au moins une fois par semaine.</a:t>
                      </a:r>
                      <a:endParaRPr sz="900">
                        <a:solidFill>
                          <a:schemeClr val="tx1"/>
                        </a:solidFill>
                      </a:endParaRPr>
                    </a:p>
                    <a:p>
                      <a:pPr marL="342900" marR="0" lvl="0" indent="-342900" algn="l" rtl="0">
                        <a:lnSpc>
                          <a:spcPct val="107000"/>
                        </a:lnSpc>
                        <a:spcBef>
                          <a:spcPts val="0"/>
                        </a:spcBef>
                        <a:spcAft>
                          <a:spcPts val="0"/>
                        </a:spcAft>
                        <a:buClr>
                          <a:schemeClr val="dk1"/>
                        </a:buClr>
                        <a:buSzPts val="900"/>
                        <a:buFont typeface="Arial"/>
                        <a:buChar char="•"/>
                      </a:pPr>
                      <a:r>
                        <a:rPr lang="en-ZA" sz="900" u="sng">
                          <a:solidFill>
                            <a:schemeClr val="tx1"/>
                          </a:solidFill>
                        </a:rPr>
                        <a:t>Faible : </a:t>
                      </a:r>
                      <a:r>
                        <a:rPr lang="en-ZA" sz="900">
                          <a:solidFill>
                            <a:schemeClr val="tx1"/>
                          </a:solidFill>
                        </a:rPr>
                        <a:t>au moins une fois toutes les deux semaines.</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hMerge="1">
                  <a:txBody>
                    <a:bodyPr/>
                    <a:lstStyle/>
                    <a:p>
                      <a:endParaRPr lang="en-BE"/>
                    </a:p>
                  </a:txBody>
                  <a:tcPr/>
                </a:tc>
                <a:extLst>
                  <a:ext uri="{0D108BD9-81ED-4DB2-BD59-A6C34878D82A}">
                    <a16:rowId xmlns:a16="http://schemas.microsoft.com/office/drawing/2014/main" val="10003"/>
                  </a:ext>
                </a:extLst>
              </a:tr>
              <a:tr h="229575">
                <a:tc>
                  <a:txBody>
                    <a:bodyPr/>
                    <a:lstStyle/>
                    <a:p>
                      <a:pPr marL="0" marR="0" lvl="0" indent="0" algn="l" rtl="0">
                        <a:lnSpc>
                          <a:spcPct val="107000"/>
                        </a:lnSpc>
                        <a:spcBef>
                          <a:spcPts val="0"/>
                        </a:spcBef>
                        <a:spcAft>
                          <a:spcPts val="0"/>
                        </a:spcAft>
                        <a:buNone/>
                      </a:pPr>
                      <a:r>
                        <a:rPr lang="en-ZA" sz="900">
                          <a:solidFill>
                            <a:schemeClr val="tx1"/>
                          </a:solidFill>
                        </a:rPr>
                        <a:t>Qui doit compléter</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gridSpan="2">
                  <a:txBody>
                    <a:bodyPr/>
                    <a:lstStyle/>
                    <a:p>
                      <a:pPr marL="0" marR="0" lvl="0" indent="0" algn="l" rtl="0">
                        <a:lnSpc>
                          <a:spcPct val="107000"/>
                        </a:lnSpc>
                        <a:spcBef>
                          <a:spcPts val="0"/>
                        </a:spcBef>
                        <a:spcAft>
                          <a:spcPts val="0"/>
                        </a:spcAft>
                        <a:buNone/>
                      </a:pPr>
                      <a:r>
                        <a:rPr lang="en-ZA" sz="900">
                          <a:solidFill>
                            <a:schemeClr val="tx1"/>
                          </a:solidFill>
                        </a:rPr>
                        <a:t>Affectation d'un gestionnaire de cas au dossier.</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hMerge="1">
                  <a:txBody>
                    <a:bodyPr/>
                    <a:lstStyle/>
                    <a:p>
                      <a:endParaRPr lang="en-BE"/>
                    </a:p>
                  </a:txBody>
                  <a:tcPr/>
                </a:tc>
                <a:extLst>
                  <a:ext uri="{0D108BD9-81ED-4DB2-BD59-A6C34878D82A}">
                    <a16:rowId xmlns:a16="http://schemas.microsoft.com/office/drawing/2014/main" val="10004"/>
                  </a:ext>
                </a:extLst>
              </a:tr>
              <a:tr h="796900">
                <a:tc>
                  <a:txBody>
                    <a:bodyPr/>
                    <a:lstStyle/>
                    <a:p>
                      <a:pPr marL="0" marR="0" lvl="0" indent="0" algn="l" rtl="0">
                        <a:lnSpc>
                          <a:spcPct val="107000"/>
                        </a:lnSpc>
                        <a:spcBef>
                          <a:spcPts val="0"/>
                        </a:spcBef>
                        <a:spcAft>
                          <a:spcPts val="0"/>
                        </a:spcAft>
                        <a:buNone/>
                      </a:pPr>
                      <a:r>
                        <a:rPr lang="en-ZA" sz="900">
                          <a:solidFill>
                            <a:schemeClr val="tx1"/>
                          </a:solidFill>
                        </a:rPr>
                        <a:t>Objet du formulaire</a:t>
                      </a:r>
                      <a:endParaRPr sz="90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gridSpan="2">
                  <a:txBody>
                    <a:bodyPr/>
                    <a:lstStyle/>
                    <a:p>
                      <a:pPr marL="0" marR="0" lvl="0" indent="0" algn="l" rtl="0">
                        <a:lnSpc>
                          <a:spcPct val="107000"/>
                        </a:lnSpc>
                        <a:spcBef>
                          <a:spcPts val="0"/>
                        </a:spcBef>
                        <a:spcAft>
                          <a:spcPts val="0"/>
                        </a:spcAft>
                        <a:buNone/>
                      </a:pPr>
                      <a:r>
                        <a:rPr lang="en-ZA" sz="900" dirty="0" err="1">
                          <a:solidFill>
                            <a:schemeClr val="tx1"/>
                          </a:solidFill>
                        </a:rPr>
                        <a:t>Enregistrer</a:t>
                      </a:r>
                      <a:r>
                        <a:rPr lang="en-ZA" sz="900" dirty="0">
                          <a:solidFill>
                            <a:schemeClr val="tx1"/>
                          </a:solidFill>
                        </a:rPr>
                        <a:t> des </a:t>
                      </a:r>
                      <a:r>
                        <a:rPr lang="en-ZA" sz="900" dirty="0" err="1">
                          <a:solidFill>
                            <a:schemeClr val="tx1"/>
                          </a:solidFill>
                        </a:rPr>
                        <a:t>informations</a:t>
                      </a:r>
                      <a:r>
                        <a:rPr lang="en-ZA" sz="900" dirty="0">
                          <a:solidFill>
                            <a:schemeClr val="tx1"/>
                          </a:solidFill>
                        </a:rPr>
                        <a:t> sur le </a:t>
                      </a:r>
                      <a:r>
                        <a:rPr lang="en-ZA" sz="900" dirty="0" err="1">
                          <a:solidFill>
                            <a:schemeClr val="tx1"/>
                          </a:solidFill>
                        </a:rPr>
                        <a:t>suivi</a:t>
                      </a:r>
                      <a:r>
                        <a:rPr lang="en-ZA" sz="900" dirty="0">
                          <a:solidFill>
                            <a:schemeClr val="tx1"/>
                          </a:solidFill>
                        </a:rPr>
                        <a:t> </a:t>
                      </a:r>
                      <a:r>
                        <a:rPr lang="en-ZA" sz="900" dirty="0" err="1">
                          <a:solidFill>
                            <a:schemeClr val="tx1"/>
                          </a:solidFill>
                        </a:rPr>
                        <a:t>afin</a:t>
                      </a:r>
                      <a:r>
                        <a:rPr lang="en-ZA" sz="900" dirty="0">
                          <a:solidFill>
                            <a:schemeClr val="tx1"/>
                          </a:solidFill>
                        </a:rPr>
                        <a:t> de confirmer que des </a:t>
                      </a:r>
                      <a:r>
                        <a:rPr lang="en-ZA" sz="900" dirty="0" err="1">
                          <a:solidFill>
                            <a:schemeClr val="tx1"/>
                          </a:solidFill>
                        </a:rPr>
                        <a:t>mesures</a:t>
                      </a:r>
                      <a:r>
                        <a:rPr lang="en-ZA" sz="900" dirty="0">
                          <a:solidFill>
                            <a:schemeClr val="tx1"/>
                          </a:solidFill>
                        </a:rPr>
                        <a:t> </a:t>
                      </a:r>
                      <a:r>
                        <a:rPr lang="en-ZA" sz="900" dirty="0" err="1">
                          <a:solidFill>
                            <a:schemeClr val="tx1"/>
                          </a:solidFill>
                        </a:rPr>
                        <a:t>spécifiques</a:t>
                      </a:r>
                      <a:r>
                        <a:rPr lang="en-ZA" sz="900" dirty="0">
                          <a:solidFill>
                            <a:schemeClr val="tx1"/>
                          </a:solidFill>
                        </a:rPr>
                        <a:t> </a:t>
                      </a:r>
                      <a:r>
                        <a:rPr lang="en-ZA" sz="900" dirty="0" err="1">
                          <a:solidFill>
                            <a:schemeClr val="tx1"/>
                          </a:solidFill>
                        </a:rPr>
                        <a:t>ont</a:t>
                      </a:r>
                      <a:r>
                        <a:rPr lang="en-ZA" sz="900" dirty="0">
                          <a:solidFill>
                            <a:schemeClr val="tx1"/>
                          </a:solidFill>
                        </a:rPr>
                        <a:t> </a:t>
                      </a:r>
                      <a:r>
                        <a:rPr lang="en-ZA" sz="900" dirty="0" err="1">
                          <a:solidFill>
                            <a:schemeClr val="tx1"/>
                          </a:solidFill>
                        </a:rPr>
                        <a:t>été</a:t>
                      </a:r>
                      <a:r>
                        <a:rPr lang="en-ZA" sz="900" dirty="0">
                          <a:solidFill>
                            <a:schemeClr val="tx1"/>
                          </a:solidFill>
                        </a:rPr>
                        <a:t> prises et que des services </a:t>
                      </a:r>
                      <a:r>
                        <a:rPr lang="en-ZA" sz="900" dirty="0" err="1">
                          <a:solidFill>
                            <a:schemeClr val="tx1"/>
                          </a:solidFill>
                        </a:rPr>
                        <a:t>sont</a:t>
                      </a:r>
                      <a:r>
                        <a:rPr lang="en-ZA" sz="900" dirty="0">
                          <a:solidFill>
                            <a:schemeClr val="tx1"/>
                          </a:solidFill>
                        </a:rPr>
                        <a:t> </a:t>
                      </a:r>
                      <a:r>
                        <a:rPr lang="en-ZA" sz="900" dirty="0" err="1">
                          <a:solidFill>
                            <a:schemeClr val="tx1"/>
                          </a:solidFill>
                        </a:rPr>
                        <a:t>fournis</a:t>
                      </a:r>
                      <a:r>
                        <a:rPr lang="en-ZA" sz="900" dirty="0">
                          <a:solidFill>
                            <a:schemeClr val="tx1"/>
                          </a:solidFill>
                        </a:rPr>
                        <a:t> (</a:t>
                      </a:r>
                      <a:r>
                        <a:rPr lang="en-ZA" sz="900" dirty="0" err="1">
                          <a:solidFill>
                            <a:schemeClr val="tx1"/>
                          </a:solidFill>
                        </a:rPr>
                        <a:t>ou</a:t>
                      </a:r>
                      <a:r>
                        <a:rPr lang="en-ZA" sz="900" dirty="0">
                          <a:solidFill>
                            <a:schemeClr val="tx1"/>
                          </a:solidFill>
                        </a:rPr>
                        <a:t> </a:t>
                      </a:r>
                      <a:r>
                        <a:rPr lang="en-ZA" sz="900" dirty="0" err="1">
                          <a:solidFill>
                            <a:schemeClr val="tx1"/>
                          </a:solidFill>
                        </a:rPr>
                        <a:t>d'identifier</a:t>
                      </a:r>
                      <a:r>
                        <a:rPr lang="en-ZA" sz="900" dirty="0">
                          <a:solidFill>
                            <a:schemeClr val="tx1"/>
                          </a:solidFill>
                        </a:rPr>
                        <a:t> et de lever les obstacles à </a:t>
                      </a:r>
                      <a:r>
                        <a:rPr lang="en-ZA" sz="900" dirty="0" err="1">
                          <a:solidFill>
                            <a:schemeClr val="tx1"/>
                          </a:solidFill>
                        </a:rPr>
                        <a:t>l'accès</a:t>
                      </a:r>
                      <a:r>
                        <a:rPr lang="en-ZA" sz="900" dirty="0">
                          <a:solidFill>
                            <a:schemeClr val="tx1"/>
                          </a:solidFill>
                        </a:rPr>
                        <a:t> aux services) et de </a:t>
                      </a:r>
                      <a:r>
                        <a:rPr lang="en-ZA" sz="900" dirty="0" err="1">
                          <a:solidFill>
                            <a:schemeClr val="tx1"/>
                          </a:solidFill>
                        </a:rPr>
                        <a:t>surveiller</a:t>
                      </a:r>
                      <a:r>
                        <a:rPr lang="en-ZA" sz="900" dirty="0">
                          <a:solidFill>
                            <a:schemeClr val="tx1"/>
                          </a:solidFill>
                        </a:rPr>
                        <a:t> la situation de </a:t>
                      </a:r>
                      <a:r>
                        <a:rPr lang="en-ZA" sz="900" dirty="0" err="1">
                          <a:solidFill>
                            <a:schemeClr val="tx1"/>
                          </a:solidFill>
                        </a:rPr>
                        <a:t>l'enfant</a:t>
                      </a:r>
                      <a:r>
                        <a:rPr lang="en-ZA" sz="900" dirty="0">
                          <a:solidFill>
                            <a:schemeClr val="tx1"/>
                          </a:solidFill>
                        </a:rPr>
                        <a:t> et la mise </a:t>
                      </a:r>
                      <a:r>
                        <a:rPr lang="en-ZA" sz="900" dirty="0" err="1">
                          <a:solidFill>
                            <a:schemeClr val="tx1"/>
                          </a:solidFill>
                        </a:rPr>
                        <a:t>en</a:t>
                      </a:r>
                      <a:r>
                        <a:rPr lang="en-ZA" sz="900" dirty="0">
                          <a:solidFill>
                            <a:schemeClr val="tx1"/>
                          </a:solidFill>
                        </a:rPr>
                        <a:t> </a:t>
                      </a:r>
                      <a:r>
                        <a:rPr lang="en-ZA" sz="900" dirty="0" err="1">
                          <a:solidFill>
                            <a:schemeClr val="tx1"/>
                          </a:solidFill>
                        </a:rPr>
                        <a:t>œuvre</a:t>
                      </a:r>
                      <a:r>
                        <a:rPr lang="en-ZA" sz="900" dirty="0">
                          <a:solidFill>
                            <a:schemeClr val="tx1"/>
                          </a:solidFill>
                        </a:rPr>
                        <a:t> du plan </a:t>
                      </a:r>
                      <a:r>
                        <a:rPr lang="en-ZA" sz="900" dirty="0" err="1">
                          <a:solidFill>
                            <a:schemeClr val="tx1"/>
                          </a:solidFill>
                        </a:rPr>
                        <a:t>d'action</a:t>
                      </a:r>
                      <a:r>
                        <a:rPr lang="en-ZA" sz="900" dirty="0">
                          <a:solidFill>
                            <a:schemeClr val="tx1"/>
                          </a:solidFill>
                        </a:rPr>
                        <a:t>.</a:t>
                      </a:r>
                      <a:endParaRPr sz="900" dirty="0">
                        <a:solidFill>
                          <a:schemeClr val="tx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lumMod val="40000"/>
                        <a:lumOff val="60000"/>
                      </a:schemeClr>
                    </a:solidFill>
                  </a:tcPr>
                </a:tc>
                <a:tc hMerge="1">
                  <a:txBody>
                    <a:bodyPr/>
                    <a:lstStyle/>
                    <a:p>
                      <a:endParaRPr lang="en-BE"/>
                    </a:p>
                  </a:txBody>
                  <a:tcPr/>
                </a:tc>
                <a:extLst>
                  <a:ext uri="{0D108BD9-81ED-4DB2-BD59-A6C34878D82A}">
                    <a16:rowId xmlns:a16="http://schemas.microsoft.com/office/drawing/2014/main" val="10005"/>
                  </a:ext>
                </a:extLst>
              </a:tr>
              <a:tr h="297150">
                <a:tc gridSpan="3">
                  <a:txBody>
                    <a:bodyPr/>
                    <a:lstStyle/>
                    <a:p>
                      <a:pPr marL="0" marR="0" lvl="0" indent="0" algn="l" rtl="0">
                        <a:spcBef>
                          <a:spcPts val="0"/>
                        </a:spcBef>
                        <a:spcAft>
                          <a:spcPts val="0"/>
                        </a:spcAft>
                        <a:buNone/>
                      </a:pPr>
                      <a:r>
                        <a:rPr lang="en-ZA" sz="1400">
                          <a:solidFill>
                            <a:schemeClr val="lt1"/>
                          </a:solidFill>
                        </a:rPr>
                        <a:t>FORMULAIRE DE SUIVI </a:t>
                      </a:r>
                      <a:endParaRPr sz="14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229575">
                <a:tc gridSpan="2">
                  <a:txBody>
                    <a:bodyPr/>
                    <a:lstStyle/>
                    <a:p>
                      <a:pPr marL="0" marR="0" lvl="0" indent="0" algn="l" rtl="0">
                        <a:lnSpc>
                          <a:spcPct val="107000"/>
                        </a:lnSpc>
                        <a:spcBef>
                          <a:spcPts val="0"/>
                        </a:spcBef>
                        <a:spcAft>
                          <a:spcPts val="0"/>
                        </a:spcAft>
                        <a:buNone/>
                      </a:pPr>
                      <a:r>
                        <a:rPr lang="en-ZA" sz="900" dirty="0">
                          <a:solidFill>
                            <a:schemeClr val="dk1"/>
                          </a:solidFill>
                        </a:rPr>
                        <a:t>Date </a:t>
                      </a:r>
                      <a:r>
                        <a:rPr lang="en-ZA" sz="900" dirty="0" err="1">
                          <a:solidFill>
                            <a:schemeClr val="dk1"/>
                          </a:solidFill>
                        </a:rPr>
                        <a:t>d'achèvement</a:t>
                      </a:r>
                      <a:r>
                        <a:rPr lang="en-ZA" sz="900" dirty="0">
                          <a:solidFill>
                            <a:schemeClr val="dk1"/>
                          </a:solidFill>
                        </a:rPr>
                        <a:t> du </a:t>
                      </a:r>
                      <a:r>
                        <a:rPr lang="en-ZA" sz="900" dirty="0" err="1">
                          <a:solidFill>
                            <a:schemeClr val="dk1"/>
                          </a:solidFill>
                        </a:rPr>
                        <a:t>formulaire</a:t>
                      </a:r>
                      <a:r>
                        <a:rPr lang="en-ZA" sz="900" dirty="0">
                          <a:solidFill>
                            <a:schemeClr val="dk1"/>
                          </a:solidFill>
                        </a:rPr>
                        <a:t> : </a:t>
                      </a:r>
                      <a:r>
                        <a:rPr lang="en-ZA" sz="900" dirty="0">
                          <a:solidFill>
                            <a:schemeClr val="accent4"/>
                          </a:solidFill>
                        </a:rPr>
                        <a:t>31/03/2023</a:t>
                      </a:r>
                      <a:endParaRPr sz="900" dirty="0">
                        <a:solidFill>
                          <a:schemeClr val="accent4"/>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900" b="1" dirty="0" err="1">
                          <a:solidFill>
                            <a:schemeClr val="dk1"/>
                          </a:solidFill>
                        </a:rPr>
                        <a:t>Numéro</a:t>
                      </a:r>
                      <a:r>
                        <a:rPr lang="en-ZA" sz="900" b="1" dirty="0">
                          <a:solidFill>
                            <a:schemeClr val="dk1"/>
                          </a:solidFill>
                        </a:rPr>
                        <a:t> </a:t>
                      </a:r>
                      <a:r>
                        <a:rPr lang="en-ZA" sz="900" b="1" dirty="0" err="1">
                          <a:solidFill>
                            <a:schemeClr val="dk1"/>
                          </a:solidFill>
                        </a:rPr>
                        <a:t>d'identification</a:t>
                      </a:r>
                      <a:r>
                        <a:rPr lang="en-ZA" sz="900" b="1" dirty="0">
                          <a:solidFill>
                            <a:schemeClr val="dk1"/>
                          </a:solidFill>
                        </a:rPr>
                        <a:t> du dossier : </a:t>
                      </a:r>
                      <a:r>
                        <a:rPr lang="en-ZA" sz="900" b="1" dirty="0">
                          <a:solidFill>
                            <a:schemeClr val="accent4"/>
                          </a:solidFill>
                        </a:rPr>
                        <a:t>IRC/KCH/CW12_076</a:t>
                      </a:r>
                      <a:endParaRPr sz="900" b="1" dirty="0">
                        <a:solidFill>
                          <a:schemeClr val="accent4"/>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229575">
                <a:tc gridSpan="3">
                  <a:txBody>
                    <a:bodyPr/>
                    <a:lstStyle/>
                    <a:p>
                      <a:pPr marL="0" marR="0" lvl="0" indent="0" algn="l" rtl="0">
                        <a:lnSpc>
                          <a:spcPct val="107000"/>
                        </a:lnSpc>
                        <a:spcBef>
                          <a:spcPts val="0"/>
                        </a:spcBef>
                        <a:spcAft>
                          <a:spcPts val="0"/>
                        </a:spcAft>
                        <a:buNone/>
                      </a:pPr>
                      <a:r>
                        <a:rPr lang="en-ZA" sz="900">
                          <a:solidFill>
                            <a:schemeClr val="dk1"/>
                          </a:solidFill>
                        </a:rPr>
                        <a:t>1. DÉTAILS DU SUIVI</a:t>
                      </a:r>
                      <a:endParaRPr sz="9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229575">
                <a:tc gridSpan="2">
                  <a:txBody>
                    <a:bodyPr/>
                    <a:lstStyle/>
                    <a:p>
                      <a:pPr marL="0" marR="0" lvl="0" indent="0" algn="l" rtl="0">
                        <a:lnSpc>
                          <a:spcPct val="107000"/>
                        </a:lnSpc>
                        <a:spcBef>
                          <a:spcPts val="0"/>
                        </a:spcBef>
                        <a:spcAft>
                          <a:spcPts val="0"/>
                        </a:spcAft>
                        <a:buNone/>
                      </a:pPr>
                      <a:r>
                        <a:rPr lang="en-ZA" sz="900" dirty="0">
                          <a:solidFill>
                            <a:schemeClr val="dk1"/>
                          </a:solidFill>
                        </a:rPr>
                        <a:t>Date de </a:t>
                      </a:r>
                      <a:r>
                        <a:rPr lang="en-ZA" sz="900" dirty="0" err="1">
                          <a:solidFill>
                            <a:schemeClr val="dk1"/>
                          </a:solidFill>
                        </a:rPr>
                        <a:t>suivi</a:t>
                      </a:r>
                      <a:r>
                        <a:rPr lang="en-ZA" sz="900" dirty="0">
                          <a:solidFill>
                            <a:schemeClr val="dk1"/>
                          </a:solidFill>
                        </a:rPr>
                        <a:t> : </a:t>
                      </a:r>
                      <a:r>
                        <a:rPr lang="en-ZA" sz="900" dirty="0">
                          <a:solidFill>
                            <a:schemeClr val="accent4"/>
                          </a:solidFill>
                        </a:rPr>
                        <a:t>31/03/2023</a:t>
                      </a:r>
                      <a:endParaRPr sz="900" dirty="0">
                        <a:solidFill>
                          <a:schemeClr val="accent4"/>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900" b="1" dirty="0">
                          <a:solidFill>
                            <a:schemeClr val="dk1"/>
                          </a:solidFill>
                        </a:rPr>
                        <a:t>Date du </a:t>
                      </a:r>
                      <a:r>
                        <a:rPr lang="en-ZA" sz="900" b="1" dirty="0" err="1">
                          <a:solidFill>
                            <a:schemeClr val="dk1"/>
                          </a:solidFill>
                        </a:rPr>
                        <a:t>suivi</a:t>
                      </a:r>
                      <a:r>
                        <a:rPr lang="en-ZA" sz="900" b="1" dirty="0">
                          <a:solidFill>
                            <a:schemeClr val="dk1"/>
                          </a:solidFill>
                        </a:rPr>
                        <a:t> </a:t>
                      </a:r>
                      <a:r>
                        <a:rPr lang="en-ZA" sz="900" b="1" dirty="0" err="1">
                          <a:solidFill>
                            <a:schemeClr val="dk1"/>
                          </a:solidFill>
                        </a:rPr>
                        <a:t>précédent</a:t>
                      </a:r>
                      <a:r>
                        <a:rPr lang="en-ZA" sz="900" b="1" dirty="0">
                          <a:solidFill>
                            <a:schemeClr val="dk1"/>
                          </a:solidFill>
                        </a:rPr>
                        <a:t> (le </a:t>
                      </a:r>
                      <a:r>
                        <a:rPr lang="en-ZA" sz="900" b="1" dirty="0" err="1">
                          <a:solidFill>
                            <a:schemeClr val="dk1"/>
                          </a:solidFill>
                        </a:rPr>
                        <a:t>cas</a:t>
                      </a:r>
                      <a:r>
                        <a:rPr lang="en-ZA" sz="900" b="1" dirty="0">
                          <a:solidFill>
                            <a:schemeClr val="dk1"/>
                          </a:solidFill>
                        </a:rPr>
                        <a:t> </a:t>
                      </a:r>
                      <a:r>
                        <a:rPr lang="en-ZA" sz="900" b="1" dirty="0" err="1">
                          <a:solidFill>
                            <a:schemeClr val="dk1"/>
                          </a:solidFill>
                        </a:rPr>
                        <a:t>échéant</a:t>
                      </a:r>
                      <a:r>
                        <a:rPr lang="en-ZA" sz="900" b="1" dirty="0">
                          <a:solidFill>
                            <a:schemeClr val="dk1"/>
                          </a:solidFill>
                        </a:rPr>
                        <a:t>) : </a:t>
                      </a:r>
                      <a:r>
                        <a:rPr lang="en-ZA" sz="900" b="1" dirty="0">
                          <a:solidFill>
                            <a:schemeClr val="accent4"/>
                          </a:solidFill>
                        </a:rPr>
                        <a:t>2.01.2023</a:t>
                      </a:r>
                      <a:endParaRPr sz="900" b="1" dirty="0">
                        <a:solidFill>
                          <a:schemeClr val="accent4"/>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9"/>
                  </a:ext>
                </a:extLst>
              </a:tr>
              <a:tr h="2065850">
                <a:tc gridSpan="2">
                  <a:txBody>
                    <a:bodyPr/>
                    <a:lstStyle/>
                    <a:p>
                      <a:pPr marL="0" marR="0" lvl="0" indent="0" algn="l" rtl="0">
                        <a:spcBef>
                          <a:spcPts val="0"/>
                        </a:spcBef>
                        <a:spcAft>
                          <a:spcPts val="0"/>
                        </a:spcAft>
                        <a:buNone/>
                      </a:pPr>
                      <a:r>
                        <a:rPr lang="en-ZA" sz="900" dirty="0" err="1">
                          <a:solidFill>
                            <a:schemeClr val="dk1"/>
                          </a:solidFill>
                        </a:rPr>
                        <a:t>Suivi</a:t>
                      </a:r>
                      <a:r>
                        <a:rPr lang="en-ZA" sz="900" dirty="0">
                          <a:solidFill>
                            <a:schemeClr val="dk1"/>
                          </a:solidFill>
                        </a:rPr>
                        <a:t> avec :</a:t>
                      </a:r>
                      <a:endParaRPr sz="900" dirty="0">
                        <a:solidFill>
                          <a:schemeClr val="dk1"/>
                        </a:solidFill>
                      </a:endParaRPr>
                    </a:p>
                    <a:p>
                      <a:pPr marL="0" marR="0" lvl="0" indent="0" algn="l" rtl="0">
                        <a:spcBef>
                          <a:spcPts val="0"/>
                        </a:spcBef>
                        <a:spcAft>
                          <a:spcPts val="0"/>
                        </a:spcAft>
                        <a:buNone/>
                      </a:pPr>
                      <a:r>
                        <a:rPr lang="en-ZA" sz="900" b="0" dirty="0">
                          <a:solidFill>
                            <a:schemeClr val="dk1"/>
                          </a:solidFill>
                        </a:rPr>
                        <a:t>[ ]Enfant</a:t>
                      </a:r>
                      <a:endParaRPr sz="900" b="0" dirty="0">
                        <a:solidFill>
                          <a:schemeClr val="dk1"/>
                        </a:solidFill>
                      </a:endParaRPr>
                    </a:p>
                    <a:p>
                      <a:pPr marL="0" marR="0" lvl="0" indent="0" algn="l" rtl="0">
                        <a:spcBef>
                          <a:spcPts val="0"/>
                        </a:spcBef>
                        <a:spcAft>
                          <a:spcPts val="0"/>
                        </a:spcAft>
                        <a:buNone/>
                      </a:pPr>
                      <a:r>
                        <a:rPr lang="en-ZA" sz="900" b="0" dirty="0">
                          <a:solidFill>
                            <a:schemeClr val="accent4"/>
                          </a:solidFill>
                        </a:rPr>
                        <a:t>[X ] </a:t>
                      </a:r>
                      <a:r>
                        <a:rPr lang="en-ZA" sz="900" b="0" dirty="0">
                          <a:solidFill>
                            <a:schemeClr val="dk1"/>
                          </a:solidFill>
                        </a:rPr>
                        <a:t>Aidant(s) / </a:t>
                      </a:r>
                      <a:r>
                        <a:rPr lang="en-ZA" sz="900" b="0" dirty="0" err="1">
                          <a:solidFill>
                            <a:schemeClr val="dk1"/>
                          </a:solidFill>
                        </a:rPr>
                        <a:t>famille</a:t>
                      </a:r>
                      <a:endParaRPr sz="900" b="0" dirty="0">
                        <a:solidFill>
                          <a:schemeClr val="dk1"/>
                        </a:solidFill>
                      </a:endParaRPr>
                    </a:p>
                    <a:p>
                      <a:pPr marL="0" marR="0" lvl="0" indent="0" algn="l" rtl="0">
                        <a:spcBef>
                          <a:spcPts val="0"/>
                        </a:spcBef>
                        <a:spcAft>
                          <a:spcPts val="0"/>
                        </a:spcAft>
                        <a:buNone/>
                      </a:pPr>
                      <a:r>
                        <a:rPr lang="en-ZA" sz="900" b="0" dirty="0">
                          <a:solidFill>
                            <a:schemeClr val="dk1"/>
                          </a:solidFill>
                        </a:rPr>
                        <a:t>[ ]</a:t>
                      </a:r>
                      <a:r>
                        <a:rPr lang="en-ZA" sz="900" b="0" dirty="0" err="1">
                          <a:solidFill>
                            <a:schemeClr val="dk1"/>
                          </a:solidFill>
                        </a:rPr>
                        <a:t>Prestataire</a:t>
                      </a:r>
                      <a:r>
                        <a:rPr lang="en-ZA" sz="900" b="0" dirty="0">
                          <a:solidFill>
                            <a:schemeClr val="dk1"/>
                          </a:solidFill>
                        </a:rPr>
                        <a:t> de services (</a:t>
                      </a:r>
                      <a:r>
                        <a:rPr lang="en-ZA" sz="900" b="0" dirty="0" err="1">
                          <a:solidFill>
                            <a:schemeClr val="dk1"/>
                          </a:solidFill>
                        </a:rPr>
                        <a:t>agence</a:t>
                      </a:r>
                      <a:r>
                        <a:rPr lang="en-ZA" sz="900" b="0" dirty="0">
                          <a:solidFill>
                            <a:schemeClr val="dk1"/>
                          </a:solidFill>
                        </a:rPr>
                        <a:t> propre)</a:t>
                      </a:r>
                      <a:endParaRPr sz="900" b="0" dirty="0">
                        <a:solidFill>
                          <a:schemeClr val="dk1"/>
                        </a:solidFill>
                      </a:endParaRPr>
                    </a:p>
                    <a:p>
                      <a:pPr marL="0" marR="0" lvl="0" indent="0" algn="l" rtl="0">
                        <a:spcBef>
                          <a:spcPts val="0"/>
                        </a:spcBef>
                        <a:spcAft>
                          <a:spcPts val="0"/>
                        </a:spcAft>
                        <a:buNone/>
                      </a:pPr>
                      <a:r>
                        <a:rPr lang="en-ZA" sz="900" b="0" dirty="0">
                          <a:solidFill>
                            <a:schemeClr val="dk1"/>
                          </a:solidFill>
                        </a:rPr>
                        <a:t>[ ]</a:t>
                      </a:r>
                      <a:r>
                        <a:rPr lang="en-ZA" sz="900" b="0" dirty="0" err="1">
                          <a:solidFill>
                            <a:schemeClr val="dk1"/>
                          </a:solidFill>
                        </a:rPr>
                        <a:t>Prestataire</a:t>
                      </a:r>
                      <a:r>
                        <a:rPr lang="en-ZA" sz="900" b="0" dirty="0">
                          <a:solidFill>
                            <a:schemeClr val="dk1"/>
                          </a:solidFill>
                        </a:rPr>
                        <a:t> de services (orientation)</a:t>
                      </a:r>
                      <a:endParaRPr sz="900" b="0" dirty="0">
                        <a:solidFill>
                          <a:schemeClr val="dk1"/>
                        </a:solidFill>
                      </a:endParaRPr>
                    </a:p>
                    <a:p>
                      <a:pPr marL="0" marR="0" lvl="0" indent="0" algn="l" rtl="0">
                        <a:spcBef>
                          <a:spcPts val="0"/>
                        </a:spcBef>
                        <a:spcAft>
                          <a:spcPts val="0"/>
                        </a:spcAft>
                        <a:buNone/>
                      </a:pPr>
                      <a:r>
                        <a:rPr lang="en-ZA" sz="900" b="0" dirty="0">
                          <a:solidFill>
                            <a:schemeClr val="accent4"/>
                          </a:solidFill>
                        </a:rPr>
                        <a:t>[X ] </a:t>
                      </a:r>
                      <a:r>
                        <a:rPr lang="en-ZA" sz="900" b="0" dirty="0" err="1">
                          <a:solidFill>
                            <a:schemeClr val="dk1"/>
                          </a:solidFill>
                        </a:rPr>
                        <a:t>Autre</a:t>
                      </a:r>
                      <a:r>
                        <a:rPr lang="en-ZA" sz="900" b="0" dirty="0">
                          <a:solidFill>
                            <a:schemeClr val="dk1"/>
                          </a:solidFill>
                        </a:rPr>
                        <a:t>, </a:t>
                      </a:r>
                      <a:r>
                        <a:rPr lang="en-ZA" sz="900" b="0" dirty="0" err="1">
                          <a:solidFill>
                            <a:schemeClr val="dk1"/>
                          </a:solidFill>
                        </a:rPr>
                        <a:t>veuillez</a:t>
                      </a:r>
                      <a:r>
                        <a:rPr lang="en-ZA" sz="900" b="0" dirty="0">
                          <a:solidFill>
                            <a:schemeClr val="dk1"/>
                          </a:solidFill>
                        </a:rPr>
                        <a:t> </a:t>
                      </a:r>
                      <a:r>
                        <a:rPr lang="en-ZA" sz="900" b="0" dirty="0" err="1">
                          <a:solidFill>
                            <a:schemeClr val="dk1"/>
                          </a:solidFill>
                        </a:rPr>
                        <a:t>préciser</a:t>
                      </a:r>
                      <a:r>
                        <a:rPr lang="en-ZA" sz="900" b="0" dirty="0">
                          <a:solidFill>
                            <a:schemeClr val="dk1"/>
                          </a:solidFill>
                        </a:rPr>
                        <a:t> :</a:t>
                      </a:r>
                      <a:endParaRPr sz="900" b="0" dirty="0">
                        <a:solidFill>
                          <a:schemeClr val="dk1"/>
                        </a:solidFill>
                      </a:endParaRPr>
                    </a:p>
                    <a:p>
                      <a:pPr marL="0" marR="0" lvl="0" indent="0" algn="l" rtl="0">
                        <a:spcBef>
                          <a:spcPts val="0"/>
                        </a:spcBef>
                        <a:spcAft>
                          <a:spcPts val="0"/>
                        </a:spcAft>
                        <a:buNone/>
                      </a:pPr>
                      <a:r>
                        <a:rPr lang="en-ZA" sz="900" dirty="0">
                          <a:solidFill>
                            <a:schemeClr val="dk1"/>
                          </a:solidFill>
                        </a:rPr>
                        <a:t> </a:t>
                      </a:r>
                      <a:endParaRPr sz="9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900" b="1" dirty="0" err="1">
                          <a:solidFill>
                            <a:schemeClr val="dk1"/>
                          </a:solidFill>
                        </a:rPr>
                        <a:t>Suivi</a:t>
                      </a:r>
                      <a:r>
                        <a:rPr lang="en-ZA" sz="900" b="1" dirty="0">
                          <a:solidFill>
                            <a:schemeClr val="dk1"/>
                          </a:solidFill>
                        </a:rPr>
                        <a:t> par :</a:t>
                      </a:r>
                      <a:endParaRPr sz="900" b="1" dirty="0">
                        <a:solidFill>
                          <a:schemeClr val="dk1"/>
                        </a:solidFill>
                      </a:endParaRPr>
                    </a:p>
                    <a:p>
                      <a:pPr marL="0" marR="0" lvl="0" indent="0" algn="l" rtl="0">
                        <a:spcBef>
                          <a:spcPts val="0"/>
                        </a:spcBef>
                        <a:spcAft>
                          <a:spcPts val="0"/>
                        </a:spcAft>
                        <a:buNone/>
                      </a:pPr>
                      <a:r>
                        <a:rPr lang="en-ZA" sz="900" dirty="0">
                          <a:solidFill>
                            <a:schemeClr val="dk1"/>
                          </a:solidFill>
                        </a:rPr>
                        <a:t>[ ] Appel </a:t>
                      </a:r>
                      <a:r>
                        <a:rPr lang="en-ZA" sz="900" dirty="0" err="1">
                          <a:solidFill>
                            <a:schemeClr val="dk1"/>
                          </a:solidFill>
                        </a:rPr>
                        <a:t>téléphonique</a:t>
                      </a:r>
                      <a:endParaRPr sz="900" dirty="0">
                        <a:solidFill>
                          <a:schemeClr val="dk1"/>
                        </a:solidFill>
                      </a:endParaRPr>
                    </a:p>
                    <a:p>
                      <a:pPr marL="0" marR="0" lvl="0" indent="0" algn="l" rtl="0">
                        <a:spcBef>
                          <a:spcPts val="0"/>
                        </a:spcBef>
                        <a:spcAft>
                          <a:spcPts val="0"/>
                        </a:spcAft>
                        <a:buNone/>
                      </a:pPr>
                      <a:r>
                        <a:rPr lang="en-ZA" sz="900" dirty="0">
                          <a:solidFill>
                            <a:schemeClr val="dk1"/>
                          </a:solidFill>
                        </a:rPr>
                        <a:t>[ ]Message </a:t>
                      </a:r>
                      <a:r>
                        <a:rPr lang="en-ZA" sz="900" dirty="0" err="1">
                          <a:solidFill>
                            <a:schemeClr val="dk1"/>
                          </a:solidFill>
                        </a:rPr>
                        <a:t>instantané</a:t>
                      </a:r>
                      <a:r>
                        <a:rPr lang="en-ZA" sz="900" dirty="0">
                          <a:solidFill>
                            <a:schemeClr val="dk1"/>
                          </a:solidFill>
                        </a:rPr>
                        <a:t> / SMS / WhatsApp</a:t>
                      </a:r>
                      <a:endParaRPr sz="900" dirty="0">
                        <a:solidFill>
                          <a:schemeClr val="dk1"/>
                        </a:solidFill>
                      </a:endParaRPr>
                    </a:p>
                    <a:p>
                      <a:pPr marL="0" marR="0" lvl="0" indent="0" algn="l" rtl="0">
                        <a:spcBef>
                          <a:spcPts val="0"/>
                        </a:spcBef>
                        <a:spcAft>
                          <a:spcPts val="0"/>
                        </a:spcAft>
                        <a:buNone/>
                      </a:pPr>
                      <a:r>
                        <a:rPr lang="en-ZA" sz="900" dirty="0">
                          <a:solidFill>
                            <a:schemeClr val="dk1"/>
                          </a:solidFill>
                        </a:rPr>
                        <a:t>[ ]</a:t>
                      </a:r>
                      <a:r>
                        <a:rPr lang="en-ZA" sz="900" dirty="0" err="1">
                          <a:solidFill>
                            <a:schemeClr val="dk1"/>
                          </a:solidFill>
                        </a:rPr>
                        <a:t>Courriel</a:t>
                      </a:r>
                      <a:r>
                        <a:rPr lang="en-ZA" sz="900" dirty="0">
                          <a:solidFill>
                            <a:schemeClr val="dk1"/>
                          </a:solidFill>
                        </a:rPr>
                        <a:t> </a:t>
                      </a:r>
                      <a:endParaRPr sz="900" dirty="0">
                        <a:solidFill>
                          <a:schemeClr val="dk1"/>
                        </a:solidFill>
                      </a:endParaRPr>
                    </a:p>
                    <a:p>
                      <a:pPr marL="0" marR="0" lvl="0" indent="0" algn="l" rtl="0">
                        <a:spcBef>
                          <a:spcPts val="0"/>
                        </a:spcBef>
                        <a:spcAft>
                          <a:spcPts val="0"/>
                        </a:spcAft>
                        <a:buNone/>
                      </a:pPr>
                      <a:r>
                        <a:rPr lang="en-ZA" sz="900" dirty="0">
                          <a:solidFill>
                            <a:schemeClr val="dk1"/>
                          </a:solidFill>
                        </a:rPr>
                        <a:t>[ ]</a:t>
                      </a:r>
                      <a:r>
                        <a:rPr lang="en-ZA" sz="900" dirty="0" err="1">
                          <a:solidFill>
                            <a:schemeClr val="dk1"/>
                          </a:solidFill>
                        </a:rPr>
                        <a:t>Médias</a:t>
                      </a:r>
                      <a:r>
                        <a:rPr lang="en-ZA" sz="900" dirty="0">
                          <a:solidFill>
                            <a:schemeClr val="dk1"/>
                          </a:solidFill>
                        </a:rPr>
                        <a:t> </a:t>
                      </a:r>
                      <a:r>
                        <a:rPr lang="en-ZA" sz="900" dirty="0" err="1">
                          <a:solidFill>
                            <a:schemeClr val="dk1"/>
                          </a:solidFill>
                        </a:rPr>
                        <a:t>sociaux</a:t>
                      </a:r>
                      <a:endParaRPr sz="900" dirty="0">
                        <a:solidFill>
                          <a:schemeClr val="dk1"/>
                        </a:solidFill>
                      </a:endParaRPr>
                    </a:p>
                    <a:p>
                      <a:pPr marL="0" marR="0" lvl="0" indent="0" algn="l" rtl="0">
                        <a:spcBef>
                          <a:spcPts val="0"/>
                        </a:spcBef>
                        <a:spcAft>
                          <a:spcPts val="0"/>
                        </a:spcAft>
                        <a:buNone/>
                      </a:pPr>
                      <a:r>
                        <a:rPr lang="en-ZA" sz="900" dirty="0">
                          <a:solidFill>
                            <a:schemeClr val="dk1"/>
                          </a:solidFill>
                        </a:rPr>
                        <a:t>[ ]</a:t>
                      </a:r>
                      <a:r>
                        <a:rPr lang="en-ZA" sz="900" dirty="0" err="1">
                          <a:solidFill>
                            <a:schemeClr val="dk1"/>
                          </a:solidFill>
                        </a:rPr>
                        <a:t>Visite</a:t>
                      </a:r>
                      <a:r>
                        <a:rPr lang="en-ZA" sz="900" dirty="0">
                          <a:solidFill>
                            <a:schemeClr val="dk1"/>
                          </a:solidFill>
                        </a:rPr>
                        <a:t> ad hoc à domicile (enfant/</a:t>
                      </a:r>
                      <a:r>
                        <a:rPr lang="en-ZA" sz="900" dirty="0" err="1">
                          <a:solidFill>
                            <a:schemeClr val="dk1"/>
                          </a:solidFill>
                        </a:rPr>
                        <a:t>famille</a:t>
                      </a:r>
                      <a:r>
                        <a:rPr lang="en-ZA" sz="900" dirty="0">
                          <a:solidFill>
                            <a:schemeClr val="dk1"/>
                          </a:solidFill>
                        </a:rPr>
                        <a:t>)</a:t>
                      </a:r>
                      <a:endParaRPr sz="900" dirty="0">
                        <a:solidFill>
                          <a:schemeClr val="dk1"/>
                        </a:solidFill>
                      </a:endParaRPr>
                    </a:p>
                    <a:p>
                      <a:pPr marL="0" marR="0" lvl="0" indent="0" algn="l" rtl="0">
                        <a:spcBef>
                          <a:spcPts val="0"/>
                        </a:spcBef>
                        <a:spcAft>
                          <a:spcPts val="0"/>
                        </a:spcAft>
                        <a:buNone/>
                      </a:pPr>
                      <a:r>
                        <a:rPr lang="en-ZA" sz="900" b="0" dirty="0">
                          <a:solidFill>
                            <a:schemeClr val="accent4"/>
                          </a:solidFill>
                        </a:rPr>
                        <a:t>[X ] </a:t>
                      </a:r>
                      <a:r>
                        <a:rPr lang="en-ZA" sz="900" dirty="0" err="1">
                          <a:solidFill>
                            <a:schemeClr val="dk1"/>
                          </a:solidFill>
                        </a:rPr>
                        <a:t>Visite</a:t>
                      </a:r>
                      <a:r>
                        <a:rPr lang="en-ZA" sz="900" dirty="0">
                          <a:solidFill>
                            <a:schemeClr val="dk1"/>
                          </a:solidFill>
                        </a:rPr>
                        <a:t> à domicile </a:t>
                      </a:r>
                      <a:r>
                        <a:rPr lang="en-ZA" sz="900" dirty="0" err="1">
                          <a:solidFill>
                            <a:schemeClr val="dk1"/>
                          </a:solidFill>
                        </a:rPr>
                        <a:t>programmée</a:t>
                      </a:r>
                      <a:r>
                        <a:rPr lang="en-ZA" sz="900" dirty="0">
                          <a:solidFill>
                            <a:schemeClr val="dk1"/>
                          </a:solidFill>
                        </a:rPr>
                        <a:t> (enfant/</a:t>
                      </a:r>
                      <a:r>
                        <a:rPr lang="en-ZA" sz="900" dirty="0" err="1">
                          <a:solidFill>
                            <a:schemeClr val="dk1"/>
                          </a:solidFill>
                        </a:rPr>
                        <a:t>famille</a:t>
                      </a:r>
                      <a:r>
                        <a:rPr lang="en-ZA" sz="900" dirty="0">
                          <a:solidFill>
                            <a:schemeClr val="dk1"/>
                          </a:solidFill>
                        </a:rPr>
                        <a:t>)</a:t>
                      </a:r>
                      <a:endParaRPr sz="900" dirty="0">
                        <a:solidFill>
                          <a:schemeClr val="dk1"/>
                        </a:solidFill>
                      </a:endParaRPr>
                    </a:p>
                    <a:p>
                      <a:pPr marL="0" marR="0" lvl="0" indent="0" algn="l" rtl="0">
                        <a:spcBef>
                          <a:spcPts val="0"/>
                        </a:spcBef>
                        <a:spcAft>
                          <a:spcPts val="0"/>
                        </a:spcAft>
                        <a:buNone/>
                      </a:pPr>
                      <a:r>
                        <a:rPr lang="en-ZA" sz="900" dirty="0">
                          <a:solidFill>
                            <a:schemeClr val="dk1"/>
                          </a:solidFill>
                        </a:rPr>
                        <a:t>[ ]Rencontre </a:t>
                      </a:r>
                      <a:r>
                        <a:rPr lang="en-ZA" sz="900" dirty="0" err="1">
                          <a:solidFill>
                            <a:schemeClr val="dk1"/>
                          </a:solidFill>
                        </a:rPr>
                        <a:t>en</a:t>
                      </a:r>
                      <a:r>
                        <a:rPr lang="en-ZA" sz="900" dirty="0">
                          <a:solidFill>
                            <a:schemeClr val="dk1"/>
                          </a:solidFill>
                        </a:rPr>
                        <a:t> face à face hors du domicile (enfant/</a:t>
                      </a:r>
                      <a:r>
                        <a:rPr lang="en-ZA" sz="900" dirty="0" err="1">
                          <a:solidFill>
                            <a:schemeClr val="dk1"/>
                          </a:solidFill>
                        </a:rPr>
                        <a:t>famille</a:t>
                      </a:r>
                      <a:r>
                        <a:rPr lang="en-ZA" sz="900" dirty="0">
                          <a:solidFill>
                            <a:schemeClr val="dk1"/>
                          </a:solidFill>
                        </a:rPr>
                        <a:t>)</a:t>
                      </a:r>
                      <a:endParaRPr sz="900" dirty="0">
                        <a:solidFill>
                          <a:schemeClr val="dk1"/>
                        </a:solidFill>
                      </a:endParaRPr>
                    </a:p>
                    <a:p>
                      <a:pPr marL="0" marR="0" lvl="0" indent="0" algn="l" rtl="0">
                        <a:spcBef>
                          <a:spcPts val="0"/>
                        </a:spcBef>
                        <a:spcAft>
                          <a:spcPts val="0"/>
                        </a:spcAft>
                        <a:buNone/>
                      </a:pPr>
                      <a:r>
                        <a:rPr lang="en-ZA" sz="900" dirty="0">
                          <a:solidFill>
                            <a:schemeClr val="dk1"/>
                          </a:solidFill>
                        </a:rPr>
                        <a:t>[ ]Réunion </a:t>
                      </a:r>
                      <a:r>
                        <a:rPr lang="en-ZA" sz="900" dirty="0" err="1">
                          <a:solidFill>
                            <a:schemeClr val="dk1"/>
                          </a:solidFill>
                        </a:rPr>
                        <a:t>en</a:t>
                      </a:r>
                      <a:r>
                        <a:rPr lang="en-ZA" sz="900" dirty="0">
                          <a:solidFill>
                            <a:schemeClr val="dk1"/>
                          </a:solidFill>
                        </a:rPr>
                        <a:t> face à face (</a:t>
                      </a:r>
                      <a:r>
                        <a:rPr lang="en-ZA" sz="900" dirty="0" err="1">
                          <a:solidFill>
                            <a:schemeClr val="dk1"/>
                          </a:solidFill>
                        </a:rPr>
                        <a:t>prestataire</a:t>
                      </a:r>
                      <a:r>
                        <a:rPr lang="en-ZA" sz="900" dirty="0">
                          <a:solidFill>
                            <a:schemeClr val="dk1"/>
                          </a:solidFill>
                        </a:rPr>
                        <a:t> de services et enfant/</a:t>
                      </a:r>
                      <a:r>
                        <a:rPr lang="en-ZA" sz="900" dirty="0" err="1">
                          <a:solidFill>
                            <a:schemeClr val="dk1"/>
                          </a:solidFill>
                        </a:rPr>
                        <a:t>famille</a:t>
                      </a:r>
                      <a:r>
                        <a:rPr lang="en-ZA" sz="900" dirty="0">
                          <a:solidFill>
                            <a:schemeClr val="dk1"/>
                          </a:solidFill>
                        </a:rPr>
                        <a:t>)</a:t>
                      </a:r>
                      <a:endParaRPr sz="900" dirty="0">
                        <a:solidFill>
                          <a:schemeClr val="dk1"/>
                        </a:solidFill>
                      </a:endParaRPr>
                    </a:p>
                    <a:p>
                      <a:pPr marL="0" marR="0" lvl="0" indent="0" algn="l" rtl="0">
                        <a:spcBef>
                          <a:spcPts val="0"/>
                        </a:spcBef>
                        <a:spcAft>
                          <a:spcPts val="0"/>
                        </a:spcAft>
                        <a:buNone/>
                      </a:pPr>
                      <a:r>
                        <a:rPr lang="en-ZA" sz="900" dirty="0">
                          <a:solidFill>
                            <a:schemeClr val="dk1"/>
                          </a:solidFill>
                        </a:rPr>
                        <a:t>[ ]Réunion </a:t>
                      </a:r>
                      <a:r>
                        <a:rPr lang="en-ZA" sz="900" dirty="0" err="1">
                          <a:solidFill>
                            <a:schemeClr val="dk1"/>
                          </a:solidFill>
                        </a:rPr>
                        <a:t>en</a:t>
                      </a:r>
                      <a:r>
                        <a:rPr lang="en-ZA" sz="900" dirty="0">
                          <a:solidFill>
                            <a:schemeClr val="dk1"/>
                          </a:solidFill>
                        </a:rPr>
                        <a:t> face à face (</a:t>
                      </a:r>
                      <a:r>
                        <a:rPr lang="en-ZA" sz="900" dirty="0" err="1">
                          <a:solidFill>
                            <a:schemeClr val="dk1"/>
                          </a:solidFill>
                        </a:rPr>
                        <a:t>uniquement</a:t>
                      </a:r>
                      <a:r>
                        <a:rPr lang="en-ZA" sz="900" dirty="0">
                          <a:solidFill>
                            <a:schemeClr val="dk1"/>
                          </a:solidFill>
                        </a:rPr>
                        <a:t> pour le </a:t>
                      </a:r>
                      <a:r>
                        <a:rPr lang="en-ZA" sz="900" dirty="0" err="1">
                          <a:solidFill>
                            <a:schemeClr val="dk1"/>
                          </a:solidFill>
                        </a:rPr>
                        <a:t>prestataire</a:t>
                      </a:r>
                      <a:r>
                        <a:rPr lang="en-ZA" sz="900" dirty="0">
                          <a:solidFill>
                            <a:schemeClr val="dk1"/>
                          </a:solidFill>
                        </a:rPr>
                        <a:t> de services)</a:t>
                      </a:r>
                      <a:endParaRPr sz="900" dirty="0">
                        <a:solidFill>
                          <a:schemeClr val="dk1"/>
                        </a:solidFill>
                      </a:endParaRPr>
                    </a:p>
                    <a:p>
                      <a:pPr marL="0" marR="0" lvl="0" indent="0" algn="l" rtl="0">
                        <a:spcBef>
                          <a:spcPts val="0"/>
                        </a:spcBef>
                        <a:spcAft>
                          <a:spcPts val="0"/>
                        </a:spcAft>
                        <a:buNone/>
                      </a:pPr>
                      <a:r>
                        <a:rPr lang="en-ZA" sz="900" dirty="0">
                          <a:solidFill>
                            <a:schemeClr val="dk1"/>
                          </a:solidFill>
                        </a:rPr>
                        <a:t>[ ]Groupe </a:t>
                      </a:r>
                      <a:r>
                        <a:rPr lang="en-ZA" sz="900" dirty="0" err="1">
                          <a:solidFill>
                            <a:schemeClr val="dk1"/>
                          </a:solidFill>
                        </a:rPr>
                        <a:t>communautaire</a:t>
                      </a:r>
                      <a:endParaRPr sz="900" dirty="0">
                        <a:solidFill>
                          <a:schemeClr val="dk1"/>
                        </a:solidFill>
                      </a:endParaRPr>
                    </a:p>
                    <a:p>
                      <a:pPr marL="0" marR="0" lvl="0" indent="0" algn="l" rtl="0">
                        <a:spcBef>
                          <a:spcPts val="0"/>
                        </a:spcBef>
                        <a:spcAft>
                          <a:spcPts val="0"/>
                        </a:spcAft>
                        <a:buNone/>
                      </a:pPr>
                      <a:r>
                        <a:rPr lang="en-ZA" sz="900" dirty="0">
                          <a:solidFill>
                            <a:schemeClr val="dk1"/>
                          </a:solidFill>
                        </a:rPr>
                        <a:t>[ ]</a:t>
                      </a:r>
                      <a:r>
                        <a:rPr lang="en-ZA" sz="900" dirty="0" err="1">
                          <a:solidFill>
                            <a:schemeClr val="dk1"/>
                          </a:solidFill>
                        </a:rPr>
                        <a:t>Autorités</a:t>
                      </a:r>
                      <a:endParaRPr sz="900" dirty="0">
                        <a:solidFill>
                          <a:schemeClr val="dk1"/>
                        </a:solidFill>
                      </a:endParaRPr>
                    </a:p>
                    <a:p>
                      <a:pPr marL="0" marR="0" lvl="0" indent="0" algn="l" rtl="0">
                        <a:spcBef>
                          <a:spcPts val="0"/>
                        </a:spcBef>
                        <a:spcAft>
                          <a:spcPts val="0"/>
                        </a:spcAft>
                        <a:buNone/>
                      </a:pPr>
                      <a:r>
                        <a:rPr lang="en-ZA" sz="900" dirty="0">
                          <a:solidFill>
                            <a:schemeClr val="dk1"/>
                          </a:solidFill>
                        </a:rPr>
                        <a:t>[ ]</a:t>
                      </a:r>
                      <a:r>
                        <a:rPr lang="en-ZA" sz="900" dirty="0" err="1">
                          <a:solidFill>
                            <a:schemeClr val="dk1"/>
                          </a:solidFill>
                        </a:rPr>
                        <a:t>Autre</a:t>
                      </a:r>
                      <a:r>
                        <a:rPr lang="en-ZA" sz="900" dirty="0">
                          <a:solidFill>
                            <a:schemeClr val="dk1"/>
                          </a:solidFill>
                        </a:rPr>
                        <a:t>, </a:t>
                      </a:r>
                      <a:r>
                        <a:rPr lang="en-ZA" sz="900" dirty="0" err="1">
                          <a:solidFill>
                            <a:schemeClr val="dk1"/>
                          </a:solidFill>
                        </a:rPr>
                        <a:t>veuillez</a:t>
                      </a:r>
                      <a:r>
                        <a:rPr lang="en-ZA" sz="900" dirty="0">
                          <a:solidFill>
                            <a:schemeClr val="dk1"/>
                          </a:solidFill>
                        </a:rPr>
                        <a:t> </a:t>
                      </a:r>
                      <a:r>
                        <a:rPr lang="en-ZA" sz="900" dirty="0" err="1">
                          <a:solidFill>
                            <a:schemeClr val="dk1"/>
                          </a:solidFill>
                        </a:rPr>
                        <a:t>préciser</a:t>
                      </a:r>
                      <a:r>
                        <a:rPr lang="en-ZA" sz="900" dirty="0">
                          <a:solidFill>
                            <a:schemeClr val="dk1"/>
                          </a:solidFill>
                        </a:rPr>
                        <a:t> :</a:t>
                      </a:r>
                      <a:endParaRPr sz="900" dirty="0">
                        <a:solidFill>
                          <a:schemeClr val="dk1"/>
                        </a:solidFill>
                      </a:endParaRPr>
                    </a:p>
                    <a:p>
                      <a:pPr marL="0" marR="0" lvl="0" indent="0" algn="l" rtl="0">
                        <a:spcBef>
                          <a:spcPts val="0"/>
                        </a:spcBef>
                        <a:spcAft>
                          <a:spcPts val="0"/>
                        </a:spcAft>
                        <a:buNone/>
                      </a:pPr>
                      <a:r>
                        <a:rPr lang="en-ZA" sz="900" dirty="0">
                          <a:solidFill>
                            <a:schemeClr val="dk1"/>
                          </a:solidFill>
                        </a:rPr>
                        <a:t> </a:t>
                      </a:r>
                      <a:endParaRPr sz="9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792375">
                <a:tc gridSpan="2">
                  <a:txBody>
                    <a:bodyPr/>
                    <a:lstStyle/>
                    <a:p>
                      <a:pPr marL="0" marR="0" lvl="0" indent="0" algn="l" rtl="0">
                        <a:spcBef>
                          <a:spcPts val="0"/>
                        </a:spcBef>
                        <a:spcAft>
                          <a:spcPts val="0"/>
                        </a:spcAft>
                        <a:buNone/>
                      </a:pPr>
                      <a:r>
                        <a:rPr lang="en-ZA" sz="900" dirty="0" err="1">
                          <a:solidFill>
                            <a:schemeClr val="dk1"/>
                          </a:solidFill>
                        </a:rPr>
                        <a:t>Suivi</a:t>
                      </a:r>
                      <a:r>
                        <a:rPr lang="en-ZA" sz="900" dirty="0">
                          <a:solidFill>
                            <a:schemeClr val="dk1"/>
                          </a:solidFill>
                        </a:rPr>
                        <a:t> </a:t>
                      </a:r>
                      <a:r>
                        <a:rPr lang="en-ZA" sz="900" dirty="0" err="1">
                          <a:solidFill>
                            <a:schemeClr val="dk1"/>
                          </a:solidFill>
                        </a:rPr>
                        <a:t>d'une</a:t>
                      </a:r>
                      <a:r>
                        <a:rPr lang="en-ZA" sz="900" dirty="0">
                          <a:solidFill>
                            <a:schemeClr val="dk1"/>
                          </a:solidFill>
                        </a:rPr>
                        <a:t> action </a:t>
                      </a:r>
                      <a:r>
                        <a:rPr lang="en-ZA" sz="900" dirty="0" err="1">
                          <a:solidFill>
                            <a:schemeClr val="dk1"/>
                          </a:solidFill>
                        </a:rPr>
                        <a:t>ou</a:t>
                      </a:r>
                      <a:r>
                        <a:rPr lang="en-ZA" sz="900" dirty="0">
                          <a:solidFill>
                            <a:schemeClr val="dk1"/>
                          </a:solidFill>
                        </a:rPr>
                        <a:t> d'un service </a:t>
                      </a:r>
                      <a:r>
                        <a:rPr lang="en-ZA" sz="900" dirty="0" err="1">
                          <a:solidFill>
                            <a:schemeClr val="dk1"/>
                          </a:solidFill>
                        </a:rPr>
                        <a:t>spécifique</a:t>
                      </a:r>
                      <a:r>
                        <a:rPr lang="en-ZA" sz="900" dirty="0">
                          <a:solidFill>
                            <a:schemeClr val="dk1"/>
                          </a:solidFill>
                        </a:rPr>
                        <a:t> </a:t>
                      </a:r>
                      <a:r>
                        <a:rPr lang="en-ZA" sz="900" dirty="0" err="1">
                          <a:solidFill>
                            <a:schemeClr val="dk1"/>
                          </a:solidFill>
                        </a:rPr>
                        <a:t>prévu</a:t>
                      </a:r>
                      <a:r>
                        <a:rPr lang="en-ZA" sz="900" dirty="0">
                          <a:solidFill>
                            <a:schemeClr val="dk1"/>
                          </a:solidFill>
                        </a:rPr>
                        <a:t> dans le plan </a:t>
                      </a:r>
                      <a:r>
                        <a:rPr lang="en-ZA" sz="900" dirty="0" err="1">
                          <a:solidFill>
                            <a:schemeClr val="dk1"/>
                          </a:solidFill>
                        </a:rPr>
                        <a:t>d'intervention</a:t>
                      </a:r>
                      <a:r>
                        <a:rPr lang="en-ZA" sz="900" dirty="0">
                          <a:solidFill>
                            <a:schemeClr val="dk1"/>
                          </a:solidFill>
                        </a:rPr>
                        <a:t> ?</a:t>
                      </a:r>
                      <a:endParaRPr sz="900" dirty="0">
                        <a:solidFill>
                          <a:schemeClr val="dk1"/>
                        </a:solidFill>
                      </a:endParaRPr>
                    </a:p>
                    <a:p>
                      <a:pPr marL="0" marR="0" lvl="0" indent="0" algn="l" rtl="0">
                        <a:spcBef>
                          <a:spcPts val="0"/>
                        </a:spcBef>
                        <a:spcAft>
                          <a:spcPts val="0"/>
                        </a:spcAft>
                        <a:buNone/>
                      </a:pPr>
                      <a:r>
                        <a:rPr lang="en-ZA" sz="900" b="0" dirty="0">
                          <a:solidFill>
                            <a:schemeClr val="accent4"/>
                          </a:solidFill>
                        </a:rPr>
                        <a:t>[X ] </a:t>
                      </a:r>
                      <a:r>
                        <a:rPr lang="en-ZA" sz="900" b="0" dirty="0" err="1">
                          <a:solidFill>
                            <a:schemeClr val="dk1"/>
                          </a:solidFill>
                        </a:rPr>
                        <a:t>Oui</a:t>
                      </a:r>
                      <a:endParaRPr sz="900" b="0" dirty="0">
                        <a:solidFill>
                          <a:schemeClr val="dk1"/>
                        </a:solidFill>
                      </a:endParaRPr>
                    </a:p>
                    <a:p>
                      <a:pPr marL="0" marR="0" lvl="0" indent="0" algn="l" rtl="0">
                        <a:spcBef>
                          <a:spcPts val="0"/>
                        </a:spcBef>
                        <a:spcAft>
                          <a:spcPts val="0"/>
                        </a:spcAft>
                        <a:buNone/>
                      </a:pPr>
                      <a:r>
                        <a:rPr lang="en-ZA" sz="900" b="0" dirty="0">
                          <a:solidFill>
                            <a:schemeClr val="dk1"/>
                          </a:solidFill>
                        </a:rPr>
                        <a:t>[Non</a:t>
                      </a:r>
                      <a:endParaRPr sz="900" b="0" dirty="0">
                        <a:solidFill>
                          <a:schemeClr val="dk1"/>
                        </a:solidFill>
                      </a:endParaRPr>
                    </a:p>
                    <a:p>
                      <a:pPr marL="0" marR="0" lvl="0" indent="0" algn="l" rtl="0">
                        <a:spcBef>
                          <a:spcPts val="0"/>
                        </a:spcBef>
                        <a:spcAft>
                          <a:spcPts val="0"/>
                        </a:spcAft>
                        <a:buNone/>
                      </a:pPr>
                      <a:r>
                        <a:rPr lang="en-ZA" sz="900" dirty="0">
                          <a:solidFill>
                            <a:schemeClr val="dk1"/>
                          </a:solidFill>
                        </a:rPr>
                        <a:t> </a:t>
                      </a:r>
                      <a:endParaRPr sz="9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900" b="1" dirty="0" err="1">
                          <a:solidFill>
                            <a:schemeClr val="dk1"/>
                          </a:solidFill>
                        </a:rPr>
                        <a:t>Précisez</a:t>
                      </a:r>
                      <a:r>
                        <a:rPr lang="en-ZA" sz="900" b="1" dirty="0">
                          <a:solidFill>
                            <a:schemeClr val="dk1"/>
                          </a:solidFill>
                        </a:rPr>
                        <a:t> quelle action/service (du plan </a:t>
                      </a:r>
                      <a:r>
                        <a:rPr lang="en-ZA" sz="900" b="1" dirty="0" err="1">
                          <a:solidFill>
                            <a:schemeClr val="dk1"/>
                          </a:solidFill>
                        </a:rPr>
                        <a:t>d'action</a:t>
                      </a:r>
                      <a:r>
                        <a:rPr lang="en-ZA" sz="900" b="1" dirty="0">
                          <a:solidFill>
                            <a:schemeClr val="dk1"/>
                          </a:solidFill>
                        </a:rPr>
                        <a:t>) a fait </a:t>
                      </a:r>
                      <a:r>
                        <a:rPr lang="en-ZA" sz="900" b="1" dirty="0" err="1">
                          <a:solidFill>
                            <a:schemeClr val="dk1"/>
                          </a:solidFill>
                        </a:rPr>
                        <a:t>l'objet</a:t>
                      </a:r>
                      <a:r>
                        <a:rPr lang="en-ZA" sz="900" b="1" dirty="0">
                          <a:solidFill>
                            <a:schemeClr val="dk1"/>
                          </a:solidFill>
                        </a:rPr>
                        <a:t> d'un </a:t>
                      </a:r>
                      <a:r>
                        <a:rPr lang="en-ZA" sz="900" b="1" dirty="0" err="1">
                          <a:solidFill>
                            <a:schemeClr val="dk1"/>
                          </a:solidFill>
                        </a:rPr>
                        <a:t>suivi</a:t>
                      </a:r>
                      <a:r>
                        <a:rPr lang="en-ZA" sz="900" b="1" dirty="0">
                          <a:solidFill>
                            <a:schemeClr val="dk1"/>
                          </a:solidFill>
                        </a:rPr>
                        <a:t> </a:t>
                      </a:r>
                      <a:r>
                        <a:rPr lang="en-ZA" sz="900" b="1" u="sng" dirty="0" err="1">
                          <a:solidFill>
                            <a:schemeClr val="dk1"/>
                          </a:solidFill>
                        </a:rPr>
                        <a:t>ou</a:t>
                      </a:r>
                      <a:r>
                        <a:rPr lang="en-ZA" sz="900" b="1" u="sng" dirty="0">
                          <a:solidFill>
                            <a:schemeClr val="dk1"/>
                          </a:solidFill>
                        </a:rPr>
                        <a:t> </a:t>
                      </a:r>
                      <a:r>
                        <a:rPr lang="en-ZA" sz="900" b="1" dirty="0" err="1">
                          <a:solidFill>
                            <a:schemeClr val="dk1"/>
                          </a:solidFill>
                        </a:rPr>
                        <a:t>quel</a:t>
                      </a:r>
                      <a:r>
                        <a:rPr lang="en-ZA" sz="900" b="1" dirty="0">
                          <a:solidFill>
                            <a:schemeClr val="dk1"/>
                          </a:solidFill>
                        </a:rPr>
                        <a:t> </a:t>
                      </a:r>
                      <a:r>
                        <a:rPr lang="en-ZA" sz="900" b="1" dirty="0" err="1">
                          <a:solidFill>
                            <a:schemeClr val="dk1"/>
                          </a:solidFill>
                        </a:rPr>
                        <a:t>autre</a:t>
                      </a:r>
                      <a:r>
                        <a:rPr lang="en-ZA" sz="900" b="1" dirty="0">
                          <a:solidFill>
                            <a:schemeClr val="dk1"/>
                          </a:solidFill>
                        </a:rPr>
                        <a:t> </a:t>
                      </a:r>
                      <a:r>
                        <a:rPr lang="en-ZA" sz="900" b="1" dirty="0" err="1">
                          <a:solidFill>
                            <a:schemeClr val="dk1"/>
                          </a:solidFill>
                        </a:rPr>
                        <a:t>élément</a:t>
                      </a:r>
                      <a:r>
                        <a:rPr lang="en-ZA" sz="900" b="1" dirty="0">
                          <a:solidFill>
                            <a:schemeClr val="dk1"/>
                          </a:solidFill>
                        </a:rPr>
                        <a:t> a fait </a:t>
                      </a:r>
                      <a:r>
                        <a:rPr lang="en-ZA" sz="900" b="1" dirty="0" err="1">
                          <a:solidFill>
                            <a:schemeClr val="dk1"/>
                          </a:solidFill>
                        </a:rPr>
                        <a:t>l'objet</a:t>
                      </a:r>
                      <a:r>
                        <a:rPr lang="en-ZA" sz="900" b="1" dirty="0">
                          <a:solidFill>
                            <a:schemeClr val="dk1"/>
                          </a:solidFill>
                        </a:rPr>
                        <a:t> d'un </a:t>
                      </a:r>
                      <a:r>
                        <a:rPr lang="en-ZA" sz="900" b="1" dirty="0" err="1">
                          <a:solidFill>
                            <a:schemeClr val="dk1"/>
                          </a:solidFill>
                        </a:rPr>
                        <a:t>suivi</a:t>
                      </a:r>
                      <a:r>
                        <a:rPr lang="en-ZA" sz="900" b="1" dirty="0">
                          <a:solidFill>
                            <a:schemeClr val="dk1"/>
                          </a:solidFill>
                        </a:rPr>
                        <a:t> :</a:t>
                      </a:r>
                      <a:endParaRPr sz="900" b="1" dirty="0">
                        <a:solidFill>
                          <a:schemeClr val="dk1"/>
                        </a:solidFill>
                      </a:endParaRPr>
                    </a:p>
                    <a:p>
                      <a:pPr marL="0" marR="0" lvl="0" indent="0" algn="l" rtl="0">
                        <a:spcBef>
                          <a:spcPts val="0"/>
                        </a:spcBef>
                        <a:spcAft>
                          <a:spcPts val="0"/>
                        </a:spcAft>
                        <a:buNone/>
                      </a:pPr>
                      <a:r>
                        <a:rPr lang="en-ZA" sz="900" dirty="0">
                          <a:solidFill>
                            <a:schemeClr val="dk1"/>
                          </a:solidFill>
                        </a:rPr>
                        <a:t> </a:t>
                      </a:r>
                      <a:endParaRPr sz="900" dirty="0">
                        <a:solidFill>
                          <a:schemeClr val="dk1"/>
                        </a:solidFill>
                      </a:endParaRPr>
                    </a:p>
                    <a:p>
                      <a:pPr marL="0" marR="0" lvl="0" indent="0" algn="l" rtl="0">
                        <a:spcBef>
                          <a:spcPts val="0"/>
                        </a:spcBef>
                        <a:spcAft>
                          <a:spcPts val="0"/>
                        </a:spcAft>
                        <a:buNone/>
                      </a:pPr>
                      <a:r>
                        <a:rPr lang="en-ZA" sz="900" dirty="0">
                          <a:solidFill>
                            <a:schemeClr val="dk1"/>
                          </a:solidFill>
                        </a:rPr>
                        <a:t> </a:t>
                      </a:r>
                      <a:endParaRPr sz="9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4343"/>
        <p:cNvGrpSpPr/>
        <p:nvPr/>
      </p:nvGrpSpPr>
      <p:grpSpPr>
        <a:xfrm>
          <a:off x="0" y="0"/>
          <a:ext cx="0" cy="0"/>
          <a:chOff x="0" y="0"/>
          <a:chExt cx="0" cy="0"/>
        </a:xfrm>
      </p:grpSpPr>
      <p:sp>
        <p:nvSpPr>
          <p:cNvPr id="4344" name="Google Shape;4344;p176"/>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5" name="Google Shape;4345;p176"/>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6" name="Google Shape;4346;p176"/>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7" name="Google Shape;4347;p176"/>
          <p:cNvSpPr/>
          <p:nvPr/>
        </p:nvSpPr>
        <p:spPr>
          <a:xfrm rot="1782986">
            <a:off x="286724" y="1689645"/>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8" name="Google Shape;4348;p176"/>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349" name="Google Shape;4349;p176"/>
          <p:cNvGraphicFramePr/>
          <p:nvPr>
            <p:extLst>
              <p:ext uri="{D42A27DB-BD31-4B8C-83A1-F6EECF244321}">
                <p14:modId xmlns:p14="http://schemas.microsoft.com/office/powerpoint/2010/main" val="1132479087"/>
              </p:ext>
            </p:extLst>
          </p:nvPr>
        </p:nvGraphicFramePr>
        <p:xfrm>
          <a:off x="996287" y="699799"/>
          <a:ext cx="5254050" cy="5424808"/>
        </p:xfrm>
        <a:graphic>
          <a:graphicData uri="http://schemas.openxmlformats.org/drawingml/2006/table">
            <a:tbl>
              <a:tblPr firstRow="1" firstCol="1" bandRow="1">
                <a:noFill/>
                <a:tableStyleId>{2E002EEE-DCA1-4BBC-BB20-DC795D1CDC30}</a:tableStyleId>
              </a:tblPr>
              <a:tblGrid>
                <a:gridCol w="1986725">
                  <a:extLst>
                    <a:ext uri="{9D8B030D-6E8A-4147-A177-3AD203B41FA5}">
                      <a16:colId xmlns:a16="http://schemas.microsoft.com/office/drawing/2014/main" val="20000"/>
                    </a:ext>
                  </a:extLst>
                </a:gridCol>
                <a:gridCol w="3267325">
                  <a:extLst>
                    <a:ext uri="{9D8B030D-6E8A-4147-A177-3AD203B41FA5}">
                      <a16:colId xmlns:a16="http://schemas.microsoft.com/office/drawing/2014/main" val="20001"/>
                    </a:ext>
                  </a:extLst>
                </a:gridCol>
              </a:tblGrid>
              <a:tr h="965675">
                <a:tc gridSpan="2">
                  <a:txBody>
                    <a:bodyPr/>
                    <a:lstStyle/>
                    <a:p>
                      <a:pPr marL="0" marR="0" lvl="0" indent="0" algn="l" rtl="0">
                        <a:spcBef>
                          <a:spcPts val="0"/>
                        </a:spcBef>
                        <a:spcAft>
                          <a:spcPts val="0"/>
                        </a:spcAft>
                        <a:buNone/>
                      </a:pPr>
                      <a:r>
                        <a:rPr lang="en-ZA" sz="1000" dirty="0">
                          <a:solidFill>
                            <a:schemeClr val="dk1"/>
                          </a:solidFill>
                        </a:rPr>
                        <a:t>Objectif du </a:t>
                      </a:r>
                      <a:r>
                        <a:rPr lang="en-ZA" sz="1000" dirty="0" err="1">
                          <a:solidFill>
                            <a:schemeClr val="dk1"/>
                          </a:solidFill>
                        </a:rPr>
                        <a:t>suivi</a:t>
                      </a:r>
                      <a:r>
                        <a:rPr lang="en-ZA" sz="1000" dirty="0">
                          <a:solidFill>
                            <a:schemeClr val="dk1"/>
                          </a:solidFill>
                        </a:rPr>
                        <a:t> : </a:t>
                      </a:r>
                      <a:r>
                        <a:rPr lang="en-ZA" sz="1000" dirty="0" err="1">
                          <a:solidFill>
                            <a:schemeClr val="dk1"/>
                          </a:solidFill>
                        </a:rPr>
                        <a:t>Décrivez</a:t>
                      </a:r>
                      <a:r>
                        <a:rPr lang="en-ZA" sz="1000" dirty="0">
                          <a:solidFill>
                            <a:schemeClr val="dk1"/>
                          </a:solidFill>
                        </a:rPr>
                        <a:t> la raison du </a:t>
                      </a:r>
                      <a:r>
                        <a:rPr lang="en-ZA" sz="1000" dirty="0" err="1">
                          <a:solidFill>
                            <a:schemeClr val="dk1"/>
                          </a:solidFill>
                        </a:rPr>
                        <a:t>suivi</a:t>
                      </a:r>
                      <a:r>
                        <a:rPr lang="en-ZA" sz="1000" dirty="0">
                          <a:solidFill>
                            <a:schemeClr val="dk1"/>
                          </a:solidFill>
                        </a:rPr>
                        <a:t> de </a:t>
                      </a:r>
                      <a:r>
                        <a:rPr lang="en-ZA" sz="1000" dirty="0" err="1">
                          <a:solidFill>
                            <a:schemeClr val="dk1"/>
                          </a:solidFill>
                        </a:rPr>
                        <a:t>cette</a:t>
                      </a:r>
                      <a:r>
                        <a:rPr lang="en-ZA" sz="1000" dirty="0">
                          <a:solidFill>
                            <a:schemeClr val="dk1"/>
                          </a:solidFill>
                        </a:rPr>
                        <a:t> action/service/</a:t>
                      </a:r>
                      <a:r>
                        <a:rPr lang="en-ZA" sz="1000" dirty="0" err="1">
                          <a:solidFill>
                            <a:schemeClr val="dk1"/>
                          </a:solidFill>
                        </a:rPr>
                        <a:t>élément</a:t>
                      </a:r>
                      <a:r>
                        <a:rPr lang="en-ZA" sz="1000" dirty="0">
                          <a:solidFill>
                            <a:schemeClr val="dk1"/>
                          </a:solidFill>
                        </a:rPr>
                        <a:t> </a:t>
                      </a:r>
                      <a:r>
                        <a:rPr lang="en-ZA" sz="1000" dirty="0" err="1">
                          <a:solidFill>
                            <a:schemeClr val="dk1"/>
                          </a:solidFill>
                        </a:rPr>
                        <a:t>spécifique</a:t>
                      </a:r>
                      <a:r>
                        <a:rPr lang="en-ZA" sz="1000" dirty="0">
                          <a:solidFill>
                            <a:schemeClr val="dk1"/>
                          </a:solidFill>
                        </a:rPr>
                        <a: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accent4"/>
                          </a:solidFill>
                        </a:rPr>
                        <a:t>Pour savoir comment </a:t>
                      </a:r>
                      <a:r>
                        <a:rPr lang="en-ZA" sz="1000" dirty="0" err="1">
                          <a:solidFill>
                            <a:schemeClr val="accent4"/>
                          </a:solidFill>
                        </a:rPr>
                        <a:t>va</a:t>
                      </a:r>
                      <a:r>
                        <a:rPr lang="en-ZA" sz="1000" dirty="0">
                          <a:solidFill>
                            <a:schemeClr val="accent4"/>
                          </a:solidFill>
                        </a:rPr>
                        <a:t> Amina</a:t>
                      </a:r>
                      <a:endParaRPr sz="1000" dirty="0">
                        <a:solidFill>
                          <a:schemeClr val="accent4"/>
                        </a:solidFill>
                      </a:endParaRPr>
                    </a:p>
                    <a:p>
                      <a:pPr marL="0" marR="0" lvl="0" indent="0" algn="l" rtl="0">
                        <a:spcBef>
                          <a:spcPts val="0"/>
                        </a:spcBef>
                        <a:spcAft>
                          <a:spcPts val="0"/>
                        </a:spcAft>
                        <a:buNone/>
                      </a:pPr>
                      <a:r>
                        <a:rPr lang="en-ZA" sz="1000" dirty="0" err="1">
                          <a:solidFill>
                            <a:schemeClr val="accent4"/>
                          </a:solidFill>
                        </a:rPr>
                        <a:t>Vérifier</a:t>
                      </a:r>
                      <a:r>
                        <a:rPr lang="en-ZA" sz="1000" dirty="0">
                          <a:solidFill>
                            <a:schemeClr val="accent4"/>
                          </a:solidFill>
                        </a:rPr>
                        <a:t> </a:t>
                      </a:r>
                      <a:r>
                        <a:rPr lang="en-ZA" sz="1000" dirty="0" err="1">
                          <a:solidFill>
                            <a:schemeClr val="accent4"/>
                          </a:solidFill>
                        </a:rPr>
                        <a:t>si</a:t>
                      </a:r>
                      <a:r>
                        <a:rPr lang="en-ZA" sz="1000" dirty="0">
                          <a:solidFill>
                            <a:schemeClr val="accent4"/>
                          </a:solidFill>
                        </a:rPr>
                        <a:t> </a:t>
                      </a:r>
                      <a:r>
                        <a:rPr lang="en-ZA" sz="1000" dirty="0" err="1">
                          <a:solidFill>
                            <a:schemeClr val="accent4"/>
                          </a:solidFill>
                        </a:rPr>
                        <a:t>elle</a:t>
                      </a:r>
                      <a:r>
                        <a:rPr lang="en-ZA" sz="1000" dirty="0">
                          <a:solidFill>
                            <a:schemeClr val="accent4"/>
                          </a:solidFill>
                        </a:rPr>
                        <a:t> a </a:t>
                      </a:r>
                      <a:r>
                        <a:rPr lang="en-ZA" sz="1000" dirty="0" err="1">
                          <a:solidFill>
                            <a:schemeClr val="accent4"/>
                          </a:solidFill>
                        </a:rPr>
                        <a:t>commencé</a:t>
                      </a:r>
                      <a:r>
                        <a:rPr lang="en-ZA" sz="1000" dirty="0">
                          <a:solidFill>
                            <a:schemeClr val="accent4"/>
                          </a:solidFill>
                        </a:rPr>
                        <a:t> à </a:t>
                      </a:r>
                      <a:r>
                        <a:rPr lang="en-ZA" sz="1000" dirty="0" err="1">
                          <a:solidFill>
                            <a:schemeClr val="accent4"/>
                          </a:solidFill>
                        </a:rPr>
                        <a:t>participer</a:t>
                      </a:r>
                      <a:r>
                        <a:rPr lang="en-ZA" sz="1000" dirty="0">
                          <a:solidFill>
                            <a:schemeClr val="accent4"/>
                          </a:solidFill>
                        </a:rPr>
                        <a:t> à la session de </a:t>
                      </a:r>
                      <a:r>
                        <a:rPr lang="en-ZA" sz="1000" dirty="0" err="1">
                          <a:solidFill>
                            <a:schemeClr val="accent4"/>
                          </a:solidFill>
                        </a:rPr>
                        <a:t>préparation</a:t>
                      </a:r>
                      <a:r>
                        <a:rPr lang="en-ZA" sz="1000" dirty="0">
                          <a:solidFill>
                            <a:schemeClr val="accent4"/>
                          </a:solidFill>
                        </a:rPr>
                        <a:t> à la vie active dans le centre local.</a:t>
                      </a:r>
                      <a:endParaRPr sz="1000" dirty="0">
                        <a:solidFill>
                          <a:schemeClr val="accent4"/>
                        </a:solidFill>
                      </a:endParaRPr>
                    </a:p>
                    <a:p>
                      <a:pPr marL="0" marR="0" lvl="0" indent="0" algn="l" rtl="0">
                        <a:spcBef>
                          <a:spcPts val="0"/>
                        </a:spcBef>
                        <a:spcAft>
                          <a:spcPts val="0"/>
                        </a:spcAft>
                        <a:buNone/>
                      </a:pPr>
                      <a:r>
                        <a:rPr lang="en-ZA" sz="1000" dirty="0">
                          <a:solidFill>
                            <a:schemeClr val="accent4"/>
                          </a:solidFill>
                        </a:rPr>
                        <a:t> </a:t>
                      </a:r>
                      <a:endParaRPr sz="1000" dirty="0">
                        <a:solidFill>
                          <a:schemeClr val="accent4"/>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0"/>
                  </a:ext>
                </a:extLst>
              </a:tr>
              <a:tr h="237400">
                <a:tc gridSpan="2">
                  <a:txBody>
                    <a:bodyPr/>
                    <a:lstStyle/>
                    <a:p>
                      <a:pPr marL="0" marR="0" lvl="0" indent="0" algn="l" rtl="0">
                        <a:lnSpc>
                          <a:spcPct val="107000"/>
                        </a:lnSpc>
                        <a:spcBef>
                          <a:spcPts val="0"/>
                        </a:spcBef>
                        <a:spcAft>
                          <a:spcPts val="0"/>
                        </a:spcAft>
                        <a:buNone/>
                      </a:pPr>
                      <a:r>
                        <a:rPr lang="en-ZA" sz="1000">
                          <a:solidFill>
                            <a:schemeClr val="dk1"/>
                          </a:solidFill>
                        </a:rPr>
                        <a:t>2. RÉSULTAT DU SUIVI</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1"/>
                  </a:ext>
                </a:extLst>
              </a:tr>
              <a:tr h="838150">
                <a:tc gridSpan="2">
                  <a:txBody>
                    <a:bodyPr/>
                    <a:lstStyle/>
                    <a:p>
                      <a:pPr marL="0" marR="0" lvl="0" indent="0" algn="l" rtl="0">
                        <a:spcBef>
                          <a:spcPts val="0"/>
                        </a:spcBef>
                        <a:spcAft>
                          <a:spcPts val="0"/>
                        </a:spcAft>
                        <a:buNone/>
                      </a:pPr>
                      <a:r>
                        <a:rPr lang="en-ZA" sz="1000" dirty="0" err="1">
                          <a:solidFill>
                            <a:schemeClr val="dk1"/>
                          </a:solidFill>
                        </a:rPr>
                        <a:t>Résultat</a:t>
                      </a:r>
                      <a:r>
                        <a:rPr lang="en-ZA" sz="1000" dirty="0">
                          <a:solidFill>
                            <a:schemeClr val="dk1"/>
                          </a:solidFill>
                        </a:rPr>
                        <a:t> du </a:t>
                      </a:r>
                      <a:r>
                        <a:rPr lang="en-ZA" sz="1000" dirty="0" err="1">
                          <a:solidFill>
                            <a:schemeClr val="dk1"/>
                          </a:solidFill>
                        </a:rPr>
                        <a:t>suivi</a:t>
                      </a:r>
                      <a:r>
                        <a:rPr lang="en-ZA" sz="1000" dirty="0">
                          <a:solidFill>
                            <a:schemeClr val="dk1"/>
                          </a:solidFill>
                        </a:rPr>
                        <a:t> : par </a:t>
                      </a:r>
                      <a:r>
                        <a:rPr lang="en-ZA" sz="1000" dirty="0" err="1">
                          <a:solidFill>
                            <a:schemeClr val="dk1"/>
                          </a:solidFill>
                        </a:rPr>
                        <a:t>exemple</a:t>
                      </a:r>
                      <a:r>
                        <a:rPr lang="en-ZA" sz="1000" dirty="0">
                          <a:solidFill>
                            <a:schemeClr val="dk1"/>
                          </a:solidFill>
                        </a:rPr>
                        <a:t>, </a:t>
                      </a:r>
                      <a:r>
                        <a:rPr lang="en-ZA" sz="1000" dirty="0" err="1">
                          <a:solidFill>
                            <a:schemeClr val="dk1"/>
                          </a:solidFill>
                        </a:rPr>
                        <a:t>détails</a:t>
                      </a:r>
                      <a:r>
                        <a:rPr lang="en-ZA" sz="1000" dirty="0">
                          <a:solidFill>
                            <a:schemeClr val="dk1"/>
                          </a:solidFill>
                        </a:rPr>
                        <a:t> sur </a:t>
                      </a:r>
                      <a:r>
                        <a:rPr lang="en-ZA" sz="1000" dirty="0" err="1">
                          <a:solidFill>
                            <a:schemeClr val="dk1"/>
                          </a:solidFill>
                        </a:rPr>
                        <a:t>l'action</a:t>
                      </a:r>
                      <a:r>
                        <a:rPr lang="en-ZA" sz="1000" dirty="0">
                          <a:solidFill>
                            <a:schemeClr val="dk1"/>
                          </a:solidFill>
                        </a:rPr>
                        <a:t> </a:t>
                      </a:r>
                      <a:r>
                        <a:rPr lang="en-ZA" sz="1000" dirty="0" err="1">
                          <a:solidFill>
                            <a:schemeClr val="dk1"/>
                          </a:solidFill>
                        </a:rPr>
                        <a:t>entreprise</a:t>
                      </a:r>
                      <a:r>
                        <a:rPr lang="en-ZA" sz="1000" dirty="0">
                          <a:solidFill>
                            <a:schemeClr val="dk1"/>
                          </a:solidFill>
                        </a:rPr>
                        <a:t>/le service </a:t>
                      </a:r>
                      <a:r>
                        <a:rPr lang="en-ZA" sz="1000" dirty="0" err="1">
                          <a:solidFill>
                            <a:schemeClr val="dk1"/>
                          </a:solidFill>
                        </a:rPr>
                        <a:t>fourni</a:t>
                      </a:r>
                      <a:r>
                        <a:rPr lang="en-ZA" sz="1000" dirty="0">
                          <a:solidFill>
                            <a:schemeClr val="dk1"/>
                          </a:solidFill>
                        </a:rPr>
                        <a:t>, </a:t>
                      </a:r>
                      <a:r>
                        <a:rPr lang="en-ZA" sz="1000" dirty="0" err="1">
                          <a:solidFill>
                            <a:schemeClr val="dk1"/>
                          </a:solidFill>
                        </a:rPr>
                        <a:t>résultats</a:t>
                      </a:r>
                      <a:r>
                        <a:rPr lang="en-ZA" sz="1000" dirty="0">
                          <a:solidFill>
                            <a:schemeClr val="dk1"/>
                          </a:solidFill>
                        </a:rPr>
                        <a:t> de </a:t>
                      </a:r>
                      <a:r>
                        <a:rPr lang="en-ZA" sz="1000" dirty="0" err="1">
                          <a:solidFill>
                            <a:schemeClr val="dk1"/>
                          </a:solidFill>
                        </a:rPr>
                        <a:t>l'action</a:t>
                      </a:r>
                      <a:r>
                        <a:rPr lang="en-ZA" sz="1000" dirty="0">
                          <a:solidFill>
                            <a:schemeClr val="dk1"/>
                          </a:solidFill>
                        </a:rPr>
                        <a:t> </a:t>
                      </a:r>
                      <a:r>
                        <a:rPr lang="en-ZA" sz="1000" dirty="0" err="1">
                          <a:solidFill>
                            <a:schemeClr val="dk1"/>
                          </a:solidFill>
                        </a:rPr>
                        <a:t>entreprise</a:t>
                      </a:r>
                      <a:r>
                        <a:rPr lang="en-ZA" sz="1000" dirty="0">
                          <a:solidFill>
                            <a:schemeClr val="dk1"/>
                          </a:solidFill>
                        </a:rPr>
                        <a:t>/du service </a:t>
                      </a:r>
                      <a:r>
                        <a:rPr lang="en-ZA" sz="1000" dirty="0" err="1">
                          <a:solidFill>
                            <a:schemeClr val="dk1"/>
                          </a:solidFill>
                        </a:rPr>
                        <a:t>fourni</a:t>
                      </a:r>
                      <a:r>
                        <a:rPr lang="en-ZA" sz="1000" dirty="0">
                          <a:solidFill>
                            <a:schemeClr val="dk1"/>
                          </a:solidFill>
                        </a:rPr>
                        <a:t>, </a:t>
                      </a:r>
                      <a:r>
                        <a:rPr lang="en-ZA" sz="1000" dirty="0" err="1">
                          <a:solidFill>
                            <a:schemeClr val="dk1"/>
                          </a:solidFill>
                        </a:rPr>
                        <a:t>détails</a:t>
                      </a:r>
                      <a:r>
                        <a:rPr lang="en-ZA" sz="1000" dirty="0">
                          <a:solidFill>
                            <a:schemeClr val="dk1"/>
                          </a:solidFill>
                        </a:rPr>
                        <a:t> sur </a:t>
                      </a:r>
                      <a:r>
                        <a:rPr lang="en-ZA" sz="1000" dirty="0" err="1">
                          <a:solidFill>
                            <a:schemeClr val="dk1"/>
                          </a:solidFill>
                        </a:rPr>
                        <a:t>l'évolution</a:t>
                      </a:r>
                      <a:r>
                        <a:rPr lang="en-ZA" sz="1000" dirty="0">
                          <a:solidFill>
                            <a:schemeClr val="dk1"/>
                          </a:solidFill>
                        </a:rPr>
                        <a:t> de la situation de </a:t>
                      </a:r>
                      <a:r>
                        <a:rPr lang="en-ZA" sz="1000" dirty="0" err="1">
                          <a:solidFill>
                            <a:schemeClr val="dk1"/>
                          </a:solidFill>
                        </a:rPr>
                        <a:t>l'enfant</a:t>
                      </a:r>
                      <a:r>
                        <a:rPr lang="en-ZA" sz="1000" dirty="0">
                          <a:solidFill>
                            <a:schemeClr val="dk1"/>
                          </a:solidFill>
                        </a:rPr>
                        <a: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accent4"/>
                          </a:solidFill>
                        </a:rPr>
                        <a:t>Elle se </a:t>
                      </a:r>
                      <a:r>
                        <a:rPr lang="en-ZA" sz="1000" dirty="0" err="1">
                          <a:solidFill>
                            <a:schemeClr val="accent4"/>
                          </a:solidFill>
                        </a:rPr>
                        <a:t>porte</a:t>
                      </a:r>
                      <a:r>
                        <a:rPr lang="en-ZA" sz="1000" dirty="0">
                          <a:solidFill>
                            <a:schemeClr val="accent4"/>
                          </a:solidFill>
                        </a:rPr>
                        <a:t> bien et </a:t>
                      </a:r>
                      <a:r>
                        <a:rPr lang="en-ZA" sz="1000" dirty="0" err="1">
                          <a:solidFill>
                            <a:schemeClr val="accent4"/>
                          </a:solidFill>
                        </a:rPr>
                        <a:t>participe</a:t>
                      </a:r>
                      <a:r>
                        <a:rPr lang="en-ZA" sz="1000" dirty="0">
                          <a:solidFill>
                            <a:schemeClr val="accent4"/>
                          </a:solidFill>
                        </a:rPr>
                        <a:t> à des séances </a:t>
                      </a:r>
                      <a:r>
                        <a:rPr lang="en-ZA" sz="1000" dirty="0" err="1">
                          <a:solidFill>
                            <a:schemeClr val="accent4"/>
                          </a:solidFill>
                        </a:rPr>
                        <a:t>d'apprentissage</a:t>
                      </a:r>
                      <a:r>
                        <a:rPr lang="en-ZA" sz="1000" dirty="0">
                          <a:solidFill>
                            <a:schemeClr val="accent4"/>
                          </a:solidFill>
                        </a:rPr>
                        <a:t> de la vie</a:t>
                      </a:r>
                      <a:endParaRPr sz="1000" dirty="0">
                        <a:solidFill>
                          <a:schemeClr val="accent4"/>
                        </a:solidFill>
                      </a:endParaRPr>
                    </a:p>
                    <a:p>
                      <a:pPr marL="0" marR="0" lvl="0" indent="0" algn="l" rtl="0">
                        <a:spcBef>
                          <a:spcPts val="0"/>
                        </a:spcBef>
                        <a:spcAft>
                          <a:spcPts val="0"/>
                        </a:spcAft>
                        <a:buNone/>
                      </a:pPr>
                      <a:r>
                        <a:rPr lang="en-ZA" sz="1000" dirty="0">
                          <a:solidFill>
                            <a:schemeClr val="accent4"/>
                          </a:solidFill>
                        </a:rPr>
                        <a:t> </a:t>
                      </a:r>
                      <a:endParaRPr sz="1000" dirty="0">
                        <a:solidFill>
                          <a:schemeClr val="accent4"/>
                        </a:solidFill>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2"/>
                  </a:ext>
                </a:extLst>
              </a:tr>
              <a:tr h="1111975">
                <a:tc>
                  <a:txBody>
                    <a:bodyPr/>
                    <a:lstStyle/>
                    <a:p>
                      <a:pPr marL="0" marR="0" lvl="0" indent="0" algn="l" rtl="0">
                        <a:spcBef>
                          <a:spcPts val="0"/>
                        </a:spcBef>
                        <a:spcAft>
                          <a:spcPts val="0"/>
                        </a:spcAft>
                        <a:buNone/>
                      </a:pPr>
                      <a:r>
                        <a:rPr lang="en-ZA" sz="1000" dirty="0">
                          <a:solidFill>
                            <a:schemeClr val="dk1"/>
                          </a:solidFill>
                        </a:rPr>
                        <a:t>En </a:t>
                      </a:r>
                      <a:r>
                        <a:rPr lang="en-ZA" sz="1000" dirty="0" err="1">
                          <a:solidFill>
                            <a:schemeClr val="dk1"/>
                          </a:solidFill>
                        </a:rPr>
                        <a:t>cas</a:t>
                      </a:r>
                      <a:r>
                        <a:rPr lang="en-ZA" sz="1000" dirty="0">
                          <a:solidFill>
                            <a:schemeClr val="dk1"/>
                          </a:solidFill>
                        </a:rPr>
                        <a:t> de </a:t>
                      </a:r>
                      <a:r>
                        <a:rPr lang="en-ZA" sz="1000" dirty="0" err="1">
                          <a:solidFill>
                            <a:schemeClr val="dk1"/>
                          </a:solidFill>
                        </a:rPr>
                        <a:t>suivi</a:t>
                      </a:r>
                      <a:r>
                        <a:rPr lang="en-ZA" sz="1000" dirty="0">
                          <a:solidFill>
                            <a:schemeClr val="dk1"/>
                          </a:solidFill>
                        </a:rPr>
                        <a:t>, </a:t>
                      </a:r>
                      <a:r>
                        <a:rPr lang="en-ZA" sz="1000" dirty="0" err="1">
                          <a:solidFill>
                            <a:schemeClr val="dk1"/>
                          </a:solidFill>
                        </a:rPr>
                        <a:t>l'action</a:t>
                      </a:r>
                      <a:r>
                        <a:rPr lang="en-ZA" sz="1000" dirty="0">
                          <a:solidFill>
                            <a:schemeClr val="dk1"/>
                          </a:solidFill>
                        </a:rPr>
                        <a:t> </a:t>
                      </a:r>
                      <a:r>
                        <a:rPr lang="en-ZA" sz="1000" dirty="0" err="1">
                          <a:solidFill>
                            <a:schemeClr val="dk1"/>
                          </a:solidFill>
                        </a:rPr>
                        <a:t>ou</a:t>
                      </a:r>
                      <a:r>
                        <a:rPr lang="en-ZA" sz="1000" dirty="0">
                          <a:solidFill>
                            <a:schemeClr val="dk1"/>
                          </a:solidFill>
                        </a:rPr>
                        <a:t> le service </a:t>
                      </a:r>
                      <a:r>
                        <a:rPr lang="en-ZA" sz="1000" dirty="0" err="1">
                          <a:solidFill>
                            <a:schemeClr val="dk1"/>
                          </a:solidFill>
                        </a:rPr>
                        <a:t>spécifique</a:t>
                      </a:r>
                      <a:r>
                        <a:rPr lang="en-ZA" sz="1000" dirty="0">
                          <a:solidFill>
                            <a:schemeClr val="dk1"/>
                          </a:solidFill>
                        </a:rPr>
                        <a:t> </a:t>
                      </a:r>
                      <a:r>
                        <a:rPr lang="en-ZA" sz="1000" dirty="0" err="1">
                          <a:solidFill>
                            <a:schemeClr val="dk1"/>
                          </a:solidFill>
                        </a:rPr>
                        <a:t>prévu</a:t>
                      </a:r>
                      <a:r>
                        <a:rPr lang="en-ZA" sz="1000" dirty="0">
                          <a:solidFill>
                            <a:schemeClr val="dk1"/>
                          </a:solidFill>
                        </a:rPr>
                        <a:t> dans le plan de </a:t>
                      </a:r>
                      <a:r>
                        <a:rPr lang="en-ZA" sz="1000" dirty="0" err="1">
                          <a:solidFill>
                            <a:schemeClr val="dk1"/>
                          </a:solidFill>
                        </a:rPr>
                        <a:t>traitement</a:t>
                      </a:r>
                      <a:r>
                        <a:rPr lang="en-ZA" sz="1000" dirty="0">
                          <a:solidFill>
                            <a:schemeClr val="dk1"/>
                          </a:solidFill>
                        </a:rPr>
                        <a:t> a-t-il </a:t>
                      </a:r>
                      <a:r>
                        <a:rPr lang="en-ZA" sz="1000" dirty="0" err="1">
                          <a:solidFill>
                            <a:schemeClr val="dk1"/>
                          </a:solidFill>
                        </a:rPr>
                        <a:t>été</a:t>
                      </a:r>
                      <a:r>
                        <a:rPr lang="en-ZA" sz="1000" dirty="0">
                          <a:solidFill>
                            <a:schemeClr val="dk1"/>
                          </a:solidFill>
                        </a:rPr>
                        <a:t> mis </a:t>
                      </a:r>
                      <a:r>
                        <a:rPr lang="en-ZA" sz="1000" dirty="0" err="1">
                          <a:solidFill>
                            <a:schemeClr val="dk1"/>
                          </a:solidFill>
                        </a:rPr>
                        <a:t>en</a:t>
                      </a:r>
                      <a:r>
                        <a:rPr lang="en-ZA" sz="1000" dirty="0">
                          <a:solidFill>
                            <a:schemeClr val="dk1"/>
                          </a:solidFill>
                        </a:rPr>
                        <a:t> </a:t>
                      </a:r>
                      <a:r>
                        <a:rPr lang="en-ZA" sz="1000" dirty="0" err="1">
                          <a:solidFill>
                            <a:schemeClr val="dk1"/>
                          </a:solidFill>
                        </a:rPr>
                        <a:t>œuvre</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1" dirty="0">
                          <a:solidFill>
                            <a:schemeClr val="accent4"/>
                          </a:solidFill>
                        </a:rPr>
                        <a:t>[X </a:t>
                      </a: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Impossible à </a:t>
                      </a:r>
                      <a:r>
                        <a:rPr lang="en-ZA" sz="1000" b="0" dirty="0" err="1">
                          <a:solidFill>
                            <a:schemeClr val="dk1"/>
                          </a:solidFill>
                        </a:rPr>
                        <a:t>déterminer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dirty="0">
                          <a:solidFill>
                            <a:schemeClr val="dk1"/>
                          </a:solidFill>
                        </a:rPr>
                        <a:t>En </a:t>
                      </a:r>
                      <a:r>
                        <a:rPr lang="en-ZA" sz="1000" b="1" dirty="0" err="1">
                          <a:solidFill>
                            <a:schemeClr val="dk1"/>
                          </a:solidFill>
                        </a:rPr>
                        <a:t>cas</a:t>
                      </a:r>
                      <a:r>
                        <a:rPr lang="en-ZA" sz="1000" b="1" dirty="0">
                          <a:solidFill>
                            <a:schemeClr val="dk1"/>
                          </a:solidFill>
                        </a:rPr>
                        <a:t> de </a:t>
                      </a:r>
                      <a:r>
                        <a:rPr lang="en-ZA" sz="1000" b="1" dirty="0" err="1">
                          <a:solidFill>
                            <a:schemeClr val="dk1"/>
                          </a:solidFill>
                        </a:rPr>
                        <a:t>suivi</a:t>
                      </a:r>
                      <a:r>
                        <a:rPr lang="en-ZA" sz="1000" b="1" dirty="0">
                          <a:solidFill>
                            <a:schemeClr val="dk1"/>
                          </a:solidFill>
                        </a:rPr>
                        <a:t>, la situation de </a:t>
                      </a:r>
                      <a:r>
                        <a:rPr lang="en-ZA" sz="1000" b="1" dirty="0" err="1">
                          <a:solidFill>
                            <a:schemeClr val="dk1"/>
                          </a:solidFill>
                        </a:rPr>
                        <a:t>l'enfant</a:t>
                      </a:r>
                      <a:r>
                        <a:rPr lang="en-ZA" sz="1000" b="1" dirty="0">
                          <a:solidFill>
                            <a:schemeClr val="dk1"/>
                          </a:solidFill>
                        </a:rPr>
                        <a:t> a-t-</a:t>
                      </a:r>
                      <a:r>
                        <a:rPr lang="en-ZA" sz="1000" b="1" dirty="0" err="1">
                          <a:solidFill>
                            <a:schemeClr val="dk1"/>
                          </a:solidFill>
                        </a:rPr>
                        <a:t>elle</a:t>
                      </a:r>
                      <a:r>
                        <a:rPr lang="en-ZA" sz="1000" b="1" dirty="0">
                          <a:solidFill>
                            <a:schemeClr val="dk1"/>
                          </a:solidFill>
                        </a:rPr>
                        <a:t> </a:t>
                      </a:r>
                      <a:r>
                        <a:rPr lang="en-ZA" sz="1000" b="1" dirty="0" err="1">
                          <a:solidFill>
                            <a:schemeClr val="dk1"/>
                          </a:solidFill>
                        </a:rPr>
                        <a:t>changé</a:t>
                      </a:r>
                      <a:r>
                        <a:rPr lang="en-ZA" sz="1000" b="1" dirty="0">
                          <a:solidFill>
                            <a:schemeClr val="dk1"/>
                          </a:solidFill>
                        </a:rPr>
                        <a:t> de manière significative ?</a:t>
                      </a:r>
                      <a:endParaRPr sz="1000" b="1" dirty="0">
                        <a:solidFill>
                          <a:schemeClr val="dk1"/>
                        </a:solidFill>
                      </a:endParaRPr>
                    </a:p>
                    <a:p>
                      <a:pPr marL="0" marR="0" lvl="0" indent="0" algn="l" rtl="0">
                        <a:spcBef>
                          <a:spcPts val="0"/>
                        </a:spcBef>
                        <a:spcAft>
                          <a:spcPts val="0"/>
                        </a:spcAft>
                        <a:buNone/>
                      </a:pPr>
                      <a:r>
                        <a:rPr lang="en-ZA" sz="1000" b="1" dirty="0">
                          <a:solidFill>
                            <a:schemeClr val="accent4"/>
                          </a:solidFill>
                        </a:rPr>
                        <a:t>[X </a:t>
                      </a:r>
                      <a:r>
                        <a:rPr lang="en-ZA" sz="1000" dirty="0">
                          <a:solidFill>
                            <a:schemeClr val="dk1"/>
                          </a:solidFill>
                        </a:rPr>
                        <a:t>] </a:t>
                      </a:r>
                      <a:r>
                        <a:rPr lang="en-ZA" sz="1000" dirty="0" err="1">
                          <a:solidFill>
                            <a:schemeClr val="dk1"/>
                          </a:solidFill>
                        </a:rPr>
                        <a:t>Oui</a:t>
                      </a:r>
                      <a:r>
                        <a:rPr lang="en-ZA" sz="1000" dirty="0">
                          <a:solidFill>
                            <a:schemeClr val="dk1"/>
                          </a:solidFill>
                        </a:rPr>
                        <a:t>, </a:t>
                      </a:r>
                      <a:r>
                        <a:rPr lang="en-ZA" sz="1000" dirty="0" err="1">
                          <a:solidFill>
                            <a:schemeClr val="dk1"/>
                          </a:solidFill>
                        </a:rPr>
                        <a:t>amélioré</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a:t>
                      </a:r>
                      <a:r>
                        <a:rPr lang="en-ZA" sz="1000" dirty="0" err="1">
                          <a:solidFill>
                            <a:schemeClr val="dk1"/>
                          </a:solidFill>
                        </a:rPr>
                        <a:t>Oui</a:t>
                      </a:r>
                      <a:r>
                        <a:rPr lang="en-ZA" sz="1000" dirty="0">
                          <a:solidFill>
                            <a:schemeClr val="dk1"/>
                          </a:solidFill>
                        </a:rPr>
                        <a:t>, </a:t>
                      </a:r>
                      <a:r>
                        <a:rPr lang="en-ZA" sz="1000" dirty="0" err="1">
                          <a:solidFill>
                            <a:schemeClr val="dk1"/>
                          </a:solidFill>
                        </a:rPr>
                        <a:t>refusé</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]Non</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Impossible à </a:t>
                      </a:r>
                      <a:r>
                        <a:rPr lang="en-ZA" sz="1000" dirty="0" err="1">
                          <a:solidFill>
                            <a:schemeClr val="dk1"/>
                          </a:solidFill>
                        </a:rPr>
                        <a:t>déterminer</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237400">
                <a:tc gridSpan="2">
                  <a:txBody>
                    <a:bodyPr/>
                    <a:lstStyle/>
                    <a:p>
                      <a:pPr marL="0" marR="0" lvl="0" indent="0" algn="l" rtl="0">
                        <a:lnSpc>
                          <a:spcPct val="107000"/>
                        </a:lnSpc>
                        <a:spcBef>
                          <a:spcPts val="0"/>
                        </a:spcBef>
                        <a:spcAft>
                          <a:spcPts val="0"/>
                        </a:spcAft>
                        <a:buNone/>
                      </a:pPr>
                      <a:r>
                        <a:rPr lang="en-ZA" sz="1000">
                          <a:solidFill>
                            <a:schemeClr val="dk1"/>
                          </a:solidFill>
                        </a:rPr>
                        <a:t>3. PROCHAINES ÉTAPES</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4"/>
                  </a:ext>
                </a:extLst>
              </a:tr>
              <a:tr h="819350">
                <a:tc>
                  <a:txBody>
                    <a:bodyPr/>
                    <a:lstStyle/>
                    <a:p>
                      <a:pPr marL="0" marR="0" lvl="0" indent="0" algn="l" rtl="0">
                        <a:spcBef>
                          <a:spcPts val="0"/>
                        </a:spcBef>
                        <a:spcAft>
                          <a:spcPts val="0"/>
                        </a:spcAft>
                        <a:buNone/>
                      </a:pPr>
                      <a:r>
                        <a:rPr lang="en-ZA" sz="1000" dirty="0">
                          <a:solidFill>
                            <a:schemeClr val="dk1"/>
                          </a:solidFill>
                        </a:rPr>
                        <a:t>Est-il </a:t>
                      </a:r>
                      <a:r>
                        <a:rPr lang="en-ZA" sz="1000" dirty="0" err="1">
                          <a:solidFill>
                            <a:schemeClr val="dk1"/>
                          </a:solidFill>
                        </a:rPr>
                        <a:t>nécessaire</a:t>
                      </a:r>
                      <a:r>
                        <a:rPr lang="en-ZA" sz="1000" dirty="0">
                          <a:solidFill>
                            <a:schemeClr val="dk1"/>
                          </a:solidFill>
                        </a:rPr>
                        <a:t> de </a:t>
                      </a:r>
                      <a:r>
                        <a:rPr lang="en-ZA" sz="1000" dirty="0" err="1">
                          <a:solidFill>
                            <a:schemeClr val="dk1"/>
                          </a:solidFill>
                        </a:rPr>
                        <a:t>poursuivre</a:t>
                      </a:r>
                      <a:r>
                        <a:rPr lang="en-ZA" sz="1000" dirty="0">
                          <a:solidFill>
                            <a:schemeClr val="dk1"/>
                          </a:solidFill>
                        </a:rPr>
                        <a:t> le </a:t>
                      </a:r>
                      <a:r>
                        <a:rPr lang="en-ZA" sz="1000" dirty="0" err="1">
                          <a:solidFill>
                            <a:schemeClr val="dk1"/>
                          </a:solidFill>
                        </a:rPr>
                        <a:t>suivi</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1" dirty="0">
                          <a:solidFill>
                            <a:schemeClr val="accent4"/>
                          </a:solidFill>
                        </a:rPr>
                        <a:t>[X </a:t>
                      </a: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b="1" dirty="0">
                          <a:solidFill>
                            <a:schemeClr val="dk1"/>
                          </a:solidFill>
                        </a:rPr>
                        <a:t>Si </a:t>
                      </a:r>
                      <a:r>
                        <a:rPr lang="en-ZA" sz="1000" b="1" dirty="0" err="1">
                          <a:solidFill>
                            <a:schemeClr val="dk1"/>
                          </a:solidFill>
                        </a:rPr>
                        <a:t>oui</a:t>
                      </a:r>
                      <a:r>
                        <a:rPr lang="en-ZA" sz="1000" b="1" dirty="0">
                          <a:solidFill>
                            <a:schemeClr val="dk1"/>
                          </a:solidFill>
                        </a:rPr>
                        <a:t>, date du prochain </a:t>
                      </a:r>
                      <a:r>
                        <a:rPr lang="en-ZA" sz="1000" b="1" dirty="0" err="1">
                          <a:solidFill>
                            <a:schemeClr val="dk1"/>
                          </a:solidFill>
                        </a:rPr>
                        <a:t>suivi</a:t>
                      </a:r>
                      <a:r>
                        <a:rPr lang="en-ZA" sz="1000" b="1" dirty="0">
                          <a:solidFill>
                            <a:schemeClr val="dk1"/>
                          </a:solidFill>
                        </a:rPr>
                        <a:t> : </a:t>
                      </a:r>
                      <a:r>
                        <a:rPr lang="en-ZA" sz="1000" dirty="0" err="1">
                          <a:solidFill>
                            <a:schemeClr val="dk1"/>
                          </a:solidFill>
                        </a:rPr>
                        <a:t>jj</a:t>
                      </a:r>
                      <a:r>
                        <a:rPr lang="en-ZA" sz="1000" dirty="0">
                          <a:solidFill>
                            <a:schemeClr val="dk1"/>
                          </a:solidFill>
                        </a:rPr>
                        <a:t>/mm/aa </a:t>
                      </a:r>
                      <a:endParaRPr sz="1000" dirty="0">
                        <a:solidFill>
                          <a:schemeClr val="dk1"/>
                        </a:solidFill>
                      </a:endParaRPr>
                    </a:p>
                    <a:p>
                      <a:pPr marL="0" marR="0" lvl="0" indent="0" algn="l" rtl="0">
                        <a:spcBef>
                          <a:spcPts val="0"/>
                        </a:spcBef>
                        <a:spcAft>
                          <a:spcPts val="0"/>
                        </a:spcAft>
                        <a:buNone/>
                      </a:pPr>
                      <a:r>
                        <a:rPr lang="en-ZA" sz="1000" b="1" dirty="0">
                          <a:solidFill>
                            <a:schemeClr val="accent4"/>
                          </a:solidFill>
                        </a:rPr>
                        <a:t>A CONFIRMER</a:t>
                      </a:r>
                      <a:endParaRPr sz="1000" b="1" dirty="0">
                        <a:solidFill>
                          <a:schemeClr val="accent4"/>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1059250">
                <a:tc gridSpan="2">
                  <a:txBody>
                    <a:bodyPr/>
                    <a:lstStyle/>
                    <a:p>
                      <a:pPr marL="0" marR="0" lvl="0" indent="0" algn="l" rtl="0">
                        <a:spcBef>
                          <a:spcPts val="0"/>
                        </a:spcBef>
                        <a:spcAft>
                          <a:spcPts val="0"/>
                        </a:spcAft>
                        <a:buNone/>
                      </a:pPr>
                      <a:r>
                        <a:rPr lang="en-ZA" sz="1000" dirty="0">
                          <a:solidFill>
                            <a:schemeClr val="dk1"/>
                          </a:solidFill>
                        </a:rPr>
                        <a:t>Y a-t-il </a:t>
                      </a:r>
                      <a:r>
                        <a:rPr lang="en-ZA" sz="1000" dirty="0" err="1">
                          <a:solidFill>
                            <a:schemeClr val="dk1"/>
                          </a:solidFill>
                        </a:rPr>
                        <a:t>d'autres</a:t>
                      </a:r>
                      <a:r>
                        <a:rPr lang="en-ZA" sz="1000" dirty="0">
                          <a:solidFill>
                            <a:schemeClr val="dk1"/>
                          </a:solidFill>
                        </a:rPr>
                        <a:t> </a:t>
                      </a:r>
                      <a:r>
                        <a:rPr lang="en-ZA" sz="1000" dirty="0" err="1">
                          <a:solidFill>
                            <a:schemeClr val="dk1"/>
                          </a:solidFill>
                        </a:rPr>
                        <a:t>recommandations</a:t>
                      </a:r>
                      <a:r>
                        <a:rPr lang="en-ZA" sz="1000" dirty="0">
                          <a:solidFill>
                            <a:schemeClr val="dk1"/>
                          </a:solidFill>
                        </a:rPr>
                        <a:t> </a:t>
                      </a:r>
                      <a:r>
                        <a:rPr lang="en-ZA" sz="1000" dirty="0" err="1">
                          <a:solidFill>
                            <a:schemeClr val="dk1"/>
                          </a:solidFill>
                        </a:rPr>
                        <a:t>basées</a:t>
                      </a:r>
                      <a:r>
                        <a:rPr lang="en-ZA" sz="1000" dirty="0">
                          <a:solidFill>
                            <a:schemeClr val="dk1"/>
                          </a:solidFill>
                        </a:rPr>
                        <a:t> sur le </a:t>
                      </a:r>
                      <a:r>
                        <a:rPr lang="en-ZA" sz="1000" dirty="0" err="1">
                          <a:solidFill>
                            <a:schemeClr val="dk1"/>
                          </a:solidFill>
                        </a:rPr>
                        <a:t>suivi</a:t>
                      </a:r>
                      <a:r>
                        <a:rPr lang="en-ZA" sz="1000" dirty="0">
                          <a:solidFill>
                            <a:schemeClr val="dk1"/>
                          </a:solidFill>
                        </a:rPr>
                        <a:t> </a:t>
                      </a:r>
                      <a:r>
                        <a:rPr lang="en-ZA" sz="1000" dirty="0" err="1">
                          <a:solidFill>
                            <a:schemeClr val="dk1"/>
                          </a:solidFill>
                        </a:rPr>
                        <a:t>effectué</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accent4"/>
                          </a:solidFill>
                        </a:rPr>
                        <a:t> </a:t>
                      </a:r>
                      <a:r>
                        <a:rPr lang="en-ZA" sz="1000" dirty="0" err="1">
                          <a:solidFill>
                            <a:schemeClr val="accent4"/>
                          </a:solidFill>
                        </a:rPr>
                        <a:t>Oui</a:t>
                      </a:r>
                      <a:endParaRPr sz="1000" dirty="0">
                        <a:solidFill>
                          <a:schemeClr val="accent4"/>
                        </a:solidFill>
                      </a:endParaRPr>
                    </a:p>
                    <a:p>
                      <a:pPr marL="0" marR="0" lvl="0" indent="0" algn="l" rtl="0">
                        <a:spcBef>
                          <a:spcPts val="0"/>
                        </a:spcBef>
                        <a:spcAft>
                          <a:spcPts val="0"/>
                        </a:spcAft>
                        <a:buNone/>
                      </a:pPr>
                      <a:r>
                        <a:rPr lang="en-ZA" sz="1000" dirty="0">
                          <a:solidFill>
                            <a:schemeClr val="accent4"/>
                          </a:solidFill>
                        </a:rPr>
                        <a:t> </a:t>
                      </a:r>
                      <a:endParaRPr sz="1000" dirty="0">
                        <a:solidFill>
                          <a:schemeClr val="accent4"/>
                        </a:solidFill>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4353"/>
        <p:cNvGrpSpPr/>
        <p:nvPr/>
      </p:nvGrpSpPr>
      <p:grpSpPr>
        <a:xfrm>
          <a:off x="0" y="0"/>
          <a:ext cx="0" cy="0"/>
          <a:chOff x="0" y="0"/>
          <a:chExt cx="0" cy="0"/>
        </a:xfrm>
      </p:grpSpPr>
      <p:sp>
        <p:nvSpPr>
          <p:cNvPr id="4354" name="Google Shape;4354;p177"/>
          <p:cNvSpPr txBox="1"/>
          <p:nvPr/>
        </p:nvSpPr>
        <p:spPr>
          <a:xfrm>
            <a:off x="996287" y="1805318"/>
            <a:ext cx="5254042"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Le gestionnaire de cas rend régulièrement visite à Amina et à sa famille pour suivre son évolution et vérifier que le plan d'action fonctionne. Le gestionnaire de cas estime que la situation d'Amina semble s'améliorer.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ZA"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ZA" sz="1200">
                <a:solidFill>
                  <a:schemeClr val="dk1"/>
                </a:solidFill>
                <a:latin typeface="Calibri"/>
                <a:ea typeface="Calibri"/>
                <a:cs typeface="Calibri"/>
                <a:sym typeface="Calibri"/>
              </a:rPr>
              <a:t>La tante d'Amina, qui vit à proximité, a accepté de s'occuper de ses frères et sœurs pendant que sa mère fait le ménage dans une boulangerie locale. Ce n'est que quelques heures par jour, mais l'argent supplémentaire a été très utile à la famille. Amina a cessé de travailler chez la voisine et peut même désormais participer aux cours de préparation à la vie active organisés par le centre communautaire de son quartier.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ZA" sz="1200">
                <a:solidFill>
                  <a:schemeClr val="dk1"/>
                </a:solidFill>
                <a:latin typeface="Calibri"/>
                <a:ea typeface="Calibri"/>
                <a:cs typeface="Calibri"/>
                <a:sym typeface="Calibri"/>
              </a:rPr>
              <a:t>Lors d'une visite à domicile, Amina raconte à son assistante sociale qu'au début de la semaine, le voisin pour lequel elle a travaillé dans le passé est venu chez elles et a dit à sa mère qu'il voulait épouser Amina. Sa mère a répondu qu'elle n'était pas d'accord avec le mariage car sa fille est encore trop jeune. Au cours des dernières semaines, le gestionnaire de cas a eu plusieurs conversations avec la mère d'Amina au sujet de l'impact du mariage des enfants sur son bien-être et son avenir, et sa mère pense également qu'il vaut mieux qu'Amina attende d'être plus âgée.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ZA" sz="1200">
                <a:solidFill>
                  <a:schemeClr val="dk1"/>
                </a:solidFill>
                <a:latin typeface="Calibri"/>
                <a:ea typeface="Calibri"/>
                <a:cs typeface="Calibri"/>
                <a:sym typeface="Calibri"/>
              </a:rPr>
              <a:t>Le voisin s'est mis en colère après que la mère d'Amina a rejeté sa proposition et a déclaré qu'il pouvait rendre la vie d'Amina et de sa famille très difficile. Le voisin est le cousin du chef de la communauté. Amina dit qu'elle se sent plus anxieuse qu'avant et qu'elle a peur de sortir parce qu'elle ne sait pas ce que cet homme va faire maintenant qu'il a été rejeté, il était manifestement très en colère.</a:t>
            </a:r>
            <a:endParaRPr sz="1200">
              <a:solidFill>
                <a:schemeClr val="dk1"/>
              </a:solidFill>
              <a:latin typeface="Calibri"/>
              <a:ea typeface="Calibri"/>
              <a:cs typeface="Calibri"/>
              <a:sym typeface="Calibri"/>
            </a:endParaRPr>
          </a:p>
        </p:txBody>
      </p:sp>
      <p:sp>
        <p:nvSpPr>
          <p:cNvPr id="4355" name="Google Shape;4355;p177"/>
          <p:cNvSpPr txBox="1"/>
          <p:nvPr/>
        </p:nvSpPr>
        <p:spPr>
          <a:xfrm>
            <a:off x="996287" y="13222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ÉTUDE DE CAS - RÉUNION D'EXAMEN DU CAS</a:t>
            </a:r>
            <a:endParaRPr/>
          </a:p>
        </p:txBody>
      </p:sp>
      <p:sp>
        <p:nvSpPr>
          <p:cNvPr id="4356" name="Google Shape;4356;p177"/>
          <p:cNvSpPr txBox="1"/>
          <p:nvPr/>
        </p:nvSpPr>
        <p:spPr>
          <a:xfrm>
            <a:off x="996287" y="713169"/>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954D84"/>
                </a:highlight>
                <a:latin typeface="Calibri"/>
                <a:ea typeface="Calibri"/>
                <a:cs typeface="Calibri"/>
                <a:sym typeface="Calibri"/>
              </a:rPr>
              <a:t>SESSION 4 : COMMENT ABORDER LES CHANGEMENTS ?</a:t>
            </a:r>
            <a:endParaRPr/>
          </a:p>
        </p:txBody>
      </p:sp>
      <p:grpSp>
        <p:nvGrpSpPr>
          <p:cNvPr id="4357" name="Google Shape;4357;p177"/>
          <p:cNvGrpSpPr/>
          <p:nvPr/>
        </p:nvGrpSpPr>
        <p:grpSpPr>
          <a:xfrm>
            <a:off x="4974079" y="7217553"/>
            <a:ext cx="1276250" cy="1567218"/>
            <a:chOff x="4974079" y="7144984"/>
            <a:chExt cx="1335346" cy="1639787"/>
          </a:xfrm>
        </p:grpSpPr>
        <p:grpSp>
          <p:nvGrpSpPr>
            <p:cNvPr id="4358" name="Google Shape;4358;p177"/>
            <p:cNvGrpSpPr/>
            <p:nvPr/>
          </p:nvGrpSpPr>
          <p:grpSpPr>
            <a:xfrm>
              <a:off x="5038504" y="7144984"/>
              <a:ext cx="1206497" cy="1639787"/>
              <a:chOff x="5438539" y="7646118"/>
              <a:chExt cx="814830" cy="1093633"/>
            </a:xfrm>
          </p:grpSpPr>
          <p:sp>
            <p:nvSpPr>
              <p:cNvPr id="4359" name="Google Shape;4359;p177"/>
              <p:cNvSpPr/>
              <p:nvPr/>
            </p:nvSpPr>
            <p:spPr>
              <a:xfrm>
                <a:off x="5440940" y="8395605"/>
                <a:ext cx="323729" cy="344146"/>
              </a:xfrm>
              <a:prstGeom prst="round2SameRect">
                <a:avLst>
                  <a:gd name="adj1" fmla="val 50000"/>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0" name="Google Shape;4360;p177"/>
              <p:cNvSpPr/>
              <p:nvPr/>
            </p:nvSpPr>
            <p:spPr>
              <a:xfrm>
                <a:off x="5438539" y="8011964"/>
                <a:ext cx="327409" cy="327409"/>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1" name="Google Shape;4361;p177"/>
              <p:cNvSpPr/>
              <p:nvPr/>
            </p:nvSpPr>
            <p:spPr>
              <a:xfrm>
                <a:off x="5928360" y="8029758"/>
                <a:ext cx="323730" cy="709993"/>
              </a:xfrm>
              <a:prstGeom prst="round2SameRect">
                <a:avLst>
                  <a:gd name="adj1" fmla="val 50000"/>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2" name="Google Shape;4362;p177"/>
              <p:cNvSpPr/>
              <p:nvPr/>
            </p:nvSpPr>
            <p:spPr>
              <a:xfrm>
                <a:off x="5925959" y="7646118"/>
                <a:ext cx="327410" cy="327409"/>
              </a:xfrm>
              <a:prstGeom prst="ellipse">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3" name="Google Shape;4363;p177"/>
              <p:cNvSpPr/>
              <p:nvPr/>
            </p:nvSpPr>
            <p:spPr>
              <a:xfrm rot="-8740439">
                <a:off x="5864557" y="8125814"/>
                <a:ext cx="101108" cy="244001"/>
              </a:xfrm>
              <a:prstGeom prst="round2SameRect">
                <a:avLst>
                  <a:gd name="adj1" fmla="val 49300"/>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4" name="Google Shape;4364;p177"/>
              <p:cNvSpPr/>
              <p:nvPr/>
            </p:nvSpPr>
            <p:spPr>
              <a:xfrm rot="-7498798">
                <a:off x="5757134" y="8268990"/>
                <a:ext cx="101108" cy="165176"/>
              </a:xfrm>
              <a:prstGeom prst="round2SameRect">
                <a:avLst>
                  <a:gd name="adj1" fmla="val 49300"/>
                  <a:gd name="adj2" fmla="val 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365" name="Google Shape;4365;p177"/>
            <p:cNvSpPr/>
            <p:nvPr/>
          </p:nvSpPr>
          <p:spPr>
            <a:xfrm>
              <a:off x="5695789" y="8184447"/>
              <a:ext cx="613636" cy="600096"/>
            </a:xfrm>
            <a:prstGeom prst="trapezoid">
              <a:avLst>
                <a:gd name="adj" fmla="val 16111"/>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6" name="Google Shape;4366;p177"/>
            <p:cNvSpPr/>
            <p:nvPr/>
          </p:nvSpPr>
          <p:spPr>
            <a:xfrm>
              <a:off x="4974079" y="8450351"/>
              <a:ext cx="613636" cy="334191"/>
            </a:xfrm>
            <a:prstGeom prst="trapezoid">
              <a:avLst>
                <a:gd name="adj" fmla="val 2500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67" name="Google Shape;4367;p177"/>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8" name="Google Shape;4368;p177"/>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9" name="Google Shape;4369;p177"/>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0" name="Google Shape;4370;p177"/>
          <p:cNvSpPr/>
          <p:nvPr/>
        </p:nvSpPr>
        <p:spPr>
          <a:xfrm rot="1782986">
            <a:off x="286724" y="168964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1" name="Google Shape;4371;p177"/>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4375"/>
        <p:cNvGrpSpPr/>
        <p:nvPr/>
      </p:nvGrpSpPr>
      <p:grpSpPr>
        <a:xfrm>
          <a:off x="0" y="0"/>
          <a:ext cx="0" cy="0"/>
          <a:chOff x="0" y="0"/>
          <a:chExt cx="0" cy="0"/>
        </a:xfrm>
      </p:grpSpPr>
      <p:sp>
        <p:nvSpPr>
          <p:cNvPr id="4376" name="Google Shape;4376;p178"/>
          <p:cNvSpPr/>
          <p:nvPr/>
        </p:nvSpPr>
        <p:spPr>
          <a:xfrm>
            <a:off x="958148" y="5583159"/>
            <a:ext cx="5111201" cy="113364"/>
          </a:xfrm>
          <a:prstGeom prst="roundRect">
            <a:avLst>
              <a:gd name="adj" fmla="val 16667"/>
            </a:avLst>
          </a:prstGeom>
          <a:solidFill>
            <a:srgbClr val="EEE7E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nvGrpSpPr>
          <p:cNvPr id="4377" name="Google Shape;4377;p178"/>
          <p:cNvGrpSpPr/>
          <p:nvPr/>
        </p:nvGrpSpPr>
        <p:grpSpPr>
          <a:xfrm rot="2784497">
            <a:off x="6076495" y="5371149"/>
            <a:ext cx="318355" cy="153992"/>
            <a:chOff x="9753304" y="2069436"/>
            <a:chExt cx="621202" cy="300482"/>
          </a:xfrm>
        </p:grpSpPr>
        <p:sp>
          <p:nvSpPr>
            <p:cNvPr id="4378" name="Google Shape;4378;p178"/>
            <p:cNvSpPr/>
            <p:nvPr/>
          </p:nvSpPr>
          <p:spPr>
            <a:xfrm rot="-1578533">
              <a:off x="9801077" y="2127510"/>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79" name="Google Shape;4379;p178"/>
            <p:cNvSpPr/>
            <p:nvPr/>
          </p:nvSpPr>
          <p:spPr>
            <a:xfrm>
              <a:off x="10020300" y="2069436"/>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0" name="Google Shape;4380;p178"/>
            <p:cNvSpPr/>
            <p:nvPr/>
          </p:nvSpPr>
          <p:spPr>
            <a:xfrm rot="1473800">
              <a:off x="10243687" y="2119987"/>
              <a:ext cx="85725" cy="235614"/>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81" name="Google Shape;4381;p178"/>
          <p:cNvGrpSpPr/>
          <p:nvPr/>
        </p:nvGrpSpPr>
        <p:grpSpPr>
          <a:xfrm flipH="1">
            <a:off x="644928" y="6067412"/>
            <a:ext cx="2046073" cy="1841909"/>
            <a:chOff x="6259687" y="4130191"/>
            <a:chExt cx="2314600" cy="1948278"/>
          </a:xfrm>
        </p:grpSpPr>
        <p:sp>
          <p:nvSpPr>
            <p:cNvPr id="4382" name="Google Shape;4382;p178"/>
            <p:cNvSpPr/>
            <p:nvPr/>
          </p:nvSpPr>
          <p:spPr>
            <a:xfrm>
              <a:off x="6259687" y="4130191"/>
              <a:ext cx="755183" cy="755182"/>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3" name="Google Shape;4383;p178"/>
            <p:cNvSpPr/>
            <p:nvPr/>
          </p:nvSpPr>
          <p:spPr>
            <a:xfrm rot="-3424983">
              <a:off x="7114646" y="4482418"/>
              <a:ext cx="755258" cy="1101316"/>
            </a:xfrm>
            <a:prstGeom prst="roundRect">
              <a:avLst>
                <a:gd name="adj" fmla="val 44386"/>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4" name="Google Shape;4384;p178"/>
            <p:cNvSpPr/>
            <p:nvPr/>
          </p:nvSpPr>
          <p:spPr>
            <a:xfrm rot="2833693">
              <a:off x="7462045" y="5184310"/>
              <a:ext cx="312942" cy="555820"/>
            </a:xfrm>
            <a:prstGeom prst="roundRect">
              <a:avLst>
                <a:gd name="adj" fmla="val 50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5" name="Google Shape;4385;p178"/>
            <p:cNvSpPr/>
            <p:nvPr/>
          </p:nvSpPr>
          <p:spPr>
            <a:xfrm rot="9538565">
              <a:off x="7427004" y="5418232"/>
              <a:ext cx="308549" cy="625717"/>
            </a:xfrm>
            <a:prstGeom prst="roundRect">
              <a:avLst>
                <a:gd name="adj" fmla="val 50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6" name="Google Shape;4386;p178"/>
            <p:cNvSpPr/>
            <p:nvPr/>
          </p:nvSpPr>
          <p:spPr>
            <a:xfrm rot="9538565">
              <a:off x="7839999" y="4926558"/>
              <a:ext cx="310445" cy="912080"/>
            </a:xfrm>
            <a:prstGeom prst="roundRect">
              <a:avLst>
                <a:gd name="adj" fmla="val 50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7" name="Google Shape;4387;p178"/>
            <p:cNvSpPr/>
            <p:nvPr/>
          </p:nvSpPr>
          <p:spPr>
            <a:xfrm rot="7638124">
              <a:off x="8078098" y="5454895"/>
              <a:ext cx="310445" cy="620776"/>
            </a:xfrm>
            <a:prstGeom prst="roundRect">
              <a:avLst>
                <a:gd name="adj" fmla="val 50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8" name="Google Shape;4388;p178"/>
            <p:cNvSpPr/>
            <p:nvPr/>
          </p:nvSpPr>
          <p:spPr>
            <a:xfrm rot="3168656">
              <a:off x="7293969" y="4091882"/>
              <a:ext cx="318606" cy="901070"/>
            </a:xfrm>
            <a:prstGeom prst="roundRect">
              <a:avLst>
                <a:gd name="adj" fmla="val 50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89" name="Google Shape;4389;p178"/>
            <p:cNvSpPr/>
            <p:nvPr/>
          </p:nvSpPr>
          <p:spPr>
            <a:xfrm rot="5220404">
              <a:off x="7755334" y="3963787"/>
              <a:ext cx="306290" cy="738096"/>
            </a:xfrm>
            <a:prstGeom prst="roundRect">
              <a:avLst>
                <a:gd name="adj" fmla="val 50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390" name="Google Shape;4390;p178" descr="Water with solid fill"/>
            <p:cNvPicPr preferRelativeResize="0"/>
            <p:nvPr/>
          </p:nvPicPr>
          <p:blipFill rotWithShape="1">
            <a:blip r:embed="rId3">
              <a:alphaModFix/>
            </a:blip>
            <a:srcRect/>
            <a:stretch/>
          </p:blipFill>
          <p:spPr>
            <a:xfrm rot="-2422723">
              <a:off x="6695155" y="4232721"/>
              <a:ext cx="200226" cy="200226"/>
            </a:xfrm>
            <a:prstGeom prst="rect">
              <a:avLst/>
            </a:prstGeom>
            <a:noFill/>
            <a:ln>
              <a:noFill/>
            </a:ln>
          </p:spPr>
        </p:pic>
        <p:sp>
          <p:nvSpPr>
            <p:cNvPr id="4391" name="Google Shape;4391;p178"/>
            <p:cNvSpPr/>
            <p:nvPr/>
          </p:nvSpPr>
          <p:spPr>
            <a:xfrm rot="2024775">
              <a:off x="6744743" y="4729150"/>
              <a:ext cx="318606" cy="1008568"/>
            </a:xfrm>
            <a:prstGeom prst="roundRect">
              <a:avLst>
                <a:gd name="adj" fmla="val 50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392" name="Google Shape;4392;p178" descr="Water with solid fill"/>
            <p:cNvPicPr preferRelativeResize="0"/>
            <p:nvPr/>
          </p:nvPicPr>
          <p:blipFill rotWithShape="1">
            <a:blip r:embed="rId3">
              <a:alphaModFix/>
            </a:blip>
            <a:srcRect/>
            <a:stretch/>
          </p:blipFill>
          <p:spPr>
            <a:xfrm rot="-2422723">
              <a:off x="6532454" y="4188872"/>
              <a:ext cx="200226" cy="200226"/>
            </a:xfrm>
            <a:prstGeom prst="rect">
              <a:avLst/>
            </a:prstGeom>
            <a:noFill/>
            <a:ln>
              <a:noFill/>
            </a:ln>
          </p:spPr>
        </p:pic>
      </p:grpSp>
      <p:sp>
        <p:nvSpPr>
          <p:cNvPr id="4393" name="Google Shape;4393;p178"/>
          <p:cNvSpPr txBox="1"/>
          <p:nvPr/>
        </p:nvSpPr>
        <p:spPr>
          <a:xfrm>
            <a:off x="934345" y="5159992"/>
            <a:ext cx="11062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FACTEURS DE RISQUE</a:t>
            </a:r>
            <a:endParaRPr sz="1100" b="1">
              <a:solidFill>
                <a:schemeClr val="dk1"/>
              </a:solidFill>
              <a:latin typeface="Calibri"/>
              <a:ea typeface="Calibri"/>
              <a:cs typeface="Calibri"/>
              <a:sym typeface="Calibri"/>
            </a:endParaRPr>
          </a:p>
        </p:txBody>
      </p:sp>
      <p:sp>
        <p:nvSpPr>
          <p:cNvPr id="4394" name="Google Shape;4394;p178"/>
          <p:cNvSpPr txBox="1"/>
          <p:nvPr/>
        </p:nvSpPr>
        <p:spPr>
          <a:xfrm>
            <a:off x="940281" y="5697365"/>
            <a:ext cx="110623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FACTEURS DE PROTECTION</a:t>
            </a:r>
            <a:endParaRPr sz="1100" b="1">
              <a:solidFill>
                <a:schemeClr val="dk1"/>
              </a:solidFill>
              <a:latin typeface="Calibri"/>
              <a:ea typeface="Calibri"/>
              <a:cs typeface="Calibri"/>
              <a:sym typeface="Calibri"/>
            </a:endParaRPr>
          </a:p>
        </p:txBody>
      </p:sp>
      <p:sp>
        <p:nvSpPr>
          <p:cNvPr id="4395" name="Google Shape;4395;p178"/>
          <p:cNvSpPr/>
          <p:nvPr/>
        </p:nvSpPr>
        <p:spPr>
          <a:xfrm>
            <a:off x="2292690" y="4382541"/>
            <a:ext cx="1683239"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396" name="Google Shape;4396;p178"/>
          <p:cNvSpPr/>
          <p:nvPr/>
        </p:nvSpPr>
        <p:spPr>
          <a:xfrm>
            <a:off x="2305358" y="3256023"/>
            <a:ext cx="1683239" cy="967403"/>
          </a:xfrm>
          <a:prstGeom prst="cube">
            <a:avLst>
              <a:gd name="adj" fmla="val 25000"/>
            </a:avLst>
          </a:prstGeom>
          <a:noFill/>
          <a:ln w="12700" cap="flat" cmpd="sng">
            <a:solidFill>
              <a:srgbClr val="C48EB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397" name="Google Shape;4397;p178"/>
          <p:cNvSpPr/>
          <p:nvPr/>
        </p:nvSpPr>
        <p:spPr>
          <a:xfrm>
            <a:off x="4194667" y="4361197"/>
            <a:ext cx="1683239"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398" name="Google Shape;4398;p178"/>
          <p:cNvSpPr/>
          <p:nvPr/>
        </p:nvSpPr>
        <p:spPr>
          <a:xfrm>
            <a:off x="4222102" y="3197629"/>
            <a:ext cx="1683239" cy="967403"/>
          </a:xfrm>
          <a:prstGeom prst="cube">
            <a:avLst>
              <a:gd name="adj" fmla="val 2500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399" name="Google Shape;4399;p178"/>
          <p:cNvSpPr/>
          <p:nvPr/>
        </p:nvSpPr>
        <p:spPr>
          <a:xfrm>
            <a:off x="2292691" y="7290279"/>
            <a:ext cx="1683239"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400" name="Google Shape;4400;p178"/>
          <p:cNvSpPr/>
          <p:nvPr/>
        </p:nvSpPr>
        <p:spPr>
          <a:xfrm>
            <a:off x="2338099" y="6004646"/>
            <a:ext cx="1683239" cy="967403"/>
          </a:xfrm>
          <a:prstGeom prst="cube">
            <a:avLst>
              <a:gd name="adj" fmla="val 25000"/>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401" name="Google Shape;4401;p178"/>
          <p:cNvSpPr/>
          <p:nvPr/>
        </p:nvSpPr>
        <p:spPr>
          <a:xfrm>
            <a:off x="4222103" y="7225370"/>
            <a:ext cx="1683239"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402" name="Google Shape;4402;p178"/>
          <p:cNvSpPr/>
          <p:nvPr/>
        </p:nvSpPr>
        <p:spPr>
          <a:xfrm>
            <a:off x="4234480" y="6004646"/>
            <a:ext cx="1683239" cy="967403"/>
          </a:xfrm>
          <a:prstGeom prst="cube">
            <a:avLst>
              <a:gd name="adj" fmla="val 25000"/>
            </a:avLst>
          </a:prstGeom>
          <a:noFill/>
          <a:ln w="12700" cap="flat" cmpd="sng">
            <a:solidFill>
              <a:srgbClr val="39A2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4403" name="Google Shape;4403;p178"/>
          <p:cNvSpPr txBox="1"/>
          <p:nvPr/>
        </p:nvSpPr>
        <p:spPr>
          <a:xfrm>
            <a:off x="1012477" y="1234081"/>
            <a:ext cx="5254042"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Remplissez à nouveau l'analyse des risques, y compris FACTEURS DE PROTECTION et les facteurs de risque liés aux éléments de l'intérêt supérieur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Santé physique et bien-être</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Bien-être émotionnel et santé</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Relations sociales avec la famille, les pairs et la communauté</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Éducation, travail et temps libre</a:t>
            </a:r>
            <a:endParaRPr/>
          </a:p>
          <a:p>
            <a:pPr marL="228600" marR="0" lvl="0" indent="-228600" algn="l" rtl="0">
              <a:spcBef>
                <a:spcPts val="0"/>
              </a:spcBef>
              <a:spcAft>
                <a:spcPts val="0"/>
              </a:spcAft>
              <a:buClr>
                <a:schemeClr val="dk1"/>
              </a:buClr>
              <a:buSzPts val="1100"/>
              <a:buFont typeface="Calibri"/>
              <a:buAutoNum type="arabicPeriod"/>
            </a:pPr>
            <a:r>
              <a:rPr lang="en-ZA" sz="1100">
                <a:solidFill>
                  <a:schemeClr val="dk1"/>
                </a:solidFill>
                <a:latin typeface="Calibri"/>
                <a:ea typeface="Calibri"/>
                <a:cs typeface="Calibri"/>
                <a:sym typeface="Calibri"/>
              </a:rPr>
              <a:t>Documentation </a:t>
            </a:r>
            <a:endParaRPr sz="1100">
              <a:solidFill>
                <a:schemeClr val="dk1"/>
              </a:solidFill>
              <a:latin typeface="Calibri"/>
              <a:ea typeface="Calibri"/>
              <a:cs typeface="Calibri"/>
              <a:sym typeface="Calibri"/>
            </a:endParaRPr>
          </a:p>
        </p:txBody>
      </p:sp>
      <p:sp>
        <p:nvSpPr>
          <p:cNvPr id="4404" name="Google Shape;4404;p178"/>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ANALYSE DES RISQUES EN MATIÈRE DE PROTECTION DE L'ENFANCE</a:t>
            </a:r>
            <a:endParaRPr/>
          </a:p>
        </p:txBody>
      </p:sp>
      <p:sp>
        <p:nvSpPr>
          <p:cNvPr id="4405" name="Google Shape;4405;p178"/>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6" name="Google Shape;4406;p178"/>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7" name="Google Shape;4407;p178"/>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8" name="Google Shape;4408;p178"/>
          <p:cNvSpPr/>
          <p:nvPr/>
        </p:nvSpPr>
        <p:spPr>
          <a:xfrm rot="1782986">
            <a:off x="286724" y="168964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9" name="Google Shape;4409;p178"/>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4413"/>
        <p:cNvGrpSpPr/>
        <p:nvPr/>
      </p:nvGrpSpPr>
      <p:grpSpPr>
        <a:xfrm>
          <a:off x="0" y="0"/>
          <a:ext cx="0" cy="0"/>
          <a:chOff x="0" y="0"/>
          <a:chExt cx="0" cy="0"/>
        </a:xfrm>
      </p:grpSpPr>
      <p:sp>
        <p:nvSpPr>
          <p:cNvPr id="4414" name="Google Shape;4414;p179"/>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JEU DE RÔLE - RÉUNION D'EXAMEN DU DOSSIER</a:t>
            </a:r>
            <a:endParaRPr/>
          </a:p>
        </p:txBody>
      </p:sp>
      <p:sp>
        <p:nvSpPr>
          <p:cNvPr id="4415" name="Google Shape;4415;p179"/>
          <p:cNvSpPr txBox="1"/>
          <p:nvPr/>
        </p:nvSpPr>
        <p:spPr>
          <a:xfrm>
            <a:off x="1006328" y="1082912"/>
            <a:ext cx="5254041"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dirty="0" err="1">
                <a:solidFill>
                  <a:schemeClr val="dk1"/>
                </a:solidFill>
                <a:latin typeface="Calibri"/>
                <a:ea typeface="Calibri"/>
                <a:cs typeface="Calibri"/>
                <a:sym typeface="Calibri"/>
              </a:rPr>
              <a:t>Choisissez</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l'un</a:t>
            </a:r>
            <a:r>
              <a:rPr lang="en-ZA" sz="1050" dirty="0">
                <a:solidFill>
                  <a:schemeClr val="dk1"/>
                </a:solidFill>
                <a:latin typeface="Calibri"/>
                <a:ea typeface="Calibri"/>
                <a:cs typeface="Calibri"/>
                <a:sym typeface="Calibri"/>
              </a:rPr>
              <a:t> des </a:t>
            </a:r>
            <a:r>
              <a:rPr lang="en-ZA" sz="1050" dirty="0" err="1">
                <a:solidFill>
                  <a:schemeClr val="dk1"/>
                </a:solidFill>
                <a:latin typeface="Calibri"/>
                <a:ea typeface="Calibri"/>
                <a:cs typeface="Calibri"/>
                <a:sym typeface="Calibri"/>
              </a:rPr>
              <a:t>rôles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suivants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Lisez</a:t>
            </a:r>
            <a:r>
              <a:rPr lang="en-ZA" sz="1050" dirty="0">
                <a:solidFill>
                  <a:schemeClr val="dk1"/>
                </a:solidFill>
                <a:latin typeface="Calibri"/>
                <a:ea typeface="Calibri"/>
                <a:cs typeface="Calibri"/>
                <a:sym typeface="Calibri"/>
              </a:rPr>
              <a:t>-le </a:t>
            </a:r>
            <a:r>
              <a:rPr lang="en-ZA" sz="1050" dirty="0" err="1">
                <a:solidFill>
                  <a:schemeClr val="dk1"/>
                </a:solidFill>
                <a:latin typeface="Calibri"/>
                <a:ea typeface="Calibri"/>
                <a:cs typeface="Calibri"/>
                <a:sym typeface="Calibri"/>
              </a:rPr>
              <a:t>attentivement</a:t>
            </a:r>
            <a:r>
              <a:rPr lang="en-ZA" sz="1050" dirty="0">
                <a:solidFill>
                  <a:schemeClr val="dk1"/>
                </a:solidFill>
                <a:latin typeface="Calibri"/>
                <a:ea typeface="Calibri"/>
                <a:cs typeface="Calibri"/>
                <a:sym typeface="Calibri"/>
              </a:rPr>
              <a:t> et </a:t>
            </a:r>
            <a:r>
              <a:rPr lang="en-ZA" sz="1050" dirty="0" err="1">
                <a:solidFill>
                  <a:schemeClr val="dk1"/>
                </a:solidFill>
                <a:latin typeface="Calibri"/>
                <a:ea typeface="Calibri"/>
                <a:cs typeface="Calibri"/>
                <a:sym typeface="Calibri"/>
              </a:rPr>
              <a:t>préparez-vous</a:t>
            </a:r>
            <a:r>
              <a:rPr lang="en-ZA" sz="1050" dirty="0">
                <a:solidFill>
                  <a:schemeClr val="dk1"/>
                </a:solidFill>
                <a:latin typeface="Calibri"/>
                <a:ea typeface="Calibri"/>
                <a:cs typeface="Calibri"/>
                <a:sym typeface="Calibri"/>
              </a:rPr>
              <a:t> à </a:t>
            </a:r>
            <a:r>
              <a:rPr lang="en-ZA" sz="1050" dirty="0" err="1">
                <a:solidFill>
                  <a:schemeClr val="dk1"/>
                </a:solidFill>
                <a:latin typeface="Calibri"/>
                <a:ea typeface="Calibri"/>
                <a:cs typeface="Calibri"/>
                <a:sym typeface="Calibri"/>
              </a:rPr>
              <a:t>incarner</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ce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personnage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Vous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pouvez</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vous</a:t>
            </a:r>
            <a:r>
              <a:rPr lang="en-ZA" sz="1050" dirty="0">
                <a:solidFill>
                  <a:schemeClr val="dk1"/>
                </a:solidFill>
                <a:latin typeface="Calibri"/>
                <a:ea typeface="Calibri"/>
                <a:cs typeface="Calibri"/>
                <a:sym typeface="Calibri"/>
              </a:rPr>
              <a:t> inspirer de </a:t>
            </a:r>
            <a:r>
              <a:rPr lang="en-ZA" sz="1050" dirty="0" err="1">
                <a:solidFill>
                  <a:schemeClr val="dk1"/>
                </a:solidFill>
                <a:latin typeface="Calibri"/>
                <a:ea typeface="Calibri"/>
                <a:cs typeface="Calibri"/>
                <a:sym typeface="Calibri"/>
              </a:rPr>
              <a:t>ce</a:t>
            </a:r>
            <a:r>
              <a:rPr lang="en-ZA" sz="1050" dirty="0">
                <a:solidFill>
                  <a:schemeClr val="dk1"/>
                </a:solidFill>
                <a:latin typeface="Calibri"/>
                <a:ea typeface="Calibri"/>
                <a:cs typeface="Calibri"/>
                <a:sym typeface="Calibri"/>
              </a:rPr>
              <a:t> qui </a:t>
            </a:r>
            <a:r>
              <a:rPr lang="en-ZA" sz="1050" dirty="0" err="1">
                <a:solidFill>
                  <a:schemeClr val="dk1"/>
                </a:solidFill>
                <a:latin typeface="Calibri"/>
                <a:ea typeface="Calibri"/>
                <a:cs typeface="Calibri"/>
                <a:sym typeface="Calibri"/>
              </a:rPr>
              <a:t>est</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écrit</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ici</a:t>
            </a:r>
            <a:r>
              <a:rPr lang="en-ZA" sz="1050" dirty="0">
                <a:solidFill>
                  <a:schemeClr val="dk1"/>
                </a:solidFill>
                <a:latin typeface="Calibri"/>
                <a:ea typeface="Calibri"/>
                <a:cs typeface="Calibri"/>
                <a:sym typeface="Calibri"/>
              </a:rPr>
              <a:t> et de la façon </a:t>
            </a:r>
            <a:r>
              <a:rPr lang="en-ZA" sz="1050" dirty="0" err="1">
                <a:solidFill>
                  <a:schemeClr val="dk1"/>
                </a:solidFill>
                <a:latin typeface="Calibri"/>
                <a:ea typeface="Calibri"/>
                <a:cs typeface="Calibri"/>
                <a:sym typeface="Calibri"/>
              </a:rPr>
              <a:t>dont</a:t>
            </a:r>
            <a:r>
              <a:rPr lang="en-ZA" sz="1050" dirty="0">
                <a:solidFill>
                  <a:schemeClr val="dk1"/>
                </a:solidFill>
                <a:latin typeface="Calibri"/>
                <a:ea typeface="Calibri"/>
                <a:cs typeface="Calibri"/>
                <a:sym typeface="Calibri"/>
              </a:rPr>
              <a:t> les </a:t>
            </a:r>
            <a:r>
              <a:rPr lang="en-ZA" sz="1050" dirty="0" err="1">
                <a:solidFill>
                  <a:schemeClr val="dk1"/>
                </a:solidFill>
                <a:latin typeface="Calibri"/>
                <a:ea typeface="Calibri"/>
                <a:cs typeface="Calibri"/>
                <a:sym typeface="Calibri"/>
              </a:rPr>
              <a:t>membres</a:t>
            </a:r>
            <a:r>
              <a:rPr lang="en-ZA" sz="1050" dirty="0">
                <a:solidFill>
                  <a:schemeClr val="dk1"/>
                </a:solidFill>
                <a:latin typeface="Calibri"/>
                <a:ea typeface="Calibri"/>
                <a:cs typeface="Calibri"/>
                <a:sym typeface="Calibri"/>
              </a:rPr>
              <a:t> de </a:t>
            </a:r>
            <a:r>
              <a:rPr lang="en-ZA" sz="1050" dirty="0" err="1">
                <a:solidFill>
                  <a:schemeClr val="dk1"/>
                </a:solidFill>
                <a:latin typeface="Calibri"/>
                <a:ea typeface="Calibri"/>
                <a:cs typeface="Calibri"/>
                <a:sym typeface="Calibri"/>
              </a:rPr>
              <a:t>votre</a:t>
            </a:r>
            <a:r>
              <a:rPr lang="en-ZA" sz="1050" dirty="0">
                <a:solidFill>
                  <a:schemeClr val="dk1"/>
                </a:solidFill>
                <a:latin typeface="Calibri"/>
                <a:ea typeface="Calibri"/>
                <a:cs typeface="Calibri"/>
                <a:sym typeface="Calibri"/>
              </a:rPr>
              <a:t> équipe </a:t>
            </a:r>
            <a:r>
              <a:rPr lang="en-ZA" sz="1050" dirty="0" err="1">
                <a:solidFill>
                  <a:schemeClr val="dk1"/>
                </a:solidFill>
                <a:latin typeface="Calibri"/>
                <a:ea typeface="Calibri"/>
                <a:cs typeface="Calibri"/>
                <a:sym typeface="Calibri"/>
              </a:rPr>
              <a:t>interagissent</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N'hésitez</a:t>
            </a:r>
            <a:r>
              <a:rPr lang="en-ZA" sz="1050" dirty="0">
                <a:solidFill>
                  <a:schemeClr val="dk1"/>
                </a:solidFill>
                <a:latin typeface="Calibri"/>
                <a:ea typeface="Calibri"/>
                <a:cs typeface="Calibri"/>
                <a:sym typeface="Calibri"/>
              </a:rPr>
              <a:t> pas à faire </a:t>
            </a:r>
            <a:r>
              <a:rPr lang="en-ZA" sz="1050" dirty="0" err="1">
                <a:solidFill>
                  <a:schemeClr val="dk1"/>
                </a:solidFill>
                <a:latin typeface="Calibri"/>
                <a:ea typeface="Calibri"/>
                <a:cs typeface="Calibri"/>
                <a:sym typeface="Calibri"/>
              </a:rPr>
              <a:t>preuve</a:t>
            </a:r>
            <a:r>
              <a:rPr lang="en-ZA" sz="1050" dirty="0">
                <a:solidFill>
                  <a:schemeClr val="dk1"/>
                </a:solidFill>
                <a:latin typeface="Calibri"/>
                <a:ea typeface="Calibri"/>
                <a:cs typeface="Calibri"/>
                <a:sym typeface="Calibri"/>
              </a:rPr>
              <a:t> de </a:t>
            </a:r>
            <a:r>
              <a:rPr lang="en-ZA" sz="1050" dirty="0" err="1">
                <a:solidFill>
                  <a:schemeClr val="dk1"/>
                </a:solidFill>
                <a:latin typeface="Calibri"/>
                <a:ea typeface="Calibri"/>
                <a:cs typeface="Calibri"/>
                <a:sym typeface="Calibri"/>
              </a:rPr>
              <a:t>créativité</a:t>
            </a:r>
            <a:r>
              <a:rPr lang="en-ZA" sz="1050" dirty="0">
                <a:solidFill>
                  <a:schemeClr val="dk1"/>
                </a:solidFill>
                <a:latin typeface="Calibri"/>
                <a:ea typeface="Calibri"/>
                <a:cs typeface="Calibri"/>
                <a:sym typeface="Calibri"/>
              </a:rPr>
              <a:t>.</a:t>
            </a:r>
            <a:endParaRPr dirty="0"/>
          </a:p>
        </p:txBody>
      </p:sp>
      <p:graphicFrame>
        <p:nvGraphicFramePr>
          <p:cNvPr id="4416" name="Google Shape;4416;p179"/>
          <p:cNvGraphicFramePr/>
          <p:nvPr>
            <p:extLst>
              <p:ext uri="{D42A27DB-BD31-4B8C-83A1-F6EECF244321}">
                <p14:modId xmlns:p14="http://schemas.microsoft.com/office/powerpoint/2010/main" val="2635209575"/>
              </p:ext>
            </p:extLst>
          </p:nvPr>
        </p:nvGraphicFramePr>
        <p:xfrm>
          <a:off x="996287" y="1739725"/>
          <a:ext cx="5274125" cy="7589580"/>
        </p:xfrm>
        <a:graphic>
          <a:graphicData uri="http://schemas.openxmlformats.org/drawingml/2006/table">
            <a:tbl>
              <a:tblPr firstRow="1" bandRow="1">
                <a:noFill/>
                <a:tableStyleId>{2E002EEE-DCA1-4BBC-BB20-DC795D1CDC30}</a:tableStyleId>
              </a:tblPr>
              <a:tblGrid>
                <a:gridCol w="1253425">
                  <a:extLst>
                    <a:ext uri="{9D8B030D-6E8A-4147-A177-3AD203B41FA5}">
                      <a16:colId xmlns:a16="http://schemas.microsoft.com/office/drawing/2014/main" val="20000"/>
                    </a:ext>
                  </a:extLst>
                </a:gridCol>
                <a:gridCol w="132875">
                  <a:extLst>
                    <a:ext uri="{9D8B030D-6E8A-4147-A177-3AD203B41FA5}">
                      <a16:colId xmlns:a16="http://schemas.microsoft.com/office/drawing/2014/main" val="20001"/>
                    </a:ext>
                  </a:extLst>
                </a:gridCol>
                <a:gridCol w="3887825">
                  <a:extLst>
                    <a:ext uri="{9D8B030D-6E8A-4147-A177-3AD203B41FA5}">
                      <a16:colId xmlns:a16="http://schemas.microsoft.com/office/drawing/2014/main" val="20002"/>
                    </a:ext>
                  </a:extLst>
                </a:gridCol>
              </a:tblGrid>
              <a:tr h="133350">
                <a:tc gridSpan="3">
                  <a:txBody>
                    <a:bodyPr/>
                    <a:lstStyle/>
                    <a:p>
                      <a:pPr marL="0" marR="0" lvl="0" indent="0" algn="l" rtl="0">
                        <a:lnSpc>
                          <a:spcPct val="100000"/>
                        </a:lnSpc>
                        <a:spcBef>
                          <a:spcPts val="0"/>
                        </a:spcBef>
                        <a:spcAft>
                          <a:spcPts val="0"/>
                        </a:spcAft>
                        <a:buClr>
                          <a:schemeClr val="dk1"/>
                        </a:buClr>
                        <a:buSzPts val="1050"/>
                        <a:buFont typeface="Calibri"/>
                        <a:buNone/>
                      </a:pPr>
                      <a:r>
                        <a:rPr lang="en-ZA" sz="1050" b="1">
                          <a:solidFill>
                            <a:schemeClr val="dk1"/>
                          </a:solidFill>
                        </a:rPr>
                        <a:t>GESTIONNAIRE DE CAS</a:t>
                      </a:r>
                      <a:endParaRPr sz="1050" b="1">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603825">
                <a:tc gridSpan="2">
                  <a:txBody>
                    <a:bodyPr/>
                    <a:lstStyle/>
                    <a:p>
                      <a:pPr marL="0" marR="0" lvl="0" indent="0" algn="l" rtl="0">
                        <a:spcBef>
                          <a:spcPts val="0"/>
                        </a:spcBef>
                        <a:spcAft>
                          <a:spcPts val="0"/>
                        </a:spcAft>
                        <a:buNone/>
                      </a:pPr>
                      <a:r>
                        <a:rPr lang="en-ZA" sz="1050"/>
                        <a:t>Vous avez rendu visite à Amina à son domicile et, au cours de cette visite, vous avez identifié de nouveaux risques pour la protection de l'enfant (voir page précédente). Vous avez décidé d'organiser une réunion d'examen du dossier avec Amina et sa mère. </a:t>
                      </a:r>
                      <a:endParaRPr/>
                    </a:p>
                    <a:p>
                      <a:pPr marL="0" marR="0" lvl="0" indent="0" algn="l" rtl="0">
                        <a:spcBef>
                          <a:spcPts val="0"/>
                        </a:spcBef>
                        <a:spcAft>
                          <a:spcPts val="0"/>
                        </a:spcAft>
                        <a:buNone/>
                      </a:pPr>
                      <a:endParaRPr sz="105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hMerge="1">
                  <a:txBody>
                    <a:bodyPr/>
                    <a:lstStyle/>
                    <a:p>
                      <a:endParaRPr lang="en-BE"/>
                    </a:p>
                  </a:txBody>
                  <a:tcPr/>
                </a:tc>
                <a:tc>
                  <a:txBody>
                    <a:bodyPr/>
                    <a:lstStyle/>
                    <a:p>
                      <a:pPr marL="226695" marR="0" lvl="0" indent="-226695" algn="l" rtl="0">
                        <a:spcBef>
                          <a:spcPts val="0"/>
                        </a:spcBef>
                        <a:spcAft>
                          <a:spcPts val="0"/>
                        </a:spcAft>
                        <a:buNone/>
                      </a:pPr>
                      <a:r>
                        <a:rPr lang="en-ZA" sz="1050" dirty="0"/>
                        <a:t>Au </a:t>
                      </a:r>
                      <a:r>
                        <a:rPr lang="en-ZA" sz="1050" dirty="0" err="1"/>
                        <a:t>cours</a:t>
                      </a:r>
                      <a:r>
                        <a:rPr lang="en-ZA" sz="1050" dirty="0"/>
                        <a:t> de </a:t>
                      </a:r>
                      <a:r>
                        <a:rPr lang="en-ZA" sz="1050" dirty="0" err="1"/>
                        <a:t>ce</a:t>
                      </a:r>
                      <a:r>
                        <a:rPr lang="en-ZA" sz="1050" dirty="0"/>
                        <a:t> jeu de </a:t>
                      </a:r>
                      <a:r>
                        <a:rPr lang="en-ZA" sz="1050" dirty="0" err="1"/>
                        <a:t>rôle</a:t>
                      </a:r>
                      <a:r>
                        <a:rPr lang="en-ZA" sz="1050" dirty="0"/>
                        <a:t>, </a:t>
                      </a:r>
                      <a:r>
                        <a:rPr lang="en-ZA" sz="1050" dirty="0" err="1"/>
                        <a:t>vous</a:t>
                      </a:r>
                      <a:r>
                        <a:rPr lang="en-ZA" sz="1050" dirty="0"/>
                        <a:t> </a:t>
                      </a:r>
                      <a:r>
                        <a:rPr lang="en-ZA" sz="1050" dirty="0" err="1"/>
                        <a:t>devez</a:t>
                      </a:r>
                      <a:endParaRPr dirty="0"/>
                    </a:p>
                    <a:p>
                      <a:pPr marL="285750" marR="0" lvl="0" indent="-285750" algn="l" rtl="0">
                        <a:spcBef>
                          <a:spcPts val="0"/>
                        </a:spcBef>
                        <a:spcAft>
                          <a:spcPts val="0"/>
                        </a:spcAft>
                        <a:buClr>
                          <a:schemeClr val="dk1"/>
                        </a:buClr>
                        <a:buSzPts val="1050"/>
                        <a:buFont typeface="Arial"/>
                        <a:buChar char="•"/>
                      </a:pPr>
                      <a:r>
                        <a:rPr lang="en-ZA" sz="1050" dirty="0" err="1"/>
                        <a:t>Fournir</a:t>
                      </a:r>
                      <a:r>
                        <a:rPr lang="en-ZA" sz="1050" dirty="0"/>
                        <a:t> </a:t>
                      </a:r>
                      <a:r>
                        <a:rPr lang="en-ZA" sz="1050" dirty="0" err="1"/>
                        <a:t>une</a:t>
                      </a:r>
                      <a:r>
                        <a:rPr lang="en-ZA" sz="1050" dirty="0"/>
                        <a:t> </a:t>
                      </a:r>
                      <a:r>
                        <a:rPr lang="en-ZA" sz="1050" dirty="0" err="1"/>
                        <a:t>vue</a:t>
                      </a:r>
                      <a:r>
                        <a:rPr lang="en-ZA" sz="1050" dirty="0"/>
                        <a:t> </a:t>
                      </a:r>
                      <a:r>
                        <a:rPr lang="en-ZA" sz="1050" dirty="0" err="1"/>
                        <a:t>d'ensemble</a:t>
                      </a:r>
                      <a:r>
                        <a:rPr lang="en-ZA" sz="1050" dirty="0"/>
                        <a:t> de la situation </a:t>
                      </a:r>
                      <a:r>
                        <a:rPr lang="en-ZA" sz="1050" dirty="0" err="1"/>
                        <a:t>actuelle</a:t>
                      </a:r>
                      <a:r>
                        <a:rPr lang="en-ZA" sz="1050" dirty="0"/>
                        <a:t>, </a:t>
                      </a:r>
                      <a:r>
                        <a:rPr lang="en-ZA" sz="1050" dirty="0" err="1"/>
                        <a:t>en</a:t>
                      </a:r>
                      <a:r>
                        <a:rPr lang="en-ZA" sz="1050" dirty="0"/>
                        <a:t> </a:t>
                      </a:r>
                      <a:r>
                        <a:rPr lang="en-ZA" sz="1050" dirty="0" err="1"/>
                        <a:t>soulignant</a:t>
                      </a:r>
                      <a:r>
                        <a:rPr lang="en-ZA" sz="1050" dirty="0"/>
                        <a:t> les </a:t>
                      </a:r>
                      <a:r>
                        <a:rPr lang="en-ZA" sz="1050" dirty="0" err="1"/>
                        <a:t>progrès</a:t>
                      </a:r>
                      <a:r>
                        <a:rPr lang="en-ZA" sz="1050" dirty="0"/>
                        <a:t> </a:t>
                      </a:r>
                      <a:r>
                        <a:rPr lang="en-ZA" sz="1050" dirty="0" err="1"/>
                        <a:t>réalisés</a:t>
                      </a:r>
                      <a:r>
                        <a:rPr lang="en-ZA" sz="1050" dirty="0"/>
                        <a:t> et les </a:t>
                      </a:r>
                      <a:r>
                        <a:rPr lang="en-ZA" sz="1050" dirty="0" err="1"/>
                        <a:t>changements</a:t>
                      </a:r>
                      <a:r>
                        <a:rPr lang="en-ZA" sz="1050" dirty="0"/>
                        <a:t> </a:t>
                      </a:r>
                      <a:r>
                        <a:rPr lang="en-ZA" sz="1050" dirty="0" err="1"/>
                        <a:t>identifiés</a:t>
                      </a:r>
                      <a:r>
                        <a:rPr lang="en-ZA" sz="1050" dirty="0"/>
                        <a:t>.</a:t>
                      </a:r>
                      <a:endParaRPr dirty="0"/>
                    </a:p>
                    <a:p>
                      <a:pPr marL="285750" marR="0" lvl="0" indent="-285750" algn="l" rtl="0">
                        <a:spcBef>
                          <a:spcPts val="0"/>
                        </a:spcBef>
                        <a:spcAft>
                          <a:spcPts val="0"/>
                        </a:spcAft>
                        <a:buClr>
                          <a:schemeClr val="dk1"/>
                        </a:buClr>
                        <a:buSzPts val="1050"/>
                        <a:buFont typeface="Arial"/>
                        <a:buChar char="•"/>
                      </a:pPr>
                      <a:r>
                        <a:rPr lang="en-ZA" sz="1050" dirty="0" err="1"/>
                        <a:t>Donnez</a:t>
                      </a:r>
                      <a:r>
                        <a:rPr lang="en-ZA" sz="1050" dirty="0"/>
                        <a:t> à Amina et à </a:t>
                      </a:r>
                      <a:r>
                        <a:rPr lang="en-ZA" sz="1050" dirty="0" err="1"/>
                        <a:t>sa</a:t>
                      </a:r>
                      <a:r>
                        <a:rPr lang="en-ZA" sz="1050" dirty="0"/>
                        <a:t> </a:t>
                      </a:r>
                      <a:r>
                        <a:rPr lang="en-ZA" sz="1050" dirty="0" err="1"/>
                        <a:t>mère</a:t>
                      </a:r>
                      <a:r>
                        <a:rPr lang="en-ZA" sz="1050" dirty="0"/>
                        <a:t> </a:t>
                      </a:r>
                      <a:r>
                        <a:rPr lang="en-ZA" sz="1050" dirty="0" err="1"/>
                        <a:t>l'occasion</a:t>
                      </a:r>
                      <a:r>
                        <a:rPr lang="en-ZA" sz="1050" dirty="0"/>
                        <a:t> de </a:t>
                      </a:r>
                      <a:r>
                        <a:rPr lang="en-ZA" sz="1050" dirty="0" err="1"/>
                        <a:t>parler</a:t>
                      </a:r>
                      <a:r>
                        <a:rPr lang="en-ZA" sz="1050" dirty="0"/>
                        <a:t> de </a:t>
                      </a:r>
                      <a:r>
                        <a:rPr lang="en-ZA" sz="1050" dirty="0" err="1"/>
                        <a:t>ce</a:t>
                      </a:r>
                      <a:r>
                        <a:rPr lang="en-ZA" sz="1050" dirty="0"/>
                        <a:t> </a:t>
                      </a:r>
                      <a:r>
                        <a:rPr lang="en-ZA" sz="1050" dirty="0" err="1"/>
                        <a:t>qu'elles</a:t>
                      </a:r>
                      <a:r>
                        <a:rPr lang="en-ZA" sz="1050" dirty="0"/>
                        <a:t> </a:t>
                      </a:r>
                      <a:r>
                        <a:rPr lang="en-ZA" sz="1050" dirty="0" err="1"/>
                        <a:t>pensent</a:t>
                      </a:r>
                      <a:r>
                        <a:rPr lang="en-ZA" sz="1050" dirty="0"/>
                        <a:t> </a:t>
                      </a:r>
                      <a:r>
                        <a:rPr lang="en-ZA" sz="1050" dirty="0" err="1"/>
                        <a:t>être</a:t>
                      </a:r>
                      <a:r>
                        <a:rPr lang="en-ZA" sz="1050" dirty="0"/>
                        <a:t> le </a:t>
                      </a:r>
                      <a:r>
                        <a:rPr lang="en-ZA" sz="1050" dirty="0" err="1"/>
                        <a:t>problème</a:t>
                      </a:r>
                      <a:r>
                        <a:rPr lang="en-ZA" sz="1050" dirty="0"/>
                        <a:t> et de </a:t>
                      </a:r>
                      <a:r>
                        <a:rPr lang="en-ZA" sz="1050" dirty="0" err="1"/>
                        <a:t>ce</a:t>
                      </a:r>
                      <a:r>
                        <a:rPr lang="en-ZA" sz="1050" dirty="0"/>
                        <a:t> </a:t>
                      </a:r>
                      <a:r>
                        <a:rPr lang="en-ZA" sz="1050" dirty="0" err="1"/>
                        <a:t>dont</a:t>
                      </a:r>
                      <a:r>
                        <a:rPr lang="en-ZA" sz="1050" dirty="0"/>
                        <a:t> </a:t>
                      </a:r>
                      <a:r>
                        <a:rPr lang="en-ZA" sz="1050" dirty="0" err="1"/>
                        <a:t>elles</a:t>
                      </a:r>
                      <a:r>
                        <a:rPr lang="en-ZA" sz="1050" dirty="0"/>
                        <a:t> </a:t>
                      </a:r>
                      <a:r>
                        <a:rPr lang="en-ZA" sz="1050" dirty="0" err="1"/>
                        <a:t>ont</a:t>
                      </a:r>
                      <a:r>
                        <a:rPr lang="en-ZA" sz="1050" dirty="0"/>
                        <a:t> </a:t>
                      </a:r>
                      <a:r>
                        <a:rPr lang="en-ZA" sz="1050" dirty="0" err="1"/>
                        <a:t>besoin</a:t>
                      </a:r>
                      <a:r>
                        <a:rPr lang="en-ZA" sz="1050" dirty="0"/>
                        <a:t>.</a:t>
                      </a:r>
                      <a:endParaRPr sz="1050" dirty="0"/>
                    </a:p>
                    <a:p>
                      <a:pPr marL="285750" marR="0" lvl="0" indent="-285750" algn="l" rtl="0">
                        <a:spcBef>
                          <a:spcPts val="0"/>
                        </a:spcBef>
                        <a:spcAft>
                          <a:spcPts val="0"/>
                        </a:spcAft>
                        <a:buClr>
                          <a:schemeClr val="dk1"/>
                        </a:buClr>
                        <a:buSzPts val="1050"/>
                        <a:buFont typeface="Arial"/>
                        <a:buChar char="•"/>
                      </a:pPr>
                      <a:r>
                        <a:rPr lang="en-ZA" sz="1050" dirty="0" err="1"/>
                        <a:t>Faites</a:t>
                      </a:r>
                      <a:r>
                        <a:rPr lang="en-ZA" sz="1050" dirty="0"/>
                        <a:t> un </a:t>
                      </a:r>
                      <a:r>
                        <a:rPr lang="en-ZA" sz="1050" dirty="0" err="1"/>
                        <a:t>remue-méninges</a:t>
                      </a:r>
                      <a:r>
                        <a:rPr lang="en-ZA" sz="1050" dirty="0"/>
                        <a:t> sur les actions possibles, </a:t>
                      </a:r>
                      <a:r>
                        <a:rPr lang="en-ZA" sz="1050" dirty="0" err="1"/>
                        <a:t>encouragez</a:t>
                      </a:r>
                      <a:r>
                        <a:rPr lang="en-ZA" sz="1050" dirty="0"/>
                        <a:t> Amina et </a:t>
                      </a:r>
                      <a:r>
                        <a:rPr lang="en-ZA" sz="1050" dirty="0" err="1"/>
                        <a:t>sa</a:t>
                      </a:r>
                      <a:r>
                        <a:rPr lang="en-ZA" sz="1050" dirty="0"/>
                        <a:t> </a:t>
                      </a:r>
                      <a:r>
                        <a:rPr lang="en-ZA" sz="1050" dirty="0" err="1"/>
                        <a:t>mère</a:t>
                      </a:r>
                      <a:r>
                        <a:rPr lang="en-ZA" sz="1050" dirty="0"/>
                        <a:t> à </a:t>
                      </a:r>
                      <a:r>
                        <a:rPr lang="en-ZA" sz="1050" dirty="0" err="1"/>
                        <a:t>partager</a:t>
                      </a:r>
                      <a:r>
                        <a:rPr lang="en-ZA" sz="1050" dirty="0"/>
                        <a:t> </a:t>
                      </a:r>
                      <a:r>
                        <a:rPr lang="en-ZA" sz="1050" dirty="0" err="1"/>
                        <a:t>leurs</a:t>
                      </a:r>
                      <a:r>
                        <a:rPr lang="en-ZA" sz="1050" dirty="0"/>
                        <a:t> </a:t>
                      </a:r>
                      <a:r>
                        <a:rPr lang="en-ZA" sz="1050" dirty="0" err="1"/>
                        <a:t>idées</a:t>
                      </a:r>
                      <a:r>
                        <a:rPr lang="en-ZA" sz="1050" dirty="0"/>
                        <a:t>.</a:t>
                      </a:r>
                      <a:endParaRPr dirty="0"/>
                    </a:p>
                    <a:p>
                      <a:pPr marL="285750" marR="0" lvl="0" indent="-285750" algn="l" rtl="0">
                        <a:spcBef>
                          <a:spcPts val="0"/>
                        </a:spcBef>
                        <a:spcAft>
                          <a:spcPts val="0"/>
                        </a:spcAft>
                        <a:buClr>
                          <a:schemeClr val="dk1"/>
                        </a:buClr>
                        <a:buSzPts val="1050"/>
                        <a:buFont typeface="Arial"/>
                        <a:buChar char="•"/>
                      </a:pPr>
                      <a:r>
                        <a:rPr lang="en-ZA" sz="1050" dirty="0" err="1"/>
                        <a:t>Facilitez</a:t>
                      </a:r>
                      <a:r>
                        <a:rPr lang="en-ZA" sz="1050" dirty="0"/>
                        <a:t> la discussion pour </a:t>
                      </a:r>
                      <a:r>
                        <a:rPr lang="en-ZA" sz="1050" dirty="0" err="1"/>
                        <a:t>convenir</a:t>
                      </a:r>
                      <a:r>
                        <a:rPr lang="en-ZA" sz="1050" dirty="0"/>
                        <a:t> des </a:t>
                      </a:r>
                      <a:r>
                        <a:rPr lang="en-ZA" sz="1050" dirty="0" err="1"/>
                        <a:t>prochaines</a:t>
                      </a:r>
                      <a:r>
                        <a:rPr lang="en-ZA" sz="1050" dirty="0"/>
                        <a:t> étapes avec Amina et </a:t>
                      </a:r>
                      <a:r>
                        <a:rPr lang="en-ZA" sz="1050" dirty="0" err="1"/>
                        <a:t>sa</a:t>
                      </a:r>
                      <a:r>
                        <a:rPr lang="en-ZA" sz="1050" dirty="0"/>
                        <a:t> </a:t>
                      </a:r>
                      <a:r>
                        <a:rPr lang="en-ZA" sz="1050" dirty="0" err="1"/>
                        <a:t>mère</a:t>
                      </a:r>
                      <a:r>
                        <a:rPr lang="en-ZA" sz="1050" dirty="0"/>
                        <a:t>. </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33350">
                <a:tc gridSpan="3">
                  <a:txBody>
                    <a:bodyPr/>
                    <a:lstStyle/>
                    <a:p>
                      <a:pPr marL="0" marR="0" lvl="0" indent="0" algn="l" rtl="0">
                        <a:lnSpc>
                          <a:spcPct val="100000"/>
                        </a:lnSpc>
                        <a:spcBef>
                          <a:spcPts val="0"/>
                        </a:spcBef>
                        <a:spcAft>
                          <a:spcPts val="0"/>
                        </a:spcAft>
                        <a:buClr>
                          <a:schemeClr val="dk1"/>
                        </a:buClr>
                        <a:buSzPts val="1050"/>
                        <a:buFont typeface="Calibri"/>
                        <a:buNone/>
                      </a:pPr>
                      <a:r>
                        <a:rPr lang="en-ZA" sz="1050" b="1">
                          <a:solidFill>
                            <a:schemeClr val="dk1"/>
                          </a:solidFill>
                        </a:rPr>
                        <a:t>AMINA</a:t>
                      </a:r>
                      <a:endParaRPr sz="1050" b="1">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685975">
                <a:tc>
                  <a:txBody>
                    <a:bodyPr/>
                    <a:lstStyle/>
                    <a:p>
                      <a:pPr marL="0" marR="0" lvl="0" indent="0" algn="l" rtl="0">
                        <a:lnSpc>
                          <a:spcPct val="106000"/>
                        </a:lnSpc>
                        <a:spcBef>
                          <a:spcPts val="0"/>
                        </a:spcBef>
                        <a:spcAft>
                          <a:spcPts val="0"/>
                        </a:spcAft>
                        <a:buNone/>
                      </a:pPr>
                      <a:r>
                        <a:rPr lang="en-ZA" sz="1050"/>
                        <a:t>Votre assistant social vous rend visite à votre domicile et examine avec vous votre plan d'action.</a:t>
                      </a:r>
                      <a:endParaRPr/>
                    </a:p>
                    <a:p>
                      <a:pPr marL="0" marR="0" lvl="0" indent="0" algn="l" rtl="0">
                        <a:spcBef>
                          <a:spcPts val="0"/>
                        </a:spcBef>
                        <a:spcAft>
                          <a:spcPts val="0"/>
                        </a:spcAft>
                        <a:buNone/>
                      </a:pPr>
                      <a:endParaRPr sz="105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50" dirty="0"/>
                        <a:t>Au </a:t>
                      </a:r>
                      <a:r>
                        <a:rPr lang="en-ZA" sz="1050" dirty="0" err="1"/>
                        <a:t>cours</a:t>
                      </a:r>
                      <a:r>
                        <a:rPr lang="en-ZA" sz="1050" dirty="0"/>
                        <a:t> de </a:t>
                      </a:r>
                      <a:r>
                        <a:rPr lang="en-ZA" sz="1050" dirty="0" err="1"/>
                        <a:t>ce</a:t>
                      </a:r>
                      <a:r>
                        <a:rPr lang="en-ZA" sz="1050" dirty="0"/>
                        <a:t> jeu de </a:t>
                      </a:r>
                      <a:r>
                        <a:rPr lang="en-ZA" sz="1050" dirty="0" err="1"/>
                        <a:t>rôle</a:t>
                      </a:r>
                      <a:r>
                        <a:rPr lang="en-ZA" sz="1050" dirty="0"/>
                        <a:t>, </a:t>
                      </a:r>
                      <a:r>
                        <a:rPr lang="en-ZA" sz="1050" dirty="0" err="1"/>
                        <a:t>vous</a:t>
                      </a:r>
                      <a:r>
                        <a:rPr lang="en-ZA" sz="1050" dirty="0"/>
                        <a:t> </a:t>
                      </a:r>
                      <a:r>
                        <a:rPr lang="en-ZA" sz="1050" dirty="0" err="1"/>
                        <a:t>devriez</a:t>
                      </a:r>
                      <a:r>
                        <a:rPr lang="en-ZA" sz="1050" dirty="0"/>
                        <a:t> </a:t>
                      </a:r>
                      <a:r>
                        <a:rPr lang="en-ZA" sz="1050" dirty="0" err="1"/>
                        <a:t>fournir</a:t>
                      </a:r>
                      <a:r>
                        <a:rPr lang="en-ZA" sz="1050" dirty="0"/>
                        <a:t> les </a:t>
                      </a:r>
                      <a:r>
                        <a:rPr lang="en-ZA" sz="1050" dirty="0" err="1"/>
                        <a:t>informations</a:t>
                      </a:r>
                      <a:r>
                        <a:rPr lang="en-ZA" sz="1050" dirty="0"/>
                        <a:t> </a:t>
                      </a:r>
                      <a:r>
                        <a:rPr lang="en-ZA" sz="1050" dirty="0" err="1"/>
                        <a:t>suivantes</a:t>
                      </a:r>
                      <a:r>
                        <a:rPr lang="en-ZA" sz="1050" dirty="0"/>
                        <a:t> </a:t>
                      </a:r>
                      <a:r>
                        <a:rPr lang="en-ZA" sz="1050" dirty="0" err="1"/>
                        <a:t>si</a:t>
                      </a:r>
                      <a:r>
                        <a:rPr lang="en-ZA" sz="1050" dirty="0"/>
                        <a:t> le </a:t>
                      </a:r>
                      <a:r>
                        <a:rPr lang="en-ZA" sz="1050" dirty="0" err="1"/>
                        <a:t>gestionnaire</a:t>
                      </a:r>
                      <a:r>
                        <a:rPr lang="en-ZA" sz="1050" dirty="0"/>
                        <a:t> de </a:t>
                      </a:r>
                      <a:r>
                        <a:rPr lang="en-ZA" sz="1050" dirty="0" err="1"/>
                        <a:t>cas</a:t>
                      </a:r>
                      <a:r>
                        <a:rPr lang="en-ZA" sz="1050" dirty="0"/>
                        <a:t> </a:t>
                      </a:r>
                      <a:r>
                        <a:rPr lang="en-ZA" sz="1050" dirty="0" err="1"/>
                        <a:t>vous</a:t>
                      </a:r>
                      <a:r>
                        <a:rPr lang="en-ZA" sz="1050" dirty="0"/>
                        <a:t> met à </a:t>
                      </a:r>
                      <a:r>
                        <a:rPr lang="en-ZA" sz="1050" dirty="0" err="1"/>
                        <a:t>l'aise</a:t>
                      </a:r>
                      <a:r>
                        <a:rPr lang="en-ZA" sz="1050" dirty="0"/>
                        <a:t> et </a:t>
                      </a:r>
                      <a:r>
                        <a:rPr lang="en-ZA" sz="1050" dirty="0" err="1"/>
                        <a:t>vous</a:t>
                      </a:r>
                      <a:r>
                        <a:rPr lang="en-ZA" sz="1050" dirty="0"/>
                        <a:t> </a:t>
                      </a:r>
                      <a:r>
                        <a:rPr lang="en-ZA" sz="1050" dirty="0" err="1"/>
                        <a:t>rassure</a:t>
                      </a:r>
                      <a:r>
                        <a:rPr lang="en-ZA" sz="1050" dirty="0"/>
                        <a:t> :</a:t>
                      </a:r>
                      <a:endParaRPr sz="1050" dirty="0"/>
                    </a:p>
                    <a:p>
                      <a:pPr marL="285750" marR="0" lvl="0" indent="-285750" algn="l" rtl="0">
                        <a:spcBef>
                          <a:spcPts val="0"/>
                        </a:spcBef>
                        <a:spcAft>
                          <a:spcPts val="0"/>
                        </a:spcAft>
                        <a:buClr>
                          <a:schemeClr val="dk1"/>
                        </a:buClr>
                        <a:buSzPts val="1050"/>
                        <a:buFont typeface="Arial"/>
                        <a:buChar char="•"/>
                      </a:pPr>
                      <a:r>
                        <a:rPr lang="en-ZA" sz="1050" dirty="0"/>
                        <a:t>Laissez le </a:t>
                      </a:r>
                      <a:r>
                        <a:rPr lang="en-ZA" sz="1050" dirty="0" err="1"/>
                        <a:t>gestionnaire</a:t>
                      </a:r>
                      <a:r>
                        <a:rPr lang="en-ZA" sz="1050" dirty="0"/>
                        <a:t> de </a:t>
                      </a:r>
                      <a:r>
                        <a:rPr lang="en-ZA" sz="1050" dirty="0" err="1"/>
                        <a:t>cas</a:t>
                      </a:r>
                      <a:r>
                        <a:rPr lang="en-ZA" sz="1050" dirty="0"/>
                        <a:t> </a:t>
                      </a:r>
                      <a:r>
                        <a:rPr lang="en-ZA" sz="1050" dirty="0" err="1"/>
                        <a:t>vous</a:t>
                      </a:r>
                      <a:r>
                        <a:rPr lang="en-ZA" sz="1050" dirty="0"/>
                        <a:t> donner un aperçu de </a:t>
                      </a:r>
                      <a:r>
                        <a:rPr lang="en-ZA" sz="1050" dirty="0" err="1"/>
                        <a:t>ce</a:t>
                      </a:r>
                      <a:r>
                        <a:rPr lang="en-ZA" sz="1050" dirty="0"/>
                        <a:t> que </a:t>
                      </a:r>
                      <a:r>
                        <a:rPr lang="en-ZA" sz="1050" dirty="0" err="1"/>
                        <a:t>vous</a:t>
                      </a:r>
                      <a:r>
                        <a:rPr lang="en-ZA" sz="1050" dirty="0"/>
                        <a:t> </a:t>
                      </a:r>
                      <a:r>
                        <a:rPr lang="en-ZA" sz="1050" dirty="0" err="1"/>
                        <a:t>avez</a:t>
                      </a:r>
                      <a:r>
                        <a:rPr lang="en-ZA" sz="1050" dirty="0"/>
                        <a:t> accompli ensemble au </a:t>
                      </a:r>
                      <a:r>
                        <a:rPr lang="en-ZA" sz="1050" dirty="0" err="1"/>
                        <a:t>cours</a:t>
                      </a:r>
                      <a:r>
                        <a:rPr lang="en-ZA" sz="1050" dirty="0"/>
                        <a:t> des </a:t>
                      </a:r>
                      <a:r>
                        <a:rPr lang="en-ZA" sz="1050" dirty="0" err="1"/>
                        <a:t>derniers</a:t>
                      </a:r>
                      <a:r>
                        <a:rPr lang="en-ZA" sz="1050" dirty="0"/>
                        <a:t> </a:t>
                      </a:r>
                      <a:r>
                        <a:rPr lang="en-ZA" sz="1050" dirty="0" err="1"/>
                        <a:t>mois</a:t>
                      </a:r>
                      <a:r>
                        <a:rPr lang="en-ZA" sz="1050" dirty="0"/>
                        <a:t> et </a:t>
                      </a:r>
                      <a:r>
                        <a:rPr lang="en-ZA" sz="1050" dirty="0" err="1"/>
                        <a:t>expliquez</a:t>
                      </a:r>
                      <a:r>
                        <a:rPr lang="en-ZA" sz="1050" dirty="0"/>
                        <a:t> </a:t>
                      </a:r>
                      <a:r>
                        <a:rPr lang="en-ZA" sz="1050" dirty="0" err="1"/>
                        <a:t>ce</a:t>
                      </a:r>
                      <a:r>
                        <a:rPr lang="en-ZA" sz="1050" dirty="0"/>
                        <a:t> qui a </a:t>
                      </a:r>
                      <a:r>
                        <a:rPr lang="en-ZA" sz="1050" dirty="0" err="1"/>
                        <a:t>changé</a:t>
                      </a:r>
                      <a:r>
                        <a:rPr lang="en-ZA" sz="1050" dirty="0"/>
                        <a:t>.</a:t>
                      </a:r>
                      <a:endParaRPr dirty="0"/>
                    </a:p>
                    <a:p>
                      <a:pPr marL="285750" marR="0" lvl="0" indent="-285750" algn="l" rtl="0">
                        <a:spcBef>
                          <a:spcPts val="0"/>
                        </a:spcBef>
                        <a:spcAft>
                          <a:spcPts val="0"/>
                        </a:spcAft>
                        <a:buClr>
                          <a:schemeClr val="dk1"/>
                        </a:buClr>
                        <a:buSzPts val="1050"/>
                        <a:buFont typeface="Arial"/>
                        <a:buChar char="•"/>
                      </a:pPr>
                      <a:r>
                        <a:rPr lang="en-ZA" sz="1050" dirty="0" err="1"/>
                        <a:t>Expliquez</a:t>
                      </a:r>
                      <a:r>
                        <a:rPr lang="en-ZA" sz="1050" dirty="0"/>
                        <a:t> au </a:t>
                      </a:r>
                      <a:r>
                        <a:rPr lang="en-ZA" sz="1050" dirty="0" err="1"/>
                        <a:t>gestionnaire</a:t>
                      </a:r>
                      <a:r>
                        <a:rPr lang="en-ZA" sz="1050" dirty="0"/>
                        <a:t> de </a:t>
                      </a:r>
                      <a:r>
                        <a:rPr lang="en-ZA" sz="1050" dirty="0" err="1"/>
                        <a:t>cas</a:t>
                      </a:r>
                      <a:r>
                        <a:rPr lang="en-ZA" sz="1050" dirty="0"/>
                        <a:t> que </a:t>
                      </a:r>
                      <a:r>
                        <a:rPr lang="en-ZA" sz="1050" dirty="0" err="1"/>
                        <a:t>vous</a:t>
                      </a:r>
                      <a:r>
                        <a:rPr lang="en-ZA" sz="1050" dirty="0"/>
                        <a:t> </a:t>
                      </a:r>
                      <a:r>
                        <a:rPr lang="en-ZA" sz="1050" dirty="0" err="1"/>
                        <a:t>avez</a:t>
                      </a:r>
                      <a:r>
                        <a:rPr lang="en-ZA" sz="1050" dirty="0"/>
                        <a:t> </a:t>
                      </a:r>
                      <a:r>
                        <a:rPr lang="en-ZA" sz="1050" dirty="0" err="1"/>
                        <a:t>vraiment</a:t>
                      </a:r>
                      <a:r>
                        <a:rPr lang="en-ZA" sz="1050" dirty="0"/>
                        <a:t> </a:t>
                      </a:r>
                      <a:r>
                        <a:rPr lang="en-ZA" sz="1050" dirty="0" err="1"/>
                        <a:t>peur</a:t>
                      </a:r>
                      <a:r>
                        <a:rPr lang="en-ZA" sz="1050" dirty="0"/>
                        <a:t> du </a:t>
                      </a:r>
                      <a:r>
                        <a:rPr lang="en-ZA" sz="1050" dirty="0" err="1"/>
                        <a:t>voisin</a:t>
                      </a:r>
                      <a:r>
                        <a:rPr lang="en-ZA" sz="1050" dirty="0"/>
                        <a:t> et que </a:t>
                      </a:r>
                      <a:r>
                        <a:rPr lang="en-ZA" sz="1050" dirty="0" err="1"/>
                        <a:t>vous</a:t>
                      </a:r>
                      <a:r>
                        <a:rPr lang="en-ZA" sz="1050" dirty="0"/>
                        <a:t> ne </a:t>
                      </a:r>
                      <a:r>
                        <a:rPr lang="en-ZA" sz="1050" dirty="0" err="1"/>
                        <a:t>savez</a:t>
                      </a:r>
                      <a:r>
                        <a:rPr lang="en-ZA" sz="1050" dirty="0"/>
                        <a:t> pas quoi faire.</a:t>
                      </a:r>
                      <a:endParaRPr dirty="0"/>
                    </a:p>
                    <a:p>
                      <a:pPr marL="285750" marR="0" lvl="0" indent="-285750" algn="l" rtl="0">
                        <a:spcBef>
                          <a:spcPts val="0"/>
                        </a:spcBef>
                        <a:spcAft>
                          <a:spcPts val="0"/>
                        </a:spcAft>
                        <a:buClr>
                          <a:schemeClr val="dk1"/>
                        </a:buClr>
                        <a:buSzPts val="1050"/>
                        <a:buFont typeface="Arial"/>
                        <a:buChar char="•"/>
                      </a:pPr>
                      <a:r>
                        <a:rPr lang="en-ZA" sz="1050" dirty="0" err="1"/>
                        <a:t>Vous</a:t>
                      </a:r>
                      <a:r>
                        <a:rPr lang="en-ZA" sz="1050" dirty="0"/>
                        <a:t> </a:t>
                      </a:r>
                      <a:r>
                        <a:rPr lang="en-ZA" sz="1050" dirty="0" err="1"/>
                        <a:t>n'osez</a:t>
                      </a:r>
                      <a:r>
                        <a:rPr lang="en-ZA" sz="1050" dirty="0"/>
                        <a:t> pas </a:t>
                      </a:r>
                      <a:r>
                        <a:rPr lang="en-ZA" sz="1050" dirty="0" err="1"/>
                        <a:t>sortir</a:t>
                      </a:r>
                      <a:r>
                        <a:rPr lang="en-ZA" sz="1050" dirty="0"/>
                        <a:t> </a:t>
                      </a:r>
                      <a:r>
                        <a:rPr lang="en-ZA" sz="1050" dirty="0" err="1"/>
                        <a:t>seul</a:t>
                      </a:r>
                      <a:r>
                        <a:rPr lang="en-ZA" sz="1050" dirty="0"/>
                        <a:t> de la </a:t>
                      </a:r>
                      <a:r>
                        <a:rPr lang="en-ZA" sz="1050" dirty="0" err="1"/>
                        <a:t>maison</a:t>
                      </a:r>
                      <a:r>
                        <a:rPr lang="en-ZA" sz="1050" dirty="0"/>
                        <a:t>.</a:t>
                      </a:r>
                      <a:endParaRPr dirty="0"/>
                    </a:p>
                    <a:p>
                      <a:pPr marL="285750" marR="0" lvl="0" indent="-285750" algn="l" rtl="0">
                        <a:spcBef>
                          <a:spcPts val="0"/>
                        </a:spcBef>
                        <a:spcAft>
                          <a:spcPts val="0"/>
                        </a:spcAft>
                        <a:buClr>
                          <a:schemeClr val="dk1"/>
                        </a:buClr>
                        <a:buSzPts val="1050"/>
                        <a:buFont typeface="Arial"/>
                        <a:buChar char="•"/>
                      </a:pPr>
                      <a:r>
                        <a:rPr lang="en-ZA" sz="1050" dirty="0" err="1"/>
                        <a:t>Réfléchissez</a:t>
                      </a:r>
                      <a:r>
                        <a:rPr lang="en-ZA" sz="1050" dirty="0"/>
                        <a:t> avec le </a:t>
                      </a:r>
                      <a:r>
                        <a:rPr lang="en-ZA" sz="1050" dirty="0" err="1"/>
                        <a:t>gestionnaire</a:t>
                      </a:r>
                      <a:r>
                        <a:rPr lang="en-ZA" sz="1050" dirty="0"/>
                        <a:t> de </a:t>
                      </a:r>
                      <a:r>
                        <a:rPr lang="en-ZA" sz="1050" dirty="0" err="1"/>
                        <a:t>cas</a:t>
                      </a:r>
                      <a:r>
                        <a:rPr lang="en-ZA" sz="1050" dirty="0"/>
                        <a:t> et </a:t>
                      </a:r>
                      <a:r>
                        <a:rPr lang="en-ZA" sz="1050" dirty="0" err="1"/>
                        <a:t>votre</a:t>
                      </a:r>
                      <a:r>
                        <a:rPr lang="en-ZA" sz="1050" dirty="0"/>
                        <a:t> </a:t>
                      </a:r>
                      <a:r>
                        <a:rPr lang="en-ZA" sz="1050" dirty="0" err="1"/>
                        <a:t>mère</a:t>
                      </a:r>
                      <a:r>
                        <a:rPr lang="en-ZA" sz="1050" dirty="0"/>
                        <a:t> à </a:t>
                      </a:r>
                      <a:r>
                        <a:rPr lang="en-ZA" sz="1050" dirty="0" err="1"/>
                        <a:t>ce</a:t>
                      </a:r>
                      <a:r>
                        <a:rPr lang="en-ZA" sz="1050" dirty="0"/>
                        <a:t> que </a:t>
                      </a:r>
                      <a:r>
                        <a:rPr lang="en-ZA" sz="1050" dirty="0" err="1"/>
                        <a:t>vous</a:t>
                      </a:r>
                      <a:r>
                        <a:rPr lang="en-ZA" sz="1050" dirty="0"/>
                        <a:t> </a:t>
                      </a:r>
                      <a:r>
                        <a:rPr lang="en-ZA" sz="1050" dirty="0" err="1"/>
                        <a:t>pourriez</a:t>
                      </a:r>
                      <a:r>
                        <a:rPr lang="en-ZA" sz="1050" dirty="0"/>
                        <a:t> faire. </a:t>
                      </a:r>
                      <a:endParaRPr dirty="0"/>
                    </a:p>
                    <a:p>
                      <a:pPr marL="285750" marR="0" lvl="0" indent="-285750" algn="l" rtl="0">
                        <a:spcBef>
                          <a:spcPts val="0"/>
                        </a:spcBef>
                        <a:spcAft>
                          <a:spcPts val="0"/>
                        </a:spcAft>
                        <a:buClr>
                          <a:schemeClr val="dk1"/>
                        </a:buClr>
                        <a:buSzPts val="1050"/>
                        <a:buFont typeface="Arial"/>
                        <a:buChar char="•"/>
                      </a:pPr>
                      <a:r>
                        <a:rPr lang="en-ZA" sz="1050" dirty="0" err="1"/>
                        <a:t>N'acceptez</a:t>
                      </a:r>
                      <a:r>
                        <a:rPr lang="en-ZA" sz="1050" dirty="0"/>
                        <a:t> les étapes </a:t>
                      </a:r>
                      <a:r>
                        <a:rPr lang="en-ZA" sz="1050" dirty="0" err="1"/>
                        <a:t>suivantes</a:t>
                      </a:r>
                      <a:r>
                        <a:rPr lang="en-ZA" sz="1050" dirty="0"/>
                        <a:t> que </a:t>
                      </a:r>
                      <a:r>
                        <a:rPr lang="en-ZA" sz="1050" dirty="0" err="1"/>
                        <a:t>si</a:t>
                      </a:r>
                      <a:r>
                        <a:rPr lang="en-ZA" sz="1050" dirty="0"/>
                        <a:t> </a:t>
                      </a:r>
                      <a:r>
                        <a:rPr lang="en-ZA" sz="1050" dirty="0" err="1"/>
                        <a:t>vous</a:t>
                      </a:r>
                      <a:r>
                        <a:rPr lang="en-ZA" sz="1050" dirty="0"/>
                        <a:t> </a:t>
                      </a:r>
                      <a:r>
                        <a:rPr lang="en-ZA" sz="1050" dirty="0" err="1"/>
                        <a:t>pensez</a:t>
                      </a:r>
                      <a:r>
                        <a:rPr lang="en-ZA" sz="1050" dirty="0"/>
                        <a:t> </a:t>
                      </a:r>
                      <a:r>
                        <a:rPr lang="en-ZA" sz="1050" dirty="0" err="1"/>
                        <a:t>qu'elles</a:t>
                      </a:r>
                      <a:r>
                        <a:rPr lang="en-ZA" sz="1050" dirty="0"/>
                        <a:t> </a:t>
                      </a:r>
                      <a:r>
                        <a:rPr lang="en-ZA" sz="1050" dirty="0" err="1"/>
                        <a:t>peuvent</a:t>
                      </a:r>
                      <a:r>
                        <a:rPr lang="en-ZA" sz="1050" dirty="0"/>
                        <a:t> </a:t>
                      </a:r>
                      <a:r>
                        <a:rPr lang="en-ZA" sz="1050" dirty="0" err="1"/>
                        <a:t>vous</a:t>
                      </a:r>
                      <a:r>
                        <a:rPr lang="en-ZA" sz="1050" dirty="0"/>
                        <a:t> aider.</a:t>
                      </a:r>
                      <a:endParaRPr dirty="0"/>
                    </a:p>
                    <a:p>
                      <a:pPr marL="285750" marR="0" lvl="0" indent="-219075" algn="l" rtl="0">
                        <a:spcBef>
                          <a:spcPts val="0"/>
                        </a:spcBef>
                        <a:spcAft>
                          <a:spcPts val="0"/>
                        </a:spcAft>
                        <a:buClr>
                          <a:schemeClr val="dk1"/>
                        </a:buClr>
                        <a:buSzPts val="1050"/>
                        <a:buFont typeface="Arial"/>
                        <a:buNone/>
                      </a:pPr>
                      <a:endParaRPr sz="105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3"/>
                  </a:ext>
                </a:extLst>
              </a:tr>
              <a:tr h="133350">
                <a:tc gridSpan="3">
                  <a:txBody>
                    <a:bodyPr/>
                    <a:lstStyle/>
                    <a:p>
                      <a:pPr marL="0" marR="0" lvl="0" indent="0" algn="l" rtl="0">
                        <a:lnSpc>
                          <a:spcPct val="100000"/>
                        </a:lnSpc>
                        <a:spcBef>
                          <a:spcPts val="0"/>
                        </a:spcBef>
                        <a:spcAft>
                          <a:spcPts val="0"/>
                        </a:spcAft>
                        <a:buClr>
                          <a:schemeClr val="dk1"/>
                        </a:buClr>
                        <a:buSzPts val="1050"/>
                        <a:buFont typeface="Calibri"/>
                        <a:buNone/>
                      </a:pPr>
                      <a:r>
                        <a:rPr lang="en-ZA" sz="1050" b="1">
                          <a:solidFill>
                            <a:schemeClr val="dk1"/>
                          </a:solidFill>
                        </a:rPr>
                        <a:t>LA MÈRE D'AMINA</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685975">
                <a:tc>
                  <a:txBody>
                    <a:bodyPr/>
                    <a:lstStyle/>
                    <a:p>
                      <a:pPr marL="0" marR="0" lvl="0" indent="0" algn="l" rtl="0">
                        <a:lnSpc>
                          <a:spcPct val="106000"/>
                        </a:lnSpc>
                        <a:spcBef>
                          <a:spcPts val="0"/>
                        </a:spcBef>
                        <a:spcAft>
                          <a:spcPts val="0"/>
                        </a:spcAft>
                        <a:buNone/>
                      </a:pPr>
                      <a:r>
                        <a:rPr lang="en-ZA" sz="1050" dirty="0"/>
                        <a:t>le </a:t>
                      </a:r>
                      <a:r>
                        <a:rPr lang="en-ZA" sz="1050" dirty="0" err="1"/>
                        <a:t>gestionnaire</a:t>
                      </a:r>
                      <a:r>
                        <a:rPr lang="en-ZA" sz="1050" dirty="0"/>
                        <a:t> de </a:t>
                      </a:r>
                      <a:r>
                        <a:rPr lang="en-ZA" sz="1050" dirty="0" err="1"/>
                        <a:t>cas</a:t>
                      </a:r>
                      <a:r>
                        <a:rPr lang="en-ZA" sz="1050" dirty="0"/>
                        <a:t> </a:t>
                      </a:r>
                      <a:r>
                        <a:rPr lang="en-ZA" sz="1050" dirty="0" err="1"/>
                        <a:t>d'Amna</a:t>
                      </a:r>
                      <a:r>
                        <a:rPr lang="en-ZA" sz="1050" dirty="0"/>
                        <a:t> </a:t>
                      </a:r>
                      <a:r>
                        <a:rPr lang="en-ZA" sz="1050" dirty="0" err="1"/>
                        <a:t>vous</a:t>
                      </a:r>
                      <a:r>
                        <a:rPr lang="en-ZA" sz="1050" dirty="0"/>
                        <a:t> rend </a:t>
                      </a:r>
                      <a:r>
                        <a:rPr lang="en-ZA" sz="1050" dirty="0" err="1"/>
                        <a:t>visite</a:t>
                      </a:r>
                      <a:r>
                        <a:rPr lang="en-ZA" sz="1050" dirty="0"/>
                        <a:t> à </a:t>
                      </a:r>
                      <a:r>
                        <a:rPr lang="en-ZA" sz="1050" dirty="0" err="1"/>
                        <a:t>votre</a:t>
                      </a:r>
                      <a:r>
                        <a:rPr lang="en-ZA" sz="1050" dirty="0"/>
                        <a:t> domicile et </a:t>
                      </a:r>
                      <a:r>
                        <a:rPr lang="en-ZA" sz="1050" dirty="0" err="1"/>
                        <a:t>vous</a:t>
                      </a:r>
                      <a:r>
                        <a:rPr lang="en-ZA" sz="1050" dirty="0"/>
                        <a:t> </a:t>
                      </a:r>
                      <a:r>
                        <a:rPr lang="en-ZA" sz="1050" dirty="0" err="1"/>
                        <a:t>examinerez</a:t>
                      </a:r>
                      <a:r>
                        <a:rPr lang="en-ZA" sz="1050" dirty="0"/>
                        <a:t> ensemble </a:t>
                      </a:r>
                      <a:r>
                        <a:rPr lang="en-ZA" sz="1050" dirty="0" err="1"/>
                        <a:t>votre</a:t>
                      </a:r>
                      <a:r>
                        <a:rPr lang="en-ZA" sz="1050" dirty="0"/>
                        <a:t> plan </a:t>
                      </a:r>
                      <a:r>
                        <a:rPr lang="en-ZA" sz="1050" dirty="0" err="1"/>
                        <a:t>d'action</a:t>
                      </a:r>
                      <a:r>
                        <a:rPr lang="en-ZA" sz="1050" dirty="0"/>
                        <a:t>.</a:t>
                      </a:r>
                      <a:endParaRPr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50" dirty="0"/>
                        <a:t>Au </a:t>
                      </a:r>
                      <a:r>
                        <a:rPr lang="en-ZA" sz="1050" dirty="0" err="1"/>
                        <a:t>cours</a:t>
                      </a:r>
                      <a:r>
                        <a:rPr lang="en-ZA" sz="1050" dirty="0"/>
                        <a:t> de </a:t>
                      </a:r>
                      <a:r>
                        <a:rPr lang="en-ZA" sz="1050" dirty="0" err="1"/>
                        <a:t>ce</a:t>
                      </a:r>
                      <a:r>
                        <a:rPr lang="en-ZA" sz="1050" dirty="0"/>
                        <a:t> jeu de </a:t>
                      </a:r>
                      <a:r>
                        <a:rPr lang="en-ZA" sz="1050" dirty="0" err="1"/>
                        <a:t>rôle</a:t>
                      </a:r>
                      <a:r>
                        <a:rPr lang="en-ZA" sz="1050" dirty="0"/>
                        <a:t>, </a:t>
                      </a:r>
                      <a:r>
                        <a:rPr lang="en-ZA" sz="1050" dirty="0" err="1"/>
                        <a:t>vous</a:t>
                      </a:r>
                      <a:r>
                        <a:rPr lang="en-ZA" sz="1050" dirty="0"/>
                        <a:t> </a:t>
                      </a:r>
                      <a:r>
                        <a:rPr lang="en-ZA" sz="1050" dirty="0" err="1"/>
                        <a:t>devriez</a:t>
                      </a:r>
                      <a:r>
                        <a:rPr lang="en-ZA" sz="1050" dirty="0"/>
                        <a:t> </a:t>
                      </a:r>
                      <a:r>
                        <a:rPr lang="en-ZA" sz="1050" dirty="0" err="1"/>
                        <a:t>fournir</a:t>
                      </a:r>
                      <a:r>
                        <a:rPr lang="en-ZA" sz="1050" dirty="0"/>
                        <a:t> les </a:t>
                      </a:r>
                      <a:r>
                        <a:rPr lang="en-ZA" sz="1050" dirty="0" err="1"/>
                        <a:t>informations</a:t>
                      </a:r>
                      <a:r>
                        <a:rPr lang="en-ZA" sz="1050" dirty="0"/>
                        <a:t> </a:t>
                      </a:r>
                      <a:r>
                        <a:rPr lang="en-ZA" sz="1050" dirty="0" err="1"/>
                        <a:t>suivantes</a:t>
                      </a:r>
                      <a:r>
                        <a:rPr lang="en-ZA" sz="1050" dirty="0"/>
                        <a:t> </a:t>
                      </a:r>
                      <a:r>
                        <a:rPr lang="en-ZA" sz="1050" dirty="0" err="1"/>
                        <a:t>si</a:t>
                      </a:r>
                      <a:r>
                        <a:rPr lang="en-ZA" sz="1050" dirty="0"/>
                        <a:t> le </a:t>
                      </a:r>
                      <a:r>
                        <a:rPr lang="en-ZA" sz="1050" dirty="0" err="1"/>
                        <a:t>gestionnaire</a:t>
                      </a:r>
                      <a:r>
                        <a:rPr lang="en-ZA" sz="1050" dirty="0"/>
                        <a:t> de </a:t>
                      </a:r>
                      <a:r>
                        <a:rPr lang="en-ZA" sz="1050" dirty="0" err="1"/>
                        <a:t>cas</a:t>
                      </a:r>
                      <a:r>
                        <a:rPr lang="en-ZA" sz="1050" dirty="0"/>
                        <a:t> </a:t>
                      </a:r>
                      <a:r>
                        <a:rPr lang="en-ZA" sz="1050" dirty="0" err="1"/>
                        <a:t>vous</a:t>
                      </a:r>
                      <a:r>
                        <a:rPr lang="en-ZA" sz="1050" dirty="0"/>
                        <a:t> met à </a:t>
                      </a:r>
                      <a:r>
                        <a:rPr lang="en-ZA" sz="1050" dirty="0" err="1"/>
                        <a:t>l'aise</a:t>
                      </a:r>
                      <a:r>
                        <a:rPr lang="en-ZA" sz="1050" dirty="0"/>
                        <a:t> et </a:t>
                      </a:r>
                      <a:r>
                        <a:rPr lang="en-ZA" sz="1050" dirty="0" err="1"/>
                        <a:t>vous</a:t>
                      </a:r>
                      <a:r>
                        <a:rPr lang="en-ZA" sz="1050" dirty="0"/>
                        <a:t> </a:t>
                      </a:r>
                      <a:r>
                        <a:rPr lang="en-ZA" sz="1050" dirty="0" err="1"/>
                        <a:t>rassure</a:t>
                      </a:r>
                      <a:r>
                        <a:rPr lang="en-ZA" sz="1050" dirty="0"/>
                        <a:t> :</a:t>
                      </a:r>
                      <a:endParaRPr dirty="0"/>
                    </a:p>
                    <a:p>
                      <a:pPr marL="171450" marR="0" lvl="0" indent="-171450" algn="l" rtl="0">
                        <a:spcBef>
                          <a:spcPts val="0"/>
                        </a:spcBef>
                        <a:spcAft>
                          <a:spcPts val="0"/>
                        </a:spcAft>
                        <a:buClr>
                          <a:schemeClr val="dk1"/>
                        </a:buClr>
                        <a:buSzPts val="1050"/>
                        <a:buFont typeface="Arial"/>
                        <a:buChar char="•"/>
                      </a:pPr>
                      <a:r>
                        <a:rPr lang="en-ZA" sz="1050" dirty="0"/>
                        <a:t>Laissez le </a:t>
                      </a:r>
                      <a:r>
                        <a:rPr lang="en-ZA" sz="1050" dirty="0" err="1"/>
                        <a:t>gestionnaire</a:t>
                      </a:r>
                      <a:r>
                        <a:rPr lang="en-ZA" sz="1050" dirty="0"/>
                        <a:t> de </a:t>
                      </a:r>
                      <a:r>
                        <a:rPr lang="en-ZA" sz="1050" dirty="0" err="1"/>
                        <a:t>cas</a:t>
                      </a:r>
                      <a:r>
                        <a:rPr lang="en-ZA" sz="1050" dirty="0"/>
                        <a:t> </a:t>
                      </a:r>
                      <a:r>
                        <a:rPr lang="en-ZA" sz="1050" dirty="0" err="1"/>
                        <a:t>vous</a:t>
                      </a:r>
                      <a:r>
                        <a:rPr lang="en-ZA" sz="1050" dirty="0"/>
                        <a:t> donner un aperçu de </a:t>
                      </a:r>
                      <a:r>
                        <a:rPr lang="en-ZA" sz="1050" dirty="0" err="1"/>
                        <a:t>ce</a:t>
                      </a:r>
                      <a:r>
                        <a:rPr lang="en-ZA" sz="1050" dirty="0"/>
                        <a:t> que </a:t>
                      </a:r>
                      <a:r>
                        <a:rPr lang="en-ZA" sz="1050" dirty="0" err="1"/>
                        <a:t>vous</a:t>
                      </a:r>
                      <a:r>
                        <a:rPr lang="en-ZA" sz="1050" dirty="0"/>
                        <a:t> </a:t>
                      </a:r>
                      <a:r>
                        <a:rPr lang="en-ZA" sz="1050" dirty="0" err="1"/>
                        <a:t>avez</a:t>
                      </a:r>
                      <a:r>
                        <a:rPr lang="en-ZA" sz="1050" dirty="0"/>
                        <a:t> accompli ensemble au </a:t>
                      </a:r>
                      <a:r>
                        <a:rPr lang="en-ZA" sz="1050" dirty="0" err="1"/>
                        <a:t>cours</a:t>
                      </a:r>
                      <a:r>
                        <a:rPr lang="en-ZA" sz="1050" dirty="0"/>
                        <a:t> des </a:t>
                      </a:r>
                      <a:r>
                        <a:rPr lang="en-ZA" sz="1050" dirty="0" err="1"/>
                        <a:t>derniers</a:t>
                      </a:r>
                      <a:r>
                        <a:rPr lang="en-ZA" sz="1050" dirty="0"/>
                        <a:t> </a:t>
                      </a:r>
                      <a:r>
                        <a:rPr lang="en-ZA" sz="1050" dirty="0" err="1"/>
                        <a:t>mois</a:t>
                      </a:r>
                      <a:r>
                        <a:rPr lang="en-ZA" sz="1050" dirty="0"/>
                        <a:t> et </a:t>
                      </a:r>
                      <a:r>
                        <a:rPr lang="en-ZA" sz="1050" dirty="0" err="1"/>
                        <a:t>expliquez</a:t>
                      </a:r>
                      <a:r>
                        <a:rPr lang="en-ZA" sz="1050" dirty="0"/>
                        <a:t> </a:t>
                      </a:r>
                      <a:r>
                        <a:rPr lang="en-ZA" sz="1050" dirty="0" err="1"/>
                        <a:t>ce</a:t>
                      </a:r>
                      <a:r>
                        <a:rPr lang="en-ZA" sz="1050" dirty="0"/>
                        <a:t> qui a </a:t>
                      </a:r>
                      <a:r>
                        <a:rPr lang="en-ZA" sz="1050" dirty="0" err="1"/>
                        <a:t>changé</a:t>
                      </a:r>
                      <a:r>
                        <a:rPr lang="en-ZA" sz="1050" dirty="0"/>
                        <a:t>.</a:t>
                      </a:r>
                      <a:endParaRPr dirty="0"/>
                    </a:p>
                    <a:p>
                      <a:pPr marL="171450" marR="0" lvl="0" indent="-171450" algn="l" rtl="0">
                        <a:spcBef>
                          <a:spcPts val="0"/>
                        </a:spcBef>
                        <a:spcAft>
                          <a:spcPts val="0"/>
                        </a:spcAft>
                        <a:buClr>
                          <a:schemeClr val="dk1"/>
                        </a:buClr>
                        <a:buSzPts val="1050"/>
                        <a:buFont typeface="Arial"/>
                        <a:buChar char="•"/>
                      </a:pPr>
                      <a:r>
                        <a:rPr lang="en-ZA" sz="1050" dirty="0" err="1"/>
                        <a:t>Expliquez</a:t>
                      </a:r>
                      <a:r>
                        <a:rPr lang="en-ZA" sz="1050" dirty="0"/>
                        <a:t> au </a:t>
                      </a:r>
                      <a:r>
                        <a:rPr lang="en-ZA" sz="1050" dirty="0" err="1"/>
                        <a:t>gestionnaire</a:t>
                      </a:r>
                      <a:r>
                        <a:rPr lang="en-ZA" sz="1050" dirty="0"/>
                        <a:t> de </a:t>
                      </a:r>
                      <a:r>
                        <a:rPr lang="en-ZA" sz="1050" dirty="0" err="1"/>
                        <a:t>cas</a:t>
                      </a:r>
                      <a:r>
                        <a:rPr lang="en-ZA" sz="1050" dirty="0"/>
                        <a:t> que </a:t>
                      </a:r>
                      <a:r>
                        <a:rPr lang="en-ZA" sz="1050" dirty="0" err="1"/>
                        <a:t>vous</a:t>
                      </a:r>
                      <a:r>
                        <a:rPr lang="en-ZA" sz="1050" dirty="0"/>
                        <a:t> </a:t>
                      </a:r>
                      <a:r>
                        <a:rPr lang="en-ZA" sz="1050" dirty="0" err="1"/>
                        <a:t>êtes</a:t>
                      </a:r>
                      <a:r>
                        <a:rPr lang="en-ZA" sz="1050" dirty="0"/>
                        <a:t> très </a:t>
                      </a:r>
                      <a:r>
                        <a:rPr lang="en-ZA" sz="1050" dirty="0" err="1"/>
                        <a:t>inquiet</a:t>
                      </a:r>
                      <a:r>
                        <a:rPr lang="en-ZA" sz="1050" dirty="0"/>
                        <a:t> pour Amina et que </a:t>
                      </a:r>
                      <a:r>
                        <a:rPr lang="en-ZA" sz="1050" dirty="0" err="1"/>
                        <a:t>vous</a:t>
                      </a:r>
                      <a:r>
                        <a:rPr lang="en-ZA" sz="1050" dirty="0"/>
                        <a:t> ne </a:t>
                      </a:r>
                      <a:r>
                        <a:rPr lang="en-ZA" sz="1050" dirty="0" err="1"/>
                        <a:t>savez</a:t>
                      </a:r>
                      <a:r>
                        <a:rPr lang="en-ZA" sz="1050" dirty="0"/>
                        <a:t> pas quoi faire.</a:t>
                      </a:r>
                      <a:endParaRPr dirty="0"/>
                    </a:p>
                    <a:p>
                      <a:pPr marL="171450" marR="0" lvl="0" indent="-171450" algn="l" rtl="0">
                        <a:spcBef>
                          <a:spcPts val="0"/>
                        </a:spcBef>
                        <a:spcAft>
                          <a:spcPts val="0"/>
                        </a:spcAft>
                        <a:buClr>
                          <a:schemeClr val="dk1"/>
                        </a:buClr>
                        <a:buSzPts val="1050"/>
                        <a:buFont typeface="Arial"/>
                        <a:buChar char="•"/>
                      </a:pPr>
                      <a:r>
                        <a:rPr lang="en-ZA" sz="1050" dirty="0" err="1"/>
                        <a:t>Vous</a:t>
                      </a:r>
                      <a:r>
                        <a:rPr lang="en-ZA" sz="1050" dirty="0"/>
                        <a:t> </a:t>
                      </a:r>
                      <a:r>
                        <a:rPr lang="en-ZA" sz="1050" dirty="0" err="1"/>
                        <a:t>êtes</a:t>
                      </a:r>
                      <a:r>
                        <a:rPr lang="en-ZA" sz="1050" dirty="0"/>
                        <a:t> </a:t>
                      </a:r>
                      <a:r>
                        <a:rPr lang="en-ZA" sz="1050" dirty="0" err="1"/>
                        <a:t>reconnaissant</a:t>
                      </a:r>
                      <a:r>
                        <a:rPr lang="en-ZA" sz="1050" dirty="0"/>
                        <a:t> que le </a:t>
                      </a:r>
                      <a:r>
                        <a:rPr lang="en-ZA" sz="1050" dirty="0" err="1"/>
                        <a:t>gestionnaire</a:t>
                      </a:r>
                      <a:r>
                        <a:rPr lang="en-ZA" sz="1050" dirty="0"/>
                        <a:t> de </a:t>
                      </a:r>
                      <a:r>
                        <a:rPr lang="en-ZA" sz="1050" dirty="0" err="1"/>
                        <a:t>cas</a:t>
                      </a:r>
                      <a:r>
                        <a:rPr lang="en-ZA" sz="1050" dirty="0"/>
                        <a:t> </a:t>
                      </a:r>
                      <a:r>
                        <a:rPr lang="en-ZA" sz="1050" dirty="0" err="1"/>
                        <a:t>soit</a:t>
                      </a:r>
                      <a:r>
                        <a:rPr lang="en-ZA" sz="1050" dirty="0"/>
                        <a:t> </a:t>
                      </a:r>
                      <a:r>
                        <a:rPr lang="en-ZA" sz="1050" dirty="0" err="1"/>
                        <a:t>venu</a:t>
                      </a:r>
                      <a:r>
                        <a:rPr lang="en-ZA" sz="1050" dirty="0"/>
                        <a:t> chez </a:t>
                      </a:r>
                      <a:r>
                        <a:rPr lang="en-ZA" sz="1050" dirty="0" err="1"/>
                        <a:t>vous</a:t>
                      </a:r>
                      <a:r>
                        <a:rPr lang="en-ZA" sz="1050" dirty="0"/>
                        <a:t> et </a:t>
                      </a:r>
                      <a:r>
                        <a:rPr lang="en-ZA" sz="1050" dirty="0" err="1"/>
                        <a:t>vous</a:t>
                      </a:r>
                      <a:r>
                        <a:rPr lang="en-ZA" sz="1050" dirty="0"/>
                        <a:t> </a:t>
                      </a:r>
                      <a:r>
                        <a:rPr lang="en-ZA" sz="1050" dirty="0" err="1"/>
                        <a:t>espérez</a:t>
                      </a:r>
                      <a:r>
                        <a:rPr lang="en-ZA" sz="1050" dirty="0"/>
                        <a:t> </a:t>
                      </a:r>
                      <a:r>
                        <a:rPr lang="en-ZA" sz="1050" dirty="0" err="1"/>
                        <a:t>qu'il</a:t>
                      </a:r>
                      <a:r>
                        <a:rPr lang="en-ZA" sz="1050" dirty="0"/>
                        <a:t> </a:t>
                      </a:r>
                      <a:r>
                        <a:rPr lang="en-ZA" sz="1050" dirty="0" err="1"/>
                        <a:t>vous</a:t>
                      </a:r>
                      <a:r>
                        <a:rPr lang="en-ZA" sz="1050" dirty="0"/>
                        <a:t> </a:t>
                      </a:r>
                      <a:r>
                        <a:rPr lang="en-ZA" sz="1050" dirty="0" err="1"/>
                        <a:t>donnera</a:t>
                      </a:r>
                      <a:r>
                        <a:rPr lang="en-ZA" sz="1050" dirty="0"/>
                        <a:t> </a:t>
                      </a:r>
                      <a:r>
                        <a:rPr lang="en-ZA" sz="1050" dirty="0" err="1"/>
                        <a:t>une</a:t>
                      </a:r>
                      <a:r>
                        <a:rPr lang="en-ZA" sz="1050" dirty="0"/>
                        <a:t> solution </a:t>
                      </a:r>
                      <a:r>
                        <a:rPr lang="en-ZA" sz="1050" dirty="0" err="1"/>
                        <a:t>Réfléchissez</a:t>
                      </a:r>
                      <a:r>
                        <a:rPr lang="en-ZA" sz="1050" dirty="0"/>
                        <a:t> avec le </a:t>
                      </a:r>
                      <a:r>
                        <a:rPr lang="en-ZA" sz="1050" dirty="0" err="1"/>
                        <a:t>gestionnaire</a:t>
                      </a:r>
                      <a:r>
                        <a:rPr lang="en-ZA" sz="1050" dirty="0"/>
                        <a:t> de </a:t>
                      </a:r>
                      <a:r>
                        <a:rPr lang="en-ZA" sz="1050" dirty="0" err="1"/>
                        <a:t>cas</a:t>
                      </a:r>
                      <a:r>
                        <a:rPr lang="en-ZA" sz="1050" dirty="0"/>
                        <a:t> et </a:t>
                      </a:r>
                      <a:r>
                        <a:rPr lang="en-ZA" sz="1050" dirty="0" err="1"/>
                        <a:t>votre</a:t>
                      </a:r>
                      <a:r>
                        <a:rPr lang="en-ZA" sz="1050" dirty="0"/>
                        <a:t> </a:t>
                      </a:r>
                      <a:r>
                        <a:rPr lang="en-ZA" sz="1050" dirty="0" err="1"/>
                        <a:t>mère</a:t>
                      </a:r>
                      <a:r>
                        <a:rPr lang="en-ZA" sz="1050" dirty="0"/>
                        <a:t> à </a:t>
                      </a:r>
                      <a:r>
                        <a:rPr lang="en-ZA" sz="1050" dirty="0" err="1"/>
                        <a:t>ce</a:t>
                      </a:r>
                      <a:r>
                        <a:rPr lang="en-ZA" sz="1050" dirty="0"/>
                        <a:t> que </a:t>
                      </a:r>
                      <a:r>
                        <a:rPr lang="en-ZA" sz="1050" dirty="0" err="1"/>
                        <a:t>vous</a:t>
                      </a:r>
                      <a:r>
                        <a:rPr lang="en-ZA" sz="1050" dirty="0"/>
                        <a:t> </a:t>
                      </a:r>
                      <a:r>
                        <a:rPr lang="en-ZA" sz="1050" dirty="0" err="1"/>
                        <a:t>pourriez</a:t>
                      </a:r>
                      <a:r>
                        <a:rPr lang="en-ZA" sz="1050" dirty="0"/>
                        <a:t> faire. </a:t>
                      </a:r>
                      <a:endParaRPr dirty="0"/>
                    </a:p>
                    <a:p>
                      <a:pPr marL="171450" marR="0" lvl="0" indent="-171450" algn="l" rtl="0">
                        <a:spcBef>
                          <a:spcPts val="0"/>
                        </a:spcBef>
                        <a:spcAft>
                          <a:spcPts val="0"/>
                        </a:spcAft>
                        <a:buClr>
                          <a:schemeClr val="dk1"/>
                        </a:buClr>
                        <a:buSzPts val="1050"/>
                        <a:buFont typeface="Arial"/>
                        <a:buChar char="•"/>
                      </a:pPr>
                      <a:r>
                        <a:rPr lang="en-ZA" sz="1050" dirty="0" err="1"/>
                        <a:t>N'acceptez</a:t>
                      </a:r>
                      <a:r>
                        <a:rPr lang="en-ZA" sz="1050" dirty="0"/>
                        <a:t> les étapes </a:t>
                      </a:r>
                      <a:r>
                        <a:rPr lang="en-ZA" sz="1050" dirty="0" err="1"/>
                        <a:t>suivantes</a:t>
                      </a:r>
                      <a:r>
                        <a:rPr lang="en-ZA" sz="1050" dirty="0"/>
                        <a:t> que </a:t>
                      </a:r>
                      <a:r>
                        <a:rPr lang="en-ZA" sz="1050" dirty="0" err="1"/>
                        <a:t>si</a:t>
                      </a:r>
                      <a:r>
                        <a:rPr lang="en-ZA" sz="1050" dirty="0"/>
                        <a:t> </a:t>
                      </a:r>
                      <a:r>
                        <a:rPr lang="en-ZA" sz="1050" dirty="0" err="1"/>
                        <a:t>vous</a:t>
                      </a:r>
                      <a:r>
                        <a:rPr lang="en-ZA" sz="1050" dirty="0"/>
                        <a:t> </a:t>
                      </a:r>
                      <a:r>
                        <a:rPr lang="en-ZA" sz="1050" dirty="0" err="1"/>
                        <a:t>pensez</a:t>
                      </a:r>
                      <a:r>
                        <a:rPr lang="en-ZA" sz="1050" dirty="0"/>
                        <a:t> </a:t>
                      </a:r>
                      <a:r>
                        <a:rPr lang="en-ZA" sz="1050" dirty="0" err="1"/>
                        <a:t>qu'elles</a:t>
                      </a:r>
                      <a:r>
                        <a:rPr lang="en-ZA" sz="1050" dirty="0"/>
                        <a:t> </a:t>
                      </a:r>
                      <a:r>
                        <a:rPr lang="en-ZA" sz="1050" dirty="0" err="1"/>
                        <a:t>peuvent</a:t>
                      </a:r>
                      <a:r>
                        <a:rPr lang="en-ZA" sz="1050" dirty="0"/>
                        <a:t> </a:t>
                      </a:r>
                      <a:r>
                        <a:rPr lang="en-ZA" sz="1050" dirty="0" err="1"/>
                        <a:t>vous</a:t>
                      </a:r>
                      <a:r>
                        <a:rPr lang="en-ZA" sz="1050" dirty="0"/>
                        <a:t> aider.</a:t>
                      </a:r>
                      <a:endParaRPr sz="105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5"/>
                  </a:ext>
                </a:extLst>
              </a:tr>
            </a:tbl>
          </a:graphicData>
        </a:graphic>
      </p:graphicFrame>
      <p:sp>
        <p:nvSpPr>
          <p:cNvPr id="4417" name="Google Shape;4417;p179"/>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8" name="Google Shape;4418;p179"/>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9" name="Google Shape;4419;p179"/>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0" name="Google Shape;4420;p179"/>
          <p:cNvSpPr/>
          <p:nvPr/>
        </p:nvSpPr>
        <p:spPr>
          <a:xfrm rot="1782986">
            <a:off x="286724" y="168964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1" name="Google Shape;4421;p179"/>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aphicFrame>
        <p:nvGraphicFramePr>
          <p:cNvPr id="682" name="Google Shape;682;p18"/>
          <p:cNvGraphicFramePr/>
          <p:nvPr/>
        </p:nvGraphicFramePr>
        <p:xfrm>
          <a:off x="986129" y="1432560"/>
          <a:ext cx="5254050" cy="6796875"/>
        </p:xfrm>
        <a:graphic>
          <a:graphicData uri="http://schemas.openxmlformats.org/drawingml/2006/table">
            <a:tbl>
              <a:tblPr firstRow="1" bandRow="1">
                <a:noFill/>
                <a:tableStyleId>{7104991F-C057-476F-A2D0-F42B397E5F60}</a:tableStyleId>
              </a:tblPr>
              <a:tblGrid>
                <a:gridCol w="3128050">
                  <a:extLst>
                    <a:ext uri="{9D8B030D-6E8A-4147-A177-3AD203B41FA5}">
                      <a16:colId xmlns:a16="http://schemas.microsoft.com/office/drawing/2014/main" val="20000"/>
                    </a:ext>
                  </a:extLst>
                </a:gridCol>
                <a:gridCol w="2126000">
                  <a:extLst>
                    <a:ext uri="{9D8B030D-6E8A-4147-A177-3AD203B41FA5}">
                      <a16:colId xmlns:a16="http://schemas.microsoft.com/office/drawing/2014/main" val="20001"/>
                    </a:ext>
                  </a:extLst>
                </a:gridCol>
              </a:tblGrid>
              <a:tr h="454125">
                <a:tc>
                  <a:txBody>
                    <a:bodyPr/>
                    <a:lstStyle/>
                    <a:p>
                      <a:pPr marL="0" marR="0" lvl="0" indent="0" algn="l" rtl="0">
                        <a:spcBef>
                          <a:spcPts val="0"/>
                        </a:spcBef>
                        <a:spcAft>
                          <a:spcPts val="0"/>
                        </a:spcAft>
                        <a:buNone/>
                      </a:pPr>
                      <a:r>
                        <a:rPr lang="en-ZA" sz="1100" b="1" u="none" strike="noStrike" cap="none">
                          <a:solidFill>
                            <a:schemeClr val="dk1"/>
                          </a:solidFill>
                        </a:rPr>
                        <a:t>Exemples d'obstacles</a:t>
                      </a:r>
                      <a:endParaRPr sz="1100" b="1">
                        <a:solidFill>
                          <a:schemeClr val="dk1"/>
                        </a:solidFill>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rgbClr val="EEE7EB"/>
                    </a:solidFill>
                  </a:tcPr>
                </a:tc>
                <a:tc>
                  <a:txBody>
                    <a:bodyPr/>
                    <a:lstStyle/>
                    <a:p>
                      <a:pPr marL="0" marR="0" lvl="0" indent="0" algn="l" rtl="0">
                        <a:spcBef>
                          <a:spcPts val="0"/>
                        </a:spcBef>
                        <a:spcAft>
                          <a:spcPts val="0"/>
                        </a:spcAft>
                        <a:buNone/>
                      </a:pPr>
                      <a:r>
                        <a:rPr lang="en-ZA" sz="1100" b="1">
                          <a:solidFill>
                            <a:schemeClr val="dk1"/>
                          </a:solidFill>
                        </a:rPr>
                        <a:t>Type d’obstacle</a:t>
                      </a:r>
                      <a:endParaRPr sz="1100" b="1">
                        <a:solidFill>
                          <a:schemeClr val="dk1"/>
                        </a:solidFill>
                      </a:endParaRPr>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solidFill>
                      <a:srgbClr val="EEE7EB"/>
                    </a:solidFill>
                  </a:tcPr>
                </a:tc>
                <a:extLst>
                  <a:ext uri="{0D108BD9-81ED-4DB2-BD59-A6C34878D82A}">
                    <a16:rowId xmlns:a16="http://schemas.microsoft.com/office/drawing/2014/main" val="10000"/>
                  </a:ext>
                </a:extLst>
              </a:tr>
              <a:tr h="1268550">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extLst>
                  <a:ext uri="{0D108BD9-81ED-4DB2-BD59-A6C34878D82A}">
                    <a16:rowId xmlns:a16="http://schemas.microsoft.com/office/drawing/2014/main" val="10001"/>
                  </a:ext>
                </a:extLst>
              </a:tr>
              <a:tr h="1268550">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extLst>
                  <a:ext uri="{0D108BD9-81ED-4DB2-BD59-A6C34878D82A}">
                    <a16:rowId xmlns:a16="http://schemas.microsoft.com/office/drawing/2014/main" val="10002"/>
                  </a:ext>
                </a:extLst>
              </a:tr>
              <a:tr h="1268550">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extLst>
                  <a:ext uri="{0D108BD9-81ED-4DB2-BD59-A6C34878D82A}">
                    <a16:rowId xmlns:a16="http://schemas.microsoft.com/office/drawing/2014/main" val="10003"/>
                  </a:ext>
                </a:extLst>
              </a:tr>
              <a:tr h="1268550">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extLst>
                  <a:ext uri="{0D108BD9-81ED-4DB2-BD59-A6C34878D82A}">
                    <a16:rowId xmlns:a16="http://schemas.microsoft.com/office/drawing/2014/main" val="10004"/>
                  </a:ext>
                </a:extLst>
              </a:tr>
              <a:tr h="1268550">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tc>
                  <a:txBody>
                    <a:bodyPr/>
                    <a:lstStyle/>
                    <a:p>
                      <a:pPr marL="0" marR="0" lvl="0" indent="0" algn="l" rtl="0">
                        <a:spcBef>
                          <a:spcPts val="0"/>
                        </a:spcBef>
                        <a:spcAft>
                          <a:spcPts val="0"/>
                        </a:spcAft>
                        <a:buNone/>
                      </a:pPr>
                      <a:endParaRPr sz="1350"/>
                    </a:p>
                  </a:txBody>
                  <a:tcPr marL="91450" marR="91450" marT="45725" marB="45725" anchor="ctr">
                    <a:lnL w="12700" cap="flat" cmpd="sng">
                      <a:solidFill>
                        <a:srgbClr val="8C5F7A"/>
                      </a:solidFill>
                      <a:prstDash val="solid"/>
                      <a:round/>
                      <a:headEnd type="none" w="sm" len="sm"/>
                      <a:tailEnd type="none" w="sm" len="sm"/>
                    </a:lnL>
                    <a:lnR w="12700" cap="flat" cmpd="sng">
                      <a:solidFill>
                        <a:srgbClr val="8C5F7A"/>
                      </a:solidFill>
                      <a:prstDash val="solid"/>
                      <a:round/>
                      <a:headEnd type="none" w="sm" len="sm"/>
                      <a:tailEnd type="none" w="sm" len="sm"/>
                    </a:lnR>
                    <a:lnT w="12700" cap="flat" cmpd="sng">
                      <a:solidFill>
                        <a:srgbClr val="8C5F7A"/>
                      </a:solidFill>
                      <a:prstDash val="solid"/>
                      <a:round/>
                      <a:headEnd type="none" w="sm" len="sm"/>
                      <a:tailEnd type="none" w="sm" len="sm"/>
                    </a:lnT>
                    <a:lnB w="12700" cap="flat" cmpd="sng">
                      <a:solidFill>
                        <a:srgbClr val="8C5F7A"/>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683" name="Google Shape;683;p18"/>
          <p:cNvSpPr txBox="1"/>
          <p:nvPr/>
        </p:nvSpPr>
        <p:spPr>
          <a:xfrm>
            <a:off x="986129" y="700979"/>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OBSTACLES QUI LIMITENT LA CAPACITÉ DES ENFANTS HEN SITUATION DE HANDICAP</a:t>
            </a:r>
            <a:endParaRPr/>
          </a:p>
        </p:txBody>
      </p:sp>
      <p:sp>
        <p:nvSpPr>
          <p:cNvPr id="684" name="Google Shape;684;p18"/>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18"/>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6" name="Google Shape;686;p18"/>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7" name="Google Shape;687;p18"/>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18"/>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9" name="Google Shape;689;p18"/>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4425"/>
        <p:cNvGrpSpPr/>
        <p:nvPr/>
      </p:nvGrpSpPr>
      <p:grpSpPr>
        <a:xfrm>
          <a:off x="0" y="0"/>
          <a:ext cx="0" cy="0"/>
          <a:chOff x="0" y="0"/>
          <a:chExt cx="0" cy="0"/>
        </a:xfrm>
      </p:grpSpPr>
      <p:sp>
        <p:nvSpPr>
          <p:cNvPr id="4426" name="Google Shape;4426;p180"/>
          <p:cNvSpPr txBox="1"/>
          <p:nvPr/>
        </p:nvSpPr>
        <p:spPr>
          <a:xfrm>
            <a:off x="903153" y="360527"/>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D'EXAMEN</a:t>
            </a:r>
            <a:endParaRPr/>
          </a:p>
        </p:txBody>
      </p:sp>
      <p:sp>
        <p:nvSpPr>
          <p:cNvPr id="4427" name="Google Shape;4427;p180"/>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8" name="Google Shape;4428;p180"/>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9" name="Google Shape;4429;p180"/>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0" name="Google Shape;4430;p180"/>
          <p:cNvSpPr/>
          <p:nvPr/>
        </p:nvSpPr>
        <p:spPr>
          <a:xfrm rot="1782986">
            <a:off x="286724" y="168964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1" name="Google Shape;4431;p180"/>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432" name="Google Shape;4432;p180"/>
          <p:cNvGraphicFramePr/>
          <p:nvPr>
            <p:extLst>
              <p:ext uri="{D42A27DB-BD31-4B8C-83A1-F6EECF244321}">
                <p14:modId xmlns:p14="http://schemas.microsoft.com/office/powerpoint/2010/main" val="891705446"/>
              </p:ext>
            </p:extLst>
          </p:nvPr>
        </p:nvGraphicFramePr>
        <p:xfrm>
          <a:off x="979354" y="908608"/>
          <a:ext cx="5254050" cy="8417300"/>
        </p:xfrm>
        <a:graphic>
          <a:graphicData uri="http://schemas.openxmlformats.org/drawingml/2006/table">
            <a:tbl>
              <a:tblPr firstRow="1" firstCol="1" bandRow="1">
                <a:noFill/>
                <a:tableStyleId>{2E002EEE-DCA1-4BBC-BB20-DC795D1CDC30}</a:tableStyleId>
              </a:tblPr>
              <a:tblGrid>
                <a:gridCol w="1883400">
                  <a:extLst>
                    <a:ext uri="{9D8B030D-6E8A-4147-A177-3AD203B41FA5}">
                      <a16:colId xmlns:a16="http://schemas.microsoft.com/office/drawing/2014/main" val="20000"/>
                    </a:ext>
                  </a:extLst>
                </a:gridCol>
                <a:gridCol w="109425">
                  <a:extLst>
                    <a:ext uri="{9D8B030D-6E8A-4147-A177-3AD203B41FA5}">
                      <a16:colId xmlns:a16="http://schemas.microsoft.com/office/drawing/2014/main" val="20001"/>
                    </a:ext>
                  </a:extLst>
                </a:gridCol>
                <a:gridCol w="3261225">
                  <a:extLst>
                    <a:ext uri="{9D8B030D-6E8A-4147-A177-3AD203B41FA5}">
                      <a16:colId xmlns:a16="http://schemas.microsoft.com/office/drawing/2014/main" val="20002"/>
                    </a:ext>
                  </a:extLst>
                </a:gridCol>
              </a:tblGrid>
              <a:tr h="127000">
                <a:tc gridSpan="3">
                  <a:txBody>
                    <a:bodyPr/>
                    <a:lstStyle/>
                    <a:p>
                      <a:pPr marL="0" marR="0" lvl="0" indent="0" algn="l" rtl="0">
                        <a:spcBef>
                          <a:spcPts val="0"/>
                        </a:spcBef>
                        <a:spcAft>
                          <a:spcPts val="0"/>
                        </a:spcAft>
                        <a:buNone/>
                      </a:pPr>
                      <a:r>
                        <a:rPr lang="en-ZA" sz="1000">
                          <a:solidFill>
                            <a:schemeClr val="lt1"/>
                          </a:solidFill>
                        </a:rPr>
                        <a:t>5.B. APERÇU DU FORMULAIRE D'EXAMEN</a:t>
                      </a:r>
                      <a:endParaRPr sz="10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27000">
                <a:tc>
                  <a:txBody>
                    <a:bodyPr/>
                    <a:lstStyle/>
                    <a:p>
                      <a:pPr marL="0" marR="0" lvl="0" indent="0" algn="l" rtl="0">
                        <a:lnSpc>
                          <a:spcPct val="107000"/>
                        </a:lnSpc>
                        <a:spcBef>
                          <a:spcPts val="0"/>
                        </a:spcBef>
                        <a:spcAft>
                          <a:spcPts val="0"/>
                        </a:spcAft>
                        <a:buNone/>
                      </a:pPr>
                      <a:r>
                        <a:rPr lang="en-ZA" sz="1000">
                          <a:solidFill>
                            <a:schemeClr val="lt1"/>
                          </a:solidFill>
                        </a:rPr>
                        <a:t>Étape de la gestion de cas </a:t>
                      </a:r>
                      <a:endParaRPr sz="10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gridSpan="2">
                  <a:txBody>
                    <a:bodyPr/>
                    <a:lstStyle/>
                    <a:p>
                      <a:pPr marL="0" marR="0" lvl="0" indent="0" algn="l" rtl="0">
                        <a:lnSpc>
                          <a:spcPct val="107000"/>
                        </a:lnSpc>
                        <a:spcBef>
                          <a:spcPts val="0"/>
                        </a:spcBef>
                        <a:spcAft>
                          <a:spcPts val="0"/>
                        </a:spcAft>
                        <a:buNone/>
                      </a:pPr>
                      <a:r>
                        <a:rPr lang="en-ZA" sz="1000">
                          <a:solidFill>
                            <a:schemeClr val="dk1"/>
                          </a:solidFill>
                        </a:rPr>
                        <a:t>Étape 5 : suivi et révision</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1"/>
                  </a:ext>
                </a:extLst>
              </a:tr>
              <a:tr h="127000">
                <a:tc>
                  <a:txBody>
                    <a:bodyPr/>
                    <a:lstStyle/>
                    <a:p>
                      <a:pPr marL="0" marR="0" lvl="0" indent="0" algn="l" rtl="0">
                        <a:lnSpc>
                          <a:spcPct val="107000"/>
                        </a:lnSpc>
                        <a:spcBef>
                          <a:spcPts val="0"/>
                        </a:spcBef>
                        <a:spcAft>
                          <a:spcPts val="0"/>
                        </a:spcAft>
                        <a:buNone/>
                      </a:pPr>
                      <a:r>
                        <a:rPr lang="en-ZA" sz="1000">
                          <a:solidFill>
                            <a:schemeClr val="lt1"/>
                          </a:solidFill>
                        </a:rPr>
                        <a:t>Formulaire principal/complémentaire</a:t>
                      </a:r>
                      <a:endParaRPr sz="10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gridSpan="2">
                  <a:txBody>
                    <a:bodyPr/>
                    <a:lstStyle/>
                    <a:p>
                      <a:pPr marL="0" marR="0" lvl="0" indent="0" algn="l" rtl="0">
                        <a:lnSpc>
                          <a:spcPct val="107000"/>
                        </a:lnSpc>
                        <a:spcBef>
                          <a:spcPts val="0"/>
                        </a:spcBef>
                        <a:spcAft>
                          <a:spcPts val="0"/>
                        </a:spcAft>
                        <a:buNone/>
                      </a:pPr>
                      <a:r>
                        <a:rPr lang="en-ZA" sz="1000">
                          <a:solidFill>
                            <a:schemeClr val="dk1"/>
                          </a:solidFill>
                        </a:rPr>
                        <a:t>Forme de base</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2"/>
                  </a:ext>
                </a:extLst>
              </a:tr>
              <a:tr h="574700">
                <a:tc>
                  <a:txBody>
                    <a:bodyPr/>
                    <a:lstStyle/>
                    <a:p>
                      <a:pPr marL="0" marR="0" lvl="0" indent="0" algn="l" rtl="0">
                        <a:lnSpc>
                          <a:spcPct val="107000"/>
                        </a:lnSpc>
                        <a:spcBef>
                          <a:spcPts val="0"/>
                        </a:spcBef>
                        <a:spcAft>
                          <a:spcPts val="0"/>
                        </a:spcAft>
                        <a:buNone/>
                      </a:pPr>
                      <a:r>
                        <a:rPr lang="en-ZA" sz="1000">
                          <a:solidFill>
                            <a:schemeClr val="lt1"/>
                          </a:solidFill>
                        </a:rPr>
                        <a:t>Quand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gridSpan="2">
                  <a:txBody>
                    <a:bodyPr/>
                    <a:lstStyle/>
                    <a:p>
                      <a:pPr marL="0" marR="0" lvl="0" indent="0" algn="l" rtl="0">
                        <a:lnSpc>
                          <a:spcPct val="107000"/>
                        </a:lnSpc>
                        <a:spcBef>
                          <a:spcPts val="0"/>
                        </a:spcBef>
                        <a:spcAft>
                          <a:spcPts val="0"/>
                        </a:spcAft>
                        <a:buNone/>
                      </a:pPr>
                      <a:r>
                        <a:rPr lang="en-ZA" sz="1000">
                          <a:solidFill>
                            <a:schemeClr val="dk1"/>
                          </a:solidFill>
                        </a:rPr>
                        <a:t>Chaque fois qu'une réunion d'examen du dossier est organisée. À partir du moment où la mise en œuvre du plan d'intervention commence, elle dépend du niveau de risque du cas (à contextualiser) :</a:t>
                      </a:r>
                      <a:endParaRPr sz="1000">
                        <a:solidFill>
                          <a:schemeClr val="dk1"/>
                        </a:solidFill>
                      </a:endParaRPr>
                    </a:p>
                    <a:p>
                      <a:pPr marL="342900" marR="0" lvl="0" indent="-342900" algn="l" rtl="0">
                        <a:lnSpc>
                          <a:spcPct val="107000"/>
                        </a:lnSpc>
                        <a:spcBef>
                          <a:spcPts val="800"/>
                        </a:spcBef>
                        <a:spcAft>
                          <a:spcPts val="0"/>
                        </a:spcAft>
                        <a:buClr>
                          <a:schemeClr val="dk1"/>
                        </a:buClr>
                        <a:buSzPts val="1000"/>
                        <a:buFont typeface="Arial"/>
                        <a:buChar char="•"/>
                      </a:pPr>
                      <a:r>
                        <a:rPr lang="en-ZA" sz="1000" u="sng">
                          <a:solidFill>
                            <a:schemeClr val="dk1"/>
                          </a:solidFill>
                        </a:rPr>
                        <a:t>Élevé : </a:t>
                      </a:r>
                      <a:r>
                        <a:rPr lang="en-ZA" sz="1000">
                          <a:solidFill>
                            <a:schemeClr val="dk1"/>
                          </a:solidFill>
                        </a:rPr>
                        <a:t>au moins une fois par mois.</a:t>
                      </a:r>
                      <a:endParaRPr sz="1000">
                        <a:solidFill>
                          <a:schemeClr val="dk1"/>
                        </a:solidFill>
                      </a:endParaRPr>
                    </a:p>
                    <a:p>
                      <a:pPr marL="342900" marR="0" lvl="0" indent="-342900" algn="l" rtl="0">
                        <a:lnSpc>
                          <a:spcPct val="107000"/>
                        </a:lnSpc>
                        <a:spcBef>
                          <a:spcPts val="0"/>
                        </a:spcBef>
                        <a:spcAft>
                          <a:spcPts val="0"/>
                        </a:spcAft>
                        <a:buClr>
                          <a:schemeClr val="dk1"/>
                        </a:buClr>
                        <a:buSzPts val="1000"/>
                        <a:buFont typeface="Arial"/>
                        <a:buChar char="•"/>
                      </a:pPr>
                      <a:r>
                        <a:rPr lang="en-ZA" sz="1000" u="sng">
                          <a:solidFill>
                            <a:schemeClr val="dk1"/>
                          </a:solidFill>
                        </a:rPr>
                        <a:t>Moyen : </a:t>
                      </a:r>
                      <a:r>
                        <a:rPr lang="en-ZA" sz="1000">
                          <a:solidFill>
                            <a:schemeClr val="dk1"/>
                          </a:solidFill>
                        </a:rPr>
                        <a:t>au moins une fois tous les deux mois.</a:t>
                      </a:r>
                      <a:endParaRPr sz="1000">
                        <a:solidFill>
                          <a:schemeClr val="dk1"/>
                        </a:solidFill>
                      </a:endParaRPr>
                    </a:p>
                    <a:p>
                      <a:pPr marL="342900" marR="0" lvl="0" indent="-342900" algn="l" rtl="0">
                        <a:lnSpc>
                          <a:spcPct val="107000"/>
                        </a:lnSpc>
                        <a:spcBef>
                          <a:spcPts val="0"/>
                        </a:spcBef>
                        <a:spcAft>
                          <a:spcPts val="0"/>
                        </a:spcAft>
                        <a:buClr>
                          <a:schemeClr val="dk1"/>
                        </a:buClr>
                        <a:buSzPts val="1000"/>
                        <a:buFont typeface="Arial"/>
                        <a:buChar char="•"/>
                      </a:pPr>
                      <a:r>
                        <a:rPr lang="en-ZA" sz="1000" u="sng">
                          <a:solidFill>
                            <a:schemeClr val="dk1"/>
                          </a:solidFill>
                        </a:rPr>
                        <a:t>Faible : </a:t>
                      </a:r>
                      <a:r>
                        <a:rPr lang="en-ZA" sz="1000">
                          <a:solidFill>
                            <a:schemeClr val="dk1"/>
                          </a:solidFill>
                        </a:rPr>
                        <a:t>au moins une fois tous les trois mois.</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3"/>
                  </a:ext>
                </a:extLst>
              </a:tr>
              <a:tr h="574700">
                <a:tc>
                  <a:txBody>
                    <a:bodyPr/>
                    <a:lstStyle/>
                    <a:p>
                      <a:pPr marL="0" marR="0" lvl="0" indent="0" algn="l" rtl="0">
                        <a:lnSpc>
                          <a:spcPct val="107000"/>
                        </a:lnSpc>
                        <a:spcBef>
                          <a:spcPts val="0"/>
                        </a:spcBef>
                        <a:spcAft>
                          <a:spcPts val="0"/>
                        </a:spcAft>
                        <a:buNone/>
                      </a:pPr>
                      <a:r>
                        <a:rPr lang="en-ZA" sz="1000">
                          <a:solidFill>
                            <a:schemeClr val="lt1"/>
                          </a:solidFill>
                        </a:rPr>
                        <a:t>Qui doit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gridSpan="2">
                  <a:txBody>
                    <a:bodyPr/>
                    <a:lstStyle/>
                    <a:p>
                      <a:pPr marL="0" marR="0" lvl="0" indent="0" algn="l" rtl="0">
                        <a:lnSpc>
                          <a:spcPct val="107000"/>
                        </a:lnSpc>
                        <a:spcBef>
                          <a:spcPts val="0"/>
                        </a:spcBef>
                        <a:spcAft>
                          <a:spcPts val="0"/>
                        </a:spcAft>
                        <a:buNone/>
                      </a:pPr>
                      <a:r>
                        <a:rPr lang="en-ZA" sz="1000">
                          <a:solidFill>
                            <a:schemeClr val="dk1"/>
                          </a:solidFill>
                        </a:rPr>
                        <a:t>Affectation d'un gestionnaire de cas au dossier avec l'enfant et la ou les personnes qui s'en occupent (si possible et s'il y a lieu).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D'autres personnes importantes dans la vie de l'enfant, ainsi que d'autres prestataires de services et les autorités compétentes peuvent participer à la réunion d'examen du dossier s'ils ont un rôle à jouer </a:t>
                      </a:r>
                      <a:r>
                        <a:rPr lang="en-ZA" sz="1000" u="sng">
                          <a:solidFill>
                            <a:schemeClr val="dk1"/>
                          </a:solidFill>
                        </a:rPr>
                        <a:t>et </a:t>
                      </a:r>
                      <a:r>
                        <a:rPr lang="en-ZA" sz="1000">
                          <a:solidFill>
                            <a:schemeClr val="dk1"/>
                          </a:solidFill>
                        </a:rPr>
                        <a:t>si un consentement éclairé a été donné à cet effet. </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4"/>
                  </a:ext>
                </a:extLst>
              </a:tr>
              <a:tr h="302575">
                <a:tc>
                  <a:txBody>
                    <a:bodyPr/>
                    <a:lstStyle/>
                    <a:p>
                      <a:pPr marL="0" marR="0" lvl="0" indent="0" algn="l" rtl="0">
                        <a:lnSpc>
                          <a:spcPct val="107000"/>
                        </a:lnSpc>
                        <a:spcBef>
                          <a:spcPts val="0"/>
                        </a:spcBef>
                        <a:spcAft>
                          <a:spcPts val="0"/>
                        </a:spcAft>
                        <a:buNone/>
                      </a:pPr>
                      <a:r>
                        <a:rPr lang="en-ZA" sz="1000">
                          <a:solidFill>
                            <a:schemeClr val="lt1"/>
                          </a:solidFill>
                        </a:rPr>
                        <a:t>Objet du formulaire</a:t>
                      </a:r>
                      <a:endParaRPr sz="100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gridSpan="2">
                  <a:txBody>
                    <a:bodyPr/>
                    <a:lstStyle/>
                    <a:p>
                      <a:pPr marL="0" marR="0" lvl="0" indent="0" algn="l" rtl="0">
                        <a:lnSpc>
                          <a:spcPct val="107000"/>
                        </a:lnSpc>
                        <a:spcBef>
                          <a:spcPts val="0"/>
                        </a:spcBef>
                        <a:spcAft>
                          <a:spcPts val="0"/>
                        </a:spcAft>
                        <a:buNone/>
                      </a:pPr>
                      <a:r>
                        <a:rPr lang="en-ZA" sz="1000">
                          <a:solidFill>
                            <a:schemeClr val="dk1"/>
                          </a:solidFill>
                        </a:rPr>
                        <a:t>Enregistrer les informations saisies au cours de la réunion d'évaluation qui examine l'évolution du dossier et détermine si le dossier peut être clôturé ou s'il est nécessaire de revenir aux étapes d'évaluation ou de planification de la gestion du dossier.</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5"/>
                  </a:ext>
                </a:extLst>
              </a:tr>
              <a:tr h="127000">
                <a:tc gridSpan="3">
                  <a:txBody>
                    <a:bodyPr/>
                    <a:lstStyle/>
                    <a:p>
                      <a:pPr marL="0" marR="0" lvl="0" indent="0" algn="l" rtl="0">
                        <a:spcBef>
                          <a:spcPts val="0"/>
                        </a:spcBef>
                        <a:spcAft>
                          <a:spcPts val="0"/>
                        </a:spcAft>
                        <a:buNone/>
                      </a:pPr>
                      <a:r>
                        <a:rPr lang="en-ZA" sz="1000" dirty="0">
                          <a:solidFill>
                            <a:schemeClr val="lt1"/>
                          </a:solidFill>
                        </a:rPr>
                        <a:t>FORMULAIRE D'EXAMEN</a:t>
                      </a:r>
                      <a:endParaRPr sz="1000" dirty="0">
                        <a:solidFill>
                          <a:schemeClr val="lt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lgn="ctr">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accent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127000">
                <a:tc gridSpan="2">
                  <a:txBody>
                    <a:bodyPr/>
                    <a:lstStyle/>
                    <a:p>
                      <a:pPr marL="0" marR="0" lvl="0" indent="0" algn="l" rtl="0">
                        <a:lnSpc>
                          <a:spcPct val="107000"/>
                        </a:lnSpc>
                        <a:spcBef>
                          <a:spcPts val="0"/>
                        </a:spcBef>
                        <a:spcAft>
                          <a:spcPts val="0"/>
                        </a:spcAft>
                        <a:buNone/>
                      </a:pPr>
                      <a:r>
                        <a:rPr lang="en-ZA" sz="1000" dirty="0">
                          <a:solidFill>
                            <a:schemeClr val="dk1"/>
                          </a:solidFill>
                        </a:rPr>
                        <a:t>Date à </a:t>
                      </a:r>
                      <a:r>
                        <a:rPr lang="en-ZA" sz="1000" dirty="0" err="1">
                          <a:solidFill>
                            <a:schemeClr val="dk1"/>
                          </a:solidFill>
                        </a:rPr>
                        <a:t>laquelle</a:t>
                      </a:r>
                      <a:r>
                        <a:rPr lang="en-ZA" sz="1000" dirty="0">
                          <a:solidFill>
                            <a:schemeClr val="dk1"/>
                          </a:solidFill>
                        </a:rPr>
                        <a:t> le </a:t>
                      </a:r>
                      <a:r>
                        <a:rPr lang="en-ZA" sz="1000" dirty="0" err="1">
                          <a:solidFill>
                            <a:schemeClr val="dk1"/>
                          </a:solidFill>
                        </a:rPr>
                        <a:t>formulaire</a:t>
                      </a:r>
                      <a:r>
                        <a:rPr lang="en-ZA" sz="1000" dirty="0">
                          <a:solidFill>
                            <a:schemeClr val="dk1"/>
                          </a:solidFill>
                        </a:rPr>
                        <a:t> a </a:t>
                      </a:r>
                      <a:r>
                        <a:rPr lang="en-ZA" sz="1000" dirty="0" err="1">
                          <a:solidFill>
                            <a:schemeClr val="dk1"/>
                          </a:solidFill>
                        </a:rPr>
                        <a:t>été</a:t>
                      </a:r>
                      <a:r>
                        <a:rPr lang="en-ZA" sz="1000" dirty="0">
                          <a:solidFill>
                            <a:schemeClr val="dk1"/>
                          </a:solidFill>
                        </a:rPr>
                        <a:t> </a:t>
                      </a:r>
                      <a:r>
                        <a:rPr lang="en-ZA" sz="1000" dirty="0" err="1">
                          <a:solidFill>
                            <a:schemeClr val="dk1"/>
                          </a:solidFill>
                        </a:rPr>
                        <a:t>rempli</a:t>
                      </a:r>
                      <a:r>
                        <a:rPr lang="en-ZA" sz="1000" dirty="0">
                          <a:solidFill>
                            <a:schemeClr val="dk1"/>
                          </a:solidFill>
                        </a:rPr>
                        <a:t> : </a:t>
                      </a:r>
                      <a:r>
                        <a:rPr lang="en-ZA" sz="700" b="0" i="1" dirty="0" err="1">
                          <a:solidFill>
                            <a:schemeClr val="dk1"/>
                          </a:solidFill>
                          <a:latin typeface="Calibri"/>
                          <a:ea typeface="Calibri"/>
                          <a:cs typeface="Calibri"/>
                          <a:sym typeface="Calibri"/>
                        </a:rPr>
                        <a:t>jj</a:t>
                      </a:r>
                      <a:r>
                        <a:rPr lang="en-ZA" sz="700" b="0" i="1" dirty="0">
                          <a:solidFill>
                            <a:schemeClr val="dk1"/>
                          </a:solidFill>
                          <a:latin typeface="Calibri"/>
                          <a:ea typeface="Calibri"/>
                          <a:cs typeface="Calibri"/>
                          <a:sym typeface="Calibri"/>
                        </a:rPr>
                        <a:t>/mm/aa</a:t>
                      </a:r>
                      <a:endParaRPr sz="700" b="0" i="1"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1000" b="1" dirty="0" err="1">
                          <a:solidFill>
                            <a:schemeClr val="dk1"/>
                          </a:solidFill>
                        </a:rPr>
                        <a:t>Numéro</a:t>
                      </a:r>
                      <a:r>
                        <a:rPr lang="en-ZA" sz="1000" b="1" dirty="0">
                          <a:solidFill>
                            <a:schemeClr val="dk1"/>
                          </a:solidFill>
                        </a:rPr>
                        <a:t> </a:t>
                      </a:r>
                      <a:r>
                        <a:rPr lang="en-ZA" sz="1000" b="1" dirty="0" err="1">
                          <a:solidFill>
                            <a:schemeClr val="dk1"/>
                          </a:solidFill>
                        </a:rPr>
                        <a:t>d'identification</a:t>
                      </a:r>
                      <a:r>
                        <a:rPr lang="en-ZA" sz="1000" b="1" dirty="0">
                          <a:solidFill>
                            <a:schemeClr val="dk1"/>
                          </a:solidFill>
                        </a:rPr>
                        <a:t> du </a:t>
                      </a:r>
                      <a:r>
                        <a:rPr lang="en-ZA" sz="1000" b="1" dirty="0" err="1">
                          <a:solidFill>
                            <a:schemeClr val="dk1"/>
                          </a:solidFill>
                        </a:rPr>
                        <a:t>cas</a:t>
                      </a:r>
                      <a:r>
                        <a:rPr lang="en-ZA" sz="1000" b="1" dirty="0">
                          <a:solidFill>
                            <a:schemeClr val="dk1"/>
                          </a:solidFill>
                        </a:rPr>
                        <a:t> :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r h="127000">
                <a:tc gridSpan="3">
                  <a:txBody>
                    <a:bodyPr/>
                    <a:lstStyle/>
                    <a:p>
                      <a:pPr marL="0" marR="0" lvl="0" indent="0" algn="l" rtl="0">
                        <a:lnSpc>
                          <a:spcPct val="107000"/>
                        </a:lnSpc>
                        <a:spcBef>
                          <a:spcPts val="0"/>
                        </a:spcBef>
                        <a:spcAft>
                          <a:spcPts val="0"/>
                        </a:spcAft>
                        <a:buNone/>
                      </a:pPr>
                      <a:r>
                        <a:rPr lang="en-ZA" sz="1000">
                          <a:solidFill>
                            <a:schemeClr val="dk1"/>
                          </a:solidFill>
                        </a:rPr>
                        <a:t>1. DÉTAILS DE LA RÉUNION D'EXAMEN</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r h="127000">
                <a:tc gridSpan="2">
                  <a:txBody>
                    <a:bodyPr/>
                    <a:lstStyle/>
                    <a:p>
                      <a:pPr marL="0" marR="0" lvl="0" indent="0" algn="l" rtl="0">
                        <a:lnSpc>
                          <a:spcPct val="107000"/>
                        </a:lnSpc>
                        <a:spcBef>
                          <a:spcPts val="0"/>
                        </a:spcBef>
                        <a:spcAft>
                          <a:spcPts val="0"/>
                        </a:spcAft>
                        <a:buNone/>
                      </a:pPr>
                      <a:r>
                        <a:rPr lang="en-ZA" sz="1000">
                          <a:solidFill>
                            <a:schemeClr val="dk1"/>
                          </a:solidFill>
                        </a:rPr>
                        <a:t>Date de la réunion d'examen : </a:t>
                      </a:r>
                      <a:r>
                        <a:rPr lang="en-ZA" sz="700" b="0" i="1">
                          <a:solidFill>
                            <a:schemeClr val="dk1"/>
                          </a:solidFill>
                        </a:rPr>
                        <a:t>jj/mm/aa</a:t>
                      </a:r>
                      <a:endParaRPr sz="700" b="0" i="1">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1000">
                          <a:solidFill>
                            <a:schemeClr val="dk1"/>
                          </a:solidFill>
                        </a:rPr>
                        <a:t>Date de la réunion d'examen précédente (le cas échéant) : </a:t>
                      </a:r>
                      <a:r>
                        <a:rPr lang="en-ZA" sz="700" b="0" i="1">
                          <a:solidFill>
                            <a:schemeClr val="dk1"/>
                          </a:solidFill>
                          <a:latin typeface="Calibri"/>
                          <a:ea typeface="Calibri"/>
                          <a:cs typeface="Calibri"/>
                          <a:sym typeface="Calibri"/>
                        </a:rPr>
                        <a:t>jj/mm/aa</a:t>
                      </a:r>
                      <a:endParaRPr sz="700" b="0" i="1">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10"/>
                  </a:ext>
                </a:extLst>
              </a:tr>
              <a:tr h="268775">
                <a:tc gridSpan="2">
                  <a:txBody>
                    <a:bodyPr/>
                    <a:lstStyle/>
                    <a:p>
                      <a:pPr marL="0" marR="0" lvl="0" indent="0" algn="l" rtl="0">
                        <a:lnSpc>
                          <a:spcPct val="107000"/>
                        </a:lnSpc>
                        <a:spcBef>
                          <a:spcPts val="0"/>
                        </a:spcBef>
                        <a:spcAft>
                          <a:spcPts val="0"/>
                        </a:spcAft>
                        <a:buNone/>
                      </a:pPr>
                      <a:r>
                        <a:rPr lang="en-ZA" sz="1000">
                          <a:solidFill>
                            <a:schemeClr val="dk1"/>
                          </a:solidFill>
                        </a:rPr>
                        <a:t>L'enfant était-il présent ? </a:t>
                      </a:r>
                      <a:endParaRPr sz="1000">
                        <a:solidFill>
                          <a:schemeClr val="dk1"/>
                        </a:solidFill>
                      </a:endParaRPr>
                    </a:p>
                    <a:p>
                      <a:pPr marL="0" marR="0" lvl="0" indent="0" algn="l" rtl="0">
                        <a:lnSpc>
                          <a:spcPct val="107000"/>
                        </a:lnSpc>
                        <a:spcBef>
                          <a:spcPts val="800"/>
                        </a:spcBef>
                        <a:spcAft>
                          <a:spcPts val="0"/>
                        </a:spcAft>
                        <a:buNone/>
                      </a:pPr>
                      <a:r>
                        <a:rPr lang="en-ZA" sz="1000" b="0">
                          <a:solidFill>
                            <a:schemeClr val="dk1"/>
                          </a:solidFill>
                        </a:rPr>
                        <a:t>[ ] Oui [ ] Non</a:t>
                      </a:r>
                      <a:endParaRPr sz="1000" b="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1000">
                          <a:solidFill>
                            <a:schemeClr val="dk1"/>
                          </a:solidFill>
                        </a:rPr>
                        <a:t>Si non, comment l'enfant a-t-il été impliqué dans la révision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11"/>
                  </a:ext>
                </a:extLst>
              </a:tr>
              <a:tr h="268775">
                <a:tc gridSpan="2">
                  <a:txBody>
                    <a:bodyPr/>
                    <a:lstStyle/>
                    <a:p>
                      <a:pPr marL="0" marR="0" lvl="0" indent="0" algn="l" rtl="0">
                        <a:lnSpc>
                          <a:spcPct val="107000"/>
                        </a:lnSpc>
                        <a:spcBef>
                          <a:spcPts val="0"/>
                        </a:spcBef>
                        <a:spcAft>
                          <a:spcPts val="0"/>
                        </a:spcAft>
                        <a:buNone/>
                      </a:pPr>
                      <a:r>
                        <a:rPr lang="en-ZA" sz="1000">
                          <a:solidFill>
                            <a:schemeClr val="dk1"/>
                          </a:solidFill>
                        </a:rPr>
                        <a:t>Le soignant était-il présent ?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 [ ] Oui [ ] Non</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1000" dirty="0">
                          <a:solidFill>
                            <a:schemeClr val="dk1"/>
                          </a:solidFill>
                        </a:rPr>
                        <a:t>Si non, comment le </a:t>
                      </a:r>
                      <a:r>
                        <a:rPr lang="en-ZA" sz="1000" dirty="0" err="1">
                          <a:solidFill>
                            <a:schemeClr val="dk1"/>
                          </a:solidFill>
                        </a:rPr>
                        <a:t>soignant</a:t>
                      </a:r>
                      <a:r>
                        <a:rPr lang="en-ZA" sz="1000" dirty="0">
                          <a:solidFill>
                            <a:schemeClr val="dk1"/>
                          </a:solidFill>
                        </a:rPr>
                        <a:t> a-t-il </a:t>
                      </a:r>
                      <a:r>
                        <a:rPr lang="en-ZA" sz="1000" dirty="0" err="1">
                          <a:solidFill>
                            <a:schemeClr val="dk1"/>
                          </a:solidFill>
                        </a:rPr>
                        <a:t>été</a:t>
                      </a:r>
                      <a:r>
                        <a:rPr lang="en-ZA" sz="1000" dirty="0">
                          <a:solidFill>
                            <a:schemeClr val="dk1"/>
                          </a:solidFill>
                        </a:rPr>
                        <a:t> </a:t>
                      </a:r>
                      <a:r>
                        <a:rPr lang="en-ZA" sz="1000" dirty="0" err="1">
                          <a:solidFill>
                            <a:schemeClr val="dk1"/>
                          </a:solidFill>
                        </a:rPr>
                        <a:t>impliqué</a:t>
                      </a:r>
                      <a:r>
                        <a:rPr lang="en-ZA" sz="1000" dirty="0">
                          <a:solidFill>
                            <a:schemeClr val="dk1"/>
                          </a:solidFill>
                        </a:rPr>
                        <a:t> dans </a:t>
                      </a:r>
                      <a:r>
                        <a:rPr lang="en-ZA" sz="1000" dirty="0" err="1">
                          <a:solidFill>
                            <a:schemeClr val="dk1"/>
                          </a:solidFill>
                        </a:rPr>
                        <a:t>l'examen</a:t>
                      </a:r>
                      <a:r>
                        <a:rPr lang="en-ZA" sz="1000" dirty="0">
                          <a:solidFill>
                            <a:schemeClr val="dk1"/>
                          </a:solidFill>
                        </a:rPr>
                        <a:t> ?</a:t>
                      </a:r>
                      <a:endParaRPr sz="1000" dirty="0">
                        <a:solidFill>
                          <a:schemeClr val="dk1"/>
                        </a:solidFill>
                      </a:endParaRPr>
                    </a:p>
                    <a:p>
                      <a:pPr marL="0" marR="0" lvl="0" indent="0" algn="l" rtl="0">
                        <a:lnSpc>
                          <a:spcPct val="107000"/>
                        </a:lnSpc>
                        <a:spcBef>
                          <a:spcPts val="80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12"/>
                  </a:ext>
                </a:extLst>
              </a:tr>
              <a:tr h="127000">
                <a:tc gridSpan="3">
                  <a:txBody>
                    <a:bodyPr/>
                    <a:lstStyle/>
                    <a:p>
                      <a:pPr marL="0" marR="0" lvl="0" indent="0" algn="l" rtl="0">
                        <a:lnSpc>
                          <a:spcPct val="107000"/>
                        </a:lnSpc>
                        <a:spcBef>
                          <a:spcPts val="0"/>
                        </a:spcBef>
                        <a:spcAft>
                          <a:spcPts val="0"/>
                        </a:spcAft>
                        <a:buNone/>
                      </a:pPr>
                      <a:r>
                        <a:rPr lang="en-ZA" sz="1000">
                          <a:solidFill>
                            <a:schemeClr val="dk1"/>
                          </a:solidFill>
                        </a:rPr>
                        <a:t>2. RÉSULTATS DE LA RÉUNION D'EXAMEN</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3"/>
                  </a:ext>
                </a:extLst>
              </a:tr>
              <a:tr h="571925">
                <a:tc gridSpan="3">
                  <a:txBody>
                    <a:bodyPr/>
                    <a:lstStyle/>
                    <a:p>
                      <a:pPr marL="0" marR="0" lvl="0" indent="0" algn="l" rtl="0">
                        <a:spcBef>
                          <a:spcPts val="0"/>
                        </a:spcBef>
                        <a:spcAft>
                          <a:spcPts val="0"/>
                        </a:spcAft>
                        <a:buNone/>
                      </a:pPr>
                      <a:r>
                        <a:rPr lang="en-ZA" sz="1000" dirty="0">
                          <a:solidFill>
                            <a:schemeClr val="dk1"/>
                          </a:solidFill>
                        </a:rPr>
                        <a:t>Examen de la situation </a:t>
                      </a:r>
                      <a:r>
                        <a:rPr lang="en-ZA" sz="1000" dirty="0" err="1">
                          <a:solidFill>
                            <a:schemeClr val="dk1"/>
                          </a:solidFill>
                        </a:rPr>
                        <a:t>actuelle</a:t>
                      </a:r>
                      <a:r>
                        <a:rPr lang="en-ZA" sz="1000" dirty="0">
                          <a:solidFill>
                            <a:schemeClr val="dk1"/>
                          </a:solidFill>
                        </a:rPr>
                        <a:t> de </a:t>
                      </a:r>
                      <a:r>
                        <a:rPr lang="en-ZA" sz="1000" dirty="0" err="1">
                          <a:solidFill>
                            <a:schemeClr val="dk1"/>
                          </a:solidFill>
                        </a:rPr>
                        <a:t>l'enfant</a:t>
                      </a:r>
                      <a:r>
                        <a:rPr lang="en-ZA" sz="1000" dirty="0">
                          <a:solidFill>
                            <a:schemeClr val="dk1"/>
                          </a:solidFill>
                        </a:rPr>
                        <a:t> : </a:t>
                      </a:r>
                      <a:r>
                        <a:rPr lang="en-ZA" sz="1000" b="0" i="1" dirty="0" err="1">
                          <a:solidFill>
                            <a:schemeClr val="dk1"/>
                          </a:solidFill>
                          <a:latin typeface="Calibri"/>
                          <a:ea typeface="Calibri"/>
                          <a:cs typeface="Calibri"/>
                          <a:sym typeface="Calibri"/>
                        </a:rPr>
                        <a:t>Décrivez</a:t>
                      </a:r>
                      <a:r>
                        <a:rPr lang="en-ZA" sz="1000" b="0" i="1" dirty="0">
                          <a:solidFill>
                            <a:schemeClr val="dk1"/>
                          </a:solidFill>
                          <a:latin typeface="Calibri"/>
                          <a:ea typeface="Calibri"/>
                          <a:cs typeface="Calibri"/>
                          <a:sym typeface="Calibri"/>
                        </a:rPr>
                        <a:t> la situation </a:t>
                      </a:r>
                      <a:r>
                        <a:rPr lang="en-ZA" sz="1000" b="0" i="1" dirty="0" err="1">
                          <a:solidFill>
                            <a:schemeClr val="dk1"/>
                          </a:solidFill>
                          <a:latin typeface="Calibri"/>
                          <a:ea typeface="Calibri"/>
                          <a:cs typeface="Calibri"/>
                          <a:sym typeface="Calibri"/>
                        </a:rPr>
                        <a:t>générale</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actuelle</a:t>
                      </a:r>
                      <a:r>
                        <a:rPr lang="en-ZA" sz="1000" b="0" i="1" dirty="0">
                          <a:solidFill>
                            <a:schemeClr val="dk1"/>
                          </a:solidFill>
                          <a:latin typeface="Calibri"/>
                          <a:ea typeface="Calibri"/>
                          <a:cs typeface="Calibri"/>
                          <a:sym typeface="Calibri"/>
                        </a:rPr>
                        <a:t> de </a:t>
                      </a:r>
                      <a:r>
                        <a:rPr lang="en-ZA" sz="1000" b="0" i="1" dirty="0" err="1">
                          <a:solidFill>
                            <a:schemeClr val="dk1"/>
                          </a:solidFill>
                          <a:latin typeface="Calibri"/>
                          <a:ea typeface="Calibri"/>
                          <a:cs typeface="Calibri"/>
                          <a:sym typeface="Calibri"/>
                        </a:rPr>
                        <a:t>l'enfant</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telle</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qu'elle</a:t>
                      </a:r>
                      <a:r>
                        <a:rPr lang="en-ZA" sz="1000" b="0" i="1" dirty="0">
                          <a:solidFill>
                            <a:schemeClr val="dk1"/>
                          </a:solidFill>
                          <a:latin typeface="Calibri"/>
                          <a:ea typeface="Calibri"/>
                          <a:cs typeface="Calibri"/>
                          <a:sym typeface="Calibri"/>
                        </a:rPr>
                        <a:t> a </a:t>
                      </a:r>
                      <a:r>
                        <a:rPr lang="en-ZA" sz="1000" b="0" i="1" dirty="0" err="1">
                          <a:solidFill>
                            <a:schemeClr val="dk1"/>
                          </a:solidFill>
                          <a:latin typeface="Calibri"/>
                          <a:ea typeface="Calibri"/>
                          <a:cs typeface="Calibri"/>
                          <a:sym typeface="Calibri"/>
                        </a:rPr>
                        <a:t>été</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discutée</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lors</a:t>
                      </a:r>
                      <a:r>
                        <a:rPr lang="en-ZA" sz="1000" b="0" i="1" dirty="0">
                          <a:solidFill>
                            <a:schemeClr val="dk1"/>
                          </a:solidFill>
                          <a:latin typeface="Calibri"/>
                          <a:ea typeface="Calibri"/>
                          <a:cs typeface="Calibri"/>
                          <a:sym typeface="Calibri"/>
                        </a:rPr>
                        <a:t> de la </a:t>
                      </a:r>
                      <a:r>
                        <a:rPr lang="en-ZA" sz="1000" b="0" i="1" dirty="0" err="1">
                          <a:solidFill>
                            <a:schemeClr val="dk1"/>
                          </a:solidFill>
                          <a:latin typeface="Calibri"/>
                          <a:ea typeface="Calibri"/>
                          <a:cs typeface="Calibri"/>
                          <a:sym typeface="Calibri"/>
                        </a:rPr>
                        <a:t>réunion</a:t>
                      </a:r>
                      <a:r>
                        <a:rPr lang="en-ZA" sz="1000" b="0" i="1" dirty="0">
                          <a:solidFill>
                            <a:schemeClr val="dk1"/>
                          </a:solidFill>
                          <a:latin typeface="Calibri"/>
                          <a:ea typeface="Calibri"/>
                          <a:cs typeface="Calibri"/>
                          <a:sym typeface="Calibri"/>
                        </a:rPr>
                        <a:t> de </a:t>
                      </a:r>
                      <a:r>
                        <a:rPr lang="en-ZA" sz="1000" b="0" i="1" dirty="0" err="1">
                          <a:solidFill>
                            <a:schemeClr val="dk1"/>
                          </a:solidFill>
                          <a:latin typeface="Calibri"/>
                          <a:ea typeface="Calibri"/>
                          <a:cs typeface="Calibri"/>
                          <a:sym typeface="Calibri"/>
                        </a:rPr>
                        <a:t>révision</a:t>
                      </a:r>
                      <a:r>
                        <a:rPr lang="en-ZA" sz="1000" b="0" i="1" dirty="0">
                          <a:solidFill>
                            <a:schemeClr val="dk1"/>
                          </a:solidFill>
                          <a:latin typeface="Calibri"/>
                          <a:ea typeface="Calibri"/>
                          <a:cs typeface="Calibri"/>
                          <a:sym typeface="Calibri"/>
                        </a:rPr>
                        <a: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4"/>
                  </a:ext>
                </a:extLst>
              </a:tr>
              <a:tr h="768550">
                <a:tc gridSpan="3">
                  <a:txBody>
                    <a:bodyPr/>
                    <a:lstStyle/>
                    <a:p>
                      <a:pPr marL="0" marR="0" lvl="0" indent="0" algn="l" rtl="0">
                        <a:spcBef>
                          <a:spcPts val="0"/>
                        </a:spcBef>
                        <a:spcAft>
                          <a:spcPts val="0"/>
                        </a:spcAft>
                        <a:buNone/>
                      </a:pPr>
                      <a:r>
                        <a:rPr lang="en-ZA" sz="1000" dirty="0">
                          <a:solidFill>
                            <a:schemeClr val="dk1"/>
                          </a:solidFill>
                        </a:rPr>
                        <a:t>Examiner la mise </a:t>
                      </a:r>
                      <a:r>
                        <a:rPr lang="en-ZA" sz="1000" dirty="0" err="1">
                          <a:solidFill>
                            <a:schemeClr val="dk1"/>
                          </a:solidFill>
                        </a:rPr>
                        <a:t>en</a:t>
                      </a:r>
                      <a:r>
                        <a:rPr lang="en-ZA" sz="1000" dirty="0">
                          <a:solidFill>
                            <a:schemeClr val="dk1"/>
                          </a:solidFill>
                        </a:rPr>
                        <a:t> </a:t>
                      </a:r>
                      <a:r>
                        <a:rPr lang="en-ZA" sz="1000" dirty="0" err="1">
                          <a:solidFill>
                            <a:schemeClr val="dk1"/>
                          </a:solidFill>
                        </a:rPr>
                        <a:t>œuvre</a:t>
                      </a:r>
                      <a:r>
                        <a:rPr lang="en-ZA" sz="1000" dirty="0">
                          <a:solidFill>
                            <a:schemeClr val="dk1"/>
                          </a:solidFill>
                        </a:rPr>
                        <a:t> du plan </a:t>
                      </a:r>
                      <a:r>
                        <a:rPr lang="en-ZA" sz="1000" dirty="0" err="1">
                          <a:solidFill>
                            <a:schemeClr val="dk1"/>
                          </a:solidFill>
                        </a:rPr>
                        <a:t>d'intervention</a:t>
                      </a:r>
                      <a:r>
                        <a:rPr lang="en-ZA" sz="1000" dirty="0">
                          <a:solidFill>
                            <a:schemeClr val="dk1"/>
                          </a:solidFill>
                        </a:rPr>
                        <a:t> : </a:t>
                      </a:r>
                      <a:r>
                        <a:rPr lang="en-ZA" sz="1000" b="0" i="1" dirty="0" err="1">
                          <a:solidFill>
                            <a:schemeClr val="dk1"/>
                          </a:solidFill>
                          <a:latin typeface="Calibri"/>
                          <a:ea typeface="Calibri"/>
                          <a:cs typeface="Calibri"/>
                          <a:sym typeface="Calibri"/>
                        </a:rPr>
                        <a:t>Évaluer</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l'état</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d'avancement</a:t>
                      </a:r>
                      <a:r>
                        <a:rPr lang="en-ZA" sz="1000" b="0" i="1" dirty="0">
                          <a:solidFill>
                            <a:schemeClr val="dk1"/>
                          </a:solidFill>
                          <a:latin typeface="Calibri"/>
                          <a:ea typeface="Calibri"/>
                          <a:cs typeface="Calibri"/>
                          <a:sym typeface="Calibri"/>
                        </a:rPr>
                        <a:t> des </a:t>
                      </a:r>
                      <a:r>
                        <a:rPr lang="en-ZA" sz="1000" b="0" i="1" dirty="0" err="1">
                          <a:solidFill>
                            <a:schemeClr val="dk1"/>
                          </a:solidFill>
                          <a:latin typeface="Calibri"/>
                          <a:ea typeface="Calibri"/>
                          <a:cs typeface="Calibri"/>
                          <a:sym typeface="Calibri"/>
                        </a:rPr>
                        <a:t>mesures</a:t>
                      </a:r>
                      <a:r>
                        <a:rPr lang="en-ZA" sz="1000" b="0" i="1" dirty="0">
                          <a:solidFill>
                            <a:schemeClr val="dk1"/>
                          </a:solidFill>
                          <a:latin typeface="Calibri"/>
                          <a:ea typeface="Calibri"/>
                          <a:cs typeface="Calibri"/>
                          <a:sym typeface="Calibri"/>
                        </a:rPr>
                        <a:t> prises et des services </a:t>
                      </a:r>
                      <a:r>
                        <a:rPr lang="en-ZA" sz="1000" b="0" i="1" dirty="0" err="1">
                          <a:solidFill>
                            <a:schemeClr val="dk1"/>
                          </a:solidFill>
                          <a:latin typeface="Calibri"/>
                          <a:ea typeface="Calibri"/>
                          <a:cs typeface="Calibri"/>
                          <a:sym typeface="Calibri"/>
                        </a:rPr>
                        <a:t>fournis</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tels</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qu'ils</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sont</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décrits</a:t>
                      </a:r>
                      <a:r>
                        <a:rPr lang="en-ZA" sz="1000" b="0" i="1" dirty="0">
                          <a:solidFill>
                            <a:schemeClr val="dk1"/>
                          </a:solidFill>
                          <a:latin typeface="Calibri"/>
                          <a:ea typeface="Calibri"/>
                          <a:cs typeface="Calibri"/>
                          <a:sym typeface="Calibri"/>
                        </a:rPr>
                        <a:t> dans le plan </a:t>
                      </a:r>
                      <a:r>
                        <a:rPr lang="en-ZA" sz="1000" b="0" i="1" dirty="0" err="1">
                          <a:solidFill>
                            <a:schemeClr val="dk1"/>
                          </a:solidFill>
                          <a:latin typeface="Calibri"/>
                          <a:ea typeface="Calibri"/>
                          <a:cs typeface="Calibri"/>
                          <a:sym typeface="Calibri"/>
                        </a:rPr>
                        <a:t>d'intervention</a:t>
                      </a:r>
                      <a:r>
                        <a:rPr lang="en-ZA" sz="1000" b="0" i="1" dirty="0">
                          <a:solidFill>
                            <a:schemeClr val="dk1"/>
                          </a:solidFill>
                          <a:latin typeface="Calibri"/>
                          <a:ea typeface="Calibri"/>
                          <a:cs typeface="Calibri"/>
                          <a:sym typeface="Calibri"/>
                        </a:rPr>
                        <a:t> et </a:t>
                      </a:r>
                      <a:r>
                        <a:rPr lang="en-ZA" sz="1000" b="0" i="1" dirty="0" err="1">
                          <a:solidFill>
                            <a:schemeClr val="dk1"/>
                          </a:solidFill>
                          <a:latin typeface="Calibri"/>
                          <a:ea typeface="Calibri"/>
                          <a:cs typeface="Calibri"/>
                          <a:sym typeface="Calibri"/>
                        </a:rPr>
                        <a:t>discutés</a:t>
                      </a:r>
                      <a:r>
                        <a:rPr lang="en-ZA" sz="1000" b="0" i="1" dirty="0">
                          <a:solidFill>
                            <a:schemeClr val="dk1"/>
                          </a:solidFill>
                          <a:latin typeface="Calibri"/>
                          <a:ea typeface="Calibri"/>
                          <a:cs typeface="Calibri"/>
                          <a:sym typeface="Calibri"/>
                        </a:rPr>
                        <a:t> au </a:t>
                      </a:r>
                      <a:r>
                        <a:rPr lang="en-ZA" sz="1000" b="0" i="1" dirty="0" err="1">
                          <a:solidFill>
                            <a:schemeClr val="dk1"/>
                          </a:solidFill>
                          <a:latin typeface="Calibri"/>
                          <a:ea typeface="Calibri"/>
                          <a:cs typeface="Calibri"/>
                          <a:sym typeface="Calibri"/>
                        </a:rPr>
                        <a:t>cours</a:t>
                      </a:r>
                      <a:r>
                        <a:rPr lang="en-ZA" sz="1000" b="0" i="1" dirty="0">
                          <a:solidFill>
                            <a:schemeClr val="dk1"/>
                          </a:solidFill>
                          <a:latin typeface="Calibri"/>
                          <a:ea typeface="Calibri"/>
                          <a:cs typeface="Calibri"/>
                          <a:sym typeface="Calibri"/>
                        </a:rPr>
                        <a:t> de la </a:t>
                      </a:r>
                      <a:r>
                        <a:rPr lang="en-ZA" sz="1000" b="0" i="1" dirty="0" err="1">
                          <a:solidFill>
                            <a:schemeClr val="dk1"/>
                          </a:solidFill>
                          <a:latin typeface="Calibri"/>
                          <a:ea typeface="Calibri"/>
                          <a:cs typeface="Calibri"/>
                          <a:sym typeface="Calibri"/>
                        </a:rPr>
                        <a:t>réunion</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d'examen</a:t>
                      </a:r>
                      <a:r>
                        <a:rPr lang="en-ZA" sz="1000" b="0" i="1" dirty="0">
                          <a:solidFill>
                            <a:schemeClr val="dk1"/>
                          </a:solidFill>
                          <a:latin typeface="Calibri"/>
                          <a:ea typeface="Calibri"/>
                          <a:cs typeface="Calibri"/>
                          <a:sym typeface="Calibri"/>
                        </a:rPr>
                        <a:t>.</a:t>
                      </a:r>
                      <a:endParaRPr sz="10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4436"/>
        <p:cNvGrpSpPr/>
        <p:nvPr/>
      </p:nvGrpSpPr>
      <p:grpSpPr>
        <a:xfrm>
          <a:off x="0" y="0"/>
          <a:ext cx="0" cy="0"/>
          <a:chOff x="0" y="0"/>
          <a:chExt cx="0" cy="0"/>
        </a:xfrm>
      </p:grpSpPr>
      <p:sp>
        <p:nvSpPr>
          <p:cNvPr id="4437" name="Google Shape;4437;p181"/>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8" name="Google Shape;4438;p181"/>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9" name="Google Shape;4439;p181"/>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0" name="Google Shape;4440;p181"/>
          <p:cNvSpPr/>
          <p:nvPr/>
        </p:nvSpPr>
        <p:spPr>
          <a:xfrm rot="1782986">
            <a:off x="286724" y="168964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1" name="Google Shape;4441;p181"/>
          <p:cNvSpPr/>
          <p:nvPr/>
        </p:nvSpPr>
        <p:spPr>
          <a:xfrm rot="1782986">
            <a:off x="286724" y="2152490"/>
            <a:ext cx="335595" cy="289306"/>
          </a:xfrm>
          <a:prstGeom prst="hexagon">
            <a:avLst>
              <a:gd name="adj" fmla="val 28965"/>
              <a:gd name="vf" fmla="val 11547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442" name="Google Shape;4442;p181"/>
          <p:cNvGraphicFramePr/>
          <p:nvPr>
            <p:extLst>
              <p:ext uri="{D42A27DB-BD31-4B8C-83A1-F6EECF244321}">
                <p14:modId xmlns:p14="http://schemas.microsoft.com/office/powerpoint/2010/main" val="3726519767"/>
              </p:ext>
            </p:extLst>
          </p:nvPr>
        </p:nvGraphicFramePr>
        <p:xfrm>
          <a:off x="996286" y="699799"/>
          <a:ext cx="5254050" cy="7265784"/>
        </p:xfrm>
        <a:graphic>
          <a:graphicData uri="http://schemas.openxmlformats.org/drawingml/2006/table">
            <a:tbl>
              <a:tblPr firstRow="1" firstCol="1" bandRow="1">
                <a:noFill/>
                <a:tableStyleId>{2E002EEE-DCA1-4BBC-BB20-DC795D1CDC30}</a:tableStyleId>
              </a:tblPr>
              <a:tblGrid>
                <a:gridCol w="1992825">
                  <a:extLst>
                    <a:ext uri="{9D8B030D-6E8A-4147-A177-3AD203B41FA5}">
                      <a16:colId xmlns:a16="http://schemas.microsoft.com/office/drawing/2014/main" val="20000"/>
                    </a:ext>
                  </a:extLst>
                </a:gridCol>
                <a:gridCol w="3261225">
                  <a:extLst>
                    <a:ext uri="{9D8B030D-6E8A-4147-A177-3AD203B41FA5}">
                      <a16:colId xmlns:a16="http://schemas.microsoft.com/office/drawing/2014/main" val="20001"/>
                    </a:ext>
                  </a:extLst>
                </a:gridCol>
              </a:tblGrid>
              <a:tr h="625550">
                <a:tc gridSpan="2">
                  <a:txBody>
                    <a:bodyPr/>
                    <a:lstStyle/>
                    <a:p>
                      <a:pPr marL="0" marR="0" lvl="0" indent="0" algn="l" rtl="0">
                        <a:spcBef>
                          <a:spcPts val="0"/>
                        </a:spcBef>
                        <a:spcAft>
                          <a:spcPts val="0"/>
                        </a:spcAft>
                        <a:buNone/>
                      </a:pPr>
                      <a:r>
                        <a:rPr lang="en-ZA" sz="1000" dirty="0">
                          <a:solidFill>
                            <a:schemeClr val="dk1"/>
                          </a:solidFill>
                        </a:rPr>
                        <a:t>Examiner les </a:t>
                      </a:r>
                      <a:r>
                        <a:rPr lang="en-ZA" sz="1000" dirty="0" err="1">
                          <a:solidFill>
                            <a:schemeClr val="dk1"/>
                          </a:solidFill>
                        </a:rPr>
                        <a:t>progrès</a:t>
                      </a:r>
                      <a:r>
                        <a:rPr lang="en-ZA" sz="1000" dirty="0">
                          <a:solidFill>
                            <a:schemeClr val="dk1"/>
                          </a:solidFill>
                        </a:rPr>
                        <a:t> </a:t>
                      </a:r>
                      <a:r>
                        <a:rPr lang="en-ZA" sz="1000" dirty="0" err="1">
                          <a:solidFill>
                            <a:schemeClr val="dk1"/>
                          </a:solidFill>
                        </a:rPr>
                        <a:t>réalisés</a:t>
                      </a:r>
                      <a:r>
                        <a:rPr lang="en-ZA" sz="1000" dirty="0">
                          <a:solidFill>
                            <a:schemeClr val="dk1"/>
                          </a:solidFill>
                        </a:rPr>
                        <a:t> </a:t>
                      </a:r>
                      <a:r>
                        <a:rPr lang="en-ZA" sz="1000" dirty="0" err="1">
                          <a:solidFill>
                            <a:schemeClr val="dk1"/>
                          </a:solidFill>
                        </a:rPr>
                        <a:t>en</a:t>
                      </a:r>
                      <a:r>
                        <a:rPr lang="en-ZA" sz="1000" dirty="0">
                          <a:solidFill>
                            <a:schemeClr val="dk1"/>
                          </a:solidFill>
                        </a:rPr>
                        <a:t> </a:t>
                      </a:r>
                      <a:r>
                        <a:rPr lang="en-ZA" sz="1000" dirty="0" err="1">
                          <a:solidFill>
                            <a:schemeClr val="dk1"/>
                          </a:solidFill>
                        </a:rPr>
                        <a:t>vue</a:t>
                      </a:r>
                      <a:r>
                        <a:rPr lang="en-ZA" sz="1000" dirty="0">
                          <a:solidFill>
                            <a:schemeClr val="dk1"/>
                          </a:solidFill>
                        </a:rPr>
                        <a:t> </a:t>
                      </a:r>
                      <a:r>
                        <a:rPr lang="en-ZA" sz="1000" dirty="0" err="1">
                          <a:solidFill>
                            <a:schemeClr val="dk1"/>
                          </a:solidFill>
                        </a:rPr>
                        <a:t>d'atteindre</a:t>
                      </a:r>
                      <a:r>
                        <a:rPr lang="en-ZA" sz="1000" dirty="0">
                          <a:solidFill>
                            <a:schemeClr val="dk1"/>
                          </a:solidFill>
                        </a:rPr>
                        <a:t> </a:t>
                      </a:r>
                      <a:r>
                        <a:rPr lang="en-ZA" sz="1000" dirty="0" err="1">
                          <a:solidFill>
                            <a:schemeClr val="dk1"/>
                          </a:solidFill>
                        </a:rPr>
                        <a:t>l'objectif</a:t>
                      </a:r>
                      <a:r>
                        <a:rPr lang="en-ZA" sz="1000" dirty="0">
                          <a:solidFill>
                            <a:schemeClr val="dk1"/>
                          </a:solidFill>
                        </a:rPr>
                        <a:t> global du plan de prise </a:t>
                      </a:r>
                      <a:r>
                        <a:rPr lang="en-ZA" sz="1000" dirty="0" err="1">
                          <a:solidFill>
                            <a:schemeClr val="dk1"/>
                          </a:solidFill>
                        </a:rPr>
                        <a:t>en</a:t>
                      </a:r>
                      <a:r>
                        <a:rPr lang="en-ZA" sz="1000" dirty="0">
                          <a:solidFill>
                            <a:schemeClr val="dk1"/>
                          </a:solidFill>
                        </a:rPr>
                        <a:t> charge : </a:t>
                      </a:r>
                      <a:r>
                        <a:rPr lang="en-ZA" sz="700" b="0" i="1" dirty="0" err="1">
                          <a:solidFill>
                            <a:schemeClr val="dk1"/>
                          </a:solidFill>
                          <a:latin typeface="Calibri"/>
                          <a:ea typeface="Calibri"/>
                          <a:cs typeface="Calibri"/>
                          <a:sym typeface="Calibri"/>
                        </a:rPr>
                        <a:t>Évaluer</a:t>
                      </a:r>
                      <a:r>
                        <a:rPr lang="en-ZA" sz="700" b="0" i="1" dirty="0">
                          <a:solidFill>
                            <a:schemeClr val="dk1"/>
                          </a:solidFill>
                          <a:latin typeface="Calibri"/>
                          <a:ea typeface="Calibri"/>
                          <a:cs typeface="Calibri"/>
                          <a:sym typeface="Calibri"/>
                        </a:rPr>
                        <a:t> les </a:t>
                      </a:r>
                      <a:r>
                        <a:rPr lang="en-ZA" sz="700" b="0" i="1" dirty="0" err="1">
                          <a:solidFill>
                            <a:schemeClr val="dk1"/>
                          </a:solidFill>
                          <a:latin typeface="Calibri"/>
                          <a:ea typeface="Calibri"/>
                          <a:cs typeface="Calibri"/>
                          <a:sym typeface="Calibri"/>
                        </a:rPr>
                        <a:t>progrès</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accomplis</a:t>
                      </a:r>
                      <a:r>
                        <a:rPr lang="en-ZA" sz="700" b="0" i="1" dirty="0">
                          <a:solidFill>
                            <a:schemeClr val="dk1"/>
                          </a:solidFill>
                          <a:latin typeface="Calibri"/>
                          <a:ea typeface="Calibri"/>
                          <a:cs typeface="Calibri"/>
                          <a:sym typeface="Calibri"/>
                        </a:rPr>
                        <a:t> dans la </a:t>
                      </a:r>
                      <a:r>
                        <a:rPr lang="en-ZA" sz="700" b="0" i="1" dirty="0" err="1">
                          <a:solidFill>
                            <a:schemeClr val="dk1"/>
                          </a:solidFill>
                          <a:latin typeface="Calibri"/>
                          <a:ea typeface="Calibri"/>
                          <a:cs typeface="Calibri"/>
                          <a:sym typeface="Calibri"/>
                        </a:rPr>
                        <a:t>réalisation</a:t>
                      </a:r>
                      <a:r>
                        <a:rPr lang="en-ZA" sz="700" b="0" i="1" dirty="0">
                          <a:solidFill>
                            <a:schemeClr val="dk1"/>
                          </a:solidFill>
                          <a:latin typeface="Calibri"/>
                          <a:ea typeface="Calibri"/>
                          <a:cs typeface="Calibri"/>
                          <a:sym typeface="Calibri"/>
                        </a:rPr>
                        <a:t> de </a:t>
                      </a:r>
                      <a:r>
                        <a:rPr lang="en-ZA" sz="700" b="0" i="1" dirty="0" err="1">
                          <a:solidFill>
                            <a:schemeClr val="dk1"/>
                          </a:solidFill>
                          <a:latin typeface="Calibri"/>
                          <a:ea typeface="Calibri"/>
                          <a:cs typeface="Calibri"/>
                          <a:sym typeface="Calibri"/>
                        </a:rPr>
                        <a:t>l'objectif</a:t>
                      </a:r>
                      <a:r>
                        <a:rPr lang="en-ZA" sz="700" b="0" i="1" dirty="0">
                          <a:solidFill>
                            <a:schemeClr val="dk1"/>
                          </a:solidFill>
                          <a:latin typeface="Calibri"/>
                          <a:ea typeface="Calibri"/>
                          <a:cs typeface="Calibri"/>
                          <a:sym typeface="Calibri"/>
                        </a:rPr>
                        <a:t> global du plan de </a:t>
                      </a:r>
                      <a:r>
                        <a:rPr lang="en-ZA" sz="700" b="0" i="1" dirty="0" err="1">
                          <a:solidFill>
                            <a:schemeClr val="dk1"/>
                          </a:solidFill>
                          <a:latin typeface="Calibri"/>
                          <a:ea typeface="Calibri"/>
                          <a:cs typeface="Calibri"/>
                          <a:sym typeface="Calibri"/>
                        </a:rPr>
                        <a:t>traitement</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tel</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qu'il</a:t>
                      </a:r>
                      <a:r>
                        <a:rPr lang="en-ZA" sz="700" b="0" i="1" dirty="0">
                          <a:solidFill>
                            <a:schemeClr val="dk1"/>
                          </a:solidFill>
                          <a:latin typeface="Calibri"/>
                          <a:ea typeface="Calibri"/>
                          <a:cs typeface="Calibri"/>
                          <a:sym typeface="Calibri"/>
                        </a:rPr>
                        <a:t> a </a:t>
                      </a:r>
                      <a:r>
                        <a:rPr lang="en-ZA" sz="700" b="0" i="1" dirty="0" err="1">
                          <a:solidFill>
                            <a:schemeClr val="dk1"/>
                          </a:solidFill>
                          <a:latin typeface="Calibri"/>
                          <a:ea typeface="Calibri"/>
                          <a:cs typeface="Calibri"/>
                          <a:sym typeface="Calibri"/>
                        </a:rPr>
                        <a:t>été</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discuté</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lors</a:t>
                      </a:r>
                      <a:r>
                        <a:rPr lang="en-ZA" sz="700" b="0" i="1" dirty="0">
                          <a:solidFill>
                            <a:schemeClr val="dk1"/>
                          </a:solidFill>
                          <a:latin typeface="Calibri"/>
                          <a:ea typeface="Calibri"/>
                          <a:cs typeface="Calibri"/>
                          <a:sym typeface="Calibri"/>
                        </a:rPr>
                        <a:t> de la </a:t>
                      </a:r>
                      <a:r>
                        <a:rPr lang="en-ZA" sz="700" b="0" i="1" dirty="0" err="1">
                          <a:solidFill>
                            <a:schemeClr val="dk1"/>
                          </a:solidFill>
                          <a:latin typeface="Calibri"/>
                          <a:ea typeface="Calibri"/>
                          <a:cs typeface="Calibri"/>
                          <a:sym typeface="Calibri"/>
                        </a:rPr>
                        <a:t>réunion</a:t>
                      </a:r>
                      <a:r>
                        <a:rPr lang="en-ZA" sz="700" b="0" i="1" dirty="0">
                          <a:solidFill>
                            <a:schemeClr val="dk1"/>
                          </a:solidFill>
                          <a:latin typeface="Calibri"/>
                          <a:ea typeface="Calibri"/>
                          <a:cs typeface="Calibri"/>
                          <a:sym typeface="Calibri"/>
                        </a:rPr>
                        <a:t> </a:t>
                      </a:r>
                      <a:r>
                        <a:rPr lang="en-ZA" sz="700" b="0" i="1" dirty="0" err="1">
                          <a:solidFill>
                            <a:schemeClr val="dk1"/>
                          </a:solidFill>
                          <a:latin typeface="Calibri"/>
                          <a:ea typeface="Calibri"/>
                          <a:cs typeface="Calibri"/>
                          <a:sym typeface="Calibri"/>
                        </a:rPr>
                        <a:t>d'examen</a:t>
                      </a:r>
                      <a:r>
                        <a:rPr lang="en-ZA" sz="700" b="0" i="1" dirty="0">
                          <a:solidFill>
                            <a:schemeClr val="dk1"/>
                          </a:solidFill>
                          <a:latin typeface="Calibri"/>
                          <a:ea typeface="Calibri"/>
                          <a:cs typeface="Calibri"/>
                          <a:sym typeface="Calibri"/>
                        </a:rPr>
                        <a:t>.</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0"/>
                  </a:ext>
                </a:extLst>
              </a:tr>
              <a:tr h="571925">
                <a:tc gridSpan="2">
                  <a:txBody>
                    <a:bodyPr/>
                    <a:lstStyle/>
                    <a:p>
                      <a:pPr marL="0" marR="0" lvl="0" indent="0" algn="l" rtl="0">
                        <a:spcBef>
                          <a:spcPts val="0"/>
                        </a:spcBef>
                        <a:spcAft>
                          <a:spcPts val="0"/>
                        </a:spcAft>
                        <a:buNone/>
                      </a:pPr>
                      <a:r>
                        <a:rPr lang="en-ZA" sz="1000" dirty="0" err="1">
                          <a:solidFill>
                            <a:schemeClr val="dk1"/>
                          </a:solidFill>
                        </a:rPr>
                        <a:t>Autres</a:t>
                      </a:r>
                      <a:r>
                        <a:rPr lang="en-ZA" sz="1000" dirty="0">
                          <a:solidFill>
                            <a:schemeClr val="dk1"/>
                          </a:solidFill>
                        </a:rPr>
                        <a:t> notes/observations pendant la </a:t>
                      </a:r>
                      <a:r>
                        <a:rPr lang="en-ZA" sz="1000" dirty="0" err="1">
                          <a:solidFill>
                            <a:schemeClr val="dk1"/>
                          </a:solidFill>
                        </a:rPr>
                        <a:t>réunion</a:t>
                      </a:r>
                      <a:r>
                        <a:rPr lang="en-ZA" sz="1000" dirty="0">
                          <a:solidFill>
                            <a:schemeClr val="dk1"/>
                          </a:solidFill>
                        </a:rPr>
                        <a:t> </a:t>
                      </a:r>
                      <a:r>
                        <a:rPr lang="en-ZA" sz="1000" dirty="0" err="1">
                          <a:solidFill>
                            <a:schemeClr val="dk1"/>
                          </a:solidFill>
                        </a:rPr>
                        <a:t>d'examen</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1"/>
                  </a:ext>
                </a:extLst>
              </a:tr>
              <a:tr h="127000">
                <a:tc gridSpan="2">
                  <a:txBody>
                    <a:bodyPr/>
                    <a:lstStyle/>
                    <a:p>
                      <a:pPr marL="0" marR="0" lvl="0" indent="0" algn="l" rtl="0">
                        <a:lnSpc>
                          <a:spcPct val="107000"/>
                        </a:lnSpc>
                        <a:spcBef>
                          <a:spcPts val="0"/>
                        </a:spcBef>
                        <a:spcAft>
                          <a:spcPts val="0"/>
                        </a:spcAft>
                        <a:buNone/>
                      </a:pPr>
                      <a:r>
                        <a:rPr lang="en-ZA" sz="1000">
                          <a:solidFill>
                            <a:schemeClr val="dk1"/>
                          </a:solidFill>
                        </a:rPr>
                        <a:t>3. PROCHAINES ÉTAPES</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2"/>
                  </a:ext>
                </a:extLst>
              </a:tr>
              <a:tr h="428950">
                <a:tc>
                  <a:txBody>
                    <a:bodyPr/>
                    <a:lstStyle/>
                    <a:p>
                      <a:pPr marL="0" marR="0" lvl="0" indent="0" algn="l" rtl="0">
                        <a:spcBef>
                          <a:spcPts val="0"/>
                        </a:spcBef>
                        <a:spcAft>
                          <a:spcPts val="0"/>
                        </a:spcAft>
                        <a:buNone/>
                      </a:pPr>
                      <a:r>
                        <a:rPr lang="en-ZA" sz="1000">
                          <a:solidFill>
                            <a:schemeClr val="dk1"/>
                          </a:solidFill>
                        </a:rPr>
                        <a:t>La situation de l'enfant a-t-elle évolué d'une manière telle qu'elle justifie une nouvelle évaluation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b="0">
                          <a:solidFill>
                            <a:schemeClr val="dk1"/>
                          </a:solidFill>
                        </a:rPr>
                        <a:t> </a:t>
                      </a:r>
                      <a:endParaRPr sz="1000" b="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57450">
                <a:tc>
                  <a:txBody>
                    <a:bodyPr/>
                    <a:lstStyle/>
                    <a:p>
                      <a:pPr marL="0" marR="0" lvl="0" indent="0" algn="l" rtl="0">
                        <a:spcBef>
                          <a:spcPts val="0"/>
                        </a:spcBef>
                        <a:spcAft>
                          <a:spcPts val="0"/>
                        </a:spcAft>
                        <a:buNone/>
                      </a:pPr>
                      <a:r>
                        <a:rPr lang="en-ZA" sz="1000">
                          <a:solidFill>
                            <a:schemeClr val="dk1"/>
                          </a:solidFill>
                        </a:rPr>
                        <a:t>Des ajustements doivent-ils être apportés au plan d'intervention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929400">
                <a:tc>
                  <a:txBody>
                    <a:bodyPr/>
                    <a:lstStyle/>
                    <a:p>
                      <a:pPr marL="0" marR="0" lvl="0" indent="0" algn="l" rtl="0">
                        <a:spcBef>
                          <a:spcPts val="0"/>
                        </a:spcBef>
                        <a:spcAft>
                          <a:spcPts val="0"/>
                        </a:spcAft>
                        <a:buNone/>
                      </a:pPr>
                      <a:r>
                        <a:rPr lang="en-ZA" sz="1000">
                          <a:solidFill>
                            <a:schemeClr val="dk1"/>
                          </a:solidFill>
                        </a:rPr>
                        <a:t>Le niveau de risque de l'affaire a-t-il changé ?</a:t>
                      </a:r>
                      <a:endParaRPr sz="100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Si </a:t>
                      </a:r>
                      <a:r>
                        <a:rPr lang="en-ZA" sz="1000" dirty="0" err="1">
                          <a:solidFill>
                            <a:schemeClr val="dk1"/>
                          </a:solidFill>
                        </a:rPr>
                        <a:t>oui</a:t>
                      </a:r>
                      <a:r>
                        <a:rPr lang="en-ZA" sz="1000" dirty="0">
                          <a:solidFill>
                            <a:schemeClr val="dk1"/>
                          </a:solidFill>
                        </a:rPr>
                        <a:t>, nouveau </a:t>
                      </a:r>
                      <a:r>
                        <a:rPr lang="en-ZA" sz="1000" dirty="0" err="1">
                          <a:solidFill>
                            <a:schemeClr val="dk1"/>
                          </a:solidFill>
                        </a:rPr>
                        <a:t>niveau</a:t>
                      </a:r>
                      <a:r>
                        <a:rPr lang="en-ZA" sz="1000" dirty="0">
                          <a:solidFill>
                            <a:schemeClr val="dk1"/>
                          </a:solidFill>
                        </a:rPr>
                        <a:t> de </a:t>
                      </a:r>
                      <a:r>
                        <a:rPr lang="en-ZA" sz="1000" dirty="0" err="1">
                          <a:solidFill>
                            <a:schemeClr val="dk1"/>
                          </a:solidFill>
                        </a:rPr>
                        <a:t>risque</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a:t>
                      </a:r>
                      <a:r>
                        <a:rPr lang="en-ZA" sz="1000" dirty="0" err="1">
                          <a:solidFill>
                            <a:schemeClr val="dk1"/>
                          </a:solidFill>
                        </a:rPr>
                        <a:t>Élevée</a:t>
                      </a:r>
                      <a:r>
                        <a:rPr lang="en-ZA" sz="1000" dirty="0">
                          <a:solidFill>
                            <a:schemeClr val="dk1"/>
                          </a:solidFill>
                        </a:rPr>
                        <a:t>, </a:t>
                      </a:r>
                      <a:r>
                        <a:rPr lang="en-ZA" sz="1000" dirty="0" err="1">
                          <a:solidFill>
                            <a:schemeClr val="dk1"/>
                          </a:solidFill>
                        </a:rPr>
                        <a:t>veuillez</a:t>
                      </a:r>
                      <a:r>
                        <a:rPr lang="en-ZA" sz="1000" dirty="0">
                          <a:solidFill>
                            <a:schemeClr val="dk1"/>
                          </a:solidFill>
                        </a:rPr>
                        <a:t> </a:t>
                      </a:r>
                      <a:r>
                        <a:rPr lang="en-ZA" sz="1000" dirty="0" err="1">
                          <a:solidFill>
                            <a:schemeClr val="dk1"/>
                          </a:solidFill>
                        </a:rPr>
                        <a:t>fournir</a:t>
                      </a:r>
                      <a:r>
                        <a:rPr lang="en-ZA" sz="1000" dirty="0">
                          <a:solidFill>
                            <a:schemeClr val="dk1"/>
                          </a:solidFill>
                        </a:rPr>
                        <a:t> des </a:t>
                      </a:r>
                      <a:r>
                        <a:rPr lang="en-ZA" sz="1000" dirty="0" err="1">
                          <a:solidFill>
                            <a:schemeClr val="dk1"/>
                          </a:solidFill>
                        </a:rPr>
                        <a:t>détails</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Moyen</a:t>
                      </a:r>
                      <a:r>
                        <a:rPr lang="en-ZA" sz="1000" dirty="0">
                          <a:solidFill>
                            <a:schemeClr val="dk1"/>
                          </a:solidFill>
                        </a:rPr>
                        <a:t>, </a:t>
                      </a:r>
                      <a:r>
                        <a:rPr lang="en-ZA" sz="1000" dirty="0" err="1">
                          <a:solidFill>
                            <a:schemeClr val="dk1"/>
                          </a:solidFill>
                        </a:rPr>
                        <a:t>veuillez</a:t>
                      </a:r>
                      <a:r>
                        <a:rPr lang="en-ZA" sz="1000" dirty="0">
                          <a:solidFill>
                            <a:schemeClr val="dk1"/>
                          </a:solidFill>
                        </a:rPr>
                        <a:t> </a:t>
                      </a:r>
                      <a:r>
                        <a:rPr lang="en-ZA" sz="1000" dirty="0" err="1">
                          <a:solidFill>
                            <a:schemeClr val="dk1"/>
                          </a:solidFill>
                        </a:rPr>
                        <a:t>fournir</a:t>
                      </a:r>
                      <a:r>
                        <a:rPr lang="en-ZA" sz="1000" dirty="0">
                          <a:solidFill>
                            <a:schemeClr val="dk1"/>
                          </a:solidFill>
                        </a:rPr>
                        <a:t> des </a:t>
                      </a:r>
                      <a:r>
                        <a:rPr lang="en-ZA" sz="1000" dirty="0" err="1">
                          <a:solidFill>
                            <a:schemeClr val="dk1"/>
                          </a:solidFill>
                        </a:rPr>
                        <a:t>détails</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a:t>
                      </a:r>
                      <a:r>
                        <a:rPr lang="en-ZA" sz="1000" dirty="0" err="1">
                          <a:solidFill>
                            <a:schemeClr val="dk1"/>
                          </a:solidFill>
                        </a:rPr>
                        <a:t>Faible</a:t>
                      </a:r>
                      <a:r>
                        <a:rPr lang="en-ZA" sz="1000" dirty="0">
                          <a:solidFill>
                            <a:schemeClr val="dk1"/>
                          </a:solidFill>
                        </a:rPr>
                        <a:t>, </a:t>
                      </a:r>
                      <a:r>
                        <a:rPr lang="en-ZA" sz="1000" dirty="0" err="1">
                          <a:solidFill>
                            <a:schemeClr val="dk1"/>
                          </a:solidFill>
                        </a:rPr>
                        <a:t>veuillez</a:t>
                      </a:r>
                      <a:r>
                        <a:rPr lang="en-ZA" sz="1000" dirty="0">
                          <a:solidFill>
                            <a:schemeClr val="dk1"/>
                          </a:solidFill>
                        </a:rPr>
                        <a:t> </a:t>
                      </a:r>
                      <a:r>
                        <a:rPr lang="en-ZA" sz="1000" dirty="0" err="1">
                          <a:solidFill>
                            <a:schemeClr val="dk1"/>
                          </a:solidFill>
                        </a:rPr>
                        <a:t>fournir</a:t>
                      </a:r>
                      <a:r>
                        <a:rPr lang="en-ZA" sz="1000" dirty="0">
                          <a:solidFill>
                            <a:schemeClr val="dk1"/>
                          </a:solidFill>
                        </a:rPr>
                        <a:t> des </a:t>
                      </a:r>
                      <a:r>
                        <a:rPr lang="en-ZA" sz="1000" dirty="0" err="1">
                          <a:solidFill>
                            <a:schemeClr val="dk1"/>
                          </a:solidFill>
                        </a:rPr>
                        <a:t>détails</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]Non, </a:t>
                      </a: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285975">
                <a:tc>
                  <a:txBody>
                    <a:bodyPr/>
                    <a:lstStyle/>
                    <a:p>
                      <a:pPr marL="0" marR="0" lvl="0" indent="0" algn="l" rtl="0">
                        <a:spcBef>
                          <a:spcPts val="0"/>
                        </a:spcBef>
                        <a:spcAft>
                          <a:spcPts val="0"/>
                        </a:spcAft>
                        <a:buNone/>
                      </a:pPr>
                      <a:r>
                        <a:rPr lang="en-ZA" sz="1000">
                          <a:solidFill>
                            <a:schemeClr val="dk1"/>
                          </a:solidFill>
                        </a:rPr>
                        <a:t>Recommandez-vous de clore le dossier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285975">
                <a:tc>
                  <a:txBody>
                    <a:bodyPr/>
                    <a:lstStyle/>
                    <a:p>
                      <a:pPr marL="0" marR="0" lvl="0" indent="0" algn="l" rtl="0">
                        <a:spcBef>
                          <a:spcPts val="0"/>
                        </a:spcBef>
                        <a:spcAft>
                          <a:spcPts val="0"/>
                        </a:spcAft>
                        <a:buNone/>
                      </a:pPr>
                      <a:r>
                        <a:rPr lang="en-ZA" sz="1000">
                          <a:solidFill>
                            <a:schemeClr val="dk1"/>
                          </a:solidFill>
                        </a:rPr>
                        <a:t>Est-il nécessaire de procéder à un nouvel examen du dossier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b="0">
                          <a:solidFill>
                            <a:schemeClr val="dk1"/>
                          </a:solidFill>
                        </a:rPr>
                        <a:t> </a:t>
                      </a:r>
                      <a:endParaRPr sz="1000" b="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Si </a:t>
                      </a:r>
                      <a:r>
                        <a:rPr lang="en-ZA" sz="1000" dirty="0" err="1">
                          <a:solidFill>
                            <a:schemeClr val="dk1"/>
                          </a:solidFill>
                        </a:rPr>
                        <a:t>oui</a:t>
                      </a:r>
                      <a:r>
                        <a:rPr lang="en-ZA" sz="1000" dirty="0">
                          <a:solidFill>
                            <a:schemeClr val="dk1"/>
                          </a:solidFill>
                        </a:rPr>
                        <a:t>, date de la </a:t>
                      </a:r>
                      <a:r>
                        <a:rPr lang="en-ZA" sz="1000" dirty="0" err="1">
                          <a:solidFill>
                            <a:schemeClr val="dk1"/>
                          </a:solidFill>
                        </a:rPr>
                        <a:t>prochaine</a:t>
                      </a:r>
                      <a:r>
                        <a:rPr lang="en-ZA" sz="1000" dirty="0">
                          <a:solidFill>
                            <a:schemeClr val="dk1"/>
                          </a:solidFill>
                        </a:rPr>
                        <a:t> </a:t>
                      </a:r>
                      <a:r>
                        <a:rPr lang="en-ZA" sz="1000" dirty="0" err="1">
                          <a:solidFill>
                            <a:schemeClr val="dk1"/>
                          </a:solidFill>
                        </a:rPr>
                        <a:t>réunion</a:t>
                      </a:r>
                      <a:r>
                        <a:rPr lang="en-ZA" sz="1000" dirty="0">
                          <a:solidFill>
                            <a:schemeClr val="dk1"/>
                          </a:solidFill>
                        </a:rPr>
                        <a:t> </a:t>
                      </a:r>
                      <a:r>
                        <a:rPr lang="en-ZA" sz="1000" dirty="0" err="1">
                          <a:solidFill>
                            <a:schemeClr val="dk1"/>
                          </a:solidFill>
                        </a:rPr>
                        <a:t>d'examen</a:t>
                      </a:r>
                      <a:r>
                        <a:rPr lang="en-ZA" sz="1000" dirty="0">
                          <a:solidFill>
                            <a:schemeClr val="dk1"/>
                          </a:solidFill>
                        </a:rPr>
                        <a:t> : </a:t>
                      </a:r>
                      <a:r>
                        <a:rPr lang="en-ZA" sz="700" b="0" i="1" dirty="0" err="1">
                          <a:solidFill>
                            <a:schemeClr val="dk1"/>
                          </a:solidFill>
                          <a:latin typeface="Calibri"/>
                          <a:ea typeface="Calibri"/>
                          <a:cs typeface="Calibri"/>
                          <a:sym typeface="Calibri"/>
                        </a:rPr>
                        <a:t>jj</a:t>
                      </a:r>
                      <a:r>
                        <a:rPr lang="en-ZA" sz="700" b="0" i="1" dirty="0">
                          <a:solidFill>
                            <a:schemeClr val="dk1"/>
                          </a:solidFill>
                          <a:latin typeface="Calibri"/>
                          <a:ea typeface="Calibri"/>
                          <a:cs typeface="Calibri"/>
                          <a:sym typeface="Calibri"/>
                        </a:rPr>
                        <a:t>/mm/aa </a:t>
                      </a:r>
                      <a:endParaRPr sz="700" b="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EBD8E7"/>
                      </a:solidFill>
                      <a:prstDash val="solid"/>
                      <a:round/>
                      <a:headEnd type="none" w="sm" len="sm"/>
                      <a:tailEnd type="none" w="sm" len="sm"/>
                    </a:lnL>
                    <a:lnR w="12700" cap="flat" cmpd="sng">
                      <a:solidFill>
                        <a:srgbClr val="EBD8E7"/>
                      </a:solidFill>
                      <a:prstDash val="solid"/>
                      <a:round/>
                      <a:headEnd type="none" w="sm" len="sm"/>
                      <a:tailEnd type="none" w="sm" len="sm"/>
                    </a:lnR>
                    <a:lnT w="12700" cap="flat" cmpd="sng">
                      <a:solidFill>
                        <a:srgbClr val="EBD8E7"/>
                      </a:solidFill>
                      <a:prstDash val="solid"/>
                      <a:round/>
                      <a:headEnd type="none" w="sm" len="sm"/>
                      <a:tailEnd type="none" w="sm" len="sm"/>
                    </a:lnT>
                    <a:lnB w="12700" cap="flat" cmpd="sng">
                      <a:solidFill>
                        <a:srgbClr val="EBD8E7"/>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4446"/>
        <p:cNvGrpSpPr/>
        <p:nvPr/>
      </p:nvGrpSpPr>
      <p:grpSpPr>
        <a:xfrm>
          <a:off x="0" y="0"/>
          <a:ext cx="0" cy="0"/>
          <a:chOff x="0" y="0"/>
          <a:chExt cx="0" cy="0"/>
        </a:xfrm>
      </p:grpSpPr>
      <p:sp>
        <p:nvSpPr>
          <p:cNvPr id="4447" name="Google Shape;4447;p182"/>
          <p:cNvSpPr/>
          <p:nvPr/>
        </p:nvSpPr>
        <p:spPr>
          <a:xfrm rot="1782986">
            <a:off x="-1328855" y="5145441"/>
            <a:ext cx="3595260" cy="3099365"/>
          </a:xfrm>
          <a:prstGeom prst="hexagon">
            <a:avLst>
              <a:gd name="adj" fmla="val 28965"/>
              <a:gd name="vf" fmla="val 11547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8" name="Google Shape;4448;p182"/>
          <p:cNvSpPr/>
          <p:nvPr/>
        </p:nvSpPr>
        <p:spPr>
          <a:xfrm rot="1782986">
            <a:off x="4678406" y="654853"/>
            <a:ext cx="3595260" cy="3099365"/>
          </a:xfrm>
          <a:prstGeom prst="hexagon">
            <a:avLst>
              <a:gd name="adj" fmla="val 28965"/>
              <a:gd name="vf" fmla="val 115470"/>
            </a:avLst>
          </a:prstGeom>
          <a:solidFill>
            <a:srgbClr val="EBD8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49" name="Google Shape;4449;p182"/>
          <p:cNvSpPr/>
          <p:nvPr/>
        </p:nvSpPr>
        <p:spPr>
          <a:xfrm>
            <a:off x="2501900" y="2149381"/>
            <a:ext cx="3745466" cy="107118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0" name="Google Shape;4450;p182"/>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4451" name="Google Shape;4451;p182"/>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4452" name="Google Shape;4452;p182"/>
          <p:cNvSpPr/>
          <p:nvPr/>
        </p:nvSpPr>
        <p:spPr>
          <a:xfrm>
            <a:off x="2501900" y="3398040"/>
            <a:ext cx="3745466" cy="1118934"/>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3" name="Google Shape;4453;p182"/>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4454" name="Google Shape;4454;p182"/>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4455" name="Google Shape;4455;p182"/>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954D84"/>
                </a:highlight>
                <a:latin typeface="Calibri"/>
                <a:ea typeface="Calibri"/>
                <a:cs typeface="Calibri"/>
                <a:sym typeface="Calibri"/>
              </a:rPr>
              <a:t>SESSION 5 : CLÔTURE DU MODULE</a:t>
            </a:r>
            <a:endParaRPr/>
          </a:p>
        </p:txBody>
      </p:sp>
      <p:sp>
        <p:nvSpPr>
          <p:cNvPr id="4456" name="Google Shape;4456;p182"/>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4457" name="Google Shape;4457;p182"/>
          <p:cNvSpPr/>
          <p:nvPr/>
        </p:nvSpPr>
        <p:spPr>
          <a:xfrm>
            <a:off x="2501900" y="5633117"/>
            <a:ext cx="3745466" cy="939353"/>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8" name="Google Shape;4458;p182"/>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4459" name="Google Shape;4459;p182"/>
          <p:cNvSpPr/>
          <p:nvPr/>
        </p:nvSpPr>
        <p:spPr>
          <a:xfrm>
            <a:off x="2501900" y="6753342"/>
            <a:ext cx="3745466" cy="98123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0" name="Google Shape;4460;p182"/>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4461" name="Google Shape;4461;p182"/>
          <p:cNvSpPr/>
          <p:nvPr/>
        </p:nvSpPr>
        <p:spPr>
          <a:xfrm>
            <a:off x="2501900" y="7928131"/>
            <a:ext cx="3745466" cy="981230"/>
          </a:xfrm>
          <a:prstGeom prst="rect">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2" name="Google Shape;4462;p182"/>
          <p:cNvSpPr txBox="1"/>
          <p:nvPr/>
        </p:nvSpPr>
        <p:spPr>
          <a:xfrm>
            <a:off x="1007471" y="7928131"/>
            <a:ext cx="142246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4463" name="Google Shape;4463;p182"/>
          <p:cNvSpPr/>
          <p:nvPr/>
        </p:nvSpPr>
        <p:spPr>
          <a:xfrm rot="1782986">
            <a:off x="286724" y="30111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4" name="Google Shape;4464;p182"/>
          <p:cNvSpPr/>
          <p:nvPr/>
        </p:nvSpPr>
        <p:spPr>
          <a:xfrm rot="1782986">
            <a:off x="286724" y="76395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5" name="Google Shape;4465;p182"/>
          <p:cNvSpPr/>
          <p:nvPr/>
        </p:nvSpPr>
        <p:spPr>
          <a:xfrm rot="1782986">
            <a:off x="286724" y="122680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6" name="Google Shape;4466;p182"/>
          <p:cNvSpPr/>
          <p:nvPr/>
        </p:nvSpPr>
        <p:spPr>
          <a:xfrm rot="1782986">
            <a:off x="286724" y="1689645"/>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67" name="Google Shape;4467;p182"/>
          <p:cNvSpPr/>
          <p:nvPr/>
        </p:nvSpPr>
        <p:spPr>
          <a:xfrm rot="1782986">
            <a:off x="286724" y="2152490"/>
            <a:ext cx="335595" cy="289306"/>
          </a:xfrm>
          <a:prstGeom prst="hexagon">
            <a:avLst>
              <a:gd name="adj" fmla="val 28965"/>
              <a:gd name="vf" fmla="val 11547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4471"/>
        <p:cNvGrpSpPr/>
        <p:nvPr/>
      </p:nvGrpSpPr>
      <p:grpSpPr>
        <a:xfrm>
          <a:off x="0" y="0"/>
          <a:ext cx="0" cy="0"/>
          <a:chOff x="0" y="0"/>
          <a:chExt cx="0" cy="0"/>
        </a:xfrm>
      </p:grpSpPr>
      <p:sp>
        <p:nvSpPr>
          <p:cNvPr id="4472" name="Google Shape;4472;p183"/>
          <p:cNvSpPr/>
          <p:nvPr/>
        </p:nvSpPr>
        <p:spPr>
          <a:xfrm>
            <a:off x="0" y="0"/>
            <a:ext cx="6858000" cy="3314700"/>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73" name="Google Shape;4473;p183"/>
          <p:cNvSpPr txBox="1"/>
          <p:nvPr/>
        </p:nvSpPr>
        <p:spPr>
          <a:xfrm>
            <a:off x="752439" y="4817751"/>
            <a:ext cx="506102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4"/>
              </a:buClr>
              <a:buSzPts val="2000"/>
              <a:buFont typeface="Garamond"/>
              <a:buNone/>
            </a:pPr>
            <a:r>
              <a:rPr lang="en-ZA" sz="2000" b="1" i="0" u="none" strike="noStrike" cap="none">
                <a:solidFill>
                  <a:schemeClr val="accent4"/>
                </a:solidFill>
                <a:latin typeface="Garamond"/>
                <a:ea typeface="Garamond"/>
                <a:cs typeface="Garamond"/>
                <a:sym typeface="Garamond"/>
              </a:rPr>
              <a:t>MODULE 11</a:t>
            </a:r>
            <a:endParaRPr/>
          </a:p>
          <a:p>
            <a:pPr marL="0" marR="0" lvl="0" indent="0" algn="l" rtl="0">
              <a:lnSpc>
                <a:spcPct val="100000"/>
              </a:lnSpc>
              <a:spcBef>
                <a:spcPts val="0"/>
              </a:spcBef>
              <a:spcAft>
                <a:spcPts val="0"/>
              </a:spcAft>
              <a:buClr>
                <a:schemeClr val="accent4"/>
              </a:buClr>
              <a:buSzPts val="2000"/>
              <a:buFont typeface="Garamond"/>
              <a:buNone/>
            </a:pPr>
            <a:r>
              <a:rPr lang="en-ZA" sz="2000" b="1">
                <a:solidFill>
                  <a:schemeClr val="accent4"/>
                </a:solidFill>
                <a:latin typeface="Garamond"/>
                <a:ea typeface="Garamond"/>
                <a:cs typeface="Garamond"/>
                <a:sym typeface="Garamond"/>
              </a:rPr>
              <a:t> </a:t>
            </a:r>
            <a:endParaRPr sz="4400" b="1">
              <a:solidFill>
                <a:schemeClr val="accent4"/>
              </a:solidFill>
              <a:latin typeface="Garamond"/>
              <a:ea typeface="Garamond"/>
              <a:cs typeface="Garamond"/>
              <a:sym typeface="Garamond"/>
            </a:endParaRPr>
          </a:p>
          <a:p>
            <a:pPr marL="0" marR="0" lvl="0" indent="0" algn="l" rtl="0">
              <a:spcBef>
                <a:spcPts val="0"/>
              </a:spcBef>
              <a:spcAft>
                <a:spcPts val="0"/>
              </a:spcAft>
              <a:buNone/>
            </a:pPr>
            <a:r>
              <a:rPr lang="en-ZA" sz="4400" b="1">
                <a:solidFill>
                  <a:schemeClr val="accent4"/>
                </a:solidFill>
                <a:latin typeface="Garamond"/>
                <a:ea typeface="Garamond"/>
                <a:cs typeface="Garamond"/>
                <a:sym typeface="Garamond"/>
              </a:rPr>
              <a:t>Clôture du cas</a:t>
            </a:r>
            <a:endParaRPr sz="4400" b="1">
              <a:solidFill>
                <a:schemeClr val="accent4"/>
              </a:solidFill>
              <a:latin typeface="Garamond"/>
              <a:ea typeface="Garamond"/>
              <a:cs typeface="Garamond"/>
              <a:sym typeface="Garamond"/>
            </a:endParaRPr>
          </a:p>
        </p:txBody>
      </p:sp>
      <p:sp>
        <p:nvSpPr>
          <p:cNvPr id="4474" name="Google Shape;4474;p183"/>
          <p:cNvSpPr/>
          <p:nvPr/>
        </p:nvSpPr>
        <p:spPr>
          <a:xfrm rot="1782986">
            <a:off x="539630" y="2109486"/>
            <a:ext cx="2269827" cy="1956740"/>
          </a:xfrm>
          <a:prstGeom prst="hexagon">
            <a:avLst>
              <a:gd name="adj" fmla="val 28965"/>
              <a:gd name="vf" fmla="val 115470"/>
            </a:avLst>
          </a:prstGeom>
          <a:solidFill>
            <a:srgbClr val="1D8C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75" name="Google Shape;4475;p183" descr="Lock with solid fill"/>
          <p:cNvPicPr preferRelativeResize="0"/>
          <p:nvPr/>
        </p:nvPicPr>
        <p:blipFill rotWithShape="1">
          <a:blip r:embed="rId3">
            <a:alphaModFix/>
          </a:blip>
          <a:srcRect/>
          <a:stretch/>
        </p:blipFill>
        <p:spPr>
          <a:xfrm>
            <a:off x="889639" y="2257982"/>
            <a:ext cx="1505328" cy="1505328"/>
          </a:xfrm>
          <a:prstGeom prst="rect">
            <a:avLst/>
          </a:prstGeom>
          <a:noFill/>
          <a:ln>
            <a:noFill/>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4479"/>
        <p:cNvGrpSpPr/>
        <p:nvPr/>
      </p:nvGrpSpPr>
      <p:grpSpPr>
        <a:xfrm>
          <a:off x="0" y="0"/>
          <a:ext cx="0" cy="0"/>
          <a:chOff x="0" y="0"/>
          <a:chExt cx="0" cy="0"/>
        </a:xfrm>
      </p:grpSpPr>
      <p:sp>
        <p:nvSpPr>
          <p:cNvPr id="4480" name="Google Shape;4480;p184"/>
          <p:cNvSpPr txBox="1"/>
          <p:nvPr/>
        </p:nvSpPr>
        <p:spPr>
          <a:xfrm>
            <a:off x="1567786" y="1310779"/>
            <a:ext cx="4682543"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Quand puis-je clore le dossier d'un enfant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Comment clôturer le dossier d'un enfant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et quand puis-je transférer un dossier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Comment obtenir un retour d'information de la part d'un enfant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6 : </a:t>
            </a:r>
            <a:r>
              <a:rPr lang="en-ZA" sz="1100">
                <a:solidFill>
                  <a:schemeClr val="dk1"/>
                </a:solidFill>
                <a:latin typeface="Calibri"/>
                <a:ea typeface="Calibri"/>
                <a:cs typeface="Calibri"/>
                <a:sym typeface="Calibri"/>
              </a:rPr>
              <a:t>Clôture du module </a:t>
            </a:r>
            <a:endParaRPr/>
          </a:p>
        </p:txBody>
      </p:sp>
      <p:sp>
        <p:nvSpPr>
          <p:cNvPr id="4481" name="Google Shape;4481;p184"/>
          <p:cNvSpPr txBox="1"/>
          <p:nvPr/>
        </p:nvSpPr>
        <p:spPr>
          <a:xfrm>
            <a:off x="1064660" y="1310779"/>
            <a:ext cx="503127"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185</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186</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188</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193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194</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199</a:t>
            </a:r>
            <a:endParaRPr/>
          </a:p>
        </p:txBody>
      </p:sp>
      <p:sp>
        <p:nvSpPr>
          <p:cNvPr id="4482" name="Google Shape;4482;p184"/>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D8CC8"/>
                </a:highlight>
                <a:latin typeface="Calibri"/>
                <a:ea typeface="Calibri"/>
                <a:cs typeface="Calibri"/>
                <a:sym typeface="Calibri"/>
              </a:rPr>
              <a:t>TABLE DES MATIÈRES</a:t>
            </a:r>
            <a:endParaRPr/>
          </a:p>
        </p:txBody>
      </p:sp>
      <p:sp>
        <p:nvSpPr>
          <p:cNvPr id="4483" name="Google Shape;4483;p184"/>
          <p:cNvSpPr/>
          <p:nvPr/>
        </p:nvSpPr>
        <p:spPr>
          <a:xfrm rot="1782986">
            <a:off x="286724" y="30111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4" name="Google Shape;4484;p184"/>
          <p:cNvSpPr/>
          <p:nvPr/>
        </p:nvSpPr>
        <p:spPr>
          <a:xfrm rot="1782986">
            <a:off x="286724" y="76395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5" name="Google Shape;4485;p184"/>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6" name="Google Shape;4486;p184"/>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7" name="Google Shape;4487;p184"/>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88" name="Google Shape;4488;p184" descr="Lock with solid fill"/>
          <p:cNvPicPr preferRelativeResize="0"/>
          <p:nvPr/>
        </p:nvPicPr>
        <p:blipFill rotWithShape="1">
          <a:blip r:embed="rId3">
            <a:alphaModFix/>
          </a:blip>
          <a:srcRect/>
          <a:stretch/>
        </p:blipFill>
        <p:spPr>
          <a:xfrm>
            <a:off x="4558147" y="7314559"/>
            <a:ext cx="1878272" cy="1878272"/>
          </a:xfrm>
          <a:prstGeom prst="rect">
            <a:avLst/>
          </a:prstGeom>
          <a:noFill/>
          <a:ln>
            <a:noFill/>
          </a:ln>
        </p:spPr>
      </p:pic>
      <p:sp>
        <p:nvSpPr>
          <p:cNvPr id="4489" name="Google Shape;4489;p184"/>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4493"/>
        <p:cNvGrpSpPr/>
        <p:nvPr/>
      </p:nvGrpSpPr>
      <p:grpSpPr>
        <a:xfrm>
          <a:off x="0" y="0"/>
          <a:ext cx="0" cy="0"/>
          <a:chOff x="0" y="0"/>
          <a:chExt cx="0" cy="0"/>
        </a:xfrm>
      </p:grpSpPr>
      <p:sp>
        <p:nvSpPr>
          <p:cNvPr id="4494" name="Google Shape;4494;p185"/>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4495" name="Google Shape;4495;p185"/>
          <p:cNvSpPr txBox="1"/>
          <p:nvPr/>
        </p:nvSpPr>
        <p:spPr>
          <a:xfrm>
            <a:off x="996287" y="713169"/>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D8CC8"/>
                </a:highlight>
                <a:latin typeface="Calibri"/>
                <a:ea typeface="Calibri"/>
                <a:cs typeface="Calibri"/>
                <a:sym typeface="Calibri"/>
              </a:rPr>
              <a:t>SESSION 1 : OUVERTURE DU MODULE</a:t>
            </a:r>
            <a:endParaRPr/>
          </a:p>
        </p:txBody>
      </p:sp>
      <p:sp>
        <p:nvSpPr>
          <p:cNvPr id="4496" name="Google Shape;4496;p185"/>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Fournir aux participants les connaissances et les compétences nécessaires pour clore un dossier conformément aux lignes directrices et aux normes inter-agences.</a:t>
            </a:r>
            <a:endParaRPr/>
          </a:p>
        </p:txBody>
      </p:sp>
      <p:sp>
        <p:nvSpPr>
          <p:cNvPr id="4497" name="Google Shape;4497;p185"/>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4498" name="Google Shape;4498;p185"/>
          <p:cNvSpPr txBox="1"/>
          <p:nvPr/>
        </p:nvSpPr>
        <p:spPr>
          <a:xfrm>
            <a:off x="1675087" y="2821316"/>
            <a:ext cx="4575242"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 Identifier les dossiers qui peuvent être clôturés à l'aide des critères de clôture des dossiers  </a:t>
            </a:r>
            <a:endParaRPr/>
          </a:p>
          <a:p>
            <a:pPr marL="0" marR="0" lvl="0" indent="0" algn="l" rtl="0">
              <a:spcBef>
                <a:spcPts val="0"/>
              </a:spcBef>
              <a:spcAft>
                <a:spcPts val="0"/>
              </a:spcAft>
              <a:buClr>
                <a:schemeClr val="dk1"/>
              </a:buClr>
              <a:buSzPts val="1100"/>
              <a:buFont typeface="Calibri"/>
              <a:buNone/>
            </a:pPr>
            <a:br>
              <a:rPr lang="en-ZA"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Démontrer qu'il est possible de communiquer la décision de clore le dossier à l'enfant et à la personne qui s'en occupe, au parent ou à l'adulte de confiance.</a:t>
            </a: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Faire la différence entre le classement et le transfert d'un dossier</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les principales considérations à prendre en compte lorsque l'on souhaite obtenir un retour d'information de la part d'un enfant</a:t>
            </a:r>
            <a:endParaRPr/>
          </a:p>
        </p:txBody>
      </p:sp>
      <p:grpSp>
        <p:nvGrpSpPr>
          <p:cNvPr id="4499" name="Google Shape;4499;p185"/>
          <p:cNvGrpSpPr/>
          <p:nvPr/>
        </p:nvGrpSpPr>
        <p:grpSpPr>
          <a:xfrm>
            <a:off x="1020268" y="2771366"/>
            <a:ext cx="559955" cy="387333"/>
            <a:chOff x="6878053" y="1156317"/>
            <a:chExt cx="1431178" cy="1039513"/>
          </a:xfrm>
        </p:grpSpPr>
        <p:grpSp>
          <p:nvGrpSpPr>
            <p:cNvPr id="4500" name="Google Shape;4500;p185"/>
            <p:cNvGrpSpPr/>
            <p:nvPr/>
          </p:nvGrpSpPr>
          <p:grpSpPr>
            <a:xfrm>
              <a:off x="7672978" y="1156317"/>
              <a:ext cx="412941" cy="436880"/>
              <a:chOff x="243840" y="1676400"/>
              <a:chExt cx="701040" cy="741680"/>
            </a:xfrm>
          </p:grpSpPr>
          <p:sp>
            <p:nvSpPr>
              <p:cNvPr id="4501" name="Google Shape;4501;p185"/>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02" name="Google Shape;4502;p185"/>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503" name="Google Shape;4503;p185"/>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04" name="Google Shape;4504;p185"/>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4505" name="Google Shape;4505;p185"/>
          <p:cNvGrpSpPr/>
          <p:nvPr/>
        </p:nvGrpSpPr>
        <p:grpSpPr>
          <a:xfrm>
            <a:off x="993531" y="3493324"/>
            <a:ext cx="559955" cy="387333"/>
            <a:chOff x="6878053" y="1156317"/>
            <a:chExt cx="1431178" cy="1039513"/>
          </a:xfrm>
        </p:grpSpPr>
        <p:grpSp>
          <p:nvGrpSpPr>
            <p:cNvPr id="4506" name="Google Shape;4506;p185"/>
            <p:cNvGrpSpPr/>
            <p:nvPr/>
          </p:nvGrpSpPr>
          <p:grpSpPr>
            <a:xfrm>
              <a:off x="7672978" y="1156317"/>
              <a:ext cx="412941" cy="436880"/>
              <a:chOff x="243840" y="1676400"/>
              <a:chExt cx="701040" cy="741680"/>
            </a:xfrm>
          </p:grpSpPr>
          <p:sp>
            <p:nvSpPr>
              <p:cNvPr id="4507" name="Google Shape;4507;p185"/>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08" name="Google Shape;4508;p185"/>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509" name="Google Shape;4509;p185"/>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10" name="Google Shape;4510;p185"/>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4511" name="Google Shape;4511;p185"/>
          <p:cNvGrpSpPr/>
          <p:nvPr/>
        </p:nvGrpSpPr>
        <p:grpSpPr>
          <a:xfrm>
            <a:off x="987200" y="4155188"/>
            <a:ext cx="559955" cy="387333"/>
            <a:chOff x="6878053" y="1156317"/>
            <a:chExt cx="1431178" cy="1039513"/>
          </a:xfrm>
        </p:grpSpPr>
        <p:grpSp>
          <p:nvGrpSpPr>
            <p:cNvPr id="4512" name="Google Shape;4512;p185"/>
            <p:cNvGrpSpPr/>
            <p:nvPr/>
          </p:nvGrpSpPr>
          <p:grpSpPr>
            <a:xfrm>
              <a:off x="7672978" y="1156317"/>
              <a:ext cx="412941" cy="436880"/>
              <a:chOff x="243840" y="1676400"/>
              <a:chExt cx="701040" cy="741680"/>
            </a:xfrm>
          </p:grpSpPr>
          <p:sp>
            <p:nvSpPr>
              <p:cNvPr id="4513" name="Google Shape;4513;p185"/>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14" name="Google Shape;4514;p185"/>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515" name="Google Shape;4515;p185"/>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16" name="Google Shape;4516;p185"/>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4517" name="Google Shape;4517;p185"/>
          <p:cNvGrpSpPr/>
          <p:nvPr/>
        </p:nvGrpSpPr>
        <p:grpSpPr>
          <a:xfrm>
            <a:off x="1051308" y="4775697"/>
            <a:ext cx="559955" cy="387333"/>
            <a:chOff x="6878053" y="1156317"/>
            <a:chExt cx="1431178" cy="1039513"/>
          </a:xfrm>
        </p:grpSpPr>
        <p:grpSp>
          <p:nvGrpSpPr>
            <p:cNvPr id="4518" name="Google Shape;4518;p185"/>
            <p:cNvGrpSpPr/>
            <p:nvPr/>
          </p:nvGrpSpPr>
          <p:grpSpPr>
            <a:xfrm>
              <a:off x="7672978" y="1156317"/>
              <a:ext cx="412941" cy="436880"/>
              <a:chOff x="243840" y="1676400"/>
              <a:chExt cx="701040" cy="741680"/>
            </a:xfrm>
          </p:grpSpPr>
          <p:sp>
            <p:nvSpPr>
              <p:cNvPr id="4519" name="Google Shape;4519;p185"/>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20" name="Google Shape;4520;p185"/>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521" name="Google Shape;4521;p185"/>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22" name="Google Shape;4522;p185"/>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4523" name="Google Shape;4523;p185"/>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4" name="Google Shape;4524;p185"/>
          <p:cNvSpPr/>
          <p:nvPr/>
        </p:nvSpPr>
        <p:spPr>
          <a:xfrm rot="1782986">
            <a:off x="286724" y="76395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5" name="Google Shape;4525;p185"/>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6" name="Google Shape;4526;p185"/>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7" name="Google Shape;4527;p185"/>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28" name="Google Shape;4528;p185"/>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4532"/>
        <p:cNvGrpSpPr/>
        <p:nvPr/>
      </p:nvGrpSpPr>
      <p:grpSpPr>
        <a:xfrm>
          <a:off x="0" y="0"/>
          <a:ext cx="0" cy="0"/>
          <a:chOff x="0" y="0"/>
          <a:chExt cx="0" cy="0"/>
        </a:xfrm>
      </p:grpSpPr>
      <p:sp>
        <p:nvSpPr>
          <p:cNvPr id="4533" name="Google Shape;4533;p186"/>
          <p:cNvSpPr/>
          <p:nvPr/>
        </p:nvSpPr>
        <p:spPr>
          <a:xfrm>
            <a:off x="996287" y="2387287"/>
            <a:ext cx="5254041" cy="2155809"/>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34" name="Google Shape;4534;p186"/>
          <p:cNvSpPr txBox="1"/>
          <p:nvPr/>
        </p:nvSpPr>
        <p:spPr>
          <a:xfrm>
            <a:off x="996287" y="1936446"/>
            <a:ext cx="525404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Quelles sont les raisons pour lesquelles le dossier d'un enfant peut être clôturé ? </a:t>
            </a:r>
            <a:endParaRPr sz="1800">
              <a:solidFill>
                <a:schemeClr val="dk1"/>
              </a:solidFill>
              <a:latin typeface="Calibri"/>
              <a:ea typeface="Calibri"/>
              <a:cs typeface="Calibri"/>
              <a:sym typeface="Calibri"/>
            </a:endParaRPr>
          </a:p>
        </p:txBody>
      </p:sp>
      <p:sp>
        <p:nvSpPr>
          <p:cNvPr id="4535" name="Google Shape;4535;p186"/>
          <p:cNvSpPr txBox="1"/>
          <p:nvPr/>
        </p:nvSpPr>
        <p:spPr>
          <a:xfrm>
            <a:off x="996287" y="149154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MOTIFS DE CLÔTURE D'UN DOSSIER</a:t>
            </a:r>
            <a:endParaRPr/>
          </a:p>
        </p:txBody>
      </p:sp>
      <p:sp>
        <p:nvSpPr>
          <p:cNvPr id="4536" name="Google Shape;4536;p186"/>
          <p:cNvSpPr txBox="1"/>
          <p:nvPr/>
        </p:nvSpPr>
        <p:spPr>
          <a:xfrm>
            <a:off x="996287" y="713169"/>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D8CC8"/>
                </a:highlight>
                <a:latin typeface="Calibri"/>
                <a:ea typeface="Calibri"/>
                <a:cs typeface="Calibri"/>
                <a:sym typeface="Calibri"/>
              </a:rPr>
              <a:t>SESSION 2 : QUAND PUIS-JE CLORE LE DOSSIER D'UN ENFANT ?</a:t>
            </a:r>
            <a:endParaRPr/>
          </a:p>
        </p:txBody>
      </p:sp>
      <p:sp>
        <p:nvSpPr>
          <p:cNvPr id="4537" name="Google Shape;4537;p186"/>
          <p:cNvSpPr txBox="1"/>
          <p:nvPr/>
        </p:nvSpPr>
        <p:spPr>
          <a:xfrm>
            <a:off x="996287" y="504984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QUE PEUT FAIRE UN GESTIONNAIRE DE CASs ?</a:t>
            </a:r>
            <a:endParaRPr/>
          </a:p>
        </p:txBody>
      </p:sp>
      <p:sp>
        <p:nvSpPr>
          <p:cNvPr id="4538" name="Google Shape;4538;p186"/>
          <p:cNvSpPr txBox="1"/>
          <p:nvPr/>
        </p:nvSpPr>
        <p:spPr>
          <a:xfrm>
            <a:off x="996287" y="7043713"/>
            <a:ext cx="173239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 peut faire un gestionnaire de cas si l'enfant a atteint l'âge de 18 ans mais qu'il fait toujours l'objet d'un problème de protection et qu'il n'est pas à l'abri de tout danger ?</a:t>
            </a:r>
            <a:endParaRPr sz="1200">
              <a:solidFill>
                <a:schemeClr val="dk1"/>
              </a:solidFill>
              <a:latin typeface="Calibri"/>
              <a:ea typeface="Calibri"/>
              <a:cs typeface="Calibri"/>
              <a:sym typeface="Calibri"/>
            </a:endParaRPr>
          </a:p>
        </p:txBody>
      </p:sp>
      <p:sp>
        <p:nvSpPr>
          <p:cNvPr id="4539" name="Google Shape;4539;p186"/>
          <p:cNvSpPr/>
          <p:nvPr/>
        </p:nvSpPr>
        <p:spPr>
          <a:xfrm>
            <a:off x="2888343" y="5533909"/>
            <a:ext cx="3361985" cy="2880541"/>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4540" name="Google Shape;4540;p186"/>
          <p:cNvGrpSpPr/>
          <p:nvPr/>
        </p:nvGrpSpPr>
        <p:grpSpPr>
          <a:xfrm>
            <a:off x="1211480" y="5610986"/>
            <a:ext cx="1302011" cy="1257352"/>
            <a:chOff x="974673" y="1825651"/>
            <a:chExt cx="2041235" cy="1971221"/>
          </a:xfrm>
        </p:grpSpPr>
        <p:grpSp>
          <p:nvGrpSpPr>
            <p:cNvPr id="4541" name="Google Shape;4541;p186"/>
            <p:cNvGrpSpPr/>
            <p:nvPr/>
          </p:nvGrpSpPr>
          <p:grpSpPr>
            <a:xfrm>
              <a:off x="1627567" y="1825651"/>
              <a:ext cx="547994" cy="1950989"/>
              <a:chOff x="1761807" y="5168657"/>
              <a:chExt cx="218613" cy="778316"/>
            </a:xfrm>
          </p:grpSpPr>
          <p:sp>
            <p:nvSpPr>
              <p:cNvPr id="4542" name="Google Shape;4542;p186"/>
              <p:cNvSpPr/>
              <p:nvPr/>
            </p:nvSpPr>
            <p:spPr>
              <a:xfrm>
                <a:off x="1763411" y="5424815"/>
                <a:ext cx="216156" cy="522158"/>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43" name="Google Shape;4543;p186"/>
              <p:cNvSpPr/>
              <p:nvPr/>
            </p:nvSpPr>
            <p:spPr>
              <a:xfrm>
                <a:off x="1761807" y="5168657"/>
                <a:ext cx="218613" cy="218613"/>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4544" name="Google Shape;4544;p186"/>
            <p:cNvSpPr txBox="1"/>
            <p:nvPr/>
          </p:nvSpPr>
          <p:spPr>
            <a:xfrm>
              <a:off x="974673" y="2165656"/>
              <a:ext cx="204123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6000">
                  <a:solidFill>
                    <a:schemeClr val="accent4"/>
                  </a:solidFill>
                  <a:latin typeface="Overlock"/>
                  <a:ea typeface="Overlock"/>
                  <a:cs typeface="Overlock"/>
                  <a:sym typeface="Overlock"/>
                </a:rPr>
                <a:t>18 !</a:t>
              </a:r>
              <a:endParaRPr sz="6000">
                <a:solidFill>
                  <a:schemeClr val="accent4"/>
                </a:solidFill>
                <a:latin typeface="Overlock"/>
                <a:ea typeface="Overlock"/>
                <a:cs typeface="Overlock"/>
                <a:sym typeface="Overlock"/>
              </a:endParaRPr>
            </a:p>
          </p:txBody>
        </p:sp>
      </p:grpSp>
      <p:sp>
        <p:nvSpPr>
          <p:cNvPr id="4545" name="Google Shape;4545;p186"/>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6" name="Google Shape;4546;p186"/>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7" name="Google Shape;4547;p186"/>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8" name="Google Shape;4548;p186"/>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49" name="Google Shape;4549;p186"/>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0" name="Google Shape;4550;p186"/>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4554"/>
        <p:cNvGrpSpPr/>
        <p:nvPr/>
      </p:nvGrpSpPr>
      <p:grpSpPr>
        <a:xfrm>
          <a:off x="0" y="0"/>
          <a:ext cx="0" cy="0"/>
          <a:chOff x="0" y="0"/>
          <a:chExt cx="0" cy="0"/>
        </a:xfrm>
      </p:grpSpPr>
      <p:sp>
        <p:nvSpPr>
          <p:cNvPr id="4555" name="Google Shape;4555;p187"/>
          <p:cNvSpPr txBox="1"/>
          <p:nvPr/>
        </p:nvSpPr>
        <p:spPr>
          <a:xfrm>
            <a:off x="996287" y="2080186"/>
            <a:ext cx="173239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 peut faire un gestionnaire de cas si l'enfant n'est pas en sécurité mais qu'il n'est plus autorisé à poursuivre la gestion de son cas ? </a:t>
            </a:r>
            <a:endParaRPr/>
          </a:p>
        </p:txBody>
      </p:sp>
      <p:sp>
        <p:nvSpPr>
          <p:cNvPr id="4556" name="Google Shape;4556;p187"/>
          <p:cNvSpPr/>
          <p:nvPr/>
        </p:nvSpPr>
        <p:spPr>
          <a:xfrm>
            <a:off x="2888343" y="727637"/>
            <a:ext cx="3361985" cy="248002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57" name="Google Shape;4557;p187"/>
          <p:cNvSpPr txBox="1"/>
          <p:nvPr/>
        </p:nvSpPr>
        <p:spPr>
          <a:xfrm>
            <a:off x="996287" y="5288105"/>
            <a:ext cx="173239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 peut faire un gestionnaire de cas en cas de disparition/déplacement d'un enfant ?</a:t>
            </a:r>
            <a:endParaRPr/>
          </a:p>
        </p:txBody>
      </p:sp>
      <p:sp>
        <p:nvSpPr>
          <p:cNvPr id="4558" name="Google Shape;4558;p187"/>
          <p:cNvSpPr/>
          <p:nvPr/>
        </p:nvSpPr>
        <p:spPr>
          <a:xfrm>
            <a:off x="2888343" y="3528894"/>
            <a:ext cx="3361985" cy="248002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59" name="Google Shape;4559;p187"/>
          <p:cNvSpPr txBox="1"/>
          <p:nvPr/>
        </p:nvSpPr>
        <p:spPr>
          <a:xfrm>
            <a:off x="996287" y="7682699"/>
            <a:ext cx="17323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 peut faire un gestionnaire de cas si un enfant est décédé ?</a:t>
            </a:r>
            <a:endParaRPr/>
          </a:p>
        </p:txBody>
      </p:sp>
      <p:sp>
        <p:nvSpPr>
          <p:cNvPr id="4560" name="Google Shape;4560;p187"/>
          <p:cNvSpPr/>
          <p:nvPr/>
        </p:nvSpPr>
        <p:spPr>
          <a:xfrm>
            <a:off x="2888343" y="6330150"/>
            <a:ext cx="3361985" cy="248002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4561" name="Google Shape;4561;p187"/>
          <p:cNvGrpSpPr/>
          <p:nvPr/>
        </p:nvGrpSpPr>
        <p:grpSpPr>
          <a:xfrm>
            <a:off x="1331536" y="876042"/>
            <a:ext cx="1061899" cy="912039"/>
            <a:chOff x="4036506" y="2165656"/>
            <a:chExt cx="1572855" cy="1350887"/>
          </a:xfrm>
        </p:grpSpPr>
        <p:grpSp>
          <p:nvGrpSpPr>
            <p:cNvPr id="4562" name="Google Shape;4562;p187"/>
            <p:cNvGrpSpPr/>
            <p:nvPr/>
          </p:nvGrpSpPr>
          <p:grpSpPr>
            <a:xfrm>
              <a:off x="4193105" y="2165656"/>
              <a:ext cx="1292784" cy="1350887"/>
              <a:chOff x="7345680" y="2484120"/>
              <a:chExt cx="904240" cy="944880"/>
            </a:xfrm>
          </p:grpSpPr>
          <p:sp>
            <p:nvSpPr>
              <p:cNvPr id="4563" name="Google Shape;4563;p187"/>
              <p:cNvSpPr/>
              <p:nvPr/>
            </p:nvSpPr>
            <p:spPr>
              <a:xfrm>
                <a:off x="7345680" y="2484120"/>
                <a:ext cx="904240" cy="944880"/>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4" name="Google Shape;4564;p18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65" name="Google Shape;4565;p187"/>
            <p:cNvSpPr/>
            <p:nvPr/>
          </p:nvSpPr>
          <p:spPr>
            <a:xfrm rot="2176074">
              <a:off x="3899380" y="2736474"/>
              <a:ext cx="1847106" cy="14133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66" name="Google Shape;4566;p187"/>
          <p:cNvGrpSpPr/>
          <p:nvPr/>
        </p:nvGrpSpPr>
        <p:grpSpPr>
          <a:xfrm>
            <a:off x="1379384" y="3850153"/>
            <a:ext cx="988568" cy="1274975"/>
            <a:chOff x="6902168" y="1793471"/>
            <a:chExt cx="1538256" cy="1983918"/>
          </a:xfrm>
        </p:grpSpPr>
        <p:grpSp>
          <p:nvGrpSpPr>
            <p:cNvPr id="4567" name="Google Shape;4567;p187"/>
            <p:cNvGrpSpPr/>
            <p:nvPr/>
          </p:nvGrpSpPr>
          <p:grpSpPr>
            <a:xfrm>
              <a:off x="8096776" y="2930425"/>
              <a:ext cx="343648" cy="846964"/>
              <a:chOff x="1761807" y="5168657"/>
              <a:chExt cx="218613" cy="538800"/>
            </a:xfrm>
          </p:grpSpPr>
          <p:sp>
            <p:nvSpPr>
              <p:cNvPr id="4568" name="Google Shape;4568;p187"/>
              <p:cNvSpPr/>
              <p:nvPr/>
            </p:nvSpPr>
            <p:spPr>
              <a:xfrm>
                <a:off x="1763411" y="5424816"/>
                <a:ext cx="216156" cy="282641"/>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69" name="Google Shape;4569;p187"/>
              <p:cNvSpPr/>
              <p:nvPr/>
            </p:nvSpPr>
            <p:spPr>
              <a:xfrm>
                <a:off x="1761807" y="5168657"/>
                <a:ext cx="218613" cy="218613"/>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4570" name="Google Shape;4570;p187"/>
            <p:cNvGrpSpPr/>
            <p:nvPr/>
          </p:nvGrpSpPr>
          <p:grpSpPr>
            <a:xfrm>
              <a:off x="6902168" y="1793471"/>
              <a:ext cx="405491" cy="372185"/>
              <a:chOff x="7066337" y="2435671"/>
              <a:chExt cx="500332" cy="459236"/>
            </a:xfrm>
          </p:grpSpPr>
          <p:sp>
            <p:nvSpPr>
              <p:cNvPr id="4571" name="Google Shape;4571;p187"/>
              <p:cNvSpPr/>
              <p:nvPr/>
            </p:nvSpPr>
            <p:spPr>
              <a:xfrm>
                <a:off x="7066337" y="2435671"/>
                <a:ext cx="500332" cy="200981"/>
              </a:xfrm>
              <a:prstGeom prst="trapezoid">
                <a:avLst>
                  <a:gd name="adj" fmla="val 25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2" name="Google Shape;4572;p187"/>
              <p:cNvSpPr/>
              <p:nvPr/>
            </p:nvSpPr>
            <p:spPr>
              <a:xfrm>
                <a:off x="7109674" y="2636652"/>
                <a:ext cx="413659" cy="258255"/>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73" name="Google Shape;4573;p187"/>
            <p:cNvGrpSpPr/>
            <p:nvPr/>
          </p:nvGrpSpPr>
          <p:grpSpPr>
            <a:xfrm>
              <a:off x="7346833" y="2028180"/>
              <a:ext cx="405491" cy="372185"/>
              <a:chOff x="7066337" y="2435671"/>
              <a:chExt cx="500332" cy="459236"/>
            </a:xfrm>
          </p:grpSpPr>
          <p:sp>
            <p:nvSpPr>
              <p:cNvPr id="4574" name="Google Shape;4574;p187"/>
              <p:cNvSpPr/>
              <p:nvPr/>
            </p:nvSpPr>
            <p:spPr>
              <a:xfrm>
                <a:off x="7066337" y="2435671"/>
                <a:ext cx="500332" cy="200981"/>
              </a:xfrm>
              <a:prstGeom prst="trapezoid">
                <a:avLst>
                  <a:gd name="adj" fmla="val 25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5" name="Google Shape;4575;p187"/>
              <p:cNvSpPr/>
              <p:nvPr/>
            </p:nvSpPr>
            <p:spPr>
              <a:xfrm>
                <a:off x="7109674" y="2636652"/>
                <a:ext cx="413659" cy="258255"/>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76" name="Google Shape;4576;p187"/>
            <p:cNvSpPr/>
            <p:nvPr/>
          </p:nvSpPr>
          <p:spPr>
            <a:xfrm>
              <a:off x="6985840" y="2421146"/>
              <a:ext cx="909931" cy="1190171"/>
            </a:xfrm>
            <a:custGeom>
              <a:avLst/>
              <a:gdLst/>
              <a:ahLst/>
              <a:cxnLst/>
              <a:rect l="l" t="t" r="r" b="b"/>
              <a:pathLst>
                <a:path w="909931" h="1190171" extrusionOk="0">
                  <a:moveTo>
                    <a:pt x="140674" y="0"/>
                  </a:moveTo>
                  <a:cubicBezTo>
                    <a:pt x="47540" y="249161"/>
                    <a:pt x="-45593" y="498323"/>
                    <a:pt x="24560" y="624114"/>
                  </a:cubicBezTo>
                  <a:cubicBezTo>
                    <a:pt x="94713" y="749905"/>
                    <a:pt x="459989" y="674914"/>
                    <a:pt x="561589" y="754743"/>
                  </a:cubicBezTo>
                  <a:cubicBezTo>
                    <a:pt x="663189" y="834572"/>
                    <a:pt x="576103" y="1030515"/>
                    <a:pt x="634160" y="1103086"/>
                  </a:cubicBezTo>
                  <a:cubicBezTo>
                    <a:pt x="692217" y="1175657"/>
                    <a:pt x="801074" y="1182914"/>
                    <a:pt x="909931" y="1190171"/>
                  </a:cubicBezTo>
                </a:path>
              </a:pathLst>
            </a:custGeom>
            <a:noFill/>
            <a:ln w="28575"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577" name="Google Shape;4577;p187" descr="Gravestone with solid fill"/>
          <p:cNvPicPr preferRelativeResize="0"/>
          <p:nvPr/>
        </p:nvPicPr>
        <p:blipFill rotWithShape="1">
          <a:blip r:embed="rId3">
            <a:alphaModFix/>
          </a:blip>
          <a:srcRect/>
          <a:stretch/>
        </p:blipFill>
        <p:spPr>
          <a:xfrm>
            <a:off x="1291824" y="6458402"/>
            <a:ext cx="1036776" cy="1036776"/>
          </a:xfrm>
          <a:prstGeom prst="rect">
            <a:avLst/>
          </a:prstGeom>
          <a:noFill/>
          <a:ln>
            <a:noFill/>
          </a:ln>
        </p:spPr>
      </p:pic>
      <p:sp>
        <p:nvSpPr>
          <p:cNvPr id="4578" name="Google Shape;4578;p187"/>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79" name="Google Shape;4579;p187"/>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0" name="Google Shape;4580;p187"/>
          <p:cNvSpPr/>
          <p:nvPr/>
        </p:nvSpPr>
        <p:spPr>
          <a:xfrm rot="1782986">
            <a:off x="286724" y="122680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1" name="Google Shape;4581;p187"/>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2" name="Google Shape;4582;p187"/>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3" name="Google Shape;4583;p187"/>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4587"/>
        <p:cNvGrpSpPr/>
        <p:nvPr/>
      </p:nvGrpSpPr>
      <p:grpSpPr>
        <a:xfrm>
          <a:off x="0" y="0"/>
          <a:ext cx="0" cy="0"/>
          <a:chOff x="0" y="0"/>
          <a:chExt cx="0" cy="0"/>
        </a:xfrm>
      </p:grpSpPr>
      <p:sp>
        <p:nvSpPr>
          <p:cNvPr id="4588" name="Google Shape;4588;p188"/>
          <p:cNvSpPr txBox="1"/>
          <p:nvPr/>
        </p:nvSpPr>
        <p:spPr>
          <a:xfrm>
            <a:off x="2115273" y="6239696"/>
            <a:ext cx="2627453" cy="605496"/>
          </a:xfrm>
          <a:prstGeom prst="rect">
            <a:avLst/>
          </a:prstGeom>
          <a:noFill/>
          <a:ln>
            <a:noFill/>
          </a:ln>
        </p:spPr>
        <p:txBody>
          <a:bodyPr spcFirstLastPara="1" wrap="square" lIns="216000" tIns="216000" rIns="216000" bIns="216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Identifier un dossier qui pourrait être clôturé</a:t>
            </a:r>
            <a:endParaRPr/>
          </a:p>
        </p:txBody>
      </p:sp>
      <p:sp>
        <p:nvSpPr>
          <p:cNvPr id="4589" name="Google Shape;4589;p188"/>
          <p:cNvSpPr txBox="1"/>
          <p:nvPr/>
        </p:nvSpPr>
        <p:spPr>
          <a:xfrm>
            <a:off x="2115273" y="3712118"/>
            <a:ext cx="2627453" cy="774773"/>
          </a:xfrm>
          <a:prstGeom prst="rect">
            <a:avLst/>
          </a:prstGeom>
          <a:noFill/>
          <a:ln>
            <a:noFill/>
          </a:ln>
        </p:spPr>
        <p:txBody>
          <a:bodyPr spcFirstLastPara="1" wrap="square" lIns="216000" tIns="216000" rIns="216000" bIns="216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Préparez-vous à une discussion avec votre responsable de la gestion du cas</a:t>
            </a:r>
            <a:endParaRPr sz="1100">
              <a:solidFill>
                <a:schemeClr val="dk1"/>
              </a:solidFill>
              <a:latin typeface="Calibri"/>
              <a:ea typeface="Calibri"/>
              <a:cs typeface="Calibri"/>
              <a:sym typeface="Calibri"/>
            </a:endParaRPr>
          </a:p>
        </p:txBody>
      </p:sp>
      <p:sp>
        <p:nvSpPr>
          <p:cNvPr id="4590" name="Google Shape;4590;p188"/>
          <p:cNvSpPr txBox="1"/>
          <p:nvPr/>
        </p:nvSpPr>
        <p:spPr>
          <a:xfrm>
            <a:off x="2115273" y="5386226"/>
            <a:ext cx="2627453" cy="605496"/>
          </a:xfrm>
          <a:prstGeom prst="rect">
            <a:avLst/>
          </a:prstGeom>
          <a:noFill/>
          <a:ln>
            <a:noFill/>
          </a:ln>
        </p:spPr>
        <p:txBody>
          <a:bodyPr spcFirstLastPara="1" wrap="square" lIns="216000" tIns="216000" rIns="216000" bIns="216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Compléter le dossier</a:t>
            </a:r>
            <a:endParaRPr/>
          </a:p>
        </p:txBody>
      </p:sp>
      <p:sp>
        <p:nvSpPr>
          <p:cNvPr id="4591" name="Google Shape;4591;p188"/>
          <p:cNvSpPr txBox="1"/>
          <p:nvPr/>
        </p:nvSpPr>
        <p:spPr>
          <a:xfrm>
            <a:off x="2115273" y="2163478"/>
            <a:ext cx="2627453" cy="774773"/>
          </a:xfrm>
          <a:prstGeom prst="rect">
            <a:avLst/>
          </a:prstGeom>
          <a:noFill/>
          <a:ln>
            <a:noFill/>
          </a:ln>
        </p:spPr>
        <p:txBody>
          <a:bodyPr spcFirstLastPara="1" wrap="square" lIns="216000" tIns="216000" rIns="216000" bIns="216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Effectuer une dernière visite de suivi et demander un retour d'information</a:t>
            </a:r>
            <a:endParaRPr sz="1100">
              <a:solidFill>
                <a:schemeClr val="dk1"/>
              </a:solidFill>
              <a:latin typeface="Calibri"/>
              <a:ea typeface="Calibri"/>
              <a:cs typeface="Calibri"/>
              <a:sym typeface="Calibri"/>
            </a:endParaRPr>
          </a:p>
        </p:txBody>
      </p:sp>
      <p:sp>
        <p:nvSpPr>
          <p:cNvPr id="4592" name="Google Shape;4592;p188"/>
          <p:cNvSpPr txBox="1"/>
          <p:nvPr/>
        </p:nvSpPr>
        <p:spPr>
          <a:xfrm>
            <a:off x="2115273" y="4593949"/>
            <a:ext cx="2627453" cy="605496"/>
          </a:xfrm>
          <a:prstGeom prst="rect">
            <a:avLst/>
          </a:prstGeom>
          <a:noFill/>
          <a:ln>
            <a:noFill/>
          </a:ln>
        </p:spPr>
        <p:txBody>
          <a:bodyPr spcFirstLastPara="1" wrap="square" lIns="216000" tIns="216000" rIns="216000" bIns="216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Conserver le dossier en toute sécurité</a:t>
            </a:r>
            <a:endParaRPr/>
          </a:p>
        </p:txBody>
      </p:sp>
      <p:sp>
        <p:nvSpPr>
          <p:cNvPr id="4593" name="Google Shape;4593;p188"/>
          <p:cNvSpPr txBox="1"/>
          <p:nvPr/>
        </p:nvSpPr>
        <p:spPr>
          <a:xfrm>
            <a:off x="2115273" y="6999437"/>
            <a:ext cx="2627453" cy="774773"/>
          </a:xfrm>
          <a:prstGeom prst="rect">
            <a:avLst/>
          </a:prstGeom>
          <a:noFill/>
          <a:ln>
            <a:noFill/>
          </a:ln>
        </p:spPr>
        <p:txBody>
          <a:bodyPr spcFirstLastPara="1" wrap="square" lIns="216000" tIns="216000" rIns="216000" bIns="216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Discutez du cas avec votre responsable de la gestion du cas</a:t>
            </a:r>
            <a:endParaRPr/>
          </a:p>
        </p:txBody>
      </p:sp>
      <p:sp>
        <p:nvSpPr>
          <p:cNvPr id="4594" name="Google Shape;4594;p188"/>
          <p:cNvSpPr txBox="1"/>
          <p:nvPr/>
        </p:nvSpPr>
        <p:spPr>
          <a:xfrm>
            <a:off x="2115273" y="2903409"/>
            <a:ext cx="2627453" cy="944050"/>
          </a:xfrm>
          <a:prstGeom prst="rect">
            <a:avLst/>
          </a:prstGeom>
          <a:noFill/>
          <a:ln>
            <a:noFill/>
          </a:ln>
        </p:spPr>
        <p:txBody>
          <a:bodyPr spcFirstLastPara="1" wrap="square" lIns="216000" tIns="216000" rIns="216000" bIns="216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Informer l'enfant et la personne qui s'en occupe, les parents ou l'adulte de confiance que leur dossier sera clos.</a:t>
            </a:r>
            <a:endParaRPr/>
          </a:p>
        </p:txBody>
      </p:sp>
      <p:sp>
        <p:nvSpPr>
          <p:cNvPr id="4595" name="Google Shape;4595;p188"/>
          <p:cNvSpPr txBox="1"/>
          <p:nvPr/>
        </p:nvSpPr>
        <p:spPr>
          <a:xfrm>
            <a:off x="996287" y="116609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ACTIONS DANS LE CADRE DE LA CLÔTURE D'UN DOSSIER</a:t>
            </a:r>
            <a:endParaRPr/>
          </a:p>
        </p:txBody>
      </p:sp>
      <p:sp>
        <p:nvSpPr>
          <p:cNvPr id="4596" name="Google Shape;4596;p188"/>
          <p:cNvSpPr txBox="1"/>
          <p:nvPr/>
        </p:nvSpPr>
        <p:spPr>
          <a:xfrm>
            <a:off x="996287" y="713169"/>
            <a:ext cx="52540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D8CC8"/>
                </a:highlight>
                <a:latin typeface="Calibri"/>
                <a:ea typeface="Calibri"/>
                <a:cs typeface="Calibri"/>
                <a:sym typeface="Calibri"/>
              </a:rPr>
              <a:t>SESSION 3 : COMMENT CLÔTURER LE DOSSIER D'UN ENFANT ?</a:t>
            </a:r>
            <a:endParaRPr/>
          </a:p>
        </p:txBody>
      </p:sp>
      <p:sp>
        <p:nvSpPr>
          <p:cNvPr id="4597" name="Google Shape;4597;p188"/>
          <p:cNvSpPr/>
          <p:nvPr/>
        </p:nvSpPr>
        <p:spPr>
          <a:xfrm>
            <a:off x="1451429" y="2177178"/>
            <a:ext cx="591796" cy="59179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8" name="Google Shape;4598;p188"/>
          <p:cNvSpPr/>
          <p:nvPr/>
        </p:nvSpPr>
        <p:spPr>
          <a:xfrm>
            <a:off x="1451429" y="2994282"/>
            <a:ext cx="591796" cy="59179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9" name="Google Shape;4599;p188"/>
          <p:cNvSpPr/>
          <p:nvPr/>
        </p:nvSpPr>
        <p:spPr>
          <a:xfrm>
            <a:off x="1451429" y="3811386"/>
            <a:ext cx="591796" cy="59179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0" name="Google Shape;4600;p188"/>
          <p:cNvSpPr/>
          <p:nvPr/>
        </p:nvSpPr>
        <p:spPr>
          <a:xfrm>
            <a:off x="1451429" y="4627332"/>
            <a:ext cx="591796" cy="59179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1" name="Google Shape;4601;p188"/>
          <p:cNvSpPr/>
          <p:nvPr/>
        </p:nvSpPr>
        <p:spPr>
          <a:xfrm>
            <a:off x="1451429" y="5443278"/>
            <a:ext cx="591796" cy="59179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2" name="Google Shape;4602;p188"/>
          <p:cNvSpPr/>
          <p:nvPr/>
        </p:nvSpPr>
        <p:spPr>
          <a:xfrm>
            <a:off x="1451429" y="6260382"/>
            <a:ext cx="591796" cy="59179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3" name="Google Shape;4603;p188"/>
          <p:cNvSpPr/>
          <p:nvPr/>
        </p:nvSpPr>
        <p:spPr>
          <a:xfrm>
            <a:off x="1451429" y="7076328"/>
            <a:ext cx="591796" cy="59179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4" name="Google Shape;4604;p188"/>
          <p:cNvSpPr txBox="1"/>
          <p:nvPr/>
        </p:nvSpPr>
        <p:spPr>
          <a:xfrm>
            <a:off x="996287" y="1660254"/>
            <a:ext cx="525404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Complétez le flux d'actions en les numérotant dans les cercles.</a:t>
            </a:r>
            <a:endParaRPr sz="1100">
              <a:solidFill>
                <a:schemeClr val="dk1"/>
              </a:solidFill>
              <a:latin typeface="Calibri"/>
              <a:ea typeface="Calibri"/>
              <a:cs typeface="Calibri"/>
              <a:sym typeface="Calibri"/>
            </a:endParaRPr>
          </a:p>
        </p:txBody>
      </p:sp>
      <p:sp>
        <p:nvSpPr>
          <p:cNvPr id="4605" name="Google Shape;4605;p188"/>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6" name="Google Shape;4606;p188"/>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7" name="Google Shape;4607;p188"/>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8" name="Google Shape;4608;p188"/>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9" name="Google Shape;4609;p188"/>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0" name="Google Shape;4610;p188"/>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4614"/>
        <p:cNvGrpSpPr/>
        <p:nvPr/>
      </p:nvGrpSpPr>
      <p:grpSpPr>
        <a:xfrm>
          <a:off x="0" y="0"/>
          <a:ext cx="0" cy="0"/>
          <a:chOff x="0" y="0"/>
          <a:chExt cx="0" cy="0"/>
        </a:xfrm>
      </p:grpSpPr>
      <p:sp>
        <p:nvSpPr>
          <p:cNvPr id="4615" name="Google Shape;4615;p189"/>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JEU DE RÔLE - CLÔTURE DU DOSSIER</a:t>
            </a:r>
            <a:endParaRPr/>
          </a:p>
        </p:txBody>
      </p:sp>
      <p:graphicFrame>
        <p:nvGraphicFramePr>
          <p:cNvPr id="4616" name="Google Shape;4616;p189"/>
          <p:cNvGraphicFramePr/>
          <p:nvPr>
            <p:extLst>
              <p:ext uri="{D42A27DB-BD31-4B8C-83A1-F6EECF244321}">
                <p14:modId xmlns:p14="http://schemas.microsoft.com/office/powerpoint/2010/main" val="4281317729"/>
              </p:ext>
            </p:extLst>
          </p:nvPr>
        </p:nvGraphicFramePr>
        <p:xfrm>
          <a:off x="996287" y="1935795"/>
          <a:ext cx="5274125" cy="6751380"/>
        </p:xfrm>
        <a:graphic>
          <a:graphicData uri="http://schemas.openxmlformats.org/drawingml/2006/table">
            <a:tbl>
              <a:tblPr firstRow="1" bandRow="1">
                <a:noFill/>
                <a:tableStyleId>{2E002EEE-DCA1-4BBC-BB20-DC795D1CDC30}</a:tableStyleId>
              </a:tblPr>
              <a:tblGrid>
                <a:gridCol w="2400050">
                  <a:extLst>
                    <a:ext uri="{9D8B030D-6E8A-4147-A177-3AD203B41FA5}">
                      <a16:colId xmlns:a16="http://schemas.microsoft.com/office/drawing/2014/main" val="20000"/>
                    </a:ext>
                  </a:extLst>
                </a:gridCol>
                <a:gridCol w="2874075">
                  <a:extLst>
                    <a:ext uri="{9D8B030D-6E8A-4147-A177-3AD203B41FA5}">
                      <a16:colId xmlns:a16="http://schemas.microsoft.com/office/drawing/2014/main" val="20001"/>
                    </a:ext>
                  </a:extLst>
                </a:gridCol>
              </a:tblGrid>
              <a:tr h="13970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GESTIONNAIRE DE CAS</a:t>
                      </a:r>
                      <a:endParaRPr sz="1100" b="1">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9F8"/>
                    </a:solidFill>
                  </a:tcPr>
                </a:tc>
                <a:tc hMerge="1">
                  <a:txBody>
                    <a:bodyPr/>
                    <a:lstStyle/>
                    <a:p>
                      <a:endParaRPr lang="en-BE"/>
                    </a:p>
                  </a:txBody>
                  <a:tcPr/>
                </a:tc>
                <a:extLst>
                  <a:ext uri="{0D108BD9-81ED-4DB2-BD59-A6C34878D82A}">
                    <a16:rowId xmlns:a16="http://schemas.microsoft.com/office/drawing/2014/main" val="10000"/>
                  </a:ext>
                </a:extLst>
              </a:tr>
              <a:tr h="603825">
                <a:tc>
                  <a:txBody>
                    <a:bodyPr/>
                    <a:lstStyle/>
                    <a:p>
                      <a:pPr marL="0" marR="0" lvl="0" indent="0" algn="l" rtl="0">
                        <a:spcBef>
                          <a:spcPts val="0"/>
                        </a:spcBef>
                        <a:spcAft>
                          <a:spcPts val="0"/>
                        </a:spcAft>
                        <a:buNone/>
                      </a:pPr>
                      <a:r>
                        <a:rPr lang="en-ZA" sz="1100"/>
                        <a:t>Vous rencontrez Amina et sa mère. Vous assurez la gestion de cas d'Amina depuis près d'un an et vous avez établi une très bonne relation avec elle et sa mère.</a:t>
                      </a:r>
                      <a:endParaRPr sz="1100"/>
                    </a:p>
                    <a:p>
                      <a:pPr marL="0" marR="0" lvl="0" indent="0" algn="l" rtl="0">
                        <a:spcBef>
                          <a:spcPts val="0"/>
                        </a:spcBef>
                        <a:spcAft>
                          <a:spcPts val="0"/>
                        </a:spcAft>
                        <a:buNone/>
                      </a:pPr>
                      <a:r>
                        <a:rPr lang="en-ZA" sz="1100"/>
                        <a:t>Vous avez décidé que l'affaire pouvait être classée car Amina est saine et sauve depuis plus longtemps.</a:t>
                      </a:r>
                      <a:endParaRPr/>
                    </a:p>
                    <a:p>
                      <a:pPr marL="0" marR="0" lvl="0" indent="0" algn="l" rtl="0">
                        <a:spcBef>
                          <a:spcPts val="0"/>
                        </a:spcBef>
                        <a:spcAft>
                          <a:spcPts val="0"/>
                        </a:spcAft>
                        <a:buNone/>
                      </a:pPr>
                      <a:endParaRPr sz="110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226695" marR="0" lvl="0" indent="-226695" algn="l" rtl="0">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devez</a:t>
                      </a:r>
                      <a:endParaRPr sz="1100" dirty="0"/>
                    </a:p>
                    <a:p>
                      <a:pPr marL="285750" marR="0" lvl="0" indent="-285750" algn="l" rtl="0">
                        <a:spcBef>
                          <a:spcPts val="0"/>
                        </a:spcBef>
                        <a:spcAft>
                          <a:spcPts val="0"/>
                        </a:spcAft>
                        <a:buClr>
                          <a:schemeClr val="dk1"/>
                        </a:buClr>
                        <a:buSzPts val="1100"/>
                        <a:buFont typeface="Arial"/>
                        <a:buChar char="•"/>
                      </a:pPr>
                      <a:r>
                        <a:rPr lang="en-ZA" sz="1100" dirty="0" err="1"/>
                        <a:t>Expliquer</a:t>
                      </a:r>
                      <a:r>
                        <a:rPr lang="en-ZA" sz="1100" dirty="0"/>
                        <a:t> que </a:t>
                      </a:r>
                      <a:r>
                        <a:rPr lang="en-ZA" sz="1100" dirty="0" err="1"/>
                        <a:t>leur</a:t>
                      </a:r>
                      <a:r>
                        <a:rPr lang="en-ZA" sz="1100" dirty="0"/>
                        <a:t> dossier sera clos</a:t>
                      </a:r>
                      <a:endParaRPr sz="1100" dirty="0"/>
                    </a:p>
                    <a:p>
                      <a:pPr marL="285750" marR="0" lvl="0" indent="-285750" algn="l" rtl="0">
                        <a:spcBef>
                          <a:spcPts val="0"/>
                        </a:spcBef>
                        <a:spcAft>
                          <a:spcPts val="0"/>
                        </a:spcAft>
                        <a:buClr>
                          <a:schemeClr val="dk1"/>
                        </a:buClr>
                        <a:buSzPts val="1100"/>
                        <a:buFont typeface="Arial"/>
                        <a:buChar char="•"/>
                      </a:pPr>
                      <a:r>
                        <a:rPr lang="en-ZA" sz="1100" dirty="0" err="1"/>
                        <a:t>Souligner</a:t>
                      </a:r>
                      <a:r>
                        <a:rPr lang="en-ZA" sz="1100" dirty="0"/>
                        <a:t> les </a:t>
                      </a:r>
                      <a:r>
                        <a:rPr lang="en-ZA" sz="1100" dirty="0" err="1"/>
                        <a:t>progrès</a:t>
                      </a:r>
                      <a:r>
                        <a:rPr lang="en-ZA" sz="1100" dirty="0"/>
                        <a:t> </a:t>
                      </a:r>
                      <a:r>
                        <a:rPr lang="en-ZA" sz="1100" dirty="0" err="1"/>
                        <a:t>réalisés</a:t>
                      </a:r>
                      <a:endParaRPr sz="1100" dirty="0"/>
                    </a:p>
                    <a:p>
                      <a:pPr marL="285750" marR="0" lvl="0" indent="-285750" algn="l" rtl="0">
                        <a:spcBef>
                          <a:spcPts val="0"/>
                        </a:spcBef>
                        <a:spcAft>
                          <a:spcPts val="0"/>
                        </a:spcAft>
                        <a:buClr>
                          <a:schemeClr val="dk1"/>
                        </a:buClr>
                        <a:buSzPts val="1100"/>
                        <a:buFont typeface="Arial"/>
                        <a:buChar char="•"/>
                      </a:pPr>
                      <a:r>
                        <a:rPr lang="en-ZA" sz="1100" dirty="0" err="1"/>
                        <a:t>Gérer</a:t>
                      </a:r>
                      <a:r>
                        <a:rPr lang="en-ZA" sz="1100" dirty="0"/>
                        <a:t> </a:t>
                      </a:r>
                      <a:r>
                        <a:rPr lang="en-ZA" sz="1100" dirty="0" err="1"/>
                        <a:t>leurs</a:t>
                      </a:r>
                      <a:r>
                        <a:rPr lang="en-ZA" sz="1100" dirty="0"/>
                        <a:t> </a:t>
                      </a:r>
                      <a:r>
                        <a:rPr lang="en-ZA" sz="1100" dirty="0" err="1"/>
                        <a:t>attentes</a:t>
                      </a:r>
                      <a:endParaRPr sz="1100" dirty="0"/>
                    </a:p>
                    <a:p>
                      <a:pPr marL="285750" marR="0" lvl="0" indent="-285750" algn="l" rtl="0">
                        <a:spcBef>
                          <a:spcPts val="0"/>
                        </a:spcBef>
                        <a:spcAft>
                          <a:spcPts val="0"/>
                        </a:spcAft>
                        <a:buClr>
                          <a:schemeClr val="dk1"/>
                        </a:buClr>
                        <a:buSzPts val="1100"/>
                        <a:buFont typeface="Arial"/>
                        <a:buChar char="•"/>
                      </a:pPr>
                      <a:r>
                        <a:rPr lang="en-ZA" sz="1100" dirty="0" err="1"/>
                        <a:t>Expliquer</a:t>
                      </a:r>
                      <a:r>
                        <a:rPr lang="en-ZA" sz="1100" dirty="0"/>
                        <a:t> comment </a:t>
                      </a:r>
                      <a:r>
                        <a:rPr lang="en-ZA" sz="1100" dirty="0" err="1"/>
                        <a:t>ils</a:t>
                      </a:r>
                      <a:r>
                        <a:rPr lang="en-ZA" sz="1100" dirty="0"/>
                        <a:t> </a:t>
                      </a:r>
                      <a:r>
                        <a:rPr lang="en-ZA" sz="1100" dirty="0" err="1"/>
                        <a:t>peuvent</a:t>
                      </a:r>
                      <a:r>
                        <a:rPr lang="en-ZA" sz="1100" dirty="0"/>
                        <a:t> demander de </a:t>
                      </a:r>
                      <a:r>
                        <a:rPr lang="en-ZA" sz="1100" dirty="0" err="1"/>
                        <a:t>l'aide</a:t>
                      </a:r>
                      <a:r>
                        <a:rPr lang="en-ZA" sz="1100" dirty="0"/>
                        <a:t> </a:t>
                      </a:r>
                      <a:r>
                        <a:rPr lang="en-ZA" sz="1100" dirty="0" err="1"/>
                        <a:t>s'ils</a:t>
                      </a:r>
                      <a:r>
                        <a:rPr lang="en-ZA" sz="1100" dirty="0"/>
                        <a:t> </a:t>
                      </a:r>
                      <a:r>
                        <a:rPr lang="en-ZA" sz="1100" dirty="0" err="1"/>
                        <a:t>en</a:t>
                      </a:r>
                      <a:r>
                        <a:rPr lang="en-ZA" sz="1100" dirty="0"/>
                        <a:t> </a:t>
                      </a:r>
                      <a:r>
                        <a:rPr lang="en-ZA" sz="1100" dirty="0" err="1"/>
                        <a:t>ont</a:t>
                      </a:r>
                      <a:r>
                        <a:rPr lang="en-ZA" sz="1100" dirty="0"/>
                        <a:t> </a:t>
                      </a:r>
                      <a:r>
                        <a:rPr lang="en-ZA" sz="1100" dirty="0" err="1"/>
                        <a:t>besoin</a:t>
                      </a:r>
                      <a:r>
                        <a:rPr lang="en-ZA" sz="1100" dirty="0"/>
                        <a:t> à </a:t>
                      </a:r>
                      <a:r>
                        <a:rPr lang="en-ZA" sz="1100" dirty="0" err="1"/>
                        <a:t>l'avenir</a:t>
                      </a:r>
                      <a:r>
                        <a:rPr lang="en-ZA" sz="1100" dirty="0"/>
                        <a:t>.</a:t>
                      </a:r>
                      <a:endParaRPr dirty="0"/>
                    </a:p>
                    <a:p>
                      <a:pPr marL="285750" marR="0" lvl="0" indent="-285750" algn="l" rtl="0">
                        <a:spcBef>
                          <a:spcPts val="0"/>
                        </a:spcBef>
                        <a:spcAft>
                          <a:spcPts val="0"/>
                        </a:spcAft>
                        <a:buClr>
                          <a:schemeClr val="dk1"/>
                        </a:buClr>
                        <a:buSzPts val="1100"/>
                        <a:buFont typeface="Arial"/>
                        <a:buChar char="•"/>
                      </a:pPr>
                      <a:r>
                        <a:rPr lang="en-ZA" sz="1100" dirty="0" err="1"/>
                        <a:t>Expliquer</a:t>
                      </a:r>
                      <a:r>
                        <a:rPr lang="en-ZA" sz="1100" dirty="0"/>
                        <a:t> </a:t>
                      </a:r>
                      <a:r>
                        <a:rPr lang="en-ZA" sz="1100" dirty="0" err="1"/>
                        <a:t>qu'un</a:t>
                      </a:r>
                      <a:r>
                        <a:rPr lang="en-ZA" sz="1100" dirty="0"/>
                        <a:t> </a:t>
                      </a:r>
                      <a:r>
                        <a:rPr lang="en-ZA" sz="1100" dirty="0" err="1"/>
                        <a:t>membre</a:t>
                      </a:r>
                      <a:r>
                        <a:rPr lang="en-ZA" sz="1100" dirty="0"/>
                        <a:t> de </a:t>
                      </a:r>
                      <a:r>
                        <a:rPr lang="en-ZA" sz="1100" dirty="0" err="1"/>
                        <a:t>l'équipe</a:t>
                      </a:r>
                      <a:r>
                        <a:rPr lang="en-ZA" sz="1100" dirty="0"/>
                        <a:t> MEAL </a:t>
                      </a:r>
                      <a:r>
                        <a:rPr lang="en-ZA" sz="1100" dirty="0" err="1"/>
                        <a:t>pourrait</a:t>
                      </a:r>
                      <a:r>
                        <a:rPr lang="en-ZA" sz="1100" dirty="0"/>
                        <a:t> les </a:t>
                      </a:r>
                      <a:r>
                        <a:rPr lang="en-ZA" sz="1100" dirty="0" err="1"/>
                        <a:t>contacter</a:t>
                      </a:r>
                      <a:r>
                        <a:rPr lang="en-ZA" sz="1100" dirty="0"/>
                        <a:t> pour </a:t>
                      </a:r>
                      <a:r>
                        <a:rPr lang="en-ZA" sz="1100" dirty="0" err="1"/>
                        <a:t>leur</a:t>
                      </a:r>
                      <a:r>
                        <a:rPr lang="en-ZA" sz="1100" dirty="0"/>
                        <a:t> demander un retour </a:t>
                      </a:r>
                      <a:r>
                        <a:rPr lang="en-ZA" sz="1100" dirty="0" err="1"/>
                        <a:t>d'information</a:t>
                      </a:r>
                      <a:r>
                        <a:rPr lang="en-ZA" sz="1100" dirty="0"/>
                        <a:t>.</a:t>
                      </a:r>
                      <a:endParaRPr sz="110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3970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AMINA</a:t>
                      </a:r>
                      <a:endParaRPr sz="1100" b="1">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9F8"/>
                    </a:solidFill>
                  </a:tcPr>
                </a:tc>
                <a:tc hMerge="1">
                  <a:txBody>
                    <a:bodyPr/>
                    <a:lstStyle/>
                    <a:p>
                      <a:endParaRPr lang="en-BE"/>
                    </a:p>
                  </a:txBody>
                  <a:tcPr/>
                </a:tc>
                <a:extLst>
                  <a:ext uri="{0D108BD9-81ED-4DB2-BD59-A6C34878D82A}">
                    <a16:rowId xmlns:a16="http://schemas.microsoft.com/office/drawing/2014/main" val="10002"/>
                  </a:ext>
                </a:extLst>
              </a:tr>
              <a:tr h="685975">
                <a:tc>
                  <a:txBody>
                    <a:bodyPr/>
                    <a:lstStyle/>
                    <a:p>
                      <a:pPr marL="0" marR="0" lvl="0" indent="0" algn="l" rtl="0">
                        <a:lnSpc>
                          <a:spcPct val="106000"/>
                        </a:lnSpc>
                        <a:spcBef>
                          <a:spcPts val="0"/>
                        </a:spcBef>
                        <a:spcAft>
                          <a:spcPts val="0"/>
                        </a:spcAft>
                        <a:buNone/>
                      </a:pPr>
                      <a:r>
                        <a:rPr lang="en-ZA" sz="1100" dirty="0"/>
                        <a:t>Le </a:t>
                      </a:r>
                      <a:r>
                        <a:rPr lang="en-ZA" sz="1100" dirty="0" err="1"/>
                        <a:t>gestionnaire</a:t>
                      </a:r>
                      <a:r>
                        <a:rPr lang="en-ZA" sz="1100" dirty="0"/>
                        <a:t> de </a:t>
                      </a:r>
                      <a:r>
                        <a:rPr lang="en-ZA" sz="1100" dirty="0" err="1"/>
                        <a:t>cas</a:t>
                      </a:r>
                      <a:r>
                        <a:rPr lang="en-ZA" sz="1100" dirty="0"/>
                        <a:t> </a:t>
                      </a:r>
                      <a:r>
                        <a:rPr lang="en-ZA" sz="1100" dirty="0" err="1"/>
                        <a:t>vous</a:t>
                      </a:r>
                      <a:r>
                        <a:rPr lang="en-ZA" sz="1100" dirty="0"/>
                        <a:t> rend </a:t>
                      </a:r>
                      <a:r>
                        <a:rPr lang="en-ZA" sz="1100" dirty="0" err="1"/>
                        <a:t>visite</a:t>
                      </a:r>
                      <a:r>
                        <a:rPr lang="en-ZA" sz="1100" dirty="0"/>
                        <a:t>, à </a:t>
                      </a:r>
                      <a:r>
                        <a:rPr lang="en-ZA" sz="1100" dirty="0" err="1"/>
                        <a:t>vous</a:t>
                      </a:r>
                      <a:r>
                        <a:rPr lang="en-ZA" sz="1100" dirty="0"/>
                        <a:t> et à </a:t>
                      </a:r>
                      <a:r>
                        <a:rPr lang="en-ZA" sz="1100" dirty="0" err="1"/>
                        <a:t>votre</a:t>
                      </a:r>
                      <a:r>
                        <a:rPr lang="en-ZA" sz="1100" dirty="0"/>
                        <a:t> </a:t>
                      </a:r>
                      <a:r>
                        <a:rPr lang="en-ZA" sz="1100" dirty="0" err="1"/>
                        <a:t>mère</a:t>
                      </a:r>
                      <a:r>
                        <a:rPr lang="en-ZA" sz="1100" dirty="0"/>
                        <a:t>. Il </a:t>
                      </a:r>
                      <a:r>
                        <a:rPr lang="en-ZA" sz="1100" dirty="0" err="1"/>
                        <a:t>vous</a:t>
                      </a:r>
                      <a:r>
                        <a:rPr lang="en-ZA" sz="1100" dirty="0"/>
                        <a:t> </a:t>
                      </a:r>
                      <a:r>
                        <a:rPr lang="en-ZA" sz="1100" dirty="0" err="1"/>
                        <a:t>explique</a:t>
                      </a:r>
                      <a:r>
                        <a:rPr lang="en-ZA" sz="1100" dirty="0"/>
                        <a:t> que </a:t>
                      </a:r>
                      <a:r>
                        <a:rPr lang="en-ZA" sz="1100" dirty="0" err="1"/>
                        <a:t>l'aide</a:t>
                      </a:r>
                      <a:r>
                        <a:rPr lang="en-ZA" sz="1100" dirty="0"/>
                        <a:t> à la gestion de </a:t>
                      </a:r>
                      <a:r>
                        <a:rPr lang="en-ZA" sz="1100" dirty="0" err="1"/>
                        <a:t>cas</a:t>
                      </a:r>
                      <a:r>
                        <a:rPr lang="en-ZA" sz="1100" dirty="0"/>
                        <a:t> </a:t>
                      </a:r>
                      <a:r>
                        <a:rPr lang="en-ZA" sz="1100" dirty="0" err="1"/>
                        <a:t>va</a:t>
                      </a:r>
                      <a:r>
                        <a:rPr lang="en-ZA" sz="1100" dirty="0"/>
                        <a:t> prendre fin et que </a:t>
                      </a:r>
                      <a:r>
                        <a:rPr lang="en-ZA" sz="1100" dirty="0" err="1"/>
                        <a:t>votre</a:t>
                      </a:r>
                      <a:r>
                        <a:rPr lang="en-ZA" sz="1100" dirty="0"/>
                        <a:t> dossier </a:t>
                      </a:r>
                      <a:r>
                        <a:rPr lang="en-ZA" sz="1100" dirty="0" err="1"/>
                        <a:t>va</a:t>
                      </a:r>
                      <a:r>
                        <a:rPr lang="en-ZA" sz="1100" dirty="0"/>
                        <a:t> </a:t>
                      </a:r>
                      <a:r>
                        <a:rPr lang="en-ZA" sz="1100" dirty="0" err="1"/>
                        <a:t>être</a:t>
                      </a:r>
                      <a:r>
                        <a:rPr lang="en-ZA" sz="1100" dirty="0"/>
                        <a:t> </a:t>
                      </a:r>
                      <a:r>
                        <a:rPr lang="en-ZA" sz="1100" dirty="0" err="1"/>
                        <a:t>clôturé</a:t>
                      </a:r>
                      <a:r>
                        <a:rPr lang="en-ZA" sz="1100" dirty="0"/>
                        <a:t>. </a:t>
                      </a:r>
                      <a:r>
                        <a:rPr lang="en-ZA" sz="1100" dirty="0" err="1"/>
                        <a:t>Vous</a:t>
                      </a:r>
                      <a:r>
                        <a:rPr lang="en-ZA" sz="1100" dirty="0"/>
                        <a:t> </a:t>
                      </a:r>
                      <a:r>
                        <a:rPr lang="en-ZA" sz="1100" dirty="0" err="1"/>
                        <a:t>appréciez</a:t>
                      </a:r>
                      <a:r>
                        <a:rPr lang="en-ZA" sz="1100" dirty="0"/>
                        <a:t> beaucoup le </a:t>
                      </a:r>
                      <a:r>
                        <a:rPr lang="en-ZA" sz="1100" dirty="0" err="1"/>
                        <a:t>gestionnaire</a:t>
                      </a:r>
                      <a:r>
                        <a:rPr lang="en-ZA" sz="1100" dirty="0"/>
                        <a:t> de </a:t>
                      </a:r>
                      <a:r>
                        <a:rPr lang="en-ZA" sz="1100" dirty="0" err="1"/>
                        <a:t>cas</a:t>
                      </a:r>
                      <a:r>
                        <a:rPr lang="en-ZA" sz="1100" dirty="0"/>
                        <a:t>. </a:t>
                      </a:r>
                      <a:endParaRPr sz="1100" dirty="0"/>
                    </a:p>
                    <a:p>
                      <a:pPr marL="0" marR="0" lvl="0" indent="0" algn="l" rtl="0">
                        <a:spcBef>
                          <a:spcPts val="0"/>
                        </a:spcBef>
                        <a:spcAft>
                          <a:spcPts val="0"/>
                        </a:spcAft>
                        <a:buNone/>
                      </a:pPr>
                      <a:endParaRPr sz="1100" dirty="0">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devriez</a:t>
                      </a:r>
                      <a:r>
                        <a:rPr lang="en-ZA" sz="1100" dirty="0"/>
                        <a:t> </a:t>
                      </a:r>
                      <a:r>
                        <a:rPr lang="en-ZA" sz="1100" dirty="0" err="1"/>
                        <a:t>fournir</a:t>
                      </a:r>
                      <a:r>
                        <a:rPr lang="en-ZA" sz="1100" dirty="0"/>
                        <a:t> les </a:t>
                      </a:r>
                      <a:r>
                        <a:rPr lang="en-ZA" sz="1100" dirty="0" err="1"/>
                        <a:t>informations</a:t>
                      </a:r>
                      <a:r>
                        <a:rPr lang="en-ZA" sz="1100" dirty="0"/>
                        <a:t> </a:t>
                      </a:r>
                      <a:r>
                        <a:rPr lang="en-ZA" sz="1100" dirty="0" err="1"/>
                        <a:t>suivantes</a:t>
                      </a:r>
                      <a:r>
                        <a:rPr lang="en-ZA" sz="1100" dirty="0"/>
                        <a:t> </a:t>
                      </a:r>
                      <a:r>
                        <a:rPr lang="en-ZA" sz="1100" dirty="0" err="1"/>
                        <a:t>si</a:t>
                      </a:r>
                      <a:r>
                        <a:rPr lang="en-ZA" sz="1100" dirty="0"/>
                        <a:t> le </a:t>
                      </a:r>
                      <a:r>
                        <a:rPr lang="en-ZA" sz="1100" dirty="0" err="1"/>
                        <a:t>gestionnaire</a:t>
                      </a:r>
                      <a:r>
                        <a:rPr lang="en-ZA" sz="1100" dirty="0"/>
                        <a:t> de </a:t>
                      </a:r>
                      <a:r>
                        <a:rPr lang="en-ZA" sz="1100" dirty="0" err="1"/>
                        <a:t>cas</a:t>
                      </a:r>
                      <a:r>
                        <a:rPr lang="en-ZA" sz="1100" dirty="0"/>
                        <a:t> </a:t>
                      </a:r>
                      <a:r>
                        <a:rPr lang="en-ZA" sz="1100" dirty="0" err="1"/>
                        <a:t>vous</a:t>
                      </a:r>
                      <a:r>
                        <a:rPr lang="en-ZA" sz="1100" dirty="0"/>
                        <a:t> met à </a:t>
                      </a:r>
                      <a:r>
                        <a:rPr lang="en-ZA" sz="1100" dirty="0" err="1"/>
                        <a:t>l'aise</a:t>
                      </a:r>
                      <a:r>
                        <a:rPr lang="en-ZA" sz="1100" dirty="0"/>
                        <a:t> et </a:t>
                      </a:r>
                      <a:r>
                        <a:rPr lang="en-ZA" sz="1100" dirty="0" err="1"/>
                        <a:t>vous</a:t>
                      </a:r>
                      <a:r>
                        <a:rPr lang="en-ZA" sz="1100" dirty="0"/>
                        <a:t> </a:t>
                      </a:r>
                      <a:r>
                        <a:rPr lang="en-ZA" sz="1100" dirty="0" err="1"/>
                        <a:t>rassure</a:t>
                      </a:r>
                      <a:r>
                        <a:rPr lang="en-ZA" sz="1100" dirty="0"/>
                        <a:t> :</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êtes</a:t>
                      </a:r>
                      <a:r>
                        <a:rPr lang="en-ZA" sz="1100" dirty="0"/>
                        <a:t> triste que la gestion de </a:t>
                      </a:r>
                      <a:r>
                        <a:rPr lang="en-ZA" sz="1100" dirty="0" err="1"/>
                        <a:t>cas</a:t>
                      </a:r>
                      <a:r>
                        <a:rPr lang="en-ZA" sz="1100" dirty="0"/>
                        <a:t> </a:t>
                      </a:r>
                      <a:r>
                        <a:rPr lang="en-ZA" sz="1100" dirty="0" err="1"/>
                        <a:t>prenne</a:t>
                      </a:r>
                      <a:r>
                        <a:rPr lang="en-ZA" sz="1100" dirty="0"/>
                        <a:t> fin et </a:t>
                      </a:r>
                      <a:r>
                        <a:rPr lang="en-ZA" sz="1100" dirty="0" err="1"/>
                        <a:t>souhaiteriez</a:t>
                      </a:r>
                      <a:r>
                        <a:rPr lang="en-ZA" sz="1100" dirty="0"/>
                        <a:t> </a:t>
                      </a:r>
                      <a:r>
                        <a:rPr lang="en-ZA" sz="1100" dirty="0" err="1"/>
                        <a:t>qu'elle</a:t>
                      </a:r>
                      <a:r>
                        <a:rPr lang="en-ZA" sz="1100" dirty="0"/>
                        <a:t> se </a:t>
                      </a:r>
                      <a:r>
                        <a:rPr lang="en-ZA" sz="1100" dirty="0" err="1"/>
                        <a:t>poursuive</a:t>
                      </a:r>
                      <a:r>
                        <a:rPr lang="en-ZA" sz="1100" dirty="0"/>
                        <a:t>.</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demandez</a:t>
                      </a:r>
                      <a:r>
                        <a:rPr lang="en-ZA" sz="1100" dirty="0"/>
                        <a:t> au </a:t>
                      </a:r>
                      <a:r>
                        <a:rPr lang="en-ZA" sz="1100" dirty="0" err="1"/>
                        <a:t>gestionnaire</a:t>
                      </a:r>
                      <a:r>
                        <a:rPr lang="en-ZA" sz="1100" dirty="0"/>
                        <a:t> de </a:t>
                      </a:r>
                      <a:r>
                        <a:rPr lang="en-ZA" sz="1100" dirty="0" err="1"/>
                        <a:t>cas</a:t>
                      </a:r>
                      <a:r>
                        <a:rPr lang="en-ZA" sz="1100" dirty="0"/>
                        <a:t> </a:t>
                      </a:r>
                      <a:r>
                        <a:rPr lang="en-ZA" sz="1100" dirty="0" err="1"/>
                        <a:t>s'il</a:t>
                      </a:r>
                      <a:r>
                        <a:rPr lang="en-ZA" sz="1100" dirty="0"/>
                        <a:t> </a:t>
                      </a:r>
                      <a:r>
                        <a:rPr lang="en-ZA" sz="1100" dirty="0" err="1"/>
                        <a:t>peut</a:t>
                      </a:r>
                      <a:r>
                        <a:rPr lang="en-ZA" sz="1100" dirty="0"/>
                        <a:t> continuer à </a:t>
                      </a:r>
                      <a:r>
                        <a:rPr lang="en-ZA" sz="1100" dirty="0" err="1"/>
                        <a:t>vous</a:t>
                      </a:r>
                      <a:r>
                        <a:rPr lang="en-ZA" sz="1100" dirty="0"/>
                        <a:t> </a:t>
                      </a:r>
                      <a:r>
                        <a:rPr lang="en-ZA" sz="1100" dirty="0" err="1"/>
                        <a:t>rendre</a:t>
                      </a:r>
                      <a:r>
                        <a:rPr lang="en-ZA" sz="1100" dirty="0"/>
                        <a:t> </a:t>
                      </a:r>
                      <a:r>
                        <a:rPr lang="en-ZA" sz="1100" dirty="0" err="1"/>
                        <a:t>visite</a:t>
                      </a:r>
                      <a:r>
                        <a:rPr lang="en-ZA" sz="1100" dirty="0"/>
                        <a:t>.</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remerciez</a:t>
                      </a:r>
                      <a:r>
                        <a:rPr lang="en-ZA" sz="1100" dirty="0"/>
                        <a:t> le </a:t>
                      </a:r>
                      <a:r>
                        <a:rPr lang="en-ZA" sz="1100" dirty="0" err="1"/>
                        <a:t>gestionnaire</a:t>
                      </a:r>
                      <a:r>
                        <a:rPr lang="en-ZA" sz="1100" dirty="0"/>
                        <a:t> de </a:t>
                      </a:r>
                      <a:r>
                        <a:rPr lang="en-ZA" sz="1100" dirty="0" err="1"/>
                        <a:t>cas</a:t>
                      </a:r>
                      <a:r>
                        <a:rPr lang="en-ZA" sz="1100" dirty="0"/>
                        <a:t> pour le </a:t>
                      </a:r>
                      <a:r>
                        <a:rPr lang="en-ZA" sz="1100" dirty="0" err="1"/>
                        <a:t>soutien</a:t>
                      </a:r>
                      <a:r>
                        <a:rPr lang="en-ZA" sz="1100" dirty="0"/>
                        <a:t> </a:t>
                      </a:r>
                      <a:r>
                        <a:rPr lang="en-ZA" sz="1100" dirty="0" err="1"/>
                        <a:t>qu'il</a:t>
                      </a:r>
                      <a:r>
                        <a:rPr lang="en-ZA" sz="1100" dirty="0"/>
                        <a:t> </a:t>
                      </a:r>
                      <a:r>
                        <a:rPr lang="en-ZA" sz="1100" dirty="0" err="1"/>
                        <a:t>vous</a:t>
                      </a:r>
                      <a:r>
                        <a:rPr lang="en-ZA" sz="1100" dirty="0"/>
                        <a:t> a </a:t>
                      </a:r>
                      <a:r>
                        <a:rPr lang="en-ZA" sz="1100" dirty="0" err="1"/>
                        <a:t>apporté</a:t>
                      </a:r>
                      <a:r>
                        <a:rPr lang="en-ZA" sz="1100" dirty="0"/>
                        <a:t>.</a:t>
                      </a:r>
                      <a:endParaRPr dirty="0"/>
                    </a:p>
                    <a:p>
                      <a:pPr marL="285750" marR="0" lvl="0" indent="-215900" algn="l" rtl="0">
                        <a:spcBef>
                          <a:spcPts val="0"/>
                        </a:spcBef>
                        <a:spcAft>
                          <a:spcPts val="0"/>
                        </a:spcAft>
                        <a:buClr>
                          <a:schemeClr val="dk1"/>
                        </a:buClr>
                        <a:buSzPts val="1100"/>
                        <a:buFont typeface="Arial"/>
                        <a:buNone/>
                      </a:pPr>
                      <a:endParaRPr sz="11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3970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LA MÈRE D'AMINA</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E9F8"/>
                    </a:solidFill>
                  </a:tcPr>
                </a:tc>
                <a:tc hMerge="1">
                  <a:txBody>
                    <a:bodyPr/>
                    <a:lstStyle/>
                    <a:p>
                      <a:endParaRPr lang="en-BE"/>
                    </a:p>
                  </a:txBody>
                  <a:tcPr/>
                </a:tc>
                <a:extLst>
                  <a:ext uri="{0D108BD9-81ED-4DB2-BD59-A6C34878D82A}">
                    <a16:rowId xmlns:a16="http://schemas.microsoft.com/office/drawing/2014/main" val="10004"/>
                  </a:ext>
                </a:extLst>
              </a:tr>
              <a:tr h="685975">
                <a:tc>
                  <a:txBody>
                    <a:bodyPr/>
                    <a:lstStyle/>
                    <a:p>
                      <a:pPr marL="0" marR="0" lvl="0" indent="0" algn="l" rtl="0">
                        <a:lnSpc>
                          <a:spcPct val="106000"/>
                        </a:lnSpc>
                        <a:spcBef>
                          <a:spcPts val="0"/>
                        </a:spcBef>
                        <a:spcAft>
                          <a:spcPts val="0"/>
                        </a:spcAft>
                        <a:buNone/>
                      </a:pPr>
                      <a:r>
                        <a:rPr lang="en-ZA" sz="1100" dirty="0"/>
                        <a:t>Le </a:t>
                      </a:r>
                      <a:r>
                        <a:rPr lang="en-ZA" sz="1100" dirty="0" err="1"/>
                        <a:t>gestionnaire</a:t>
                      </a:r>
                      <a:r>
                        <a:rPr lang="en-ZA" sz="1100" dirty="0"/>
                        <a:t> de </a:t>
                      </a:r>
                      <a:r>
                        <a:rPr lang="en-ZA" sz="1100" dirty="0" err="1"/>
                        <a:t>cas</a:t>
                      </a:r>
                      <a:r>
                        <a:rPr lang="en-ZA" sz="1100" dirty="0"/>
                        <a:t> </a:t>
                      </a:r>
                      <a:r>
                        <a:rPr lang="en-ZA" sz="1100" dirty="0" err="1"/>
                        <a:t>vous</a:t>
                      </a:r>
                      <a:r>
                        <a:rPr lang="en-ZA" sz="1100" dirty="0"/>
                        <a:t> rend </a:t>
                      </a:r>
                      <a:r>
                        <a:rPr lang="en-ZA" sz="1100" dirty="0" err="1"/>
                        <a:t>visite</a:t>
                      </a:r>
                      <a:r>
                        <a:rPr lang="en-ZA" sz="1100" dirty="0"/>
                        <a:t>, à </a:t>
                      </a:r>
                      <a:r>
                        <a:rPr lang="en-ZA" sz="1100" dirty="0" err="1"/>
                        <a:t>vous</a:t>
                      </a:r>
                      <a:r>
                        <a:rPr lang="en-ZA" sz="1100" dirty="0"/>
                        <a:t> et à </a:t>
                      </a:r>
                      <a:r>
                        <a:rPr lang="en-ZA" sz="1100" dirty="0" err="1"/>
                        <a:t>votre</a:t>
                      </a:r>
                      <a:r>
                        <a:rPr lang="en-ZA" sz="1100" dirty="0"/>
                        <a:t> fille. Il </a:t>
                      </a:r>
                      <a:r>
                        <a:rPr lang="en-ZA" sz="1100" dirty="0" err="1"/>
                        <a:t>vous</a:t>
                      </a:r>
                      <a:r>
                        <a:rPr lang="en-ZA" sz="1100" dirty="0"/>
                        <a:t> </a:t>
                      </a:r>
                      <a:r>
                        <a:rPr lang="en-ZA" sz="1100" dirty="0" err="1"/>
                        <a:t>explique</a:t>
                      </a:r>
                      <a:r>
                        <a:rPr lang="en-ZA" sz="1100" dirty="0"/>
                        <a:t> que </a:t>
                      </a:r>
                      <a:r>
                        <a:rPr lang="en-ZA" sz="1100" dirty="0" err="1"/>
                        <a:t>l'aide</a:t>
                      </a:r>
                      <a:r>
                        <a:rPr lang="en-ZA" sz="1100" dirty="0"/>
                        <a:t> à la gestion de </a:t>
                      </a:r>
                      <a:r>
                        <a:rPr lang="en-ZA" sz="1100" dirty="0" err="1"/>
                        <a:t>cas</a:t>
                      </a:r>
                      <a:r>
                        <a:rPr lang="en-ZA" sz="1100" dirty="0"/>
                        <a:t> </a:t>
                      </a:r>
                      <a:r>
                        <a:rPr lang="en-ZA" sz="1100" dirty="0" err="1"/>
                        <a:t>prendra</a:t>
                      </a:r>
                      <a:r>
                        <a:rPr lang="en-ZA" sz="1100" dirty="0"/>
                        <a:t> fin et que le dossier de </a:t>
                      </a:r>
                      <a:r>
                        <a:rPr lang="en-ZA" sz="1100" dirty="0" err="1"/>
                        <a:t>votre</a:t>
                      </a:r>
                      <a:r>
                        <a:rPr lang="en-ZA" sz="1100" dirty="0"/>
                        <a:t> fille sera </a:t>
                      </a:r>
                      <a:r>
                        <a:rPr lang="en-ZA" sz="1100" dirty="0" err="1"/>
                        <a:t>clôturé</a:t>
                      </a:r>
                      <a:r>
                        <a:rPr lang="en-ZA" sz="1100" dirty="0"/>
                        <a:t>. </a:t>
                      </a:r>
                      <a:r>
                        <a:rPr lang="en-ZA" sz="1100" dirty="0" err="1"/>
                        <a:t>Vous</a:t>
                      </a:r>
                      <a:r>
                        <a:rPr lang="en-ZA" sz="1100" dirty="0"/>
                        <a:t> </a:t>
                      </a:r>
                      <a:r>
                        <a:rPr lang="en-ZA" sz="1100" dirty="0" err="1"/>
                        <a:t>êtes</a:t>
                      </a:r>
                      <a:r>
                        <a:rPr lang="en-ZA" sz="1100" dirty="0"/>
                        <a:t> </a:t>
                      </a:r>
                      <a:r>
                        <a:rPr lang="en-ZA" sz="1100" dirty="0" err="1"/>
                        <a:t>inquiet</a:t>
                      </a:r>
                      <a:r>
                        <a:rPr lang="en-ZA" sz="1100" dirty="0"/>
                        <a:t> de </a:t>
                      </a:r>
                      <a:r>
                        <a:rPr lang="en-ZA" sz="1100" dirty="0" err="1"/>
                        <a:t>perdre</a:t>
                      </a:r>
                      <a:r>
                        <a:rPr lang="en-ZA" sz="1100" dirty="0"/>
                        <a:t> </a:t>
                      </a:r>
                      <a:r>
                        <a:rPr lang="en-ZA" sz="1100" dirty="0" err="1"/>
                        <a:t>ce</a:t>
                      </a:r>
                      <a:r>
                        <a:rPr lang="en-ZA" sz="1100" dirty="0"/>
                        <a:t> </a:t>
                      </a:r>
                      <a:r>
                        <a:rPr lang="en-ZA" sz="1100" dirty="0" err="1"/>
                        <a:t>soutien</a:t>
                      </a:r>
                      <a:endParaRPr sz="11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100" dirty="0"/>
                        <a:t>Au </a:t>
                      </a:r>
                      <a:r>
                        <a:rPr lang="en-ZA" sz="1100" dirty="0" err="1"/>
                        <a:t>cours</a:t>
                      </a:r>
                      <a:r>
                        <a:rPr lang="en-ZA" sz="1100" dirty="0"/>
                        <a:t> de </a:t>
                      </a:r>
                      <a:r>
                        <a:rPr lang="en-ZA" sz="1100" dirty="0" err="1"/>
                        <a:t>ce</a:t>
                      </a:r>
                      <a:r>
                        <a:rPr lang="en-ZA" sz="1100" dirty="0"/>
                        <a:t> jeu de </a:t>
                      </a:r>
                      <a:r>
                        <a:rPr lang="en-ZA" sz="1100" dirty="0" err="1"/>
                        <a:t>rôle</a:t>
                      </a:r>
                      <a:r>
                        <a:rPr lang="en-ZA" sz="1100" dirty="0"/>
                        <a:t>, </a:t>
                      </a:r>
                      <a:r>
                        <a:rPr lang="en-ZA" sz="1100" dirty="0" err="1"/>
                        <a:t>vous</a:t>
                      </a:r>
                      <a:r>
                        <a:rPr lang="en-ZA" sz="1100" dirty="0"/>
                        <a:t> </a:t>
                      </a:r>
                      <a:r>
                        <a:rPr lang="en-ZA" sz="1100" dirty="0" err="1"/>
                        <a:t>devriez</a:t>
                      </a:r>
                      <a:r>
                        <a:rPr lang="en-ZA" sz="1100" dirty="0"/>
                        <a:t> </a:t>
                      </a:r>
                      <a:r>
                        <a:rPr lang="en-ZA" sz="1100" dirty="0" err="1"/>
                        <a:t>fournir</a:t>
                      </a:r>
                      <a:r>
                        <a:rPr lang="en-ZA" sz="1100" dirty="0"/>
                        <a:t> les </a:t>
                      </a:r>
                      <a:r>
                        <a:rPr lang="en-ZA" sz="1100" dirty="0" err="1"/>
                        <a:t>informations</a:t>
                      </a:r>
                      <a:r>
                        <a:rPr lang="en-ZA" sz="1100" dirty="0"/>
                        <a:t> </a:t>
                      </a:r>
                      <a:r>
                        <a:rPr lang="en-ZA" sz="1100" dirty="0" err="1"/>
                        <a:t>suivantes</a:t>
                      </a:r>
                      <a:r>
                        <a:rPr lang="en-ZA" sz="1100" dirty="0"/>
                        <a:t> </a:t>
                      </a:r>
                      <a:r>
                        <a:rPr lang="en-ZA" sz="1100" dirty="0" err="1"/>
                        <a:t>si</a:t>
                      </a:r>
                      <a:r>
                        <a:rPr lang="en-ZA" sz="1100" dirty="0"/>
                        <a:t> le </a:t>
                      </a:r>
                      <a:r>
                        <a:rPr lang="en-ZA" sz="1100" dirty="0" err="1"/>
                        <a:t>gestionnaire</a:t>
                      </a:r>
                      <a:r>
                        <a:rPr lang="en-ZA" sz="1100" dirty="0"/>
                        <a:t> de </a:t>
                      </a:r>
                      <a:r>
                        <a:rPr lang="en-ZA" sz="1100" dirty="0" err="1"/>
                        <a:t>cas</a:t>
                      </a:r>
                      <a:r>
                        <a:rPr lang="en-ZA" sz="1100" dirty="0"/>
                        <a:t> </a:t>
                      </a:r>
                      <a:r>
                        <a:rPr lang="en-ZA" sz="1100" dirty="0" err="1"/>
                        <a:t>vous</a:t>
                      </a:r>
                      <a:r>
                        <a:rPr lang="en-ZA" sz="1100" dirty="0"/>
                        <a:t> met à </a:t>
                      </a:r>
                      <a:r>
                        <a:rPr lang="en-ZA" sz="1100" dirty="0" err="1"/>
                        <a:t>l'aise</a:t>
                      </a:r>
                      <a:r>
                        <a:rPr lang="en-ZA" sz="1100" dirty="0"/>
                        <a:t> et </a:t>
                      </a:r>
                      <a:r>
                        <a:rPr lang="en-ZA" sz="1100" dirty="0" err="1"/>
                        <a:t>vous</a:t>
                      </a:r>
                      <a:r>
                        <a:rPr lang="en-ZA" sz="1100" dirty="0"/>
                        <a:t> </a:t>
                      </a:r>
                      <a:r>
                        <a:rPr lang="en-ZA" sz="1100" dirty="0" err="1"/>
                        <a:t>rassure</a:t>
                      </a:r>
                      <a:r>
                        <a:rPr lang="en-ZA" sz="1100" dirty="0"/>
                        <a:t> :</a:t>
                      </a:r>
                      <a:endParaRPr sz="1100" dirty="0"/>
                    </a:p>
                    <a:p>
                      <a:pPr marL="285750" marR="0" lvl="0" indent="-285750" algn="l" rtl="0">
                        <a:spcBef>
                          <a:spcPts val="0"/>
                        </a:spcBef>
                        <a:spcAft>
                          <a:spcPts val="0"/>
                        </a:spcAft>
                        <a:buClr>
                          <a:schemeClr val="dk1"/>
                        </a:buClr>
                        <a:buSzPts val="1100"/>
                        <a:buFont typeface="Arial"/>
                        <a:buChar char="•"/>
                      </a:pPr>
                      <a:r>
                        <a:rPr lang="en-ZA" sz="1100" dirty="0" err="1"/>
                        <a:t>Demandez</a:t>
                      </a:r>
                      <a:r>
                        <a:rPr lang="en-ZA" sz="1100" dirty="0"/>
                        <a:t> </a:t>
                      </a:r>
                      <a:r>
                        <a:rPr lang="en-ZA" sz="1100" dirty="0" err="1"/>
                        <a:t>s'il</a:t>
                      </a:r>
                      <a:r>
                        <a:rPr lang="en-ZA" sz="1100" dirty="0"/>
                        <a:t> </a:t>
                      </a:r>
                      <a:r>
                        <a:rPr lang="en-ZA" sz="1100" dirty="0" err="1"/>
                        <a:t>est</a:t>
                      </a:r>
                      <a:r>
                        <a:rPr lang="en-ZA" sz="1100" dirty="0"/>
                        <a:t> possible de </a:t>
                      </a:r>
                      <a:r>
                        <a:rPr lang="en-ZA" sz="1100" dirty="0" err="1"/>
                        <a:t>poursuivre</a:t>
                      </a:r>
                      <a:r>
                        <a:rPr lang="en-ZA" sz="1100" dirty="0"/>
                        <a:t> la gestion de </a:t>
                      </a:r>
                      <a:r>
                        <a:rPr lang="en-ZA" sz="1100" dirty="0" err="1"/>
                        <a:t>cas</a:t>
                      </a:r>
                      <a:r>
                        <a:rPr lang="en-ZA" sz="1100" dirty="0"/>
                        <a:t>, </a:t>
                      </a:r>
                      <a:r>
                        <a:rPr lang="en-ZA" sz="1100" dirty="0" err="1"/>
                        <a:t>vous</a:t>
                      </a:r>
                      <a:r>
                        <a:rPr lang="en-ZA" sz="1100" dirty="0"/>
                        <a:t> ne </a:t>
                      </a:r>
                      <a:r>
                        <a:rPr lang="en-ZA" sz="1100" dirty="0" err="1"/>
                        <a:t>voulez</a:t>
                      </a:r>
                      <a:r>
                        <a:rPr lang="en-ZA" sz="1100" dirty="0"/>
                        <a:t> pas </a:t>
                      </a:r>
                      <a:r>
                        <a:rPr lang="en-ZA" sz="1100" dirty="0" err="1"/>
                        <a:t>qu'elle</a:t>
                      </a:r>
                      <a:r>
                        <a:rPr lang="en-ZA" sz="1100" dirty="0"/>
                        <a:t> </a:t>
                      </a:r>
                      <a:r>
                        <a:rPr lang="en-ZA" sz="1100" dirty="0" err="1"/>
                        <a:t>s'arrête</a:t>
                      </a:r>
                      <a:r>
                        <a:rPr lang="en-ZA" sz="1100" dirty="0"/>
                        <a:t>.</a:t>
                      </a:r>
                      <a:endParaRPr sz="1100" dirty="0"/>
                    </a:p>
                    <a:p>
                      <a:pPr marL="285750" marR="0" lvl="0" indent="-285750" algn="l" rtl="0">
                        <a:spcBef>
                          <a:spcPts val="0"/>
                        </a:spcBef>
                        <a:spcAft>
                          <a:spcPts val="0"/>
                        </a:spcAft>
                        <a:buClr>
                          <a:schemeClr val="dk1"/>
                        </a:buClr>
                        <a:buSzPts val="1100"/>
                        <a:buFont typeface="Arial"/>
                        <a:buChar char="•"/>
                      </a:pPr>
                      <a:r>
                        <a:rPr lang="en-ZA" sz="1100" dirty="0" err="1"/>
                        <a:t>Demandez</a:t>
                      </a:r>
                      <a:r>
                        <a:rPr lang="en-ZA" sz="1100" dirty="0"/>
                        <a:t> </a:t>
                      </a:r>
                      <a:r>
                        <a:rPr lang="en-ZA" sz="1100" dirty="0" err="1"/>
                        <a:t>où</a:t>
                      </a:r>
                      <a:r>
                        <a:rPr lang="en-ZA" sz="1100" dirty="0"/>
                        <a:t> </a:t>
                      </a:r>
                      <a:r>
                        <a:rPr lang="en-ZA" sz="1100" dirty="0" err="1"/>
                        <a:t>vous</a:t>
                      </a:r>
                      <a:r>
                        <a:rPr lang="en-ZA" sz="1100" dirty="0"/>
                        <a:t> </a:t>
                      </a:r>
                      <a:r>
                        <a:rPr lang="en-ZA" sz="1100" dirty="0" err="1"/>
                        <a:t>pouvez</a:t>
                      </a:r>
                      <a:r>
                        <a:rPr lang="en-ZA" sz="1100" dirty="0"/>
                        <a:t> demander de </a:t>
                      </a:r>
                      <a:r>
                        <a:rPr lang="en-ZA" sz="1100" dirty="0" err="1"/>
                        <a:t>l'aide</a:t>
                      </a:r>
                      <a:r>
                        <a:rPr lang="en-ZA" sz="1100" dirty="0"/>
                        <a:t> </a:t>
                      </a:r>
                      <a:r>
                        <a:rPr lang="en-ZA" sz="1100" dirty="0" err="1"/>
                        <a:t>maintenant</a:t>
                      </a:r>
                      <a:r>
                        <a:rPr lang="en-ZA" sz="1100" dirty="0"/>
                        <a:t> que le </a:t>
                      </a:r>
                      <a:r>
                        <a:rPr lang="en-ZA" sz="1100" dirty="0" err="1"/>
                        <a:t>gestionnaire</a:t>
                      </a:r>
                      <a:r>
                        <a:rPr lang="en-ZA" sz="1100" dirty="0"/>
                        <a:t> de </a:t>
                      </a:r>
                      <a:r>
                        <a:rPr lang="en-ZA" sz="1100" dirty="0" err="1"/>
                        <a:t>cas</a:t>
                      </a:r>
                      <a:r>
                        <a:rPr lang="en-ZA" sz="1100" dirty="0"/>
                        <a:t> </a:t>
                      </a:r>
                      <a:r>
                        <a:rPr lang="en-ZA" sz="1100" dirty="0" err="1"/>
                        <a:t>vous</a:t>
                      </a:r>
                      <a:r>
                        <a:rPr lang="en-ZA" sz="1100" dirty="0"/>
                        <a:t> </a:t>
                      </a:r>
                      <a:r>
                        <a:rPr lang="en-ZA" sz="1100" dirty="0" err="1"/>
                        <a:t>quitte</a:t>
                      </a:r>
                      <a:r>
                        <a:rPr lang="en-ZA" sz="1100" dirty="0"/>
                        <a:t>.</a:t>
                      </a:r>
                      <a:endParaRPr sz="1100" dirty="0"/>
                    </a:p>
                    <a:p>
                      <a:pPr marL="285750" marR="0" lvl="0" indent="-285750" algn="l" rtl="0">
                        <a:spcBef>
                          <a:spcPts val="0"/>
                        </a:spcBef>
                        <a:spcAft>
                          <a:spcPts val="0"/>
                        </a:spcAft>
                        <a:buClr>
                          <a:schemeClr val="dk1"/>
                        </a:buClr>
                        <a:buSzPts val="1100"/>
                        <a:buFont typeface="Arial"/>
                        <a:buChar char="•"/>
                      </a:pPr>
                      <a:r>
                        <a:rPr lang="en-ZA" sz="1100" dirty="0" err="1"/>
                        <a:t>Maintenant</a:t>
                      </a:r>
                      <a:r>
                        <a:rPr lang="en-ZA" sz="1100" dirty="0"/>
                        <a:t> que les trois enfants </a:t>
                      </a:r>
                      <a:r>
                        <a:rPr lang="en-ZA" sz="1100" dirty="0" err="1"/>
                        <a:t>vont</a:t>
                      </a:r>
                      <a:r>
                        <a:rPr lang="en-ZA" sz="1100" dirty="0"/>
                        <a:t> à </a:t>
                      </a:r>
                      <a:r>
                        <a:rPr lang="en-ZA" sz="1100" dirty="0" err="1"/>
                        <a:t>l'école</a:t>
                      </a:r>
                      <a:r>
                        <a:rPr lang="en-ZA" sz="1100" dirty="0"/>
                        <a:t>, </a:t>
                      </a:r>
                      <a:r>
                        <a:rPr lang="en-ZA" sz="1100" dirty="0" err="1"/>
                        <a:t>vous</a:t>
                      </a:r>
                      <a:r>
                        <a:rPr lang="en-ZA" sz="1100" dirty="0"/>
                        <a:t> </a:t>
                      </a:r>
                      <a:r>
                        <a:rPr lang="en-ZA" sz="1100" dirty="0" err="1"/>
                        <a:t>aurez</a:t>
                      </a:r>
                      <a:r>
                        <a:rPr lang="en-ZA" sz="1100" dirty="0"/>
                        <a:t> </a:t>
                      </a:r>
                      <a:r>
                        <a:rPr lang="en-ZA" sz="1100" dirty="0" err="1"/>
                        <a:t>également</a:t>
                      </a:r>
                      <a:r>
                        <a:rPr lang="en-ZA" sz="1100" dirty="0"/>
                        <a:t> </a:t>
                      </a:r>
                      <a:r>
                        <a:rPr lang="en-ZA" sz="1100" dirty="0" err="1"/>
                        <a:t>besoin</a:t>
                      </a:r>
                      <a:r>
                        <a:rPr lang="en-ZA" sz="1100" dirty="0"/>
                        <a:t> </a:t>
                      </a:r>
                      <a:r>
                        <a:rPr lang="en-ZA" sz="1100" dirty="0" err="1"/>
                        <a:t>d'une</a:t>
                      </a:r>
                      <a:r>
                        <a:rPr lang="en-ZA" sz="1100" dirty="0"/>
                        <a:t> aide financière </a:t>
                      </a:r>
                      <a:r>
                        <a:rPr lang="en-ZA" sz="1100" dirty="0" err="1"/>
                        <a:t>l'année</a:t>
                      </a:r>
                      <a:r>
                        <a:rPr lang="en-ZA" sz="1100" dirty="0"/>
                        <a:t> </a:t>
                      </a:r>
                      <a:r>
                        <a:rPr lang="en-ZA" sz="1100" dirty="0" err="1"/>
                        <a:t>prochaine</a:t>
                      </a:r>
                      <a:r>
                        <a:rPr lang="en-ZA" sz="1100" dirty="0"/>
                        <a:t>.</a:t>
                      </a:r>
                      <a:endParaRPr sz="1100" dirty="0"/>
                    </a:p>
                    <a:p>
                      <a:pPr marL="285750" marR="0" lvl="0" indent="-285750" algn="l" rtl="0">
                        <a:spcBef>
                          <a:spcPts val="0"/>
                        </a:spcBef>
                        <a:spcAft>
                          <a:spcPts val="0"/>
                        </a:spcAft>
                        <a:buClr>
                          <a:schemeClr val="dk1"/>
                        </a:buClr>
                        <a:buSzPts val="1100"/>
                        <a:buFont typeface="Arial"/>
                        <a:buChar char="•"/>
                      </a:pPr>
                      <a:r>
                        <a:rPr lang="en-ZA" sz="1100" dirty="0" err="1"/>
                        <a:t>Vous</a:t>
                      </a:r>
                      <a:r>
                        <a:rPr lang="en-ZA" sz="1100" dirty="0"/>
                        <a:t> </a:t>
                      </a:r>
                      <a:r>
                        <a:rPr lang="en-ZA" sz="1100" dirty="0" err="1"/>
                        <a:t>remerciez</a:t>
                      </a:r>
                      <a:r>
                        <a:rPr lang="en-ZA" sz="1100" dirty="0"/>
                        <a:t> le </a:t>
                      </a:r>
                      <a:r>
                        <a:rPr lang="en-ZA" sz="1100" dirty="0" err="1"/>
                        <a:t>gestionnaire</a:t>
                      </a:r>
                      <a:r>
                        <a:rPr lang="en-ZA" sz="1100" dirty="0"/>
                        <a:t> de </a:t>
                      </a:r>
                      <a:r>
                        <a:rPr lang="en-ZA" sz="1100" dirty="0" err="1"/>
                        <a:t>cas</a:t>
                      </a:r>
                      <a:r>
                        <a:rPr lang="en-ZA" sz="1100" dirty="0"/>
                        <a:t> pour le </a:t>
                      </a:r>
                      <a:r>
                        <a:rPr lang="en-ZA" sz="1100" dirty="0" err="1"/>
                        <a:t>soutien</a:t>
                      </a:r>
                      <a:r>
                        <a:rPr lang="en-ZA" sz="1100" dirty="0"/>
                        <a:t> </a:t>
                      </a:r>
                      <a:r>
                        <a:rPr lang="en-ZA" sz="1100" dirty="0" err="1"/>
                        <a:t>qu'il</a:t>
                      </a:r>
                      <a:r>
                        <a:rPr lang="en-ZA" sz="1100" dirty="0"/>
                        <a:t> </a:t>
                      </a:r>
                      <a:r>
                        <a:rPr lang="en-ZA" sz="1100" dirty="0" err="1"/>
                        <a:t>vous</a:t>
                      </a:r>
                      <a:r>
                        <a:rPr lang="en-ZA" sz="1100" dirty="0"/>
                        <a:t> a </a:t>
                      </a:r>
                      <a:r>
                        <a:rPr lang="en-ZA" sz="1100" dirty="0" err="1"/>
                        <a:t>apporté</a:t>
                      </a:r>
                      <a:r>
                        <a:rPr lang="en-ZA" sz="1100" dirty="0"/>
                        <a:t>.</a:t>
                      </a:r>
                      <a:endParaRPr sz="11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4617" name="Google Shape;4617;p189"/>
          <p:cNvSpPr txBox="1"/>
          <p:nvPr/>
        </p:nvSpPr>
        <p:spPr>
          <a:xfrm>
            <a:off x="996287" y="1162644"/>
            <a:ext cx="525404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Choisissez l'un des rôles suivants. Lisez-le attentivement et préparez-vous à incarner ce personnage. Vous pouvez vous inspirer de ce qui est écrit ici et de la façon dont les membres de votre équipe interagissent. N'hésitez pas à faire preuve de créativité.</a:t>
            </a:r>
            <a:endParaRPr/>
          </a:p>
        </p:txBody>
      </p:sp>
      <p:sp>
        <p:nvSpPr>
          <p:cNvPr id="4618" name="Google Shape;4618;p189"/>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9" name="Google Shape;4619;p189"/>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0" name="Google Shape;4620;p189"/>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1" name="Google Shape;4621;p189"/>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2" name="Google Shape;4622;p189"/>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3" name="Google Shape;4623;p189"/>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9"/>
          <p:cNvSpPr txBox="1"/>
          <p:nvPr/>
        </p:nvSpPr>
        <p:spPr>
          <a:xfrm>
            <a:off x="986129" y="2106181"/>
            <a:ext cx="110623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Facteurs de risque</a:t>
            </a:r>
            <a:endParaRPr sz="1100" b="1">
              <a:solidFill>
                <a:schemeClr val="dk1"/>
              </a:solidFill>
              <a:latin typeface="Calibri"/>
              <a:ea typeface="Calibri"/>
              <a:cs typeface="Calibri"/>
              <a:sym typeface="Calibri"/>
            </a:endParaRPr>
          </a:p>
        </p:txBody>
      </p:sp>
      <p:sp>
        <p:nvSpPr>
          <p:cNvPr id="695" name="Google Shape;695;p19"/>
          <p:cNvSpPr txBox="1"/>
          <p:nvPr/>
        </p:nvSpPr>
        <p:spPr>
          <a:xfrm>
            <a:off x="986128" y="5621450"/>
            <a:ext cx="155387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Facteurs de protection</a:t>
            </a:r>
            <a:endParaRPr sz="1100" b="1">
              <a:solidFill>
                <a:schemeClr val="dk1"/>
              </a:solidFill>
              <a:latin typeface="Calibri"/>
              <a:ea typeface="Calibri"/>
              <a:cs typeface="Calibri"/>
              <a:sym typeface="Calibri"/>
            </a:endParaRPr>
          </a:p>
        </p:txBody>
      </p:sp>
      <p:grpSp>
        <p:nvGrpSpPr>
          <p:cNvPr id="696" name="Google Shape;696;p19"/>
          <p:cNvGrpSpPr/>
          <p:nvPr/>
        </p:nvGrpSpPr>
        <p:grpSpPr>
          <a:xfrm>
            <a:off x="1148268" y="2711230"/>
            <a:ext cx="4931235" cy="2602491"/>
            <a:chOff x="1148268" y="2711231"/>
            <a:chExt cx="4931235" cy="2100588"/>
          </a:xfrm>
        </p:grpSpPr>
        <p:sp>
          <p:nvSpPr>
            <p:cNvPr id="697" name="Google Shape;697;p19"/>
            <p:cNvSpPr/>
            <p:nvPr/>
          </p:nvSpPr>
          <p:spPr>
            <a:xfrm>
              <a:off x="1148268" y="3844416"/>
              <a:ext cx="2387786" cy="967403"/>
            </a:xfrm>
            <a:prstGeom prst="cube">
              <a:avLst>
                <a:gd name="adj" fmla="val 25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698" name="Google Shape;698;p19"/>
            <p:cNvSpPr/>
            <p:nvPr/>
          </p:nvSpPr>
          <p:spPr>
            <a:xfrm>
              <a:off x="1148268" y="2711231"/>
              <a:ext cx="2387786" cy="967403"/>
            </a:xfrm>
            <a:prstGeom prst="cube">
              <a:avLst>
                <a:gd name="adj" fmla="val 25000"/>
              </a:avLst>
            </a:prstGeom>
            <a:no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699" name="Google Shape;699;p19"/>
            <p:cNvSpPr/>
            <p:nvPr/>
          </p:nvSpPr>
          <p:spPr>
            <a:xfrm>
              <a:off x="3691717" y="3844416"/>
              <a:ext cx="2387786" cy="967403"/>
            </a:xfrm>
            <a:prstGeom prst="cube">
              <a:avLst>
                <a:gd name="adj" fmla="val 25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700" name="Google Shape;700;p19"/>
            <p:cNvSpPr/>
            <p:nvPr/>
          </p:nvSpPr>
          <p:spPr>
            <a:xfrm>
              <a:off x="3691717" y="2711231"/>
              <a:ext cx="2387786" cy="967403"/>
            </a:xfrm>
            <a:prstGeom prst="cube">
              <a:avLst>
                <a:gd name="adj" fmla="val 25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701" name="Google Shape;701;p19"/>
          <p:cNvSpPr txBox="1"/>
          <p:nvPr/>
        </p:nvSpPr>
        <p:spPr>
          <a:xfrm>
            <a:off x="986129" y="161267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FACTEURS DE RISQUE ET FACTEURS DE PROTECTION</a:t>
            </a:r>
            <a:endParaRPr/>
          </a:p>
        </p:txBody>
      </p:sp>
      <p:sp>
        <p:nvSpPr>
          <p:cNvPr id="702" name="Google Shape;702;p19"/>
          <p:cNvSpPr txBox="1"/>
          <p:nvPr/>
        </p:nvSpPr>
        <p:spPr>
          <a:xfrm>
            <a:off x="996286" y="713169"/>
            <a:ext cx="526481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607A"/>
                </a:highlight>
                <a:latin typeface="Calibri"/>
                <a:ea typeface="Calibri"/>
                <a:cs typeface="Calibri"/>
                <a:sym typeface="Calibri"/>
              </a:rPr>
              <a:t>SESSION 5 : QU'EST-CE QU'UN RISQUE POUR LA PROTECTION DE L'ENFANT ?</a:t>
            </a:r>
            <a:endParaRPr/>
          </a:p>
        </p:txBody>
      </p:sp>
      <p:sp>
        <p:nvSpPr>
          <p:cNvPr id="703" name="Google Shape;703;p19"/>
          <p:cNvSpPr/>
          <p:nvPr/>
        </p:nvSpPr>
        <p:spPr>
          <a:xfrm>
            <a:off x="1148268" y="7563834"/>
            <a:ext cx="2387786" cy="1198549"/>
          </a:xfrm>
          <a:prstGeom prst="cube">
            <a:avLst>
              <a:gd name="adj" fmla="val 25000"/>
            </a:avLst>
          </a:prstGeom>
          <a:no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704" name="Google Shape;704;p19"/>
          <p:cNvSpPr/>
          <p:nvPr/>
        </p:nvSpPr>
        <p:spPr>
          <a:xfrm>
            <a:off x="1148268" y="6159892"/>
            <a:ext cx="2387786" cy="1198549"/>
          </a:xfrm>
          <a:prstGeom prst="cube">
            <a:avLst>
              <a:gd name="adj" fmla="val 25000"/>
            </a:avLst>
          </a:prstGeom>
          <a:noFill/>
          <a:ln w="1905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705" name="Google Shape;705;p19"/>
          <p:cNvSpPr/>
          <p:nvPr/>
        </p:nvSpPr>
        <p:spPr>
          <a:xfrm>
            <a:off x="3691717" y="7563834"/>
            <a:ext cx="2387786" cy="1198549"/>
          </a:xfrm>
          <a:prstGeom prst="cube">
            <a:avLst>
              <a:gd name="adj" fmla="val 25000"/>
            </a:avLst>
          </a:prstGeom>
          <a:no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706" name="Google Shape;706;p19"/>
          <p:cNvSpPr/>
          <p:nvPr/>
        </p:nvSpPr>
        <p:spPr>
          <a:xfrm>
            <a:off x="3691717" y="6159892"/>
            <a:ext cx="2387786" cy="1198549"/>
          </a:xfrm>
          <a:prstGeom prst="cube">
            <a:avLst>
              <a:gd name="adj" fmla="val 25000"/>
            </a:avLst>
          </a:prstGeom>
          <a:noFill/>
          <a:ln w="190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707" name="Google Shape;707;p19"/>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8" name="Google Shape;708;p19"/>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9" name="Google Shape;709;p19"/>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0" name="Google Shape;710;p19"/>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1" name="Google Shape;711;p19"/>
          <p:cNvSpPr/>
          <p:nvPr/>
        </p:nvSpPr>
        <p:spPr>
          <a:xfrm rot="1782986">
            <a:off x="286724" y="215249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19"/>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4627"/>
        <p:cNvGrpSpPr/>
        <p:nvPr/>
      </p:nvGrpSpPr>
      <p:grpSpPr>
        <a:xfrm>
          <a:off x="0" y="0"/>
          <a:ext cx="0" cy="0"/>
          <a:chOff x="0" y="0"/>
          <a:chExt cx="0" cy="0"/>
        </a:xfrm>
      </p:grpSpPr>
      <p:sp>
        <p:nvSpPr>
          <p:cNvPr id="4628" name="Google Shape;4628;p190"/>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DE CLÔTURE DE DOSSIER</a:t>
            </a:r>
            <a:endParaRPr/>
          </a:p>
        </p:txBody>
      </p:sp>
      <p:sp>
        <p:nvSpPr>
          <p:cNvPr id="4629" name="Google Shape;4629;p190"/>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0" name="Google Shape;4630;p190"/>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1" name="Google Shape;4631;p190"/>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2" name="Google Shape;4632;p190"/>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3" name="Google Shape;4633;p190"/>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4" name="Google Shape;4634;p190"/>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635" name="Google Shape;4635;p190"/>
          <p:cNvGraphicFramePr/>
          <p:nvPr>
            <p:extLst>
              <p:ext uri="{D42A27DB-BD31-4B8C-83A1-F6EECF244321}">
                <p14:modId xmlns:p14="http://schemas.microsoft.com/office/powerpoint/2010/main" val="1545425025"/>
              </p:ext>
            </p:extLst>
          </p:nvPr>
        </p:nvGraphicFramePr>
        <p:xfrm>
          <a:off x="996287" y="1162644"/>
          <a:ext cx="5254050" cy="8004452"/>
        </p:xfrm>
        <a:graphic>
          <a:graphicData uri="http://schemas.openxmlformats.org/drawingml/2006/table">
            <a:tbl>
              <a:tblPr firstRow="1" firstCol="1" bandRow="1">
                <a:noFill/>
                <a:tableStyleId>{2E002EEE-DCA1-4BBC-BB20-DC795D1CDC30}</a:tableStyleId>
              </a:tblPr>
              <a:tblGrid>
                <a:gridCol w="2182425">
                  <a:extLst>
                    <a:ext uri="{9D8B030D-6E8A-4147-A177-3AD203B41FA5}">
                      <a16:colId xmlns:a16="http://schemas.microsoft.com/office/drawing/2014/main" val="20000"/>
                    </a:ext>
                  </a:extLst>
                </a:gridCol>
                <a:gridCol w="682575">
                  <a:extLst>
                    <a:ext uri="{9D8B030D-6E8A-4147-A177-3AD203B41FA5}">
                      <a16:colId xmlns:a16="http://schemas.microsoft.com/office/drawing/2014/main" val="20001"/>
                    </a:ext>
                  </a:extLst>
                </a:gridCol>
                <a:gridCol w="341300">
                  <a:extLst>
                    <a:ext uri="{9D8B030D-6E8A-4147-A177-3AD203B41FA5}">
                      <a16:colId xmlns:a16="http://schemas.microsoft.com/office/drawing/2014/main" val="20002"/>
                    </a:ext>
                  </a:extLst>
                </a:gridCol>
                <a:gridCol w="2047750">
                  <a:extLst>
                    <a:ext uri="{9D8B030D-6E8A-4147-A177-3AD203B41FA5}">
                      <a16:colId xmlns:a16="http://schemas.microsoft.com/office/drawing/2014/main" val="20003"/>
                    </a:ext>
                  </a:extLst>
                </a:gridCol>
              </a:tblGrid>
              <a:tr h="190500">
                <a:tc gridSpan="4">
                  <a:txBody>
                    <a:bodyPr/>
                    <a:lstStyle/>
                    <a:p>
                      <a:pPr marL="0" marR="0" lvl="0" indent="0" algn="ctr" rtl="0">
                        <a:spcBef>
                          <a:spcPts val="0"/>
                        </a:spcBef>
                        <a:spcAft>
                          <a:spcPts val="0"/>
                        </a:spcAft>
                        <a:buNone/>
                      </a:pPr>
                      <a:r>
                        <a:rPr lang="en-ZA" sz="1000">
                          <a:solidFill>
                            <a:schemeClr val="lt1"/>
                          </a:solidFill>
                        </a:rPr>
                        <a:t>6.A. APERÇU DU FORMULAIRE DE CLÔTURE DE DOSSIER</a:t>
                      </a:r>
                      <a:endParaRPr sz="1000">
                        <a:solidFill>
                          <a:schemeClr val="lt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27000">
                <a:tc>
                  <a:txBody>
                    <a:bodyPr/>
                    <a:lstStyle/>
                    <a:p>
                      <a:pPr marL="0" marR="0" lvl="0" indent="0" algn="l" rtl="0">
                        <a:lnSpc>
                          <a:spcPct val="107000"/>
                        </a:lnSpc>
                        <a:spcBef>
                          <a:spcPts val="0"/>
                        </a:spcBef>
                        <a:spcAft>
                          <a:spcPts val="0"/>
                        </a:spcAft>
                        <a:buNone/>
                      </a:pPr>
                      <a:r>
                        <a:rPr lang="en-ZA" sz="1000">
                          <a:solidFill>
                            <a:schemeClr val="lt1"/>
                          </a:solidFill>
                        </a:rPr>
                        <a:t>Étape de la gestion de cas </a:t>
                      </a:r>
                      <a:endParaRPr sz="1000">
                        <a:solidFill>
                          <a:schemeClr val="lt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Étape 6 : clôture du dossier</a:t>
                      </a:r>
                      <a:endParaRPr sz="1000">
                        <a:solidFill>
                          <a:schemeClr val="dk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12700" cap="flat" cmpd="sng">
                      <a:solidFill>
                        <a:srgbClr val="CCE9F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127000">
                <a:tc>
                  <a:txBody>
                    <a:bodyPr/>
                    <a:lstStyle/>
                    <a:p>
                      <a:pPr marL="0" marR="0" lvl="0" indent="0" algn="l" rtl="0">
                        <a:lnSpc>
                          <a:spcPct val="107000"/>
                        </a:lnSpc>
                        <a:spcBef>
                          <a:spcPts val="0"/>
                        </a:spcBef>
                        <a:spcAft>
                          <a:spcPts val="0"/>
                        </a:spcAft>
                        <a:buNone/>
                      </a:pPr>
                      <a:r>
                        <a:rPr lang="en-ZA" sz="1000">
                          <a:solidFill>
                            <a:schemeClr val="lt1"/>
                          </a:solidFill>
                        </a:rPr>
                        <a:t>Formulaire principal/complémentaire</a:t>
                      </a:r>
                      <a:endParaRPr sz="1000">
                        <a:solidFill>
                          <a:schemeClr val="lt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Forme de base</a:t>
                      </a:r>
                      <a:endParaRPr sz="1000">
                        <a:solidFill>
                          <a:schemeClr val="dk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299025">
                <a:tc>
                  <a:txBody>
                    <a:bodyPr/>
                    <a:lstStyle/>
                    <a:p>
                      <a:pPr marL="0" marR="0" lvl="0" indent="0" algn="l" rtl="0">
                        <a:lnSpc>
                          <a:spcPct val="107000"/>
                        </a:lnSpc>
                        <a:spcBef>
                          <a:spcPts val="0"/>
                        </a:spcBef>
                        <a:spcAft>
                          <a:spcPts val="0"/>
                        </a:spcAft>
                        <a:buNone/>
                      </a:pPr>
                      <a:r>
                        <a:rPr lang="en-ZA" sz="1000">
                          <a:solidFill>
                            <a:schemeClr val="lt1"/>
                          </a:solidFill>
                        </a:rPr>
                        <a:t>Quand compléter</a:t>
                      </a:r>
                      <a:endParaRPr sz="1000">
                        <a:solidFill>
                          <a:schemeClr val="lt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gridSpan="3">
                  <a:txBody>
                    <a:bodyPr/>
                    <a:lstStyle/>
                    <a:p>
                      <a:pPr marL="0" marR="0" lvl="0" indent="0" algn="l" rtl="0">
                        <a:lnSpc>
                          <a:spcPct val="107000"/>
                        </a:lnSpc>
                        <a:spcBef>
                          <a:spcPts val="0"/>
                        </a:spcBef>
                        <a:spcAft>
                          <a:spcPts val="0"/>
                        </a:spcAft>
                        <a:buNone/>
                      </a:pPr>
                      <a:r>
                        <a:rPr lang="en-ZA" sz="1000">
                          <a:solidFill>
                            <a:schemeClr val="dk1"/>
                          </a:solidFill>
                        </a:rPr>
                        <a:t>Lorsque les critères de clôture du dossier sont remplis (à adapter au contexte), mais (si possible) après une période déterminée au cours de laquelle plusieurs visites de suivi et au moins une réunion d'examen du dossier ont eu lieu pour garantir le bien-être durable de l'enfant.</a:t>
                      </a:r>
                      <a:endParaRPr sz="1000">
                        <a:solidFill>
                          <a:schemeClr val="dk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127000">
                <a:tc>
                  <a:txBody>
                    <a:bodyPr/>
                    <a:lstStyle/>
                    <a:p>
                      <a:pPr marL="0" marR="0" lvl="0" indent="0" algn="l" rtl="0">
                        <a:lnSpc>
                          <a:spcPct val="107000"/>
                        </a:lnSpc>
                        <a:spcBef>
                          <a:spcPts val="0"/>
                        </a:spcBef>
                        <a:spcAft>
                          <a:spcPts val="0"/>
                        </a:spcAft>
                        <a:buNone/>
                      </a:pPr>
                      <a:r>
                        <a:rPr lang="en-ZA" sz="1000">
                          <a:solidFill>
                            <a:schemeClr val="lt1"/>
                          </a:solidFill>
                        </a:rPr>
                        <a:t>Qui doit compléter</a:t>
                      </a:r>
                      <a:endParaRPr sz="1000">
                        <a:solidFill>
                          <a:schemeClr val="lt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gridSpan="3">
                  <a:txBody>
                    <a:bodyPr/>
                    <a:lstStyle/>
                    <a:p>
                      <a:pPr marL="0" marR="0" lvl="0" indent="0" algn="l" rtl="0">
                        <a:lnSpc>
                          <a:spcPct val="107000"/>
                        </a:lnSpc>
                        <a:spcBef>
                          <a:spcPts val="0"/>
                        </a:spcBef>
                        <a:spcAft>
                          <a:spcPts val="0"/>
                        </a:spcAft>
                        <a:buNone/>
                      </a:pPr>
                      <a:r>
                        <a:rPr lang="en-ZA" sz="1000"/>
                        <a:t>Le </a:t>
                      </a:r>
                      <a:r>
                        <a:rPr lang="en-ZA" sz="1000">
                          <a:solidFill>
                            <a:schemeClr val="dk1"/>
                          </a:solidFill>
                        </a:rPr>
                        <a:t>gestionnaire de cas désigné avec l'approbation du superviseur.</a:t>
                      </a:r>
                      <a:endParaRPr sz="1000">
                        <a:solidFill>
                          <a:schemeClr val="dk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127000">
                <a:tc>
                  <a:txBody>
                    <a:bodyPr/>
                    <a:lstStyle/>
                    <a:p>
                      <a:pPr marL="0" marR="0" lvl="0" indent="0" algn="l" rtl="0">
                        <a:lnSpc>
                          <a:spcPct val="107000"/>
                        </a:lnSpc>
                        <a:spcBef>
                          <a:spcPts val="0"/>
                        </a:spcBef>
                        <a:spcAft>
                          <a:spcPts val="0"/>
                        </a:spcAft>
                        <a:buNone/>
                      </a:pPr>
                      <a:r>
                        <a:rPr lang="en-ZA" sz="1000">
                          <a:solidFill>
                            <a:schemeClr val="lt1"/>
                          </a:solidFill>
                        </a:rPr>
                        <a:t>Objet du formulaire</a:t>
                      </a:r>
                      <a:endParaRPr sz="1000">
                        <a:solidFill>
                          <a:schemeClr val="lt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gridSpan="3">
                  <a:txBody>
                    <a:bodyPr/>
                    <a:lstStyle/>
                    <a:p>
                      <a:pPr marL="0" marR="0" lvl="0" indent="0" algn="l" rtl="0">
                        <a:lnSpc>
                          <a:spcPct val="107000"/>
                        </a:lnSpc>
                        <a:spcBef>
                          <a:spcPts val="0"/>
                        </a:spcBef>
                        <a:spcAft>
                          <a:spcPts val="0"/>
                        </a:spcAft>
                        <a:buNone/>
                      </a:pPr>
                      <a:r>
                        <a:rPr lang="en-ZA" sz="1000" dirty="0" err="1">
                          <a:solidFill>
                            <a:schemeClr val="dk1"/>
                          </a:solidFill>
                        </a:rPr>
                        <a:t>Enregistrer</a:t>
                      </a:r>
                      <a:r>
                        <a:rPr lang="en-ZA" sz="1000" dirty="0">
                          <a:solidFill>
                            <a:schemeClr val="dk1"/>
                          </a:solidFill>
                        </a:rPr>
                        <a:t> les </a:t>
                      </a:r>
                      <a:r>
                        <a:rPr lang="en-ZA" sz="1000" dirty="0" err="1">
                          <a:solidFill>
                            <a:schemeClr val="dk1"/>
                          </a:solidFill>
                        </a:rPr>
                        <a:t>informations</a:t>
                      </a:r>
                      <a:r>
                        <a:rPr lang="en-ZA" sz="1000" dirty="0">
                          <a:solidFill>
                            <a:schemeClr val="dk1"/>
                          </a:solidFill>
                        </a:rPr>
                        <a:t> relatives à la </a:t>
                      </a:r>
                      <a:r>
                        <a:rPr lang="en-ZA" sz="1000" dirty="0" err="1">
                          <a:solidFill>
                            <a:schemeClr val="dk1"/>
                          </a:solidFill>
                        </a:rPr>
                        <a:t>clôture</a:t>
                      </a:r>
                      <a:r>
                        <a:rPr lang="en-ZA" sz="1000" dirty="0">
                          <a:solidFill>
                            <a:schemeClr val="dk1"/>
                          </a:solidFill>
                        </a:rPr>
                        <a:t> de </a:t>
                      </a:r>
                      <a:r>
                        <a:rPr lang="en-ZA" sz="1000" dirty="0" err="1">
                          <a:solidFill>
                            <a:schemeClr val="dk1"/>
                          </a:solidFill>
                        </a:rPr>
                        <a:t>l'affaire</a:t>
                      </a:r>
                      <a:r>
                        <a:rPr lang="en-ZA" sz="1000" dirty="0">
                          <a:solidFill>
                            <a:schemeClr val="dk1"/>
                          </a:solidFill>
                        </a:rPr>
                        <a:t>.</a:t>
                      </a:r>
                      <a:endParaRPr sz="1000" dirty="0">
                        <a:solidFill>
                          <a:schemeClr val="dk1"/>
                        </a:solidFill>
                        <a:latin typeface="Calibri"/>
                        <a:ea typeface="Calibri"/>
                        <a:cs typeface="Calibri"/>
                        <a:sym typeface="Calibri"/>
                      </a:endParaRPr>
                    </a:p>
                  </a:txBody>
                  <a:tcPr marL="45725" marR="45725" marT="45725" marB="45725">
                    <a:lnL w="9525" cap="flat" cmpd="sng">
                      <a:solidFill>
                        <a:srgbClr val="000000">
                          <a:alpha val="0"/>
                        </a:srgbClr>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alpha val="0"/>
                        </a:srgbClr>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0">
                <a:tc gridSpan="3">
                  <a:txBody>
                    <a:bodyPr/>
                    <a:lstStyle/>
                    <a:p>
                      <a:pPr marL="0" marR="0" lvl="0" indent="0" algn="l" rtl="0">
                        <a:lnSpc>
                          <a:spcPct val="107000"/>
                        </a:lnSpc>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lnSpc>
                          <a:spcPct val="107000"/>
                        </a:lnSpc>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190500">
                <a:tc gridSpan="4">
                  <a:txBody>
                    <a:bodyPr/>
                    <a:lstStyle/>
                    <a:p>
                      <a:pPr marL="0" marR="0" lvl="0" indent="0" algn="ctr" rtl="0">
                        <a:spcBef>
                          <a:spcPts val="0"/>
                        </a:spcBef>
                        <a:spcAft>
                          <a:spcPts val="0"/>
                        </a:spcAft>
                        <a:buNone/>
                      </a:pPr>
                      <a:r>
                        <a:rPr lang="en-ZA" sz="1000" dirty="0">
                          <a:solidFill>
                            <a:schemeClr val="dk1"/>
                          </a:solidFill>
                        </a:rPr>
                        <a:t>FORMULAIRE DE CLÔTURE DE DOSSIER</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127000">
                <a:tc gridSpan="2">
                  <a:txBody>
                    <a:bodyPr/>
                    <a:lstStyle/>
                    <a:p>
                      <a:pPr marL="0" marR="0" lvl="0" indent="0" algn="l" rtl="0">
                        <a:lnSpc>
                          <a:spcPct val="107000"/>
                        </a:lnSpc>
                        <a:spcBef>
                          <a:spcPts val="0"/>
                        </a:spcBef>
                        <a:spcAft>
                          <a:spcPts val="0"/>
                        </a:spcAft>
                        <a:buNone/>
                      </a:pPr>
                      <a:r>
                        <a:rPr lang="en-ZA" sz="1000" dirty="0">
                          <a:solidFill>
                            <a:schemeClr val="dk1"/>
                          </a:solidFill>
                        </a:rPr>
                        <a:t>Date de </a:t>
                      </a:r>
                      <a:r>
                        <a:rPr lang="en-ZA" sz="1000" dirty="0" err="1">
                          <a:solidFill>
                            <a:schemeClr val="dk1"/>
                          </a:solidFill>
                        </a:rPr>
                        <a:t>clôture</a:t>
                      </a:r>
                      <a:r>
                        <a:rPr lang="en-ZA" sz="1000" dirty="0">
                          <a:solidFill>
                            <a:schemeClr val="dk1"/>
                          </a:solidFill>
                        </a:rPr>
                        <a:t> de </a:t>
                      </a:r>
                      <a:r>
                        <a:rPr lang="en-ZA" sz="1000" dirty="0" err="1">
                          <a:solidFill>
                            <a:schemeClr val="dk1"/>
                          </a:solidFill>
                        </a:rPr>
                        <a:t>l'affaire</a:t>
                      </a:r>
                      <a:r>
                        <a:rPr lang="en-ZA" sz="1000" dirty="0">
                          <a:solidFill>
                            <a:schemeClr val="dk1"/>
                          </a:solidFill>
                        </a:rPr>
                        <a:t> : </a:t>
                      </a:r>
                      <a:r>
                        <a:rPr lang="en-ZA" sz="1000" dirty="0">
                          <a:solidFill>
                            <a:schemeClr val="accent4"/>
                          </a:solidFill>
                        </a:rPr>
                        <a:t>31/03/2023</a:t>
                      </a:r>
                      <a:endParaRPr sz="1000" dirty="0">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err="1">
                          <a:solidFill>
                            <a:schemeClr val="dk1"/>
                          </a:solidFill>
                        </a:rPr>
                        <a:t>Numéro</a:t>
                      </a:r>
                      <a:r>
                        <a:rPr lang="en-ZA" sz="1000" b="1" dirty="0">
                          <a:solidFill>
                            <a:schemeClr val="dk1"/>
                          </a:solidFill>
                        </a:rPr>
                        <a:t> </a:t>
                      </a:r>
                      <a:r>
                        <a:rPr lang="en-ZA" sz="1000" b="1" dirty="0" err="1">
                          <a:solidFill>
                            <a:schemeClr val="dk1"/>
                          </a:solidFill>
                        </a:rPr>
                        <a:t>d'identification</a:t>
                      </a:r>
                      <a:r>
                        <a:rPr lang="en-ZA" sz="1000" b="1" dirty="0">
                          <a:solidFill>
                            <a:schemeClr val="dk1"/>
                          </a:solidFill>
                        </a:rPr>
                        <a:t> du </a:t>
                      </a:r>
                      <a:r>
                        <a:rPr lang="en-ZA" sz="1000" b="1" dirty="0" err="1">
                          <a:solidFill>
                            <a:schemeClr val="dk1"/>
                          </a:solidFill>
                        </a:rPr>
                        <a:t>cas</a:t>
                      </a:r>
                      <a:r>
                        <a:rPr lang="en-ZA" sz="1000" b="1" dirty="0">
                          <a:solidFill>
                            <a:schemeClr val="dk1"/>
                          </a:solidFill>
                        </a:rPr>
                        <a:t> : </a:t>
                      </a:r>
                      <a:endParaRPr sz="1000" dirty="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8"/>
                  </a:ext>
                </a:extLst>
              </a:tr>
              <a:tr h="127000">
                <a:tc gridSpan="4">
                  <a:txBody>
                    <a:bodyPr/>
                    <a:lstStyle/>
                    <a:p>
                      <a:pPr marL="0" marR="0" lvl="0" indent="0" algn="l" rtl="0">
                        <a:lnSpc>
                          <a:spcPct val="107000"/>
                        </a:lnSpc>
                        <a:spcBef>
                          <a:spcPts val="0"/>
                        </a:spcBef>
                        <a:spcAft>
                          <a:spcPts val="0"/>
                        </a:spcAft>
                        <a:buNone/>
                      </a:pPr>
                      <a:r>
                        <a:rPr lang="en-ZA" sz="1000">
                          <a:solidFill>
                            <a:schemeClr val="dk1"/>
                          </a:solidFill>
                        </a:rPr>
                        <a:t>1. MOTIF DE LA FERMETURE DU DOSSIER</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r h="844600">
                <a:tc gridSpan="4">
                  <a:txBody>
                    <a:bodyPr/>
                    <a:lstStyle/>
                    <a:p>
                      <a:pPr marL="0" marR="0" lvl="0" indent="0" algn="l" rtl="0">
                        <a:spcBef>
                          <a:spcPts val="0"/>
                        </a:spcBef>
                        <a:spcAft>
                          <a:spcPts val="0"/>
                        </a:spcAft>
                        <a:buNone/>
                      </a:pPr>
                      <a:r>
                        <a:rPr lang="en-ZA" sz="1000" dirty="0">
                          <a:solidFill>
                            <a:schemeClr val="dk1"/>
                          </a:solidFill>
                        </a:rPr>
                        <a:t>Raison </a:t>
                      </a:r>
                      <a:r>
                        <a:rPr lang="en-ZA" sz="1000" dirty="0" err="1">
                          <a:solidFill>
                            <a:schemeClr val="dk1"/>
                          </a:solidFill>
                        </a:rPr>
                        <a:t>principale</a:t>
                      </a:r>
                      <a:r>
                        <a:rPr lang="en-ZA" sz="1000" dirty="0">
                          <a:solidFill>
                            <a:schemeClr val="dk1"/>
                          </a:solidFill>
                        </a:rPr>
                        <a:t> de la </a:t>
                      </a:r>
                      <a:r>
                        <a:rPr lang="en-ZA" sz="1000" dirty="0" err="1">
                          <a:solidFill>
                            <a:schemeClr val="dk1"/>
                          </a:solidFill>
                        </a:rPr>
                        <a:t>clôture</a:t>
                      </a:r>
                      <a:r>
                        <a:rPr lang="en-ZA" sz="1000" dirty="0">
                          <a:solidFill>
                            <a:schemeClr val="dk1"/>
                          </a:solidFill>
                        </a:rPr>
                        <a:t> du dossier :</a:t>
                      </a:r>
                      <a:endParaRPr sz="1000" dirty="0">
                        <a:solidFill>
                          <a:schemeClr val="dk1"/>
                        </a:solidFill>
                      </a:endParaRPr>
                    </a:p>
                    <a:p>
                      <a:pPr marL="0" marR="0" lvl="0" indent="0" algn="l" rtl="0">
                        <a:spcBef>
                          <a:spcPts val="0"/>
                        </a:spcBef>
                        <a:spcAft>
                          <a:spcPts val="0"/>
                        </a:spcAft>
                        <a:buNone/>
                      </a:pPr>
                      <a:r>
                        <a:rPr lang="en-ZA" sz="1000" dirty="0">
                          <a:solidFill>
                            <a:schemeClr val="accent4"/>
                          </a:solidFill>
                        </a:rPr>
                        <a:t>X </a:t>
                      </a:r>
                      <a:r>
                        <a:rPr lang="en-ZA" sz="1000" dirty="0" err="1">
                          <a:solidFill>
                            <a:schemeClr val="accent4"/>
                          </a:solidFill>
                        </a:rPr>
                        <a:t>L'</a:t>
                      </a:r>
                      <a:r>
                        <a:rPr lang="en-ZA" sz="1000" b="0" dirty="0" err="1">
                          <a:solidFill>
                            <a:schemeClr val="dk1"/>
                          </a:solidFill>
                        </a:rPr>
                        <a:t>objectif</a:t>
                      </a:r>
                      <a:r>
                        <a:rPr lang="en-ZA" sz="1000" b="0" dirty="0">
                          <a:solidFill>
                            <a:schemeClr val="dk1"/>
                          </a:solidFill>
                        </a:rPr>
                        <a:t> </a:t>
                      </a:r>
                      <a:r>
                        <a:rPr lang="en-ZA" sz="1000" b="0" dirty="0" err="1">
                          <a:solidFill>
                            <a:schemeClr val="dk1"/>
                          </a:solidFill>
                        </a:rPr>
                        <a:t>général</a:t>
                      </a:r>
                      <a:r>
                        <a:rPr lang="en-ZA" sz="1000" b="0" dirty="0">
                          <a:solidFill>
                            <a:schemeClr val="dk1"/>
                          </a:solidFill>
                        </a:rPr>
                        <a:t> du plan </a:t>
                      </a:r>
                      <a:r>
                        <a:rPr lang="en-ZA" sz="1000" b="0" dirty="0" err="1">
                          <a:solidFill>
                            <a:schemeClr val="dk1"/>
                          </a:solidFill>
                        </a:rPr>
                        <a:t>d'intervention</a:t>
                      </a:r>
                      <a:r>
                        <a:rPr lang="en-ZA" sz="1000" b="0" dirty="0">
                          <a:solidFill>
                            <a:schemeClr val="dk1"/>
                          </a:solidFill>
                        </a:rPr>
                        <a:t> a </a:t>
                      </a:r>
                      <a:r>
                        <a:rPr lang="en-ZA" sz="1000" b="0" dirty="0" err="1">
                          <a:solidFill>
                            <a:schemeClr val="dk1"/>
                          </a:solidFill>
                        </a:rPr>
                        <a:t>été</a:t>
                      </a:r>
                      <a:r>
                        <a:rPr lang="en-ZA" sz="1000" b="0" dirty="0">
                          <a:solidFill>
                            <a:schemeClr val="dk1"/>
                          </a:solidFill>
                        </a:rPr>
                        <a:t> </a:t>
                      </a:r>
                      <a:r>
                        <a:rPr lang="en-ZA" sz="1000" b="0" dirty="0" err="1">
                          <a:solidFill>
                            <a:schemeClr val="dk1"/>
                          </a:solidFill>
                        </a:rPr>
                        <a:t>atteint</a:t>
                      </a:r>
                      <a:r>
                        <a:rPr lang="en-ZA" sz="1000" b="0" dirty="0">
                          <a:solidFill>
                            <a:schemeClr val="dk1"/>
                          </a:solidFill>
                        </a:rPr>
                        <a:t>, </a:t>
                      </a:r>
                      <a:r>
                        <a:rPr lang="en-ZA" sz="1000" b="0" dirty="0" err="1">
                          <a:solidFill>
                            <a:schemeClr val="dk1"/>
                          </a:solidFill>
                        </a:rPr>
                        <a:t>l'enfant</a:t>
                      </a:r>
                      <a:r>
                        <a:rPr lang="en-ZA" sz="1000" b="0" dirty="0">
                          <a:solidFill>
                            <a:schemeClr val="dk1"/>
                          </a:solidFill>
                        </a:rPr>
                        <a:t> </a:t>
                      </a:r>
                      <a:r>
                        <a:rPr lang="en-ZA" sz="1000" b="0" dirty="0" err="1">
                          <a:solidFill>
                            <a:schemeClr val="dk1"/>
                          </a:solidFill>
                        </a:rPr>
                        <a:t>est</a:t>
                      </a:r>
                      <a:r>
                        <a:rPr lang="en-ZA" sz="1000" b="0" dirty="0">
                          <a:solidFill>
                            <a:schemeClr val="dk1"/>
                          </a:solidFill>
                        </a:rPr>
                        <a:t> à </a:t>
                      </a:r>
                      <a:r>
                        <a:rPr lang="en-ZA" sz="1000" b="0" dirty="0" err="1">
                          <a:solidFill>
                            <a:schemeClr val="dk1"/>
                          </a:solidFill>
                        </a:rPr>
                        <a:t>l'abri</a:t>
                      </a:r>
                      <a:r>
                        <a:rPr lang="en-ZA" sz="1000" b="0" dirty="0">
                          <a:solidFill>
                            <a:schemeClr val="dk1"/>
                          </a:solidFill>
                        </a:rPr>
                        <a:t> du danger, </a:t>
                      </a:r>
                      <a:r>
                        <a:rPr lang="en-ZA" sz="1000" b="0" dirty="0" err="1">
                          <a:solidFill>
                            <a:schemeClr val="dk1"/>
                          </a:solidFill>
                        </a:rPr>
                        <a:t>ses</a:t>
                      </a:r>
                      <a:r>
                        <a:rPr lang="en-ZA" sz="1000" b="0" dirty="0">
                          <a:solidFill>
                            <a:schemeClr val="dk1"/>
                          </a:solidFill>
                        </a:rPr>
                        <a:t> </a:t>
                      </a:r>
                      <a:r>
                        <a:rPr lang="en-ZA" sz="1000" b="0" dirty="0" err="1">
                          <a:solidFill>
                            <a:schemeClr val="dk1"/>
                          </a:solidFill>
                        </a:rPr>
                        <a:t>soins</a:t>
                      </a:r>
                      <a:r>
                        <a:rPr lang="en-ZA" sz="1000" b="0" dirty="0">
                          <a:solidFill>
                            <a:schemeClr val="dk1"/>
                          </a:solidFill>
                        </a:rPr>
                        <a:t> et son bien-</a:t>
                      </a:r>
                      <a:r>
                        <a:rPr lang="en-ZA" sz="1000" b="0" dirty="0" err="1">
                          <a:solidFill>
                            <a:schemeClr val="dk1"/>
                          </a:solidFill>
                        </a:rPr>
                        <a:t>être</a:t>
                      </a:r>
                      <a:r>
                        <a:rPr lang="en-ZA" sz="1000" b="0" dirty="0">
                          <a:solidFill>
                            <a:schemeClr val="dk1"/>
                          </a:solidFill>
                        </a:rPr>
                        <a:t> </a:t>
                      </a:r>
                      <a:r>
                        <a:rPr lang="en-ZA" sz="1000" b="0" dirty="0" err="1">
                          <a:solidFill>
                            <a:schemeClr val="dk1"/>
                          </a:solidFill>
                        </a:rPr>
                        <a:t>sont</a:t>
                      </a:r>
                      <a:r>
                        <a:rPr lang="en-ZA" sz="1000" b="0" dirty="0">
                          <a:solidFill>
                            <a:schemeClr val="dk1"/>
                          </a:solidFill>
                        </a:rPr>
                        <a:t> </a:t>
                      </a:r>
                      <a:r>
                        <a:rPr lang="en-ZA" sz="1000" b="0" dirty="0" err="1">
                          <a:solidFill>
                            <a:schemeClr val="dk1"/>
                          </a:solidFill>
                        </a:rPr>
                        <a:t>assurés</a:t>
                      </a:r>
                      <a:r>
                        <a:rPr lang="en-ZA" sz="1000" b="0" dirty="0">
                          <a:solidFill>
                            <a:schemeClr val="dk1"/>
                          </a:solidFill>
                        </a:rPr>
                        <a:t> et il </a:t>
                      </a:r>
                      <a:r>
                        <a:rPr lang="en-ZA" sz="1000" b="0" dirty="0" err="1">
                          <a:solidFill>
                            <a:schemeClr val="dk1"/>
                          </a:solidFill>
                        </a:rPr>
                        <a:t>n'y</a:t>
                      </a:r>
                      <a:r>
                        <a:rPr lang="en-ZA" sz="1000" b="0" dirty="0">
                          <a:solidFill>
                            <a:schemeClr val="dk1"/>
                          </a:solidFill>
                        </a:rPr>
                        <a:t> a pas </a:t>
                      </a:r>
                      <a:r>
                        <a:rPr lang="en-ZA" sz="1000" b="0" dirty="0" err="1">
                          <a:solidFill>
                            <a:schemeClr val="dk1"/>
                          </a:solidFill>
                        </a:rPr>
                        <a:t>d'autres</a:t>
                      </a:r>
                      <a:r>
                        <a:rPr lang="en-ZA" sz="1000" b="0" dirty="0">
                          <a:solidFill>
                            <a:schemeClr val="dk1"/>
                          </a:solidFill>
                        </a:rPr>
                        <a:t> </a:t>
                      </a:r>
                      <a:r>
                        <a:rPr lang="en-ZA" sz="1000" b="0" dirty="0" err="1">
                          <a:solidFill>
                            <a:schemeClr val="dk1"/>
                          </a:solidFill>
                        </a:rPr>
                        <a:t>préoccupations</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L'enfant</a:t>
                      </a:r>
                      <a:r>
                        <a:rPr lang="en-ZA" sz="1000" b="0" dirty="0">
                          <a:solidFill>
                            <a:schemeClr val="dk1"/>
                          </a:solidFill>
                        </a:rPr>
                        <a:t> a </a:t>
                      </a:r>
                      <a:r>
                        <a:rPr lang="en-ZA" sz="1000" b="0" dirty="0" err="1">
                          <a:solidFill>
                            <a:schemeClr val="dk1"/>
                          </a:solidFill>
                        </a:rPr>
                        <a:t>atteint</a:t>
                      </a:r>
                      <a:r>
                        <a:rPr lang="en-ZA" sz="1000" b="0" dirty="0">
                          <a:solidFill>
                            <a:schemeClr val="dk1"/>
                          </a:solidFill>
                        </a:rPr>
                        <a:t> </a:t>
                      </a:r>
                      <a:r>
                        <a:rPr lang="en-ZA" sz="1000" b="0" dirty="0" err="1">
                          <a:solidFill>
                            <a:schemeClr val="dk1"/>
                          </a:solidFill>
                        </a:rPr>
                        <a:t>l'âge</a:t>
                      </a:r>
                      <a:r>
                        <a:rPr lang="en-ZA" sz="1000" b="0" dirty="0">
                          <a:solidFill>
                            <a:schemeClr val="dk1"/>
                          </a:solidFill>
                        </a:rPr>
                        <a:t> de 18 </a:t>
                      </a:r>
                      <a:r>
                        <a:rPr lang="en-ZA" sz="1000" b="0" dirty="0" err="1">
                          <a:solidFill>
                            <a:schemeClr val="dk1"/>
                          </a:solidFill>
                        </a:rPr>
                        <a:t>ans</a:t>
                      </a:r>
                      <a:r>
                        <a:rPr lang="en-ZA" sz="1000" b="0" dirty="0">
                          <a:solidFill>
                            <a:schemeClr val="dk1"/>
                          </a:solidFill>
                        </a:rPr>
                        <a:t> (</a:t>
                      </a:r>
                      <a:r>
                        <a:rPr lang="en-ZA" sz="1000" b="0" dirty="0" err="1">
                          <a:solidFill>
                            <a:schemeClr val="dk1"/>
                          </a:solidFill>
                        </a:rPr>
                        <a:t>s'assurer</a:t>
                      </a:r>
                      <a:r>
                        <a:rPr lang="en-ZA" sz="1000" b="0" dirty="0">
                          <a:solidFill>
                            <a:schemeClr val="dk1"/>
                          </a:solidFill>
                        </a:rPr>
                        <a:t> </a:t>
                      </a:r>
                      <a:r>
                        <a:rPr lang="en-ZA" sz="1000" b="0" dirty="0" err="1">
                          <a:solidFill>
                            <a:schemeClr val="dk1"/>
                          </a:solidFill>
                        </a:rPr>
                        <a:t>qu'un</a:t>
                      </a:r>
                      <a:r>
                        <a:rPr lang="en-ZA" sz="1000" b="0" dirty="0">
                          <a:solidFill>
                            <a:schemeClr val="dk1"/>
                          </a:solidFill>
                        </a:rPr>
                        <a:t> plan de transition </a:t>
                      </a:r>
                      <a:r>
                        <a:rPr lang="en-ZA" sz="1000" b="0" dirty="0" err="1">
                          <a:solidFill>
                            <a:schemeClr val="dk1"/>
                          </a:solidFill>
                        </a:rPr>
                        <a:t>est</a:t>
                      </a:r>
                      <a:r>
                        <a:rPr lang="en-ZA" sz="1000" b="0" dirty="0">
                          <a:solidFill>
                            <a:schemeClr val="dk1"/>
                          </a:solidFill>
                        </a:rPr>
                        <a:t> </a:t>
                      </a:r>
                      <a:r>
                        <a:rPr lang="en-ZA" sz="1000" b="0" dirty="0" err="1">
                          <a:solidFill>
                            <a:schemeClr val="dk1"/>
                          </a:solidFill>
                        </a:rPr>
                        <a:t>en</a:t>
                      </a:r>
                      <a:r>
                        <a:rPr lang="en-ZA" sz="1000" b="0" dirty="0">
                          <a:solidFill>
                            <a:schemeClr val="dk1"/>
                          </a:solidFill>
                        </a:rPr>
                        <a:t> place et que les </a:t>
                      </a:r>
                      <a:r>
                        <a:rPr lang="en-ZA" sz="1000" b="0" dirty="0" err="1">
                          <a:solidFill>
                            <a:schemeClr val="dk1"/>
                          </a:solidFill>
                        </a:rPr>
                        <a:t>responsables</a:t>
                      </a:r>
                      <a:r>
                        <a:rPr lang="en-ZA" sz="1000" b="0" dirty="0">
                          <a:solidFill>
                            <a:schemeClr val="dk1"/>
                          </a:solidFill>
                        </a:rPr>
                        <a:t> du dossier </a:t>
                      </a:r>
                      <a:r>
                        <a:rPr lang="en-ZA" sz="1000" b="0" dirty="0" err="1">
                          <a:solidFill>
                            <a:schemeClr val="dk1"/>
                          </a:solidFill>
                        </a:rPr>
                        <a:t>savent</a:t>
                      </a:r>
                      <a:r>
                        <a:rPr lang="en-ZA" sz="1000" b="0" dirty="0">
                          <a:solidFill>
                            <a:schemeClr val="dk1"/>
                          </a:solidFill>
                        </a:rPr>
                        <a:t> </a:t>
                      </a:r>
                      <a:r>
                        <a:rPr lang="en-ZA" sz="1000" b="0" dirty="0" err="1">
                          <a:solidFill>
                            <a:schemeClr val="dk1"/>
                          </a:solidFill>
                        </a:rPr>
                        <a:t>où</a:t>
                      </a:r>
                      <a:r>
                        <a:rPr lang="en-ZA" sz="1000" b="0" dirty="0">
                          <a:solidFill>
                            <a:schemeClr val="dk1"/>
                          </a:solidFill>
                        </a:rPr>
                        <a:t> et comment </a:t>
                      </a:r>
                      <a:r>
                        <a:rPr lang="en-ZA" sz="1000" b="0" dirty="0" err="1">
                          <a:solidFill>
                            <a:schemeClr val="dk1"/>
                          </a:solidFill>
                        </a:rPr>
                        <a:t>accéder</a:t>
                      </a:r>
                      <a:r>
                        <a:rPr lang="en-ZA" sz="1000" b="0" dirty="0">
                          <a:solidFill>
                            <a:schemeClr val="dk1"/>
                          </a:solidFill>
                        </a:rPr>
                        <a:t> à </a:t>
                      </a:r>
                      <a:r>
                        <a:rPr lang="en-ZA" sz="1000" b="0" dirty="0" err="1">
                          <a:solidFill>
                            <a:schemeClr val="dk1"/>
                          </a:solidFill>
                        </a:rPr>
                        <a:t>l'aide</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L'enfant</a:t>
                      </a:r>
                      <a:r>
                        <a:rPr lang="en-ZA" sz="1000" b="0" dirty="0">
                          <a:solidFill>
                            <a:schemeClr val="dk1"/>
                          </a:solidFill>
                        </a:rPr>
                        <a:t>/le(s) aidant(s) ne </a:t>
                      </a:r>
                      <a:r>
                        <a:rPr lang="en-ZA" sz="1000" b="0" dirty="0" err="1">
                          <a:solidFill>
                            <a:schemeClr val="dk1"/>
                          </a:solidFill>
                        </a:rPr>
                        <a:t>souhaite</a:t>
                      </a:r>
                      <a:r>
                        <a:rPr lang="en-ZA" sz="1000" b="0" dirty="0">
                          <a:solidFill>
                            <a:schemeClr val="dk1"/>
                          </a:solidFill>
                        </a:rPr>
                        <a:t>(</a:t>
                      </a:r>
                      <a:r>
                        <a:rPr lang="en-ZA" sz="1000" b="0" dirty="0" err="1">
                          <a:solidFill>
                            <a:schemeClr val="dk1"/>
                          </a:solidFill>
                        </a:rPr>
                        <a:t>nt</a:t>
                      </a:r>
                      <a:r>
                        <a:rPr lang="en-ZA" sz="1000" b="0" dirty="0">
                          <a:solidFill>
                            <a:schemeClr val="dk1"/>
                          </a:solidFill>
                        </a:rPr>
                        <a:t>) plus </a:t>
                      </a:r>
                      <a:r>
                        <a:rPr lang="en-ZA" sz="1000" b="0" dirty="0" err="1">
                          <a:solidFill>
                            <a:schemeClr val="dk1"/>
                          </a:solidFill>
                        </a:rPr>
                        <a:t>recevoir</a:t>
                      </a:r>
                      <a:r>
                        <a:rPr lang="en-ZA" sz="1000" b="0" dirty="0">
                          <a:solidFill>
                            <a:schemeClr val="dk1"/>
                          </a:solidFill>
                        </a:rPr>
                        <a:t> </a:t>
                      </a:r>
                      <a:r>
                        <a:rPr lang="en-ZA" sz="1000" b="0" dirty="0" err="1">
                          <a:solidFill>
                            <a:schemeClr val="dk1"/>
                          </a:solidFill>
                        </a:rPr>
                        <a:t>d'aide</a:t>
                      </a:r>
                      <a:r>
                        <a:rPr lang="en-ZA" sz="1000" b="0" dirty="0">
                          <a:solidFill>
                            <a:schemeClr val="dk1"/>
                          </a:solidFill>
                        </a:rPr>
                        <a:t> et il </a:t>
                      </a:r>
                      <a:r>
                        <a:rPr lang="en-ZA" sz="1000" b="0" dirty="0" err="1">
                          <a:solidFill>
                            <a:schemeClr val="dk1"/>
                          </a:solidFill>
                        </a:rPr>
                        <a:t>n'y</a:t>
                      </a:r>
                      <a:r>
                        <a:rPr lang="en-ZA" sz="1000" b="0" dirty="0">
                          <a:solidFill>
                            <a:schemeClr val="dk1"/>
                          </a:solidFill>
                        </a:rPr>
                        <a:t> a pas de raison </a:t>
                      </a:r>
                      <a:r>
                        <a:rPr lang="en-ZA" sz="1000" b="0" dirty="0" err="1">
                          <a:solidFill>
                            <a:schemeClr val="dk1"/>
                          </a:solidFill>
                        </a:rPr>
                        <a:t>d'aller</a:t>
                      </a:r>
                      <a:r>
                        <a:rPr lang="en-ZA" sz="1000" b="0" dirty="0">
                          <a:solidFill>
                            <a:schemeClr val="dk1"/>
                          </a:solidFill>
                        </a:rPr>
                        <a:t> à </a:t>
                      </a:r>
                      <a:r>
                        <a:rPr lang="en-ZA" sz="1000" b="0" dirty="0" err="1">
                          <a:solidFill>
                            <a:schemeClr val="dk1"/>
                          </a:solidFill>
                        </a:rPr>
                        <a:t>l'encontre</a:t>
                      </a:r>
                      <a:r>
                        <a:rPr lang="en-ZA" sz="1000" b="0" dirty="0">
                          <a:solidFill>
                            <a:schemeClr val="dk1"/>
                          </a:solidFill>
                        </a:rPr>
                        <a:t> de </a:t>
                      </a:r>
                      <a:r>
                        <a:rPr lang="en-ZA" sz="1000" b="0" dirty="0" err="1">
                          <a:solidFill>
                            <a:schemeClr val="dk1"/>
                          </a:solidFill>
                        </a:rPr>
                        <a:t>ses</a:t>
                      </a:r>
                      <a:r>
                        <a:rPr lang="en-ZA" sz="1000" b="0" dirty="0">
                          <a:solidFill>
                            <a:schemeClr val="dk1"/>
                          </a:solidFill>
                        </a:rPr>
                        <a:t>(</a:t>
                      </a:r>
                      <a:r>
                        <a:rPr lang="en-ZA" sz="1000" b="0" dirty="0" err="1">
                          <a:solidFill>
                            <a:schemeClr val="dk1"/>
                          </a:solidFill>
                        </a:rPr>
                        <a:t>leurs</a:t>
                      </a:r>
                      <a:r>
                        <a:rPr lang="en-ZA" sz="1000" b="0" dirty="0">
                          <a:solidFill>
                            <a:schemeClr val="dk1"/>
                          </a:solidFill>
                        </a:rPr>
                        <a:t>) </a:t>
                      </a:r>
                      <a:r>
                        <a:rPr lang="en-ZA" sz="1000" b="0" dirty="0" err="1">
                          <a:solidFill>
                            <a:schemeClr val="dk1"/>
                          </a:solidFill>
                        </a:rPr>
                        <a:t>souhait</a:t>
                      </a:r>
                      <a:r>
                        <a:rPr lang="en-ZA" sz="1000" b="0" dirty="0">
                          <a:solidFill>
                            <a:schemeClr val="dk1"/>
                          </a:solidFill>
                        </a:rPr>
                        <a:t>(s).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Déménagement</a:t>
                      </a:r>
                      <a:r>
                        <a:rPr lang="en-ZA" sz="1000" b="0" dirty="0">
                          <a:solidFill>
                            <a:schemeClr val="dk1"/>
                          </a:solidFill>
                        </a:rPr>
                        <a:t> de </a:t>
                      </a:r>
                      <a:r>
                        <a:rPr lang="en-ZA" sz="1000" b="0" dirty="0" err="1">
                          <a:solidFill>
                            <a:schemeClr val="dk1"/>
                          </a:solidFill>
                        </a:rPr>
                        <a:t>l'enfant</a:t>
                      </a:r>
                      <a:r>
                        <a:rPr lang="en-ZA" sz="1000" b="0" dirty="0">
                          <a:solidFill>
                            <a:schemeClr val="dk1"/>
                          </a:solidFill>
                        </a:rPr>
                        <a:t> dans </a:t>
                      </a:r>
                      <a:r>
                        <a:rPr lang="en-ZA" sz="1000" b="0" dirty="0" err="1">
                          <a:solidFill>
                            <a:schemeClr val="dk1"/>
                          </a:solidFill>
                        </a:rPr>
                        <a:t>une</a:t>
                      </a:r>
                      <a:r>
                        <a:rPr lang="en-ZA" sz="1000" b="0" dirty="0">
                          <a:solidFill>
                            <a:schemeClr val="dk1"/>
                          </a:solidFill>
                        </a:rPr>
                        <a:t> </a:t>
                      </a:r>
                      <a:r>
                        <a:rPr lang="en-ZA" sz="1000" b="0" dirty="0" err="1">
                          <a:solidFill>
                            <a:schemeClr val="dk1"/>
                          </a:solidFill>
                        </a:rPr>
                        <a:t>région</a:t>
                      </a:r>
                      <a:r>
                        <a:rPr lang="en-ZA" sz="1000" b="0" dirty="0">
                          <a:solidFill>
                            <a:schemeClr val="dk1"/>
                          </a:solidFill>
                        </a:rPr>
                        <a:t> </a:t>
                      </a:r>
                      <a:r>
                        <a:rPr lang="en-ZA" sz="1000" b="0" dirty="0" err="1">
                          <a:solidFill>
                            <a:schemeClr val="dk1"/>
                          </a:solidFill>
                        </a:rPr>
                        <a:t>où</a:t>
                      </a:r>
                      <a:r>
                        <a:rPr lang="en-ZA" sz="1000" b="0" dirty="0">
                          <a:solidFill>
                            <a:schemeClr val="dk1"/>
                          </a:solidFill>
                        </a:rPr>
                        <a:t> il </a:t>
                      </a:r>
                      <a:r>
                        <a:rPr lang="en-ZA" sz="1000" b="0" dirty="0" err="1">
                          <a:solidFill>
                            <a:schemeClr val="dk1"/>
                          </a:solidFill>
                        </a:rPr>
                        <a:t>n'y</a:t>
                      </a:r>
                      <a:r>
                        <a:rPr lang="en-ZA" sz="1000" b="0" dirty="0">
                          <a:solidFill>
                            <a:schemeClr val="dk1"/>
                          </a:solidFill>
                        </a:rPr>
                        <a:t> a pas </a:t>
                      </a:r>
                      <a:r>
                        <a:rPr lang="en-ZA" sz="1000" b="0" dirty="0" err="1">
                          <a:solidFill>
                            <a:schemeClr val="dk1"/>
                          </a:solidFill>
                        </a:rPr>
                        <a:t>d'agence</a:t>
                      </a:r>
                      <a:r>
                        <a:rPr lang="en-ZA" sz="1000" b="0" dirty="0">
                          <a:solidFill>
                            <a:schemeClr val="dk1"/>
                          </a:solidFill>
                        </a:rPr>
                        <a:t> à </a:t>
                      </a:r>
                      <a:r>
                        <a:rPr lang="en-ZA" sz="1000" b="0" dirty="0" err="1">
                          <a:solidFill>
                            <a:schemeClr val="dk1"/>
                          </a:solidFill>
                        </a:rPr>
                        <a:t>laquelle</a:t>
                      </a:r>
                      <a:r>
                        <a:rPr lang="en-ZA" sz="1000" b="0" dirty="0">
                          <a:solidFill>
                            <a:schemeClr val="dk1"/>
                          </a:solidFill>
                        </a:rPr>
                        <a:t> </a:t>
                      </a:r>
                      <a:r>
                        <a:rPr lang="en-ZA" sz="1000" b="0" dirty="0" err="1">
                          <a:solidFill>
                            <a:schemeClr val="dk1"/>
                          </a:solidFill>
                        </a:rPr>
                        <a:t>transférer</a:t>
                      </a:r>
                      <a:r>
                        <a:rPr lang="en-ZA" sz="1000" b="0" dirty="0">
                          <a:solidFill>
                            <a:schemeClr val="dk1"/>
                          </a:solidFill>
                        </a:rPr>
                        <a:t> le dossier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L'enfant</a:t>
                      </a:r>
                      <a:r>
                        <a:rPr lang="en-ZA" sz="1000" b="0" dirty="0">
                          <a:solidFill>
                            <a:schemeClr val="dk1"/>
                          </a:solidFill>
                        </a:rPr>
                        <a:t> </a:t>
                      </a:r>
                      <a:r>
                        <a:rPr lang="en-ZA" sz="1000" b="0" dirty="0" err="1">
                          <a:solidFill>
                            <a:schemeClr val="dk1"/>
                          </a:solidFill>
                        </a:rPr>
                        <a:t>est</a:t>
                      </a:r>
                      <a:r>
                        <a:rPr lang="en-ZA" sz="1000" b="0" dirty="0">
                          <a:solidFill>
                            <a:schemeClr val="dk1"/>
                          </a:solidFill>
                        </a:rPr>
                        <a:t> parti pour </a:t>
                      </a:r>
                      <a:r>
                        <a:rPr lang="en-ZA" sz="1000" b="0" dirty="0" err="1">
                          <a:solidFill>
                            <a:schemeClr val="dk1"/>
                          </a:solidFill>
                        </a:rPr>
                        <a:t>une</a:t>
                      </a:r>
                      <a:r>
                        <a:rPr lang="en-ZA" sz="1000" b="0" dirty="0">
                          <a:solidFill>
                            <a:schemeClr val="dk1"/>
                          </a:solidFill>
                        </a:rPr>
                        <a:t> solution durable et il </a:t>
                      </a:r>
                      <a:r>
                        <a:rPr lang="en-ZA" sz="1000" b="0" dirty="0" err="1">
                          <a:solidFill>
                            <a:schemeClr val="dk1"/>
                          </a:solidFill>
                        </a:rPr>
                        <a:t>n'y</a:t>
                      </a:r>
                      <a:r>
                        <a:rPr lang="en-ZA" sz="1000" b="0" dirty="0">
                          <a:solidFill>
                            <a:schemeClr val="dk1"/>
                          </a:solidFill>
                        </a:rPr>
                        <a:t> a pas </a:t>
                      </a:r>
                      <a:r>
                        <a:rPr lang="en-ZA" sz="1000" b="0" dirty="0" err="1">
                          <a:solidFill>
                            <a:schemeClr val="dk1"/>
                          </a:solidFill>
                        </a:rPr>
                        <a:t>d'agence</a:t>
                      </a:r>
                      <a:r>
                        <a:rPr lang="en-ZA" sz="1000" b="0" dirty="0">
                          <a:solidFill>
                            <a:schemeClr val="dk1"/>
                          </a:solidFill>
                        </a:rPr>
                        <a:t> à </a:t>
                      </a:r>
                      <a:r>
                        <a:rPr lang="en-ZA" sz="1000" b="0" dirty="0" err="1">
                          <a:solidFill>
                            <a:schemeClr val="dk1"/>
                          </a:solidFill>
                        </a:rPr>
                        <a:t>laquelle</a:t>
                      </a:r>
                      <a:r>
                        <a:rPr lang="en-ZA" sz="1000" b="0" dirty="0">
                          <a:solidFill>
                            <a:schemeClr val="dk1"/>
                          </a:solidFill>
                        </a:rPr>
                        <a:t> </a:t>
                      </a:r>
                      <a:r>
                        <a:rPr lang="en-ZA" sz="1000" b="0" dirty="0" err="1">
                          <a:solidFill>
                            <a:schemeClr val="dk1"/>
                          </a:solidFill>
                        </a:rPr>
                        <a:t>transférer</a:t>
                      </a:r>
                      <a:r>
                        <a:rPr lang="en-ZA" sz="1000" b="0" dirty="0">
                          <a:solidFill>
                            <a:schemeClr val="dk1"/>
                          </a:solidFill>
                        </a:rPr>
                        <a:t> le dossier. </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L'enfant</a:t>
                      </a:r>
                      <a:r>
                        <a:rPr lang="en-ZA" sz="1000" b="0" dirty="0">
                          <a:solidFill>
                            <a:schemeClr val="dk1"/>
                          </a:solidFill>
                        </a:rPr>
                        <a:t> </a:t>
                      </a:r>
                      <a:r>
                        <a:rPr lang="en-ZA" sz="1000" b="0" dirty="0" err="1">
                          <a:solidFill>
                            <a:schemeClr val="dk1"/>
                          </a:solidFill>
                        </a:rPr>
                        <a:t>n'est</a:t>
                      </a:r>
                      <a:r>
                        <a:rPr lang="en-ZA" sz="1000" b="0" dirty="0">
                          <a:solidFill>
                            <a:schemeClr val="dk1"/>
                          </a:solidFill>
                        </a:rPr>
                        <a:t> plus </a:t>
                      </a:r>
                      <a:r>
                        <a:rPr lang="en-ZA" sz="1000" b="0" dirty="0" err="1">
                          <a:solidFill>
                            <a:schemeClr val="dk1"/>
                          </a:solidFill>
                        </a:rPr>
                        <a:t>joignable</a:t>
                      </a:r>
                      <a:r>
                        <a:rPr lang="en-ZA" sz="1000" b="0" dirty="0">
                          <a:solidFill>
                            <a:schemeClr val="dk1"/>
                          </a:solidFill>
                        </a:rPr>
                        <a:t> (</a:t>
                      </a:r>
                      <a:r>
                        <a:rPr lang="en-ZA" sz="1000" b="0" dirty="0" err="1">
                          <a:solidFill>
                            <a:schemeClr val="dk1"/>
                          </a:solidFill>
                        </a:rPr>
                        <a:t>attendre</a:t>
                      </a:r>
                      <a:r>
                        <a:rPr lang="en-ZA" sz="1000" b="0" dirty="0">
                          <a:solidFill>
                            <a:schemeClr val="dk1"/>
                          </a:solidFill>
                        </a:rPr>
                        <a:t> au </a:t>
                      </a:r>
                      <a:r>
                        <a:rPr lang="en-ZA" sz="1000" b="0" dirty="0" err="1">
                          <a:solidFill>
                            <a:schemeClr val="dk1"/>
                          </a:solidFill>
                        </a:rPr>
                        <a:t>moins</a:t>
                      </a:r>
                      <a:r>
                        <a:rPr lang="en-ZA" sz="1000" b="0" dirty="0">
                          <a:solidFill>
                            <a:schemeClr val="dk1"/>
                          </a:solidFill>
                        </a:rPr>
                        <a:t> 3 </a:t>
                      </a:r>
                      <a:r>
                        <a:rPr lang="en-ZA" sz="1000" b="0" dirty="0" err="1">
                          <a:solidFill>
                            <a:schemeClr val="dk1"/>
                          </a:solidFill>
                        </a:rPr>
                        <a:t>mois</a:t>
                      </a:r>
                      <a:r>
                        <a:rPr lang="en-ZA" sz="1000" b="0" dirty="0">
                          <a:solidFill>
                            <a:schemeClr val="dk1"/>
                          </a:solidFill>
                        </a:rPr>
                        <a:t> </a:t>
                      </a:r>
                      <a:r>
                        <a:rPr lang="en-ZA" sz="1000" b="0" dirty="0" err="1">
                          <a:solidFill>
                            <a:schemeClr val="dk1"/>
                          </a:solidFill>
                        </a:rPr>
                        <a:t>avant</a:t>
                      </a:r>
                      <a:r>
                        <a:rPr lang="en-ZA" sz="1000" b="0" dirty="0">
                          <a:solidFill>
                            <a:schemeClr val="dk1"/>
                          </a:solidFill>
                        </a:rPr>
                        <a:t> de </a:t>
                      </a:r>
                      <a:r>
                        <a:rPr lang="en-ZA" sz="1000" b="0" dirty="0" err="1">
                          <a:solidFill>
                            <a:schemeClr val="dk1"/>
                          </a:solidFill>
                        </a:rPr>
                        <a:t>clore</a:t>
                      </a:r>
                      <a:r>
                        <a:rPr lang="en-ZA" sz="1000" b="0" dirty="0">
                          <a:solidFill>
                            <a:schemeClr val="dk1"/>
                          </a:solidFill>
                        </a:rPr>
                        <a:t> le dossier)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Décès</a:t>
                      </a:r>
                      <a:r>
                        <a:rPr lang="en-ZA" sz="1000" b="0" dirty="0">
                          <a:solidFill>
                            <a:schemeClr val="dk1"/>
                          </a:solidFill>
                        </a:rPr>
                        <a:t> de </a:t>
                      </a:r>
                      <a:r>
                        <a:rPr lang="en-ZA" sz="1000" b="0" dirty="0" err="1">
                          <a:solidFill>
                            <a:schemeClr val="dk1"/>
                          </a:solidFill>
                        </a:rPr>
                        <a:t>l'enfant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Aucune</a:t>
                      </a:r>
                      <a:r>
                        <a:rPr lang="en-ZA" sz="1000" b="0" dirty="0">
                          <a:solidFill>
                            <a:schemeClr val="dk1"/>
                          </a:solidFill>
                        </a:rPr>
                        <a:t> </a:t>
                      </a:r>
                      <a:r>
                        <a:rPr lang="en-ZA" sz="1000" b="0" dirty="0" err="1">
                          <a:solidFill>
                            <a:schemeClr val="dk1"/>
                          </a:solidFill>
                        </a:rPr>
                        <a:t>autre</a:t>
                      </a:r>
                      <a:r>
                        <a:rPr lang="en-ZA" sz="1000" b="0" dirty="0">
                          <a:solidFill>
                            <a:schemeClr val="dk1"/>
                          </a:solidFill>
                        </a:rPr>
                        <a:t> action possible/</a:t>
                      </a:r>
                      <a:r>
                        <a:rPr lang="en-ZA" sz="1000" b="0" dirty="0" err="1">
                          <a:solidFill>
                            <a:schemeClr val="dk1"/>
                          </a:solidFill>
                        </a:rPr>
                        <a:t>nécessaire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Cas </a:t>
                      </a:r>
                      <a:r>
                        <a:rPr lang="en-ZA" sz="1000" b="0" dirty="0" err="1">
                          <a:solidFill>
                            <a:schemeClr val="dk1"/>
                          </a:solidFill>
                        </a:rPr>
                        <a:t>ouvert</a:t>
                      </a:r>
                      <a:r>
                        <a:rPr lang="en-ZA" sz="1000" b="0" dirty="0">
                          <a:solidFill>
                            <a:schemeClr val="dk1"/>
                          </a:solidFill>
                        </a:rPr>
                        <a:t> par </a:t>
                      </a:r>
                      <a:r>
                        <a:rPr lang="en-ZA" sz="1000" b="0" dirty="0" err="1">
                          <a:solidFill>
                            <a:schemeClr val="dk1"/>
                          </a:solidFill>
                        </a:rPr>
                        <a:t>erreur</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Autre</a:t>
                      </a:r>
                      <a:r>
                        <a:rPr lang="en-ZA" sz="1000" b="0" dirty="0">
                          <a:solidFill>
                            <a:schemeClr val="dk1"/>
                          </a:solidFill>
                        </a:rPr>
                        <a:t>, </a:t>
                      </a:r>
                      <a:r>
                        <a:rPr lang="en-ZA" sz="1000" b="0" dirty="0" err="1">
                          <a:solidFill>
                            <a:schemeClr val="dk1"/>
                          </a:solidFill>
                        </a:rPr>
                        <a:t>veuillez</a:t>
                      </a:r>
                      <a:r>
                        <a:rPr lang="en-ZA" sz="1000" b="0" dirty="0">
                          <a:solidFill>
                            <a:schemeClr val="dk1"/>
                          </a:solidFill>
                        </a:rPr>
                        <a:t> </a:t>
                      </a:r>
                      <a:r>
                        <a:rPr lang="en-ZA" sz="1000" b="0" dirty="0" err="1">
                          <a:solidFill>
                            <a:schemeClr val="dk1"/>
                          </a:solidFill>
                        </a:rPr>
                        <a:t>préciser</a:t>
                      </a:r>
                      <a:r>
                        <a:rPr lang="en-ZA" sz="1000" b="0" dirty="0">
                          <a:solidFill>
                            <a:schemeClr val="dk1"/>
                          </a:solidFill>
                        </a:rPr>
                        <a:t> :</a:t>
                      </a:r>
                      <a:endParaRPr sz="1000" b="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208725">
                <a:tc gridSpan="4">
                  <a:txBody>
                    <a:bodyPr/>
                    <a:lstStyle/>
                    <a:p>
                      <a:pPr marL="0" marR="0" lvl="0" indent="0" algn="l" rtl="0">
                        <a:spcBef>
                          <a:spcPts val="0"/>
                        </a:spcBef>
                        <a:spcAft>
                          <a:spcPts val="0"/>
                        </a:spcAft>
                        <a:buNone/>
                      </a:pPr>
                      <a:r>
                        <a:rPr lang="en-ZA" sz="1000" dirty="0" err="1">
                          <a:solidFill>
                            <a:schemeClr val="dk1"/>
                          </a:solidFill>
                        </a:rPr>
                        <a:t>Fournir</a:t>
                      </a:r>
                      <a:r>
                        <a:rPr lang="en-ZA" sz="1000" dirty="0">
                          <a:solidFill>
                            <a:schemeClr val="dk1"/>
                          </a:solidFill>
                        </a:rPr>
                        <a:t> des </a:t>
                      </a:r>
                      <a:r>
                        <a:rPr lang="en-ZA" sz="1000" dirty="0" err="1">
                          <a:solidFill>
                            <a:schemeClr val="dk1"/>
                          </a:solidFill>
                        </a:rPr>
                        <a:t>détails</a:t>
                      </a:r>
                      <a:r>
                        <a:rPr lang="en-ZA" sz="1000" dirty="0">
                          <a:solidFill>
                            <a:schemeClr val="dk1"/>
                          </a:solidFill>
                        </a:rPr>
                        <a:t> </a:t>
                      </a:r>
                      <a:r>
                        <a:rPr lang="en-ZA" sz="1000" dirty="0" err="1">
                          <a:solidFill>
                            <a:schemeClr val="dk1"/>
                          </a:solidFill>
                        </a:rPr>
                        <a:t>supplémentaires</a:t>
                      </a:r>
                      <a:r>
                        <a:rPr lang="en-ZA" sz="1000" dirty="0">
                          <a:solidFill>
                            <a:schemeClr val="dk1"/>
                          </a:solidFill>
                        </a:rPr>
                        <a:t> sur la raison de la </a:t>
                      </a:r>
                      <a:r>
                        <a:rPr lang="en-ZA" sz="1000" dirty="0" err="1">
                          <a:solidFill>
                            <a:schemeClr val="dk1"/>
                          </a:solidFill>
                        </a:rPr>
                        <a:t>clôture</a:t>
                      </a:r>
                      <a:r>
                        <a:rPr lang="en-ZA" sz="1000" dirty="0">
                          <a:solidFill>
                            <a:schemeClr val="dk1"/>
                          </a:solidFill>
                        </a:rPr>
                        <a:t> du dossier :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accent4"/>
                          </a:solidFill>
                        </a:rPr>
                        <a:t>Les </a:t>
                      </a:r>
                      <a:r>
                        <a:rPr lang="en-ZA" sz="1000" dirty="0" err="1">
                          <a:solidFill>
                            <a:schemeClr val="accent4"/>
                          </a:solidFill>
                        </a:rPr>
                        <a:t>besoins</a:t>
                      </a:r>
                      <a:r>
                        <a:rPr lang="en-ZA" sz="1000" dirty="0">
                          <a:solidFill>
                            <a:schemeClr val="accent4"/>
                          </a:solidFill>
                        </a:rPr>
                        <a:t> </a:t>
                      </a:r>
                      <a:r>
                        <a:rPr lang="en-ZA" sz="1000" dirty="0" err="1">
                          <a:solidFill>
                            <a:schemeClr val="accent4"/>
                          </a:solidFill>
                        </a:rPr>
                        <a:t>ont</a:t>
                      </a:r>
                      <a:r>
                        <a:rPr lang="en-ZA" sz="1000" dirty="0">
                          <a:solidFill>
                            <a:schemeClr val="accent4"/>
                          </a:solidFill>
                        </a:rPr>
                        <a:t> </a:t>
                      </a:r>
                      <a:r>
                        <a:rPr lang="en-ZA" sz="1000" dirty="0" err="1">
                          <a:solidFill>
                            <a:schemeClr val="accent4"/>
                          </a:solidFill>
                        </a:rPr>
                        <a:t>été</a:t>
                      </a:r>
                      <a:r>
                        <a:rPr lang="en-ZA" sz="1000" dirty="0">
                          <a:solidFill>
                            <a:schemeClr val="accent4"/>
                          </a:solidFill>
                        </a:rPr>
                        <a:t> </a:t>
                      </a:r>
                      <a:r>
                        <a:rPr lang="en-ZA" sz="1000" dirty="0" err="1">
                          <a:solidFill>
                            <a:schemeClr val="accent4"/>
                          </a:solidFill>
                        </a:rPr>
                        <a:t>satisfaits</a:t>
                      </a:r>
                      <a:endParaRPr sz="1000" dirty="0">
                        <a:solidFill>
                          <a:schemeClr val="accent4"/>
                        </a:solidFill>
                      </a:endParaRPr>
                    </a:p>
                    <a:p>
                      <a:pPr marL="0" marR="0" lvl="0" indent="0" algn="l" rtl="0">
                        <a:spcBef>
                          <a:spcPts val="0"/>
                        </a:spcBef>
                        <a:spcAft>
                          <a:spcPts val="0"/>
                        </a:spcAft>
                        <a:buNone/>
                      </a:pPr>
                      <a:r>
                        <a:rPr lang="en-ZA" sz="1000" dirty="0">
                          <a:solidFill>
                            <a:schemeClr val="accent4"/>
                          </a:solidFill>
                        </a:rPr>
                        <a:t> </a:t>
                      </a:r>
                      <a:endParaRPr sz="1000" dirty="0">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1"/>
                  </a:ext>
                </a:extLst>
              </a:tr>
              <a:tr h="127000">
                <a:tc gridSpan="4">
                  <a:txBody>
                    <a:bodyPr/>
                    <a:lstStyle/>
                    <a:p>
                      <a:pPr marL="0" marR="0" lvl="0" indent="0" algn="l" rtl="0">
                        <a:lnSpc>
                          <a:spcPct val="107000"/>
                        </a:lnSpc>
                        <a:spcBef>
                          <a:spcPts val="0"/>
                        </a:spcBef>
                        <a:spcAft>
                          <a:spcPts val="0"/>
                        </a:spcAft>
                        <a:buNone/>
                      </a:pPr>
                      <a:r>
                        <a:rPr lang="en-ZA" sz="1000">
                          <a:solidFill>
                            <a:schemeClr val="dk1"/>
                          </a:solidFill>
                        </a:rPr>
                        <a:t>2. SITUATION DE L'ENFANT AU MOMENT DE LA CLÔTURE DU DOSSIER</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lgn="ctr">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2"/>
                  </a:ext>
                </a:extLst>
              </a:tr>
              <a:tr h="127000">
                <a:tc gridSpan="4">
                  <a:txBody>
                    <a:bodyPr/>
                    <a:lstStyle/>
                    <a:p>
                      <a:pPr marL="0" marR="0" lvl="0" indent="0" algn="l" rtl="0">
                        <a:lnSpc>
                          <a:spcPct val="107000"/>
                        </a:lnSpc>
                        <a:spcBef>
                          <a:spcPts val="0"/>
                        </a:spcBef>
                        <a:spcAft>
                          <a:spcPts val="0"/>
                        </a:spcAft>
                        <a:buNone/>
                      </a:pPr>
                      <a:r>
                        <a:rPr lang="en-ZA" sz="1000" dirty="0" err="1">
                          <a:solidFill>
                            <a:schemeClr val="dk1"/>
                          </a:solidFill>
                        </a:rPr>
                        <a:t>Depuis</a:t>
                      </a:r>
                      <a:r>
                        <a:rPr lang="en-ZA" sz="1000" dirty="0">
                          <a:solidFill>
                            <a:schemeClr val="dk1"/>
                          </a:solidFill>
                        </a:rPr>
                        <a:t> </a:t>
                      </a:r>
                      <a:r>
                        <a:rPr lang="en-ZA" sz="1000" dirty="0" err="1">
                          <a:solidFill>
                            <a:schemeClr val="dk1"/>
                          </a:solidFill>
                        </a:rPr>
                        <a:t>combien</a:t>
                      </a:r>
                      <a:r>
                        <a:rPr lang="en-ZA" sz="1000" dirty="0">
                          <a:solidFill>
                            <a:schemeClr val="dk1"/>
                          </a:solidFill>
                        </a:rPr>
                        <a:t> de temps </a:t>
                      </a:r>
                      <a:r>
                        <a:rPr lang="en-ZA" sz="1000" dirty="0" err="1">
                          <a:solidFill>
                            <a:schemeClr val="dk1"/>
                          </a:solidFill>
                        </a:rPr>
                        <a:t>ce</a:t>
                      </a:r>
                      <a:r>
                        <a:rPr lang="en-ZA" sz="1000" dirty="0">
                          <a:solidFill>
                            <a:schemeClr val="dk1"/>
                          </a:solidFill>
                        </a:rPr>
                        <a:t> dossier </a:t>
                      </a:r>
                      <a:r>
                        <a:rPr lang="en-ZA" sz="1000" dirty="0" err="1">
                          <a:solidFill>
                            <a:schemeClr val="dk1"/>
                          </a:solidFill>
                        </a:rPr>
                        <a:t>est</a:t>
                      </a:r>
                      <a:r>
                        <a:rPr lang="en-ZA" sz="1000" dirty="0">
                          <a:solidFill>
                            <a:schemeClr val="dk1"/>
                          </a:solidFill>
                        </a:rPr>
                        <a:t>-il </a:t>
                      </a:r>
                      <a:r>
                        <a:rPr lang="en-ZA" sz="1000" dirty="0" err="1">
                          <a:solidFill>
                            <a:schemeClr val="dk1"/>
                          </a:solidFill>
                        </a:rPr>
                        <a:t>ouvert</a:t>
                      </a:r>
                      <a:r>
                        <a:rPr lang="en-ZA" sz="1000" dirty="0">
                          <a:solidFill>
                            <a:schemeClr val="dk1"/>
                          </a:solidFill>
                        </a:rPr>
                        <a:t> : </a:t>
                      </a:r>
                      <a:r>
                        <a:rPr lang="en-ZA" sz="1000" b="0" i="1" dirty="0">
                          <a:solidFill>
                            <a:schemeClr val="dk1"/>
                          </a:solidFill>
                          <a:latin typeface="Calibri"/>
                          <a:ea typeface="Calibri"/>
                          <a:cs typeface="Calibri"/>
                          <a:sym typeface="Calibri"/>
                        </a:rPr>
                        <a:t>En </a:t>
                      </a:r>
                      <a:r>
                        <a:rPr lang="en-ZA" sz="1000" b="0" i="1" dirty="0" err="1">
                          <a:solidFill>
                            <a:schemeClr val="dk1"/>
                          </a:solidFill>
                          <a:latin typeface="Calibri"/>
                          <a:ea typeface="Calibri"/>
                          <a:cs typeface="Calibri"/>
                          <a:sym typeface="Calibri"/>
                        </a:rPr>
                        <a:t>semaines</a:t>
                      </a:r>
                      <a:r>
                        <a:rPr lang="en-ZA" sz="1000" b="0" i="1" dirty="0">
                          <a:solidFill>
                            <a:schemeClr val="dk1"/>
                          </a:solidFill>
                          <a:latin typeface="Calibri"/>
                          <a:ea typeface="Calibri"/>
                          <a:cs typeface="Calibri"/>
                          <a:sym typeface="Calibri"/>
                        </a:rPr>
                        <a:t> </a:t>
                      </a:r>
                      <a:r>
                        <a:rPr lang="en-ZA" sz="1000" dirty="0">
                          <a:solidFill>
                            <a:schemeClr val="accent4"/>
                          </a:solidFill>
                        </a:rPr>
                        <a:t>Le dossier a </a:t>
                      </a:r>
                      <a:r>
                        <a:rPr lang="en-ZA" sz="1000" dirty="0" err="1">
                          <a:solidFill>
                            <a:schemeClr val="accent4"/>
                          </a:solidFill>
                        </a:rPr>
                        <a:t>été</a:t>
                      </a:r>
                      <a:r>
                        <a:rPr lang="en-ZA" sz="1000" dirty="0">
                          <a:solidFill>
                            <a:schemeClr val="accent4"/>
                          </a:solidFill>
                        </a:rPr>
                        <a:t> </a:t>
                      </a:r>
                      <a:r>
                        <a:rPr lang="en-ZA" sz="1000" dirty="0" err="1">
                          <a:solidFill>
                            <a:schemeClr val="accent4"/>
                          </a:solidFill>
                        </a:rPr>
                        <a:t>ouvert</a:t>
                      </a:r>
                      <a:r>
                        <a:rPr lang="en-ZA" sz="1000" dirty="0">
                          <a:solidFill>
                            <a:schemeClr val="accent4"/>
                          </a:solidFill>
                        </a:rPr>
                        <a:t> pendant 5 </a:t>
                      </a:r>
                      <a:r>
                        <a:rPr lang="en-ZA" sz="1000" dirty="0" err="1">
                          <a:solidFill>
                            <a:schemeClr val="accent4"/>
                          </a:solidFill>
                        </a:rPr>
                        <a:t>mois</a:t>
                      </a:r>
                      <a:r>
                        <a:rPr lang="en-ZA" sz="1000" dirty="0">
                          <a:solidFill>
                            <a:schemeClr val="accent4"/>
                          </a:solidFill>
                        </a:rPr>
                        <a:t> (+/- 20 </a:t>
                      </a:r>
                      <a:r>
                        <a:rPr lang="en-ZA" sz="1000" dirty="0" err="1">
                          <a:solidFill>
                            <a:schemeClr val="accent4"/>
                          </a:solidFill>
                        </a:rPr>
                        <a:t>semaines</a:t>
                      </a:r>
                      <a:r>
                        <a:rPr lang="en-ZA" sz="1000" dirty="0">
                          <a:solidFill>
                            <a:schemeClr val="accent4"/>
                          </a:solidFill>
                        </a:rPr>
                        <a:t>)</a:t>
                      </a:r>
                      <a:endParaRPr sz="1000" dirty="0">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3"/>
                  </a:ext>
                </a:extLst>
              </a:tr>
              <a:tr h="234824">
                <a:tc gridSpan="4">
                  <a:txBody>
                    <a:bodyPr/>
                    <a:lstStyle/>
                    <a:p>
                      <a:pPr marL="0" marR="0" lvl="0" indent="0" algn="l" rtl="0">
                        <a:lnSpc>
                          <a:spcPct val="107000"/>
                        </a:lnSpc>
                        <a:spcBef>
                          <a:spcPts val="0"/>
                        </a:spcBef>
                        <a:spcAft>
                          <a:spcPts val="0"/>
                        </a:spcAft>
                        <a:buNone/>
                      </a:pPr>
                      <a:r>
                        <a:rPr lang="en-ZA" sz="1000" dirty="0" err="1">
                          <a:solidFill>
                            <a:schemeClr val="dk1"/>
                          </a:solidFill>
                        </a:rPr>
                        <a:t>Bref</a:t>
                      </a:r>
                      <a:r>
                        <a:rPr lang="en-ZA" sz="1000" dirty="0">
                          <a:solidFill>
                            <a:schemeClr val="dk1"/>
                          </a:solidFill>
                        </a:rPr>
                        <a:t> résumé de la situation </a:t>
                      </a:r>
                      <a:r>
                        <a:rPr lang="en-ZA" sz="1000" dirty="0" err="1">
                          <a:solidFill>
                            <a:schemeClr val="dk1"/>
                          </a:solidFill>
                        </a:rPr>
                        <a:t>actuelle</a:t>
                      </a:r>
                      <a:r>
                        <a:rPr lang="en-ZA" sz="1000" dirty="0">
                          <a:solidFill>
                            <a:schemeClr val="dk1"/>
                          </a:solidFill>
                        </a:rPr>
                        <a:t> du dossier : </a:t>
                      </a:r>
                      <a:r>
                        <a:rPr lang="en-ZA" sz="1000" b="0" i="1" dirty="0" err="1">
                          <a:solidFill>
                            <a:schemeClr val="dk1"/>
                          </a:solidFill>
                          <a:latin typeface="Calibri"/>
                          <a:ea typeface="Calibri"/>
                          <a:cs typeface="Calibri"/>
                          <a:sym typeface="Calibri"/>
                        </a:rPr>
                        <a:t>Décrivez</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l'historique</a:t>
                      </a:r>
                      <a:r>
                        <a:rPr lang="en-ZA" sz="1000" b="0" i="1" dirty="0">
                          <a:solidFill>
                            <a:schemeClr val="dk1"/>
                          </a:solidFill>
                          <a:latin typeface="Calibri"/>
                          <a:ea typeface="Calibri"/>
                          <a:cs typeface="Calibri"/>
                          <a:sym typeface="Calibri"/>
                        </a:rPr>
                        <a:t> et la situation </a:t>
                      </a:r>
                      <a:r>
                        <a:rPr lang="en-ZA" sz="1000" b="0" i="1" dirty="0" err="1">
                          <a:solidFill>
                            <a:schemeClr val="dk1"/>
                          </a:solidFill>
                          <a:latin typeface="Calibri"/>
                          <a:ea typeface="Calibri"/>
                          <a:cs typeface="Calibri"/>
                          <a:sym typeface="Calibri"/>
                        </a:rPr>
                        <a:t>actuelle</a:t>
                      </a:r>
                      <a:r>
                        <a:rPr lang="en-ZA" sz="1000" b="0" i="1" dirty="0">
                          <a:solidFill>
                            <a:schemeClr val="dk1"/>
                          </a:solidFill>
                          <a:latin typeface="Calibri"/>
                          <a:ea typeface="Calibri"/>
                          <a:cs typeface="Calibri"/>
                          <a:sym typeface="Calibri"/>
                        </a:rPr>
                        <a:t> du dossier, y </a:t>
                      </a:r>
                      <a:r>
                        <a:rPr lang="en-ZA" sz="1000" b="0" i="1" dirty="0" err="1">
                          <a:solidFill>
                            <a:schemeClr val="dk1"/>
                          </a:solidFill>
                          <a:latin typeface="Calibri"/>
                          <a:ea typeface="Calibri"/>
                          <a:cs typeface="Calibri"/>
                          <a:sym typeface="Calibri"/>
                        </a:rPr>
                        <a:t>compris</a:t>
                      </a:r>
                      <a:r>
                        <a:rPr lang="en-ZA" sz="1000" b="0" i="1" dirty="0">
                          <a:solidFill>
                            <a:schemeClr val="dk1"/>
                          </a:solidFill>
                          <a:latin typeface="Calibri"/>
                          <a:ea typeface="Calibri"/>
                          <a:cs typeface="Calibri"/>
                          <a:sym typeface="Calibri"/>
                        </a:rPr>
                        <a:t> les </a:t>
                      </a:r>
                      <a:r>
                        <a:rPr lang="en-ZA" sz="1000" b="0" i="1" dirty="0" err="1">
                          <a:solidFill>
                            <a:schemeClr val="dk1"/>
                          </a:solidFill>
                          <a:latin typeface="Calibri"/>
                          <a:ea typeface="Calibri"/>
                          <a:cs typeface="Calibri"/>
                          <a:sym typeface="Calibri"/>
                        </a:rPr>
                        <a:t>derniers</a:t>
                      </a:r>
                      <a:r>
                        <a:rPr lang="en-ZA" sz="1000" b="0" i="1" dirty="0">
                          <a:solidFill>
                            <a:schemeClr val="dk1"/>
                          </a:solidFill>
                          <a:latin typeface="Calibri"/>
                          <a:ea typeface="Calibri"/>
                          <a:cs typeface="Calibri"/>
                          <a:sym typeface="Calibri"/>
                        </a:rPr>
                        <a:t> services </a:t>
                      </a:r>
                      <a:r>
                        <a:rPr lang="en-ZA" sz="1000" b="0" i="1" dirty="0" err="1">
                          <a:solidFill>
                            <a:schemeClr val="dk1"/>
                          </a:solidFill>
                          <a:latin typeface="Calibri"/>
                          <a:ea typeface="Calibri"/>
                          <a:cs typeface="Calibri"/>
                          <a:sym typeface="Calibri"/>
                        </a:rPr>
                        <a:t>fournis</a:t>
                      </a:r>
                      <a:r>
                        <a:rPr lang="en-ZA" sz="1000" b="0" i="1" dirty="0">
                          <a:solidFill>
                            <a:schemeClr val="dk1"/>
                          </a:solidFill>
                          <a:latin typeface="Calibri"/>
                          <a:ea typeface="Calibri"/>
                          <a:cs typeface="Calibri"/>
                          <a:sym typeface="Calibri"/>
                        </a:rPr>
                        <a:t>/les </a:t>
                      </a:r>
                      <a:r>
                        <a:rPr lang="en-ZA" sz="1000" b="0" i="1" dirty="0" err="1">
                          <a:solidFill>
                            <a:schemeClr val="dk1"/>
                          </a:solidFill>
                          <a:latin typeface="Calibri"/>
                          <a:ea typeface="Calibri"/>
                          <a:cs typeface="Calibri"/>
                          <a:sym typeface="Calibri"/>
                        </a:rPr>
                        <a:t>dernières</a:t>
                      </a:r>
                      <a:r>
                        <a:rPr lang="en-ZA" sz="1000" b="0" i="1" dirty="0">
                          <a:solidFill>
                            <a:schemeClr val="dk1"/>
                          </a:solidFill>
                          <a:latin typeface="Calibri"/>
                          <a:ea typeface="Calibri"/>
                          <a:cs typeface="Calibri"/>
                          <a:sym typeface="Calibri"/>
                        </a:rPr>
                        <a:t> </a:t>
                      </a:r>
                      <a:r>
                        <a:rPr lang="en-ZA" sz="1000" b="0" i="1" dirty="0" err="1">
                          <a:solidFill>
                            <a:schemeClr val="dk1"/>
                          </a:solidFill>
                          <a:latin typeface="Calibri"/>
                          <a:ea typeface="Calibri"/>
                          <a:cs typeface="Calibri"/>
                          <a:sym typeface="Calibri"/>
                        </a:rPr>
                        <a:t>mesures</a:t>
                      </a:r>
                      <a:r>
                        <a:rPr lang="en-ZA" sz="1000" b="0" i="1" dirty="0">
                          <a:solidFill>
                            <a:schemeClr val="dk1"/>
                          </a:solidFill>
                          <a:latin typeface="Calibri"/>
                          <a:ea typeface="Calibri"/>
                          <a:cs typeface="Calibri"/>
                          <a:sym typeface="Calibri"/>
                        </a:rPr>
                        <a:t> prises.</a:t>
                      </a:r>
                      <a:endParaRPr sz="1000" b="0" i="1" dirty="0">
                        <a:solidFill>
                          <a:schemeClr val="dk1"/>
                        </a:solidFill>
                        <a:latin typeface="Calibri"/>
                        <a:ea typeface="Calibri"/>
                        <a:cs typeface="Calibri"/>
                        <a:sym typeface="Calibri"/>
                      </a:endParaRPr>
                    </a:p>
                    <a:p>
                      <a:pPr marL="0" marR="0" lvl="0" indent="0" algn="l" rtl="0">
                        <a:spcBef>
                          <a:spcPts val="800"/>
                        </a:spcBef>
                        <a:spcAft>
                          <a:spcPts val="0"/>
                        </a:spcAft>
                        <a:buNone/>
                      </a:pPr>
                      <a:r>
                        <a:rPr lang="en-ZA" sz="1000" dirty="0">
                          <a:solidFill>
                            <a:schemeClr val="accent4"/>
                          </a:solidFill>
                        </a:rPr>
                        <a:t>Elle </a:t>
                      </a:r>
                      <a:r>
                        <a:rPr lang="en-ZA" sz="1000" dirty="0" err="1">
                          <a:solidFill>
                            <a:schemeClr val="accent4"/>
                          </a:solidFill>
                        </a:rPr>
                        <a:t>est</a:t>
                      </a:r>
                      <a:r>
                        <a:rPr lang="en-ZA" sz="1000" dirty="0">
                          <a:solidFill>
                            <a:schemeClr val="accent4"/>
                          </a:solidFill>
                        </a:rPr>
                        <a:t> bonne</a:t>
                      </a:r>
                      <a:endParaRPr sz="1000" dirty="0">
                        <a:solidFill>
                          <a:schemeClr val="accent4"/>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4639"/>
        <p:cNvGrpSpPr/>
        <p:nvPr/>
      </p:nvGrpSpPr>
      <p:grpSpPr>
        <a:xfrm>
          <a:off x="0" y="0"/>
          <a:ext cx="0" cy="0"/>
          <a:chOff x="0" y="0"/>
          <a:chExt cx="0" cy="0"/>
        </a:xfrm>
      </p:grpSpPr>
      <p:sp>
        <p:nvSpPr>
          <p:cNvPr id="4640" name="Google Shape;4640;p191"/>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1" name="Google Shape;4641;p191"/>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2" name="Google Shape;4642;p191"/>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3" name="Google Shape;4643;p191"/>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4" name="Google Shape;4644;p191"/>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5" name="Google Shape;4645;p191"/>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646" name="Google Shape;4646;p191"/>
          <p:cNvGraphicFramePr/>
          <p:nvPr>
            <p:extLst>
              <p:ext uri="{D42A27DB-BD31-4B8C-83A1-F6EECF244321}">
                <p14:modId xmlns:p14="http://schemas.microsoft.com/office/powerpoint/2010/main" val="1763667381"/>
              </p:ext>
            </p:extLst>
          </p:nvPr>
        </p:nvGraphicFramePr>
        <p:xfrm>
          <a:off x="996287" y="715814"/>
          <a:ext cx="5254050" cy="8309369"/>
        </p:xfrm>
        <a:graphic>
          <a:graphicData uri="http://schemas.openxmlformats.org/drawingml/2006/table">
            <a:tbl>
              <a:tblPr firstRow="1" firstCol="1" bandRow="1">
                <a:noFill/>
                <a:tableStyleId>{2E002EEE-DCA1-4BBC-BB20-DC795D1CDC30}</a:tableStyleId>
              </a:tblPr>
              <a:tblGrid>
                <a:gridCol w="2032675">
                  <a:extLst>
                    <a:ext uri="{9D8B030D-6E8A-4147-A177-3AD203B41FA5}">
                      <a16:colId xmlns:a16="http://schemas.microsoft.com/office/drawing/2014/main" val="20000"/>
                    </a:ext>
                  </a:extLst>
                </a:gridCol>
                <a:gridCol w="491050">
                  <a:extLst>
                    <a:ext uri="{9D8B030D-6E8A-4147-A177-3AD203B41FA5}">
                      <a16:colId xmlns:a16="http://schemas.microsoft.com/office/drawing/2014/main" val="20001"/>
                    </a:ext>
                  </a:extLst>
                </a:gridCol>
                <a:gridCol w="1023875">
                  <a:extLst>
                    <a:ext uri="{9D8B030D-6E8A-4147-A177-3AD203B41FA5}">
                      <a16:colId xmlns:a16="http://schemas.microsoft.com/office/drawing/2014/main" val="20002"/>
                    </a:ext>
                  </a:extLst>
                </a:gridCol>
                <a:gridCol w="1706450">
                  <a:extLst>
                    <a:ext uri="{9D8B030D-6E8A-4147-A177-3AD203B41FA5}">
                      <a16:colId xmlns:a16="http://schemas.microsoft.com/office/drawing/2014/main" val="20003"/>
                    </a:ext>
                  </a:extLst>
                </a:gridCol>
              </a:tblGrid>
              <a:tr h="127000">
                <a:tc gridSpan="4">
                  <a:txBody>
                    <a:bodyPr/>
                    <a:lstStyle/>
                    <a:p>
                      <a:pPr marL="0" marR="0" lvl="0" indent="0" algn="l" rtl="0">
                        <a:spcBef>
                          <a:spcPts val="0"/>
                        </a:spcBef>
                        <a:spcAft>
                          <a:spcPts val="0"/>
                        </a:spcAft>
                        <a:buNone/>
                      </a:pPr>
                      <a:r>
                        <a:rPr lang="en-ZA" sz="1000">
                          <a:solidFill>
                            <a:schemeClr val="dk1"/>
                          </a:solidFill>
                        </a:rPr>
                        <a:t>Si l'enfant déménage</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225225">
                <a:tc gridSpan="4">
                  <a:txBody>
                    <a:bodyPr/>
                    <a:lstStyle/>
                    <a:p>
                      <a:pPr marL="0" marR="0" lvl="0" indent="0" algn="l" rtl="0">
                        <a:spcBef>
                          <a:spcPts val="0"/>
                        </a:spcBef>
                        <a:spcAft>
                          <a:spcPts val="0"/>
                        </a:spcAft>
                        <a:buNone/>
                      </a:pPr>
                      <a:r>
                        <a:rPr lang="en-ZA" sz="1000" dirty="0">
                          <a:solidFill>
                            <a:schemeClr val="dk1"/>
                          </a:solidFill>
                        </a:rPr>
                        <a:t>Nouvelle </a:t>
                      </a:r>
                      <a:r>
                        <a:rPr lang="en-ZA" sz="1000" dirty="0" err="1">
                          <a:solidFill>
                            <a:schemeClr val="dk1"/>
                          </a:solidFill>
                        </a:rPr>
                        <a:t>adresse</a:t>
                      </a:r>
                      <a:r>
                        <a:rPr lang="en-ZA" sz="1000" dirty="0">
                          <a:solidFill>
                            <a:schemeClr val="dk1"/>
                          </a:solidFill>
                        </a:rPr>
                        <a:t> / lieu de </a:t>
                      </a:r>
                      <a:r>
                        <a:rPr lang="en-ZA" sz="1000" dirty="0" err="1">
                          <a:solidFill>
                            <a:schemeClr val="dk1"/>
                          </a:solidFill>
                        </a:rPr>
                        <a:t>résidence</a:t>
                      </a:r>
                      <a:r>
                        <a:rPr lang="en-ZA" sz="1000" dirty="0">
                          <a:solidFill>
                            <a:schemeClr val="dk1"/>
                          </a:solidFill>
                        </a:rPr>
                        <a:t> de </a:t>
                      </a:r>
                      <a:r>
                        <a:rPr lang="en-ZA" sz="1000" dirty="0" err="1">
                          <a:solidFill>
                            <a:schemeClr val="dk1"/>
                          </a:solidFill>
                        </a:rPr>
                        <a:t>l'enfant</a:t>
                      </a:r>
                      <a:r>
                        <a:rPr lang="en-ZA" sz="1000" dirty="0">
                          <a:solidFill>
                            <a:schemeClr val="dk1"/>
                          </a:solidFill>
                        </a:rPr>
                        <a:t> : </a:t>
                      </a:r>
                      <a:r>
                        <a:rPr lang="en-ZA" sz="700" b="0" i="1" dirty="0" err="1">
                          <a:solidFill>
                            <a:schemeClr val="dk1"/>
                          </a:solidFill>
                        </a:rPr>
                        <a:t>Fournissez</a:t>
                      </a:r>
                      <a:r>
                        <a:rPr lang="en-ZA" sz="700" b="0" i="1" dirty="0">
                          <a:solidFill>
                            <a:schemeClr val="dk1"/>
                          </a:solidFill>
                        </a:rPr>
                        <a:t> </a:t>
                      </a:r>
                      <a:r>
                        <a:rPr lang="en-ZA" sz="700" b="0" i="1" dirty="0" err="1">
                          <a:solidFill>
                            <a:schemeClr val="dk1"/>
                          </a:solidFill>
                        </a:rPr>
                        <a:t>autant</a:t>
                      </a:r>
                      <a:r>
                        <a:rPr lang="en-ZA" sz="700" b="0" i="1" dirty="0">
                          <a:solidFill>
                            <a:schemeClr val="dk1"/>
                          </a:solidFill>
                        </a:rPr>
                        <a:t> de </a:t>
                      </a:r>
                      <a:r>
                        <a:rPr lang="en-ZA" sz="700" b="0" i="1" dirty="0" err="1">
                          <a:solidFill>
                            <a:schemeClr val="dk1"/>
                          </a:solidFill>
                        </a:rPr>
                        <a:t>détails</a:t>
                      </a:r>
                      <a:r>
                        <a:rPr lang="en-ZA" sz="700" b="0" i="1" dirty="0">
                          <a:solidFill>
                            <a:schemeClr val="dk1"/>
                          </a:solidFill>
                        </a:rPr>
                        <a:t> que possible sur le lieu </a:t>
                      </a:r>
                      <a:r>
                        <a:rPr lang="en-ZA" sz="700" b="0" i="1" dirty="0" err="1">
                          <a:solidFill>
                            <a:schemeClr val="dk1"/>
                          </a:solidFill>
                        </a:rPr>
                        <a:t>afin</a:t>
                      </a:r>
                      <a:r>
                        <a:rPr lang="en-ZA" sz="700" b="0" i="1" dirty="0">
                          <a:solidFill>
                            <a:schemeClr val="dk1"/>
                          </a:solidFill>
                        </a:rPr>
                        <a:t> que </a:t>
                      </a:r>
                      <a:r>
                        <a:rPr lang="en-ZA" sz="700" b="0" i="1" dirty="0" err="1">
                          <a:solidFill>
                            <a:schemeClr val="dk1"/>
                          </a:solidFill>
                        </a:rPr>
                        <a:t>d'autres</a:t>
                      </a:r>
                      <a:r>
                        <a:rPr lang="en-ZA" sz="700" b="0" i="1" dirty="0">
                          <a:solidFill>
                            <a:schemeClr val="dk1"/>
                          </a:solidFill>
                        </a:rPr>
                        <a:t> </a:t>
                      </a:r>
                      <a:r>
                        <a:rPr lang="en-ZA" sz="700" b="0" i="1" dirty="0" err="1">
                          <a:solidFill>
                            <a:schemeClr val="dk1"/>
                          </a:solidFill>
                        </a:rPr>
                        <a:t>puissent</a:t>
                      </a:r>
                      <a:r>
                        <a:rPr lang="en-ZA" sz="700" b="0" i="1" dirty="0">
                          <a:solidFill>
                            <a:schemeClr val="dk1"/>
                          </a:solidFill>
                        </a:rPr>
                        <a:t> le </a:t>
                      </a:r>
                      <a:r>
                        <a:rPr lang="en-ZA" sz="700" b="0" i="1" dirty="0" err="1">
                          <a:solidFill>
                            <a:schemeClr val="dk1"/>
                          </a:solidFill>
                        </a:rPr>
                        <a:t>trouver</a:t>
                      </a:r>
                      <a:r>
                        <a:rPr lang="en-ZA" sz="700" b="0" i="1" dirty="0">
                          <a:solidFill>
                            <a:schemeClr val="dk1"/>
                          </a:solidFill>
                        </a:rPr>
                        <a:t>, par </a:t>
                      </a:r>
                      <a:r>
                        <a:rPr lang="en-ZA" sz="700" b="0" i="1" dirty="0" err="1">
                          <a:solidFill>
                            <a:schemeClr val="dk1"/>
                          </a:solidFill>
                        </a:rPr>
                        <a:t>exemple</a:t>
                      </a:r>
                      <a:r>
                        <a:rPr lang="en-ZA" sz="700" b="0" i="1" dirty="0">
                          <a:solidFill>
                            <a:schemeClr val="dk1"/>
                          </a:solidFill>
                        </a:rPr>
                        <a:t> </a:t>
                      </a:r>
                      <a:r>
                        <a:rPr lang="en-ZA" sz="700" b="0" i="1" dirty="0" err="1">
                          <a:solidFill>
                            <a:schemeClr val="dk1"/>
                          </a:solidFill>
                        </a:rPr>
                        <a:t>maison</a:t>
                      </a:r>
                      <a:r>
                        <a:rPr lang="en-ZA" sz="700" b="0" i="1" dirty="0">
                          <a:solidFill>
                            <a:schemeClr val="dk1"/>
                          </a:solidFill>
                        </a:rPr>
                        <a:t>, point de </a:t>
                      </a:r>
                      <a:r>
                        <a:rPr lang="en-ZA" sz="700" b="0" i="1" dirty="0" err="1">
                          <a:solidFill>
                            <a:schemeClr val="dk1"/>
                          </a:solidFill>
                        </a:rPr>
                        <a:t>repère</a:t>
                      </a:r>
                      <a:r>
                        <a:rPr lang="en-ZA" sz="700" b="0" i="1" dirty="0">
                          <a:solidFill>
                            <a:schemeClr val="dk1"/>
                          </a:solidFill>
                        </a:rPr>
                        <a:t>, rue, </a:t>
                      </a:r>
                      <a:r>
                        <a:rPr lang="en-ZA" sz="700" b="0" i="1" dirty="0" err="1">
                          <a:solidFill>
                            <a:schemeClr val="dk1"/>
                          </a:solidFill>
                        </a:rPr>
                        <a:t>ville</a:t>
                      </a:r>
                      <a:r>
                        <a:rPr lang="en-ZA" sz="700" b="0" i="1" dirty="0">
                          <a:solidFill>
                            <a:schemeClr val="dk1"/>
                          </a:solidFill>
                        </a:rPr>
                        <a:t>/village, district, province (à adapter </a:t>
                      </a:r>
                      <a:r>
                        <a:rPr lang="en-ZA" sz="700" b="0" i="1" dirty="0" err="1">
                          <a:solidFill>
                            <a:schemeClr val="dk1"/>
                          </a:solidFill>
                        </a:rPr>
                        <a:t>en</a:t>
                      </a:r>
                      <a:r>
                        <a:rPr lang="en-ZA" sz="700" b="0" i="1" dirty="0">
                          <a:solidFill>
                            <a:schemeClr val="dk1"/>
                          </a:solidFill>
                        </a:rPr>
                        <a:t> </a:t>
                      </a:r>
                      <a:r>
                        <a:rPr lang="en-ZA" sz="700" b="0" i="1" dirty="0" err="1">
                          <a:solidFill>
                            <a:schemeClr val="dk1"/>
                          </a:solidFill>
                        </a:rPr>
                        <a:t>fonction</a:t>
                      </a:r>
                      <a:r>
                        <a:rPr lang="en-ZA" sz="700" b="0" i="1" dirty="0">
                          <a:solidFill>
                            <a:schemeClr val="dk1"/>
                          </a:solidFill>
                        </a:rPr>
                        <a:t> du </a:t>
                      </a:r>
                      <a:r>
                        <a:rPr lang="en-ZA" sz="700" b="0" i="1" dirty="0" err="1">
                          <a:solidFill>
                            <a:schemeClr val="dk1"/>
                          </a:solidFill>
                        </a:rPr>
                        <a:t>contexte</a:t>
                      </a:r>
                      <a:r>
                        <a:rPr lang="en-ZA" sz="700" b="0" i="1" dirty="0">
                          <a:solidFill>
                            <a:schemeClr val="dk1"/>
                          </a:solidFill>
                        </a:rPr>
                        <a:t>).</a:t>
                      </a:r>
                      <a:endParaRPr sz="7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accent4"/>
                          </a:solidFill>
                        </a:rPr>
                        <a:t>Non </a:t>
                      </a:r>
                      <a:endParaRPr sz="1000" dirty="0">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127000">
                <a:tc gridSpan="4">
                  <a:txBody>
                    <a:bodyPr/>
                    <a:lstStyle/>
                    <a:p>
                      <a:pPr marL="0" marR="0" lvl="0" indent="0" algn="l" rtl="0">
                        <a:spcBef>
                          <a:spcPts val="0"/>
                        </a:spcBef>
                        <a:spcAft>
                          <a:spcPts val="0"/>
                        </a:spcAft>
                        <a:buNone/>
                      </a:pPr>
                      <a:r>
                        <a:rPr lang="en-ZA" sz="1000" dirty="0" err="1">
                          <a:solidFill>
                            <a:schemeClr val="dk1"/>
                          </a:solidFill>
                        </a:rPr>
                        <a:t>Téléphone</a:t>
                      </a:r>
                      <a:r>
                        <a:rPr lang="en-ZA" sz="1000" dirty="0">
                          <a:solidFill>
                            <a:schemeClr val="dk1"/>
                          </a:solidFill>
                        </a:rPr>
                        <a:t> / </a:t>
                      </a:r>
                      <a:r>
                        <a:rPr lang="en-ZA" sz="1000" dirty="0" err="1">
                          <a:solidFill>
                            <a:schemeClr val="dk1"/>
                          </a:solidFill>
                        </a:rPr>
                        <a:t>autres</a:t>
                      </a:r>
                      <a:r>
                        <a:rPr lang="en-ZA" sz="1000" dirty="0">
                          <a:solidFill>
                            <a:schemeClr val="dk1"/>
                          </a:solidFill>
                        </a:rPr>
                        <a:t> </a:t>
                      </a:r>
                      <a:r>
                        <a:rPr lang="en-ZA" sz="1000" dirty="0" err="1">
                          <a:solidFill>
                            <a:schemeClr val="dk1"/>
                          </a:solidFill>
                        </a:rPr>
                        <a:t>coordonnées</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127000">
                <a:tc gridSpan="4">
                  <a:txBody>
                    <a:bodyPr/>
                    <a:lstStyle/>
                    <a:p>
                      <a:pPr marL="0" marR="0" lvl="0" indent="0" algn="l" rtl="0">
                        <a:spcBef>
                          <a:spcPts val="0"/>
                        </a:spcBef>
                        <a:spcAft>
                          <a:spcPts val="0"/>
                        </a:spcAft>
                        <a:buNone/>
                      </a:pPr>
                      <a:r>
                        <a:rPr lang="en-ZA" sz="1000">
                          <a:solidFill>
                            <a:schemeClr val="dk1"/>
                          </a:solidFill>
                        </a:rPr>
                        <a:t>Modalités de prise en charge à la fermeture</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563075">
                <a:tc gridSpan="2">
                  <a:txBody>
                    <a:bodyPr/>
                    <a:lstStyle/>
                    <a:p>
                      <a:pPr marL="0" marR="0" lvl="0" indent="0" algn="l" rtl="0">
                        <a:spcBef>
                          <a:spcPts val="0"/>
                        </a:spcBef>
                        <a:spcAft>
                          <a:spcPts val="0"/>
                        </a:spcAft>
                        <a:buNone/>
                      </a:pPr>
                      <a:r>
                        <a:rPr lang="en-ZA" sz="1000" b="1">
                          <a:solidFill>
                            <a:schemeClr val="dk1"/>
                          </a:solidFill>
                        </a:rPr>
                        <a:t>Modalités actuelles de prise en charge et d'hébergement de l'enfant :</a:t>
                      </a:r>
                      <a:endParaRPr sz="1000" b="1">
                        <a:solidFill>
                          <a:schemeClr val="dk1"/>
                        </a:solidFill>
                      </a:endParaRPr>
                    </a:p>
                    <a:p>
                      <a:pPr marL="0" marR="0" lvl="0" indent="0" algn="l" rtl="0">
                        <a:spcBef>
                          <a:spcPts val="0"/>
                        </a:spcBef>
                        <a:spcAft>
                          <a:spcPts val="0"/>
                        </a:spcAft>
                        <a:buNone/>
                      </a:pPr>
                      <a:r>
                        <a:rPr lang="en-ZA" sz="1000" b="1">
                          <a:solidFill>
                            <a:schemeClr val="accent4"/>
                          </a:solidFill>
                        </a:rPr>
                        <a:t>X </a:t>
                      </a:r>
                      <a:r>
                        <a:rPr lang="en-ZA" sz="1000" b="0">
                          <a:solidFill>
                            <a:schemeClr val="dk1"/>
                          </a:solidFill>
                        </a:rPr>
                        <a:t>Parent(s) - Mère</a:t>
                      </a:r>
                      <a:endParaRPr sz="1000" b="0">
                        <a:solidFill>
                          <a:schemeClr val="dk1"/>
                        </a:solidFill>
                      </a:endParaRPr>
                    </a:p>
                    <a:p>
                      <a:pPr marL="0" marR="0" lvl="0" indent="0" algn="l" rtl="0">
                        <a:spcBef>
                          <a:spcPts val="0"/>
                        </a:spcBef>
                        <a:spcAft>
                          <a:spcPts val="0"/>
                        </a:spcAft>
                        <a:buNone/>
                      </a:pPr>
                      <a:r>
                        <a:rPr lang="en-ZA" sz="1000" b="0">
                          <a:solidFill>
                            <a:schemeClr val="dk1"/>
                          </a:solidFill>
                        </a:rPr>
                        <a:t>[ ] Beau-père ou belle-mère</a:t>
                      </a:r>
                      <a:endParaRPr sz="1000" b="0">
                        <a:solidFill>
                          <a:schemeClr val="dk1"/>
                        </a:solidFill>
                      </a:endParaRPr>
                    </a:p>
                    <a:p>
                      <a:pPr marL="0" marR="0" lvl="0" indent="0" algn="l" rtl="0">
                        <a:spcBef>
                          <a:spcPts val="0"/>
                        </a:spcBef>
                        <a:spcAft>
                          <a:spcPts val="0"/>
                        </a:spcAft>
                        <a:buNone/>
                      </a:pPr>
                      <a:r>
                        <a:rPr lang="en-ZA" sz="1000" b="0">
                          <a:solidFill>
                            <a:schemeClr val="dk1"/>
                          </a:solidFill>
                        </a:rPr>
                        <a:t>[ ]Personne(s) soignante(s) habituelle(s)</a:t>
                      </a:r>
                      <a:endParaRPr sz="1000" b="0">
                        <a:solidFill>
                          <a:schemeClr val="dk1"/>
                        </a:solidFill>
                      </a:endParaRPr>
                    </a:p>
                    <a:p>
                      <a:pPr marL="0" marR="0" lvl="0" indent="0" algn="l" rtl="0">
                        <a:spcBef>
                          <a:spcPts val="0"/>
                        </a:spcBef>
                        <a:spcAft>
                          <a:spcPts val="0"/>
                        </a:spcAft>
                        <a:buNone/>
                      </a:pPr>
                      <a:r>
                        <a:rPr lang="en-ZA" sz="1000" b="0">
                          <a:solidFill>
                            <a:schemeClr val="dk1"/>
                          </a:solidFill>
                        </a:rPr>
                        <a:t>[ ] Frère ou sœur adulte</a:t>
                      </a:r>
                      <a:endParaRPr sz="1000" b="0">
                        <a:solidFill>
                          <a:schemeClr val="dk1"/>
                        </a:solidFill>
                      </a:endParaRPr>
                    </a:p>
                    <a:p>
                      <a:pPr marL="0" marR="0" lvl="0" indent="0" algn="l" rtl="0">
                        <a:spcBef>
                          <a:spcPts val="0"/>
                        </a:spcBef>
                        <a:spcAft>
                          <a:spcPts val="0"/>
                        </a:spcAft>
                        <a:buNone/>
                      </a:pPr>
                      <a:r>
                        <a:rPr lang="en-ZA" sz="1000" b="0">
                          <a:solidFill>
                            <a:schemeClr val="dk1"/>
                          </a:solidFill>
                        </a:rPr>
                        <a:t>[ ] Prise en charge par la parenté / famille élargie </a:t>
                      </a:r>
                      <a:endParaRPr sz="1000" b="0">
                        <a:solidFill>
                          <a:schemeClr val="dk1"/>
                        </a:solidFill>
                      </a:endParaRPr>
                    </a:p>
                    <a:p>
                      <a:pPr marL="0" marR="0" lvl="0" indent="0" algn="l" rtl="0">
                        <a:spcBef>
                          <a:spcPts val="0"/>
                        </a:spcBef>
                        <a:spcAft>
                          <a:spcPts val="0"/>
                        </a:spcAft>
                        <a:buNone/>
                      </a:pPr>
                      <a:r>
                        <a:rPr lang="en-ZA" sz="1000" b="0">
                          <a:solidFill>
                            <a:schemeClr val="dk1"/>
                          </a:solidFill>
                        </a:rPr>
                        <a:t>[ ] Placement en famille d'accueil</a:t>
                      </a:r>
                      <a:endParaRPr sz="1000" b="0">
                        <a:solidFill>
                          <a:schemeClr val="dk1"/>
                        </a:solidFill>
                      </a:endParaRPr>
                    </a:p>
                    <a:p>
                      <a:pPr marL="0" marR="0" lvl="0" indent="0" algn="l" rtl="0">
                        <a:spcBef>
                          <a:spcPts val="0"/>
                        </a:spcBef>
                        <a:spcAft>
                          <a:spcPts val="0"/>
                        </a:spcAft>
                        <a:buNone/>
                      </a:pPr>
                      <a:r>
                        <a:rPr lang="en-ZA" sz="1000" b="0">
                          <a:solidFill>
                            <a:schemeClr val="dk1"/>
                          </a:solidFill>
                        </a:rPr>
                        <a:t>[ ]Soins résidentiels </a:t>
                      </a:r>
                      <a:endParaRPr sz="1000" b="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0">
                          <a:solidFill>
                            <a:schemeClr val="dk1"/>
                          </a:solidFill>
                        </a:rPr>
                        <a:t> </a:t>
                      </a:r>
                      <a:endParaRPr sz="1000" b="0">
                        <a:solidFill>
                          <a:schemeClr val="dk1"/>
                        </a:solidFill>
                      </a:endParaRPr>
                    </a:p>
                    <a:p>
                      <a:pPr marL="0" marR="0" lvl="0" indent="0" algn="l" rtl="0">
                        <a:spcBef>
                          <a:spcPts val="0"/>
                        </a:spcBef>
                        <a:spcAft>
                          <a:spcPts val="0"/>
                        </a:spcAft>
                        <a:buNone/>
                      </a:pPr>
                      <a:r>
                        <a:rPr lang="en-ZA" sz="1000" b="0">
                          <a:solidFill>
                            <a:schemeClr val="dk1"/>
                          </a:solidFill>
                        </a:rPr>
                        <a:t>[ ]Kafala</a:t>
                      </a:r>
                      <a:endParaRPr sz="1000" b="0">
                        <a:solidFill>
                          <a:schemeClr val="dk1"/>
                        </a:solidFill>
                      </a:endParaRPr>
                    </a:p>
                    <a:p>
                      <a:pPr marL="0" marR="0" lvl="0" indent="0" algn="l" rtl="0">
                        <a:spcBef>
                          <a:spcPts val="0"/>
                        </a:spcBef>
                        <a:spcAft>
                          <a:spcPts val="0"/>
                        </a:spcAft>
                        <a:buNone/>
                      </a:pPr>
                      <a:r>
                        <a:rPr lang="en-ZA" sz="1000" b="0">
                          <a:solidFill>
                            <a:schemeClr val="dk1"/>
                          </a:solidFill>
                        </a:rPr>
                        <a:t>[ ]Vie autonome</a:t>
                      </a:r>
                      <a:endParaRPr sz="1000" b="0">
                        <a:solidFill>
                          <a:schemeClr val="dk1"/>
                        </a:solidFill>
                      </a:endParaRPr>
                    </a:p>
                    <a:p>
                      <a:pPr marL="0" marR="0" lvl="0" indent="0" algn="l" rtl="0">
                        <a:spcBef>
                          <a:spcPts val="0"/>
                        </a:spcBef>
                        <a:spcAft>
                          <a:spcPts val="0"/>
                        </a:spcAft>
                        <a:buNone/>
                      </a:pPr>
                      <a:r>
                        <a:rPr lang="en-ZA" sz="1000" b="0">
                          <a:solidFill>
                            <a:schemeClr val="dk1"/>
                          </a:solidFill>
                        </a:rPr>
                        <a:t>[ ]Ménage dirigé par un enfant</a:t>
                      </a:r>
                      <a:endParaRPr sz="1000" b="0">
                        <a:solidFill>
                          <a:schemeClr val="dk1"/>
                        </a:solidFill>
                      </a:endParaRPr>
                    </a:p>
                    <a:p>
                      <a:pPr marL="0" marR="0" lvl="0" indent="0" algn="l" rtl="0">
                        <a:spcBef>
                          <a:spcPts val="0"/>
                        </a:spcBef>
                        <a:spcAft>
                          <a:spcPts val="0"/>
                        </a:spcAft>
                        <a:buNone/>
                      </a:pPr>
                      <a:r>
                        <a:rPr lang="en-ZA" sz="1000" b="0">
                          <a:solidFill>
                            <a:schemeClr val="dk1"/>
                          </a:solidFill>
                        </a:rPr>
                        <a:t>[ ] Adulte sans lien de parenté</a:t>
                      </a:r>
                      <a:endParaRPr sz="1000" b="0">
                        <a:solidFill>
                          <a:schemeClr val="dk1"/>
                        </a:solidFill>
                      </a:endParaRPr>
                    </a:p>
                    <a:p>
                      <a:pPr marL="0" marR="0" lvl="0" indent="0" algn="l" rtl="0">
                        <a:spcBef>
                          <a:spcPts val="0"/>
                        </a:spcBef>
                        <a:spcAft>
                          <a:spcPts val="0"/>
                        </a:spcAft>
                        <a:buNone/>
                      </a:pPr>
                      <a:r>
                        <a:rPr lang="en-ZA" sz="1000" b="0">
                          <a:solidFill>
                            <a:schemeClr val="dk1"/>
                          </a:solidFill>
                        </a:rPr>
                        <a:t>[ ]Pas de prise en charge</a:t>
                      </a:r>
                      <a:endParaRPr sz="1000" b="0">
                        <a:solidFill>
                          <a:schemeClr val="dk1"/>
                        </a:solidFill>
                      </a:endParaRPr>
                    </a:p>
                    <a:p>
                      <a:pPr marL="0" marR="0" lvl="0" indent="0" algn="l" rtl="0">
                        <a:spcBef>
                          <a:spcPts val="0"/>
                        </a:spcBef>
                        <a:spcAft>
                          <a:spcPts val="0"/>
                        </a:spcAft>
                        <a:buNone/>
                      </a:pPr>
                      <a:r>
                        <a:rPr lang="en-ZA" sz="1000" b="0">
                          <a:solidFill>
                            <a:schemeClr val="dk1"/>
                          </a:solidFill>
                        </a:rPr>
                        <a:t>[ ]Autre, veuillez préciser :</a:t>
                      </a:r>
                      <a:endParaRPr sz="1000" b="0">
                        <a:solidFill>
                          <a:schemeClr val="dk1"/>
                        </a:solidFill>
                      </a:endParaRPr>
                    </a:p>
                    <a:p>
                      <a:pPr marL="0" marR="0" lvl="0" indent="0" algn="l" rtl="0">
                        <a:spcBef>
                          <a:spcPts val="0"/>
                        </a:spcBef>
                        <a:spcAft>
                          <a:spcPts val="0"/>
                        </a:spcAft>
                        <a:buNone/>
                      </a:pPr>
                      <a:r>
                        <a:rPr lang="en-ZA" sz="1000" b="0">
                          <a:solidFill>
                            <a:schemeClr val="dk1"/>
                          </a:solidFill>
                        </a:rPr>
                        <a:t> </a:t>
                      </a:r>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4"/>
                  </a:ext>
                </a:extLst>
              </a:tr>
              <a:tr h="208725">
                <a:tc gridSpan="4">
                  <a:txBody>
                    <a:bodyPr/>
                    <a:lstStyle/>
                    <a:p>
                      <a:pPr marL="0" marR="0" lvl="0" indent="0" algn="l" rtl="0">
                        <a:spcBef>
                          <a:spcPts val="0"/>
                        </a:spcBef>
                        <a:spcAft>
                          <a:spcPts val="0"/>
                        </a:spcAft>
                        <a:buNone/>
                      </a:pPr>
                      <a:r>
                        <a:rPr lang="en-ZA" sz="1000" dirty="0" err="1">
                          <a:solidFill>
                            <a:schemeClr val="dk1"/>
                          </a:solidFill>
                        </a:rPr>
                        <a:t>S'agit</a:t>
                      </a:r>
                      <a:r>
                        <a:rPr lang="en-ZA" sz="1000" dirty="0">
                          <a:solidFill>
                            <a:schemeClr val="dk1"/>
                          </a:solidFill>
                        </a:rPr>
                        <a:t>-il </a:t>
                      </a:r>
                      <a:r>
                        <a:rPr lang="en-ZA" sz="1000" dirty="0" err="1">
                          <a:solidFill>
                            <a:schemeClr val="dk1"/>
                          </a:solidFill>
                        </a:rPr>
                        <a:t>d'une</a:t>
                      </a:r>
                      <a:r>
                        <a:rPr lang="en-ZA" sz="1000" dirty="0">
                          <a:solidFill>
                            <a:schemeClr val="dk1"/>
                          </a:solidFill>
                        </a:rPr>
                        <a:t> prise </a:t>
                      </a:r>
                      <a:r>
                        <a:rPr lang="en-ZA" sz="1000" dirty="0" err="1">
                          <a:solidFill>
                            <a:schemeClr val="dk1"/>
                          </a:solidFill>
                        </a:rPr>
                        <a:t>en</a:t>
                      </a:r>
                      <a:r>
                        <a:rPr lang="en-ZA" sz="1000" dirty="0">
                          <a:solidFill>
                            <a:schemeClr val="dk1"/>
                          </a:solidFill>
                        </a:rPr>
                        <a:t> charge </a:t>
                      </a:r>
                      <a:r>
                        <a:rPr lang="en-ZA" sz="1000" dirty="0" err="1">
                          <a:solidFill>
                            <a:schemeClr val="dk1"/>
                          </a:solidFill>
                        </a:rPr>
                        <a:t>permanente</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1" dirty="0">
                          <a:solidFill>
                            <a:schemeClr val="accent4"/>
                          </a:solidFill>
                        </a:rPr>
                        <a:t>X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[Non, </a:t>
                      </a:r>
                      <a:r>
                        <a:rPr lang="en-ZA" sz="1000" b="0" dirty="0" err="1">
                          <a:solidFill>
                            <a:schemeClr val="dk1"/>
                          </a:solidFill>
                        </a:rPr>
                        <a:t>veuillez</a:t>
                      </a:r>
                      <a:r>
                        <a:rPr lang="en-ZA" sz="1000" b="0" dirty="0">
                          <a:solidFill>
                            <a:schemeClr val="dk1"/>
                          </a:solidFill>
                        </a:rPr>
                        <a:t> </a:t>
                      </a:r>
                      <a:r>
                        <a:rPr lang="en-ZA" sz="1000" b="0" dirty="0" err="1">
                          <a:solidFill>
                            <a:schemeClr val="dk1"/>
                          </a:solidFill>
                        </a:rPr>
                        <a:t>préciser</a:t>
                      </a:r>
                      <a:r>
                        <a:rPr lang="en-ZA" sz="1000" b="0" dirty="0">
                          <a:solidFill>
                            <a:schemeClr val="dk1"/>
                          </a:solidFill>
                        </a:rPr>
                        <a:t> </a:t>
                      </a:r>
                      <a:r>
                        <a:rPr lang="en-ZA" sz="1000" b="0" dirty="0" err="1">
                          <a:solidFill>
                            <a:schemeClr val="dk1"/>
                          </a:solidFill>
                        </a:rPr>
                        <a:t>pourquoi</a:t>
                      </a:r>
                      <a:r>
                        <a:rPr lang="en-ZA" sz="1000" b="0" dirty="0">
                          <a:solidFill>
                            <a:schemeClr val="dk1"/>
                          </a:solidFill>
                        </a:rPr>
                        <a:t> :</a:t>
                      </a:r>
                      <a:endParaRPr sz="1000" b="0" dirty="0">
                        <a:solidFill>
                          <a:schemeClr val="dk1"/>
                        </a:solidFill>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dirty="0"/>
                    </a:p>
                  </a:txBody>
                  <a:tcPr/>
                </a:tc>
                <a:tc hMerge="1">
                  <a:txBody>
                    <a:bodyPr/>
                    <a:lstStyle/>
                    <a:p>
                      <a:endParaRPr lang="en-BE"/>
                    </a:p>
                  </a:txBody>
                  <a:tcPr/>
                </a:tc>
                <a:extLst>
                  <a:ext uri="{0D108BD9-81ED-4DB2-BD59-A6C34878D82A}">
                    <a16:rowId xmlns:a16="http://schemas.microsoft.com/office/drawing/2014/main" val="10005"/>
                  </a:ext>
                </a:extLst>
              </a:tr>
              <a:tr h="127000">
                <a:tc gridSpan="4">
                  <a:txBody>
                    <a:bodyPr/>
                    <a:lstStyle/>
                    <a:p>
                      <a:pPr marL="0" marR="0" lvl="0" indent="0" algn="l" rtl="0">
                        <a:spcBef>
                          <a:spcPts val="0"/>
                        </a:spcBef>
                        <a:spcAft>
                          <a:spcPts val="0"/>
                        </a:spcAft>
                        <a:buNone/>
                      </a:pPr>
                      <a:r>
                        <a:rPr lang="en-ZA" sz="1000">
                          <a:solidFill>
                            <a:schemeClr val="dk1"/>
                          </a:solidFill>
                        </a:rPr>
                        <a:t>Coordonnées du soignant principal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127000">
                <a:tc>
                  <a:txBody>
                    <a:bodyPr/>
                    <a:lstStyle/>
                    <a:p>
                      <a:pPr marL="0" marR="0" lvl="0" indent="0" algn="l" rtl="0">
                        <a:spcBef>
                          <a:spcPts val="0"/>
                        </a:spcBef>
                        <a:spcAft>
                          <a:spcPts val="0"/>
                        </a:spcAft>
                        <a:buNone/>
                      </a:pPr>
                      <a:r>
                        <a:rPr lang="en-ZA" sz="1000">
                          <a:solidFill>
                            <a:schemeClr val="dk1"/>
                          </a:solidFill>
                        </a:rPr>
                        <a:t>Prénom : </a:t>
                      </a:r>
                      <a:r>
                        <a:rPr lang="en-ZA" sz="1000">
                          <a:solidFill>
                            <a:schemeClr val="accent4"/>
                          </a:solidFill>
                        </a:rPr>
                        <a:t>Sarah</a:t>
                      </a:r>
                      <a:endParaRPr sz="1000">
                        <a:solidFill>
                          <a:schemeClr val="accent4"/>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b="1">
                          <a:solidFill>
                            <a:schemeClr val="dk1"/>
                          </a:solidFill>
                        </a:rPr>
                        <a:t>Deuxième prénom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Nom de famille : </a:t>
                      </a:r>
                      <a:r>
                        <a:rPr lang="en-ZA" sz="1000" b="1">
                          <a:solidFill>
                            <a:schemeClr val="accent4"/>
                          </a:solidFill>
                        </a:rPr>
                        <a:t>Nabati</a:t>
                      </a:r>
                      <a:endParaRPr sz="1350">
                        <a:solidFill>
                          <a:schemeClr val="accent4"/>
                        </a:solidFill>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432506">
                <a:tc gridSpan="3">
                  <a:txBody>
                    <a:bodyPr/>
                    <a:lstStyle/>
                    <a:p>
                      <a:pPr marL="0" marR="0" lvl="0" indent="0" algn="l" rtl="0">
                        <a:spcBef>
                          <a:spcPts val="0"/>
                        </a:spcBef>
                        <a:spcAft>
                          <a:spcPts val="0"/>
                        </a:spcAft>
                        <a:buNone/>
                      </a:pPr>
                      <a:r>
                        <a:rPr lang="en-ZA" sz="1000">
                          <a:solidFill>
                            <a:schemeClr val="dk1"/>
                          </a:solidFill>
                        </a:rPr>
                        <a:t>Lien avec l'enfant :</a:t>
                      </a:r>
                      <a:endParaRPr sz="1000">
                        <a:solidFill>
                          <a:schemeClr val="dk1"/>
                        </a:solidFill>
                      </a:endParaRPr>
                    </a:p>
                    <a:p>
                      <a:pPr marL="0" marR="0" lvl="0" indent="0" algn="l" rtl="0">
                        <a:spcBef>
                          <a:spcPts val="0"/>
                        </a:spcBef>
                        <a:spcAft>
                          <a:spcPts val="0"/>
                        </a:spcAft>
                        <a:buNone/>
                      </a:pPr>
                      <a:r>
                        <a:rPr lang="en-ZA" sz="1000">
                          <a:solidFill>
                            <a:schemeClr val="accent4"/>
                          </a:solidFill>
                        </a:rPr>
                        <a:t>Mère</a:t>
                      </a:r>
                      <a:endParaRPr sz="1000">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Adresse / lieu actuel :</a:t>
                      </a:r>
                      <a:endParaRPr sz="1000" b="1">
                        <a:solidFill>
                          <a:schemeClr val="dk1"/>
                        </a:solidFill>
                      </a:endParaRPr>
                    </a:p>
                    <a:p>
                      <a:pPr marL="0" marR="0" lvl="0" indent="0" algn="l" rtl="0">
                        <a:spcBef>
                          <a:spcPts val="0"/>
                        </a:spcBef>
                        <a:spcAft>
                          <a:spcPts val="0"/>
                        </a:spcAft>
                        <a:buNone/>
                      </a:pPr>
                      <a:r>
                        <a:rPr lang="en-ZA" sz="1000" b="1">
                          <a:solidFill>
                            <a:schemeClr val="accent4"/>
                          </a:solidFill>
                        </a:rPr>
                        <a:t>Camp de déplacés AAF, bloc 2</a:t>
                      </a:r>
                      <a:endParaRPr sz="1000" b="1">
                        <a:solidFill>
                          <a:schemeClr val="accent4"/>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r h="127000">
                <a:tc gridSpan="4">
                  <a:txBody>
                    <a:bodyPr/>
                    <a:lstStyle/>
                    <a:p>
                      <a:pPr marL="0" marR="0" lvl="0" indent="0" algn="l" rtl="0">
                        <a:spcBef>
                          <a:spcPts val="0"/>
                        </a:spcBef>
                        <a:spcAft>
                          <a:spcPts val="0"/>
                        </a:spcAft>
                        <a:buNone/>
                      </a:pPr>
                      <a:r>
                        <a:rPr lang="en-ZA" sz="1000" dirty="0" err="1">
                          <a:solidFill>
                            <a:schemeClr val="dk1"/>
                          </a:solidFill>
                        </a:rPr>
                        <a:t>Téléphone</a:t>
                      </a:r>
                      <a:r>
                        <a:rPr lang="en-ZA" sz="1000" dirty="0">
                          <a:solidFill>
                            <a:schemeClr val="dk1"/>
                          </a:solidFill>
                        </a:rPr>
                        <a:t> / </a:t>
                      </a:r>
                      <a:r>
                        <a:rPr lang="en-ZA" sz="1000" dirty="0" err="1">
                          <a:solidFill>
                            <a:schemeClr val="dk1"/>
                          </a:solidFill>
                        </a:rPr>
                        <a:t>autres</a:t>
                      </a:r>
                      <a:r>
                        <a:rPr lang="en-ZA" sz="1000" dirty="0">
                          <a:solidFill>
                            <a:schemeClr val="dk1"/>
                          </a:solidFill>
                        </a:rPr>
                        <a:t> </a:t>
                      </a:r>
                      <a:r>
                        <a:rPr lang="en-ZA" sz="1000" dirty="0" err="1">
                          <a:solidFill>
                            <a:schemeClr val="dk1"/>
                          </a:solidFill>
                        </a:rPr>
                        <a:t>coordonnées</a:t>
                      </a:r>
                      <a:r>
                        <a:rPr lang="en-ZA" sz="1000" dirty="0">
                          <a:solidFill>
                            <a:schemeClr val="dk1"/>
                          </a:solidFill>
                        </a:rPr>
                        <a:t> de la </a:t>
                      </a:r>
                      <a:r>
                        <a:rPr lang="en-ZA" sz="1000" dirty="0" err="1">
                          <a:solidFill>
                            <a:schemeClr val="dk1"/>
                          </a:solidFill>
                        </a:rPr>
                        <a:t>personne</a:t>
                      </a:r>
                      <a:r>
                        <a:rPr lang="en-ZA" sz="1000" dirty="0">
                          <a:solidFill>
                            <a:schemeClr val="dk1"/>
                          </a:solidFill>
                        </a:rPr>
                        <a:t> </a:t>
                      </a:r>
                      <a:r>
                        <a:rPr lang="en-ZA" sz="1000" dirty="0" err="1">
                          <a:solidFill>
                            <a:schemeClr val="dk1"/>
                          </a:solidFill>
                        </a:rPr>
                        <a:t>soignante</a:t>
                      </a:r>
                      <a:r>
                        <a:rPr lang="en-ZA" sz="1000" dirty="0">
                          <a:solidFill>
                            <a:schemeClr val="dk1"/>
                          </a:solidFill>
                        </a:rPr>
                        <a:t> : </a:t>
                      </a:r>
                      <a:r>
                        <a:rPr lang="en-ZA" sz="1000" dirty="0">
                          <a:solidFill>
                            <a:schemeClr val="accent4"/>
                          </a:solidFill>
                        </a:rPr>
                        <a:t>Pas de </a:t>
                      </a:r>
                      <a:r>
                        <a:rPr lang="en-ZA" sz="1000" dirty="0" err="1">
                          <a:solidFill>
                            <a:schemeClr val="accent4"/>
                          </a:solidFill>
                        </a:rPr>
                        <a:t>téléphone</a:t>
                      </a:r>
                      <a:endParaRPr sz="1000" dirty="0">
                        <a:solidFill>
                          <a:schemeClr val="accent4"/>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r h="127000">
                <a:tc gridSpan="4">
                  <a:txBody>
                    <a:bodyPr/>
                    <a:lstStyle/>
                    <a:p>
                      <a:pPr marL="0" marR="0" lvl="0" indent="0" algn="l" rtl="0">
                        <a:lnSpc>
                          <a:spcPct val="107000"/>
                        </a:lnSpc>
                        <a:spcBef>
                          <a:spcPts val="0"/>
                        </a:spcBef>
                        <a:spcAft>
                          <a:spcPts val="0"/>
                        </a:spcAft>
                        <a:buNone/>
                      </a:pPr>
                      <a:r>
                        <a:rPr lang="en-ZA" sz="1000">
                          <a:solidFill>
                            <a:schemeClr val="dk1"/>
                          </a:solidFill>
                        </a:rPr>
                        <a:t>3. LES DISPOSITIONS PRISES POUR FAVORISER LA CLÔTURE DU DOSSIER</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403525">
                <a:tc gridSpan="4">
                  <a:txBody>
                    <a:bodyPr/>
                    <a:lstStyle/>
                    <a:p>
                      <a:pPr marL="0" marR="0" lvl="0" indent="0" algn="l" rtl="0">
                        <a:spcBef>
                          <a:spcPts val="0"/>
                        </a:spcBef>
                        <a:spcAft>
                          <a:spcPts val="0"/>
                        </a:spcAft>
                        <a:buNone/>
                      </a:pPr>
                      <a:r>
                        <a:rPr lang="en-ZA" sz="1000">
                          <a:solidFill>
                            <a:schemeClr val="dk1"/>
                          </a:solidFill>
                        </a:rPr>
                        <a:t>Décrivez le processus de clôture du dossier : </a:t>
                      </a:r>
                      <a:r>
                        <a:rPr lang="en-ZA" sz="700" b="0" i="1">
                          <a:solidFill>
                            <a:schemeClr val="dk1"/>
                          </a:solidFill>
                          <a:latin typeface="Calibri"/>
                          <a:ea typeface="Calibri"/>
                          <a:cs typeface="Calibri"/>
                          <a:sym typeface="Calibri"/>
                        </a:rPr>
                        <a:t>Fournissez des détails sur les réunions organisées pour discuter de la clôture du dossier, par exemple entre le gestionnaire de cas et l'enfant, entre le gestionnaire de cas et la/les personne(s) en charge de l'enfant, entre le gestionnaire de cas et le superviseur. </a:t>
                      </a:r>
                      <a:endParaRPr sz="700" b="0" i="1">
                        <a:solidFill>
                          <a:schemeClr val="dk1"/>
                        </a:solidFill>
                        <a:latin typeface="Calibri"/>
                        <a:ea typeface="Calibri"/>
                        <a:cs typeface="Calibri"/>
                        <a:sym typeface="Calibri"/>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accent4"/>
                          </a:solidFill>
                        </a:rPr>
                        <a:t>L'enfant et la mère ont été informés de la clôture du dossier. Ils en ont discuté tous les deux.</a:t>
                      </a:r>
                      <a:endParaRPr sz="1000">
                        <a:solidFill>
                          <a:schemeClr val="accent4"/>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1"/>
                  </a:ext>
                </a:extLst>
              </a:tr>
              <a:tr h="286225">
                <a:tc gridSpan="2">
                  <a:txBody>
                    <a:bodyPr/>
                    <a:lstStyle/>
                    <a:p>
                      <a:pPr marL="0" marR="0" lvl="0" indent="0" algn="l" rtl="0">
                        <a:spcBef>
                          <a:spcPts val="0"/>
                        </a:spcBef>
                        <a:spcAft>
                          <a:spcPts val="0"/>
                        </a:spcAft>
                        <a:buNone/>
                      </a:pPr>
                      <a:r>
                        <a:rPr lang="en-ZA" sz="1000">
                          <a:solidFill>
                            <a:schemeClr val="dk1"/>
                          </a:solidFill>
                        </a:rPr>
                        <a:t>La clôture du dossier a-t-elle été discutée et convenue avec l'enfant ?</a:t>
                      </a:r>
                      <a:endParaRPr sz="1000">
                        <a:solidFill>
                          <a:schemeClr val="dk1"/>
                        </a:solidFill>
                      </a:endParaRPr>
                    </a:p>
                    <a:p>
                      <a:pPr marL="0" marR="0" lvl="0" indent="0" algn="l" rtl="0">
                        <a:spcBef>
                          <a:spcPts val="0"/>
                        </a:spcBef>
                        <a:spcAft>
                          <a:spcPts val="0"/>
                        </a:spcAft>
                        <a:buNone/>
                      </a:pPr>
                      <a:r>
                        <a:rPr lang="en-ZA" sz="1000" b="1">
                          <a:solidFill>
                            <a:schemeClr val="accent4"/>
                          </a:solidFill>
                        </a:rPr>
                        <a:t>X </a:t>
                      </a:r>
                      <a:r>
                        <a:rPr lang="en-ZA" sz="1000" b="0">
                          <a:solidFill>
                            <a:schemeClr val="dk1"/>
                          </a:solidFill>
                        </a:rPr>
                        <a:t>Oui</a:t>
                      </a:r>
                      <a:endParaRPr sz="1000" b="0">
                        <a:solidFill>
                          <a:schemeClr val="dk1"/>
                        </a:solidFill>
                      </a:endParaRPr>
                    </a:p>
                    <a:p>
                      <a:pPr marL="0" marR="0" lvl="0" indent="0" algn="l" rtl="0">
                        <a:spcBef>
                          <a:spcPts val="0"/>
                        </a:spcBef>
                        <a:spcAft>
                          <a:spcPts val="0"/>
                        </a:spcAft>
                        <a:buNone/>
                      </a:pPr>
                      <a:r>
                        <a:rPr lang="en-ZA" sz="1000" b="0">
                          <a:solidFill>
                            <a:schemeClr val="dk1"/>
                          </a:solidFill>
                        </a:rPr>
                        <a:t>[ ]Non, veuillez préciser pourquoi :</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La clôture du dossier a-t-elle été discutée et convenue avec le(s) soignant(s) ?</a:t>
                      </a:r>
                      <a:endParaRPr sz="1000" b="1">
                        <a:solidFill>
                          <a:schemeClr val="dk1"/>
                        </a:solidFill>
                      </a:endParaRPr>
                    </a:p>
                    <a:p>
                      <a:pPr marL="0" marR="0" lvl="0" indent="0" algn="l" rtl="0">
                        <a:spcBef>
                          <a:spcPts val="0"/>
                        </a:spcBef>
                        <a:spcAft>
                          <a:spcPts val="0"/>
                        </a:spcAft>
                        <a:buNone/>
                      </a:pPr>
                      <a:r>
                        <a:rPr lang="en-ZA" sz="1000" b="1">
                          <a:solidFill>
                            <a:schemeClr val="accent4"/>
                          </a:solidFill>
                        </a:rPr>
                        <a:t>X </a:t>
                      </a:r>
                      <a:r>
                        <a:rPr lang="en-ZA" sz="1000">
                          <a:solidFill>
                            <a:schemeClr val="dk1"/>
                          </a:solidFill>
                        </a:rPr>
                        <a:t>Oui</a:t>
                      </a:r>
                      <a:endParaRPr sz="1000">
                        <a:solidFill>
                          <a:schemeClr val="dk1"/>
                        </a:solidFill>
                      </a:endParaRPr>
                    </a:p>
                    <a:p>
                      <a:pPr marL="0" marR="0" lvl="0" indent="0" algn="l" rtl="0">
                        <a:spcBef>
                          <a:spcPts val="0"/>
                        </a:spcBef>
                        <a:spcAft>
                          <a:spcPts val="0"/>
                        </a:spcAft>
                        <a:buNone/>
                      </a:pPr>
                      <a:r>
                        <a:rPr lang="en-ZA" sz="1000">
                          <a:solidFill>
                            <a:schemeClr val="dk1"/>
                          </a:solidFill>
                        </a:rPr>
                        <a:t>[ ]Non, veuillez préciser pourquoi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2"/>
                  </a:ext>
                </a:extLst>
              </a:tr>
              <a:tr h="577150">
                <a:tc gridSpan="2">
                  <a:txBody>
                    <a:bodyPr/>
                    <a:lstStyle/>
                    <a:p>
                      <a:pPr marL="0" marR="0" lvl="0" indent="0" algn="l" rtl="0">
                        <a:spcBef>
                          <a:spcPts val="0"/>
                        </a:spcBef>
                        <a:spcAft>
                          <a:spcPts val="0"/>
                        </a:spcAft>
                        <a:buNone/>
                      </a:pPr>
                      <a:r>
                        <a:rPr lang="en-ZA" sz="1000">
                          <a:solidFill>
                            <a:schemeClr val="dk1"/>
                          </a:solidFill>
                        </a:rPr>
                        <a:t>Un retour d'information sur le processus de gestion de cas a-t-il été recueilli auprès de l'enfant à l'aide du "formulaire de retour d'information de l'enfant"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1">
                          <a:solidFill>
                            <a:schemeClr val="accent4"/>
                          </a:solidFill>
                        </a:rPr>
                        <a:t>X </a:t>
                      </a:r>
                      <a:r>
                        <a:rPr lang="en-ZA" sz="1000" b="0">
                          <a:solidFill>
                            <a:schemeClr val="dk1"/>
                          </a:solidFill>
                        </a:rPr>
                        <a:t>Non, veuillez préciser pourquoi : </a:t>
                      </a:r>
                      <a:r>
                        <a:rPr lang="en-ZA" sz="1000" b="1">
                          <a:solidFill>
                            <a:schemeClr val="accent4"/>
                          </a:solidFill>
                        </a:rPr>
                        <a:t>L'équipe MEAL s'en chargera</a:t>
                      </a:r>
                      <a:endParaRPr sz="1000" b="1">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Le retour </a:t>
                      </a:r>
                      <a:r>
                        <a:rPr lang="en-ZA" sz="1000" b="1" dirty="0" err="1">
                          <a:solidFill>
                            <a:schemeClr val="dk1"/>
                          </a:solidFill>
                        </a:rPr>
                        <a:t>d'information</a:t>
                      </a:r>
                      <a:r>
                        <a:rPr lang="en-ZA" sz="1000" b="1" dirty="0">
                          <a:solidFill>
                            <a:schemeClr val="dk1"/>
                          </a:solidFill>
                        </a:rPr>
                        <a:t> sur le </a:t>
                      </a:r>
                      <a:r>
                        <a:rPr lang="en-ZA" sz="1000" b="1" dirty="0" err="1">
                          <a:solidFill>
                            <a:schemeClr val="dk1"/>
                          </a:solidFill>
                        </a:rPr>
                        <a:t>processus</a:t>
                      </a:r>
                      <a:r>
                        <a:rPr lang="en-ZA" sz="1000" b="1" dirty="0">
                          <a:solidFill>
                            <a:schemeClr val="dk1"/>
                          </a:solidFill>
                        </a:rPr>
                        <a:t> de gestion de </a:t>
                      </a:r>
                      <a:r>
                        <a:rPr lang="en-ZA" sz="1000" b="1" dirty="0" err="1">
                          <a:solidFill>
                            <a:schemeClr val="dk1"/>
                          </a:solidFill>
                        </a:rPr>
                        <a:t>cas</a:t>
                      </a:r>
                      <a:r>
                        <a:rPr lang="en-ZA" sz="1000" b="1" dirty="0">
                          <a:solidFill>
                            <a:schemeClr val="dk1"/>
                          </a:solidFill>
                        </a:rPr>
                        <a:t> a-t-il </a:t>
                      </a:r>
                      <a:r>
                        <a:rPr lang="en-ZA" sz="1000" b="1" dirty="0" err="1">
                          <a:solidFill>
                            <a:schemeClr val="dk1"/>
                          </a:solidFill>
                        </a:rPr>
                        <a:t>été</a:t>
                      </a:r>
                      <a:r>
                        <a:rPr lang="en-ZA" sz="1000" b="1" dirty="0">
                          <a:solidFill>
                            <a:schemeClr val="dk1"/>
                          </a:solidFill>
                        </a:rPr>
                        <a:t> </a:t>
                      </a:r>
                      <a:r>
                        <a:rPr lang="en-ZA" sz="1000" b="1" dirty="0" err="1">
                          <a:solidFill>
                            <a:schemeClr val="dk1"/>
                          </a:solidFill>
                        </a:rPr>
                        <a:t>recueilli</a:t>
                      </a:r>
                      <a:r>
                        <a:rPr lang="en-ZA" sz="1000" b="1" dirty="0">
                          <a:solidFill>
                            <a:schemeClr val="dk1"/>
                          </a:solidFill>
                        </a:rPr>
                        <a:t> </a:t>
                      </a:r>
                      <a:r>
                        <a:rPr lang="en-ZA" sz="1000" b="1" dirty="0" err="1">
                          <a:solidFill>
                            <a:schemeClr val="dk1"/>
                          </a:solidFill>
                        </a:rPr>
                        <a:t>auprès</a:t>
                      </a:r>
                      <a:r>
                        <a:rPr lang="en-ZA" sz="1000" b="1" dirty="0">
                          <a:solidFill>
                            <a:schemeClr val="dk1"/>
                          </a:solidFill>
                        </a:rPr>
                        <a:t> du </a:t>
                      </a:r>
                      <a:r>
                        <a:rPr lang="en-ZA" sz="1000" b="1" dirty="0" err="1">
                          <a:solidFill>
                            <a:schemeClr val="dk1"/>
                          </a:solidFill>
                        </a:rPr>
                        <a:t>soignant</a:t>
                      </a:r>
                      <a:r>
                        <a:rPr lang="en-ZA" sz="1000" b="1" dirty="0">
                          <a:solidFill>
                            <a:schemeClr val="dk1"/>
                          </a:solidFill>
                        </a:rPr>
                        <a:t> à </a:t>
                      </a:r>
                      <a:r>
                        <a:rPr lang="en-ZA" sz="1000" b="1" dirty="0" err="1">
                          <a:solidFill>
                            <a:schemeClr val="dk1"/>
                          </a:solidFill>
                        </a:rPr>
                        <a:t>l'aide</a:t>
                      </a:r>
                      <a:r>
                        <a:rPr lang="en-ZA" sz="1000" b="1" dirty="0">
                          <a:solidFill>
                            <a:schemeClr val="dk1"/>
                          </a:solidFill>
                        </a:rPr>
                        <a:t> du "</a:t>
                      </a:r>
                      <a:r>
                        <a:rPr lang="en-ZA" sz="1000" b="1" dirty="0" err="1">
                          <a:solidFill>
                            <a:schemeClr val="dk1"/>
                          </a:solidFill>
                        </a:rPr>
                        <a:t>formulaire</a:t>
                      </a:r>
                      <a:r>
                        <a:rPr lang="en-ZA" sz="1000" b="1" dirty="0">
                          <a:solidFill>
                            <a:schemeClr val="dk1"/>
                          </a:solidFill>
                        </a:rPr>
                        <a:t> de retour </a:t>
                      </a:r>
                      <a:r>
                        <a:rPr lang="en-ZA" sz="1000" b="1" dirty="0" err="1">
                          <a:solidFill>
                            <a:schemeClr val="dk1"/>
                          </a:solidFill>
                        </a:rPr>
                        <a:t>d'information</a:t>
                      </a:r>
                      <a:r>
                        <a:rPr lang="en-ZA" sz="1000" b="1" dirty="0">
                          <a:solidFill>
                            <a:schemeClr val="dk1"/>
                          </a:solidFill>
                        </a:rPr>
                        <a:t> du </a:t>
                      </a:r>
                      <a:r>
                        <a:rPr lang="en-ZA" sz="1000" b="1" dirty="0" err="1">
                          <a:solidFill>
                            <a:schemeClr val="dk1"/>
                          </a:solidFill>
                        </a:rPr>
                        <a:t>soignant</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Oui</a:t>
                      </a:r>
                      <a:endParaRPr sz="1000" dirty="0">
                        <a:solidFill>
                          <a:schemeClr val="dk1"/>
                        </a:solidFill>
                      </a:endParaRPr>
                    </a:p>
                    <a:p>
                      <a:pPr marL="0" marR="0" lvl="0" indent="0" algn="l" rtl="0">
                        <a:spcBef>
                          <a:spcPts val="0"/>
                        </a:spcBef>
                        <a:spcAft>
                          <a:spcPts val="0"/>
                        </a:spcAft>
                        <a:buNone/>
                      </a:pPr>
                      <a:r>
                        <a:rPr lang="en-ZA" sz="1000" b="1" dirty="0">
                          <a:solidFill>
                            <a:schemeClr val="accent4"/>
                          </a:solidFill>
                        </a:rPr>
                        <a:t>X </a:t>
                      </a:r>
                      <a:r>
                        <a:rPr lang="en-ZA" sz="1000" dirty="0">
                          <a:solidFill>
                            <a:schemeClr val="dk1"/>
                          </a:solidFill>
                        </a:rPr>
                        <a:t>Non, </a:t>
                      </a: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r>
                        <a:rPr lang="en-ZA" sz="1000" dirty="0" err="1">
                          <a:solidFill>
                            <a:schemeClr val="dk1"/>
                          </a:solidFill>
                        </a:rPr>
                        <a:t>pourquoi</a:t>
                      </a:r>
                      <a:r>
                        <a:rPr lang="en-ZA" sz="1000" dirty="0">
                          <a:solidFill>
                            <a:schemeClr val="dk1"/>
                          </a:solidFill>
                        </a:rPr>
                        <a:t> : </a:t>
                      </a:r>
                      <a:r>
                        <a:rPr lang="en-ZA" sz="1000" b="1" dirty="0" err="1">
                          <a:solidFill>
                            <a:schemeClr val="accent4"/>
                          </a:solidFill>
                        </a:rPr>
                        <a:t>L'équipe</a:t>
                      </a:r>
                      <a:r>
                        <a:rPr lang="en-ZA" sz="1000" b="1" dirty="0">
                          <a:solidFill>
                            <a:schemeClr val="accent4"/>
                          </a:solidFill>
                        </a:rPr>
                        <a:t> MEAL </a:t>
                      </a:r>
                      <a:r>
                        <a:rPr lang="en-ZA" sz="1000" b="1" dirty="0" err="1">
                          <a:solidFill>
                            <a:schemeClr val="accent4"/>
                          </a:solidFill>
                        </a:rPr>
                        <a:t>s'en</a:t>
                      </a:r>
                      <a:r>
                        <a:rPr lang="en-ZA" sz="1000" b="1" dirty="0">
                          <a:solidFill>
                            <a:schemeClr val="accent4"/>
                          </a:solidFill>
                        </a:rPr>
                        <a:t> </a:t>
                      </a:r>
                      <a:r>
                        <a:rPr lang="en-ZA" sz="1000" b="1" dirty="0" err="1">
                          <a:solidFill>
                            <a:schemeClr val="accent4"/>
                          </a:solidFill>
                        </a:rPr>
                        <a:t>chargera</a:t>
                      </a:r>
                      <a:endParaRPr sz="1000" b="1" dirty="0">
                        <a:solidFill>
                          <a:schemeClr val="accent4"/>
                        </a:solidFill>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4650"/>
        <p:cNvGrpSpPr/>
        <p:nvPr/>
      </p:nvGrpSpPr>
      <p:grpSpPr>
        <a:xfrm>
          <a:off x="0" y="0"/>
          <a:ext cx="0" cy="0"/>
          <a:chOff x="0" y="0"/>
          <a:chExt cx="0" cy="0"/>
        </a:xfrm>
      </p:grpSpPr>
      <p:sp>
        <p:nvSpPr>
          <p:cNvPr id="4651" name="Google Shape;4651;p192"/>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2" name="Google Shape;4652;p192"/>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3" name="Google Shape;4653;p192"/>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4" name="Google Shape;4654;p192"/>
          <p:cNvSpPr/>
          <p:nvPr/>
        </p:nvSpPr>
        <p:spPr>
          <a:xfrm rot="1782986">
            <a:off x="286724" y="1689645"/>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5" name="Google Shape;4655;p192"/>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6" name="Google Shape;4656;p192"/>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657" name="Google Shape;4657;p192"/>
          <p:cNvGraphicFramePr/>
          <p:nvPr>
            <p:extLst>
              <p:ext uri="{D42A27DB-BD31-4B8C-83A1-F6EECF244321}">
                <p14:modId xmlns:p14="http://schemas.microsoft.com/office/powerpoint/2010/main" val="3712671107"/>
              </p:ext>
            </p:extLst>
          </p:nvPr>
        </p:nvGraphicFramePr>
        <p:xfrm>
          <a:off x="996287" y="699800"/>
          <a:ext cx="5254050" cy="5402275"/>
        </p:xfrm>
        <a:graphic>
          <a:graphicData uri="http://schemas.openxmlformats.org/drawingml/2006/table">
            <a:tbl>
              <a:tblPr firstRow="1" firstCol="1" bandRow="1">
                <a:noFill/>
                <a:tableStyleId>{2E002EEE-DCA1-4BBC-BB20-DC795D1CDC30}</a:tableStyleId>
              </a:tblPr>
              <a:tblGrid>
                <a:gridCol w="1035725">
                  <a:extLst>
                    <a:ext uri="{9D8B030D-6E8A-4147-A177-3AD203B41FA5}">
                      <a16:colId xmlns:a16="http://schemas.microsoft.com/office/drawing/2014/main" val="20000"/>
                    </a:ext>
                  </a:extLst>
                </a:gridCol>
                <a:gridCol w="1277250">
                  <a:extLst>
                    <a:ext uri="{9D8B030D-6E8A-4147-A177-3AD203B41FA5}">
                      <a16:colId xmlns:a16="http://schemas.microsoft.com/office/drawing/2014/main" val="20001"/>
                    </a:ext>
                  </a:extLst>
                </a:gridCol>
                <a:gridCol w="580575">
                  <a:extLst>
                    <a:ext uri="{9D8B030D-6E8A-4147-A177-3AD203B41FA5}">
                      <a16:colId xmlns:a16="http://schemas.microsoft.com/office/drawing/2014/main" val="20002"/>
                    </a:ext>
                  </a:extLst>
                </a:gridCol>
                <a:gridCol w="654050">
                  <a:extLst>
                    <a:ext uri="{9D8B030D-6E8A-4147-A177-3AD203B41FA5}">
                      <a16:colId xmlns:a16="http://schemas.microsoft.com/office/drawing/2014/main" val="20003"/>
                    </a:ext>
                  </a:extLst>
                </a:gridCol>
                <a:gridCol w="1023875">
                  <a:extLst>
                    <a:ext uri="{9D8B030D-6E8A-4147-A177-3AD203B41FA5}">
                      <a16:colId xmlns:a16="http://schemas.microsoft.com/office/drawing/2014/main" val="20004"/>
                    </a:ext>
                  </a:extLst>
                </a:gridCol>
                <a:gridCol w="682575">
                  <a:extLst>
                    <a:ext uri="{9D8B030D-6E8A-4147-A177-3AD203B41FA5}">
                      <a16:colId xmlns:a16="http://schemas.microsoft.com/office/drawing/2014/main" val="20005"/>
                    </a:ext>
                  </a:extLst>
                </a:gridCol>
              </a:tblGrid>
              <a:tr h="1109675">
                <a:tc gridSpan="3">
                  <a:txBody>
                    <a:bodyPr/>
                    <a:lstStyle/>
                    <a:p>
                      <a:pPr marL="0" marR="0" lvl="0" indent="0" algn="l" rtl="0">
                        <a:spcBef>
                          <a:spcPts val="0"/>
                        </a:spcBef>
                        <a:spcAft>
                          <a:spcPts val="0"/>
                        </a:spcAft>
                        <a:buNone/>
                      </a:pPr>
                      <a:r>
                        <a:rPr lang="en-ZA" sz="1000">
                          <a:solidFill>
                            <a:schemeClr val="dk1"/>
                          </a:solidFill>
                        </a:rPr>
                        <a:t>Une dernière réunion de suivi a-t-elle été prévue dans trois mois avec l'enfant et/ou la/les personne(s) en charge de l'enfant pour s'assurer que la situation reste stable ?</a:t>
                      </a:r>
                      <a:endParaRPr sz="1000">
                        <a:solidFill>
                          <a:schemeClr val="dk1"/>
                        </a:solidFill>
                      </a:endParaRPr>
                    </a:p>
                    <a:p>
                      <a:pPr marL="0" marR="0" lvl="0" indent="0" algn="l" rtl="0">
                        <a:spcBef>
                          <a:spcPts val="0"/>
                        </a:spcBef>
                        <a:spcAft>
                          <a:spcPts val="0"/>
                        </a:spcAft>
                        <a:buNone/>
                      </a:pPr>
                      <a:r>
                        <a:rPr lang="en-ZA" sz="1000" b="1">
                          <a:solidFill>
                            <a:schemeClr val="accent4"/>
                          </a:solidFill>
                        </a:rPr>
                        <a:t>X </a:t>
                      </a:r>
                      <a:r>
                        <a:rPr lang="en-ZA" sz="1000">
                          <a:solidFill>
                            <a:schemeClr val="dk1"/>
                          </a:solidFill>
                        </a:rPr>
                        <a:t>Oui </a:t>
                      </a:r>
                      <a:r>
                        <a:rPr lang="en-ZA" sz="1000">
                          <a:solidFill>
                            <a:schemeClr val="accent4"/>
                          </a:solidFill>
                        </a:rPr>
                        <a:t>30/06/2023</a:t>
                      </a:r>
                      <a:endParaRPr sz="1000">
                        <a:solidFill>
                          <a:schemeClr val="accent4"/>
                        </a:solidFill>
                      </a:endParaRPr>
                    </a:p>
                    <a:p>
                      <a:pPr marL="0" marR="0" lvl="0" indent="0" algn="l" rtl="0">
                        <a:spcBef>
                          <a:spcPts val="0"/>
                        </a:spcBef>
                        <a:spcAft>
                          <a:spcPts val="0"/>
                        </a:spcAft>
                        <a:buNone/>
                      </a:pPr>
                      <a:r>
                        <a:rPr lang="en-ZA" sz="1000" b="0">
                          <a:solidFill>
                            <a:schemeClr val="dk1"/>
                          </a:solidFill>
                        </a:rPr>
                        <a:t>[ ]Non, veuillez préciser pourquoi :</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Le dossier de l'enfant est-il complet et à jour et contient-il tous les documents pertinents ?</a:t>
                      </a:r>
                      <a:endParaRPr sz="1000" b="1">
                        <a:solidFill>
                          <a:schemeClr val="dk1"/>
                        </a:solidFill>
                      </a:endParaRPr>
                    </a:p>
                    <a:p>
                      <a:pPr marL="0" marR="0" lvl="0" indent="0" algn="l" rtl="0">
                        <a:spcBef>
                          <a:spcPts val="0"/>
                        </a:spcBef>
                        <a:spcAft>
                          <a:spcPts val="0"/>
                        </a:spcAft>
                        <a:buNone/>
                      </a:pPr>
                      <a:r>
                        <a:rPr lang="en-ZA" sz="1000" b="1">
                          <a:solidFill>
                            <a:schemeClr val="accent4"/>
                          </a:solidFill>
                        </a:rPr>
                        <a:t>X </a:t>
                      </a:r>
                      <a:r>
                        <a:rPr lang="en-ZA" sz="1000" b="0">
                          <a:solidFill>
                            <a:schemeClr val="dk1"/>
                          </a:solidFill>
                        </a:rPr>
                        <a:t>Oui </a:t>
                      </a:r>
                      <a:endParaRPr sz="1000" b="0">
                        <a:solidFill>
                          <a:schemeClr val="dk1"/>
                        </a:solidFill>
                      </a:endParaRPr>
                    </a:p>
                    <a:p>
                      <a:pPr marL="0" marR="0" lvl="0" indent="0" algn="l" rtl="0">
                        <a:spcBef>
                          <a:spcPts val="0"/>
                        </a:spcBef>
                        <a:spcAft>
                          <a:spcPts val="0"/>
                        </a:spcAft>
                        <a:buNone/>
                      </a:pPr>
                      <a:r>
                        <a:rPr lang="en-ZA" sz="1000" b="0">
                          <a:solidFill>
                            <a:schemeClr val="dk1"/>
                          </a:solidFill>
                        </a:rPr>
                        <a:t>[ ]Non, veuillez préciser pourquoi :</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941525">
                <a:tc gridSpan="3">
                  <a:txBody>
                    <a:bodyPr/>
                    <a:lstStyle/>
                    <a:p>
                      <a:pPr marL="0" marR="0" lvl="0" indent="0" algn="l" rtl="0">
                        <a:spcBef>
                          <a:spcPts val="0"/>
                        </a:spcBef>
                        <a:spcAft>
                          <a:spcPts val="0"/>
                        </a:spcAft>
                        <a:buNone/>
                      </a:pPr>
                      <a:r>
                        <a:rPr lang="en-ZA" sz="1000">
                          <a:solidFill>
                            <a:schemeClr val="dk1"/>
                          </a:solidFill>
                        </a:rPr>
                        <a:t>Comment le dossier sera-t-il conservé ?</a:t>
                      </a:r>
                      <a:endParaRPr sz="1000">
                        <a:solidFill>
                          <a:schemeClr val="dk1"/>
                        </a:solidFill>
                      </a:endParaRPr>
                    </a:p>
                    <a:p>
                      <a:pPr marL="0" marR="0" lvl="0" indent="0" algn="l" rtl="0">
                        <a:spcBef>
                          <a:spcPts val="0"/>
                        </a:spcBef>
                        <a:spcAft>
                          <a:spcPts val="0"/>
                        </a:spcAft>
                        <a:buNone/>
                      </a:pPr>
                      <a:r>
                        <a:rPr lang="en-ZA" sz="1000" b="0">
                          <a:solidFill>
                            <a:schemeClr val="dk1"/>
                          </a:solidFill>
                        </a:rPr>
                        <a:t>[ ] Par voie électronique CPIMS+</a:t>
                      </a:r>
                      <a:endParaRPr sz="1000" b="0">
                        <a:solidFill>
                          <a:schemeClr val="dk1"/>
                        </a:solidFill>
                      </a:endParaRPr>
                    </a:p>
                    <a:p>
                      <a:pPr marL="0" marR="0" lvl="0" indent="0" algn="l" rtl="0">
                        <a:spcBef>
                          <a:spcPts val="0"/>
                        </a:spcBef>
                        <a:spcAft>
                          <a:spcPts val="0"/>
                        </a:spcAft>
                        <a:buNone/>
                      </a:pPr>
                      <a:r>
                        <a:rPr lang="en-ZA" sz="1000" b="0">
                          <a:solidFill>
                            <a:schemeClr val="dk1"/>
                          </a:solidFill>
                        </a:rPr>
                        <a:t>[ ] Copie papier</a:t>
                      </a:r>
                      <a:endParaRPr sz="1000" b="0">
                        <a:solidFill>
                          <a:schemeClr val="dk1"/>
                        </a:solidFill>
                      </a:endParaRPr>
                    </a:p>
                    <a:p>
                      <a:pPr marL="0" marR="0" lvl="0" indent="0" algn="l" rtl="0">
                        <a:spcBef>
                          <a:spcPts val="0"/>
                        </a:spcBef>
                        <a:spcAft>
                          <a:spcPts val="0"/>
                        </a:spcAft>
                        <a:buNone/>
                      </a:pPr>
                      <a:r>
                        <a:rPr lang="en-ZA" sz="1000" b="0">
                          <a:solidFill>
                            <a:schemeClr val="dk1"/>
                          </a:solidFill>
                        </a:rPr>
                        <a:t>[ ] Les deux</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a:solidFill>
                            <a:schemeClr val="dk1"/>
                          </a:solidFill>
                        </a:rPr>
                        <a:t>Jusqu'à quelle date le dossier de l'enfant sera-t-il conservé : </a:t>
                      </a:r>
                      <a:r>
                        <a:rPr lang="en-ZA" sz="1000" b="0">
                          <a:solidFill>
                            <a:schemeClr val="dk1"/>
                          </a:solidFill>
                        </a:rPr>
                        <a:t>jj/mm/aa</a:t>
                      </a:r>
                      <a:endParaRPr sz="1000" b="0">
                        <a:solidFill>
                          <a:schemeClr val="dk1"/>
                        </a:solidFill>
                      </a:endParaRPr>
                    </a:p>
                    <a:p>
                      <a:pPr marL="0" marR="0" lvl="0" indent="0" algn="l" rtl="0">
                        <a:spcBef>
                          <a:spcPts val="0"/>
                        </a:spcBef>
                        <a:spcAft>
                          <a:spcPts val="0"/>
                        </a:spcAft>
                        <a:buNone/>
                      </a:pPr>
                      <a:r>
                        <a:rPr lang="en-ZA" sz="1000" b="1">
                          <a:solidFill>
                            <a:schemeClr val="accent4"/>
                          </a:solidFill>
                        </a:rPr>
                        <a:t>N/A</a:t>
                      </a:r>
                      <a:endParaRPr sz="1350" b="1">
                        <a:solidFill>
                          <a:schemeClr val="accent4"/>
                        </a:solidFill>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1277800">
                <a:tc gridSpan="3">
                  <a:txBody>
                    <a:bodyPr/>
                    <a:lstStyle/>
                    <a:p>
                      <a:pPr marL="0" marR="0" lvl="0" indent="0" algn="l" rtl="0">
                        <a:spcBef>
                          <a:spcPts val="0"/>
                        </a:spcBef>
                        <a:spcAft>
                          <a:spcPts val="0"/>
                        </a:spcAft>
                        <a:buNone/>
                      </a:pPr>
                      <a:r>
                        <a:rPr lang="en-ZA" sz="1000">
                          <a:solidFill>
                            <a:schemeClr val="dk1"/>
                          </a:solidFill>
                        </a:rPr>
                        <a:t>L'enfant a-t-il été informé de la personne à contacter s'il a des questions ou des inquiétudes, ou s'il a besoin d'aide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 veuillez préciser pourquoi :</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3">
                  <a:txBody>
                    <a:bodyPr/>
                    <a:lstStyle/>
                    <a:p>
                      <a:pPr marL="0" marR="0" lvl="0" indent="0" algn="l" rtl="0">
                        <a:spcBef>
                          <a:spcPts val="0"/>
                        </a:spcBef>
                        <a:spcAft>
                          <a:spcPts val="0"/>
                        </a:spcAft>
                        <a:buNone/>
                      </a:pPr>
                      <a:r>
                        <a:rPr lang="en-ZA" sz="1000" b="1" dirty="0">
                          <a:solidFill>
                            <a:schemeClr val="dk1"/>
                          </a:solidFill>
                        </a:rPr>
                        <a:t>Qui a-t-on </a:t>
                      </a:r>
                      <a:r>
                        <a:rPr lang="en-ZA" sz="1000" b="1" dirty="0" err="1">
                          <a:solidFill>
                            <a:schemeClr val="dk1"/>
                          </a:solidFill>
                        </a:rPr>
                        <a:t>dit</a:t>
                      </a:r>
                      <a:r>
                        <a:rPr lang="en-ZA" sz="1000" b="1" dirty="0">
                          <a:solidFill>
                            <a:schemeClr val="dk1"/>
                          </a:solidFill>
                        </a:rPr>
                        <a:t> à </a:t>
                      </a:r>
                      <a:r>
                        <a:rPr lang="en-ZA" sz="1000" b="1" dirty="0" err="1">
                          <a:solidFill>
                            <a:schemeClr val="dk1"/>
                          </a:solidFill>
                        </a:rPr>
                        <a:t>l'enfant</a:t>
                      </a:r>
                      <a:r>
                        <a:rPr lang="en-ZA" sz="1000" b="1" dirty="0">
                          <a:solidFill>
                            <a:schemeClr val="dk1"/>
                          </a:solidFill>
                        </a:rPr>
                        <a:t> de </a:t>
                      </a:r>
                      <a:r>
                        <a:rPr lang="en-ZA" sz="1000" b="1" dirty="0" err="1">
                          <a:solidFill>
                            <a:schemeClr val="dk1"/>
                          </a:solidFill>
                        </a:rPr>
                        <a:t>contacter</a:t>
                      </a:r>
                      <a:r>
                        <a:rPr lang="en-ZA" sz="1000" b="1" dirty="0">
                          <a:solidFill>
                            <a:schemeClr val="dk1"/>
                          </a:solidFill>
                        </a:rPr>
                        <a:t> </a:t>
                      </a:r>
                      <a:r>
                        <a:rPr lang="en-ZA" sz="1000" b="1" dirty="0" err="1">
                          <a:solidFill>
                            <a:schemeClr val="dk1"/>
                          </a:solidFill>
                        </a:rPr>
                        <a:t>s'il</a:t>
                      </a:r>
                      <a:r>
                        <a:rPr lang="en-ZA" sz="1000" b="1" dirty="0">
                          <a:solidFill>
                            <a:schemeClr val="dk1"/>
                          </a:solidFill>
                        </a:rPr>
                        <a:t> a des questions </a:t>
                      </a:r>
                      <a:r>
                        <a:rPr lang="en-ZA" sz="1000" b="1" dirty="0" err="1">
                          <a:solidFill>
                            <a:schemeClr val="dk1"/>
                          </a:solidFill>
                        </a:rPr>
                        <a:t>ou</a:t>
                      </a:r>
                      <a:r>
                        <a:rPr lang="en-ZA" sz="1000" b="1" dirty="0">
                          <a:solidFill>
                            <a:schemeClr val="dk1"/>
                          </a:solidFill>
                        </a:rPr>
                        <a:t> des </a:t>
                      </a:r>
                      <a:r>
                        <a:rPr lang="en-ZA" sz="1000" b="1" dirty="0" err="1">
                          <a:solidFill>
                            <a:schemeClr val="dk1"/>
                          </a:solidFill>
                        </a:rPr>
                        <a:t>inquiétudes</a:t>
                      </a:r>
                      <a:r>
                        <a:rPr lang="en-ZA" sz="1000" b="1" dirty="0">
                          <a:solidFill>
                            <a:schemeClr val="dk1"/>
                          </a:solidFill>
                        </a:rPr>
                        <a:t>, </a:t>
                      </a:r>
                      <a:r>
                        <a:rPr lang="en-ZA" sz="1000" b="1" dirty="0" err="1">
                          <a:solidFill>
                            <a:schemeClr val="dk1"/>
                          </a:solidFill>
                        </a:rPr>
                        <a:t>ou</a:t>
                      </a:r>
                      <a:r>
                        <a:rPr lang="en-ZA" sz="1000" b="1" dirty="0">
                          <a:solidFill>
                            <a:schemeClr val="dk1"/>
                          </a:solidFill>
                        </a:rPr>
                        <a:t> pour </a:t>
                      </a:r>
                      <a:r>
                        <a:rPr lang="en-ZA" sz="1000" b="1" dirty="0" err="1">
                          <a:solidFill>
                            <a:schemeClr val="dk1"/>
                          </a:solidFill>
                        </a:rPr>
                        <a:t>obtenir</a:t>
                      </a:r>
                      <a:r>
                        <a:rPr lang="en-ZA" sz="1000" b="1" dirty="0">
                          <a:solidFill>
                            <a:schemeClr val="dk1"/>
                          </a:solidFill>
                        </a:rPr>
                        <a:t> un </a:t>
                      </a:r>
                      <a:r>
                        <a:rPr lang="en-ZA" sz="1000" b="1" dirty="0" err="1">
                          <a:solidFill>
                            <a:schemeClr val="dk1"/>
                          </a:solidFill>
                        </a:rPr>
                        <a:t>soutien</a:t>
                      </a:r>
                      <a:r>
                        <a:rPr lang="en-ZA" sz="1000" b="1" dirty="0">
                          <a:solidFill>
                            <a:schemeClr val="dk1"/>
                          </a:solidFill>
                        </a:rPr>
                        <a:t> </a:t>
                      </a:r>
                      <a:r>
                        <a:rPr lang="en-ZA" sz="1000" b="1" dirty="0" err="1">
                          <a:solidFill>
                            <a:schemeClr val="dk1"/>
                          </a:solidFill>
                        </a:rPr>
                        <a:t>si</a:t>
                      </a:r>
                      <a:r>
                        <a:rPr lang="en-ZA" sz="1000" b="1" dirty="0">
                          <a:solidFill>
                            <a:schemeClr val="dk1"/>
                          </a:solidFill>
                        </a:rPr>
                        <a:t> </a:t>
                      </a:r>
                      <a:r>
                        <a:rPr lang="en-ZA" sz="1000" b="1" dirty="0" err="1">
                          <a:solidFill>
                            <a:schemeClr val="dk1"/>
                          </a:solidFill>
                        </a:rPr>
                        <a:t>nécessaire</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err="1">
                          <a:solidFill>
                            <a:schemeClr val="dk1"/>
                          </a:solidFill>
                        </a:rPr>
                        <a:t>Indiquer</a:t>
                      </a:r>
                      <a:r>
                        <a:rPr lang="en-ZA" sz="1000" dirty="0">
                          <a:solidFill>
                            <a:schemeClr val="dk1"/>
                          </a:solidFill>
                        </a:rPr>
                        <a:t> le nom et les </a:t>
                      </a:r>
                      <a:r>
                        <a:rPr lang="en-ZA" sz="1000" dirty="0" err="1">
                          <a:solidFill>
                            <a:schemeClr val="dk1"/>
                          </a:solidFill>
                        </a:rPr>
                        <a:t>coordonnées</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err="1">
                          <a:solidFill>
                            <a:schemeClr val="dk1"/>
                          </a:solidFill>
                        </a:rPr>
                        <a:t>Gestionnaire</a:t>
                      </a:r>
                      <a:r>
                        <a:rPr lang="en-ZA" sz="1000" dirty="0">
                          <a:solidFill>
                            <a:schemeClr val="dk1"/>
                          </a:solidFill>
                        </a:rPr>
                        <a:t> de </a:t>
                      </a:r>
                      <a:r>
                        <a:rPr lang="en-ZA" sz="1000" dirty="0" err="1">
                          <a:solidFill>
                            <a:schemeClr val="dk1"/>
                          </a:solidFill>
                        </a:rPr>
                        <a:t>cas</a:t>
                      </a:r>
                      <a:endParaRPr sz="1350" dirty="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272800">
                <a:tc gridSpan="6">
                  <a:txBody>
                    <a:bodyPr/>
                    <a:lstStyle/>
                    <a:p>
                      <a:pPr marL="0" marR="0" lvl="0" indent="0" algn="l" rtl="0">
                        <a:lnSpc>
                          <a:spcPct val="107000"/>
                        </a:lnSpc>
                        <a:spcBef>
                          <a:spcPts val="0"/>
                        </a:spcBef>
                        <a:spcAft>
                          <a:spcPts val="0"/>
                        </a:spcAft>
                        <a:buNone/>
                      </a:pPr>
                      <a:r>
                        <a:rPr lang="en-ZA" sz="1000">
                          <a:solidFill>
                            <a:schemeClr val="dk1"/>
                          </a:solidFill>
                        </a:rPr>
                        <a:t>4. APPROBATION ET ACCORDS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269000">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a:txBody>
                    <a:bodyPr/>
                    <a:lstStyle/>
                    <a:p>
                      <a:pPr marL="0" marR="0" lvl="0" indent="0" algn="l" rtl="0">
                        <a:spcBef>
                          <a:spcPts val="0"/>
                        </a:spcBef>
                        <a:spcAft>
                          <a:spcPts val="0"/>
                        </a:spcAft>
                        <a:buNone/>
                      </a:pPr>
                      <a:r>
                        <a:rPr lang="en-ZA" sz="1000" b="1">
                          <a:solidFill>
                            <a:schemeClr val="dk1"/>
                          </a:solidFill>
                        </a:rPr>
                        <a:t>Nom</a:t>
                      </a:r>
                      <a:endParaRPr sz="1000" b="1">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gridSpan="2">
                  <a:txBody>
                    <a:bodyPr/>
                    <a:lstStyle/>
                    <a:p>
                      <a:pPr marL="0" marR="0" lvl="0" indent="0" algn="l" rtl="0">
                        <a:spcBef>
                          <a:spcPts val="0"/>
                        </a:spcBef>
                        <a:spcAft>
                          <a:spcPts val="0"/>
                        </a:spcAft>
                        <a:buNone/>
                      </a:pPr>
                      <a:r>
                        <a:rPr lang="en-ZA" sz="1000" b="1">
                          <a:solidFill>
                            <a:schemeClr val="dk1"/>
                          </a:solidFill>
                        </a:rPr>
                        <a:t>Agence</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a:txBody>
                    <a:bodyPr/>
                    <a:lstStyle/>
                    <a:p>
                      <a:pPr marL="0" marR="0" lvl="0" indent="0" algn="l" rtl="0">
                        <a:spcBef>
                          <a:spcPts val="0"/>
                        </a:spcBef>
                        <a:spcAft>
                          <a:spcPts val="0"/>
                        </a:spcAft>
                        <a:buNone/>
                      </a:pPr>
                      <a:r>
                        <a:rPr lang="en-ZA" sz="1000" b="1">
                          <a:solidFill>
                            <a:schemeClr val="dk1"/>
                          </a:solidFill>
                        </a:rPr>
                        <a:t>Coordonnées de la personne à contacter</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a:txBody>
                    <a:bodyPr/>
                    <a:lstStyle/>
                    <a:p>
                      <a:pPr marL="0" marR="0" lvl="0" indent="0" algn="l" rtl="0">
                        <a:spcBef>
                          <a:spcPts val="0"/>
                        </a:spcBef>
                        <a:spcAft>
                          <a:spcPts val="0"/>
                        </a:spcAft>
                        <a:buNone/>
                      </a:pPr>
                      <a:r>
                        <a:rPr lang="en-ZA" sz="1000" b="1">
                          <a:solidFill>
                            <a:schemeClr val="dk1"/>
                          </a:solidFill>
                        </a:rPr>
                        <a:t>Signature</a:t>
                      </a:r>
                      <a:endParaRPr sz="1000" b="1">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B w="12700" cap="flat" cmpd="sng">
                      <a:solidFill>
                        <a:srgbClr val="CCE9F8"/>
                      </a:solidFill>
                      <a:prstDash val="solid"/>
                      <a:round/>
                      <a:headEnd type="none" w="sm" len="sm"/>
                      <a:tailEnd type="none" w="sm" len="sm"/>
                    </a:lnB>
                    <a:solidFill>
                      <a:srgbClr val="CCE9F8"/>
                    </a:solidFill>
                  </a:tcPr>
                </a:tc>
                <a:extLst>
                  <a:ext uri="{0D108BD9-81ED-4DB2-BD59-A6C34878D82A}">
                    <a16:rowId xmlns:a16="http://schemas.microsoft.com/office/drawing/2014/main" val="10004"/>
                  </a:ext>
                </a:extLst>
              </a:tr>
              <a:tr h="269000">
                <a:tc>
                  <a:txBody>
                    <a:bodyPr/>
                    <a:lstStyle/>
                    <a:p>
                      <a:pPr marL="0" marR="0" lvl="0" indent="0" algn="l" rtl="0">
                        <a:spcBef>
                          <a:spcPts val="0"/>
                        </a:spcBef>
                        <a:spcAft>
                          <a:spcPts val="0"/>
                        </a:spcAft>
                        <a:buNone/>
                      </a:pPr>
                      <a:r>
                        <a:rPr lang="en-ZA" sz="1000">
                          <a:solidFill>
                            <a:schemeClr val="dk1"/>
                          </a:solidFill>
                        </a:rPr>
                        <a:t>Enfant</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a:txBody>
                    <a:bodyPr/>
                    <a:lstStyle/>
                    <a:p>
                      <a:pPr marL="0" marR="0" lvl="0" indent="0" algn="l" rtl="0">
                        <a:spcBef>
                          <a:spcPts val="0"/>
                        </a:spcBef>
                        <a:spcAft>
                          <a:spcPts val="0"/>
                        </a:spcAft>
                        <a:buNone/>
                      </a:pPr>
                      <a:r>
                        <a:rPr lang="en-ZA" sz="1000" b="1" dirty="0">
                          <a:solidFill>
                            <a:schemeClr val="accent4"/>
                          </a:solidFill>
                        </a:rPr>
                        <a:t>Amina </a:t>
                      </a:r>
                      <a:r>
                        <a:rPr lang="en-ZA" sz="1000" b="1" dirty="0" err="1">
                          <a:solidFill>
                            <a:schemeClr val="accent4"/>
                          </a:solidFill>
                        </a:rPr>
                        <a:t>Nabati</a:t>
                      </a:r>
                      <a:endParaRPr sz="1000" b="1" dirty="0">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269000">
                <a:tc>
                  <a:txBody>
                    <a:bodyPr/>
                    <a:lstStyle/>
                    <a:p>
                      <a:pPr marL="0" marR="0" lvl="0" indent="0" algn="l" rtl="0">
                        <a:spcBef>
                          <a:spcPts val="0"/>
                        </a:spcBef>
                        <a:spcAft>
                          <a:spcPts val="0"/>
                        </a:spcAft>
                        <a:buNone/>
                      </a:pPr>
                      <a:r>
                        <a:rPr lang="en-ZA" sz="1000">
                          <a:solidFill>
                            <a:schemeClr val="dk1"/>
                          </a:solidFill>
                        </a:rPr>
                        <a:t>Aide-soignant</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a:txBody>
                    <a:bodyPr/>
                    <a:lstStyle/>
                    <a:p>
                      <a:pPr marL="0" marR="0" lvl="0" indent="0" algn="l" rtl="0">
                        <a:spcBef>
                          <a:spcPts val="0"/>
                        </a:spcBef>
                        <a:spcAft>
                          <a:spcPts val="0"/>
                        </a:spcAft>
                        <a:buNone/>
                      </a:pPr>
                      <a:r>
                        <a:rPr lang="en-ZA" sz="1000" b="1" dirty="0">
                          <a:solidFill>
                            <a:schemeClr val="accent4"/>
                          </a:solidFill>
                        </a:rPr>
                        <a:t>Sarah </a:t>
                      </a:r>
                      <a:r>
                        <a:rPr lang="en-ZA" sz="1000" b="1" dirty="0" err="1">
                          <a:solidFill>
                            <a:schemeClr val="accent4"/>
                          </a:solidFill>
                        </a:rPr>
                        <a:t>Nabti</a:t>
                      </a:r>
                      <a:endParaRPr sz="1000" b="1" dirty="0">
                        <a:solidFill>
                          <a:schemeClr val="accent4"/>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269000">
                <a:tc>
                  <a:txBody>
                    <a:bodyPr/>
                    <a:lstStyle/>
                    <a:p>
                      <a:pPr marL="0" marR="0" lvl="0" indent="0" algn="l" rtl="0">
                        <a:spcBef>
                          <a:spcPts val="0"/>
                        </a:spcBef>
                        <a:spcAft>
                          <a:spcPts val="0"/>
                        </a:spcAft>
                        <a:buNone/>
                      </a:pPr>
                      <a:r>
                        <a:rPr lang="en-ZA" sz="1000">
                          <a:solidFill>
                            <a:schemeClr val="dk1"/>
                          </a:solidFill>
                        </a:rPr>
                        <a:t>gestionnaire de cas</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dirty="0">
                          <a:solidFill>
                            <a:schemeClr val="dk1"/>
                          </a:solidFill>
                        </a:rPr>
                        <a:t> </a:t>
                      </a:r>
                      <a:endParaRPr sz="1350" dirty="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a:solidFill>
                            <a:schemeClr val="dk1"/>
                          </a:solidFill>
                        </a:rPr>
                        <a:t> </a:t>
                      </a:r>
                      <a:endParaRPr sz="135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r h="269000">
                <a:tc>
                  <a:txBody>
                    <a:bodyPr/>
                    <a:lstStyle/>
                    <a:p>
                      <a:pPr marL="0" marR="0" lvl="0" indent="0" algn="l" rtl="0">
                        <a:spcBef>
                          <a:spcPts val="0"/>
                        </a:spcBef>
                        <a:spcAft>
                          <a:spcPts val="0"/>
                        </a:spcAft>
                        <a:buNone/>
                      </a:pPr>
                      <a:r>
                        <a:rPr lang="en-ZA" sz="1000">
                          <a:solidFill>
                            <a:schemeClr val="dk1"/>
                          </a:solidFill>
                        </a:rPr>
                        <a:t>Superviseur</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a:txBody>
                    <a:bodyPr/>
                    <a:lstStyle/>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gridSpan="2">
                  <a:txBody>
                    <a:bodyPr/>
                    <a:lstStyle/>
                    <a:p>
                      <a:pPr marL="0" marR="0" lvl="0" indent="0" algn="l" rtl="0">
                        <a:spcBef>
                          <a:spcPts val="0"/>
                        </a:spcBef>
                        <a:spcAft>
                          <a:spcPts val="0"/>
                        </a:spcAft>
                        <a:buNone/>
                      </a:pPr>
                      <a:r>
                        <a:rPr lang="en-ZA" sz="1000" dirty="0">
                          <a:solidFill>
                            <a:schemeClr val="dk1"/>
                          </a:solidFill>
                        </a:rPr>
                        <a:t> </a:t>
                      </a:r>
                      <a:endParaRPr sz="1350" dirty="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a:txBody>
                    <a:bodyPr/>
                    <a:lstStyle/>
                    <a:p>
                      <a:pPr marL="0" marR="0" lvl="0" indent="0" algn="l" rtl="0">
                        <a:spcBef>
                          <a:spcPts val="0"/>
                        </a:spcBef>
                        <a:spcAft>
                          <a:spcPts val="0"/>
                        </a:spcAft>
                        <a:buNone/>
                      </a:pPr>
                      <a:r>
                        <a:rPr lang="en-ZA" sz="1000" dirty="0">
                          <a:solidFill>
                            <a:schemeClr val="dk1"/>
                          </a:solidFill>
                        </a:rPr>
                        <a:t> </a:t>
                      </a:r>
                      <a:endParaRPr sz="1350" dirty="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4661"/>
        <p:cNvGrpSpPr/>
        <p:nvPr/>
      </p:nvGrpSpPr>
      <p:grpSpPr>
        <a:xfrm>
          <a:off x="0" y="0"/>
          <a:ext cx="0" cy="0"/>
          <a:chOff x="0" y="0"/>
          <a:chExt cx="0" cy="0"/>
        </a:xfrm>
      </p:grpSpPr>
      <p:sp>
        <p:nvSpPr>
          <p:cNvPr id="4662" name="Google Shape;4662;p193"/>
          <p:cNvSpPr txBox="1"/>
          <p:nvPr/>
        </p:nvSpPr>
        <p:spPr>
          <a:xfrm>
            <a:off x="996287" y="1923254"/>
            <a:ext cx="240217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CLÔTURE DU CAS</a:t>
            </a:r>
            <a:endParaRPr sz="1100" b="1" i="1">
              <a:solidFill>
                <a:schemeClr val="dk1"/>
              </a:solidFill>
              <a:latin typeface="Calibri"/>
              <a:ea typeface="Calibri"/>
              <a:cs typeface="Calibri"/>
              <a:sym typeface="Calibri"/>
            </a:endParaRPr>
          </a:p>
        </p:txBody>
      </p:sp>
      <p:sp>
        <p:nvSpPr>
          <p:cNvPr id="4663" name="Google Shape;4663;p193"/>
          <p:cNvSpPr/>
          <p:nvPr/>
        </p:nvSpPr>
        <p:spPr>
          <a:xfrm>
            <a:off x="996287" y="2269346"/>
            <a:ext cx="2446578" cy="2683654"/>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64" name="Google Shape;4664;p193"/>
          <p:cNvSpPr txBox="1"/>
          <p:nvPr/>
        </p:nvSpPr>
        <p:spPr>
          <a:xfrm>
            <a:off x="3924863" y="1928502"/>
            <a:ext cx="240217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TRANSFERT DU CAS</a:t>
            </a:r>
            <a:endParaRPr sz="1100" b="1" i="1">
              <a:solidFill>
                <a:schemeClr val="dk1"/>
              </a:solidFill>
              <a:latin typeface="Calibri"/>
              <a:ea typeface="Calibri"/>
              <a:cs typeface="Calibri"/>
              <a:sym typeface="Calibri"/>
            </a:endParaRPr>
          </a:p>
        </p:txBody>
      </p:sp>
      <p:sp>
        <p:nvSpPr>
          <p:cNvPr id="4665" name="Google Shape;4665;p193"/>
          <p:cNvSpPr/>
          <p:nvPr/>
        </p:nvSpPr>
        <p:spPr>
          <a:xfrm>
            <a:off x="3924863" y="2269346"/>
            <a:ext cx="2325465" cy="2683654"/>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66" name="Google Shape;4666;p193"/>
          <p:cNvSpPr txBox="1"/>
          <p:nvPr/>
        </p:nvSpPr>
        <p:spPr>
          <a:xfrm>
            <a:off x="996287" y="140758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CLÔTURE ET TRANSFERT DU CAS</a:t>
            </a:r>
            <a:endParaRPr sz="1200" b="1">
              <a:solidFill>
                <a:schemeClr val="dk1"/>
              </a:solidFill>
              <a:latin typeface="Calibri"/>
              <a:ea typeface="Calibri"/>
              <a:cs typeface="Calibri"/>
              <a:sym typeface="Calibri"/>
            </a:endParaRPr>
          </a:p>
        </p:txBody>
      </p:sp>
      <p:sp>
        <p:nvSpPr>
          <p:cNvPr id="4667" name="Google Shape;4667;p193"/>
          <p:cNvSpPr txBox="1"/>
          <p:nvPr/>
        </p:nvSpPr>
        <p:spPr>
          <a:xfrm>
            <a:off x="996287" y="713169"/>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D8CC8"/>
                </a:highlight>
                <a:latin typeface="Calibri"/>
                <a:ea typeface="Calibri"/>
                <a:cs typeface="Calibri"/>
                <a:sym typeface="Calibri"/>
              </a:rPr>
              <a:t>SESSION 4 : COMMENT ET QUAND PUIS-JE TRANSFÉRER un cas ?</a:t>
            </a:r>
            <a:endParaRPr/>
          </a:p>
        </p:txBody>
      </p:sp>
      <p:grpSp>
        <p:nvGrpSpPr>
          <p:cNvPr id="4668" name="Google Shape;4668;p193"/>
          <p:cNvGrpSpPr/>
          <p:nvPr/>
        </p:nvGrpSpPr>
        <p:grpSpPr>
          <a:xfrm>
            <a:off x="2074535" y="4566842"/>
            <a:ext cx="1148495" cy="1094971"/>
            <a:chOff x="2872760" y="2787186"/>
            <a:chExt cx="2817361" cy="2686061"/>
          </a:xfrm>
        </p:grpSpPr>
        <p:sp>
          <p:nvSpPr>
            <p:cNvPr id="4669" name="Google Shape;4669;p193"/>
            <p:cNvSpPr/>
            <p:nvPr/>
          </p:nvSpPr>
          <p:spPr>
            <a:xfrm>
              <a:off x="2872760" y="3130139"/>
              <a:ext cx="2817361" cy="2343108"/>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0" name="Google Shape;4670;p193"/>
            <p:cNvSpPr/>
            <p:nvPr/>
          </p:nvSpPr>
          <p:spPr>
            <a:xfrm>
              <a:off x="3079160" y="3646607"/>
              <a:ext cx="2383921" cy="1641336"/>
            </a:xfrm>
            <a:prstGeom prst="rect">
              <a:avLst/>
            </a:prstGeom>
            <a:solidFill>
              <a:srgbClr val="9BD3F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1" name="Google Shape;4671;p193"/>
            <p:cNvSpPr/>
            <p:nvPr/>
          </p:nvSpPr>
          <p:spPr>
            <a:xfrm>
              <a:off x="3894440" y="3893832"/>
              <a:ext cx="753360" cy="8301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2" name="Google Shape;4672;p193"/>
            <p:cNvSpPr/>
            <p:nvPr/>
          </p:nvSpPr>
          <p:spPr>
            <a:xfrm>
              <a:off x="3688041" y="2787186"/>
              <a:ext cx="1279680" cy="816670"/>
            </a:xfrm>
            <a:prstGeom prst="snip1Rect">
              <a:avLst>
                <a:gd name="adj" fmla="val 40196"/>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3" name="Google Shape;4673;p193"/>
            <p:cNvSpPr/>
            <p:nvPr/>
          </p:nvSpPr>
          <p:spPr>
            <a:xfrm>
              <a:off x="3232238" y="2918665"/>
              <a:ext cx="288900" cy="520700"/>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674" name="Google Shape;4674;p193"/>
          <p:cNvGrpSpPr/>
          <p:nvPr/>
        </p:nvGrpSpPr>
        <p:grpSpPr>
          <a:xfrm>
            <a:off x="5328528" y="4658104"/>
            <a:ext cx="761352" cy="949292"/>
            <a:chOff x="7024258" y="2987825"/>
            <a:chExt cx="1993361" cy="2485422"/>
          </a:xfrm>
        </p:grpSpPr>
        <p:sp>
          <p:nvSpPr>
            <p:cNvPr id="4675" name="Google Shape;4675;p193"/>
            <p:cNvSpPr/>
            <p:nvPr/>
          </p:nvSpPr>
          <p:spPr>
            <a:xfrm>
              <a:off x="7024258" y="2987825"/>
              <a:ext cx="1993361" cy="2485422"/>
            </a:xfrm>
            <a:prstGeom prst="snip1Rect">
              <a:avLst>
                <a:gd name="adj" fmla="val 24905"/>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6" name="Google Shape;4676;p193"/>
            <p:cNvSpPr/>
            <p:nvPr/>
          </p:nvSpPr>
          <p:spPr>
            <a:xfrm rot="-5400000">
              <a:off x="7706251" y="3787655"/>
              <a:ext cx="629371" cy="885760"/>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77" name="Google Shape;4677;p193"/>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8" name="Google Shape;4678;p193"/>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9" name="Google Shape;4679;p193"/>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0" name="Google Shape;4680;p193"/>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1" name="Google Shape;4681;p193"/>
          <p:cNvSpPr/>
          <p:nvPr/>
        </p:nvSpPr>
        <p:spPr>
          <a:xfrm rot="1782986">
            <a:off x="286724" y="2152490"/>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2" name="Google Shape;4682;p193"/>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4686"/>
        <p:cNvGrpSpPr/>
        <p:nvPr/>
      </p:nvGrpSpPr>
      <p:grpSpPr>
        <a:xfrm>
          <a:off x="0" y="0"/>
          <a:ext cx="0" cy="0"/>
          <a:chOff x="0" y="0"/>
          <a:chExt cx="0" cy="0"/>
        </a:xfrm>
      </p:grpSpPr>
      <p:sp>
        <p:nvSpPr>
          <p:cNvPr id="4687" name="Google Shape;4687;p194"/>
          <p:cNvSpPr/>
          <p:nvPr/>
        </p:nvSpPr>
        <p:spPr>
          <a:xfrm>
            <a:off x="996286" y="2067116"/>
            <a:ext cx="2489814" cy="37987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88" name="Google Shape;4688;p194"/>
          <p:cNvSpPr txBox="1"/>
          <p:nvPr/>
        </p:nvSpPr>
        <p:spPr>
          <a:xfrm>
            <a:off x="996286" y="1628347"/>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Sujet de retour d'information</a:t>
            </a:r>
            <a:endParaRPr sz="1200" b="1">
              <a:solidFill>
                <a:schemeClr val="dk1"/>
              </a:solidFill>
              <a:latin typeface="Calibri"/>
              <a:ea typeface="Calibri"/>
              <a:cs typeface="Calibri"/>
              <a:sym typeface="Calibri"/>
            </a:endParaRPr>
          </a:p>
        </p:txBody>
      </p:sp>
      <p:sp>
        <p:nvSpPr>
          <p:cNvPr id="4689" name="Google Shape;4689;p194"/>
          <p:cNvSpPr txBox="1"/>
          <p:nvPr/>
        </p:nvSpPr>
        <p:spPr>
          <a:xfrm>
            <a:off x="996287" y="131181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LA RECHERCHE D'UN RETOUR D'INFORMATION</a:t>
            </a:r>
            <a:endParaRPr sz="1200" b="1">
              <a:solidFill>
                <a:schemeClr val="dk1"/>
              </a:solidFill>
              <a:latin typeface="Calibri"/>
              <a:ea typeface="Calibri"/>
              <a:cs typeface="Calibri"/>
              <a:sym typeface="Calibri"/>
            </a:endParaRPr>
          </a:p>
        </p:txBody>
      </p:sp>
      <p:sp>
        <p:nvSpPr>
          <p:cNvPr id="4690" name="Google Shape;4690;p194"/>
          <p:cNvSpPr txBox="1"/>
          <p:nvPr/>
        </p:nvSpPr>
        <p:spPr>
          <a:xfrm>
            <a:off x="996287" y="713169"/>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D8CC8"/>
                </a:highlight>
                <a:latin typeface="Calibri"/>
                <a:ea typeface="Calibri"/>
                <a:cs typeface="Calibri"/>
                <a:sym typeface="Calibri"/>
              </a:rPr>
              <a:t>SESSION 5 : COMMENT OBTENIR UN RETOUR D'INFORMATION DE LA PART D'UN ENFANT ?</a:t>
            </a:r>
            <a:endParaRPr/>
          </a:p>
        </p:txBody>
      </p:sp>
      <p:sp>
        <p:nvSpPr>
          <p:cNvPr id="4691" name="Google Shape;4691;p194"/>
          <p:cNvSpPr txBox="1"/>
          <p:nvPr/>
        </p:nvSpPr>
        <p:spPr>
          <a:xfrm>
            <a:off x="996287" y="2557121"/>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Questions</a:t>
            </a:r>
            <a:endParaRPr sz="1200">
              <a:solidFill>
                <a:schemeClr val="dk1"/>
              </a:solidFill>
              <a:latin typeface="Calibri"/>
              <a:ea typeface="Calibri"/>
              <a:cs typeface="Calibri"/>
              <a:sym typeface="Calibri"/>
            </a:endParaRPr>
          </a:p>
        </p:txBody>
      </p:sp>
      <p:sp>
        <p:nvSpPr>
          <p:cNvPr id="4692" name="Google Shape;4692;p194"/>
          <p:cNvSpPr/>
          <p:nvPr/>
        </p:nvSpPr>
        <p:spPr>
          <a:xfrm>
            <a:off x="996286" y="2834120"/>
            <a:ext cx="2489814" cy="1209846"/>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3" name="Google Shape;4693;p194"/>
          <p:cNvSpPr/>
          <p:nvPr/>
        </p:nvSpPr>
        <p:spPr>
          <a:xfrm>
            <a:off x="3760515" y="2067116"/>
            <a:ext cx="2489814" cy="37987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4" name="Google Shape;4694;p194"/>
          <p:cNvSpPr txBox="1"/>
          <p:nvPr/>
        </p:nvSpPr>
        <p:spPr>
          <a:xfrm>
            <a:off x="3760516" y="1619211"/>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Sujet de retour d'information</a:t>
            </a:r>
            <a:endParaRPr sz="1200" b="1">
              <a:solidFill>
                <a:schemeClr val="dk1"/>
              </a:solidFill>
              <a:latin typeface="Calibri"/>
              <a:ea typeface="Calibri"/>
              <a:cs typeface="Calibri"/>
              <a:sym typeface="Calibri"/>
            </a:endParaRPr>
          </a:p>
        </p:txBody>
      </p:sp>
      <p:sp>
        <p:nvSpPr>
          <p:cNvPr id="4695" name="Google Shape;4695;p194"/>
          <p:cNvSpPr txBox="1"/>
          <p:nvPr/>
        </p:nvSpPr>
        <p:spPr>
          <a:xfrm>
            <a:off x="3760516" y="2557121"/>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Questions</a:t>
            </a:r>
            <a:endParaRPr sz="1200">
              <a:solidFill>
                <a:schemeClr val="dk1"/>
              </a:solidFill>
              <a:latin typeface="Calibri"/>
              <a:ea typeface="Calibri"/>
              <a:cs typeface="Calibri"/>
              <a:sym typeface="Calibri"/>
            </a:endParaRPr>
          </a:p>
        </p:txBody>
      </p:sp>
      <p:sp>
        <p:nvSpPr>
          <p:cNvPr id="4696" name="Google Shape;4696;p194"/>
          <p:cNvSpPr/>
          <p:nvPr/>
        </p:nvSpPr>
        <p:spPr>
          <a:xfrm>
            <a:off x="3760515" y="2834120"/>
            <a:ext cx="2489814" cy="1209846"/>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7" name="Google Shape;4697;p194"/>
          <p:cNvSpPr/>
          <p:nvPr/>
        </p:nvSpPr>
        <p:spPr>
          <a:xfrm>
            <a:off x="996286" y="4541819"/>
            <a:ext cx="2489814" cy="37987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8" name="Google Shape;4698;p194"/>
          <p:cNvSpPr txBox="1"/>
          <p:nvPr/>
        </p:nvSpPr>
        <p:spPr>
          <a:xfrm>
            <a:off x="996286" y="4117227"/>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Sujet de retour d'information</a:t>
            </a:r>
            <a:endParaRPr sz="1200" b="1">
              <a:solidFill>
                <a:schemeClr val="dk1"/>
              </a:solidFill>
              <a:latin typeface="Calibri"/>
              <a:ea typeface="Calibri"/>
              <a:cs typeface="Calibri"/>
              <a:sym typeface="Calibri"/>
            </a:endParaRPr>
          </a:p>
        </p:txBody>
      </p:sp>
      <p:sp>
        <p:nvSpPr>
          <p:cNvPr id="4699" name="Google Shape;4699;p194"/>
          <p:cNvSpPr txBox="1"/>
          <p:nvPr/>
        </p:nvSpPr>
        <p:spPr>
          <a:xfrm>
            <a:off x="996287" y="5031824"/>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Questions</a:t>
            </a:r>
            <a:endParaRPr sz="1200">
              <a:solidFill>
                <a:schemeClr val="dk1"/>
              </a:solidFill>
              <a:latin typeface="Calibri"/>
              <a:ea typeface="Calibri"/>
              <a:cs typeface="Calibri"/>
              <a:sym typeface="Calibri"/>
            </a:endParaRPr>
          </a:p>
        </p:txBody>
      </p:sp>
      <p:sp>
        <p:nvSpPr>
          <p:cNvPr id="4700" name="Google Shape;4700;p194"/>
          <p:cNvSpPr/>
          <p:nvPr/>
        </p:nvSpPr>
        <p:spPr>
          <a:xfrm>
            <a:off x="996286" y="5308823"/>
            <a:ext cx="2489814" cy="1209846"/>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01" name="Google Shape;4701;p194"/>
          <p:cNvSpPr/>
          <p:nvPr/>
        </p:nvSpPr>
        <p:spPr>
          <a:xfrm>
            <a:off x="3760515" y="4541819"/>
            <a:ext cx="2489814" cy="37987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02" name="Google Shape;4702;p194"/>
          <p:cNvSpPr txBox="1"/>
          <p:nvPr/>
        </p:nvSpPr>
        <p:spPr>
          <a:xfrm>
            <a:off x="3760516" y="4117227"/>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Sujet de retour d'information</a:t>
            </a:r>
            <a:endParaRPr sz="1200" b="1">
              <a:solidFill>
                <a:schemeClr val="dk1"/>
              </a:solidFill>
              <a:latin typeface="Calibri"/>
              <a:ea typeface="Calibri"/>
              <a:cs typeface="Calibri"/>
              <a:sym typeface="Calibri"/>
            </a:endParaRPr>
          </a:p>
        </p:txBody>
      </p:sp>
      <p:sp>
        <p:nvSpPr>
          <p:cNvPr id="4703" name="Google Shape;4703;p194"/>
          <p:cNvSpPr txBox="1"/>
          <p:nvPr/>
        </p:nvSpPr>
        <p:spPr>
          <a:xfrm>
            <a:off x="3760516" y="5031824"/>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Questions</a:t>
            </a:r>
            <a:endParaRPr sz="1200">
              <a:solidFill>
                <a:schemeClr val="dk1"/>
              </a:solidFill>
              <a:latin typeface="Calibri"/>
              <a:ea typeface="Calibri"/>
              <a:cs typeface="Calibri"/>
              <a:sym typeface="Calibri"/>
            </a:endParaRPr>
          </a:p>
        </p:txBody>
      </p:sp>
      <p:sp>
        <p:nvSpPr>
          <p:cNvPr id="4704" name="Google Shape;4704;p194"/>
          <p:cNvSpPr/>
          <p:nvPr/>
        </p:nvSpPr>
        <p:spPr>
          <a:xfrm>
            <a:off x="3760515" y="5308823"/>
            <a:ext cx="2489814" cy="1209846"/>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05" name="Google Shape;4705;p194"/>
          <p:cNvSpPr/>
          <p:nvPr/>
        </p:nvSpPr>
        <p:spPr>
          <a:xfrm>
            <a:off x="996286" y="7137480"/>
            <a:ext cx="2489814" cy="37987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06" name="Google Shape;4706;p194"/>
          <p:cNvSpPr txBox="1"/>
          <p:nvPr/>
        </p:nvSpPr>
        <p:spPr>
          <a:xfrm>
            <a:off x="996286" y="6652462"/>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Sujet de retour d'information</a:t>
            </a:r>
            <a:endParaRPr sz="1200" b="1">
              <a:solidFill>
                <a:schemeClr val="dk1"/>
              </a:solidFill>
              <a:latin typeface="Calibri"/>
              <a:ea typeface="Calibri"/>
              <a:cs typeface="Calibri"/>
              <a:sym typeface="Calibri"/>
            </a:endParaRPr>
          </a:p>
        </p:txBody>
      </p:sp>
      <p:sp>
        <p:nvSpPr>
          <p:cNvPr id="4707" name="Google Shape;4707;p194"/>
          <p:cNvSpPr txBox="1"/>
          <p:nvPr/>
        </p:nvSpPr>
        <p:spPr>
          <a:xfrm>
            <a:off x="996287" y="7627485"/>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Questions</a:t>
            </a:r>
            <a:endParaRPr sz="1200">
              <a:solidFill>
                <a:schemeClr val="dk1"/>
              </a:solidFill>
              <a:latin typeface="Calibri"/>
              <a:ea typeface="Calibri"/>
              <a:cs typeface="Calibri"/>
              <a:sym typeface="Calibri"/>
            </a:endParaRPr>
          </a:p>
        </p:txBody>
      </p:sp>
      <p:sp>
        <p:nvSpPr>
          <p:cNvPr id="4708" name="Google Shape;4708;p194"/>
          <p:cNvSpPr/>
          <p:nvPr/>
        </p:nvSpPr>
        <p:spPr>
          <a:xfrm>
            <a:off x="996286" y="7904484"/>
            <a:ext cx="2489814" cy="1209846"/>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09" name="Google Shape;4709;p194"/>
          <p:cNvSpPr/>
          <p:nvPr/>
        </p:nvSpPr>
        <p:spPr>
          <a:xfrm>
            <a:off x="3760515" y="7137480"/>
            <a:ext cx="2489814" cy="37987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10" name="Google Shape;4710;p194"/>
          <p:cNvSpPr txBox="1"/>
          <p:nvPr/>
        </p:nvSpPr>
        <p:spPr>
          <a:xfrm>
            <a:off x="3760515" y="6674865"/>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Sujet de retour d'information</a:t>
            </a:r>
            <a:endParaRPr sz="1200" b="1">
              <a:solidFill>
                <a:schemeClr val="dk1"/>
              </a:solidFill>
              <a:latin typeface="Calibri"/>
              <a:ea typeface="Calibri"/>
              <a:cs typeface="Calibri"/>
              <a:sym typeface="Calibri"/>
            </a:endParaRPr>
          </a:p>
        </p:txBody>
      </p:sp>
      <p:sp>
        <p:nvSpPr>
          <p:cNvPr id="4711" name="Google Shape;4711;p194"/>
          <p:cNvSpPr txBox="1"/>
          <p:nvPr/>
        </p:nvSpPr>
        <p:spPr>
          <a:xfrm>
            <a:off x="3760516" y="7627485"/>
            <a:ext cx="190562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a:solidFill>
                  <a:schemeClr val="dk1"/>
                </a:solidFill>
                <a:latin typeface="Calibri"/>
                <a:ea typeface="Calibri"/>
                <a:cs typeface="Calibri"/>
                <a:sym typeface="Calibri"/>
              </a:rPr>
              <a:t>Questions</a:t>
            </a:r>
            <a:endParaRPr sz="1200">
              <a:solidFill>
                <a:schemeClr val="dk1"/>
              </a:solidFill>
              <a:latin typeface="Calibri"/>
              <a:ea typeface="Calibri"/>
              <a:cs typeface="Calibri"/>
              <a:sym typeface="Calibri"/>
            </a:endParaRPr>
          </a:p>
        </p:txBody>
      </p:sp>
      <p:sp>
        <p:nvSpPr>
          <p:cNvPr id="4712" name="Google Shape;4712;p194"/>
          <p:cNvSpPr/>
          <p:nvPr/>
        </p:nvSpPr>
        <p:spPr>
          <a:xfrm>
            <a:off x="3760515" y="7904484"/>
            <a:ext cx="2489814" cy="1209846"/>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713" name="Google Shape;4713;p194"/>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4" name="Google Shape;4714;p194"/>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5" name="Google Shape;4715;p194"/>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6" name="Google Shape;4716;p194"/>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7" name="Google Shape;4717;p194"/>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8" name="Google Shape;4718;p194"/>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4722"/>
        <p:cNvGrpSpPr/>
        <p:nvPr/>
      </p:nvGrpSpPr>
      <p:grpSpPr>
        <a:xfrm>
          <a:off x="0" y="0"/>
          <a:ext cx="0" cy="0"/>
          <a:chOff x="0" y="0"/>
          <a:chExt cx="0" cy="0"/>
        </a:xfrm>
      </p:grpSpPr>
      <p:sp>
        <p:nvSpPr>
          <p:cNvPr id="4723" name="Google Shape;4723;p195"/>
          <p:cNvSpPr txBox="1"/>
          <p:nvPr/>
        </p:nvSpPr>
        <p:spPr>
          <a:xfrm>
            <a:off x="996287" y="7126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DE RETOUR D'INFORMATION SUR L'ENFANT</a:t>
            </a:r>
            <a:endParaRPr/>
          </a:p>
        </p:txBody>
      </p:sp>
      <p:sp>
        <p:nvSpPr>
          <p:cNvPr id="4724" name="Google Shape;4724;p195"/>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5" name="Google Shape;4725;p195"/>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6" name="Google Shape;4726;p195"/>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7" name="Google Shape;4727;p195"/>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8" name="Google Shape;4728;p195"/>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9" name="Google Shape;4729;p195"/>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730" name="Google Shape;4730;p195"/>
          <p:cNvGraphicFramePr/>
          <p:nvPr>
            <p:extLst>
              <p:ext uri="{D42A27DB-BD31-4B8C-83A1-F6EECF244321}">
                <p14:modId xmlns:p14="http://schemas.microsoft.com/office/powerpoint/2010/main" val="73583439"/>
              </p:ext>
            </p:extLst>
          </p:nvPr>
        </p:nvGraphicFramePr>
        <p:xfrm>
          <a:off x="996287" y="1162644"/>
          <a:ext cx="5254075" cy="7384302"/>
        </p:xfrm>
        <a:graphic>
          <a:graphicData uri="http://schemas.openxmlformats.org/drawingml/2006/table">
            <a:tbl>
              <a:tblPr firstRow="1" firstCol="1" bandRow="1">
                <a:noFill/>
                <a:tableStyleId>{2E002EEE-DCA1-4BBC-BB20-DC795D1CDC30}</a:tableStyleId>
              </a:tblPr>
              <a:tblGrid>
                <a:gridCol w="1546375">
                  <a:extLst>
                    <a:ext uri="{9D8B030D-6E8A-4147-A177-3AD203B41FA5}">
                      <a16:colId xmlns:a16="http://schemas.microsoft.com/office/drawing/2014/main" val="20000"/>
                    </a:ext>
                  </a:extLst>
                </a:gridCol>
                <a:gridCol w="640125">
                  <a:extLst>
                    <a:ext uri="{9D8B030D-6E8A-4147-A177-3AD203B41FA5}">
                      <a16:colId xmlns:a16="http://schemas.microsoft.com/office/drawing/2014/main" val="20001"/>
                    </a:ext>
                  </a:extLst>
                </a:gridCol>
                <a:gridCol w="359400">
                  <a:extLst>
                    <a:ext uri="{9D8B030D-6E8A-4147-A177-3AD203B41FA5}">
                      <a16:colId xmlns:a16="http://schemas.microsoft.com/office/drawing/2014/main" val="20002"/>
                    </a:ext>
                  </a:extLst>
                </a:gridCol>
                <a:gridCol w="179700">
                  <a:extLst>
                    <a:ext uri="{9D8B030D-6E8A-4147-A177-3AD203B41FA5}">
                      <a16:colId xmlns:a16="http://schemas.microsoft.com/office/drawing/2014/main" val="20003"/>
                    </a:ext>
                  </a:extLst>
                </a:gridCol>
                <a:gridCol w="2528475">
                  <a:extLst>
                    <a:ext uri="{9D8B030D-6E8A-4147-A177-3AD203B41FA5}">
                      <a16:colId xmlns:a16="http://schemas.microsoft.com/office/drawing/2014/main" val="20004"/>
                    </a:ext>
                  </a:extLst>
                </a:gridCol>
              </a:tblGrid>
              <a:tr h="127000">
                <a:tc gridSpan="5">
                  <a:txBody>
                    <a:bodyPr/>
                    <a:lstStyle/>
                    <a:p>
                      <a:pPr marL="0" marR="0" lvl="0" indent="0" algn="l" rtl="0">
                        <a:spcBef>
                          <a:spcPts val="0"/>
                        </a:spcBef>
                        <a:spcAft>
                          <a:spcPts val="0"/>
                        </a:spcAft>
                        <a:buNone/>
                      </a:pPr>
                      <a:r>
                        <a:rPr lang="en-ZA" sz="1000">
                          <a:solidFill>
                            <a:schemeClr val="lt1"/>
                          </a:solidFill>
                        </a:rPr>
                        <a:t>6.B. APERÇU DU FORMULAIRE DE RETOUR D'INFORMATION SUR L'ENFANT</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127000">
                <a:tc gridSpan="2">
                  <a:txBody>
                    <a:bodyPr/>
                    <a:lstStyle/>
                    <a:p>
                      <a:pPr marL="0" marR="0" lvl="0" indent="0" algn="l" rtl="0">
                        <a:lnSpc>
                          <a:spcPct val="107000"/>
                        </a:lnSpc>
                        <a:spcBef>
                          <a:spcPts val="0"/>
                        </a:spcBef>
                        <a:spcAft>
                          <a:spcPts val="0"/>
                        </a:spcAft>
                        <a:buNone/>
                      </a:pPr>
                      <a:r>
                        <a:rPr lang="en-ZA" sz="1000">
                          <a:solidFill>
                            <a:schemeClr val="lt1"/>
                          </a:solidFill>
                        </a:rPr>
                        <a:t>Étape de la gestion de cas </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gridSpan="3">
                  <a:txBody>
                    <a:bodyPr/>
                    <a:lstStyle/>
                    <a:p>
                      <a:pPr marL="0" marR="0" lvl="0" indent="0" algn="l" rtl="0">
                        <a:lnSpc>
                          <a:spcPct val="107000"/>
                        </a:lnSpc>
                        <a:spcBef>
                          <a:spcPts val="0"/>
                        </a:spcBef>
                        <a:spcAft>
                          <a:spcPts val="0"/>
                        </a:spcAft>
                        <a:buNone/>
                      </a:pPr>
                      <a:r>
                        <a:rPr lang="en-ZA" sz="1000">
                          <a:solidFill>
                            <a:schemeClr val="dk1"/>
                          </a:solidFill>
                        </a:rPr>
                        <a:t>Étape 6 : clôture du dossier</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127000">
                <a:tc gridSpan="2">
                  <a:txBody>
                    <a:bodyPr/>
                    <a:lstStyle/>
                    <a:p>
                      <a:pPr marL="0" marR="0" lvl="0" indent="0" algn="l" rtl="0">
                        <a:lnSpc>
                          <a:spcPct val="107000"/>
                        </a:lnSpc>
                        <a:spcBef>
                          <a:spcPts val="0"/>
                        </a:spcBef>
                        <a:spcAft>
                          <a:spcPts val="0"/>
                        </a:spcAft>
                        <a:buNone/>
                      </a:pPr>
                      <a:r>
                        <a:rPr lang="en-ZA" sz="1000">
                          <a:solidFill>
                            <a:schemeClr val="lt1"/>
                          </a:solidFill>
                        </a:rPr>
                        <a:t>Formulaire principal/complémentaire</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gridSpan="3">
                  <a:txBody>
                    <a:bodyPr/>
                    <a:lstStyle/>
                    <a:p>
                      <a:pPr marL="0" marR="0" lvl="0" indent="0" algn="l" rtl="0">
                        <a:lnSpc>
                          <a:spcPct val="107000"/>
                        </a:lnSpc>
                        <a:spcBef>
                          <a:spcPts val="0"/>
                        </a:spcBef>
                        <a:spcAft>
                          <a:spcPts val="0"/>
                        </a:spcAft>
                        <a:buNone/>
                      </a:pPr>
                      <a:r>
                        <a:rPr lang="en-ZA" sz="1000">
                          <a:solidFill>
                            <a:schemeClr val="dk1"/>
                          </a:solidFill>
                        </a:rPr>
                        <a:t>Formulaire supplémentaire</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127000">
                <a:tc gridSpan="2">
                  <a:txBody>
                    <a:bodyPr/>
                    <a:lstStyle/>
                    <a:p>
                      <a:pPr marL="0" marR="0" lvl="0" indent="0" algn="l" rtl="0">
                        <a:lnSpc>
                          <a:spcPct val="107000"/>
                        </a:lnSpc>
                        <a:spcBef>
                          <a:spcPts val="0"/>
                        </a:spcBef>
                        <a:spcAft>
                          <a:spcPts val="0"/>
                        </a:spcAft>
                        <a:buNone/>
                      </a:pPr>
                      <a:r>
                        <a:rPr lang="en-ZA" sz="1000">
                          <a:solidFill>
                            <a:schemeClr val="lt1"/>
                          </a:solidFill>
                        </a:rPr>
                        <a:t>Quand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gridSpan="3">
                  <a:txBody>
                    <a:bodyPr/>
                    <a:lstStyle/>
                    <a:p>
                      <a:pPr marL="0" marR="0" lvl="0" indent="0" algn="l" rtl="0">
                        <a:lnSpc>
                          <a:spcPct val="107000"/>
                        </a:lnSpc>
                        <a:spcBef>
                          <a:spcPts val="0"/>
                        </a:spcBef>
                        <a:spcAft>
                          <a:spcPts val="0"/>
                        </a:spcAft>
                        <a:buNone/>
                      </a:pPr>
                      <a:r>
                        <a:rPr lang="en-ZA" sz="1000">
                          <a:solidFill>
                            <a:schemeClr val="dk1"/>
                          </a:solidFill>
                        </a:rPr>
                        <a:t>Ce formulaire doit être rempli à la fin du processus de gestion du dossier ou après 3 mois (la période la plus courte étant retenue).</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127000">
                <a:tc gridSpan="2">
                  <a:txBody>
                    <a:bodyPr/>
                    <a:lstStyle/>
                    <a:p>
                      <a:pPr marL="0" marR="0" lvl="0" indent="0" algn="l" rtl="0">
                        <a:lnSpc>
                          <a:spcPct val="107000"/>
                        </a:lnSpc>
                        <a:spcBef>
                          <a:spcPts val="0"/>
                        </a:spcBef>
                        <a:spcAft>
                          <a:spcPts val="0"/>
                        </a:spcAft>
                        <a:buNone/>
                      </a:pPr>
                      <a:r>
                        <a:rPr lang="en-ZA" sz="1000">
                          <a:solidFill>
                            <a:schemeClr val="lt1"/>
                          </a:solidFill>
                        </a:rPr>
                        <a:t>Qui doit compléter</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gridSpan="3">
                  <a:txBody>
                    <a:bodyPr/>
                    <a:lstStyle/>
                    <a:p>
                      <a:pPr marL="0" marR="0" lvl="0" indent="0" algn="l" rtl="0">
                        <a:lnSpc>
                          <a:spcPct val="107000"/>
                        </a:lnSpc>
                        <a:spcBef>
                          <a:spcPts val="0"/>
                        </a:spcBef>
                        <a:spcAft>
                          <a:spcPts val="0"/>
                        </a:spcAft>
                        <a:buNone/>
                      </a:pPr>
                      <a:r>
                        <a:rPr lang="en-ZA" sz="1000">
                          <a:solidFill>
                            <a:schemeClr val="dk1"/>
                          </a:solidFill>
                        </a:rPr>
                        <a:t>Superviseur du gestionnaire de cas pour collecter ces informations d'une manière adaptée à l'enfant.</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127000">
                <a:tc gridSpan="2">
                  <a:txBody>
                    <a:bodyPr/>
                    <a:lstStyle/>
                    <a:p>
                      <a:pPr marL="0" marR="0" lvl="0" indent="0" algn="l" rtl="0">
                        <a:lnSpc>
                          <a:spcPct val="107000"/>
                        </a:lnSpc>
                        <a:spcBef>
                          <a:spcPts val="0"/>
                        </a:spcBef>
                        <a:spcAft>
                          <a:spcPts val="0"/>
                        </a:spcAft>
                        <a:buNone/>
                      </a:pPr>
                      <a:r>
                        <a:rPr lang="en-ZA" sz="1000">
                          <a:solidFill>
                            <a:schemeClr val="lt1"/>
                          </a:solidFill>
                        </a:rPr>
                        <a:t>Objet du formulaire</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gridSpan="3">
                  <a:txBody>
                    <a:bodyPr/>
                    <a:lstStyle/>
                    <a:p>
                      <a:pPr marL="0" marR="0" lvl="0" indent="0" algn="l" rtl="0">
                        <a:lnSpc>
                          <a:spcPct val="107000"/>
                        </a:lnSpc>
                        <a:spcBef>
                          <a:spcPts val="0"/>
                        </a:spcBef>
                        <a:spcAft>
                          <a:spcPts val="0"/>
                        </a:spcAft>
                        <a:buNone/>
                      </a:pPr>
                      <a:r>
                        <a:rPr lang="en-ZA" sz="1000">
                          <a:solidFill>
                            <a:schemeClr val="dk1"/>
                          </a:solidFill>
                        </a:rPr>
                        <a:t>Enregistrer le retour d'information sur le niveau de satisfaction concernant la qualité des services fournis et identifier les domaines susceptibles d'être améliorés.</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0">
                <a:tc gridSpan="3">
                  <a:txBody>
                    <a:bodyPr/>
                    <a:lstStyle/>
                    <a:p>
                      <a:pPr marL="0" marR="0" lvl="0" indent="0" algn="l" rtl="0">
                        <a:lnSpc>
                          <a:spcPct val="107000"/>
                        </a:lnSpc>
                        <a:spcBef>
                          <a:spcPts val="0"/>
                        </a:spcBef>
                        <a:spcAft>
                          <a:spcPts val="0"/>
                        </a:spcAft>
                        <a:buNone/>
                      </a:pPr>
                      <a:r>
                        <a:rPr lang="en-ZA" sz="1000">
                          <a:solidFill>
                            <a:schemeClr val="lt1"/>
                          </a:solidFill>
                        </a:rPr>
                        <a:t> </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6"/>
                  </a:ext>
                </a:extLst>
              </a:tr>
              <a:tr h="127000">
                <a:tc gridSpan="5">
                  <a:txBody>
                    <a:bodyPr/>
                    <a:lstStyle/>
                    <a:p>
                      <a:pPr marL="0" marR="0" lvl="0" indent="0" algn="l" rtl="0">
                        <a:spcBef>
                          <a:spcPts val="0"/>
                        </a:spcBef>
                        <a:spcAft>
                          <a:spcPts val="0"/>
                        </a:spcAft>
                        <a:buNone/>
                      </a:pPr>
                      <a:r>
                        <a:rPr lang="en-ZA" sz="1000">
                          <a:solidFill>
                            <a:schemeClr val="lt1"/>
                          </a:solidFill>
                        </a:rPr>
                        <a:t>FORMULAIRE DE RETOUR D'INFORMATION SUR L'ENFANT </a:t>
                      </a:r>
                      <a:endParaRPr sz="1000">
                        <a:solidFill>
                          <a:schemeClr val="lt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accent4"/>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127000">
                <a:tc gridSpan="3">
                  <a:txBody>
                    <a:bodyPr/>
                    <a:lstStyle/>
                    <a:p>
                      <a:pPr marL="0" marR="0" lvl="0" indent="0" algn="l" rtl="0">
                        <a:lnSpc>
                          <a:spcPct val="107000"/>
                        </a:lnSpc>
                        <a:spcBef>
                          <a:spcPts val="0"/>
                        </a:spcBef>
                        <a:spcAft>
                          <a:spcPts val="0"/>
                        </a:spcAft>
                        <a:buNone/>
                      </a:pPr>
                      <a:r>
                        <a:rPr lang="en-ZA" sz="1000">
                          <a:solidFill>
                            <a:schemeClr val="dk1"/>
                          </a:solidFill>
                        </a:rPr>
                        <a:t>Date à laquelle le formulaire a été rempli : </a:t>
                      </a:r>
                      <a:r>
                        <a:rPr lang="en-ZA" sz="700" b="0" i="1">
                          <a:solidFill>
                            <a:schemeClr val="dk1"/>
                          </a:solidFill>
                          <a:latin typeface="Calibri"/>
                          <a:ea typeface="Calibri"/>
                          <a:cs typeface="Calibri"/>
                          <a:sym typeface="Calibri"/>
                        </a:rPr>
                        <a:t>jj/mm/aa</a:t>
                      </a:r>
                      <a:endParaRPr sz="700" b="0" i="1">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a:solidFill>
                            <a:schemeClr val="dk1"/>
                          </a:solidFill>
                        </a:rPr>
                        <a:t>Numéro d'identification du cas :</a:t>
                      </a:r>
                      <a:endParaRPr sz="1000" b="1">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8"/>
                  </a:ext>
                </a:extLst>
              </a:tr>
              <a:tr h="127000">
                <a:tc gridSpan="3">
                  <a:txBody>
                    <a:bodyPr/>
                    <a:lstStyle/>
                    <a:p>
                      <a:pPr marL="0" marR="0" lvl="0" indent="0" algn="l" rtl="0">
                        <a:spcBef>
                          <a:spcPts val="0"/>
                        </a:spcBef>
                        <a:spcAft>
                          <a:spcPts val="0"/>
                        </a:spcAft>
                        <a:buNone/>
                      </a:pPr>
                      <a:r>
                        <a:rPr lang="en-ZA" sz="1000">
                          <a:solidFill>
                            <a:schemeClr val="dk1"/>
                          </a:solidFill>
                        </a:rPr>
                        <a:t>Le sexe :</a:t>
                      </a:r>
                      <a:endParaRPr sz="1000">
                        <a:solidFill>
                          <a:schemeClr val="dk1"/>
                        </a:solidFill>
                      </a:endParaRPr>
                    </a:p>
                    <a:p>
                      <a:pPr marL="0" marR="0" lvl="0" indent="0" algn="l" rtl="0">
                        <a:spcBef>
                          <a:spcPts val="0"/>
                        </a:spcBef>
                        <a:spcAft>
                          <a:spcPts val="0"/>
                        </a:spcAft>
                        <a:buNone/>
                      </a:pPr>
                      <a:r>
                        <a:rPr lang="en-ZA" sz="1000" b="0">
                          <a:solidFill>
                            <a:schemeClr val="dk1"/>
                          </a:solidFill>
                        </a:rPr>
                        <a:t>[Homme</a:t>
                      </a:r>
                      <a:endParaRPr sz="1000" b="0">
                        <a:solidFill>
                          <a:schemeClr val="dk1"/>
                        </a:solidFill>
                      </a:endParaRPr>
                    </a:p>
                    <a:p>
                      <a:pPr marL="0" marR="0" lvl="0" indent="0" algn="l" rtl="0">
                        <a:lnSpc>
                          <a:spcPct val="107000"/>
                        </a:lnSpc>
                        <a:spcBef>
                          <a:spcPts val="0"/>
                        </a:spcBef>
                        <a:spcAft>
                          <a:spcPts val="0"/>
                        </a:spcAft>
                        <a:buNone/>
                      </a:pPr>
                      <a:r>
                        <a:rPr lang="en-ZA" sz="1000" b="0">
                          <a:solidFill>
                            <a:schemeClr val="dk1"/>
                          </a:solidFill>
                        </a:rPr>
                        <a:t>[Femme</a:t>
                      </a:r>
                      <a:endParaRPr sz="1000" b="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gridSpan="2">
                  <a:txBody>
                    <a:bodyPr/>
                    <a:lstStyle/>
                    <a:p>
                      <a:pPr marL="0" marR="0" lvl="0" indent="0" algn="l" rtl="0">
                        <a:spcBef>
                          <a:spcPts val="0"/>
                        </a:spcBef>
                        <a:spcAft>
                          <a:spcPts val="0"/>
                        </a:spcAft>
                        <a:buNone/>
                      </a:pPr>
                      <a:r>
                        <a:rPr lang="en-ZA" sz="1000" b="1" dirty="0">
                          <a:solidFill>
                            <a:schemeClr val="dk1"/>
                          </a:solidFill>
                        </a:rPr>
                        <a:t>Date de naissance (DDN) :</a:t>
                      </a:r>
                      <a:endParaRPr sz="1000" b="1" dirty="0">
                        <a:solidFill>
                          <a:schemeClr val="dk1"/>
                        </a:solidFill>
                      </a:endParaRPr>
                    </a:p>
                    <a:p>
                      <a:pPr marL="0" marR="0" lvl="0" indent="0" algn="l" rtl="0">
                        <a:spcBef>
                          <a:spcPts val="0"/>
                        </a:spcBef>
                        <a:spcAft>
                          <a:spcPts val="0"/>
                        </a:spcAft>
                        <a:buNone/>
                      </a:pPr>
                      <a:r>
                        <a:rPr lang="en-ZA" sz="1000" b="1" dirty="0" err="1">
                          <a:solidFill>
                            <a:schemeClr val="dk1"/>
                          </a:solidFill>
                        </a:rPr>
                        <a:t>jj</a:t>
                      </a:r>
                      <a:r>
                        <a:rPr lang="en-ZA" sz="1000" b="1" dirty="0">
                          <a:solidFill>
                            <a:schemeClr val="dk1"/>
                          </a:solidFill>
                        </a:rPr>
                        <a:t>/mm/aa </a:t>
                      </a:r>
                      <a:endParaRPr sz="1000" b="1"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9"/>
                  </a:ext>
                </a:extLst>
              </a:tr>
              <a:tr h="171675">
                <a:tc gridSpan="5">
                  <a:txBody>
                    <a:bodyPr/>
                    <a:lstStyle/>
                    <a:p>
                      <a:pPr marL="0" marR="0" lvl="0" indent="0" algn="l" rtl="0">
                        <a:lnSpc>
                          <a:spcPct val="107000"/>
                        </a:lnSpc>
                        <a:spcBef>
                          <a:spcPts val="0"/>
                        </a:spcBef>
                        <a:spcAft>
                          <a:spcPts val="0"/>
                        </a:spcAft>
                        <a:buNone/>
                      </a:pPr>
                      <a:r>
                        <a:rPr lang="en-ZA" sz="1000">
                          <a:solidFill>
                            <a:schemeClr val="dk1"/>
                          </a:solidFill>
                        </a:rPr>
                        <a:t>1. CONSENTEMENT / ASSENTEMENT </a:t>
                      </a:r>
                      <a:r>
                        <a:rPr lang="en-ZA" sz="700" b="0" i="1">
                          <a:solidFill>
                            <a:schemeClr val="dk1"/>
                          </a:solidFill>
                        </a:rPr>
                        <a:t>Exemple de script : Je voudrais vous parler de la façon dont le gestionnaire de cas a travaillé avec vous et votre famille. Nous voulons nous assurer que nous offrons le meilleur service possible aux enfants, c'est pourquoi nous vous demandons comment le gestionnaire de cas vous a aidé et s'il y a quelque chose que nous pourrions faire différemment ou mieux. Tu n'es pas obligé de nous dire quoi que ce soit si tu ne le souhaites pas et tu n'es pas obligé de me donner tes raisons. Même si vous décidez de ne rien nous dire, cela n'affectera pas le soutien que vous et votre famille recevrez de notre part. Cependant, le fait de nous faire part de vos pensées et de vos sentiments peut nous aider à améliorer ce que nous faisons pour d'autres enfants et d'autres familles. Tout ce que vous nous direz restera confidentiel. Cela signifie que nous partagerons ce que vous nous dites, mais que nous ne dirons à personne que c'est vous qui nous l'avez dit. Vous pouvez également décider de ne pas répondre à certaines questions, ou changer d'avis et décider de ne pas continuer quand vous le souhaitez.</a:t>
                      </a:r>
                      <a:endParaRPr sz="700" b="0" i="1">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0"/>
                  </a:ext>
                </a:extLst>
              </a:tr>
              <a:tr h="181350">
                <a:tc gridSpan="5">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Je___________________________(nom de l'enfant qui donne son consentement), autorise [l'agence de gestion de cas] à recueillir mon avis sur le processus de gestion de cas.</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1"/>
                  </a:ext>
                </a:extLst>
              </a:tr>
              <a:tr h="181350">
                <a:tc gridSpan="5">
                  <a:txBody>
                    <a:bodyPr/>
                    <a:lstStyle/>
                    <a:p>
                      <a:pPr marL="0" marR="0" lvl="0" indent="0" algn="l" rtl="0">
                        <a:lnSpc>
                          <a:spcPct val="107000"/>
                        </a:lnSpc>
                        <a:spcBef>
                          <a:spcPts val="0"/>
                        </a:spcBef>
                        <a:spcAft>
                          <a:spcPts val="0"/>
                        </a:spcAft>
                        <a:buNone/>
                      </a:pPr>
                      <a:r>
                        <a:rPr lang="en-ZA" sz="1000">
                          <a:solidFill>
                            <a:schemeClr val="dk1"/>
                          </a:solidFill>
                        </a:rPr>
                        <a:t> </a:t>
                      </a:r>
                      <a:endParaRPr sz="1000">
                        <a:solidFill>
                          <a:schemeClr val="dk1"/>
                        </a:solidFill>
                      </a:endParaRPr>
                    </a:p>
                    <a:p>
                      <a:pPr marL="0" marR="0" lvl="0" indent="0" algn="l" rtl="0">
                        <a:lnSpc>
                          <a:spcPct val="107000"/>
                        </a:lnSpc>
                        <a:spcBef>
                          <a:spcPts val="800"/>
                        </a:spcBef>
                        <a:spcAft>
                          <a:spcPts val="0"/>
                        </a:spcAft>
                        <a:buNone/>
                      </a:pPr>
                      <a:r>
                        <a:rPr lang="en-ZA" sz="1000">
                          <a:solidFill>
                            <a:schemeClr val="dk1"/>
                          </a:solidFill>
                        </a:rPr>
                        <a:t>Ne compléter que si c'est possible et le cas échéant Je___________________________(nom de la personne qui s'occupe de l'enfant et qui donne son accord), autorise [l'agence de gestion de cas] à recueillir auprès de mon enfant des informations sur le processus de gestion de cas.</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12"/>
                  </a:ext>
                </a:extLst>
              </a:tr>
              <a:tr h="562250">
                <a:tc>
                  <a:txBody>
                    <a:bodyPr/>
                    <a:lstStyle/>
                    <a:p>
                      <a:pPr marL="0" marR="0" lvl="0" indent="0" algn="l" rtl="0">
                        <a:spcBef>
                          <a:spcPts val="0"/>
                        </a:spcBef>
                        <a:spcAft>
                          <a:spcPts val="0"/>
                        </a:spcAft>
                        <a:buNone/>
                      </a:pPr>
                      <a:r>
                        <a:rPr lang="en-ZA" sz="1000">
                          <a:solidFill>
                            <a:schemeClr val="dk1"/>
                          </a:solidFill>
                        </a:rPr>
                        <a:t>L'enfant donne son consentement / assentiment :</a:t>
                      </a:r>
                      <a:endParaRPr sz="1000">
                        <a:solidFill>
                          <a:schemeClr val="dk1"/>
                        </a:solidFill>
                      </a:endParaRPr>
                    </a:p>
                    <a:p>
                      <a:pPr marL="0" marR="0" lvl="0" indent="0" algn="l" rtl="0">
                        <a:spcBef>
                          <a:spcPts val="0"/>
                        </a:spcBef>
                        <a:spcAft>
                          <a:spcPts val="0"/>
                        </a:spcAft>
                        <a:buNone/>
                      </a:pPr>
                      <a:r>
                        <a:rPr lang="en-ZA" sz="1000" b="0">
                          <a:solidFill>
                            <a:schemeClr val="dk1"/>
                          </a:solidFill>
                        </a:rPr>
                        <a:t>Signature</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gridSpan="3">
                  <a:txBody>
                    <a:bodyPr/>
                    <a:lstStyle/>
                    <a:p>
                      <a:pPr marL="0" marR="0" lvl="0" indent="0" algn="l" rtl="0">
                        <a:spcBef>
                          <a:spcPts val="0"/>
                        </a:spcBef>
                        <a:spcAft>
                          <a:spcPts val="0"/>
                        </a:spcAft>
                        <a:buNone/>
                      </a:pPr>
                      <a:r>
                        <a:rPr lang="en-ZA" sz="1000" b="1" dirty="0">
                          <a:solidFill>
                            <a:schemeClr val="dk1"/>
                          </a:solidFill>
                        </a:rPr>
                        <a:t>Le </a:t>
                      </a:r>
                      <a:r>
                        <a:rPr lang="en-ZA" sz="1000" b="1" dirty="0" err="1">
                          <a:solidFill>
                            <a:schemeClr val="dk1"/>
                          </a:solidFill>
                        </a:rPr>
                        <a:t>soignant</a:t>
                      </a:r>
                      <a:r>
                        <a:rPr lang="en-ZA" sz="1000" b="1" dirty="0">
                          <a:solidFill>
                            <a:schemeClr val="dk1"/>
                          </a:solidFill>
                        </a:rPr>
                        <a:t> </a:t>
                      </a:r>
                      <a:r>
                        <a:rPr lang="en-ZA" sz="1000" b="1" dirty="0" err="1">
                          <a:solidFill>
                            <a:schemeClr val="dk1"/>
                          </a:solidFill>
                        </a:rPr>
                        <a:t>donne</a:t>
                      </a:r>
                      <a:r>
                        <a:rPr lang="en-ZA" sz="1000" b="1" dirty="0">
                          <a:solidFill>
                            <a:schemeClr val="dk1"/>
                          </a:solidFill>
                        </a:rPr>
                        <a:t> son </a:t>
                      </a:r>
                      <a:r>
                        <a:rPr lang="en-ZA" sz="1000" b="1" dirty="0" err="1">
                          <a:solidFill>
                            <a:schemeClr val="dk1"/>
                          </a:solidFill>
                        </a:rPr>
                        <a:t>consentement</a:t>
                      </a:r>
                      <a:r>
                        <a:rPr lang="en-ZA" sz="1000" b="1" dirty="0">
                          <a:solidFill>
                            <a:schemeClr val="dk1"/>
                          </a:solidFill>
                        </a:rPr>
                        <a:t> / </a:t>
                      </a:r>
                      <a:r>
                        <a:rPr lang="en-ZA" sz="1000" b="1" dirty="0" err="1">
                          <a:solidFill>
                            <a:schemeClr val="dk1"/>
                          </a:solidFill>
                        </a:rPr>
                        <a:t>assentiment</a:t>
                      </a:r>
                      <a:r>
                        <a:rPr lang="en-ZA" sz="1000" b="1" dirty="0">
                          <a:solidFill>
                            <a:schemeClr val="dk1"/>
                          </a:solidFill>
                        </a:rPr>
                        <a:t> :</a:t>
                      </a:r>
                      <a:endParaRPr sz="1000" b="1" dirty="0">
                        <a:solidFill>
                          <a:schemeClr val="dk1"/>
                        </a:solidFill>
                      </a:endParaRPr>
                    </a:p>
                    <a:p>
                      <a:pPr marL="0" marR="0" lvl="0" indent="0" algn="l" rtl="0">
                        <a:spcBef>
                          <a:spcPts val="0"/>
                        </a:spcBef>
                        <a:spcAft>
                          <a:spcPts val="0"/>
                        </a:spcAft>
                        <a:buNone/>
                      </a:pPr>
                      <a:r>
                        <a:rPr lang="en-ZA" sz="1000" dirty="0">
                          <a:solidFill>
                            <a:schemeClr val="dk1"/>
                          </a:solidFill>
                        </a:rPr>
                        <a:t>Signature</a:t>
                      </a:r>
                      <a:endParaRPr sz="1350" dirty="0"/>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tc hMerge="1">
                  <a:txBody>
                    <a:bodyPr/>
                    <a:lstStyle/>
                    <a:p>
                      <a:endParaRPr lang="en-BE"/>
                    </a:p>
                  </a:txBody>
                  <a:tcPr/>
                </a:tc>
                <a:tc>
                  <a:txBody>
                    <a:bodyPr/>
                    <a:lstStyle/>
                    <a:p>
                      <a:pPr marL="0" marR="0" lvl="0" indent="0" algn="l" rtl="0">
                        <a:spcBef>
                          <a:spcPts val="0"/>
                        </a:spcBef>
                        <a:spcAft>
                          <a:spcPts val="0"/>
                        </a:spcAft>
                        <a:buNone/>
                      </a:pPr>
                      <a:r>
                        <a:rPr lang="en-ZA" sz="1000" b="1" dirty="0">
                          <a:solidFill>
                            <a:schemeClr val="dk1"/>
                          </a:solidFill>
                        </a:rPr>
                        <a:t>Date :</a:t>
                      </a:r>
                      <a:endParaRPr sz="1000" b="1" dirty="0">
                        <a:solidFill>
                          <a:schemeClr val="dk1"/>
                        </a:solidFill>
                      </a:endParaRPr>
                    </a:p>
                    <a:p>
                      <a:pPr marL="0" marR="0" lvl="0" indent="0" algn="l" rtl="0">
                        <a:spcBef>
                          <a:spcPts val="0"/>
                        </a:spcBef>
                        <a:spcAft>
                          <a:spcPts val="0"/>
                        </a:spcAft>
                        <a:buNone/>
                      </a:pPr>
                      <a:r>
                        <a:rPr lang="en-ZA" sz="1000" dirty="0" err="1">
                          <a:solidFill>
                            <a:schemeClr val="dk1"/>
                          </a:solidFill>
                        </a:rPr>
                        <a:t>jj</a:t>
                      </a:r>
                      <a:r>
                        <a:rPr lang="en-ZA" sz="1000" dirty="0">
                          <a:solidFill>
                            <a:schemeClr val="dk1"/>
                          </a:solidFill>
                        </a:rPr>
                        <a:t>/mm/aa</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4734"/>
        <p:cNvGrpSpPr/>
        <p:nvPr/>
      </p:nvGrpSpPr>
      <p:grpSpPr>
        <a:xfrm>
          <a:off x="0" y="0"/>
          <a:ext cx="0" cy="0"/>
          <a:chOff x="0" y="0"/>
          <a:chExt cx="0" cy="0"/>
        </a:xfrm>
      </p:grpSpPr>
      <p:sp>
        <p:nvSpPr>
          <p:cNvPr id="4735" name="Google Shape;4735;p196"/>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6" name="Google Shape;4736;p196"/>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7" name="Google Shape;4737;p196"/>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8" name="Google Shape;4738;p196"/>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9" name="Google Shape;4739;p196"/>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0" name="Google Shape;4740;p196"/>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741" name="Google Shape;4741;p196"/>
          <p:cNvGraphicFramePr/>
          <p:nvPr>
            <p:extLst>
              <p:ext uri="{D42A27DB-BD31-4B8C-83A1-F6EECF244321}">
                <p14:modId xmlns:p14="http://schemas.microsoft.com/office/powerpoint/2010/main" val="1131559799"/>
              </p:ext>
            </p:extLst>
          </p:nvPr>
        </p:nvGraphicFramePr>
        <p:xfrm>
          <a:off x="996287" y="699799"/>
          <a:ext cx="5233050" cy="8547371"/>
        </p:xfrm>
        <a:graphic>
          <a:graphicData uri="http://schemas.openxmlformats.org/drawingml/2006/table">
            <a:tbl>
              <a:tblPr firstRow="1" firstCol="1" bandRow="1">
                <a:noFill/>
                <a:tableStyleId>{2E002EEE-DCA1-4BBC-BB20-DC795D1CDC30}</a:tableStyleId>
              </a:tblPr>
              <a:tblGrid>
                <a:gridCol w="2535700">
                  <a:extLst>
                    <a:ext uri="{9D8B030D-6E8A-4147-A177-3AD203B41FA5}">
                      <a16:colId xmlns:a16="http://schemas.microsoft.com/office/drawing/2014/main" val="20000"/>
                    </a:ext>
                  </a:extLst>
                </a:gridCol>
                <a:gridCol w="2697350">
                  <a:extLst>
                    <a:ext uri="{9D8B030D-6E8A-4147-A177-3AD203B41FA5}">
                      <a16:colId xmlns:a16="http://schemas.microsoft.com/office/drawing/2014/main" val="20001"/>
                    </a:ext>
                  </a:extLst>
                </a:gridCol>
              </a:tblGrid>
              <a:tr h="127000">
                <a:tc gridSpan="2">
                  <a:txBody>
                    <a:bodyPr/>
                    <a:lstStyle/>
                    <a:p>
                      <a:pPr marL="0" marR="0" lvl="0" indent="0" algn="l" rtl="0">
                        <a:lnSpc>
                          <a:spcPct val="107000"/>
                        </a:lnSpc>
                        <a:spcBef>
                          <a:spcPts val="0"/>
                        </a:spcBef>
                        <a:spcAft>
                          <a:spcPts val="0"/>
                        </a:spcAft>
                        <a:buNone/>
                      </a:pPr>
                      <a:r>
                        <a:rPr lang="en-ZA" sz="1000">
                          <a:solidFill>
                            <a:schemeClr val="dk1"/>
                          </a:solidFill>
                        </a:rPr>
                        <a:t>2. QUESTIONS </a:t>
                      </a:r>
                      <a:r>
                        <a:rPr lang="en-ZA" sz="700" b="0" i="1">
                          <a:solidFill>
                            <a:schemeClr val="dk1"/>
                          </a:solidFill>
                        </a:rPr>
                        <a:t>Vous pouvez donner des exemples pour susciter un retour d'information, mais faites attention à ne pas poser de questions suggestives. Ce format convient aux enfants plus âgés (10 ans ou plus) - il peut être adapté à des enfants plus jeunes si nécessaire. Il doit être mené dans la langue de l'enfant et animé par une personne qui possède les compétences et la formation nécessaires pour faciliter le retour d'information avec les enfants, et qui comprend l'éthique du travail direct avec les enfants.</a:t>
                      </a:r>
                      <a:endParaRPr sz="700" b="0" i="1">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extLst>
                  <a:ext uri="{0D108BD9-81ED-4DB2-BD59-A6C34878D82A}">
                    <a16:rowId xmlns:a16="http://schemas.microsoft.com/office/drawing/2014/main" val="10000"/>
                  </a:ext>
                </a:extLst>
              </a:tr>
              <a:tr h="127000">
                <a:tc gridSpan="2">
                  <a:txBody>
                    <a:bodyPr/>
                    <a:lstStyle/>
                    <a:p>
                      <a:pPr marL="0" marR="0" lvl="0" indent="0" algn="l" rtl="0">
                        <a:spcBef>
                          <a:spcPts val="0"/>
                        </a:spcBef>
                        <a:spcAft>
                          <a:spcPts val="0"/>
                        </a:spcAft>
                        <a:buNone/>
                      </a:pPr>
                      <a:r>
                        <a:rPr lang="en-ZA" sz="1000" dirty="0" err="1">
                          <a:solidFill>
                            <a:schemeClr val="dk1"/>
                          </a:solidFill>
                        </a:rPr>
                        <a:t>Entrer</a:t>
                      </a:r>
                      <a:r>
                        <a:rPr lang="en-ZA" sz="1000" dirty="0">
                          <a:solidFill>
                            <a:schemeClr val="dk1"/>
                          </a:solidFill>
                        </a:rPr>
                        <a:t> dans le </a:t>
                      </a:r>
                      <a:r>
                        <a:rPr lang="en-ZA" sz="1000" dirty="0" err="1">
                          <a:solidFill>
                            <a:schemeClr val="dk1"/>
                          </a:solidFill>
                        </a:rPr>
                        <a:t>processus</a:t>
                      </a:r>
                      <a:r>
                        <a:rPr lang="en-ZA" sz="1000" dirty="0">
                          <a:solidFill>
                            <a:schemeClr val="dk1"/>
                          </a:solidFill>
                        </a:rPr>
                        <a:t> de gestion de </a:t>
                      </a:r>
                      <a:r>
                        <a:rPr lang="en-ZA" sz="1000" dirty="0" err="1">
                          <a:solidFill>
                            <a:schemeClr val="dk1"/>
                          </a:solidFill>
                        </a:rPr>
                        <a:t>cas</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1"/>
                  </a:ext>
                </a:extLst>
              </a:tr>
              <a:tr h="434425">
                <a:tc gridSpan="2">
                  <a:txBody>
                    <a:bodyPr/>
                    <a:lstStyle/>
                    <a:p>
                      <a:pPr marL="0" marR="0" lvl="0" indent="0" algn="l" rtl="0">
                        <a:spcBef>
                          <a:spcPts val="0"/>
                        </a:spcBef>
                        <a:spcAft>
                          <a:spcPts val="0"/>
                        </a:spcAft>
                        <a:buNone/>
                      </a:pPr>
                      <a:r>
                        <a:rPr lang="en-ZA" sz="1000" dirty="0">
                          <a:solidFill>
                            <a:schemeClr val="dk1"/>
                          </a:solidFill>
                        </a:rPr>
                        <a:t>1. Comment </a:t>
                      </a:r>
                      <a:r>
                        <a:rPr lang="en-ZA" sz="1000" dirty="0" err="1">
                          <a:solidFill>
                            <a:schemeClr val="dk1"/>
                          </a:solidFill>
                        </a:rPr>
                        <a:t>avez-vous</a:t>
                      </a:r>
                      <a:r>
                        <a:rPr lang="en-ZA" sz="1000" dirty="0">
                          <a:solidFill>
                            <a:schemeClr val="dk1"/>
                          </a:solidFill>
                        </a:rPr>
                        <a:t> entendu </a:t>
                      </a:r>
                      <a:r>
                        <a:rPr lang="en-ZA" sz="1000" dirty="0" err="1">
                          <a:solidFill>
                            <a:schemeClr val="dk1"/>
                          </a:solidFill>
                        </a:rPr>
                        <a:t>parler</a:t>
                      </a:r>
                      <a:r>
                        <a:rPr lang="en-ZA" sz="1000" dirty="0">
                          <a:solidFill>
                            <a:schemeClr val="dk1"/>
                          </a:solidFill>
                        </a:rPr>
                        <a:t> des services de gestion de </a:t>
                      </a:r>
                      <a:r>
                        <a:rPr lang="en-ZA" sz="1000" dirty="0" err="1">
                          <a:solidFill>
                            <a:schemeClr val="dk1"/>
                          </a:solidFill>
                        </a:rPr>
                        <a:t>cas</a:t>
                      </a:r>
                      <a:r>
                        <a:rPr lang="en-ZA" sz="1000" dirty="0">
                          <a:solidFill>
                            <a:schemeClr val="dk1"/>
                          </a:solidFill>
                        </a:rPr>
                        <a:t> de [</a:t>
                      </a:r>
                      <a:r>
                        <a:rPr lang="en-ZA" sz="1000" dirty="0" err="1">
                          <a:solidFill>
                            <a:schemeClr val="dk1"/>
                          </a:solidFill>
                        </a:rPr>
                        <a:t>insérer</a:t>
                      </a:r>
                      <a:r>
                        <a:rPr lang="en-ZA" sz="1000" dirty="0">
                          <a:solidFill>
                            <a:schemeClr val="dk1"/>
                          </a:solidFill>
                        </a:rPr>
                        <a:t> le nom de </a:t>
                      </a:r>
                      <a:r>
                        <a:rPr lang="en-ZA" sz="1000" dirty="0" err="1">
                          <a:solidFill>
                            <a:schemeClr val="dk1"/>
                          </a:solidFill>
                        </a:rPr>
                        <a:t>l'agence</a:t>
                      </a:r>
                      <a:r>
                        <a:rPr lang="en-ZA" sz="1000" dirty="0">
                          <a:solidFill>
                            <a:schemeClr val="dk1"/>
                          </a:solidFill>
                        </a:rPr>
                        <a:t> de gestion de </a:t>
                      </a:r>
                      <a:r>
                        <a:rPr lang="en-ZA" sz="1000" dirty="0" err="1">
                          <a:solidFill>
                            <a:schemeClr val="dk1"/>
                          </a:solidFill>
                        </a:rPr>
                        <a:t>cas</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]le </a:t>
                      </a:r>
                      <a:r>
                        <a:rPr lang="en-ZA" sz="1000" b="0" dirty="0" err="1">
                          <a:solidFill>
                            <a:schemeClr val="dk1"/>
                          </a:solidFill>
                        </a:rPr>
                        <a:t>gestionnaire</a:t>
                      </a:r>
                      <a:r>
                        <a:rPr lang="en-ZA" sz="1000" b="0" dirty="0">
                          <a:solidFill>
                            <a:schemeClr val="dk1"/>
                          </a:solidFill>
                        </a:rPr>
                        <a:t> de </a:t>
                      </a:r>
                      <a:r>
                        <a:rPr lang="en-ZA" sz="1000" b="0" dirty="0" err="1">
                          <a:solidFill>
                            <a:schemeClr val="dk1"/>
                          </a:solidFill>
                        </a:rPr>
                        <a:t>cas</a:t>
                      </a:r>
                      <a:r>
                        <a:rPr lang="en-ZA" sz="1000" b="0" dirty="0">
                          <a:solidFill>
                            <a:schemeClr val="dk1"/>
                          </a:solidFill>
                        </a:rPr>
                        <a:t> </a:t>
                      </a:r>
                      <a:r>
                        <a:rPr lang="en-ZA" sz="1000" b="0" dirty="0" err="1">
                          <a:solidFill>
                            <a:schemeClr val="dk1"/>
                          </a:solidFill>
                        </a:rPr>
                        <a:t>m'a</a:t>
                      </a:r>
                      <a:r>
                        <a:rPr lang="en-ZA" sz="1000" b="0" dirty="0">
                          <a:solidFill>
                            <a:schemeClr val="dk1"/>
                          </a:solidFill>
                        </a:rPr>
                        <a:t> </a:t>
                      </a:r>
                      <a:r>
                        <a:rPr lang="en-ZA" sz="1000" b="0" dirty="0" err="1">
                          <a:solidFill>
                            <a:schemeClr val="dk1"/>
                          </a:solidFill>
                        </a:rPr>
                        <a:t>approché</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Une </a:t>
                      </a:r>
                      <a:r>
                        <a:rPr lang="en-ZA" sz="1000" b="0" dirty="0" err="1">
                          <a:solidFill>
                            <a:schemeClr val="dk1"/>
                          </a:solidFill>
                        </a:rPr>
                        <a:t>autre</a:t>
                      </a:r>
                      <a:r>
                        <a:rPr lang="en-ZA" sz="1000" b="0" dirty="0">
                          <a:solidFill>
                            <a:schemeClr val="dk1"/>
                          </a:solidFill>
                        </a:rPr>
                        <a:t> organisation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]Parents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Famille</a:t>
                      </a:r>
                      <a:r>
                        <a:rPr lang="en-ZA" sz="1000" b="0" dirty="0">
                          <a:solidFill>
                            <a:schemeClr val="dk1"/>
                          </a:solidFill>
                        </a:rPr>
                        <a:t> / </a:t>
                      </a:r>
                      <a:r>
                        <a:rPr lang="en-ZA" sz="1000" b="0" dirty="0" err="1">
                          <a:solidFill>
                            <a:schemeClr val="dk1"/>
                          </a:solidFill>
                        </a:rPr>
                        <a:t>amis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]École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]Chef de file de la </a:t>
                      </a:r>
                      <a:r>
                        <a:rPr lang="en-ZA" sz="1000" b="0" dirty="0" err="1">
                          <a:solidFill>
                            <a:schemeClr val="dk1"/>
                          </a:solidFill>
                        </a:rPr>
                        <a:t>communauté</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]Point focal </a:t>
                      </a:r>
                      <a:r>
                        <a:rPr lang="en-ZA" sz="1000" b="0" dirty="0" err="1">
                          <a:solidFill>
                            <a:schemeClr val="dk1"/>
                          </a:solidFill>
                        </a:rPr>
                        <a:t>communautaire</a:t>
                      </a:r>
                      <a:r>
                        <a:rPr lang="en-ZA" sz="1000" b="0" dirty="0">
                          <a:solidFill>
                            <a:schemeClr val="dk1"/>
                          </a:solidFill>
                        </a:rPr>
                        <a:t> pour la protection de </a:t>
                      </a:r>
                      <a:r>
                        <a:rPr lang="en-ZA" sz="1000" b="0" dirty="0" err="1">
                          <a:solidFill>
                            <a:schemeClr val="dk1"/>
                          </a:solidFill>
                        </a:rPr>
                        <a:t>l'enfance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Autorités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 vu </a:t>
                      </a:r>
                      <a:r>
                        <a:rPr lang="en-ZA" sz="1000" b="0" dirty="0" err="1">
                          <a:solidFill>
                            <a:schemeClr val="dk1"/>
                          </a:solidFill>
                        </a:rPr>
                        <a:t>une</a:t>
                      </a:r>
                      <a:r>
                        <a:rPr lang="en-ZA" sz="1000" b="0" dirty="0">
                          <a:solidFill>
                            <a:schemeClr val="dk1"/>
                          </a:solidFill>
                        </a:rPr>
                        <a:t> affiche/</a:t>
                      </a:r>
                      <a:r>
                        <a:rPr lang="en-ZA" sz="1000" b="0" dirty="0" err="1">
                          <a:solidFill>
                            <a:schemeClr val="dk1"/>
                          </a:solidFill>
                        </a:rPr>
                        <a:t>une</a:t>
                      </a:r>
                      <a:r>
                        <a:rPr lang="en-ZA" sz="1000" b="0" dirty="0">
                          <a:solidFill>
                            <a:schemeClr val="dk1"/>
                          </a:solidFill>
                        </a:rPr>
                        <a:t> brochure </a:t>
                      </a:r>
                      <a:r>
                        <a:rPr lang="en-ZA" sz="1000" b="0" dirty="0" err="1">
                          <a:solidFill>
                            <a:schemeClr val="dk1"/>
                          </a:solidFill>
                        </a:rPr>
                        <a:t>d'information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]Ne se </a:t>
                      </a:r>
                      <a:r>
                        <a:rPr lang="en-ZA" sz="1000" b="0" dirty="0" err="1">
                          <a:solidFill>
                            <a:schemeClr val="dk1"/>
                          </a:solidFill>
                        </a:rPr>
                        <a:t>souvient</a:t>
                      </a:r>
                      <a:r>
                        <a:rPr lang="en-ZA" sz="1000" b="0" dirty="0">
                          <a:solidFill>
                            <a:schemeClr val="dk1"/>
                          </a:solidFill>
                        </a:rPr>
                        <a:t> pas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Autre</a:t>
                      </a:r>
                      <a:r>
                        <a:rPr lang="en-ZA" sz="1000" b="0" dirty="0">
                          <a:solidFill>
                            <a:schemeClr val="dk1"/>
                          </a:solidFill>
                        </a:rPr>
                        <a:t>, </a:t>
                      </a:r>
                      <a:r>
                        <a:rPr lang="en-ZA" sz="1000" b="0" dirty="0" err="1">
                          <a:solidFill>
                            <a:schemeClr val="dk1"/>
                          </a:solidFill>
                        </a:rPr>
                        <a:t>veuillez</a:t>
                      </a:r>
                      <a:r>
                        <a:rPr lang="en-ZA" sz="1000" b="0" dirty="0">
                          <a:solidFill>
                            <a:schemeClr val="dk1"/>
                          </a:solidFill>
                        </a:rPr>
                        <a:t> </a:t>
                      </a:r>
                      <a:r>
                        <a:rPr lang="en-ZA" sz="1000" b="0" dirty="0" err="1">
                          <a:solidFill>
                            <a:schemeClr val="dk1"/>
                          </a:solidFill>
                        </a:rPr>
                        <a:t>préciser</a:t>
                      </a:r>
                      <a:r>
                        <a:rPr lang="en-ZA" sz="1000" b="0" dirty="0">
                          <a:solidFill>
                            <a:schemeClr val="dk1"/>
                          </a:solidFill>
                        </a:rPr>
                        <a:t> :</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2"/>
                  </a:ext>
                </a:extLst>
              </a:tr>
              <a:tr h="367600">
                <a:tc gridSpan="2">
                  <a:txBody>
                    <a:bodyPr/>
                    <a:lstStyle/>
                    <a:p>
                      <a:pPr marL="0" marR="0" lvl="0" indent="0" algn="l" rtl="0">
                        <a:spcBef>
                          <a:spcPts val="0"/>
                        </a:spcBef>
                        <a:spcAft>
                          <a:spcPts val="0"/>
                        </a:spcAft>
                        <a:buNone/>
                      </a:pPr>
                      <a:r>
                        <a:rPr lang="en-ZA" sz="1000" dirty="0">
                          <a:solidFill>
                            <a:schemeClr val="dk1"/>
                          </a:solidFill>
                        </a:rPr>
                        <a:t>2. Avant de commencer à </a:t>
                      </a:r>
                      <a:r>
                        <a:rPr lang="en-ZA" sz="1000" dirty="0" err="1">
                          <a:solidFill>
                            <a:schemeClr val="dk1"/>
                          </a:solidFill>
                        </a:rPr>
                        <a:t>travailler</a:t>
                      </a:r>
                      <a:r>
                        <a:rPr lang="en-ZA" sz="1000" dirty="0">
                          <a:solidFill>
                            <a:schemeClr val="dk1"/>
                          </a:solidFill>
                        </a:rPr>
                        <a:t> avec [nom du </a:t>
                      </a:r>
                      <a:r>
                        <a:rPr lang="en-ZA" sz="1000" dirty="0" err="1">
                          <a:solidFill>
                            <a:schemeClr val="dk1"/>
                          </a:solidFill>
                        </a:rPr>
                        <a:t>gestionnaire</a:t>
                      </a:r>
                      <a:r>
                        <a:rPr lang="en-ZA" sz="1000" dirty="0">
                          <a:solidFill>
                            <a:schemeClr val="dk1"/>
                          </a:solidFill>
                        </a:rPr>
                        <a:t> de </a:t>
                      </a:r>
                      <a:r>
                        <a:rPr lang="en-ZA" sz="1000" dirty="0" err="1">
                          <a:solidFill>
                            <a:schemeClr val="dk1"/>
                          </a:solidFill>
                        </a:rPr>
                        <a:t>cas</a:t>
                      </a:r>
                      <a:r>
                        <a:rPr lang="en-ZA" sz="1000" dirty="0">
                          <a:solidFill>
                            <a:schemeClr val="dk1"/>
                          </a:solidFill>
                        </a:rPr>
                        <a:t>], </a:t>
                      </a:r>
                      <a:r>
                        <a:rPr lang="en-ZA" sz="1000" dirty="0" err="1">
                          <a:solidFill>
                            <a:schemeClr val="dk1"/>
                          </a:solidFill>
                        </a:rPr>
                        <a:t>vous</a:t>
                      </a:r>
                      <a:r>
                        <a:rPr lang="en-ZA" sz="1000" dirty="0">
                          <a:solidFill>
                            <a:schemeClr val="dk1"/>
                          </a:solidFill>
                        </a:rPr>
                        <a:t> a-t-on </a:t>
                      </a:r>
                      <a:r>
                        <a:rPr lang="en-ZA" sz="1000" dirty="0" err="1">
                          <a:solidFill>
                            <a:schemeClr val="dk1"/>
                          </a:solidFill>
                        </a:rPr>
                        <a:t>demandé</a:t>
                      </a:r>
                      <a:r>
                        <a:rPr lang="en-ZA" sz="1000" dirty="0">
                          <a:solidFill>
                            <a:schemeClr val="dk1"/>
                          </a:solidFill>
                        </a:rPr>
                        <a:t> </a:t>
                      </a:r>
                      <a:r>
                        <a:rPr lang="en-ZA" sz="1000" dirty="0" err="1">
                          <a:solidFill>
                            <a:schemeClr val="dk1"/>
                          </a:solidFill>
                        </a:rPr>
                        <a:t>si</a:t>
                      </a:r>
                      <a:r>
                        <a:rPr lang="en-ZA" sz="1000" dirty="0">
                          <a:solidFill>
                            <a:schemeClr val="dk1"/>
                          </a:solidFill>
                        </a:rPr>
                        <a:t> </a:t>
                      </a:r>
                      <a:r>
                        <a:rPr lang="en-ZA" sz="1000" dirty="0" err="1">
                          <a:solidFill>
                            <a:schemeClr val="dk1"/>
                          </a:solidFill>
                        </a:rPr>
                        <a:t>vous</a:t>
                      </a:r>
                      <a:r>
                        <a:rPr lang="en-ZA" sz="1000" dirty="0">
                          <a:solidFill>
                            <a:schemeClr val="dk1"/>
                          </a:solidFill>
                        </a:rPr>
                        <a:t> </a:t>
                      </a:r>
                      <a:r>
                        <a:rPr lang="en-ZA" sz="1000" dirty="0" err="1">
                          <a:solidFill>
                            <a:schemeClr val="dk1"/>
                          </a:solidFill>
                        </a:rPr>
                        <a:t>vouliez</a:t>
                      </a:r>
                      <a:r>
                        <a:rPr lang="en-ZA" sz="1000" dirty="0">
                          <a:solidFill>
                            <a:schemeClr val="dk1"/>
                          </a:solidFill>
                        </a:rPr>
                        <a:t> </a:t>
                      </a:r>
                      <a:r>
                        <a:rPr lang="en-ZA" sz="1000" dirty="0" err="1">
                          <a:solidFill>
                            <a:schemeClr val="dk1"/>
                          </a:solidFill>
                        </a:rPr>
                        <a:t>être</a:t>
                      </a:r>
                      <a:r>
                        <a:rPr lang="en-ZA" sz="1000" dirty="0">
                          <a:solidFill>
                            <a:schemeClr val="dk1"/>
                          </a:solidFill>
                        </a:rPr>
                        <a:t> </a:t>
                      </a:r>
                      <a:r>
                        <a:rPr lang="en-ZA" sz="1000" dirty="0" err="1">
                          <a:solidFill>
                            <a:schemeClr val="dk1"/>
                          </a:solidFill>
                        </a:rPr>
                        <a:t>aidé</a:t>
                      </a:r>
                      <a:r>
                        <a:rPr lang="en-ZA" sz="1000" dirty="0">
                          <a:solidFill>
                            <a:schemeClr val="dk1"/>
                          </a:solidFill>
                        </a:rPr>
                        <a:t> de </a:t>
                      </a:r>
                      <a:r>
                        <a:rPr lang="en-ZA" sz="1000" dirty="0" err="1">
                          <a:solidFill>
                            <a:schemeClr val="dk1"/>
                          </a:solidFill>
                        </a:rPr>
                        <a:t>cette</a:t>
                      </a:r>
                      <a:r>
                        <a:rPr lang="en-ZA" sz="1000" dirty="0">
                          <a:solidFill>
                            <a:schemeClr val="dk1"/>
                          </a:solidFill>
                        </a:rPr>
                        <a:t> façon ?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]Ne se </a:t>
                      </a:r>
                      <a:r>
                        <a:rPr lang="en-ZA" sz="1000" b="0" dirty="0" err="1">
                          <a:solidFill>
                            <a:schemeClr val="dk1"/>
                          </a:solidFill>
                        </a:rPr>
                        <a:t>souvient</a:t>
                      </a:r>
                      <a:r>
                        <a:rPr lang="en-ZA" sz="1000" b="0" dirty="0">
                          <a:solidFill>
                            <a:schemeClr val="dk1"/>
                          </a:solidFill>
                        </a:rPr>
                        <a:t> pas</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3"/>
                  </a:ext>
                </a:extLst>
              </a:tr>
              <a:tr h="127000">
                <a:tc gridSpan="2">
                  <a:txBody>
                    <a:bodyPr/>
                    <a:lstStyle/>
                    <a:p>
                      <a:pPr marL="0" marR="0" lvl="0" indent="0" algn="l" rtl="0">
                        <a:spcBef>
                          <a:spcPts val="0"/>
                        </a:spcBef>
                        <a:spcAft>
                          <a:spcPts val="0"/>
                        </a:spcAft>
                        <a:buNone/>
                      </a:pPr>
                      <a:r>
                        <a:rPr lang="en-ZA" sz="1000">
                          <a:solidFill>
                            <a:schemeClr val="dk1"/>
                          </a:solidFill>
                        </a:rPr>
                        <a:t>Attentes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extLst>
                  <a:ext uri="{0D108BD9-81ED-4DB2-BD59-A6C34878D82A}">
                    <a16:rowId xmlns:a16="http://schemas.microsoft.com/office/drawing/2014/main" val="10004"/>
                  </a:ext>
                </a:extLst>
              </a:tr>
              <a:tr h="127000">
                <a:tc gridSpan="2">
                  <a:txBody>
                    <a:bodyPr/>
                    <a:lstStyle/>
                    <a:p>
                      <a:pPr marL="0" marR="0" lvl="0" indent="0" algn="l" rtl="0">
                        <a:spcBef>
                          <a:spcPts val="0"/>
                        </a:spcBef>
                        <a:spcAft>
                          <a:spcPts val="0"/>
                        </a:spcAft>
                        <a:buNone/>
                      </a:pPr>
                      <a:r>
                        <a:rPr lang="en-ZA" sz="1000">
                          <a:solidFill>
                            <a:schemeClr val="dk1"/>
                          </a:solidFill>
                        </a:rPr>
                        <a:t>3. Quel type de soutien attendiez-vous de [insérer le nom de l'agence de gestion de cas]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tc hMerge="1">
                  <a:txBody>
                    <a:bodyPr/>
                    <a:lstStyle/>
                    <a:p>
                      <a:endParaRPr lang="en-BE"/>
                    </a:p>
                  </a:txBody>
                  <a:tcPr/>
                </a:tc>
                <a:extLst>
                  <a:ext uri="{0D108BD9-81ED-4DB2-BD59-A6C34878D82A}">
                    <a16:rowId xmlns:a16="http://schemas.microsoft.com/office/drawing/2014/main" val="10005"/>
                  </a:ext>
                </a:extLst>
              </a:tr>
              <a:tr h="501250">
                <a:tc>
                  <a:txBody>
                    <a:bodyPr/>
                    <a:lstStyle/>
                    <a:p>
                      <a:pPr marL="0" marR="0" lvl="0" indent="0" algn="l" rtl="0">
                        <a:spcBef>
                          <a:spcPts val="0"/>
                        </a:spcBef>
                        <a:spcAft>
                          <a:spcPts val="0"/>
                        </a:spcAft>
                        <a:buNone/>
                      </a:pPr>
                      <a:r>
                        <a:rPr lang="en-ZA" sz="1000" b="0" dirty="0">
                          <a:solidFill>
                            <a:schemeClr val="dk1"/>
                          </a:solidFill>
                        </a:rPr>
                        <a:t>[ ] </a:t>
                      </a:r>
                      <a:r>
                        <a:rPr lang="en-ZA" sz="1000" b="0" dirty="0" err="1">
                          <a:solidFill>
                            <a:schemeClr val="dk1"/>
                          </a:solidFill>
                        </a:rPr>
                        <a:t>Soins</a:t>
                      </a:r>
                      <a:r>
                        <a:rPr lang="en-ZA" sz="1000" b="0" dirty="0">
                          <a:solidFill>
                            <a:schemeClr val="dk1"/>
                          </a:solidFill>
                        </a:rPr>
                        <a:t> </a:t>
                      </a:r>
                      <a:r>
                        <a:rPr lang="en-ZA" sz="1000" b="0" dirty="0" err="1">
                          <a:solidFill>
                            <a:schemeClr val="dk1"/>
                          </a:solidFill>
                        </a:rPr>
                        <a:t>alternatifs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Sécurité</a:t>
                      </a:r>
                      <a:r>
                        <a:rPr lang="en-ZA" sz="1000" b="0" dirty="0">
                          <a:solidFill>
                            <a:schemeClr val="dk1"/>
                          </a:solidFill>
                        </a:rPr>
                        <a:t> (par </a:t>
                      </a:r>
                      <a:r>
                        <a:rPr lang="en-ZA" sz="1000" b="0" dirty="0" err="1">
                          <a:solidFill>
                            <a:schemeClr val="dk1"/>
                          </a:solidFill>
                        </a:rPr>
                        <a:t>exemple</a:t>
                      </a:r>
                      <a:r>
                        <a:rPr lang="en-ZA" sz="1000" b="0" dirty="0">
                          <a:solidFill>
                            <a:schemeClr val="dk1"/>
                          </a:solidFill>
                        </a:rPr>
                        <a:t>, un abri </a:t>
                      </a:r>
                      <a:r>
                        <a:rPr lang="en-ZA" sz="1000" b="0" dirty="0" err="1">
                          <a:solidFill>
                            <a:schemeClr val="dk1"/>
                          </a:solidFill>
                        </a:rPr>
                        <a:t>sûr</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Éducation</a:t>
                      </a:r>
                      <a:r>
                        <a:rPr lang="en-ZA" sz="1000" b="0" dirty="0">
                          <a:solidFill>
                            <a:schemeClr val="dk1"/>
                          </a:solidFill>
                        </a:rPr>
                        <a:t> (</a:t>
                      </a:r>
                      <a:r>
                        <a:rPr lang="en-ZA" sz="1000" b="0" dirty="0" err="1">
                          <a:solidFill>
                            <a:schemeClr val="dk1"/>
                          </a:solidFill>
                        </a:rPr>
                        <a:t>formelle</a:t>
                      </a:r>
                      <a:r>
                        <a:rPr lang="en-ZA" sz="1000" b="0" dirty="0">
                          <a:solidFill>
                            <a:schemeClr val="dk1"/>
                          </a:solidFill>
                        </a:rPr>
                        <a:t>)</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Éducation</a:t>
                      </a:r>
                      <a:r>
                        <a:rPr lang="en-ZA" sz="1000" b="0" dirty="0">
                          <a:solidFill>
                            <a:schemeClr val="dk1"/>
                          </a:solidFill>
                        </a:rPr>
                        <a:t> non </a:t>
                      </a:r>
                      <a:r>
                        <a:rPr lang="en-ZA" sz="1000" b="0" dirty="0" err="1">
                          <a:solidFill>
                            <a:schemeClr val="dk1"/>
                          </a:solidFill>
                        </a:rPr>
                        <a:t>formelle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]Recherche et </a:t>
                      </a:r>
                      <a:r>
                        <a:rPr lang="en-ZA" sz="1000" b="0" dirty="0" err="1">
                          <a:solidFill>
                            <a:schemeClr val="dk1"/>
                          </a:solidFill>
                        </a:rPr>
                        <a:t>regroupement</a:t>
                      </a:r>
                      <a:r>
                        <a:rPr lang="en-ZA" sz="1000" b="0" dirty="0">
                          <a:solidFill>
                            <a:schemeClr val="dk1"/>
                          </a:solidFill>
                        </a:rPr>
                        <a:t> familial</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Soutien</a:t>
                      </a:r>
                      <a:r>
                        <a:rPr lang="en-ZA" sz="1000" b="0" dirty="0">
                          <a:solidFill>
                            <a:schemeClr val="dk1"/>
                          </a:solidFill>
                        </a:rPr>
                        <a:t> psychosocial de base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Soins</a:t>
                      </a:r>
                      <a:r>
                        <a:rPr lang="en-ZA" sz="1000" b="0" dirty="0">
                          <a:solidFill>
                            <a:schemeClr val="dk1"/>
                          </a:solidFill>
                        </a:rPr>
                        <a:t> de </a:t>
                      </a:r>
                      <a:r>
                        <a:rPr lang="en-ZA" sz="1000" b="0" dirty="0" err="1">
                          <a:solidFill>
                            <a:schemeClr val="dk1"/>
                          </a:solidFill>
                        </a:rPr>
                        <a:t>santé</a:t>
                      </a:r>
                      <a:r>
                        <a:rPr lang="en-ZA" sz="1000" b="0" dirty="0">
                          <a:solidFill>
                            <a:schemeClr val="dk1"/>
                          </a:solidFill>
                        </a:rPr>
                        <a:t> </a:t>
                      </a:r>
                      <a:r>
                        <a:rPr lang="en-ZA" sz="1000" b="0" dirty="0" err="1">
                          <a:solidFill>
                            <a:schemeClr val="dk1"/>
                          </a:solidFill>
                        </a:rPr>
                        <a:t>primaires</a:t>
                      </a:r>
                      <a:r>
                        <a:rPr lang="en-ZA" sz="1000" b="0" dirty="0">
                          <a:solidFill>
                            <a:schemeClr val="dk1"/>
                          </a:solidFill>
                        </a:rPr>
                        <a:t> non </a:t>
                      </a:r>
                      <a:r>
                        <a:rPr lang="en-ZA" sz="1000" b="0" dirty="0" err="1">
                          <a:solidFill>
                            <a:schemeClr val="dk1"/>
                          </a:solidFill>
                        </a:rPr>
                        <a:t>spécialisés</a:t>
                      </a:r>
                      <a:r>
                        <a:rPr lang="en-ZA" sz="1000" b="0" dirty="0">
                          <a:solidFill>
                            <a:schemeClr val="dk1"/>
                          </a:solidFill>
                        </a:rPr>
                        <a:t> et </a:t>
                      </a:r>
                      <a:r>
                        <a:rPr lang="en-ZA" sz="1000" b="0" dirty="0" err="1">
                          <a:solidFill>
                            <a:schemeClr val="dk1"/>
                          </a:solidFill>
                        </a:rPr>
                        <a:t>ciblés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]Services </a:t>
                      </a:r>
                      <a:r>
                        <a:rPr lang="en-ZA" sz="1000" b="0" dirty="0" err="1">
                          <a:solidFill>
                            <a:schemeClr val="dk1"/>
                          </a:solidFill>
                        </a:rPr>
                        <a:t>spécialisés</a:t>
                      </a:r>
                      <a:r>
                        <a:rPr lang="en-ZA" sz="1000" b="0" dirty="0">
                          <a:solidFill>
                            <a:schemeClr val="dk1"/>
                          </a:solidFill>
                        </a:rPr>
                        <a:t> de la SMSPS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]Alimentation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Articles non </a:t>
                      </a:r>
                      <a:r>
                        <a:rPr lang="en-ZA" sz="1000" b="0" dirty="0" err="1">
                          <a:solidFill>
                            <a:schemeClr val="dk1"/>
                          </a:solidFill>
                        </a:rPr>
                        <a:t>alimentaires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 Assistance </a:t>
                      </a:r>
                      <a:r>
                        <a:rPr lang="en-ZA" sz="1000" b="0" dirty="0" err="1">
                          <a:solidFill>
                            <a:schemeClr val="dk1"/>
                          </a:solidFill>
                        </a:rPr>
                        <a:t>en</a:t>
                      </a:r>
                      <a:r>
                        <a:rPr lang="en-ZA" sz="1000" b="0" dirty="0">
                          <a:solidFill>
                            <a:schemeClr val="dk1"/>
                          </a:solidFill>
                        </a:rPr>
                        <a:t> </a:t>
                      </a:r>
                      <a:r>
                        <a:rPr lang="en-ZA" sz="1000" b="0" dirty="0" err="1">
                          <a:solidFill>
                            <a:schemeClr val="dk1"/>
                          </a:solidFill>
                        </a:rPr>
                        <a:t>espèces</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Moyens</a:t>
                      </a:r>
                      <a:r>
                        <a:rPr lang="en-ZA" sz="1000" b="0" dirty="0">
                          <a:solidFill>
                            <a:schemeClr val="dk1"/>
                          </a:solidFill>
                        </a:rPr>
                        <a:t> de </a:t>
                      </a:r>
                      <a:r>
                        <a:rPr lang="en-ZA" sz="1000" b="0" dirty="0" err="1">
                          <a:solidFill>
                            <a:schemeClr val="dk1"/>
                          </a:solidFill>
                        </a:rPr>
                        <a:t>subsistance</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Médical</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]Nutrition</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Soutien</a:t>
                      </a:r>
                      <a:r>
                        <a:rPr lang="en-ZA" sz="1000" dirty="0">
                          <a:solidFill>
                            <a:schemeClr val="dk1"/>
                          </a:solidFill>
                        </a:rPr>
                        <a:t> </a:t>
                      </a:r>
                      <a:r>
                        <a:rPr lang="en-ZA" sz="1000" dirty="0" err="1">
                          <a:solidFill>
                            <a:schemeClr val="dk1"/>
                          </a:solidFill>
                        </a:rPr>
                        <a:t>juridique</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]Documentation</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]Services pour les enfants </a:t>
                      </a:r>
                      <a:r>
                        <a:rPr lang="en-ZA" sz="1000" dirty="0" err="1">
                          <a:solidFill>
                            <a:schemeClr val="dk1"/>
                          </a:solidFill>
                        </a:rPr>
                        <a:t>handicapés</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Santé</a:t>
                      </a:r>
                      <a:r>
                        <a:rPr lang="en-ZA" sz="1000" dirty="0">
                          <a:solidFill>
                            <a:schemeClr val="dk1"/>
                          </a:solidFill>
                        </a:rPr>
                        <a:t> </a:t>
                      </a:r>
                      <a:r>
                        <a:rPr lang="en-ZA" sz="1000" dirty="0" err="1">
                          <a:solidFill>
                            <a:schemeClr val="dk1"/>
                          </a:solidFill>
                        </a:rPr>
                        <a:t>sexuelle</a:t>
                      </a:r>
                      <a:r>
                        <a:rPr lang="en-ZA" sz="1000" dirty="0">
                          <a:solidFill>
                            <a:schemeClr val="dk1"/>
                          </a:solidFill>
                        </a:rPr>
                        <a:t> et reproductive</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]Abri</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WASH</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]Solution durable (</a:t>
                      </a:r>
                      <a:r>
                        <a:rPr lang="en-ZA" sz="1000" dirty="0" err="1">
                          <a:solidFill>
                            <a:schemeClr val="dk1"/>
                          </a:solidFill>
                        </a:rPr>
                        <a:t>en</a:t>
                      </a:r>
                      <a:r>
                        <a:rPr lang="en-ZA" sz="1000" dirty="0">
                          <a:solidFill>
                            <a:schemeClr val="dk1"/>
                          </a:solidFill>
                        </a:rPr>
                        <a:t> coordination avec le HCR)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 </a:t>
                      </a:r>
                      <a:r>
                        <a:rPr lang="en-ZA" sz="1000" dirty="0" err="1">
                          <a:solidFill>
                            <a:schemeClr val="dk1"/>
                          </a:solidFill>
                        </a:rPr>
                        <a:t>Déménagement</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Autre</a:t>
                      </a:r>
                      <a:r>
                        <a:rPr lang="en-ZA" sz="1000" dirty="0">
                          <a:solidFill>
                            <a:schemeClr val="dk1"/>
                          </a:solidFill>
                        </a:rPr>
                        <a:t>, </a:t>
                      </a: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r>
                        <a:rPr lang="en-ZA" sz="1000" dirty="0" err="1">
                          <a:solidFill>
                            <a:schemeClr val="dk1"/>
                          </a:solidFill>
                        </a:rPr>
                        <a:t>Contextualiser</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367600">
                <a:tc gridSpan="2">
                  <a:txBody>
                    <a:bodyPr/>
                    <a:lstStyle/>
                    <a:p>
                      <a:pPr marL="0" marR="0" lvl="0" indent="0" algn="l" rtl="0">
                        <a:spcBef>
                          <a:spcPts val="0"/>
                        </a:spcBef>
                        <a:spcAft>
                          <a:spcPts val="0"/>
                        </a:spcAft>
                        <a:buNone/>
                      </a:pPr>
                      <a:r>
                        <a:rPr lang="en-ZA" sz="1000" dirty="0">
                          <a:solidFill>
                            <a:schemeClr val="dk1"/>
                          </a:solidFill>
                        </a:rPr>
                        <a:t>4. </a:t>
                      </a:r>
                      <a:r>
                        <a:rPr lang="en-ZA" sz="1000" dirty="0" err="1">
                          <a:solidFill>
                            <a:schemeClr val="dk1"/>
                          </a:solidFill>
                        </a:rPr>
                        <a:t>Avez-vous</a:t>
                      </a:r>
                      <a:r>
                        <a:rPr lang="en-ZA" sz="1000" dirty="0">
                          <a:solidFill>
                            <a:schemeClr val="dk1"/>
                          </a:solidFill>
                        </a:rPr>
                        <a:t> </a:t>
                      </a:r>
                      <a:r>
                        <a:rPr lang="en-ZA" sz="1000" dirty="0" err="1">
                          <a:solidFill>
                            <a:schemeClr val="dk1"/>
                          </a:solidFill>
                        </a:rPr>
                        <a:t>reçu</a:t>
                      </a:r>
                      <a:r>
                        <a:rPr lang="en-ZA" sz="1000" dirty="0">
                          <a:solidFill>
                            <a:schemeClr val="dk1"/>
                          </a:solidFill>
                        </a:rPr>
                        <a:t> le </a:t>
                      </a:r>
                      <a:r>
                        <a:rPr lang="en-ZA" sz="1000" dirty="0" err="1">
                          <a:solidFill>
                            <a:schemeClr val="dk1"/>
                          </a:solidFill>
                        </a:rPr>
                        <a:t>soutien</a:t>
                      </a:r>
                      <a:r>
                        <a:rPr lang="en-ZA" sz="1000" dirty="0">
                          <a:solidFill>
                            <a:schemeClr val="dk1"/>
                          </a:solidFill>
                        </a:rPr>
                        <a:t> que </a:t>
                      </a:r>
                      <a:r>
                        <a:rPr lang="en-ZA" sz="1000" dirty="0" err="1">
                          <a:solidFill>
                            <a:schemeClr val="dk1"/>
                          </a:solidFill>
                        </a:rPr>
                        <a:t>vous</a:t>
                      </a:r>
                      <a:r>
                        <a:rPr lang="en-ZA" sz="1000" dirty="0">
                          <a:solidFill>
                            <a:schemeClr val="dk1"/>
                          </a:solidFill>
                        </a:rPr>
                        <a:t> </a:t>
                      </a:r>
                      <a:r>
                        <a:rPr lang="en-ZA" sz="1000" dirty="0" err="1">
                          <a:solidFill>
                            <a:schemeClr val="dk1"/>
                          </a:solidFill>
                        </a:rPr>
                        <a:t>attendiez</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[Non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[Ne se </a:t>
                      </a:r>
                      <a:r>
                        <a:rPr lang="en-ZA" sz="1000" b="0" dirty="0" err="1">
                          <a:solidFill>
                            <a:schemeClr val="dk1"/>
                          </a:solidFill>
                        </a:rPr>
                        <a:t>souvient</a:t>
                      </a:r>
                      <a:r>
                        <a:rPr lang="en-ZA" sz="1000" b="0" dirty="0">
                          <a:solidFill>
                            <a:schemeClr val="dk1"/>
                          </a:solidFill>
                        </a:rPr>
                        <a:t> pas</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4745"/>
        <p:cNvGrpSpPr/>
        <p:nvPr/>
      </p:nvGrpSpPr>
      <p:grpSpPr>
        <a:xfrm>
          <a:off x="0" y="0"/>
          <a:ext cx="0" cy="0"/>
          <a:chOff x="0" y="0"/>
          <a:chExt cx="0" cy="0"/>
        </a:xfrm>
      </p:grpSpPr>
      <p:sp>
        <p:nvSpPr>
          <p:cNvPr id="4746" name="Google Shape;4746;p197"/>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7" name="Google Shape;4747;p197"/>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8" name="Google Shape;4748;p197"/>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9" name="Google Shape;4749;p197"/>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0" name="Google Shape;4750;p197"/>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1" name="Google Shape;4751;p197"/>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752" name="Google Shape;4752;p197"/>
          <p:cNvGraphicFramePr/>
          <p:nvPr>
            <p:extLst>
              <p:ext uri="{D42A27DB-BD31-4B8C-83A1-F6EECF244321}">
                <p14:modId xmlns:p14="http://schemas.microsoft.com/office/powerpoint/2010/main" val="823464752"/>
              </p:ext>
            </p:extLst>
          </p:nvPr>
        </p:nvGraphicFramePr>
        <p:xfrm>
          <a:off x="979354" y="445763"/>
          <a:ext cx="5233075" cy="8808800"/>
        </p:xfrm>
        <a:graphic>
          <a:graphicData uri="http://schemas.openxmlformats.org/drawingml/2006/table">
            <a:tbl>
              <a:tblPr firstRow="1" firstCol="1" bandRow="1">
                <a:noFill/>
                <a:tableStyleId>{2E002EEE-DCA1-4BBC-BB20-DC795D1CDC30}</a:tableStyleId>
              </a:tblPr>
              <a:tblGrid>
                <a:gridCol w="5233075">
                  <a:extLst>
                    <a:ext uri="{9D8B030D-6E8A-4147-A177-3AD203B41FA5}">
                      <a16:colId xmlns:a16="http://schemas.microsoft.com/office/drawing/2014/main" val="20000"/>
                    </a:ext>
                  </a:extLst>
                </a:gridCol>
              </a:tblGrid>
              <a:tr h="227800">
                <a:tc>
                  <a:txBody>
                    <a:bodyPr/>
                    <a:lstStyle/>
                    <a:p>
                      <a:pPr marL="0" marR="0" lvl="0" indent="0" algn="l" rtl="0">
                        <a:spcBef>
                          <a:spcPts val="0"/>
                        </a:spcBef>
                        <a:spcAft>
                          <a:spcPts val="0"/>
                        </a:spcAft>
                        <a:buNone/>
                      </a:pPr>
                      <a:r>
                        <a:rPr lang="en-ZA" sz="1000">
                          <a:solidFill>
                            <a:schemeClr val="dk1"/>
                          </a:solidFill>
                        </a:rPr>
                        <a:t>Le processus de gestion de cas</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extLst>
                  <a:ext uri="{0D108BD9-81ED-4DB2-BD59-A6C34878D82A}">
                    <a16:rowId xmlns:a16="http://schemas.microsoft.com/office/drawing/2014/main" val="10000"/>
                  </a:ext>
                </a:extLst>
              </a:tr>
              <a:tr h="1366750">
                <a:tc>
                  <a:txBody>
                    <a:bodyPr/>
                    <a:lstStyle/>
                    <a:p>
                      <a:pPr marL="0" marR="0" lvl="0" indent="0" algn="l" rtl="0">
                        <a:spcBef>
                          <a:spcPts val="0"/>
                        </a:spcBef>
                        <a:spcAft>
                          <a:spcPts val="0"/>
                        </a:spcAft>
                        <a:buNone/>
                      </a:pPr>
                      <a:r>
                        <a:rPr lang="en-ZA" sz="1000">
                          <a:solidFill>
                            <a:schemeClr val="dk1"/>
                          </a:solidFill>
                        </a:rPr>
                        <a:t>5. Le gestionnaire de cas a-t-il élaboré un plan [plan d'intervention] avec vous pour vous apporter l'aide dont vous aviez besoin ?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b="0">
                          <a:solidFill>
                            <a:schemeClr val="dk1"/>
                          </a:solidFill>
                        </a:rPr>
                        <a:t>[ ]Ne se souvient pas</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366750">
                <a:tc>
                  <a:txBody>
                    <a:bodyPr/>
                    <a:lstStyle/>
                    <a:p>
                      <a:pPr marL="0" marR="0" lvl="0" indent="0" algn="l" rtl="0">
                        <a:spcBef>
                          <a:spcPts val="0"/>
                        </a:spcBef>
                        <a:spcAft>
                          <a:spcPts val="0"/>
                        </a:spcAft>
                        <a:buNone/>
                      </a:pPr>
                      <a:r>
                        <a:rPr lang="en-ZA" sz="1000">
                          <a:solidFill>
                            <a:schemeClr val="dk1"/>
                          </a:solidFill>
                        </a:rPr>
                        <a:t>6. Le gestionnaire de cas vous a-t-il mis en contact avec des services susceptibles de vous aider ?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 n'a pas eu besoin d'autres services</a:t>
                      </a:r>
                      <a:endParaRPr sz="1000" b="0">
                        <a:solidFill>
                          <a:schemeClr val="dk1"/>
                        </a:solidFill>
                      </a:endParaRPr>
                    </a:p>
                    <a:p>
                      <a:pPr marL="0" marR="0" lvl="0" indent="0" algn="l" rtl="0">
                        <a:spcBef>
                          <a:spcPts val="0"/>
                        </a:spcBef>
                        <a:spcAft>
                          <a:spcPts val="0"/>
                        </a:spcAft>
                        <a:buNone/>
                      </a:pPr>
                      <a:r>
                        <a:rPr lang="en-ZA" sz="1000" b="0">
                          <a:solidFill>
                            <a:schemeClr val="dk1"/>
                          </a:solidFill>
                        </a:rPr>
                        <a:t>[ ]Non, n'a pas souhaité d'autres services</a:t>
                      </a:r>
                      <a:endParaRPr sz="1000" b="0">
                        <a:solidFill>
                          <a:schemeClr val="dk1"/>
                        </a:solidFill>
                      </a:endParaRPr>
                    </a:p>
                    <a:p>
                      <a:pPr marL="0" marR="0" lvl="0" indent="0" algn="l" rtl="0">
                        <a:spcBef>
                          <a:spcPts val="0"/>
                        </a:spcBef>
                        <a:spcAft>
                          <a:spcPts val="0"/>
                        </a:spcAft>
                        <a:buNone/>
                      </a:pPr>
                      <a:r>
                        <a:rPr lang="en-ZA" sz="1000" b="0">
                          <a:solidFill>
                            <a:schemeClr val="dk1"/>
                          </a:solidFill>
                        </a:rPr>
                        <a:t>[ ]Ne se souvient pas</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366750">
                <a:tc>
                  <a:txBody>
                    <a:bodyPr/>
                    <a:lstStyle/>
                    <a:p>
                      <a:pPr marL="0" marR="0" lvl="0" indent="0" algn="l" rtl="0">
                        <a:spcBef>
                          <a:spcPts val="0"/>
                        </a:spcBef>
                        <a:spcAft>
                          <a:spcPts val="0"/>
                        </a:spcAft>
                        <a:buNone/>
                      </a:pPr>
                      <a:r>
                        <a:rPr lang="en-ZA" sz="1000">
                          <a:solidFill>
                            <a:schemeClr val="dk1"/>
                          </a:solidFill>
                        </a:rPr>
                        <a:t>7. Chaque fois que le gestionnaire de cas a partagé des informations sur vous avec d'autres personnes, vous a-t-on demandé si vous étiez d'accord pour partager ces informations sur vous et votre situation avec ces autres personnes ? </a:t>
                      </a:r>
                      <a:endParaRPr sz="1000">
                        <a:solidFill>
                          <a:schemeClr val="dk1"/>
                        </a:solidFill>
                      </a:endParaRPr>
                    </a:p>
                    <a:p>
                      <a:pPr marL="0" marR="0" lvl="0" indent="0" algn="l" rtl="0">
                        <a:spcBef>
                          <a:spcPts val="0"/>
                        </a:spcBef>
                        <a:spcAft>
                          <a:spcPts val="0"/>
                        </a:spcAft>
                        <a:buNone/>
                      </a:pPr>
                      <a:r>
                        <a:rPr lang="en-ZA" sz="1000" b="0">
                          <a:solidFill>
                            <a:schemeClr val="dk1"/>
                          </a:solidFill>
                        </a:rPr>
                        <a:t>[ ]Oui</a:t>
                      </a:r>
                      <a:endParaRPr sz="1000" b="0">
                        <a:solidFill>
                          <a:schemeClr val="dk1"/>
                        </a:solidFill>
                      </a:endParaRPr>
                    </a:p>
                    <a:p>
                      <a:pPr marL="0" marR="0" lvl="0" indent="0" algn="l" rtl="0">
                        <a:spcBef>
                          <a:spcPts val="0"/>
                        </a:spcBef>
                        <a:spcAft>
                          <a:spcPts val="0"/>
                        </a:spcAft>
                        <a:buNone/>
                      </a:pPr>
                      <a:r>
                        <a:rPr lang="en-ZA" sz="1000" b="0">
                          <a:solidFill>
                            <a:schemeClr val="dk1"/>
                          </a:solidFill>
                        </a:rPr>
                        <a:t>[ ]Non</a:t>
                      </a:r>
                      <a:endParaRPr sz="1000" b="0">
                        <a:solidFill>
                          <a:schemeClr val="dk1"/>
                        </a:solidFill>
                      </a:endParaRPr>
                    </a:p>
                    <a:p>
                      <a:pPr marL="0" marR="0" lvl="0" indent="0" algn="l" rtl="0">
                        <a:spcBef>
                          <a:spcPts val="0"/>
                        </a:spcBef>
                        <a:spcAft>
                          <a:spcPts val="0"/>
                        </a:spcAft>
                        <a:buNone/>
                      </a:pPr>
                      <a:r>
                        <a:rPr lang="en-ZA" sz="1000" b="0">
                          <a:solidFill>
                            <a:schemeClr val="dk1"/>
                          </a:solidFill>
                        </a:rPr>
                        <a:t>[ ]Ne se souvient pas</a:t>
                      </a:r>
                      <a:endParaRPr sz="1000" b="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366750">
                <a:tc>
                  <a:txBody>
                    <a:bodyPr/>
                    <a:lstStyle/>
                    <a:p>
                      <a:pPr marL="0" marR="0" lvl="0" indent="0" algn="l" rtl="0">
                        <a:spcBef>
                          <a:spcPts val="0"/>
                        </a:spcBef>
                        <a:spcAft>
                          <a:spcPts val="0"/>
                        </a:spcAft>
                        <a:buNone/>
                      </a:pPr>
                      <a:r>
                        <a:rPr lang="en-ZA" sz="1000" dirty="0">
                          <a:solidFill>
                            <a:schemeClr val="dk1"/>
                          </a:solidFill>
                        </a:rPr>
                        <a:t>8. </a:t>
                      </a:r>
                      <a:r>
                        <a:rPr lang="en-ZA" sz="1000" dirty="0" err="1">
                          <a:solidFill>
                            <a:schemeClr val="dk1"/>
                          </a:solidFill>
                        </a:rPr>
                        <a:t>Avez-vous</a:t>
                      </a:r>
                      <a:r>
                        <a:rPr lang="en-ZA" sz="1000" dirty="0">
                          <a:solidFill>
                            <a:schemeClr val="dk1"/>
                          </a:solidFill>
                        </a:rPr>
                        <a:t> pris la </a:t>
                      </a:r>
                      <a:r>
                        <a:rPr lang="en-ZA" sz="1000" dirty="0" err="1">
                          <a:solidFill>
                            <a:schemeClr val="dk1"/>
                          </a:solidFill>
                        </a:rPr>
                        <a:t>décision</a:t>
                      </a:r>
                      <a:r>
                        <a:rPr lang="en-ZA" sz="1000" dirty="0">
                          <a:solidFill>
                            <a:schemeClr val="dk1"/>
                          </a:solidFill>
                        </a:rPr>
                        <a:t> de </a:t>
                      </a:r>
                      <a:r>
                        <a:rPr lang="en-ZA" sz="1000" dirty="0" err="1">
                          <a:solidFill>
                            <a:schemeClr val="dk1"/>
                          </a:solidFill>
                        </a:rPr>
                        <a:t>mettre</a:t>
                      </a:r>
                      <a:r>
                        <a:rPr lang="en-ZA" sz="1000" dirty="0">
                          <a:solidFill>
                            <a:schemeClr val="dk1"/>
                          </a:solidFill>
                        </a:rPr>
                        <a:t> fin aux services de gestion de </a:t>
                      </a:r>
                      <a:r>
                        <a:rPr lang="en-ZA" sz="1000" dirty="0" err="1">
                          <a:solidFill>
                            <a:schemeClr val="dk1"/>
                          </a:solidFill>
                        </a:rPr>
                        <a:t>cas</a:t>
                      </a:r>
                      <a:r>
                        <a:rPr lang="en-ZA" sz="1000" dirty="0">
                          <a:solidFill>
                            <a:schemeClr val="dk1"/>
                          </a:solidFill>
                        </a:rPr>
                        <a:t> de [</a:t>
                      </a:r>
                      <a:r>
                        <a:rPr lang="en-ZA" sz="1000" dirty="0" err="1">
                          <a:solidFill>
                            <a:schemeClr val="dk1"/>
                          </a:solidFill>
                        </a:rPr>
                        <a:t>insérer</a:t>
                      </a:r>
                      <a:r>
                        <a:rPr lang="en-ZA" sz="1000" dirty="0">
                          <a:solidFill>
                            <a:schemeClr val="dk1"/>
                          </a:solidFill>
                        </a:rPr>
                        <a:t> le nom de </a:t>
                      </a:r>
                      <a:r>
                        <a:rPr lang="en-ZA" sz="1000" dirty="0" err="1">
                          <a:solidFill>
                            <a:schemeClr val="dk1"/>
                          </a:solidFill>
                        </a:rPr>
                        <a:t>l'agence</a:t>
                      </a:r>
                      <a:r>
                        <a:rPr lang="en-ZA" sz="1000" dirty="0">
                          <a:solidFill>
                            <a:schemeClr val="dk1"/>
                          </a:solidFill>
                        </a:rPr>
                        <a:t> de gestion de </a:t>
                      </a:r>
                      <a:r>
                        <a:rPr lang="en-ZA" sz="1000" dirty="0" err="1">
                          <a:solidFill>
                            <a:schemeClr val="dk1"/>
                          </a:solidFill>
                        </a:rPr>
                        <a:t>cas</a:t>
                      </a:r>
                      <a:r>
                        <a:rPr lang="en-ZA" sz="1000" dirty="0">
                          <a:solidFill>
                            <a:schemeClr val="dk1"/>
                          </a:solidFill>
                        </a:rPr>
                        <a:t>] avec le </a:t>
                      </a:r>
                      <a:r>
                        <a:rPr lang="en-ZA" sz="1000" dirty="0" err="1">
                          <a:solidFill>
                            <a:schemeClr val="dk1"/>
                          </a:solidFill>
                        </a:rPr>
                        <a:t>gestionnaire</a:t>
                      </a:r>
                      <a:r>
                        <a:rPr lang="en-ZA" sz="1000" dirty="0">
                          <a:solidFill>
                            <a:schemeClr val="dk1"/>
                          </a:solidFill>
                        </a:rPr>
                        <a:t> de </a:t>
                      </a:r>
                      <a:r>
                        <a:rPr lang="en-ZA" sz="1000" dirty="0" err="1">
                          <a:solidFill>
                            <a:schemeClr val="dk1"/>
                          </a:solidFill>
                        </a:rPr>
                        <a:t>cas</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]Ne se </a:t>
                      </a:r>
                      <a:r>
                        <a:rPr lang="en-ZA" sz="1000" b="0" dirty="0" err="1">
                          <a:solidFill>
                            <a:schemeClr val="dk1"/>
                          </a:solidFill>
                        </a:rPr>
                        <a:t>souvient</a:t>
                      </a:r>
                      <a:r>
                        <a:rPr lang="en-ZA" sz="1000" b="0" dirty="0">
                          <a:solidFill>
                            <a:schemeClr val="dk1"/>
                          </a:solidFill>
                        </a:rPr>
                        <a:t> pas</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484050">
                <a:tc>
                  <a:txBody>
                    <a:bodyPr/>
                    <a:lstStyle/>
                    <a:p>
                      <a:pPr marL="0" marR="0" lvl="0" indent="0" algn="l" rtl="0">
                        <a:spcBef>
                          <a:spcPts val="0"/>
                        </a:spcBef>
                        <a:spcAft>
                          <a:spcPts val="0"/>
                        </a:spcAft>
                        <a:buNone/>
                      </a:pPr>
                      <a:r>
                        <a:rPr lang="en-ZA" sz="700">
                          <a:solidFill>
                            <a:schemeClr val="dk1"/>
                          </a:solidFill>
                        </a:rPr>
                        <a:t>Pour les prochaines questions, je vais vous demander dans quelle mesure vous êtes d'accord avec la phrase que je mentionne. Si vous êtes tout à fait d'accord avec la phrase, vous pouvez lui donner un 10, si vous n'êtes pas du tout d'accord avec la phrase, vous pouvez lui donner un 1. Si vous n'êtes pas du tout d'accord avec la phrase, vous pouvez lui donner un 1. Vous pouvez aussi décider de répondre par un autre chiffre entre 1 et 10, plus vous êtes d'accord avec la phrase, plus il doit être proche de 10, et plus vous n'êtes pas d'accord, plus il doit être proche de 1.</a:t>
                      </a:r>
                      <a:endParaRPr sz="7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rgbClr val="CCE9F8"/>
                    </a:solidFill>
                  </a:tcPr>
                </a:tc>
                <a:extLst>
                  <a:ext uri="{0D108BD9-81ED-4DB2-BD59-A6C34878D82A}">
                    <a16:rowId xmlns:a16="http://schemas.microsoft.com/office/drawing/2014/main" val="10005"/>
                  </a:ext>
                </a:extLst>
              </a:tr>
              <a:tr h="896925">
                <a:tc>
                  <a:txBody>
                    <a:bodyPr/>
                    <a:lstStyle/>
                    <a:p>
                      <a:pPr marL="0" marR="0" lvl="0" indent="0" algn="l" rtl="0">
                        <a:spcBef>
                          <a:spcPts val="0"/>
                        </a:spcBef>
                        <a:spcAft>
                          <a:spcPts val="0"/>
                        </a:spcAft>
                        <a:buNone/>
                      </a:pPr>
                      <a:r>
                        <a:rPr lang="en-ZA" sz="1000" dirty="0">
                          <a:solidFill>
                            <a:schemeClr val="dk1"/>
                          </a:solidFill>
                        </a:rPr>
                        <a:t>9. Le </a:t>
                      </a:r>
                      <a:r>
                        <a:rPr lang="en-ZA" sz="1000" dirty="0" err="1">
                          <a:solidFill>
                            <a:schemeClr val="dk1"/>
                          </a:solidFill>
                        </a:rPr>
                        <a:t>gestionnaire</a:t>
                      </a:r>
                      <a:r>
                        <a:rPr lang="en-ZA" sz="1000" dirty="0">
                          <a:solidFill>
                            <a:schemeClr val="dk1"/>
                          </a:solidFill>
                        </a:rPr>
                        <a:t> de </a:t>
                      </a:r>
                      <a:r>
                        <a:rPr lang="en-ZA" sz="1000" dirty="0" err="1">
                          <a:solidFill>
                            <a:schemeClr val="dk1"/>
                          </a:solidFill>
                        </a:rPr>
                        <a:t>cas</a:t>
                      </a:r>
                      <a:r>
                        <a:rPr lang="en-ZA" sz="1000" dirty="0">
                          <a:solidFill>
                            <a:schemeClr val="dk1"/>
                          </a:solidFill>
                        </a:rPr>
                        <a:t> a </a:t>
                      </a:r>
                      <a:r>
                        <a:rPr lang="en-ZA" sz="1000" dirty="0" err="1">
                          <a:solidFill>
                            <a:schemeClr val="dk1"/>
                          </a:solidFill>
                        </a:rPr>
                        <a:t>expliqué</a:t>
                      </a:r>
                      <a:r>
                        <a:rPr lang="en-ZA" sz="1000" dirty="0">
                          <a:solidFill>
                            <a:schemeClr val="dk1"/>
                          </a:solidFill>
                        </a:rPr>
                        <a:t> les choses </a:t>
                      </a:r>
                      <a:r>
                        <a:rPr lang="en-ZA" sz="1000" dirty="0" err="1">
                          <a:solidFill>
                            <a:schemeClr val="dk1"/>
                          </a:solidFill>
                        </a:rPr>
                        <a:t>d'une</a:t>
                      </a:r>
                      <a:r>
                        <a:rPr lang="en-ZA" sz="1000" dirty="0">
                          <a:solidFill>
                            <a:schemeClr val="dk1"/>
                          </a:solidFill>
                        </a:rPr>
                        <a:t> manière qui </a:t>
                      </a:r>
                      <a:r>
                        <a:rPr lang="en-ZA" sz="1000" dirty="0" err="1">
                          <a:solidFill>
                            <a:schemeClr val="dk1"/>
                          </a:solidFill>
                        </a:rPr>
                        <a:t>était</a:t>
                      </a:r>
                      <a:r>
                        <a:rPr lang="en-ZA" sz="1000" dirty="0">
                          <a:solidFill>
                            <a:schemeClr val="dk1"/>
                          </a:solidFill>
                        </a:rPr>
                        <a:t> difficile à </a:t>
                      </a:r>
                      <a:r>
                        <a:rPr lang="en-ZA" sz="1000" dirty="0" err="1">
                          <a:solidFill>
                            <a:schemeClr val="dk1"/>
                          </a:solidFill>
                        </a:rPr>
                        <a:t>comprendre</a:t>
                      </a:r>
                      <a:r>
                        <a:rPr lang="en-ZA" sz="1000" dirty="0">
                          <a:solidFill>
                            <a:schemeClr val="dk1"/>
                          </a:solidFill>
                        </a:rPr>
                        <a:t> pour </a:t>
                      </a:r>
                      <a:r>
                        <a:rPr lang="en-ZA" sz="1000" dirty="0" err="1">
                          <a:solidFill>
                            <a:schemeClr val="dk1"/>
                          </a:solidFill>
                        </a:rPr>
                        <a:t>moi</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700" b="0" i="1" dirty="0" err="1">
                          <a:solidFill>
                            <a:schemeClr val="dk1"/>
                          </a:solidFill>
                        </a:rPr>
                        <a:t>Nombre</a:t>
                      </a:r>
                      <a:r>
                        <a:rPr lang="en-ZA" sz="700" b="0" i="1" dirty="0">
                          <a:solidFill>
                            <a:schemeClr val="dk1"/>
                          </a:solidFill>
                        </a:rPr>
                        <a:t> entre 1 et 10</a:t>
                      </a:r>
                      <a:endParaRPr sz="7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911175">
                <a:tc>
                  <a:txBody>
                    <a:bodyPr/>
                    <a:lstStyle/>
                    <a:p>
                      <a:pPr marL="0" marR="0" lvl="0" indent="0" algn="l" rtl="0">
                        <a:spcBef>
                          <a:spcPts val="0"/>
                        </a:spcBef>
                        <a:spcAft>
                          <a:spcPts val="0"/>
                        </a:spcAft>
                        <a:buNone/>
                      </a:pPr>
                      <a:r>
                        <a:rPr lang="en-ZA" sz="1000" dirty="0">
                          <a:solidFill>
                            <a:schemeClr val="dk1"/>
                          </a:solidFill>
                        </a:rPr>
                        <a:t>10. Le </a:t>
                      </a:r>
                      <a:r>
                        <a:rPr lang="en-ZA" sz="1000" dirty="0" err="1">
                          <a:solidFill>
                            <a:schemeClr val="dk1"/>
                          </a:solidFill>
                        </a:rPr>
                        <a:t>gestionnaire</a:t>
                      </a:r>
                      <a:r>
                        <a:rPr lang="en-ZA" sz="1000" dirty="0">
                          <a:solidFill>
                            <a:schemeClr val="dk1"/>
                          </a:solidFill>
                        </a:rPr>
                        <a:t> de </a:t>
                      </a:r>
                      <a:r>
                        <a:rPr lang="en-ZA" sz="1000" dirty="0" err="1">
                          <a:solidFill>
                            <a:schemeClr val="dk1"/>
                          </a:solidFill>
                        </a:rPr>
                        <a:t>cas</a:t>
                      </a:r>
                      <a:r>
                        <a:rPr lang="en-ZA" sz="1000" dirty="0">
                          <a:solidFill>
                            <a:schemeClr val="dk1"/>
                          </a:solidFill>
                        </a:rPr>
                        <a:t> a </a:t>
                      </a:r>
                      <a:r>
                        <a:rPr lang="en-ZA" sz="1000" dirty="0" err="1">
                          <a:solidFill>
                            <a:schemeClr val="dk1"/>
                          </a:solidFill>
                        </a:rPr>
                        <a:t>toujours</a:t>
                      </a:r>
                      <a:r>
                        <a:rPr lang="en-ZA" sz="1000" dirty="0">
                          <a:solidFill>
                            <a:schemeClr val="dk1"/>
                          </a:solidFill>
                        </a:rPr>
                        <a:t> </a:t>
                      </a:r>
                      <a:r>
                        <a:rPr lang="en-ZA" sz="1000" dirty="0" err="1">
                          <a:solidFill>
                            <a:schemeClr val="dk1"/>
                          </a:solidFill>
                        </a:rPr>
                        <a:t>demandé</a:t>
                      </a:r>
                      <a:r>
                        <a:rPr lang="en-ZA" sz="1000" dirty="0">
                          <a:solidFill>
                            <a:schemeClr val="dk1"/>
                          </a:solidFill>
                        </a:rPr>
                        <a:t> et </a:t>
                      </a:r>
                      <a:r>
                        <a:rPr lang="en-ZA" sz="1000" dirty="0" err="1">
                          <a:solidFill>
                            <a:schemeClr val="dk1"/>
                          </a:solidFill>
                        </a:rPr>
                        <a:t>écouté</a:t>
                      </a:r>
                      <a:r>
                        <a:rPr lang="en-ZA" sz="1000" dirty="0">
                          <a:solidFill>
                            <a:schemeClr val="dk1"/>
                          </a:solidFill>
                        </a:rPr>
                        <a:t> </a:t>
                      </a:r>
                      <a:r>
                        <a:rPr lang="en-ZA" sz="1000" dirty="0" err="1">
                          <a:solidFill>
                            <a:schemeClr val="dk1"/>
                          </a:solidFill>
                        </a:rPr>
                        <a:t>mon</a:t>
                      </a:r>
                      <a:r>
                        <a:rPr lang="en-ZA" sz="1000" dirty="0">
                          <a:solidFill>
                            <a:schemeClr val="dk1"/>
                          </a:solidFill>
                        </a:rPr>
                        <a:t> point de </a:t>
                      </a:r>
                      <a:r>
                        <a:rPr lang="en-ZA" sz="1000" dirty="0" err="1">
                          <a:solidFill>
                            <a:schemeClr val="dk1"/>
                          </a:solidFill>
                        </a:rPr>
                        <a:t>vue</a:t>
                      </a:r>
                      <a:r>
                        <a:rPr lang="en-ZA" sz="1000" dirty="0">
                          <a:solidFill>
                            <a:schemeClr val="dk1"/>
                          </a:solidFill>
                        </a:rPr>
                        <a:t>, </a:t>
                      </a:r>
                      <a:r>
                        <a:rPr lang="en-ZA" sz="1000" dirty="0" err="1">
                          <a:solidFill>
                            <a:schemeClr val="dk1"/>
                          </a:solidFill>
                        </a:rPr>
                        <a:t>mes</a:t>
                      </a:r>
                      <a:r>
                        <a:rPr lang="en-ZA" sz="1000" dirty="0">
                          <a:solidFill>
                            <a:schemeClr val="dk1"/>
                          </a:solidFill>
                        </a:rPr>
                        <a:t> opinions et </a:t>
                      </a:r>
                      <a:r>
                        <a:rPr lang="en-ZA" sz="1000" dirty="0" err="1">
                          <a:solidFill>
                            <a:schemeClr val="dk1"/>
                          </a:solidFill>
                        </a:rPr>
                        <a:t>mes</a:t>
                      </a:r>
                      <a:r>
                        <a:rPr lang="en-ZA" sz="1000" dirty="0">
                          <a:solidFill>
                            <a:schemeClr val="dk1"/>
                          </a:solidFill>
                        </a:rPr>
                        <a:t> sentiments. </a:t>
                      </a:r>
                      <a:endParaRPr sz="1000" dirty="0">
                        <a:solidFill>
                          <a:schemeClr val="dk1"/>
                        </a:solidFill>
                      </a:endParaRPr>
                    </a:p>
                    <a:p>
                      <a:pPr marL="0" marR="0" lvl="0" indent="0" algn="l" rtl="0">
                        <a:spcBef>
                          <a:spcPts val="0"/>
                        </a:spcBef>
                        <a:spcAft>
                          <a:spcPts val="0"/>
                        </a:spcAft>
                        <a:buNone/>
                      </a:pPr>
                      <a:r>
                        <a:rPr lang="en-ZA" sz="800" b="0" i="1" dirty="0" err="1">
                          <a:solidFill>
                            <a:schemeClr val="dk1"/>
                          </a:solidFill>
                        </a:rPr>
                        <a:t>Nombre</a:t>
                      </a:r>
                      <a:r>
                        <a:rPr lang="en-ZA" sz="800" b="0" i="1" dirty="0">
                          <a:solidFill>
                            <a:schemeClr val="dk1"/>
                          </a:solidFill>
                        </a:rPr>
                        <a:t> entre 1 et 10</a:t>
                      </a:r>
                      <a:endParaRPr sz="800" b="0" i="1"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4756"/>
        <p:cNvGrpSpPr/>
        <p:nvPr/>
      </p:nvGrpSpPr>
      <p:grpSpPr>
        <a:xfrm>
          <a:off x="0" y="0"/>
          <a:ext cx="0" cy="0"/>
          <a:chOff x="0" y="0"/>
          <a:chExt cx="0" cy="0"/>
        </a:xfrm>
      </p:grpSpPr>
      <p:sp>
        <p:nvSpPr>
          <p:cNvPr id="4757" name="Google Shape;4757;p198"/>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8" name="Google Shape;4758;p198"/>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9" name="Google Shape;4759;p198"/>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0" name="Google Shape;4760;p198"/>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1" name="Google Shape;4761;p198"/>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2" name="Google Shape;4762;p198"/>
          <p:cNvSpPr/>
          <p:nvPr/>
        </p:nvSpPr>
        <p:spPr>
          <a:xfrm rot="1782986">
            <a:off x="286725" y="2615334"/>
            <a:ext cx="335595" cy="289306"/>
          </a:xfrm>
          <a:prstGeom prst="hexagon">
            <a:avLst>
              <a:gd name="adj" fmla="val 28965"/>
              <a:gd name="vf" fmla="val 115470"/>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763" name="Google Shape;4763;p198"/>
          <p:cNvGraphicFramePr/>
          <p:nvPr>
            <p:extLst>
              <p:ext uri="{D42A27DB-BD31-4B8C-83A1-F6EECF244321}">
                <p14:modId xmlns:p14="http://schemas.microsoft.com/office/powerpoint/2010/main" val="1749475664"/>
              </p:ext>
            </p:extLst>
          </p:nvPr>
        </p:nvGraphicFramePr>
        <p:xfrm>
          <a:off x="996287" y="699799"/>
          <a:ext cx="5233075" cy="7559120"/>
        </p:xfrm>
        <a:graphic>
          <a:graphicData uri="http://schemas.openxmlformats.org/drawingml/2006/table">
            <a:tbl>
              <a:tblPr firstRow="1" firstCol="1" bandRow="1">
                <a:noFill/>
                <a:tableStyleId>{2E002EEE-DCA1-4BBC-BB20-DC795D1CDC30}</a:tableStyleId>
              </a:tblPr>
              <a:tblGrid>
                <a:gridCol w="5233075">
                  <a:extLst>
                    <a:ext uri="{9D8B030D-6E8A-4147-A177-3AD203B41FA5}">
                      <a16:colId xmlns:a16="http://schemas.microsoft.com/office/drawing/2014/main" val="20000"/>
                    </a:ext>
                  </a:extLst>
                </a:gridCol>
              </a:tblGrid>
              <a:tr h="250625">
                <a:tc>
                  <a:txBody>
                    <a:bodyPr/>
                    <a:lstStyle/>
                    <a:p>
                      <a:pPr marL="0" marR="0" lvl="0" indent="0" algn="l" rtl="0">
                        <a:spcBef>
                          <a:spcPts val="0"/>
                        </a:spcBef>
                        <a:spcAft>
                          <a:spcPts val="0"/>
                        </a:spcAft>
                        <a:buNone/>
                      </a:pPr>
                      <a:r>
                        <a:rPr lang="en-ZA" sz="1000">
                          <a:solidFill>
                            <a:schemeClr val="dk1"/>
                          </a:solidFill>
                        </a:rPr>
                        <a:t>11. le gestionnaire de cas a souvent fait pression sur moi pour que je prenne une décision ou que je fasse quelque chose que je ne voulais pas faire.</a:t>
                      </a:r>
                      <a:endParaRPr sz="1000">
                        <a:solidFill>
                          <a:schemeClr val="dk1"/>
                        </a:solidFill>
                      </a:endParaRPr>
                    </a:p>
                    <a:p>
                      <a:pPr marL="0" marR="0" lvl="0" indent="0" algn="l" rtl="0">
                        <a:spcBef>
                          <a:spcPts val="0"/>
                        </a:spcBef>
                        <a:spcAft>
                          <a:spcPts val="0"/>
                        </a:spcAft>
                        <a:buNone/>
                      </a:pPr>
                      <a:r>
                        <a:rPr lang="en-ZA" sz="800" b="0" i="1">
                          <a:solidFill>
                            <a:schemeClr val="dk1"/>
                          </a:solidFill>
                        </a:rPr>
                        <a:t>Nombre entre 1 et 10</a:t>
                      </a:r>
                      <a:endParaRPr sz="8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284050">
                <a:tc>
                  <a:txBody>
                    <a:bodyPr/>
                    <a:lstStyle/>
                    <a:p>
                      <a:pPr marL="0" marR="0" lvl="0" indent="0" algn="l" rtl="0">
                        <a:spcBef>
                          <a:spcPts val="0"/>
                        </a:spcBef>
                        <a:spcAft>
                          <a:spcPts val="0"/>
                        </a:spcAft>
                        <a:buNone/>
                      </a:pPr>
                      <a:r>
                        <a:rPr lang="en-ZA" sz="1000">
                          <a:solidFill>
                            <a:schemeClr val="dk1"/>
                          </a:solidFill>
                        </a:rPr>
                        <a:t>12. le gestionnaire de cas a assuré le suivi et a fait ce qu'il avait dit qu'il ferait. </a:t>
                      </a:r>
                      <a:endParaRPr sz="1000">
                        <a:solidFill>
                          <a:schemeClr val="dk1"/>
                        </a:solidFill>
                      </a:endParaRPr>
                    </a:p>
                    <a:p>
                      <a:pPr marL="0" marR="0" lvl="0" indent="0" algn="l" rtl="0">
                        <a:spcBef>
                          <a:spcPts val="0"/>
                        </a:spcBef>
                        <a:spcAft>
                          <a:spcPts val="0"/>
                        </a:spcAft>
                        <a:buNone/>
                      </a:pPr>
                      <a:r>
                        <a:rPr lang="en-ZA" sz="800" b="0" i="1">
                          <a:solidFill>
                            <a:schemeClr val="dk1"/>
                          </a:solidFill>
                        </a:rPr>
                        <a:t>Nombre entre 1 et 10</a:t>
                      </a:r>
                      <a:endParaRPr sz="8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284050">
                <a:tc>
                  <a:txBody>
                    <a:bodyPr/>
                    <a:lstStyle/>
                    <a:p>
                      <a:pPr marL="0" marR="0" lvl="0" indent="0" algn="l" rtl="0">
                        <a:spcBef>
                          <a:spcPts val="0"/>
                        </a:spcBef>
                        <a:spcAft>
                          <a:spcPts val="0"/>
                        </a:spcAft>
                        <a:buNone/>
                      </a:pPr>
                      <a:r>
                        <a:rPr lang="en-ZA" sz="1000">
                          <a:solidFill>
                            <a:schemeClr val="dk1"/>
                          </a:solidFill>
                        </a:rPr>
                        <a:t>13. le gestionnaire de cas ne m'a rendu visite que rarement. </a:t>
                      </a:r>
                      <a:endParaRPr sz="1000">
                        <a:solidFill>
                          <a:schemeClr val="dk1"/>
                        </a:solidFill>
                      </a:endParaRPr>
                    </a:p>
                    <a:p>
                      <a:pPr marL="0" marR="0" lvl="0" indent="0" algn="l" rtl="0">
                        <a:spcBef>
                          <a:spcPts val="0"/>
                        </a:spcBef>
                        <a:spcAft>
                          <a:spcPts val="0"/>
                        </a:spcAft>
                        <a:buNone/>
                      </a:pPr>
                      <a:r>
                        <a:rPr lang="en-ZA" sz="800" b="0" i="1">
                          <a:solidFill>
                            <a:schemeClr val="dk1"/>
                          </a:solidFill>
                        </a:rPr>
                        <a:t>Nombre entre 1 et 10</a:t>
                      </a:r>
                      <a:endParaRPr sz="8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284050">
                <a:tc>
                  <a:txBody>
                    <a:bodyPr/>
                    <a:lstStyle/>
                    <a:p>
                      <a:pPr marL="0" marR="0" lvl="0" indent="0" algn="l" rtl="0">
                        <a:spcBef>
                          <a:spcPts val="0"/>
                        </a:spcBef>
                        <a:spcAft>
                          <a:spcPts val="0"/>
                        </a:spcAft>
                        <a:buNone/>
                      </a:pPr>
                      <a:r>
                        <a:rPr lang="en-ZA" sz="1000">
                          <a:solidFill>
                            <a:schemeClr val="dk1"/>
                          </a:solidFill>
                        </a:rPr>
                        <a:t>14. Le soutien que le gestionnaire de cas nous a apporté, à moi et à ma famille, a été utile.</a:t>
                      </a:r>
                      <a:endParaRPr sz="1000">
                        <a:solidFill>
                          <a:schemeClr val="dk1"/>
                        </a:solidFill>
                      </a:endParaRPr>
                    </a:p>
                    <a:p>
                      <a:pPr marL="0" marR="0" lvl="0" indent="0" algn="l" rtl="0">
                        <a:spcBef>
                          <a:spcPts val="0"/>
                        </a:spcBef>
                        <a:spcAft>
                          <a:spcPts val="0"/>
                        </a:spcAft>
                        <a:buNone/>
                      </a:pPr>
                      <a:r>
                        <a:rPr lang="en-ZA" sz="800" b="0" i="1">
                          <a:solidFill>
                            <a:schemeClr val="dk1"/>
                          </a:solidFill>
                        </a:rPr>
                        <a:t>Nombre entre 1 et 10</a:t>
                      </a:r>
                      <a:endParaRPr sz="8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284050">
                <a:tc>
                  <a:txBody>
                    <a:bodyPr/>
                    <a:lstStyle/>
                    <a:p>
                      <a:pPr marL="0" marR="0" lvl="0" indent="0" algn="l" rtl="0">
                        <a:spcBef>
                          <a:spcPts val="0"/>
                        </a:spcBef>
                        <a:spcAft>
                          <a:spcPts val="0"/>
                        </a:spcAft>
                        <a:buNone/>
                      </a:pPr>
                      <a:r>
                        <a:rPr lang="en-ZA" sz="1000">
                          <a:solidFill>
                            <a:schemeClr val="dk1"/>
                          </a:solidFill>
                        </a:rPr>
                        <a:t>15. Depuis que je travaille avec le gestionnaire de cas, ma situation s'est améliorée.</a:t>
                      </a:r>
                      <a:endParaRPr sz="1000">
                        <a:solidFill>
                          <a:schemeClr val="dk1"/>
                        </a:solidFill>
                      </a:endParaRPr>
                    </a:p>
                    <a:p>
                      <a:pPr marL="0" marR="0" lvl="0" indent="0" algn="l" rtl="0">
                        <a:spcBef>
                          <a:spcPts val="0"/>
                        </a:spcBef>
                        <a:spcAft>
                          <a:spcPts val="0"/>
                        </a:spcAft>
                        <a:buNone/>
                      </a:pPr>
                      <a:r>
                        <a:rPr lang="en-ZA" sz="800" b="0" i="1">
                          <a:solidFill>
                            <a:schemeClr val="dk1"/>
                          </a:solidFill>
                        </a:rPr>
                        <a:t>Nombre entre 1 et 10</a:t>
                      </a:r>
                      <a:endParaRPr sz="8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284050">
                <a:tc>
                  <a:txBody>
                    <a:bodyPr/>
                    <a:lstStyle/>
                    <a:p>
                      <a:pPr marL="0" marR="0" lvl="0" indent="0" algn="l" rtl="0">
                        <a:spcBef>
                          <a:spcPts val="0"/>
                        </a:spcBef>
                        <a:spcAft>
                          <a:spcPts val="0"/>
                        </a:spcAft>
                        <a:buNone/>
                      </a:pPr>
                      <a:r>
                        <a:rPr lang="en-ZA" sz="1000">
                          <a:solidFill>
                            <a:schemeClr val="dk1"/>
                          </a:solidFill>
                        </a:rPr>
                        <a:t>16. Dans l'ensemble, je suis très satisfait(e) du soutien apporté par l'assistant(e) social(e). </a:t>
                      </a:r>
                      <a:endParaRPr sz="1000">
                        <a:solidFill>
                          <a:schemeClr val="dk1"/>
                        </a:solidFill>
                      </a:endParaRPr>
                    </a:p>
                    <a:p>
                      <a:pPr marL="0" marR="0" lvl="0" indent="0" algn="l" rtl="0">
                        <a:spcBef>
                          <a:spcPts val="0"/>
                        </a:spcBef>
                        <a:spcAft>
                          <a:spcPts val="0"/>
                        </a:spcAft>
                        <a:buNone/>
                      </a:pPr>
                      <a:r>
                        <a:rPr lang="en-ZA" sz="800" b="0" i="1">
                          <a:solidFill>
                            <a:schemeClr val="dk1"/>
                          </a:solidFill>
                        </a:rPr>
                        <a:t>Nombre entre 1 et 10</a:t>
                      </a:r>
                      <a:endParaRPr sz="800" b="0" i="1">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Veuillez préciser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endParaRPr>
                    </a:p>
                    <a:p>
                      <a:pPr marL="0" marR="0" lvl="0" indent="0" algn="l" rtl="0">
                        <a:spcBef>
                          <a:spcPts val="0"/>
                        </a:spcBef>
                        <a:spcAft>
                          <a:spcPts val="0"/>
                        </a:spcAft>
                        <a:buNone/>
                      </a:pPr>
                      <a:r>
                        <a:rPr lang="en-ZA" sz="1000">
                          <a:solidFill>
                            <a:schemeClr val="dk1"/>
                          </a:solidFill>
                        </a:rPr>
                        <a:t> </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127000">
                <a:tc>
                  <a:txBody>
                    <a:bodyPr/>
                    <a:lstStyle/>
                    <a:p>
                      <a:pPr marL="0" marR="0" lvl="0" indent="0" algn="l" rtl="0">
                        <a:spcBef>
                          <a:spcPts val="0"/>
                        </a:spcBef>
                        <a:spcAft>
                          <a:spcPts val="0"/>
                        </a:spcAft>
                        <a:buNone/>
                      </a:pPr>
                      <a:r>
                        <a:rPr lang="en-ZA" sz="1000">
                          <a:solidFill>
                            <a:schemeClr val="dk1"/>
                          </a:solidFill>
                        </a:rPr>
                        <a:t>Question finale</a:t>
                      </a:r>
                      <a:endParaRPr sz="100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634925">
                <a:tc>
                  <a:txBody>
                    <a:bodyPr/>
                    <a:lstStyle/>
                    <a:p>
                      <a:pPr marL="0" marR="0" lvl="0" indent="0" algn="l" rtl="0">
                        <a:spcBef>
                          <a:spcPts val="0"/>
                        </a:spcBef>
                        <a:spcAft>
                          <a:spcPts val="0"/>
                        </a:spcAft>
                        <a:buNone/>
                      </a:pPr>
                      <a:r>
                        <a:rPr lang="en-ZA" sz="1000" dirty="0">
                          <a:solidFill>
                            <a:schemeClr val="dk1"/>
                          </a:solidFill>
                        </a:rPr>
                        <a:t>17. </a:t>
                      </a:r>
                      <a:r>
                        <a:rPr lang="en-ZA" sz="1000" dirty="0" err="1">
                          <a:solidFill>
                            <a:schemeClr val="dk1"/>
                          </a:solidFill>
                        </a:rPr>
                        <a:t>Avez-vous</a:t>
                      </a:r>
                      <a:r>
                        <a:rPr lang="en-ZA" sz="1000" dirty="0">
                          <a:solidFill>
                            <a:schemeClr val="dk1"/>
                          </a:solidFill>
                        </a:rPr>
                        <a:t> </a:t>
                      </a:r>
                      <a:r>
                        <a:rPr lang="en-ZA" sz="1000" dirty="0" err="1">
                          <a:solidFill>
                            <a:schemeClr val="dk1"/>
                          </a:solidFill>
                        </a:rPr>
                        <a:t>d'autres</a:t>
                      </a:r>
                      <a:r>
                        <a:rPr lang="en-ZA" sz="1000" dirty="0">
                          <a:solidFill>
                            <a:schemeClr val="dk1"/>
                          </a:solidFill>
                        </a:rPr>
                        <a:t> </a:t>
                      </a:r>
                      <a:r>
                        <a:rPr lang="en-ZA" sz="1000" dirty="0" err="1">
                          <a:solidFill>
                            <a:schemeClr val="dk1"/>
                          </a:solidFill>
                        </a:rPr>
                        <a:t>commentaires</a:t>
                      </a:r>
                      <a:r>
                        <a:rPr lang="en-ZA" sz="1000" dirty="0">
                          <a:solidFill>
                            <a:schemeClr val="dk1"/>
                          </a:solidFill>
                        </a:rPr>
                        <a:t> </a:t>
                      </a:r>
                      <a:r>
                        <a:rPr lang="en-ZA" sz="1000" dirty="0" err="1">
                          <a:solidFill>
                            <a:schemeClr val="dk1"/>
                          </a:solidFill>
                        </a:rPr>
                        <a:t>ou</a:t>
                      </a:r>
                      <a:r>
                        <a:rPr lang="en-ZA" sz="1000" dirty="0">
                          <a:solidFill>
                            <a:schemeClr val="dk1"/>
                          </a:solidFill>
                        </a:rPr>
                        <a:t> </a:t>
                      </a:r>
                      <a:r>
                        <a:rPr lang="en-ZA" sz="1000" dirty="0" err="1">
                          <a:solidFill>
                            <a:schemeClr val="dk1"/>
                          </a:solidFill>
                        </a:rPr>
                        <a:t>préoccupations</a:t>
                      </a:r>
                      <a:r>
                        <a:rPr lang="en-ZA" sz="1000" dirty="0">
                          <a:solidFill>
                            <a:schemeClr val="dk1"/>
                          </a:solidFill>
                        </a:rPr>
                        <a:t> que </a:t>
                      </a:r>
                      <a:r>
                        <a:rPr lang="en-ZA" sz="1000" dirty="0" err="1">
                          <a:solidFill>
                            <a:schemeClr val="dk1"/>
                          </a:solidFill>
                        </a:rPr>
                        <a:t>vous</a:t>
                      </a:r>
                      <a:r>
                        <a:rPr lang="en-ZA" sz="1000" dirty="0">
                          <a:solidFill>
                            <a:schemeClr val="dk1"/>
                          </a:solidFill>
                        </a:rPr>
                        <a:t> </a:t>
                      </a:r>
                      <a:r>
                        <a:rPr lang="en-ZA" sz="1000" dirty="0" err="1">
                          <a:solidFill>
                            <a:schemeClr val="dk1"/>
                          </a:solidFill>
                        </a:rPr>
                        <a:t>souhaiteriez</a:t>
                      </a:r>
                      <a:r>
                        <a:rPr lang="en-ZA" sz="1000" dirty="0">
                          <a:solidFill>
                            <a:schemeClr val="dk1"/>
                          </a:solidFill>
                        </a:rPr>
                        <a:t> </a:t>
                      </a:r>
                      <a:r>
                        <a:rPr lang="en-ZA" sz="1000" dirty="0" err="1">
                          <a:solidFill>
                            <a:schemeClr val="dk1"/>
                          </a:solidFill>
                        </a:rPr>
                        <a:t>partager</a:t>
                      </a:r>
                      <a:r>
                        <a:rPr lang="en-ZA" sz="1000" dirty="0">
                          <a:solidFill>
                            <a:schemeClr val="dk1"/>
                          </a:solidFill>
                        </a:rPr>
                        <a:t> ? </a:t>
                      </a:r>
                      <a:endParaRPr sz="1000" dirty="0">
                        <a:solidFill>
                          <a:schemeClr val="dk1"/>
                        </a:solidFill>
                      </a:endParaRPr>
                    </a:p>
                    <a:p>
                      <a:pPr marL="0" marR="0" lvl="0" indent="0" algn="l" rtl="0">
                        <a:spcBef>
                          <a:spcPts val="0"/>
                        </a:spcBef>
                        <a:spcAft>
                          <a:spcPts val="0"/>
                        </a:spcAft>
                        <a:buNone/>
                      </a:pPr>
                      <a:r>
                        <a:rPr lang="en-ZA" sz="1000" b="0" dirty="0">
                          <a:solidFill>
                            <a:schemeClr val="dk1"/>
                          </a:solidFill>
                        </a:rPr>
                        <a:t>[ ]</a:t>
                      </a:r>
                      <a:r>
                        <a:rPr lang="en-ZA" sz="1000" b="0" dirty="0" err="1">
                          <a:solidFill>
                            <a:schemeClr val="dk1"/>
                          </a:solidFill>
                        </a:rPr>
                        <a:t>Oui</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]Non</a:t>
                      </a:r>
                      <a:endParaRPr sz="1000" b="0" dirty="0">
                        <a:solidFill>
                          <a:schemeClr val="dk1"/>
                        </a:solidFill>
                      </a:endParaRPr>
                    </a:p>
                    <a:p>
                      <a:pPr marL="0" marR="0" lvl="0" indent="0" algn="l" rtl="0">
                        <a:spcBef>
                          <a:spcPts val="0"/>
                        </a:spcBef>
                        <a:spcAft>
                          <a:spcPts val="0"/>
                        </a:spcAft>
                        <a:buNone/>
                      </a:pPr>
                      <a:r>
                        <a:rPr lang="en-ZA" sz="1000" b="0" dirty="0">
                          <a:solidFill>
                            <a:schemeClr val="dk1"/>
                          </a:solidFill>
                        </a:rPr>
                        <a:t>[ ]Ne se </a:t>
                      </a:r>
                      <a:r>
                        <a:rPr lang="en-ZA" sz="1000" b="0" dirty="0" err="1">
                          <a:solidFill>
                            <a:schemeClr val="dk1"/>
                          </a:solidFill>
                        </a:rPr>
                        <a:t>souvient</a:t>
                      </a:r>
                      <a:r>
                        <a:rPr lang="en-ZA" sz="1000" b="0" dirty="0">
                          <a:solidFill>
                            <a:schemeClr val="dk1"/>
                          </a:solidFill>
                        </a:rPr>
                        <a:t> pas</a:t>
                      </a:r>
                      <a:endParaRPr sz="1000" b="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spcBef>
                          <a:spcPts val="0"/>
                        </a:spcBef>
                        <a:spcAft>
                          <a:spcPts val="0"/>
                        </a:spcAft>
                        <a:buNone/>
                      </a:pP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CCE9F8"/>
                      </a:solidFill>
                      <a:prstDash val="solid"/>
                      <a:round/>
                      <a:headEnd type="none" w="sm" len="sm"/>
                      <a:tailEnd type="none" w="sm" len="sm"/>
                    </a:lnL>
                    <a:lnR w="12700" cap="flat" cmpd="sng">
                      <a:solidFill>
                        <a:srgbClr val="CCE9F8"/>
                      </a:solidFill>
                      <a:prstDash val="solid"/>
                      <a:round/>
                      <a:headEnd type="none" w="sm" len="sm"/>
                      <a:tailEnd type="none" w="sm" len="sm"/>
                    </a:lnR>
                    <a:lnT w="12700" cap="flat" cmpd="sng">
                      <a:solidFill>
                        <a:srgbClr val="CCE9F8"/>
                      </a:solidFill>
                      <a:prstDash val="solid"/>
                      <a:round/>
                      <a:headEnd type="none" w="sm" len="sm"/>
                      <a:tailEnd type="none" w="sm" len="sm"/>
                    </a:lnT>
                    <a:lnB w="12700" cap="flat" cmpd="sng">
                      <a:solidFill>
                        <a:srgbClr val="CCE9F8"/>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4767"/>
        <p:cNvGrpSpPr/>
        <p:nvPr/>
      </p:nvGrpSpPr>
      <p:grpSpPr>
        <a:xfrm>
          <a:off x="0" y="0"/>
          <a:ext cx="0" cy="0"/>
          <a:chOff x="0" y="0"/>
          <a:chExt cx="0" cy="0"/>
        </a:xfrm>
      </p:grpSpPr>
      <p:sp>
        <p:nvSpPr>
          <p:cNvPr id="4768" name="Google Shape;4768;p199"/>
          <p:cNvSpPr/>
          <p:nvPr/>
        </p:nvSpPr>
        <p:spPr>
          <a:xfrm rot="1782986">
            <a:off x="-1328855" y="5145441"/>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9" name="Google Shape;4769;p199"/>
          <p:cNvSpPr/>
          <p:nvPr/>
        </p:nvSpPr>
        <p:spPr>
          <a:xfrm rot="1782986">
            <a:off x="4678406" y="654853"/>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0" name="Google Shape;4770;p199"/>
          <p:cNvSpPr/>
          <p:nvPr/>
        </p:nvSpPr>
        <p:spPr>
          <a:xfrm>
            <a:off x="2501900" y="2149381"/>
            <a:ext cx="3745466" cy="107118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1" name="Google Shape;4771;p199"/>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4772" name="Google Shape;4772;p199"/>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4773" name="Google Shape;4773;p199"/>
          <p:cNvSpPr/>
          <p:nvPr/>
        </p:nvSpPr>
        <p:spPr>
          <a:xfrm>
            <a:off x="2501900" y="3398040"/>
            <a:ext cx="3745466" cy="1118934"/>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4" name="Google Shape;4774;p199"/>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4775" name="Google Shape;4775;p199"/>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4776" name="Google Shape;4776;p199"/>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D8CC8"/>
                </a:highlight>
                <a:latin typeface="Calibri"/>
                <a:ea typeface="Calibri"/>
                <a:cs typeface="Calibri"/>
                <a:sym typeface="Calibri"/>
              </a:rPr>
              <a:t>SESSION 6 : CLÔTURE DU MODULE</a:t>
            </a:r>
            <a:endParaRPr/>
          </a:p>
        </p:txBody>
      </p:sp>
      <p:sp>
        <p:nvSpPr>
          <p:cNvPr id="4777" name="Google Shape;4777;p199"/>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4778" name="Google Shape;4778;p199"/>
          <p:cNvSpPr/>
          <p:nvPr/>
        </p:nvSpPr>
        <p:spPr>
          <a:xfrm>
            <a:off x="2501900" y="5633117"/>
            <a:ext cx="3745466" cy="939353"/>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9" name="Google Shape;4779;p199"/>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4780" name="Google Shape;4780;p199"/>
          <p:cNvSpPr/>
          <p:nvPr/>
        </p:nvSpPr>
        <p:spPr>
          <a:xfrm>
            <a:off x="2501900" y="6753342"/>
            <a:ext cx="3745466" cy="98123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1" name="Google Shape;4781;p199"/>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4782" name="Google Shape;4782;p199"/>
          <p:cNvSpPr/>
          <p:nvPr/>
        </p:nvSpPr>
        <p:spPr>
          <a:xfrm>
            <a:off x="2501900" y="7928131"/>
            <a:ext cx="3745466" cy="981230"/>
          </a:xfrm>
          <a:prstGeom prst="rect">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3" name="Google Shape;4783;p199"/>
          <p:cNvSpPr txBox="1"/>
          <p:nvPr/>
        </p:nvSpPr>
        <p:spPr>
          <a:xfrm>
            <a:off x="1007470" y="7928131"/>
            <a:ext cx="1494429"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4784" name="Google Shape;4784;p199"/>
          <p:cNvSpPr/>
          <p:nvPr/>
        </p:nvSpPr>
        <p:spPr>
          <a:xfrm rot="1782986">
            <a:off x="286724" y="30111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5" name="Google Shape;4785;p199"/>
          <p:cNvSpPr/>
          <p:nvPr/>
        </p:nvSpPr>
        <p:spPr>
          <a:xfrm rot="1782986">
            <a:off x="286724" y="76395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6" name="Google Shape;4786;p199"/>
          <p:cNvSpPr/>
          <p:nvPr/>
        </p:nvSpPr>
        <p:spPr>
          <a:xfrm rot="1782986">
            <a:off x="286724" y="122680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7" name="Google Shape;4787;p199"/>
          <p:cNvSpPr/>
          <p:nvPr/>
        </p:nvSpPr>
        <p:spPr>
          <a:xfrm rot="1782986">
            <a:off x="286724" y="1689645"/>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8" name="Google Shape;4788;p199"/>
          <p:cNvSpPr/>
          <p:nvPr/>
        </p:nvSpPr>
        <p:spPr>
          <a:xfrm rot="1782986">
            <a:off x="286724" y="2152490"/>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9" name="Google Shape;4789;p199"/>
          <p:cNvSpPr/>
          <p:nvPr/>
        </p:nvSpPr>
        <p:spPr>
          <a:xfrm rot="1782986">
            <a:off x="286725" y="2615334"/>
            <a:ext cx="335595" cy="289306"/>
          </a:xfrm>
          <a:prstGeom prst="hexagon">
            <a:avLst>
              <a:gd name="adj" fmla="val 28965"/>
              <a:gd name="vf" fmla="val 11547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1"/>
            <a:ext cx="6858000" cy="1674995"/>
          </a:xfrm>
          <a:prstGeom prst="rect">
            <a:avLst/>
          </a:prstGeom>
          <a:solidFill>
            <a:srgbClr val="D3DF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txBox="1"/>
          <p:nvPr/>
        </p:nvSpPr>
        <p:spPr>
          <a:xfrm>
            <a:off x="1711358" y="2163749"/>
            <a:ext cx="138410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i="0" u="none" strike="noStrike" cap="none">
                <a:solidFill>
                  <a:schemeClr val="dk1"/>
                </a:solidFill>
                <a:latin typeface="Arial"/>
                <a:ea typeface="Arial"/>
                <a:cs typeface="Arial"/>
                <a:sym typeface="Arial"/>
              </a:rPr>
              <a:t>Module 1 : </a:t>
            </a:r>
            <a:r>
              <a:rPr lang="en-ZA" sz="1200" b="0" i="0" u="none" strike="noStrike" cap="none">
                <a:solidFill>
                  <a:schemeClr val="dk1"/>
                </a:solidFill>
                <a:latin typeface="Arial"/>
                <a:ea typeface="Arial"/>
                <a:cs typeface="Arial"/>
                <a:sym typeface="Arial"/>
              </a:rPr>
              <a:t>Fondements de la protection de l'enfance</a:t>
            </a:r>
            <a:endParaRPr/>
          </a:p>
          <a:p>
            <a:pPr marL="0" marR="0" lvl="0" indent="0" algn="l" rtl="0">
              <a:spcBef>
                <a:spcPts val="0"/>
              </a:spcBef>
              <a:spcAft>
                <a:spcPts val="0"/>
              </a:spcAft>
              <a:buClr>
                <a:schemeClr val="dk1"/>
              </a:buClr>
              <a:buSzPts val="1200"/>
              <a:buFont typeface="Arial"/>
              <a:buNone/>
            </a:pPr>
            <a:r>
              <a:rPr lang="en-ZA" sz="1200" b="0" i="1" u="none" strike="noStrike" cap="none">
                <a:solidFill>
                  <a:schemeClr val="dk1"/>
                </a:solidFill>
                <a:latin typeface="Arial"/>
                <a:ea typeface="Arial"/>
                <a:cs typeface="Arial"/>
                <a:sym typeface="Arial"/>
              </a:rPr>
              <a:t>page 3</a:t>
            </a:r>
            <a:endParaRPr/>
          </a:p>
        </p:txBody>
      </p:sp>
      <p:sp>
        <p:nvSpPr>
          <p:cNvPr id="94" name="Google Shape;94;p2"/>
          <p:cNvSpPr txBox="1"/>
          <p:nvPr/>
        </p:nvSpPr>
        <p:spPr>
          <a:xfrm>
            <a:off x="1711358" y="4711389"/>
            <a:ext cx="138410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i="0" u="none" strike="noStrike" cap="none">
                <a:solidFill>
                  <a:schemeClr val="dk1"/>
                </a:solidFill>
                <a:latin typeface="Arial"/>
                <a:ea typeface="Arial"/>
                <a:cs typeface="Arial"/>
                <a:sym typeface="Arial"/>
              </a:rPr>
              <a:t>Module 3 : </a:t>
            </a:r>
            <a:r>
              <a:rPr lang="en-ZA" sz="1200" b="0" i="0" u="none" strike="noStrike" cap="none">
                <a:solidFill>
                  <a:schemeClr val="dk1"/>
                </a:solidFill>
                <a:latin typeface="Arial"/>
                <a:ea typeface="Arial"/>
                <a:cs typeface="Arial"/>
                <a:sym typeface="Arial"/>
              </a:rPr>
              <a:t>Communiquer avec les enfants</a:t>
            </a:r>
            <a:endParaRPr/>
          </a:p>
          <a:p>
            <a:pPr marL="0" marR="0" lvl="0" indent="0" algn="l" rtl="0">
              <a:spcBef>
                <a:spcPts val="0"/>
              </a:spcBef>
              <a:spcAft>
                <a:spcPts val="0"/>
              </a:spcAft>
              <a:buNone/>
            </a:pPr>
            <a:r>
              <a:rPr lang="en-ZA" sz="1200" i="1">
                <a:solidFill>
                  <a:schemeClr val="dk1"/>
                </a:solidFill>
                <a:latin typeface="Arial"/>
                <a:ea typeface="Arial"/>
                <a:cs typeface="Arial"/>
                <a:sym typeface="Arial"/>
              </a:rPr>
              <a:t>page 41</a:t>
            </a:r>
            <a:endParaRPr sz="1200">
              <a:solidFill>
                <a:schemeClr val="dk1"/>
              </a:solidFill>
              <a:latin typeface="Arial"/>
              <a:ea typeface="Arial"/>
              <a:cs typeface="Arial"/>
              <a:sym typeface="Arial"/>
            </a:endParaRPr>
          </a:p>
        </p:txBody>
      </p:sp>
      <p:sp>
        <p:nvSpPr>
          <p:cNvPr id="95" name="Google Shape;95;p2"/>
          <p:cNvSpPr txBox="1"/>
          <p:nvPr/>
        </p:nvSpPr>
        <p:spPr>
          <a:xfrm>
            <a:off x="4761915" y="2197964"/>
            <a:ext cx="138410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6 : </a:t>
            </a:r>
            <a:r>
              <a:rPr lang="en-ZA" sz="1200">
                <a:solidFill>
                  <a:schemeClr val="dk1"/>
                </a:solidFill>
                <a:latin typeface="Arial"/>
                <a:ea typeface="Arial"/>
                <a:cs typeface="Arial"/>
                <a:sym typeface="Arial"/>
              </a:rPr>
              <a:t>Identification et enregistrement</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86</a:t>
            </a:r>
            <a:endParaRPr sz="1200">
              <a:solidFill>
                <a:schemeClr val="dk1"/>
              </a:solidFill>
              <a:latin typeface="Arial"/>
              <a:ea typeface="Arial"/>
              <a:cs typeface="Arial"/>
              <a:sym typeface="Arial"/>
            </a:endParaRPr>
          </a:p>
        </p:txBody>
      </p:sp>
      <p:sp>
        <p:nvSpPr>
          <p:cNvPr id="96" name="Google Shape;96;p2"/>
          <p:cNvSpPr txBox="1"/>
          <p:nvPr/>
        </p:nvSpPr>
        <p:spPr>
          <a:xfrm>
            <a:off x="4761915" y="6035834"/>
            <a:ext cx="13841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9 : </a:t>
            </a:r>
            <a:r>
              <a:rPr lang="en-ZA" sz="1200">
                <a:solidFill>
                  <a:schemeClr val="dk1"/>
                </a:solidFill>
                <a:latin typeface="Arial"/>
                <a:ea typeface="Arial"/>
                <a:cs typeface="Arial"/>
                <a:sym typeface="Arial"/>
              </a:rPr>
              <a:t>Mise en œuvre</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147</a:t>
            </a:r>
            <a:endParaRPr sz="1200">
              <a:solidFill>
                <a:schemeClr val="dk1"/>
              </a:solidFill>
              <a:latin typeface="Arial"/>
              <a:ea typeface="Arial"/>
              <a:cs typeface="Arial"/>
              <a:sym typeface="Arial"/>
            </a:endParaRPr>
          </a:p>
        </p:txBody>
      </p:sp>
      <p:sp>
        <p:nvSpPr>
          <p:cNvPr id="97" name="Google Shape;97;p2"/>
          <p:cNvSpPr txBox="1"/>
          <p:nvPr/>
        </p:nvSpPr>
        <p:spPr>
          <a:xfrm>
            <a:off x="1711358" y="3401233"/>
            <a:ext cx="131358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Arial"/>
                <a:ea typeface="Arial"/>
                <a:cs typeface="Arial"/>
                <a:sym typeface="Arial"/>
              </a:rPr>
              <a:t>Module 2 : </a:t>
            </a:r>
            <a:r>
              <a:rPr lang="en-ZA" sz="1200">
                <a:solidFill>
                  <a:schemeClr val="dk1"/>
                </a:solidFill>
                <a:latin typeface="Arial"/>
                <a:ea typeface="Arial"/>
                <a:cs typeface="Arial"/>
                <a:sym typeface="Arial"/>
              </a:rPr>
              <a:t>Fondements de la gestion de cas</a:t>
            </a:r>
            <a:endParaRPr/>
          </a:p>
          <a:p>
            <a:pPr marL="0" marR="0" lvl="0" indent="0" algn="l" rtl="0">
              <a:spcBef>
                <a:spcPts val="0"/>
              </a:spcBef>
              <a:spcAft>
                <a:spcPts val="0"/>
              </a:spcAft>
              <a:buNone/>
            </a:pPr>
            <a:r>
              <a:rPr lang="en-ZA" sz="1200" i="1">
                <a:solidFill>
                  <a:schemeClr val="dk1"/>
                </a:solidFill>
                <a:latin typeface="Arial"/>
                <a:ea typeface="Arial"/>
                <a:cs typeface="Arial"/>
                <a:sym typeface="Arial"/>
              </a:rPr>
              <a:t>page 21</a:t>
            </a:r>
            <a:endParaRPr/>
          </a:p>
        </p:txBody>
      </p:sp>
      <p:sp>
        <p:nvSpPr>
          <p:cNvPr id="98" name="Google Shape;98;p2"/>
          <p:cNvSpPr txBox="1"/>
          <p:nvPr/>
        </p:nvSpPr>
        <p:spPr>
          <a:xfrm>
            <a:off x="1711358" y="5883211"/>
            <a:ext cx="131358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4 : </a:t>
            </a:r>
            <a:r>
              <a:rPr lang="en-ZA" sz="1200">
                <a:solidFill>
                  <a:schemeClr val="dk1"/>
                </a:solidFill>
                <a:latin typeface="Arial"/>
                <a:ea typeface="Arial"/>
                <a:cs typeface="Arial"/>
                <a:sym typeface="Arial"/>
              </a:rPr>
              <a:t>Santé mentale et soutien psychosocial</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57</a:t>
            </a:r>
            <a:endParaRPr sz="1200">
              <a:solidFill>
                <a:schemeClr val="dk1"/>
              </a:solidFill>
              <a:latin typeface="Arial"/>
              <a:ea typeface="Arial"/>
              <a:cs typeface="Arial"/>
              <a:sym typeface="Arial"/>
            </a:endParaRPr>
          </a:p>
        </p:txBody>
      </p:sp>
      <p:sp>
        <p:nvSpPr>
          <p:cNvPr id="99" name="Google Shape;99;p2"/>
          <p:cNvSpPr txBox="1"/>
          <p:nvPr/>
        </p:nvSpPr>
        <p:spPr>
          <a:xfrm>
            <a:off x="4761915" y="3520739"/>
            <a:ext cx="131358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7 : </a:t>
            </a:r>
            <a:r>
              <a:rPr lang="en-ZA" sz="1200">
                <a:solidFill>
                  <a:schemeClr val="dk1"/>
                </a:solidFill>
                <a:latin typeface="Arial"/>
                <a:ea typeface="Arial"/>
                <a:cs typeface="Arial"/>
                <a:sym typeface="Arial"/>
              </a:rPr>
              <a:t>Évaluation</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110</a:t>
            </a:r>
            <a:endParaRPr sz="1200">
              <a:solidFill>
                <a:schemeClr val="dk1"/>
              </a:solidFill>
              <a:latin typeface="Arial"/>
              <a:ea typeface="Arial"/>
              <a:cs typeface="Arial"/>
              <a:sym typeface="Arial"/>
            </a:endParaRPr>
          </a:p>
        </p:txBody>
      </p:sp>
      <p:sp>
        <p:nvSpPr>
          <p:cNvPr id="100" name="Google Shape;100;p2"/>
          <p:cNvSpPr txBox="1"/>
          <p:nvPr/>
        </p:nvSpPr>
        <p:spPr>
          <a:xfrm>
            <a:off x="4761915" y="7179944"/>
            <a:ext cx="131358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10 : </a:t>
            </a:r>
            <a:r>
              <a:rPr lang="en-ZA" sz="1200">
                <a:solidFill>
                  <a:schemeClr val="dk1"/>
                </a:solidFill>
                <a:latin typeface="Arial"/>
                <a:ea typeface="Arial"/>
                <a:cs typeface="Arial"/>
                <a:sym typeface="Arial"/>
              </a:rPr>
              <a:t>Suivi et révision</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168</a:t>
            </a:r>
            <a:endParaRPr sz="1200">
              <a:solidFill>
                <a:schemeClr val="dk1"/>
              </a:solidFill>
              <a:latin typeface="Arial"/>
              <a:ea typeface="Arial"/>
              <a:cs typeface="Arial"/>
              <a:sym typeface="Arial"/>
            </a:endParaRPr>
          </a:p>
        </p:txBody>
      </p:sp>
      <p:sp>
        <p:nvSpPr>
          <p:cNvPr id="101" name="Google Shape;101;p2"/>
          <p:cNvSpPr txBox="1"/>
          <p:nvPr/>
        </p:nvSpPr>
        <p:spPr>
          <a:xfrm>
            <a:off x="1711358" y="7224063"/>
            <a:ext cx="138410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5 : </a:t>
            </a:r>
            <a:r>
              <a:rPr lang="en-ZA" sz="1200">
                <a:solidFill>
                  <a:schemeClr val="dk1"/>
                </a:solidFill>
                <a:latin typeface="Arial"/>
                <a:ea typeface="Arial"/>
                <a:cs typeface="Arial"/>
                <a:sym typeface="Arial"/>
              </a:rPr>
              <a:t>Soutien immédiat</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69</a:t>
            </a:r>
            <a:endParaRPr sz="1200">
              <a:solidFill>
                <a:schemeClr val="dk1"/>
              </a:solidFill>
              <a:latin typeface="Arial"/>
              <a:ea typeface="Arial"/>
              <a:cs typeface="Arial"/>
              <a:sym typeface="Arial"/>
            </a:endParaRPr>
          </a:p>
        </p:txBody>
      </p:sp>
      <p:sp>
        <p:nvSpPr>
          <p:cNvPr id="102" name="Google Shape;102;p2"/>
          <p:cNvSpPr txBox="1"/>
          <p:nvPr/>
        </p:nvSpPr>
        <p:spPr>
          <a:xfrm>
            <a:off x="4761915" y="4759322"/>
            <a:ext cx="13841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8 :</a:t>
            </a:r>
            <a:endParaRPr/>
          </a:p>
          <a:p>
            <a:pPr marL="0" marR="0" lvl="0" indent="0" algn="l" rtl="0">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Planification des cas</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134</a:t>
            </a:r>
            <a:endParaRPr sz="1200">
              <a:solidFill>
                <a:schemeClr val="dk1"/>
              </a:solidFill>
              <a:latin typeface="Arial"/>
              <a:ea typeface="Arial"/>
              <a:cs typeface="Arial"/>
              <a:sym typeface="Arial"/>
            </a:endParaRPr>
          </a:p>
        </p:txBody>
      </p:sp>
      <p:sp>
        <p:nvSpPr>
          <p:cNvPr id="103" name="Google Shape;103;p2"/>
          <p:cNvSpPr txBox="1"/>
          <p:nvPr/>
        </p:nvSpPr>
        <p:spPr>
          <a:xfrm>
            <a:off x="4761915" y="8582982"/>
            <a:ext cx="13841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ZA" sz="1200" b="1">
                <a:solidFill>
                  <a:schemeClr val="dk1"/>
                </a:solidFill>
                <a:latin typeface="Arial"/>
                <a:ea typeface="Arial"/>
                <a:cs typeface="Arial"/>
                <a:sym typeface="Arial"/>
              </a:rPr>
              <a:t>Module 11 : </a:t>
            </a:r>
            <a:endParaRPr/>
          </a:p>
          <a:p>
            <a:pPr marL="0" marR="0" lvl="0" indent="0" algn="l" rtl="0">
              <a:spcBef>
                <a:spcPts val="0"/>
              </a:spcBef>
              <a:spcAft>
                <a:spcPts val="0"/>
              </a:spcAft>
              <a:buClr>
                <a:schemeClr val="dk1"/>
              </a:buClr>
              <a:buSzPts val="1200"/>
              <a:buFont typeface="Arial"/>
              <a:buNone/>
            </a:pPr>
            <a:r>
              <a:rPr lang="en-ZA" sz="1200">
                <a:solidFill>
                  <a:schemeClr val="dk1"/>
                </a:solidFill>
                <a:latin typeface="Arial"/>
                <a:ea typeface="Arial"/>
                <a:cs typeface="Arial"/>
                <a:sym typeface="Arial"/>
              </a:rPr>
              <a:t>Fermeture de l'étui</a:t>
            </a:r>
            <a:endParaRPr/>
          </a:p>
          <a:p>
            <a:pPr marL="0" marR="0" lvl="0" indent="0" algn="l" rtl="0">
              <a:spcBef>
                <a:spcPts val="0"/>
              </a:spcBef>
              <a:spcAft>
                <a:spcPts val="0"/>
              </a:spcAft>
              <a:buClr>
                <a:schemeClr val="dk1"/>
              </a:buClr>
              <a:buSzPts val="1200"/>
              <a:buFont typeface="Arial"/>
              <a:buNone/>
            </a:pPr>
            <a:r>
              <a:rPr lang="en-ZA" sz="1200" i="1">
                <a:solidFill>
                  <a:schemeClr val="dk1"/>
                </a:solidFill>
                <a:latin typeface="Arial"/>
                <a:ea typeface="Arial"/>
                <a:cs typeface="Arial"/>
                <a:sym typeface="Arial"/>
              </a:rPr>
              <a:t>page 183</a:t>
            </a:r>
            <a:endParaRPr sz="1200">
              <a:solidFill>
                <a:schemeClr val="dk1"/>
              </a:solidFill>
              <a:latin typeface="Arial"/>
              <a:ea typeface="Arial"/>
              <a:cs typeface="Arial"/>
              <a:sym typeface="Arial"/>
            </a:endParaRPr>
          </a:p>
        </p:txBody>
      </p:sp>
      <p:grpSp>
        <p:nvGrpSpPr>
          <p:cNvPr id="104" name="Google Shape;104;p2"/>
          <p:cNvGrpSpPr/>
          <p:nvPr/>
        </p:nvGrpSpPr>
        <p:grpSpPr>
          <a:xfrm>
            <a:off x="614475" y="2039027"/>
            <a:ext cx="1115489" cy="1071226"/>
            <a:chOff x="1795575" y="2216827"/>
            <a:chExt cx="1115489" cy="1071226"/>
          </a:xfrm>
        </p:grpSpPr>
        <p:sp>
          <p:nvSpPr>
            <p:cNvPr id="105" name="Google Shape;105;p2"/>
            <p:cNvSpPr/>
            <p:nvPr/>
          </p:nvSpPr>
          <p:spPr>
            <a:xfrm rot="1782986">
              <a:off x="1922902" y="2381391"/>
              <a:ext cx="860835" cy="742097"/>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06" name="Google Shape;106;p2"/>
            <p:cNvGrpSpPr/>
            <p:nvPr/>
          </p:nvGrpSpPr>
          <p:grpSpPr>
            <a:xfrm>
              <a:off x="2160599" y="2504754"/>
              <a:ext cx="341662" cy="458565"/>
              <a:chOff x="5673592" y="7611394"/>
              <a:chExt cx="814830" cy="1093633"/>
            </a:xfrm>
          </p:grpSpPr>
          <p:sp>
            <p:nvSpPr>
              <p:cNvPr id="107" name="Google Shape;107;p2"/>
              <p:cNvSpPr/>
              <p:nvPr/>
            </p:nvSpPr>
            <p:spPr>
              <a:xfrm>
                <a:off x="5675993" y="8360881"/>
                <a:ext cx="323729" cy="34414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8" name="Google Shape;108;p2"/>
              <p:cNvSpPr/>
              <p:nvPr/>
            </p:nvSpPr>
            <p:spPr>
              <a:xfrm>
                <a:off x="5673592" y="7977240"/>
                <a:ext cx="327409" cy="3274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9" name="Google Shape;109;p2"/>
              <p:cNvSpPr/>
              <p:nvPr/>
            </p:nvSpPr>
            <p:spPr>
              <a:xfrm>
                <a:off x="6163413" y="7995034"/>
                <a:ext cx="323730" cy="70999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0" name="Google Shape;110;p2"/>
              <p:cNvSpPr/>
              <p:nvPr/>
            </p:nvSpPr>
            <p:spPr>
              <a:xfrm>
                <a:off x="6161012" y="7611394"/>
                <a:ext cx="327410" cy="3274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1" name="Google Shape;111;p2"/>
              <p:cNvSpPr/>
              <p:nvPr/>
            </p:nvSpPr>
            <p:spPr>
              <a:xfrm rot="-8740439">
                <a:off x="6099610" y="8091090"/>
                <a:ext cx="101108" cy="244001"/>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2" name="Google Shape;112;p2"/>
              <p:cNvSpPr/>
              <p:nvPr/>
            </p:nvSpPr>
            <p:spPr>
              <a:xfrm rot="-7498798">
                <a:off x="5992187" y="8234266"/>
                <a:ext cx="101108" cy="165176"/>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grpSp>
        <p:nvGrpSpPr>
          <p:cNvPr id="113" name="Google Shape;113;p2"/>
          <p:cNvGrpSpPr/>
          <p:nvPr/>
        </p:nvGrpSpPr>
        <p:grpSpPr>
          <a:xfrm>
            <a:off x="640627" y="3296432"/>
            <a:ext cx="1077399" cy="1049485"/>
            <a:chOff x="1817212" y="3406501"/>
            <a:chExt cx="1077399" cy="1049485"/>
          </a:xfrm>
        </p:grpSpPr>
        <p:sp>
          <p:nvSpPr>
            <p:cNvPr id="114" name="Google Shape;114;p2"/>
            <p:cNvSpPr/>
            <p:nvPr/>
          </p:nvSpPr>
          <p:spPr>
            <a:xfrm rot="1782986">
              <a:off x="1947423" y="3560195"/>
              <a:ext cx="816977" cy="742097"/>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15" name="Google Shape;115;p2"/>
            <p:cNvGrpSpPr/>
            <p:nvPr/>
          </p:nvGrpSpPr>
          <p:grpSpPr>
            <a:xfrm>
              <a:off x="2165671" y="3756050"/>
              <a:ext cx="398611" cy="347132"/>
              <a:chOff x="7499908" y="5144366"/>
              <a:chExt cx="702781" cy="580838"/>
            </a:xfrm>
          </p:grpSpPr>
          <p:grpSp>
            <p:nvGrpSpPr>
              <p:cNvPr id="116" name="Google Shape;116;p2"/>
              <p:cNvGrpSpPr/>
              <p:nvPr/>
            </p:nvGrpSpPr>
            <p:grpSpPr>
              <a:xfrm>
                <a:off x="7499908" y="5144366"/>
                <a:ext cx="702781" cy="580838"/>
                <a:chOff x="5957706" y="3325646"/>
                <a:chExt cx="2611796" cy="1892062"/>
              </a:xfrm>
            </p:grpSpPr>
            <p:sp>
              <p:nvSpPr>
                <p:cNvPr id="117" name="Google Shape;117;p2"/>
                <p:cNvSpPr/>
                <p:nvPr/>
              </p:nvSpPr>
              <p:spPr>
                <a:xfrm>
                  <a:off x="5957706" y="3547504"/>
                  <a:ext cx="2611796" cy="16702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p:txBody>
            </p:sp>
            <p:sp>
              <p:nvSpPr>
                <p:cNvPr id="118" name="Google Shape;118;p2"/>
                <p:cNvSpPr/>
                <p:nvPr/>
              </p:nvSpPr>
              <p:spPr>
                <a:xfrm>
                  <a:off x="5957706" y="3325646"/>
                  <a:ext cx="538650" cy="515820"/>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Arial"/>
                    <a:ea typeface="Arial"/>
                    <a:cs typeface="Arial"/>
                    <a:sym typeface="Arial"/>
                  </a:endParaRPr>
                </a:p>
              </p:txBody>
            </p:sp>
          </p:grpSp>
          <p:sp>
            <p:nvSpPr>
              <p:cNvPr id="119" name="Google Shape;119;p2"/>
              <p:cNvSpPr/>
              <p:nvPr/>
            </p:nvSpPr>
            <p:spPr>
              <a:xfrm>
                <a:off x="7761324" y="5516290"/>
                <a:ext cx="180932" cy="13431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0" name="Google Shape;120;p2"/>
              <p:cNvSpPr/>
              <p:nvPr/>
            </p:nvSpPr>
            <p:spPr>
              <a:xfrm>
                <a:off x="7759986" y="5302717"/>
                <a:ext cx="182268" cy="171113"/>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grpSp>
        <p:nvGrpSpPr>
          <p:cNvPr id="121" name="Google Shape;121;p2"/>
          <p:cNvGrpSpPr/>
          <p:nvPr/>
        </p:nvGrpSpPr>
        <p:grpSpPr>
          <a:xfrm>
            <a:off x="614474" y="4612740"/>
            <a:ext cx="1115489" cy="1071226"/>
            <a:chOff x="3843988" y="2216827"/>
            <a:chExt cx="1115489" cy="1071226"/>
          </a:xfrm>
        </p:grpSpPr>
        <p:sp>
          <p:nvSpPr>
            <p:cNvPr id="122" name="Google Shape;122;p2"/>
            <p:cNvSpPr/>
            <p:nvPr/>
          </p:nvSpPr>
          <p:spPr>
            <a:xfrm rot="1782986">
              <a:off x="3971315" y="2381391"/>
              <a:ext cx="860835" cy="742097"/>
            </a:xfrm>
            <a:prstGeom prst="hexagon">
              <a:avLst>
                <a:gd name="adj" fmla="val 28965"/>
                <a:gd name="vf" fmla="val 115470"/>
              </a:avLst>
            </a:prstGeom>
            <a:solidFill>
              <a:srgbClr val="53A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3" name="Google Shape;123;p2"/>
            <p:cNvSpPr/>
            <p:nvPr/>
          </p:nvSpPr>
          <p:spPr>
            <a:xfrm>
              <a:off x="4160713" y="2587322"/>
              <a:ext cx="290020" cy="223640"/>
            </a:xfrm>
            <a:prstGeom prst="wedgeRoundRectCallout">
              <a:avLst>
                <a:gd name="adj1" fmla="val -20833"/>
                <a:gd name="adj2" fmla="val 62500"/>
                <a:gd name="adj3"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124" name="Google Shape;124;p2"/>
            <p:cNvSpPr/>
            <p:nvPr/>
          </p:nvSpPr>
          <p:spPr>
            <a:xfrm>
              <a:off x="4357267" y="2725958"/>
              <a:ext cx="290020" cy="223640"/>
            </a:xfrm>
            <a:prstGeom prst="wedgeRoundRectCallout">
              <a:avLst>
                <a:gd name="adj1" fmla="val 59833"/>
                <a:gd name="adj2" fmla="val 21866"/>
                <a:gd name="adj3" fmla="val 16667"/>
              </a:avLst>
            </a:prstGeom>
            <a:solidFill>
              <a:schemeClr val="lt1"/>
            </a:solidFill>
            <a:ln w="57150" cap="flat" cmpd="sng">
              <a:solidFill>
                <a:srgbClr val="53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grpSp>
      <p:grpSp>
        <p:nvGrpSpPr>
          <p:cNvPr id="125" name="Google Shape;125;p2"/>
          <p:cNvGrpSpPr/>
          <p:nvPr/>
        </p:nvGrpSpPr>
        <p:grpSpPr>
          <a:xfrm>
            <a:off x="633518" y="5849355"/>
            <a:ext cx="1077399" cy="1049485"/>
            <a:chOff x="3863881" y="3406501"/>
            <a:chExt cx="1077399" cy="1049485"/>
          </a:xfrm>
        </p:grpSpPr>
        <p:sp>
          <p:nvSpPr>
            <p:cNvPr id="126" name="Google Shape;126;p2"/>
            <p:cNvSpPr/>
            <p:nvPr/>
          </p:nvSpPr>
          <p:spPr>
            <a:xfrm rot="1782986">
              <a:off x="3994092" y="3560195"/>
              <a:ext cx="816977" cy="742097"/>
            </a:xfrm>
            <a:prstGeom prst="hexagon">
              <a:avLst>
                <a:gd name="adj" fmla="val 28965"/>
                <a:gd name="vf" fmla="val 115470"/>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27" name="Google Shape;127;p2"/>
            <p:cNvGrpSpPr/>
            <p:nvPr/>
          </p:nvGrpSpPr>
          <p:grpSpPr>
            <a:xfrm>
              <a:off x="4160713" y="3776173"/>
              <a:ext cx="482041" cy="423475"/>
              <a:chOff x="3370418" y="3012992"/>
              <a:chExt cx="385258" cy="321207"/>
            </a:xfrm>
          </p:grpSpPr>
          <p:sp>
            <p:nvSpPr>
              <p:cNvPr id="128" name="Google Shape;128;p2"/>
              <p:cNvSpPr/>
              <p:nvPr/>
            </p:nvSpPr>
            <p:spPr>
              <a:xfrm>
                <a:off x="3370418" y="3012992"/>
                <a:ext cx="385258" cy="321207"/>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29" name="Google Shape;129;p2"/>
              <p:cNvSpPr/>
              <p:nvPr/>
            </p:nvSpPr>
            <p:spPr>
              <a:xfrm rot="-3238909">
                <a:off x="3505897" y="3140174"/>
                <a:ext cx="143017" cy="72785"/>
              </a:xfrm>
              <a:prstGeom prst="corner">
                <a:avLst>
                  <a:gd name="adj1" fmla="val 42208"/>
                  <a:gd name="adj2" fmla="val 43350"/>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grpSp>
        <p:nvGrpSpPr>
          <p:cNvPr id="130" name="Google Shape;130;p2"/>
          <p:cNvGrpSpPr/>
          <p:nvPr/>
        </p:nvGrpSpPr>
        <p:grpSpPr>
          <a:xfrm>
            <a:off x="613625" y="7103950"/>
            <a:ext cx="1115489" cy="1071226"/>
            <a:chOff x="3825698" y="4688992"/>
            <a:chExt cx="1115489" cy="1071226"/>
          </a:xfrm>
        </p:grpSpPr>
        <p:sp>
          <p:nvSpPr>
            <p:cNvPr id="131" name="Google Shape;131;p2"/>
            <p:cNvSpPr/>
            <p:nvPr/>
          </p:nvSpPr>
          <p:spPr>
            <a:xfrm rot="1782986">
              <a:off x="3953025" y="4853556"/>
              <a:ext cx="860835" cy="742097"/>
            </a:xfrm>
            <a:prstGeom prst="hexagon">
              <a:avLst>
                <a:gd name="adj" fmla="val 28965"/>
                <a:gd name="vf" fmla="val 11547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32" name="Google Shape;132;p2"/>
            <p:cNvGrpSpPr/>
            <p:nvPr/>
          </p:nvGrpSpPr>
          <p:grpSpPr>
            <a:xfrm>
              <a:off x="4209412" y="5014501"/>
              <a:ext cx="363340" cy="459449"/>
              <a:chOff x="6552775" y="3385093"/>
              <a:chExt cx="997833" cy="1261775"/>
            </a:xfrm>
          </p:grpSpPr>
          <p:grpSp>
            <p:nvGrpSpPr>
              <p:cNvPr id="133" name="Google Shape;133;p2"/>
              <p:cNvGrpSpPr/>
              <p:nvPr/>
            </p:nvGrpSpPr>
            <p:grpSpPr>
              <a:xfrm>
                <a:off x="6552775" y="3385093"/>
                <a:ext cx="997833" cy="1261775"/>
                <a:chOff x="2742000" y="3039417"/>
                <a:chExt cx="1237785" cy="1565198"/>
              </a:xfrm>
            </p:grpSpPr>
            <p:sp>
              <p:nvSpPr>
                <p:cNvPr id="134" name="Google Shape;134;p2"/>
                <p:cNvSpPr/>
                <p:nvPr/>
              </p:nvSpPr>
              <p:spPr>
                <a:xfrm>
                  <a:off x="2780231" y="3268017"/>
                  <a:ext cx="1162307" cy="8622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5" name="Google Shape;135;p2"/>
                <p:cNvSpPr/>
                <p:nvPr/>
              </p:nvSpPr>
              <p:spPr>
                <a:xfrm rot="-7610534">
                  <a:off x="3349123" y="3854894"/>
                  <a:ext cx="426233" cy="724133"/>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6" name="Google Shape;136;p2"/>
                <p:cNvSpPr/>
                <p:nvPr/>
              </p:nvSpPr>
              <p:spPr>
                <a:xfrm rot="-3178657">
                  <a:off x="2946281" y="3849609"/>
                  <a:ext cx="426233" cy="724134"/>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7" name="Google Shape;137;p2"/>
                <p:cNvSpPr/>
                <p:nvPr/>
              </p:nvSpPr>
              <p:spPr>
                <a:xfrm>
                  <a:off x="2966276" y="3704343"/>
                  <a:ext cx="790215" cy="507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38" name="Google Shape;138;p2"/>
                <p:cNvSpPr/>
                <p:nvPr/>
              </p:nvSpPr>
              <p:spPr>
                <a:xfrm>
                  <a:off x="2780231" y="3039417"/>
                  <a:ext cx="1162307" cy="228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139" name="Google Shape;139;p2"/>
              <p:cNvSpPr/>
              <p:nvPr/>
            </p:nvSpPr>
            <p:spPr>
              <a:xfrm>
                <a:off x="6602642" y="3392652"/>
                <a:ext cx="886622" cy="1184526"/>
              </a:xfrm>
              <a:prstGeom prst="mathPlus">
                <a:avLst>
                  <a:gd name="adj1" fmla="val 17014"/>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grpSp>
        <p:nvGrpSpPr>
          <p:cNvPr id="140" name="Google Shape;140;p2"/>
          <p:cNvGrpSpPr/>
          <p:nvPr/>
        </p:nvGrpSpPr>
        <p:grpSpPr>
          <a:xfrm>
            <a:off x="3622918" y="2049922"/>
            <a:ext cx="1115489" cy="1071226"/>
            <a:chOff x="5927909" y="2216827"/>
            <a:chExt cx="1115489" cy="1071226"/>
          </a:xfrm>
        </p:grpSpPr>
        <p:sp>
          <p:nvSpPr>
            <p:cNvPr id="141" name="Google Shape;141;p2"/>
            <p:cNvSpPr/>
            <p:nvPr/>
          </p:nvSpPr>
          <p:spPr>
            <a:xfrm rot="1782986">
              <a:off x="6055236" y="2381391"/>
              <a:ext cx="860835" cy="742097"/>
            </a:xfrm>
            <a:prstGeom prst="hexagon">
              <a:avLst>
                <a:gd name="adj" fmla="val 28965"/>
                <a:gd name="vf" fmla="val 115470"/>
              </a:avLst>
            </a:pr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2" name="Google Shape;142;p2"/>
            <p:cNvSpPr/>
            <p:nvPr/>
          </p:nvSpPr>
          <p:spPr>
            <a:xfrm>
              <a:off x="6387339" y="2563940"/>
              <a:ext cx="220136" cy="456505"/>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143" name="Google Shape;143;p2"/>
          <p:cNvGrpSpPr/>
          <p:nvPr/>
        </p:nvGrpSpPr>
        <p:grpSpPr>
          <a:xfrm>
            <a:off x="3641962" y="3325802"/>
            <a:ext cx="1077399" cy="1049485"/>
            <a:chOff x="5942548" y="3406501"/>
            <a:chExt cx="1077399" cy="1049485"/>
          </a:xfrm>
        </p:grpSpPr>
        <p:sp>
          <p:nvSpPr>
            <p:cNvPr id="144" name="Google Shape;144;p2"/>
            <p:cNvSpPr/>
            <p:nvPr/>
          </p:nvSpPr>
          <p:spPr>
            <a:xfrm rot="1782986">
              <a:off x="6072759" y="3560195"/>
              <a:ext cx="816977" cy="742097"/>
            </a:xfrm>
            <a:prstGeom prst="hexagon">
              <a:avLst>
                <a:gd name="adj" fmla="val 28965"/>
                <a:gd name="vf" fmla="val 11547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45" name="Google Shape;145;p2"/>
            <p:cNvGrpSpPr/>
            <p:nvPr/>
          </p:nvGrpSpPr>
          <p:grpSpPr>
            <a:xfrm rot="-576833">
              <a:off x="6300239" y="3685352"/>
              <a:ext cx="375273" cy="453099"/>
              <a:chOff x="2464506" y="2484086"/>
              <a:chExt cx="2004834" cy="2297285"/>
            </a:xfrm>
          </p:grpSpPr>
          <p:sp>
            <p:nvSpPr>
              <p:cNvPr id="146" name="Google Shape;146;p2"/>
              <p:cNvSpPr/>
              <p:nvPr/>
            </p:nvSpPr>
            <p:spPr>
              <a:xfrm rot="582585">
                <a:off x="2624677" y="2611508"/>
                <a:ext cx="1684492" cy="2042442"/>
              </a:xfrm>
              <a:prstGeom prst="snip1Rect">
                <a:avLst>
                  <a:gd name="adj"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47" name="Google Shape;147;p2"/>
              <p:cNvGrpSpPr/>
              <p:nvPr/>
            </p:nvGrpSpPr>
            <p:grpSpPr>
              <a:xfrm rot="619501">
                <a:off x="3224746" y="3087487"/>
                <a:ext cx="506112" cy="1135915"/>
                <a:chOff x="5960196" y="3632825"/>
                <a:chExt cx="324376" cy="728028"/>
              </a:xfrm>
            </p:grpSpPr>
            <p:sp>
              <p:nvSpPr>
                <p:cNvPr id="148" name="Google Shape;148;p2"/>
                <p:cNvSpPr/>
                <p:nvPr/>
              </p:nvSpPr>
              <p:spPr>
                <a:xfrm>
                  <a:off x="5962575" y="4012912"/>
                  <a:ext cx="320731" cy="347941"/>
                </a:xfrm>
                <a:prstGeom prst="round2SameRect">
                  <a:avLst>
                    <a:gd name="adj1" fmla="val 50000"/>
                    <a:gd name="adj2" fmla="val 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9" name="Google Shape;149;p2"/>
                <p:cNvSpPr/>
                <p:nvPr/>
              </p:nvSpPr>
              <p:spPr>
                <a:xfrm>
                  <a:off x="5960196" y="3632825"/>
                  <a:ext cx="324376" cy="315383"/>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Arial"/>
                    <a:ea typeface="Arial"/>
                    <a:cs typeface="Arial"/>
                    <a:sym typeface="Arial"/>
                  </a:endParaRPr>
                </a:p>
              </p:txBody>
            </p:sp>
          </p:grpSp>
        </p:grpSp>
      </p:grpSp>
      <p:grpSp>
        <p:nvGrpSpPr>
          <p:cNvPr id="150" name="Google Shape;150;p2"/>
          <p:cNvGrpSpPr/>
          <p:nvPr/>
        </p:nvGrpSpPr>
        <p:grpSpPr>
          <a:xfrm>
            <a:off x="3629544" y="4579942"/>
            <a:ext cx="1115489" cy="1071226"/>
            <a:chOff x="5927908" y="4688992"/>
            <a:chExt cx="1115489" cy="1071226"/>
          </a:xfrm>
        </p:grpSpPr>
        <p:sp>
          <p:nvSpPr>
            <p:cNvPr id="151" name="Google Shape;151;p2"/>
            <p:cNvSpPr/>
            <p:nvPr/>
          </p:nvSpPr>
          <p:spPr>
            <a:xfrm rot="1782986">
              <a:off x="6055235" y="4853556"/>
              <a:ext cx="860835" cy="742097"/>
            </a:xfrm>
            <a:prstGeom prst="hexagon">
              <a:avLst>
                <a:gd name="adj" fmla="val 28965"/>
                <a:gd name="vf" fmla="val 11547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52" name="Google Shape;152;p2"/>
            <p:cNvGrpSpPr/>
            <p:nvPr/>
          </p:nvGrpSpPr>
          <p:grpSpPr>
            <a:xfrm>
              <a:off x="6260320" y="5048053"/>
              <a:ext cx="391806" cy="417146"/>
              <a:chOff x="7815803" y="1235921"/>
              <a:chExt cx="1138981" cy="1212642"/>
            </a:xfrm>
          </p:grpSpPr>
          <p:sp>
            <p:nvSpPr>
              <p:cNvPr id="153" name="Google Shape;153;p2"/>
              <p:cNvSpPr/>
              <p:nvPr/>
            </p:nvSpPr>
            <p:spPr>
              <a:xfrm rot="5400000">
                <a:off x="8306379" y="1225937"/>
                <a:ext cx="303317" cy="323285"/>
              </a:xfrm>
              <a:prstGeom prst="downArrow">
                <a:avLst>
                  <a:gd name="adj1" fmla="val 50000"/>
                  <a:gd name="adj2"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4" name="Google Shape;154;p2"/>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p2"/>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56" name="Google Shape;156;p2"/>
              <p:cNvSpPr/>
              <p:nvPr/>
            </p:nvSpPr>
            <p:spPr>
              <a:xfrm rot="2700000">
                <a:off x="7897288" y="1984220"/>
                <a:ext cx="378472" cy="387244"/>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57" name="Google Shape;157;p2"/>
              <p:cNvSpPr/>
              <p:nvPr/>
            </p:nvSpPr>
            <p:spPr>
              <a:xfrm>
                <a:off x="8741260" y="1268041"/>
                <a:ext cx="213524" cy="213524"/>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grpSp>
        <p:nvGrpSpPr>
          <p:cNvPr id="158" name="Google Shape;158;p2"/>
          <p:cNvGrpSpPr/>
          <p:nvPr/>
        </p:nvGrpSpPr>
        <p:grpSpPr>
          <a:xfrm>
            <a:off x="3618370" y="5844952"/>
            <a:ext cx="1115489" cy="1071226"/>
            <a:chOff x="8136913" y="2216825"/>
            <a:chExt cx="1115489" cy="1071226"/>
          </a:xfrm>
        </p:grpSpPr>
        <p:sp>
          <p:nvSpPr>
            <p:cNvPr id="159" name="Google Shape;159;p2"/>
            <p:cNvSpPr/>
            <p:nvPr/>
          </p:nvSpPr>
          <p:spPr>
            <a:xfrm rot="1782986">
              <a:off x="8264240" y="2381389"/>
              <a:ext cx="860835" cy="742097"/>
            </a:xfrm>
            <a:prstGeom prst="hexagon">
              <a:avLst>
                <a:gd name="adj" fmla="val 28965"/>
                <a:gd name="vf" fmla="val 115470"/>
              </a:avLst>
            </a:prstGeom>
            <a:solidFill>
              <a:srgbClr val="CFB8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nvGrpSpPr>
            <p:cNvPr id="160" name="Google Shape;160;p2"/>
            <p:cNvGrpSpPr/>
            <p:nvPr/>
          </p:nvGrpSpPr>
          <p:grpSpPr>
            <a:xfrm>
              <a:off x="8462664" y="2542750"/>
              <a:ext cx="463220" cy="422183"/>
              <a:chOff x="6770748" y="1158240"/>
              <a:chExt cx="1290433" cy="1176112"/>
            </a:xfrm>
          </p:grpSpPr>
          <p:grpSp>
            <p:nvGrpSpPr>
              <p:cNvPr id="161" name="Google Shape;161;p2"/>
              <p:cNvGrpSpPr/>
              <p:nvPr/>
            </p:nvGrpSpPr>
            <p:grpSpPr>
              <a:xfrm rot="5400000">
                <a:off x="7093709" y="1366880"/>
                <a:ext cx="644510" cy="1290433"/>
                <a:chOff x="8596263" y="1354913"/>
                <a:chExt cx="480062" cy="961175"/>
              </a:xfrm>
            </p:grpSpPr>
            <p:sp>
              <p:nvSpPr>
                <p:cNvPr id="162" name="Google Shape;162;p2"/>
                <p:cNvSpPr/>
                <p:nvPr/>
              </p:nvSpPr>
              <p:spPr>
                <a:xfrm rot="1076057" flipH="1">
                  <a:off x="8840670" y="1614649"/>
                  <a:ext cx="161053" cy="509954"/>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3" name="Google Shape;163;p2"/>
                <p:cNvSpPr/>
                <p:nvPr/>
              </p:nvSpPr>
              <p:spPr>
                <a:xfrm rot="-688756" flipH="1">
                  <a:off x="8877905" y="1366612"/>
                  <a:ext cx="157606" cy="398280"/>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4" name="Google Shape;164;p2"/>
                <p:cNvSpPr/>
                <p:nvPr/>
              </p:nvSpPr>
              <p:spPr>
                <a:xfrm rot="613090" flipH="1">
                  <a:off x="8673953" y="1668726"/>
                  <a:ext cx="154779" cy="358638"/>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5" name="Google Shape;165;p2"/>
                <p:cNvSpPr/>
                <p:nvPr/>
              </p:nvSpPr>
              <p:spPr>
                <a:xfrm rot="-4323943">
                  <a:off x="8678142" y="1906154"/>
                  <a:ext cx="197560" cy="315831"/>
                </a:xfrm>
                <a:prstGeom prst="flowChartManualInpu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6" name="Google Shape;166;p2"/>
                <p:cNvSpPr/>
                <p:nvPr/>
              </p:nvSpPr>
              <p:spPr>
                <a:xfrm>
                  <a:off x="8657142" y="2030875"/>
                  <a:ext cx="241922" cy="2852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167" name="Google Shape;167;p2"/>
              <p:cNvSpPr/>
              <p:nvPr/>
            </p:nvSpPr>
            <p:spPr>
              <a:xfrm>
                <a:off x="7271980" y="1158240"/>
                <a:ext cx="566129" cy="566129"/>
              </a:xfrm>
              <a:prstGeom prst="donut">
                <a:avLst>
                  <a:gd name="adj" fmla="val 3173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grpSp>
        <p:nvGrpSpPr>
          <p:cNvPr id="168" name="Google Shape;168;p2"/>
          <p:cNvGrpSpPr/>
          <p:nvPr/>
        </p:nvGrpSpPr>
        <p:grpSpPr>
          <a:xfrm>
            <a:off x="3644183" y="7120832"/>
            <a:ext cx="1077399" cy="1049485"/>
            <a:chOff x="8155957" y="3406500"/>
            <a:chExt cx="1077399" cy="1049485"/>
          </a:xfrm>
        </p:grpSpPr>
        <p:sp>
          <p:nvSpPr>
            <p:cNvPr id="169" name="Google Shape;169;p2"/>
            <p:cNvSpPr/>
            <p:nvPr/>
          </p:nvSpPr>
          <p:spPr>
            <a:xfrm rot="1782986">
              <a:off x="8286168" y="3560194"/>
              <a:ext cx="816977" cy="742097"/>
            </a:xfrm>
            <a:prstGeom prst="hexagon">
              <a:avLst>
                <a:gd name="adj" fmla="val 28965"/>
                <a:gd name="vf" fmla="val 11547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cxnSp>
          <p:nvCxnSpPr>
            <p:cNvPr id="170" name="Google Shape;170;p2"/>
            <p:cNvCxnSpPr/>
            <p:nvPr/>
          </p:nvCxnSpPr>
          <p:spPr>
            <a:xfrm rot="10800000">
              <a:off x="8676150" y="3691493"/>
              <a:ext cx="0" cy="476247"/>
            </a:xfrm>
            <a:prstGeom prst="straightConnector1">
              <a:avLst/>
            </a:prstGeom>
            <a:noFill/>
            <a:ln w="38100" cap="flat" cmpd="sng">
              <a:solidFill>
                <a:schemeClr val="lt1"/>
              </a:solidFill>
              <a:prstDash val="solid"/>
              <a:miter lim="800000"/>
              <a:headEnd type="none" w="sm" len="sm"/>
              <a:tailEnd type="triangle" w="med" len="med"/>
            </a:ln>
          </p:spPr>
        </p:cxnSp>
        <p:sp>
          <p:nvSpPr>
            <p:cNvPr id="171" name="Google Shape;171;p2"/>
            <p:cNvSpPr/>
            <p:nvPr/>
          </p:nvSpPr>
          <p:spPr>
            <a:xfrm>
              <a:off x="8454921" y="3837612"/>
              <a:ext cx="126369" cy="330587"/>
            </a:xfrm>
            <a:custGeom>
              <a:avLst/>
              <a:gdLst/>
              <a:ahLst/>
              <a:cxnLst/>
              <a:rect l="l" t="t" r="r" b="b"/>
              <a:pathLst>
                <a:path w="176784" h="438912" extrusionOk="0">
                  <a:moveTo>
                    <a:pt x="176784" y="438912"/>
                  </a:moveTo>
                  <a:lnTo>
                    <a:pt x="176784" y="182880"/>
                  </a:lnTo>
                  <a:lnTo>
                    <a:pt x="0" y="0"/>
                  </a:lnTo>
                </a:path>
              </a:pathLst>
            </a:custGeom>
            <a:noFill/>
            <a:ln w="38100" cap="flat" cmpd="sng">
              <a:solidFill>
                <a:schemeClr val="l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72" name="Google Shape;172;p2"/>
            <p:cNvSpPr/>
            <p:nvPr/>
          </p:nvSpPr>
          <p:spPr>
            <a:xfrm>
              <a:off x="8762550" y="3846795"/>
              <a:ext cx="169944" cy="316812"/>
            </a:xfrm>
            <a:custGeom>
              <a:avLst/>
              <a:gdLst/>
              <a:ahLst/>
              <a:cxnLst/>
              <a:rect l="l" t="t" r="r" b="b"/>
              <a:pathLst>
                <a:path w="237744" h="420624" extrusionOk="0">
                  <a:moveTo>
                    <a:pt x="0" y="420624"/>
                  </a:moveTo>
                  <a:lnTo>
                    <a:pt x="0" y="73152"/>
                  </a:lnTo>
                  <a:lnTo>
                    <a:pt x="237744" y="0"/>
                  </a:lnTo>
                </a:path>
              </a:pathLst>
            </a:custGeom>
            <a:noFill/>
            <a:ln w="38100" cap="flat" cmpd="sng">
              <a:solidFill>
                <a:schemeClr val="lt1"/>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grpSp>
        <p:nvGrpSpPr>
          <p:cNvPr id="173" name="Google Shape;173;p2"/>
          <p:cNvGrpSpPr/>
          <p:nvPr/>
        </p:nvGrpSpPr>
        <p:grpSpPr>
          <a:xfrm>
            <a:off x="3646376" y="8374974"/>
            <a:ext cx="1115489" cy="1071226"/>
            <a:chOff x="8136911" y="4688991"/>
            <a:chExt cx="1115489" cy="1071226"/>
          </a:xfrm>
        </p:grpSpPr>
        <p:sp>
          <p:nvSpPr>
            <p:cNvPr id="174" name="Google Shape;174;p2"/>
            <p:cNvSpPr/>
            <p:nvPr/>
          </p:nvSpPr>
          <p:spPr>
            <a:xfrm rot="1782986">
              <a:off x="8264238" y="4853555"/>
              <a:ext cx="860835" cy="742097"/>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75" name="Google Shape;175;p2" descr="Lock with solid fill"/>
            <p:cNvPicPr preferRelativeResize="0"/>
            <p:nvPr/>
          </p:nvPicPr>
          <p:blipFill rotWithShape="1">
            <a:blip r:embed="rId3">
              <a:alphaModFix/>
            </a:blip>
            <a:srcRect/>
            <a:stretch/>
          </p:blipFill>
          <p:spPr>
            <a:xfrm>
              <a:off x="8419292" y="4949268"/>
              <a:ext cx="544326" cy="544326"/>
            </a:xfrm>
            <a:prstGeom prst="rect">
              <a:avLst/>
            </a:prstGeom>
            <a:noFill/>
            <a:ln>
              <a:noFill/>
            </a:ln>
          </p:spPr>
        </p:pic>
      </p:grpSp>
      <p:sp>
        <p:nvSpPr>
          <p:cNvPr id="176" name="Google Shape;176;p2"/>
          <p:cNvSpPr txBox="1"/>
          <p:nvPr/>
        </p:nvSpPr>
        <p:spPr>
          <a:xfrm>
            <a:off x="633516" y="559512"/>
            <a:ext cx="577998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1600"/>
              <a:buFont typeface="Garamond"/>
              <a:buNone/>
            </a:pPr>
            <a:r>
              <a:rPr lang="en-ZA" sz="1600" b="1" i="0" u="none" strike="noStrike" cap="none">
                <a:solidFill>
                  <a:schemeClr val="dk2"/>
                </a:solidFill>
                <a:latin typeface="Garamond"/>
                <a:ea typeface="Garamond"/>
                <a:cs typeface="Garamond"/>
                <a:sym typeface="Garamond"/>
              </a:rPr>
              <a:t>NIVEAU 1</a:t>
            </a:r>
            <a:endParaRPr/>
          </a:p>
          <a:p>
            <a:pPr marL="0" marR="0" lvl="0" indent="0" algn="l" rtl="0">
              <a:spcBef>
                <a:spcPts val="0"/>
              </a:spcBef>
              <a:spcAft>
                <a:spcPts val="0"/>
              </a:spcAft>
              <a:buClr>
                <a:schemeClr val="dk2"/>
              </a:buClr>
              <a:buSzPts val="2800"/>
              <a:buFont typeface="Garamond"/>
              <a:buNone/>
            </a:pPr>
            <a:r>
              <a:rPr lang="en-ZA" sz="2800" b="1" i="0" u="none" strike="noStrike" cap="none">
                <a:solidFill>
                  <a:schemeClr val="dk2"/>
                </a:solidFill>
                <a:latin typeface="Garamond"/>
                <a:ea typeface="Garamond"/>
                <a:cs typeface="Garamond"/>
                <a:sym typeface="Garamond"/>
              </a:rPr>
              <a:t>Gestion des cas de protection de l'enfance</a:t>
            </a:r>
            <a:endParaRPr sz="2800">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20"/>
          <p:cNvSpPr/>
          <p:nvPr/>
        </p:nvSpPr>
        <p:spPr>
          <a:xfrm rot="1782986">
            <a:off x="-1328855" y="5145441"/>
            <a:ext cx="3595260" cy="3099365"/>
          </a:xfrm>
          <a:prstGeom prst="hexagon">
            <a:avLst>
              <a:gd name="adj" fmla="val 28965"/>
              <a:gd name="vf" fmla="val 11547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8" name="Google Shape;718;p20"/>
          <p:cNvSpPr/>
          <p:nvPr/>
        </p:nvSpPr>
        <p:spPr>
          <a:xfrm rot="1782986">
            <a:off x="4678406" y="654853"/>
            <a:ext cx="3595260" cy="3099365"/>
          </a:xfrm>
          <a:prstGeom prst="hexagon">
            <a:avLst>
              <a:gd name="adj" fmla="val 28965"/>
              <a:gd name="vf" fmla="val 11547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9" name="Google Shape;719;p20"/>
          <p:cNvSpPr/>
          <p:nvPr/>
        </p:nvSpPr>
        <p:spPr>
          <a:xfrm>
            <a:off x="2501900" y="2149381"/>
            <a:ext cx="3745466" cy="107118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0" name="Google Shape;720;p20"/>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721" name="Google Shape;721;p20"/>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722" name="Google Shape;722;p20"/>
          <p:cNvSpPr/>
          <p:nvPr/>
        </p:nvSpPr>
        <p:spPr>
          <a:xfrm>
            <a:off x="2501900" y="3398040"/>
            <a:ext cx="3745466" cy="1118934"/>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20"/>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724" name="Google Shape;724;p20"/>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725" name="Google Shape;725;p20"/>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607A"/>
                </a:highlight>
                <a:latin typeface="Calibri"/>
                <a:ea typeface="Calibri"/>
                <a:cs typeface="Calibri"/>
                <a:sym typeface="Calibri"/>
              </a:rPr>
              <a:t>SESSION 6 : CLÔTURE DU MODULE</a:t>
            </a:r>
            <a:endParaRPr/>
          </a:p>
        </p:txBody>
      </p:sp>
      <p:sp>
        <p:nvSpPr>
          <p:cNvPr id="726" name="Google Shape;726;p20"/>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727" name="Google Shape;727;p20"/>
          <p:cNvSpPr/>
          <p:nvPr/>
        </p:nvSpPr>
        <p:spPr>
          <a:xfrm>
            <a:off x="2501900" y="5633117"/>
            <a:ext cx="3745466" cy="939353"/>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8" name="Google Shape;728;p20"/>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729" name="Google Shape;729;p20"/>
          <p:cNvSpPr/>
          <p:nvPr/>
        </p:nvSpPr>
        <p:spPr>
          <a:xfrm>
            <a:off x="2501900" y="6753342"/>
            <a:ext cx="3745466" cy="98123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0" name="Google Shape;730;p20"/>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731" name="Google Shape;731;p20"/>
          <p:cNvSpPr/>
          <p:nvPr/>
        </p:nvSpPr>
        <p:spPr>
          <a:xfrm>
            <a:off x="2501900" y="7928131"/>
            <a:ext cx="3745466" cy="98123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20"/>
          <p:cNvSpPr txBox="1"/>
          <p:nvPr/>
        </p:nvSpPr>
        <p:spPr>
          <a:xfrm>
            <a:off x="1007471" y="792813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733" name="Google Shape;733;p20"/>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20"/>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5" name="Google Shape;735;p20"/>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6" name="Google Shape;736;p20"/>
          <p:cNvSpPr/>
          <p:nvPr/>
        </p:nvSpPr>
        <p:spPr>
          <a:xfrm rot="1782986">
            <a:off x="286724" y="168964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20"/>
          <p:cNvSpPr/>
          <p:nvPr/>
        </p:nvSpPr>
        <p:spPr>
          <a:xfrm rot="1782986">
            <a:off x="286724" y="215249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20"/>
          <p:cNvSpPr/>
          <p:nvPr/>
        </p:nvSpPr>
        <p:spPr>
          <a:xfrm rot="1782986">
            <a:off x="286724" y="261533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4793"/>
        <p:cNvGrpSpPr/>
        <p:nvPr/>
      </p:nvGrpSpPr>
      <p:grpSpPr>
        <a:xfrm>
          <a:off x="0" y="0"/>
          <a:ext cx="0" cy="0"/>
          <a:chOff x="0" y="0"/>
          <a:chExt cx="0" cy="0"/>
        </a:xfrm>
      </p:grpSpPr>
      <p:grpSp>
        <p:nvGrpSpPr>
          <p:cNvPr id="4794" name="Google Shape;4794;p200"/>
          <p:cNvGrpSpPr/>
          <p:nvPr/>
        </p:nvGrpSpPr>
        <p:grpSpPr>
          <a:xfrm>
            <a:off x="2422833" y="7077696"/>
            <a:ext cx="1732477" cy="1151195"/>
            <a:chOff x="2168191" y="5326415"/>
            <a:chExt cx="2521617" cy="1675562"/>
          </a:xfrm>
        </p:grpSpPr>
        <p:pic>
          <p:nvPicPr>
            <p:cNvPr id="4795" name="Google Shape;4795;p200"/>
            <p:cNvPicPr preferRelativeResize="0"/>
            <p:nvPr/>
          </p:nvPicPr>
          <p:blipFill rotWithShape="1">
            <a:blip r:embed="rId3">
              <a:alphaModFix/>
            </a:blip>
            <a:srcRect l="-2325" t="-858" b="-2501"/>
            <a:stretch/>
          </p:blipFill>
          <p:spPr>
            <a:xfrm>
              <a:off x="2371951" y="5326415"/>
              <a:ext cx="2114099" cy="626301"/>
            </a:xfrm>
            <a:prstGeom prst="rect">
              <a:avLst/>
            </a:prstGeom>
            <a:noFill/>
            <a:ln>
              <a:noFill/>
            </a:ln>
          </p:spPr>
        </p:pic>
        <p:pic>
          <p:nvPicPr>
            <p:cNvPr id="4796" name="Google Shape;4796;p200"/>
            <p:cNvPicPr preferRelativeResize="0"/>
            <p:nvPr/>
          </p:nvPicPr>
          <p:blipFill rotWithShape="1">
            <a:blip r:embed="rId4">
              <a:alphaModFix/>
            </a:blip>
            <a:srcRect/>
            <a:stretch/>
          </p:blipFill>
          <p:spPr>
            <a:xfrm>
              <a:off x="2168191" y="6033739"/>
              <a:ext cx="2521617" cy="968238"/>
            </a:xfrm>
            <a:prstGeom prst="rect">
              <a:avLst/>
            </a:prstGeom>
            <a:noFill/>
            <a:ln>
              <a:noFill/>
            </a:ln>
          </p:spPr>
        </p:pic>
      </p:grpSp>
      <p:pic>
        <p:nvPicPr>
          <p:cNvPr id="4797" name="Google Shape;4797;p200"/>
          <p:cNvPicPr preferRelativeResize="0"/>
          <p:nvPr/>
        </p:nvPicPr>
        <p:blipFill rotWithShape="1">
          <a:blip r:embed="rId5">
            <a:alphaModFix/>
          </a:blip>
          <a:srcRect/>
          <a:stretch/>
        </p:blipFill>
        <p:spPr>
          <a:xfrm>
            <a:off x="2209797" y="2681293"/>
            <a:ext cx="2438405" cy="280721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21"/>
          <p:cNvSpPr/>
          <p:nvPr/>
        </p:nvSpPr>
        <p:spPr>
          <a:xfrm>
            <a:off x="0" y="0"/>
            <a:ext cx="6858000" cy="3314700"/>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21"/>
          <p:cNvSpPr txBox="1"/>
          <p:nvPr/>
        </p:nvSpPr>
        <p:spPr>
          <a:xfrm>
            <a:off x="752439" y="4817751"/>
            <a:ext cx="5061022"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5"/>
              </a:buClr>
              <a:buSzPts val="2000"/>
              <a:buFont typeface="Garamond"/>
              <a:buNone/>
            </a:pPr>
            <a:r>
              <a:rPr lang="en-ZA" sz="2000" b="1" i="0" u="none" strike="noStrike" cap="none">
                <a:solidFill>
                  <a:schemeClr val="accent5"/>
                </a:solidFill>
                <a:latin typeface="Garamond"/>
                <a:ea typeface="Garamond"/>
                <a:cs typeface="Garamond"/>
                <a:sym typeface="Garamond"/>
              </a:rPr>
              <a:t>MODULE 2</a:t>
            </a:r>
            <a:endParaRPr/>
          </a:p>
          <a:p>
            <a:pPr marL="0" marR="0" lvl="0" indent="0" algn="l" rtl="0">
              <a:lnSpc>
                <a:spcPct val="100000"/>
              </a:lnSpc>
              <a:spcBef>
                <a:spcPts val="0"/>
              </a:spcBef>
              <a:spcAft>
                <a:spcPts val="0"/>
              </a:spcAft>
              <a:buClr>
                <a:schemeClr val="accent5"/>
              </a:buClr>
              <a:buSzPts val="2000"/>
              <a:buFont typeface="Garamond"/>
              <a:buNone/>
            </a:pPr>
            <a:r>
              <a:rPr lang="en-ZA" sz="2000" b="1">
                <a:solidFill>
                  <a:schemeClr val="accent5"/>
                </a:solidFill>
                <a:latin typeface="Garamond"/>
                <a:ea typeface="Garamond"/>
                <a:cs typeface="Garamond"/>
                <a:sym typeface="Garamond"/>
              </a:rPr>
              <a:t> </a:t>
            </a:r>
            <a:endParaRPr sz="4400" b="1">
              <a:solidFill>
                <a:schemeClr val="accent5"/>
              </a:solidFill>
              <a:latin typeface="Garamond"/>
              <a:ea typeface="Garamond"/>
              <a:cs typeface="Garamond"/>
              <a:sym typeface="Garamond"/>
            </a:endParaRPr>
          </a:p>
          <a:p>
            <a:pPr marL="0" marR="0" lvl="0" indent="0" algn="l" rtl="0">
              <a:spcBef>
                <a:spcPts val="0"/>
              </a:spcBef>
              <a:spcAft>
                <a:spcPts val="0"/>
              </a:spcAft>
              <a:buNone/>
            </a:pPr>
            <a:r>
              <a:rPr lang="en-ZA" sz="4400" b="1">
                <a:solidFill>
                  <a:schemeClr val="accent5"/>
                </a:solidFill>
                <a:latin typeface="Garamond"/>
                <a:ea typeface="Garamond"/>
                <a:cs typeface="Garamond"/>
                <a:sym typeface="Garamond"/>
              </a:rPr>
              <a:t>Fondements de la gestion des cas </a:t>
            </a:r>
            <a:endParaRPr/>
          </a:p>
        </p:txBody>
      </p:sp>
      <p:sp>
        <p:nvSpPr>
          <p:cNvPr id="745" name="Google Shape;745;p21"/>
          <p:cNvSpPr/>
          <p:nvPr/>
        </p:nvSpPr>
        <p:spPr>
          <a:xfrm rot="1782986">
            <a:off x="539630" y="2109486"/>
            <a:ext cx="2269827" cy="1956740"/>
          </a:xfrm>
          <a:prstGeom prst="hexagon">
            <a:avLst>
              <a:gd name="adj" fmla="val 28965"/>
              <a:gd name="vf" fmla="val 11547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46" name="Google Shape;746;p21"/>
          <p:cNvGrpSpPr/>
          <p:nvPr/>
        </p:nvGrpSpPr>
        <p:grpSpPr>
          <a:xfrm>
            <a:off x="1136684" y="2619459"/>
            <a:ext cx="1075718" cy="936793"/>
            <a:chOff x="7499908" y="5144366"/>
            <a:chExt cx="702781" cy="580838"/>
          </a:xfrm>
        </p:grpSpPr>
        <p:grpSp>
          <p:nvGrpSpPr>
            <p:cNvPr id="747" name="Google Shape;747;p21"/>
            <p:cNvGrpSpPr/>
            <p:nvPr/>
          </p:nvGrpSpPr>
          <p:grpSpPr>
            <a:xfrm>
              <a:off x="7499908" y="5144366"/>
              <a:ext cx="702781" cy="580838"/>
              <a:chOff x="5957706" y="3325646"/>
              <a:chExt cx="2611796" cy="1892062"/>
            </a:xfrm>
          </p:grpSpPr>
          <p:sp>
            <p:nvSpPr>
              <p:cNvPr id="748" name="Google Shape;748;p21"/>
              <p:cNvSpPr/>
              <p:nvPr/>
            </p:nvSpPr>
            <p:spPr>
              <a:xfrm>
                <a:off x="5957706" y="3547504"/>
                <a:ext cx="2611796" cy="16702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Helvetica Neue"/>
                  <a:ea typeface="Helvetica Neue"/>
                  <a:cs typeface="Helvetica Neue"/>
                  <a:sym typeface="Helvetica Neue"/>
                </a:endParaRPr>
              </a:p>
            </p:txBody>
          </p:sp>
          <p:sp>
            <p:nvSpPr>
              <p:cNvPr id="749" name="Google Shape;749;p21"/>
              <p:cNvSpPr/>
              <p:nvPr/>
            </p:nvSpPr>
            <p:spPr>
              <a:xfrm>
                <a:off x="5957706" y="3325646"/>
                <a:ext cx="538650" cy="515820"/>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lt1"/>
                  </a:solidFill>
                  <a:latin typeface="Arial"/>
                  <a:ea typeface="Arial"/>
                  <a:cs typeface="Arial"/>
                  <a:sym typeface="Arial"/>
                </a:endParaRPr>
              </a:p>
            </p:txBody>
          </p:sp>
        </p:grpSp>
        <p:sp>
          <p:nvSpPr>
            <p:cNvPr id="750" name="Google Shape;750;p21"/>
            <p:cNvSpPr/>
            <p:nvPr/>
          </p:nvSpPr>
          <p:spPr>
            <a:xfrm>
              <a:off x="7761324" y="5516290"/>
              <a:ext cx="180932" cy="13431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51" name="Google Shape;751;p21"/>
            <p:cNvSpPr/>
            <p:nvPr/>
          </p:nvSpPr>
          <p:spPr>
            <a:xfrm>
              <a:off x="7759987" y="5302717"/>
              <a:ext cx="182269" cy="1811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Google Shape;756;p22"/>
          <p:cNvGrpSpPr/>
          <p:nvPr/>
        </p:nvGrpSpPr>
        <p:grpSpPr>
          <a:xfrm>
            <a:off x="4520469" y="7850076"/>
            <a:ext cx="1633697" cy="1422713"/>
            <a:chOff x="7499908" y="5144366"/>
            <a:chExt cx="702781" cy="580838"/>
          </a:xfrm>
        </p:grpSpPr>
        <p:grpSp>
          <p:nvGrpSpPr>
            <p:cNvPr id="757" name="Google Shape;757;p22"/>
            <p:cNvGrpSpPr/>
            <p:nvPr/>
          </p:nvGrpSpPr>
          <p:grpSpPr>
            <a:xfrm>
              <a:off x="7499908" y="5144366"/>
              <a:ext cx="702781" cy="580838"/>
              <a:chOff x="5957706" y="3325646"/>
              <a:chExt cx="2611796" cy="1892062"/>
            </a:xfrm>
          </p:grpSpPr>
          <p:sp>
            <p:nvSpPr>
              <p:cNvPr id="758" name="Google Shape;758;p22"/>
              <p:cNvSpPr/>
              <p:nvPr/>
            </p:nvSpPr>
            <p:spPr>
              <a:xfrm>
                <a:off x="5957706" y="3547504"/>
                <a:ext cx="2611796" cy="167020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Helvetica Neue"/>
                  <a:ea typeface="Helvetica Neue"/>
                  <a:cs typeface="Helvetica Neue"/>
                  <a:sym typeface="Helvetica Neue"/>
                </a:endParaRPr>
              </a:p>
            </p:txBody>
          </p:sp>
          <p:sp>
            <p:nvSpPr>
              <p:cNvPr id="759" name="Google Shape;759;p22"/>
              <p:cNvSpPr/>
              <p:nvPr/>
            </p:nvSpPr>
            <p:spPr>
              <a:xfrm>
                <a:off x="5957706" y="3325646"/>
                <a:ext cx="538650" cy="515820"/>
              </a:xfrm>
              <a:prstGeom prst="round2SameRect">
                <a:avLst>
                  <a:gd name="adj1" fmla="val 16667"/>
                  <a:gd name="adj2" fmla="val 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760" name="Google Shape;760;p22"/>
            <p:cNvSpPr/>
            <p:nvPr/>
          </p:nvSpPr>
          <p:spPr>
            <a:xfrm>
              <a:off x="7761324" y="5516290"/>
              <a:ext cx="180932" cy="13431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1" name="Google Shape;761;p22"/>
            <p:cNvSpPr/>
            <p:nvPr/>
          </p:nvSpPr>
          <p:spPr>
            <a:xfrm>
              <a:off x="7759987" y="5302716"/>
              <a:ext cx="189842" cy="18226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62" name="Google Shape;762;p22"/>
          <p:cNvSpPr txBox="1"/>
          <p:nvPr/>
        </p:nvSpPr>
        <p:spPr>
          <a:xfrm>
            <a:off x="1567786" y="1310779"/>
            <a:ext cx="4682543"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Qu'est-ce que la gestion de cas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Comment aborder la gestion de cas et quel est le processus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Quel est le rôle du gestionnaire de cas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Comment collecter et conserver les informations sur les clients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6 : </a:t>
            </a:r>
            <a:r>
              <a:rPr lang="en-ZA" sz="1100">
                <a:solidFill>
                  <a:schemeClr val="dk1"/>
                </a:solidFill>
                <a:latin typeface="Calibri"/>
                <a:ea typeface="Calibri"/>
                <a:cs typeface="Calibri"/>
                <a:sym typeface="Calibri"/>
              </a:rPr>
              <a:t>Clôture du module </a:t>
            </a:r>
            <a:endParaRPr/>
          </a:p>
        </p:txBody>
      </p:sp>
      <p:sp>
        <p:nvSpPr>
          <p:cNvPr id="763" name="Google Shape;763;p22"/>
          <p:cNvSpPr txBox="1"/>
          <p:nvPr/>
        </p:nvSpPr>
        <p:spPr>
          <a:xfrm>
            <a:off x="1064660" y="1310779"/>
            <a:ext cx="503127"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5</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6</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8</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19</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20</a:t>
            </a:r>
            <a:endParaRPr/>
          </a:p>
        </p:txBody>
      </p:sp>
      <p:sp>
        <p:nvSpPr>
          <p:cNvPr id="764" name="Google Shape;764;p22"/>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TABLE DES MATIÈRES</a:t>
            </a:r>
            <a:endParaRPr/>
          </a:p>
        </p:txBody>
      </p:sp>
      <p:sp>
        <p:nvSpPr>
          <p:cNvPr id="765" name="Google Shape;765;p22"/>
          <p:cNvSpPr/>
          <p:nvPr/>
        </p:nvSpPr>
        <p:spPr>
          <a:xfrm rot="1782986">
            <a:off x="286724" y="30111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22"/>
          <p:cNvSpPr/>
          <p:nvPr/>
        </p:nvSpPr>
        <p:spPr>
          <a:xfrm rot="1782986">
            <a:off x="286724" y="76395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7" name="Google Shape;767;p22"/>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8" name="Google Shape;768;p22"/>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9" name="Google Shape;769;p22"/>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0" name="Google Shape;770;p22"/>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23"/>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776" name="Google Shape;776;p23"/>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SESSION 1 : OUVERTURE DU MODULE</a:t>
            </a:r>
            <a:endParaRPr/>
          </a:p>
        </p:txBody>
      </p:sp>
      <p:sp>
        <p:nvSpPr>
          <p:cNvPr id="777" name="Google Shape;777;p23"/>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Explorer les fondements de l'approche inter-agences de la gestion de cas et le rôle d'un gestionnaire de cas en protection de l'enfance.</a:t>
            </a:r>
            <a:endParaRPr/>
          </a:p>
        </p:txBody>
      </p:sp>
      <p:sp>
        <p:nvSpPr>
          <p:cNvPr id="778" name="Google Shape;778;p23"/>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779" name="Google Shape;779;p23"/>
          <p:cNvSpPr txBox="1"/>
          <p:nvPr/>
        </p:nvSpPr>
        <p:spPr>
          <a:xfrm>
            <a:off x="1675087" y="2821316"/>
            <a:ext cx="4575242"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Déterminer si un enfant a besoin d'une gestion de cas ou non</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les approches participatives, responsabilisantes et fondées sur les points forts de la gestion de cas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Énumérer et décrire les six étapes de la gestion de cas </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Arial"/>
                <a:ea typeface="Arial"/>
                <a:cs typeface="Arial"/>
                <a:sym typeface="Arial"/>
              </a:rPr>
              <a:t>Discuter des 3 fonctions essentielles d'un gestionnaire de cas</a:t>
            </a:r>
            <a:endParaRPr sz="1100">
              <a:solidFill>
                <a:schemeClr val="dk1"/>
              </a:solidFill>
              <a:latin typeface="Arial"/>
              <a:ea typeface="Arial"/>
              <a:cs typeface="Arial"/>
              <a:sym typeface="Arial"/>
            </a:endParaRPr>
          </a:p>
        </p:txBody>
      </p:sp>
      <p:grpSp>
        <p:nvGrpSpPr>
          <p:cNvPr id="780" name="Google Shape;780;p23"/>
          <p:cNvGrpSpPr/>
          <p:nvPr/>
        </p:nvGrpSpPr>
        <p:grpSpPr>
          <a:xfrm>
            <a:off x="1020268" y="2771366"/>
            <a:ext cx="559955" cy="387333"/>
            <a:chOff x="6878053" y="1156317"/>
            <a:chExt cx="1431178" cy="1039513"/>
          </a:xfrm>
        </p:grpSpPr>
        <p:grpSp>
          <p:nvGrpSpPr>
            <p:cNvPr id="781" name="Google Shape;781;p23"/>
            <p:cNvGrpSpPr/>
            <p:nvPr/>
          </p:nvGrpSpPr>
          <p:grpSpPr>
            <a:xfrm>
              <a:off x="7672978" y="1156317"/>
              <a:ext cx="412941" cy="436880"/>
              <a:chOff x="243840" y="1676400"/>
              <a:chExt cx="701040" cy="741680"/>
            </a:xfrm>
          </p:grpSpPr>
          <p:sp>
            <p:nvSpPr>
              <p:cNvPr id="782" name="Google Shape;782;p23"/>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3" name="Google Shape;783;p23"/>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84" name="Google Shape;784;p23"/>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5" name="Google Shape;785;p23"/>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786" name="Google Shape;786;p23"/>
          <p:cNvGrpSpPr/>
          <p:nvPr/>
        </p:nvGrpSpPr>
        <p:grpSpPr>
          <a:xfrm>
            <a:off x="1020268" y="3332844"/>
            <a:ext cx="559955" cy="387333"/>
            <a:chOff x="6878053" y="1156317"/>
            <a:chExt cx="1431178" cy="1039513"/>
          </a:xfrm>
        </p:grpSpPr>
        <p:grpSp>
          <p:nvGrpSpPr>
            <p:cNvPr id="787" name="Google Shape;787;p23"/>
            <p:cNvGrpSpPr/>
            <p:nvPr/>
          </p:nvGrpSpPr>
          <p:grpSpPr>
            <a:xfrm>
              <a:off x="7672978" y="1156317"/>
              <a:ext cx="412941" cy="436880"/>
              <a:chOff x="243840" y="1676400"/>
              <a:chExt cx="701040" cy="741680"/>
            </a:xfrm>
          </p:grpSpPr>
          <p:sp>
            <p:nvSpPr>
              <p:cNvPr id="788" name="Google Shape;788;p23"/>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89" name="Google Shape;789;p23"/>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90" name="Google Shape;790;p23"/>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1" name="Google Shape;791;p23"/>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792" name="Google Shape;792;p23"/>
          <p:cNvGrpSpPr/>
          <p:nvPr/>
        </p:nvGrpSpPr>
        <p:grpSpPr>
          <a:xfrm>
            <a:off x="1020268" y="3894487"/>
            <a:ext cx="559955" cy="387333"/>
            <a:chOff x="6878053" y="1156317"/>
            <a:chExt cx="1431178" cy="1039513"/>
          </a:xfrm>
        </p:grpSpPr>
        <p:grpSp>
          <p:nvGrpSpPr>
            <p:cNvPr id="793" name="Google Shape;793;p23"/>
            <p:cNvGrpSpPr/>
            <p:nvPr/>
          </p:nvGrpSpPr>
          <p:grpSpPr>
            <a:xfrm>
              <a:off x="7672978" y="1156317"/>
              <a:ext cx="412941" cy="436880"/>
              <a:chOff x="243840" y="1676400"/>
              <a:chExt cx="701040" cy="741680"/>
            </a:xfrm>
          </p:grpSpPr>
          <p:sp>
            <p:nvSpPr>
              <p:cNvPr id="794" name="Google Shape;794;p23"/>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5" name="Google Shape;795;p23"/>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796" name="Google Shape;796;p23"/>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97" name="Google Shape;797;p23"/>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798" name="Google Shape;798;p23"/>
          <p:cNvGrpSpPr/>
          <p:nvPr/>
        </p:nvGrpSpPr>
        <p:grpSpPr>
          <a:xfrm>
            <a:off x="1020268" y="4465987"/>
            <a:ext cx="559955" cy="387333"/>
            <a:chOff x="6878053" y="1156317"/>
            <a:chExt cx="1431178" cy="1039513"/>
          </a:xfrm>
        </p:grpSpPr>
        <p:grpSp>
          <p:nvGrpSpPr>
            <p:cNvPr id="799" name="Google Shape;799;p23"/>
            <p:cNvGrpSpPr/>
            <p:nvPr/>
          </p:nvGrpSpPr>
          <p:grpSpPr>
            <a:xfrm>
              <a:off x="7672978" y="1156317"/>
              <a:ext cx="412941" cy="436880"/>
              <a:chOff x="243840" y="1676400"/>
              <a:chExt cx="701040" cy="741680"/>
            </a:xfrm>
          </p:grpSpPr>
          <p:sp>
            <p:nvSpPr>
              <p:cNvPr id="800" name="Google Shape;800;p23"/>
              <p:cNvSpPr/>
              <p:nvPr/>
            </p:nvSpPr>
            <p:spPr>
              <a:xfrm>
                <a:off x="243840" y="1676400"/>
                <a:ext cx="116839" cy="7416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1" name="Google Shape;801;p23"/>
              <p:cNvSpPr/>
              <p:nvPr/>
            </p:nvSpPr>
            <p:spPr>
              <a:xfrm>
                <a:off x="314960" y="1676400"/>
                <a:ext cx="629920" cy="43688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802" name="Google Shape;802;p23"/>
            <p:cNvSpPr/>
            <p:nvPr/>
          </p:nvSpPr>
          <p:spPr>
            <a:xfrm>
              <a:off x="7120511" y="1517650"/>
              <a:ext cx="1188720" cy="678180"/>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03" name="Google Shape;803;p23"/>
            <p:cNvSpPr/>
            <p:nvPr/>
          </p:nvSpPr>
          <p:spPr>
            <a:xfrm>
              <a:off x="6878053" y="1727035"/>
              <a:ext cx="821708" cy="46879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804" name="Google Shape;804;p23"/>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5" name="Google Shape;805;p23"/>
          <p:cNvSpPr/>
          <p:nvPr/>
        </p:nvSpPr>
        <p:spPr>
          <a:xfrm rot="1782986">
            <a:off x="286724" y="76395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6" name="Google Shape;806;p23"/>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7" name="Google Shape;807;p23"/>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8" name="Google Shape;808;p23"/>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9" name="Google Shape;809;p23"/>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24"/>
          <p:cNvSpPr txBox="1"/>
          <p:nvPr/>
        </p:nvSpPr>
        <p:spPr>
          <a:xfrm>
            <a:off x="996287" y="126511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DÉFINIR LA GESTION DE CAS</a:t>
            </a:r>
            <a:endParaRPr/>
          </a:p>
        </p:txBody>
      </p:sp>
      <p:sp>
        <p:nvSpPr>
          <p:cNvPr id="815" name="Google Shape;815;p24"/>
          <p:cNvSpPr/>
          <p:nvPr/>
        </p:nvSpPr>
        <p:spPr>
          <a:xfrm>
            <a:off x="2501900" y="1953707"/>
            <a:ext cx="3745466" cy="1996057"/>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6" name="Google Shape;816;p24"/>
          <p:cNvSpPr txBox="1"/>
          <p:nvPr/>
        </p:nvSpPr>
        <p:spPr>
          <a:xfrm>
            <a:off x="993325" y="1875384"/>
            <a:ext cx="1403365"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Qui doit bénéficier de la gestion de cas ?</a:t>
            </a:r>
            <a:endParaRPr/>
          </a:p>
        </p:txBody>
      </p:sp>
      <p:sp>
        <p:nvSpPr>
          <p:cNvPr id="817" name="Google Shape;817;p24"/>
          <p:cNvSpPr/>
          <p:nvPr/>
        </p:nvSpPr>
        <p:spPr>
          <a:xfrm>
            <a:off x="2501900" y="4280482"/>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8" name="Google Shape;818;p24"/>
          <p:cNvSpPr txBox="1"/>
          <p:nvPr/>
        </p:nvSpPr>
        <p:spPr>
          <a:xfrm>
            <a:off x="1007471" y="4309876"/>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 est le processus de gestion de cas ?</a:t>
            </a:r>
            <a:endParaRPr/>
          </a:p>
        </p:txBody>
      </p:sp>
      <p:sp>
        <p:nvSpPr>
          <p:cNvPr id="819" name="Google Shape;819;p24"/>
          <p:cNvSpPr/>
          <p:nvPr/>
        </p:nvSpPr>
        <p:spPr>
          <a:xfrm>
            <a:off x="2501900" y="6725722"/>
            <a:ext cx="3745466" cy="208504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0" name="Google Shape;820;p24"/>
          <p:cNvSpPr txBox="1"/>
          <p:nvPr/>
        </p:nvSpPr>
        <p:spPr>
          <a:xfrm>
            <a:off x="1007471" y="6755116"/>
            <a:ext cx="1309210"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rôles et les responsabilités du gestionnaire de cas ?</a:t>
            </a:r>
            <a:endParaRPr/>
          </a:p>
        </p:txBody>
      </p:sp>
      <p:sp>
        <p:nvSpPr>
          <p:cNvPr id="821" name="Google Shape;821;p24"/>
          <p:cNvSpPr txBox="1"/>
          <p:nvPr/>
        </p:nvSpPr>
        <p:spPr>
          <a:xfrm>
            <a:off x="996286" y="713169"/>
            <a:ext cx="52510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SESSION 2 : QU'EST-CE QUE LA GESTION DE CAS ?</a:t>
            </a:r>
            <a:endParaRPr/>
          </a:p>
        </p:txBody>
      </p:sp>
      <p:sp>
        <p:nvSpPr>
          <p:cNvPr id="822" name="Google Shape;822;p24"/>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3" name="Google Shape;823;p24"/>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24"/>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5" name="Google Shape;825;p24"/>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6" name="Google Shape;826;p24"/>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7" name="Google Shape;827;p24"/>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25"/>
          <p:cNvSpPr txBox="1"/>
          <p:nvPr/>
        </p:nvSpPr>
        <p:spPr>
          <a:xfrm>
            <a:off x="3310358" y="1119226"/>
            <a:ext cx="2533400" cy="26048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ZA" sz="1100">
                <a:solidFill>
                  <a:schemeClr val="dk1"/>
                </a:solidFill>
                <a:latin typeface="Calibri"/>
                <a:ea typeface="Calibri"/>
                <a:cs typeface="Calibri"/>
                <a:sym typeface="Calibri"/>
              </a:rPr>
              <a:t>"La gestion de cas est une manière d'organiser et de réaliser le travail pour répondre aux besoins d'un enfant individuel (et de sa famille) de manière appropriée, systématique et opportune, par le biais d'un soutien direct et/ou d'orientations, et conformément aux objectifs d'un projet ou d'un programme.</a:t>
            </a:r>
            <a:endParaRPr/>
          </a:p>
          <a:p>
            <a:pPr marL="0" marR="0" lvl="0" indent="0" algn="l" rtl="0">
              <a:lnSpc>
                <a:spcPct val="107000"/>
              </a:lnSpc>
              <a:spcBef>
                <a:spcPts val="800"/>
              </a:spcBef>
              <a:spcAft>
                <a:spcPts val="0"/>
              </a:spcAft>
              <a:buNone/>
            </a:pPr>
            <a:endParaRPr sz="1100" i="1">
              <a:solidFill>
                <a:schemeClr val="dk1"/>
              </a:solidFill>
              <a:latin typeface="Calibri"/>
              <a:ea typeface="Calibri"/>
              <a:cs typeface="Calibri"/>
              <a:sym typeface="Calibri"/>
            </a:endParaRPr>
          </a:p>
          <a:p>
            <a:pPr marL="0" marR="0" lvl="0" indent="0" algn="l" rtl="0">
              <a:spcBef>
                <a:spcPts val="800"/>
              </a:spcBef>
              <a:spcAft>
                <a:spcPts val="0"/>
              </a:spcAft>
              <a:buNone/>
            </a:pPr>
            <a:r>
              <a:rPr lang="en-ZA" sz="1100" i="1">
                <a:solidFill>
                  <a:schemeClr val="accent5"/>
                </a:solidFill>
                <a:latin typeface="Calibri"/>
                <a:ea typeface="Calibri"/>
                <a:cs typeface="Calibri"/>
                <a:sym typeface="Calibri"/>
              </a:rPr>
              <a:t>Source : Alliance pour la protection de l'enfance dans l'action humanitaire : Alliance pour la protection des enfants dans l'action humanitaire. (2014). Lignes directrices inter-agences pour la protection de l'enfance et la gestion des cas</a:t>
            </a:r>
            <a:endParaRPr/>
          </a:p>
        </p:txBody>
      </p:sp>
      <p:sp>
        <p:nvSpPr>
          <p:cNvPr id="833" name="Google Shape;833;p25"/>
          <p:cNvSpPr txBox="1"/>
          <p:nvPr/>
        </p:nvSpPr>
        <p:spPr>
          <a:xfrm>
            <a:off x="3310358" y="4606483"/>
            <a:ext cx="2533399" cy="232114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ZA" sz="1100">
                <a:solidFill>
                  <a:schemeClr val="dk1"/>
                </a:solidFill>
                <a:latin typeface="Calibri"/>
                <a:ea typeface="Calibri"/>
                <a:cs typeface="Calibri"/>
                <a:sym typeface="Calibri"/>
              </a:rPr>
              <a:t>"Les enfants et les familles confrontés à des problèmes de protection de l'enfance dans des contextes humanitaires sont identifiés et leurs besoins sont pris en compte dans le cadre d'un processus de gestion de cas individualisé, comprenant un soutien direct et individuel et des liens avec les prestataires de services concernés.</a:t>
            </a:r>
            <a:endParaRPr sz="1100" i="1">
              <a:solidFill>
                <a:schemeClr val="dk1"/>
              </a:solidFill>
              <a:latin typeface="Calibri"/>
              <a:ea typeface="Calibri"/>
              <a:cs typeface="Calibri"/>
              <a:sym typeface="Calibri"/>
            </a:endParaRPr>
          </a:p>
          <a:p>
            <a:pPr marL="0" marR="0" lvl="0" indent="0" algn="l" rtl="0">
              <a:spcBef>
                <a:spcPts val="800"/>
              </a:spcBef>
              <a:spcAft>
                <a:spcPts val="0"/>
              </a:spcAft>
              <a:buNone/>
            </a:pPr>
            <a:r>
              <a:rPr lang="en-ZA" sz="1100" i="1">
                <a:solidFill>
                  <a:schemeClr val="accent5"/>
                </a:solidFill>
                <a:latin typeface="Calibri"/>
                <a:ea typeface="Calibri"/>
                <a:cs typeface="Calibri"/>
                <a:sym typeface="Calibri"/>
              </a:rPr>
              <a:t>Source : Norme 18. Alliance pour la protection des enfants dans l'action humanitaire. (2019). Normes minimales pour la protection des enfants dans l'action humanitaire</a:t>
            </a:r>
            <a:endParaRPr/>
          </a:p>
        </p:txBody>
      </p:sp>
      <p:pic>
        <p:nvPicPr>
          <p:cNvPr id="834" name="Google Shape;834;p25"/>
          <p:cNvPicPr preferRelativeResize="0"/>
          <p:nvPr/>
        </p:nvPicPr>
        <p:blipFill rotWithShape="1">
          <a:blip r:embed="rId3">
            <a:alphaModFix/>
          </a:blip>
          <a:srcRect/>
          <a:stretch/>
        </p:blipFill>
        <p:spPr>
          <a:xfrm>
            <a:off x="1014241" y="4419146"/>
            <a:ext cx="1982472" cy="2735259"/>
          </a:xfrm>
          <a:prstGeom prst="rect">
            <a:avLst/>
          </a:prstGeom>
          <a:noFill/>
          <a:ln w="9525" cap="flat" cmpd="sng">
            <a:solidFill>
              <a:schemeClr val="accent5"/>
            </a:solidFill>
            <a:prstDash val="solid"/>
            <a:round/>
            <a:headEnd type="none" w="sm" len="sm"/>
            <a:tailEnd type="none" w="sm" len="sm"/>
          </a:ln>
        </p:spPr>
      </p:pic>
      <p:pic>
        <p:nvPicPr>
          <p:cNvPr id="835" name="Google Shape;835;p25"/>
          <p:cNvPicPr preferRelativeResize="0"/>
          <p:nvPr/>
        </p:nvPicPr>
        <p:blipFill rotWithShape="1">
          <a:blip r:embed="rId4">
            <a:alphaModFix/>
          </a:blip>
          <a:srcRect t="144"/>
          <a:stretch/>
        </p:blipFill>
        <p:spPr>
          <a:xfrm>
            <a:off x="1014241" y="1262718"/>
            <a:ext cx="1982472" cy="2806811"/>
          </a:xfrm>
          <a:prstGeom prst="rect">
            <a:avLst/>
          </a:prstGeom>
          <a:noFill/>
          <a:ln w="9525" cap="flat" cmpd="sng">
            <a:solidFill>
              <a:schemeClr val="accent5"/>
            </a:solidFill>
            <a:prstDash val="solid"/>
            <a:round/>
            <a:headEnd type="none" w="sm" len="sm"/>
            <a:tailEnd type="none" w="sm" len="sm"/>
          </a:ln>
        </p:spPr>
      </p:pic>
      <p:sp>
        <p:nvSpPr>
          <p:cNvPr id="836" name="Google Shape;836;p25"/>
          <p:cNvSpPr txBox="1"/>
          <p:nvPr/>
        </p:nvSpPr>
        <p:spPr>
          <a:xfrm>
            <a:off x="996287" y="72197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DÉFINITIONS</a:t>
            </a:r>
            <a:endParaRPr sz="1200" b="1">
              <a:solidFill>
                <a:schemeClr val="dk1"/>
              </a:solidFill>
              <a:latin typeface="Calibri"/>
              <a:ea typeface="Calibri"/>
              <a:cs typeface="Calibri"/>
              <a:sym typeface="Calibri"/>
            </a:endParaRPr>
          </a:p>
        </p:txBody>
      </p:sp>
      <p:sp>
        <p:nvSpPr>
          <p:cNvPr id="837" name="Google Shape;837;p2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8" name="Google Shape;838;p25"/>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9" name="Google Shape;839;p25"/>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0" name="Google Shape;840;p25"/>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1" name="Google Shape;841;p25"/>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2" name="Google Shape;842;p25"/>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graphicFrame>
        <p:nvGraphicFramePr>
          <p:cNvPr id="847" name="Google Shape;847;p26"/>
          <p:cNvGraphicFramePr/>
          <p:nvPr>
            <p:extLst>
              <p:ext uri="{D42A27DB-BD31-4B8C-83A1-F6EECF244321}">
                <p14:modId xmlns:p14="http://schemas.microsoft.com/office/powerpoint/2010/main" val="3470909101"/>
              </p:ext>
            </p:extLst>
          </p:nvPr>
        </p:nvGraphicFramePr>
        <p:xfrm>
          <a:off x="919285" y="1086521"/>
          <a:ext cx="5394875" cy="8114530"/>
        </p:xfrm>
        <a:graphic>
          <a:graphicData uri="http://schemas.openxmlformats.org/drawingml/2006/table">
            <a:tbl>
              <a:tblPr firstRow="1" bandRow="1">
                <a:noFill/>
                <a:tableStyleId>{2E002EEE-DCA1-4BBC-BB20-DC795D1CDC30}</a:tableStyleId>
              </a:tblPr>
              <a:tblGrid>
                <a:gridCol w="2431475">
                  <a:extLst>
                    <a:ext uri="{9D8B030D-6E8A-4147-A177-3AD203B41FA5}">
                      <a16:colId xmlns:a16="http://schemas.microsoft.com/office/drawing/2014/main" val="20000"/>
                    </a:ext>
                  </a:extLst>
                </a:gridCol>
                <a:gridCol w="964500">
                  <a:extLst>
                    <a:ext uri="{9D8B030D-6E8A-4147-A177-3AD203B41FA5}">
                      <a16:colId xmlns:a16="http://schemas.microsoft.com/office/drawing/2014/main" val="20001"/>
                    </a:ext>
                  </a:extLst>
                </a:gridCol>
                <a:gridCol w="1998900">
                  <a:extLst>
                    <a:ext uri="{9D8B030D-6E8A-4147-A177-3AD203B41FA5}">
                      <a16:colId xmlns:a16="http://schemas.microsoft.com/office/drawing/2014/main" val="20002"/>
                    </a:ext>
                  </a:extLst>
                </a:gridCol>
              </a:tblGrid>
              <a:tr h="618825">
                <a:tc>
                  <a:txBody>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Scénario</a:t>
                      </a: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S'agit-il d’un cas?</a:t>
                      </a:r>
                      <a:endParaRPr/>
                    </a:p>
                    <a:p>
                      <a:pPr marL="0" marR="0" lvl="0" indent="0" algn="l" rtl="0">
                        <a:lnSpc>
                          <a:spcPct val="100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Oui / Non Peut-être</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tc>
                  <a:txBody>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Pourquoi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rgbClr val="DEF3F2"/>
                    </a:solidFill>
                  </a:tcPr>
                </a:tc>
                <a:extLst>
                  <a:ext uri="{0D108BD9-81ED-4DB2-BD59-A6C34878D82A}">
                    <a16:rowId xmlns:a16="http://schemas.microsoft.com/office/drawing/2014/main" val="10000"/>
                  </a:ext>
                </a:extLst>
              </a:tr>
              <a:tr h="1326975">
                <a:tc>
                  <a:txBody>
                    <a:bodyPr/>
                    <a:lstStyle/>
                    <a:p>
                      <a:pPr marL="0" marR="0" lvl="0" indent="0" algn="l" rtl="0">
                        <a:lnSpc>
                          <a:spcPct val="107000"/>
                        </a:lnSpc>
                        <a:spcBef>
                          <a:spcPts val="0"/>
                        </a:spcBef>
                        <a:spcAft>
                          <a:spcPts val="0"/>
                        </a:spcAft>
                        <a:buNone/>
                      </a:pPr>
                      <a:r>
                        <a:rPr lang="en-ZA" sz="1100">
                          <a:solidFill>
                            <a:schemeClr val="dk1"/>
                          </a:solidFill>
                          <a:latin typeface="Calibri"/>
                          <a:ea typeface="Calibri"/>
                          <a:cs typeface="Calibri"/>
                          <a:sym typeface="Calibri"/>
                        </a:rPr>
                        <a:t>Ellie (7 ans) vit heureuse avec son père et sa belle-mère et vient de commencer l'école. Elle s'entend bien avec les autres enfants et est en bonne santé et heureuse. </a:t>
                      </a:r>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2015100">
                <a:tc>
                  <a:txBody>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Frida (8 ans) appartient à une communauté minoritaire qui subit des discriminations dans son pays. Les droits des membres de sa communauté sont bafoués, comme l'obtention de papiers d'identité et l'enregistrement des naissances. Les membres de sa communauté ne bénéficient pas de l'égalité des chances, par exemple pour trouver un emploi. Frida est heureuse, mais sa communauté est pauvre et de nombreuses familles ont du mal à payer l'éducation de leurs enfants</a:t>
                      </a: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655200">
                <a:tc>
                  <a:txBody>
                    <a:bodyPr/>
                    <a:lstStyle/>
                    <a:p>
                      <a:pPr marL="0" marR="0" lvl="0" indent="0" algn="l" rtl="0">
                        <a:lnSpc>
                          <a:spcPct val="100000"/>
                        </a:lnSpc>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Sarah a 14 ans et vit avec son oncle et ses deux amis adultes. Sarah dort dans la même chambre que son oncle et les deux hommes. </a:t>
                      </a: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2099575">
                <a:tc>
                  <a:txBody>
                    <a:bodyPr/>
                    <a:lstStyle/>
                    <a:p>
                      <a:pPr marL="0" marR="0" lvl="0" indent="0" algn="l" rtl="0">
                        <a:lnSpc>
                          <a:spcPct val="107000"/>
                        </a:lnSpc>
                        <a:spcBef>
                          <a:spcPts val="0"/>
                        </a:spcBef>
                        <a:spcAft>
                          <a:spcPts val="0"/>
                        </a:spcAft>
                        <a:buNone/>
                      </a:pPr>
                      <a:r>
                        <a:rPr lang="en-ZA" sz="1100">
                          <a:solidFill>
                            <a:schemeClr val="dk1"/>
                          </a:solidFill>
                          <a:latin typeface="Calibri"/>
                          <a:ea typeface="Calibri"/>
                          <a:cs typeface="Calibri"/>
                          <a:sym typeface="Calibri"/>
                        </a:rPr>
                        <a:t>David (14 ans) vit seul en ville depuis trois ans. Sa famille l'a envoyé chercher du travail. Au début, il vivait et mendiait dans les rues, mais maintenant il travaille dans une usine de ferraille où il trie différents types de métaux. Il n'est payé que très peu, car le propriétaire de l'usine lui fournit également un endroit où dormir, pour lequel il prend un loyer sur son salaire hebdomadaire. </a:t>
                      </a: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txBody>
                  <a:tcPr marL="91450" marR="91450" marT="45725" marB="45725">
                    <a:lnL w="12700" cap="flat" cmpd="sng">
                      <a:solidFill>
                        <a:schemeClr val="accent5"/>
                      </a:solidFill>
                      <a:prstDash val="solid"/>
                      <a:round/>
                      <a:headEnd type="none" w="sm" len="sm"/>
                      <a:tailEnd type="none" w="sm" len="sm"/>
                    </a:lnL>
                    <a:lnR w="12700" cap="flat" cmpd="sng">
                      <a:solidFill>
                        <a:schemeClr val="accent5"/>
                      </a:solidFill>
                      <a:prstDash val="solid"/>
                      <a:round/>
                      <a:headEnd type="none" w="sm" len="sm"/>
                      <a:tailEnd type="none" w="sm" len="sm"/>
                    </a:lnR>
                    <a:lnT w="12700" cap="flat" cmpd="sng">
                      <a:solidFill>
                        <a:schemeClr val="accent5"/>
                      </a:solidFill>
                      <a:prstDash val="solid"/>
                      <a:round/>
                      <a:headEnd type="none" w="sm" len="sm"/>
                      <a:tailEnd type="none" w="sm" len="sm"/>
                    </a:lnT>
                    <a:lnB w="12700" cap="flat" cmpd="sng">
                      <a:solidFill>
                        <a:schemeClr val="accent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bl>
          </a:graphicData>
        </a:graphic>
      </p:graphicFrame>
      <p:sp>
        <p:nvSpPr>
          <p:cNvPr id="848" name="Google Shape;848;p26"/>
          <p:cNvSpPr txBox="1"/>
          <p:nvPr/>
        </p:nvSpPr>
        <p:spPr>
          <a:xfrm>
            <a:off x="919285" y="51607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S'AGIT-IL D'UN CAS DE PROTECTION DE L'ENFANCE ?</a:t>
            </a:r>
            <a:endParaRPr/>
          </a:p>
        </p:txBody>
      </p:sp>
      <p:sp>
        <p:nvSpPr>
          <p:cNvPr id="849" name="Google Shape;849;p26"/>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0" name="Google Shape;850;p26"/>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1" name="Google Shape;851;p26"/>
          <p:cNvSpPr/>
          <p:nvPr/>
        </p:nvSpPr>
        <p:spPr>
          <a:xfrm rot="1782986">
            <a:off x="286724" y="122680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2" name="Google Shape;852;p26"/>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3" name="Google Shape;853;p26"/>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4" name="Google Shape;854;p26"/>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27"/>
          <p:cNvSpPr/>
          <p:nvPr/>
        </p:nvSpPr>
        <p:spPr>
          <a:xfrm>
            <a:off x="1143283" y="1970141"/>
            <a:ext cx="2347630" cy="2024671"/>
          </a:xfrm>
          <a:prstGeom prst="roundRect">
            <a:avLst>
              <a:gd name="adj" fmla="val 718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IDENTIFICATION ET ENREGISTREMENT</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Utiliser diverses sources pour identifier les enfants qui subissent ou risquent de subir des préjudices et enregistrer leurs informations de base. </a:t>
            </a:r>
            <a:endParaRPr sz="1100">
              <a:solidFill>
                <a:schemeClr val="dk1"/>
              </a:solidFill>
              <a:latin typeface="Calibri"/>
              <a:ea typeface="Calibri"/>
              <a:cs typeface="Calibri"/>
              <a:sym typeface="Calibri"/>
            </a:endParaRPr>
          </a:p>
        </p:txBody>
      </p:sp>
      <p:sp>
        <p:nvSpPr>
          <p:cNvPr id="860" name="Google Shape;860;p27"/>
          <p:cNvSpPr/>
          <p:nvPr/>
        </p:nvSpPr>
        <p:spPr>
          <a:xfrm>
            <a:off x="996286" y="1835389"/>
            <a:ext cx="344142" cy="311045"/>
          </a:xfrm>
          <a:prstGeom prst="roundRect">
            <a:avLst>
              <a:gd name="adj" fmla="val 16667"/>
            </a:avLst>
          </a:prstGeom>
          <a:solidFill>
            <a:srgbClr val="DEF3F2"/>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400" b="1">
                <a:solidFill>
                  <a:schemeClr val="dk1"/>
                </a:solidFill>
                <a:latin typeface="Calibri"/>
                <a:ea typeface="Calibri"/>
                <a:cs typeface="Calibri"/>
                <a:sym typeface="Calibri"/>
              </a:rPr>
              <a:t>1</a:t>
            </a:r>
            <a:endParaRPr/>
          </a:p>
        </p:txBody>
      </p:sp>
      <p:sp>
        <p:nvSpPr>
          <p:cNvPr id="861" name="Google Shape;861;p27"/>
          <p:cNvSpPr txBox="1"/>
          <p:nvPr/>
        </p:nvSpPr>
        <p:spPr>
          <a:xfrm>
            <a:off x="996287" y="144799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ÉTAPES DE LA gestion de cas</a:t>
            </a:r>
            <a:endParaRPr sz="1200" b="1">
              <a:solidFill>
                <a:schemeClr val="dk1"/>
              </a:solidFill>
              <a:latin typeface="Calibri"/>
              <a:ea typeface="Calibri"/>
              <a:cs typeface="Calibri"/>
              <a:sym typeface="Calibri"/>
            </a:endParaRPr>
          </a:p>
        </p:txBody>
      </p:sp>
      <p:sp>
        <p:nvSpPr>
          <p:cNvPr id="862" name="Google Shape;862;p27"/>
          <p:cNvSpPr txBox="1"/>
          <p:nvPr/>
        </p:nvSpPr>
        <p:spPr>
          <a:xfrm>
            <a:off x="996286" y="713169"/>
            <a:ext cx="52510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SESSION 3 : COMMENT ABORDER LA GESTION DE CAS ET QUEL EST LE PROCESSUS ?</a:t>
            </a:r>
            <a:endParaRPr/>
          </a:p>
        </p:txBody>
      </p:sp>
      <p:sp>
        <p:nvSpPr>
          <p:cNvPr id="863" name="Google Shape;863;p27"/>
          <p:cNvSpPr/>
          <p:nvPr/>
        </p:nvSpPr>
        <p:spPr>
          <a:xfrm>
            <a:off x="3899734" y="1970141"/>
            <a:ext cx="2491435" cy="2088287"/>
          </a:xfrm>
          <a:prstGeom prst="roundRect">
            <a:avLst>
              <a:gd name="adj" fmla="val 718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FERMETURE DU DOSSIER</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Lorsque les objectifs de l'enfant et de la famille (tels que définis dans le plan d'intervention) ont été atteints, que l'enfant est en sécurité, qu'il bénéficie d'un soutien et qu'il n'y a pas d'autres problèmes, le dossier peut être clôturé. Il existe d'autres critères de clôture, tels que le déménagement de l'enfant dans une autre région, etc.</a:t>
            </a:r>
            <a:endParaRPr sz="1100">
              <a:solidFill>
                <a:schemeClr val="dk1"/>
              </a:solidFill>
              <a:latin typeface="Calibri"/>
              <a:ea typeface="Calibri"/>
              <a:cs typeface="Calibri"/>
              <a:sym typeface="Calibri"/>
            </a:endParaRPr>
          </a:p>
        </p:txBody>
      </p:sp>
      <p:sp>
        <p:nvSpPr>
          <p:cNvPr id="864" name="Google Shape;864;p27"/>
          <p:cNvSpPr/>
          <p:nvPr/>
        </p:nvSpPr>
        <p:spPr>
          <a:xfrm>
            <a:off x="3752738" y="1835389"/>
            <a:ext cx="344142" cy="311045"/>
          </a:xfrm>
          <a:prstGeom prst="roundRect">
            <a:avLst>
              <a:gd name="adj" fmla="val 16667"/>
            </a:avLst>
          </a:prstGeom>
          <a:solidFill>
            <a:srgbClr val="DEF3F2"/>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400" b="1">
                <a:solidFill>
                  <a:schemeClr val="dk1"/>
                </a:solidFill>
                <a:latin typeface="Calibri"/>
                <a:ea typeface="Calibri"/>
                <a:cs typeface="Calibri"/>
                <a:sym typeface="Calibri"/>
              </a:rPr>
              <a:t>6</a:t>
            </a:r>
            <a:endParaRPr/>
          </a:p>
        </p:txBody>
      </p:sp>
      <p:sp>
        <p:nvSpPr>
          <p:cNvPr id="865" name="Google Shape;865;p27"/>
          <p:cNvSpPr/>
          <p:nvPr/>
        </p:nvSpPr>
        <p:spPr>
          <a:xfrm>
            <a:off x="1143283" y="4351751"/>
            <a:ext cx="2347630" cy="2024671"/>
          </a:xfrm>
          <a:prstGeom prst="roundRect">
            <a:avLst>
              <a:gd name="adj" fmla="val 718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ÉVALUATION</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Recueillir et analyser des informations pour se forger un jugement professionnel sur les risques auxquels l'enfant est confronté ainsi que sur les points forts, les ressources et FACTEURS DE PROTECTION de l'enfant et de sa famille.</a:t>
            </a:r>
            <a:endParaRPr/>
          </a:p>
        </p:txBody>
      </p:sp>
      <p:sp>
        <p:nvSpPr>
          <p:cNvPr id="866" name="Google Shape;866;p27"/>
          <p:cNvSpPr/>
          <p:nvPr/>
        </p:nvSpPr>
        <p:spPr>
          <a:xfrm>
            <a:off x="996286" y="4216999"/>
            <a:ext cx="344142" cy="311045"/>
          </a:xfrm>
          <a:prstGeom prst="roundRect">
            <a:avLst>
              <a:gd name="adj" fmla="val 16667"/>
            </a:avLst>
          </a:prstGeom>
          <a:solidFill>
            <a:srgbClr val="DEF3F2"/>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400" b="1">
                <a:solidFill>
                  <a:schemeClr val="dk1"/>
                </a:solidFill>
                <a:latin typeface="Calibri"/>
                <a:ea typeface="Calibri"/>
                <a:cs typeface="Calibri"/>
                <a:sym typeface="Calibri"/>
              </a:rPr>
              <a:t>2</a:t>
            </a:r>
            <a:endParaRPr/>
          </a:p>
        </p:txBody>
      </p:sp>
      <p:sp>
        <p:nvSpPr>
          <p:cNvPr id="867" name="Google Shape;867;p27"/>
          <p:cNvSpPr/>
          <p:nvPr/>
        </p:nvSpPr>
        <p:spPr>
          <a:xfrm>
            <a:off x="3899734" y="4351751"/>
            <a:ext cx="2491421" cy="2088287"/>
          </a:xfrm>
          <a:prstGeom prst="roundRect">
            <a:avLst>
              <a:gd name="adj" fmla="val 718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SUIVI ET RÉVISION</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S'assurer que l'enfant et sa famille reçoivent un soutien approprié pour répondre à leurs besoins et réviser le plan d'intervention si la situation a changé ou si le plan n'est plus adapté.</a:t>
            </a:r>
            <a:endParaRPr sz="1100">
              <a:solidFill>
                <a:schemeClr val="dk1"/>
              </a:solidFill>
              <a:latin typeface="Calibri"/>
              <a:ea typeface="Calibri"/>
              <a:cs typeface="Calibri"/>
              <a:sym typeface="Calibri"/>
            </a:endParaRPr>
          </a:p>
        </p:txBody>
      </p:sp>
      <p:sp>
        <p:nvSpPr>
          <p:cNvPr id="868" name="Google Shape;868;p27"/>
          <p:cNvSpPr/>
          <p:nvPr/>
        </p:nvSpPr>
        <p:spPr>
          <a:xfrm>
            <a:off x="3752738" y="4216999"/>
            <a:ext cx="344142" cy="311045"/>
          </a:xfrm>
          <a:prstGeom prst="roundRect">
            <a:avLst>
              <a:gd name="adj" fmla="val 16667"/>
            </a:avLst>
          </a:prstGeom>
          <a:solidFill>
            <a:srgbClr val="DEF3F2"/>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400" b="1">
                <a:solidFill>
                  <a:schemeClr val="dk1"/>
                </a:solidFill>
                <a:latin typeface="Calibri"/>
                <a:ea typeface="Calibri"/>
                <a:cs typeface="Calibri"/>
                <a:sym typeface="Calibri"/>
              </a:rPr>
              <a:t>5</a:t>
            </a:r>
            <a:endParaRPr/>
          </a:p>
        </p:txBody>
      </p:sp>
      <p:sp>
        <p:nvSpPr>
          <p:cNvPr id="869" name="Google Shape;869;p27"/>
          <p:cNvSpPr/>
          <p:nvPr/>
        </p:nvSpPr>
        <p:spPr>
          <a:xfrm>
            <a:off x="1143283" y="6804497"/>
            <a:ext cx="2347630" cy="2024671"/>
          </a:xfrm>
          <a:prstGeom prst="roundRect">
            <a:avLst>
              <a:gd name="adj" fmla="val 718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PLANIFICATION DES CAS</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Planifier ce qui doit se passer pour répondre aux besoins identifiés dans l'évaluation, y compris qui doit le faire et quand. </a:t>
            </a:r>
            <a:endParaRPr sz="1100">
              <a:solidFill>
                <a:schemeClr val="dk1"/>
              </a:solidFill>
              <a:latin typeface="Calibri"/>
              <a:ea typeface="Calibri"/>
              <a:cs typeface="Calibri"/>
              <a:sym typeface="Calibri"/>
            </a:endParaRPr>
          </a:p>
        </p:txBody>
      </p:sp>
      <p:sp>
        <p:nvSpPr>
          <p:cNvPr id="870" name="Google Shape;870;p27"/>
          <p:cNvSpPr/>
          <p:nvPr/>
        </p:nvSpPr>
        <p:spPr>
          <a:xfrm>
            <a:off x="996286" y="6669745"/>
            <a:ext cx="344142" cy="311045"/>
          </a:xfrm>
          <a:prstGeom prst="roundRect">
            <a:avLst>
              <a:gd name="adj" fmla="val 16667"/>
            </a:avLst>
          </a:prstGeom>
          <a:solidFill>
            <a:srgbClr val="DEF3F2"/>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400" b="1">
                <a:solidFill>
                  <a:schemeClr val="dk1"/>
                </a:solidFill>
                <a:latin typeface="Calibri"/>
                <a:ea typeface="Calibri"/>
                <a:cs typeface="Calibri"/>
                <a:sym typeface="Calibri"/>
              </a:rPr>
              <a:t>3</a:t>
            </a:r>
            <a:endParaRPr/>
          </a:p>
        </p:txBody>
      </p:sp>
      <p:sp>
        <p:nvSpPr>
          <p:cNvPr id="871" name="Google Shape;871;p27"/>
          <p:cNvSpPr/>
          <p:nvPr/>
        </p:nvSpPr>
        <p:spPr>
          <a:xfrm>
            <a:off x="3899735" y="6804497"/>
            <a:ext cx="2491420" cy="2230487"/>
          </a:xfrm>
          <a:prstGeom prst="roundRect">
            <a:avLst>
              <a:gd name="adj" fmla="val 7182"/>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MISE EN ŒUVRE</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Sur la base du plan, travailler avec l'enfant, la famille, la communauté et tous les prestataires de services pour veiller à ce que l'enfant reçoive les services appropriés.</a:t>
            </a:r>
            <a:endParaRPr sz="1100">
              <a:solidFill>
                <a:schemeClr val="dk1"/>
              </a:solidFill>
              <a:latin typeface="Calibri"/>
              <a:ea typeface="Calibri"/>
              <a:cs typeface="Calibri"/>
              <a:sym typeface="Calibri"/>
            </a:endParaRPr>
          </a:p>
        </p:txBody>
      </p:sp>
      <p:sp>
        <p:nvSpPr>
          <p:cNvPr id="872" name="Google Shape;872;p27"/>
          <p:cNvSpPr/>
          <p:nvPr/>
        </p:nvSpPr>
        <p:spPr>
          <a:xfrm>
            <a:off x="3752738" y="6669745"/>
            <a:ext cx="344142" cy="311045"/>
          </a:xfrm>
          <a:prstGeom prst="roundRect">
            <a:avLst>
              <a:gd name="adj" fmla="val 16667"/>
            </a:avLst>
          </a:prstGeom>
          <a:solidFill>
            <a:srgbClr val="DEF3F2"/>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400" b="1">
                <a:solidFill>
                  <a:schemeClr val="dk1"/>
                </a:solidFill>
                <a:latin typeface="Calibri"/>
                <a:ea typeface="Calibri"/>
                <a:cs typeface="Calibri"/>
                <a:sym typeface="Calibri"/>
              </a:rPr>
              <a:t>4</a:t>
            </a:r>
            <a:endParaRPr/>
          </a:p>
        </p:txBody>
      </p:sp>
      <p:cxnSp>
        <p:nvCxnSpPr>
          <p:cNvPr id="873" name="Google Shape;873;p27"/>
          <p:cNvCxnSpPr>
            <a:stCxn id="859" idx="2"/>
            <a:endCxn id="865" idx="0"/>
          </p:cNvCxnSpPr>
          <p:nvPr/>
        </p:nvCxnSpPr>
        <p:spPr>
          <a:xfrm>
            <a:off x="2317098" y="3994812"/>
            <a:ext cx="0" cy="357000"/>
          </a:xfrm>
          <a:prstGeom prst="straightConnector1">
            <a:avLst/>
          </a:prstGeom>
          <a:noFill/>
          <a:ln w="12700" cap="flat" cmpd="sng">
            <a:solidFill>
              <a:schemeClr val="accent5"/>
            </a:solidFill>
            <a:prstDash val="solid"/>
            <a:miter lim="800000"/>
            <a:headEnd type="none" w="sm" len="sm"/>
            <a:tailEnd type="triangle" w="med" len="med"/>
          </a:ln>
        </p:spPr>
      </p:cxnSp>
      <p:cxnSp>
        <p:nvCxnSpPr>
          <p:cNvPr id="874" name="Google Shape;874;p27"/>
          <p:cNvCxnSpPr>
            <a:stCxn id="865" idx="2"/>
            <a:endCxn id="869" idx="0"/>
          </p:cNvCxnSpPr>
          <p:nvPr/>
        </p:nvCxnSpPr>
        <p:spPr>
          <a:xfrm>
            <a:off x="2317098" y="6376422"/>
            <a:ext cx="0" cy="428100"/>
          </a:xfrm>
          <a:prstGeom prst="straightConnector1">
            <a:avLst/>
          </a:prstGeom>
          <a:noFill/>
          <a:ln w="12700" cap="flat" cmpd="sng">
            <a:solidFill>
              <a:schemeClr val="accent5"/>
            </a:solidFill>
            <a:prstDash val="solid"/>
            <a:miter lim="800000"/>
            <a:headEnd type="none" w="sm" len="sm"/>
            <a:tailEnd type="triangle" w="med" len="med"/>
          </a:ln>
        </p:spPr>
      </p:cxnSp>
      <p:cxnSp>
        <p:nvCxnSpPr>
          <p:cNvPr id="875" name="Google Shape;875;p27"/>
          <p:cNvCxnSpPr>
            <a:stCxn id="869" idx="3"/>
            <a:endCxn id="871" idx="1"/>
          </p:cNvCxnSpPr>
          <p:nvPr/>
        </p:nvCxnSpPr>
        <p:spPr>
          <a:xfrm>
            <a:off x="3490913" y="7816833"/>
            <a:ext cx="408900" cy="102900"/>
          </a:xfrm>
          <a:prstGeom prst="straightConnector1">
            <a:avLst/>
          </a:prstGeom>
          <a:noFill/>
          <a:ln w="12700" cap="flat" cmpd="sng">
            <a:solidFill>
              <a:schemeClr val="accent5"/>
            </a:solidFill>
            <a:prstDash val="solid"/>
            <a:miter lim="800000"/>
            <a:headEnd type="none" w="sm" len="sm"/>
            <a:tailEnd type="triangle" w="med" len="med"/>
          </a:ln>
        </p:spPr>
      </p:cxnSp>
      <p:cxnSp>
        <p:nvCxnSpPr>
          <p:cNvPr id="876" name="Google Shape;876;p27"/>
          <p:cNvCxnSpPr>
            <a:stCxn id="871" idx="0"/>
            <a:endCxn id="867" idx="2"/>
          </p:cNvCxnSpPr>
          <p:nvPr/>
        </p:nvCxnSpPr>
        <p:spPr>
          <a:xfrm rot="10800000">
            <a:off x="5145445" y="6439997"/>
            <a:ext cx="0" cy="364500"/>
          </a:xfrm>
          <a:prstGeom prst="straightConnector1">
            <a:avLst/>
          </a:prstGeom>
          <a:noFill/>
          <a:ln w="12700" cap="flat" cmpd="sng">
            <a:solidFill>
              <a:schemeClr val="accent5"/>
            </a:solidFill>
            <a:prstDash val="solid"/>
            <a:miter lim="800000"/>
            <a:headEnd type="none" w="sm" len="sm"/>
            <a:tailEnd type="triangle" w="med" len="med"/>
          </a:ln>
        </p:spPr>
      </p:cxnSp>
      <p:cxnSp>
        <p:nvCxnSpPr>
          <p:cNvPr id="877" name="Google Shape;877;p27"/>
          <p:cNvCxnSpPr>
            <a:stCxn id="867" idx="0"/>
            <a:endCxn id="863" idx="2"/>
          </p:cNvCxnSpPr>
          <p:nvPr/>
        </p:nvCxnSpPr>
        <p:spPr>
          <a:xfrm rot="10800000">
            <a:off x="5145445" y="4058351"/>
            <a:ext cx="0" cy="293400"/>
          </a:xfrm>
          <a:prstGeom prst="straightConnector1">
            <a:avLst/>
          </a:prstGeom>
          <a:noFill/>
          <a:ln w="12700" cap="flat" cmpd="sng">
            <a:solidFill>
              <a:schemeClr val="accent5"/>
            </a:solidFill>
            <a:prstDash val="solid"/>
            <a:miter lim="800000"/>
            <a:headEnd type="none" w="sm" len="sm"/>
            <a:tailEnd type="triangle" w="med" len="med"/>
          </a:ln>
        </p:spPr>
      </p:cxnSp>
      <p:cxnSp>
        <p:nvCxnSpPr>
          <p:cNvPr id="878" name="Google Shape;878;p27"/>
          <p:cNvCxnSpPr>
            <a:stCxn id="867" idx="1"/>
            <a:endCxn id="865" idx="3"/>
          </p:cNvCxnSpPr>
          <p:nvPr/>
        </p:nvCxnSpPr>
        <p:spPr>
          <a:xfrm rot="10800000">
            <a:off x="3490834" y="5364095"/>
            <a:ext cx="408900" cy="31800"/>
          </a:xfrm>
          <a:prstGeom prst="straightConnector1">
            <a:avLst/>
          </a:prstGeom>
          <a:noFill/>
          <a:ln w="12700" cap="flat" cmpd="sng">
            <a:solidFill>
              <a:schemeClr val="accent5"/>
            </a:solidFill>
            <a:prstDash val="dash"/>
            <a:miter lim="800000"/>
            <a:headEnd type="none" w="sm" len="sm"/>
            <a:tailEnd type="triangle" w="med" len="med"/>
          </a:ln>
        </p:spPr>
      </p:cxnSp>
      <p:cxnSp>
        <p:nvCxnSpPr>
          <p:cNvPr id="879" name="Google Shape;879;p27"/>
          <p:cNvCxnSpPr>
            <a:stCxn id="867" idx="1"/>
          </p:cNvCxnSpPr>
          <p:nvPr/>
        </p:nvCxnSpPr>
        <p:spPr>
          <a:xfrm flipH="1">
            <a:off x="3429034" y="5395894"/>
            <a:ext cx="470700" cy="1408500"/>
          </a:xfrm>
          <a:prstGeom prst="straightConnector1">
            <a:avLst/>
          </a:prstGeom>
          <a:noFill/>
          <a:ln w="12700" cap="flat" cmpd="sng">
            <a:solidFill>
              <a:schemeClr val="accent5"/>
            </a:solidFill>
            <a:prstDash val="dash"/>
            <a:miter lim="800000"/>
            <a:headEnd type="none" w="sm" len="sm"/>
            <a:tailEnd type="triangle" w="med" len="med"/>
          </a:ln>
        </p:spPr>
      </p:cxnSp>
      <p:sp>
        <p:nvSpPr>
          <p:cNvPr id="880" name="Google Shape;880;p27"/>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1" name="Google Shape;881;p27"/>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2" name="Google Shape;882;p27"/>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3" name="Google Shape;883;p27"/>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4" name="Google Shape;884;p27"/>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5" name="Google Shape;885;p27"/>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28"/>
          <p:cNvSpPr txBox="1"/>
          <p:nvPr/>
        </p:nvSpPr>
        <p:spPr>
          <a:xfrm>
            <a:off x="996287" y="2505952"/>
            <a:ext cx="525404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1</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rendez régulièrement visite à la famille pour vérifier qu'Asha va bien à l'école et que tous les enfants fréquentent l'espace approprié aux enfants. Lors d'une visite, le père d'Asha se plaint de ne pas avoir reçu de carte de rationnement actualisée. Vous l'accompagnez donc au site de distribution de nourriture pour vous assurer qu'elle a bien été mise à jour. Pendant que vous êtes là, il mentionne qu'ils veulent toujours qu'Asha se marie, mais qu'ils la laisseront décider avec qui elle se mariera. Plus tard, lorsque vous en parlez en privé à Asha, elle vous dit qu'il y a un garçon qui lui plaît. </a:t>
            </a:r>
            <a:endParaRPr/>
          </a:p>
          <a:p>
            <a:pPr marL="228600" marR="0" lvl="0" indent="-158750" algn="l" rtl="0">
              <a:spcBef>
                <a:spcPts val="0"/>
              </a:spcBef>
              <a:spcAft>
                <a:spcPts val="0"/>
              </a:spcAft>
              <a:buClr>
                <a:schemeClr val="dk1"/>
              </a:buClr>
              <a:buSzPts val="1100"/>
              <a:buFont typeface="Calibri"/>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grpSp>
        <p:nvGrpSpPr>
          <p:cNvPr id="891" name="Google Shape;891;p28"/>
          <p:cNvGrpSpPr/>
          <p:nvPr/>
        </p:nvGrpSpPr>
        <p:grpSpPr>
          <a:xfrm>
            <a:off x="3039669" y="1292818"/>
            <a:ext cx="281981" cy="909503"/>
            <a:chOff x="4045582" y="1684320"/>
            <a:chExt cx="350098" cy="1129211"/>
          </a:xfrm>
        </p:grpSpPr>
        <p:sp>
          <p:nvSpPr>
            <p:cNvPr id="892" name="Google Shape;892;p28"/>
            <p:cNvSpPr/>
            <p:nvPr/>
          </p:nvSpPr>
          <p:spPr>
            <a:xfrm>
              <a:off x="4045582" y="2069359"/>
              <a:ext cx="350098" cy="744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3" name="Google Shape;893;p28"/>
            <p:cNvSpPr/>
            <p:nvPr/>
          </p:nvSpPr>
          <p:spPr>
            <a:xfrm>
              <a:off x="4064379" y="1684320"/>
              <a:ext cx="328890"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894" name="Google Shape;894;p28"/>
          <p:cNvSpPr/>
          <p:nvPr/>
        </p:nvSpPr>
        <p:spPr>
          <a:xfrm>
            <a:off x="2674022" y="1262825"/>
            <a:ext cx="284987" cy="202700"/>
          </a:xfrm>
          <a:prstGeom prst="wedgeRoundRectCallout">
            <a:avLst>
              <a:gd name="adj1" fmla="val 65488"/>
              <a:gd name="adj2" fmla="val 18630"/>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95" name="Google Shape;895;p28"/>
          <p:cNvGrpSpPr/>
          <p:nvPr/>
        </p:nvGrpSpPr>
        <p:grpSpPr>
          <a:xfrm>
            <a:off x="1463913" y="1804345"/>
            <a:ext cx="743023" cy="418766"/>
            <a:chOff x="1439664" y="1878420"/>
            <a:chExt cx="640484" cy="360975"/>
          </a:xfrm>
        </p:grpSpPr>
        <p:grpSp>
          <p:nvGrpSpPr>
            <p:cNvPr id="896" name="Google Shape;896;p28"/>
            <p:cNvGrpSpPr/>
            <p:nvPr/>
          </p:nvGrpSpPr>
          <p:grpSpPr>
            <a:xfrm>
              <a:off x="1439664" y="1878420"/>
              <a:ext cx="298695" cy="327746"/>
              <a:chOff x="1562982" y="1945705"/>
              <a:chExt cx="238272" cy="261446"/>
            </a:xfrm>
          </p:grpSpPr>
          <p:sp>
            <p:nvSpPr>
              <p:cNvPr id="897" name="Google Shape;897;p28"/>
              <p:cNvSpPr/>
              <p:nvPr/>
            </p:nvSpPr>
            <p:spPr>
              <a:xfrm>
                <a:off x="1562982" y="1981700"/>
                <a:ext cx="238272" cy="225451"/>
              </a:xfrm>
              <a:prstGeom prst="round2SameRect">
                <a:avLst>
                  <a:gd name="adj1" fmla="val 34693"/>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8"/>
              <p:cNvSpPr/>
              <p:nvPr/>
            </p:nvSpPr>
            <p:spPr>
              <a:xfrm rot="10800000">
                <a:off x="1654311" y="1945705"/>
                <a:ext cx="62717" cy="47050"/>
              </a:xfrm>
              <a:prstGeom prst="trapezoid">
                <a:avLst>
                  <a:gd name="adj" fmla="val 411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8"/>
            <p:cNvGrpSpPr/>
            <p:nvPr/>
          </p:nvGrpSpPr>
          <p:grpSpPr>
            <a:xfrm>
              <a:off x="1781453" y="1878420"/>
              <a:ext cx="298695" cy="327746"/>
              <a:chOff x="1562982" y="1945705"/>
              <a:chExt cx="238272" cy="261446"/>
            </a:xfrm>
          </p:grpSpPr>
          <p:sp>
            <p:nvSpPr>
              <p:cNvPr id="900" name="Google Shape;900;p28"/>
              <p:cNvSpPr/>
              <p:nvPr/>
            </p:nvSpPr>
            <p:spPr>
              <a:xfrm>
                <a:off x="1562982" y="1981700"/>
                <a:ext cx="238272" cy="225451"/>
              </a:xfrm>
              <a:prstGeom prst="round2SameRect">
                <a:avLst>
                  <a:gd name="adj1" fmla="val 34693"/>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8"/>
              <p:cNvSpPr/>
              <p:nvPr/>
            </p:nvSpPr>
            <p:spPr>
              <a:xfrm rot="10800000">
                <a:off x="1654311" y="1945705"/>
                <a:ext cx="62717" cy="47050"/>
              </a:xfrm>
              <a:prstGeom prst="trapezoid">
                <a:avLst>
                  <a:gd name="adj" fmla="val 411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8"/>
            <p:cNvGrpSpPr/>
            <p:nvPr/>
          </p:nvGrpSpPr>
          <p:grpSpPr>
            <a:xfrm>
              <a:off x="1608658" y="1911649"/>
              <a:ext cx="298695" cy="327746"/>
              <a:chOff x="1562982" y="1945705"/>
              <a:chExt cx="238272" cy="261446"/>
            </a:xfrm>
          </p:grpSpPr>
          <p:sp>
            <p:nvSpPr>
              <p:cNvPr id="903" name="Google Shape;903;p28"/>
              <p:cNvSpPr/>
              <p:nvPr/>
            </p:nvSpPr>
            <p:spPr>
              <a:xfrm>
                <a:off x="1562982" y="1981700"/>
                <a:ext cx="238272" cy="225451"/>
              </a:xfrm>
              <a:prstGeom prst="round2SameRect">
                <a:avLst>
                  <a:gd name="adj1" fmla="val 34693"/>
                  <a:gd name="adj2" fmla="val 0"/>
                </a:avLst>
              </a:prstGeom>
              <a:solidFill>
                <a:schemeClr val="accent5"/>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8"/>
              <p:cNvSpPr/>
              <p:nvPr/>
            </p:nvSpPr>
            <p:spPr>
              <a:xfrm rot="10800000">
                <a:off x="1654311" y="1945705"/>
                <a:ext cx="62717" cy="47050"/>
              </a:xfrm>
              <a:prstGeom prst="trapezoid">
                <a:avLst>
                  <a:gd name="adj" fmla="val 4119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05" name="Google Shape;905;p28"/>
          <p:cNvGrpSpPr/>
          <p:nvPr/>
        </p:nvGrpSpPr>
        <p:grpSpPr>
          <a:xfrm>
            <a:off x="3945481" y="1302447"/>
            <a:ext cx="365595" cy="907443"/>
            <a:chOff x="4152776" y="1302447"/>
            <a:chExt cx="365595" cy="907443"/>
          </a:xfrm>
        </p:grpSpPr>
        <p:sp>
          <p:nvSpPr>
            <p:cNvPr id="906" name="Google Shape;906;p28"/>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8"/>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8" name="Google Shape;908;p28"/>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9" name="Google Shape;909;p28"/>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8"/>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11" name="Google Shape;911;p28"/>
          <p:cNvSpPr/>
          <p:nvPr/>
        </p:nvSpPr>
        <p:spPr>
          <a:xfrm>
            <a:off x="5002841" y="1207536"/>
            <a:ext cx="773261" cy="835571"/>
          </a:xfrm>
          <a:prstGeom prst="wedgeRoundRectCallout">
            <a:avLst>
              <a:gd name="adj1" fmla="val -60360"/>
              <a:gd name="adj2" fmla="val -20478"/>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12" name="Google Shape;912;p28"/>
          <p:cNvGrpSpPr/>
          <p:nvPr/>
        </p:nvGrpSpPr>
        <p:grpSpPr>
          <a:xfrm>
            <a:off x="4408746" y="1408919"/>
            <a:ext cx="349041" cy="793402"/>
            <a:chOff x="3545772" y="5645112"/>
            <a:chExt cx="211356" cy="480431"/>
          </a:xfrm>
        </p:grpSpPr>
        <p:sp>
          <p:nvSpPr>
            <p:cNvPr id="913" name="Google Shape;913;p28"/>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4" name="Google Shape;914;p28"/>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5" name="Google Shape;915;p28"/>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6" name="Google Shape;916;p28"/>
          <p:cNvGrpSpPr/>
          <p:nvPr/>
        </p:nvGrpSpPr>
        <p:grpSpPr>
          <a:xfrm>
            <a:off x="2307160" y="1302447"/>
            <a:ext cx="365595" cy="907443"/>
            <a:chOff x="4152776" y="1302447"/>
            <a:chExt cx="365595" cy="907443"/>
          </a:xfrm>
        </p:grpSpPr>
        <p:sp>
          <p:nvSpPr>
            <p:cNvPr id="917" name="Google Shape;917;p28"/>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28"/>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8"/>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0" name="Google Shape;920;p28"/>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1" name="Google Shape;921;p28"/>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22" name="Google Shape;922;p28"/>
          <p:cNvSpPr/>
          <p:nvPr/>
        </p:nvSpPr>
        <p:spPr>
          <a:xfrm>
            <a:off x="5175958" y="1322462"/>
            <a:ext cx="164188" cy="164188"/>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23" name="Google Shape;923;p28"/>
          <p:cNvGrpSpPr/>
          <p:nvPr/>
        </p:nvGrpSpPr>
        <p:grpSpPr>
          <a:xfrm>
            <a:off x="5408868" y="1404556"/>
            <a:ext cx="191772" cy="514744"/>
            <a:chOff x="4045582" y="1684320"/>
            <a:chExt cx="350098" cy="939715"/>
          </a:xfrm>
        </p:grpSpPr>
        <p:sp>
          <p:nvSpPr>
            <p:cNvPr id="924" name="Google Shape;924;p28"/>
            <p:cNvSpPr/>
            <p:nvPr/>
          </p:nvSpPr>
          <p:spPr>
            <a:xfrm>
              <a:off x="4045582" y="2069359"/>
              <a:ext cx="350098" cy="55467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5" name="Google Shape;925;p28"/>
            <p:cNvSpPr/>
            <p:nvPr/>
          </p:nvSpPr>
          <p:spPr>
            <a:xfrm>
              <a:off x="4064379" y="1684320"/>
              <a:ext cx="328890"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926" name="Google Shape;926;p28"/>
          <p:cNvCxnSpPr/>
          <p:nvPr/>
        </p:nvCxnSpPr>
        <p:spPr>
          <a:xfrm rot="10800000">
            <a:off x="3608065" y="1207536"/>
            <a:ext cx="0" cy="1002355"/>
          </a:xfrm>
          <a:prstGeom prst="straightConnector1">
            <a:avLst/>
          </a:prstGeom>
          <a:noFill/>
          <a:ln w="12700" cap="flat" cmpd="sng">
            <a:solidFill>
              <a:schemeClr val="accent5"/>
            </a:solidFill>
            <a:prstDash val="dash"/>
            <a:miter lim="800000"/>
            <a:headEnd type="none" w="sm" len="sm"/>
            <a:tailEnd type="none" w="sm" len="sm"/>
          </a:ln>
        </p:spPr>
      </p:cxnSp>
      <p:sp>
        <p:nvSpPr>
          <p:cNvPr id="927" name="Google Shape;927;p28"/>
          <p:cNvSpPr txBox="1"/>
          <p:nvPr/>
        </p:nvSpPr>
        <p:spPr>
          <a:xfrm>
            <a:off x="996287" y="6798519"/>
            <a:ext cx="5254042"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2</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accompagnez Asha pour qu'elle s'inscrive au programme de préparation à la vie active. Avec la permission d'Asha, vous rencontrez son professeur et son oncle pour discuter de la situation et obtenir leur soutien. Vous rencontrez régulièrement les parents d'Asha et les écoutez parler de leurs préoccupations concernant l'argent et l'aide à apporter à leurs enfants. </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grpSp>
        <p:nvGrpSpPr>
          <p:cNvPr id="928" name="Google Shape;928;p28"/>
          <p:cNvGrpSpPr/>
          <p:nvPr/>
        </p:nvGrpSpPr>
        <p:grpSpPr>
          <a:xfrm>
            <a:off x="1321338" y="5740813"/>
            <a:ext cx="324331" cy="805023"/>
            <a:chOff x="4152776" y="1302447"/>
            <a:chExt cx="365595" cy="907443"/>
          </a:xfrm>
        </p:grpSpPr>
        <p:sp>
          <p:nvSpPr>
            <p:cNvPr id="929" name="Google Shape;929;p28"/>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0" name="Google Shape;930;p28"/>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1" name="Google Shape;931;p28"/>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8"/>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3" name="Google Shape;933;p28"/>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4" name="Google Shape;934;p28"/>
          <p:cNvGrpSpPr/>
          <p:nvPr/>
        </p:nvGrpSpPr>
        <p:grpSpPr>
          <a:xfrm>
            <a:off x="1711034" y="5841982"/>
            <a:ext cx="309646" cy="703853"/>
            <a:chOff x="3545772" y="5645112"/>
            <a:chExt cx="211356" cy="480431"/>
          </a:xfrm>
        </p:grpSpPr>
        <p:sp>
          <p:nvSpPr>
            <p:cNvPr id="935" name="Google Shape;935;p28"/>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6" name="Google Shape;936;p28"/>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7" name="Google Shape;937;p28"/>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8" name="Google Shape;938;p28"/>
          <p:cNvSpPr/>
          <p:nvPr/>
        </p:nvSpPr>
        <p:spPr>
          <a:xfrm>
            <a:off x="2145030" y="5595035"/>
            <a:ext cx="575234" cy="9508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000" b="1">
                <a:solidFill>
                  <a:schemeClr val="lt1"/>
                </a:solidFill>
                <a:latin typeface="Calibri"/>
                <a:ea typeface="Calibri"/>
                <a:cs typeface="Calibri"/>
                <a:sym typeface="Calibri"/>
              </a:rPr>
              <a:t>Compétences pour la vie</a:t>
            </a:r>
            <a:endParaRPr/>
          </a:p>
        </p:txBody>
      </p:sp>
      <p:grpSp>
        <p:nvGrpSpPr>
          <p:cNvPr id="939" name="Google Shape;939;p28"/>
          <p:cNvGrpSpPr/>
          <p:nvPr/>
        </p:nvGrpSpPr>
        <p:grpSpPr>
          <a:xfrm>
            <a:off x="3291423" y="5740813"/>
            <a:ext cx="324331" cy="805023"/>
            <a:chOff x="4152776" y="1302447"/>
            <a:chExt cx="365595" cy="907443"/>
          </a:xfrm>
        </p:grpSpPr>
        <p:sp>
          <p:nvSpPr>
            <p:cNvPr id="940" name="Google Shape;940;p28"/>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8"/>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2" name="Google Shape;942;p28"/>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3" name="Google Shape;943;p28"/>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8"/>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8"/>
          <p:cNvGrpSpPr/>
          <p:nvPr/>
        </p:nvGrpSpPr>
        <p:grpSpPr>
          <a:xfrm>
            <a:off x="3933914" y="5734886"/>
            <a:ext cx="350029" cy="804264"/>
            <a:chOff x="3727764" y="1573413"/>
            <a:chExt cx="245039" cy="563028"/>
          </a:xfrm>
        </p:grpSpPr>
        <p:grpSp>
          <p:nvGrpSpPr>
            <p:cNvPr id="946" name="Google Shape;946;p28"/>
            <p:cNvGrpSpPr/>
            <p:nvPr/>
          </p:nvGrpSpPr>
          <p:grpSpPr>
            <a:xfrm>
              <a:off x="3763632" y="1573413"/>
              <a:ext cx="172158" cy="551483"/>
              <a:chOff x="4043172" y="1684320"/>
              <a:chExt cx="352508" cy="1129211"/>
            </a:xfrm>
          </p:grpSpPr>
          <p:sp>
            <p:nvSpPr>
              <p:cNvPr id="947" name="Google Shape;947;p28"/>
              <p:cNvSpPr/>
              <p:nvPr/>
            </p:nvSpPr>
            <p:spPr>
              <a:xfrm>
                <a:off x="4045582" y="2069359"/>
                <a:ext cx="350098" cy="744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8" name="Google Shape;948;p28"/>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49" name="Google Shape;949;p28"/>
            <p:cNvSpPr/>
            <p:nvPr/>
          </p:nvSpPr>
          <p:spPr>
            <a:xfrm rot="10800000">
              <a:off x="3727764" y="1874466"/>
              <a:ext cx="245039" cy="261975"/>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50" name="Google Shape;950;p28"/>
          <p:cNvSpPr/>
          <p:nvPr/>
        </p:nvSpPr>
        <p:spPr>
          <a:xfrm>
            <a:off x="3246498" y="5482169"/>
            <a:ext cx="1048959" cy="175759"/>
          </a:xfrm>
          <a:custGeom>
            <a:avLst/>
            <a:gdLst/>
            <a:ahLst/>
            <a:cxnLst/>
            <a:rect l="l" t="t" r="r" b="b"/>
            <a:pathLst>
              <a:path w="863600" h="198120" extrusionOk="0">
                <a:moveTo>
                  <a:pt x="0" y="198120"/>
                </a:moveTo>
                <a:lnTo>
                  <a:pt x="431800" y="0"/>
                </a:lnTo>
                <a:lnTo>
                  <a:pt x="863600" y="198120"/>
                </a:lnTo>
              </a:path>
            </a:pathLst>
          </a:cu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51" name="Google Shape;951;p28"/>
          <p:cNvGrpSpPr/>
          <p:nvPr/>
        </p:nvGrpSpPr>
        <p:grpSpPr>
          <a:xfrm>
            <a:off x="4923523" y="5740813"/>
            <a:ext cx="324331" cy="805023"/>
            <a:chOff x="4152776" y="1302447"/>
            <a:chExt cx="365595" cy="907443"/>
          </a:xfrm>
        </p:grpSpPr>
        <p:sp>
          <p:nvSpPr>
            <p:cNvPr id="952" name="Google Shape;952;p28"/>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8"/>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4" name="Google Shape;954;p28"/>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5" name="Google Shape;955;p28"/>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6" name="Google Shape;956;p28"/>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7" name="Google Shape;957;p28"/>
          <p:cNvGrpSpPr/>
          <p:nvPr/>
        </p:nvGrpSpPr>
        <p:grpSpPr>
          <a:xfrm>
            <a:off x="5723541" y="5734886"/>
            <a:ext cx="253449" cy="817478"/>
            <a:chOff x="4045582" y="1684320"/>
            <a:chExt cx="350098" cy="1129211"/>
          </a:xfrm>
        </p:grpSpPr>
        <p:sp>
          <p:nvSpPr>
            <p:cNvPr id="958" name="Google Shape;958;p28"/>
            <p:cNvSpPr/>
            <p:nvPr/>
          </p:nvSpPr>
          <p:spPr>
            <a:xfrm>
              <a:off x="4045582" y="2069359"/>
              <a:ext cx="350098" cy="744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9" name="Google Shape;959;p28"/>
            <p:cNvSpPr/>
            <p:nvPr/>
          </p:nvSpPr>
          <p:spPr>
            <a:xfrm>
              <a:off x="4064379" y="1684320"/>
              <a:ext cx="328890"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60" name="Google Shape;960;p28"/>
          <p:cNvGrpSpPr/>
          <p:nvPr/>
        </p:nvGrpSpPr>
        <p:grpSpPr>
          <a:xfrm>
            <a:off x="5328733" y="5734886"/>
            <a:ext cx="363228" cy="817478"/>
            <a:chOff x="3000654" y="1516217"/>
            <a:chExt cx="245039" cy="551483"/>
          </a:xfrm>
        </p:grpSpPr>
        <p:grpSp>
          <p:nvGrpSpPr>
            <p:cNvPr id="961" name="Google Shape;961;p28"/>
            <p:cNvGrpSpPr/>
            <p:nvPr/>
          </p:nvGrpSpPr>
          <p:grpSpPr>
            <a:xfrm>
              <a:off x="3036509" y="1516217"/>
              <a:ext cx="172158" cy="551483"/>
              <a:chOff x="4043172" y="1684320"/>
              <a:chExt cx="352508" cy="1129211"/>
            </a:xfrm>
          </p:grpSpPr>
          <p:sp>
            <p:nvSpPr>
              <p:cNvPr id="962" name="Google Shape;962;p28"/>
              <p:cNvSpPr/>
              <p:nvPr/>
            </p:nvSpPr>
            <p:spPr>
              <a:xfrm>
                <a:off x="4045582" y="2069359"/>
                <a:ext cx="350098" cy="744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3" name="Google Shape;963;p28"/>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64" name="Google Shape;964;p28"/>
            <p:cNvSpPr/>
            <p:nvPr/>
          </p:nvSpPr>
          <p:spPr>
            <a:xfrm rot="10800000">
              <a:off x="3000654" y="1805724"/>
              <a:ext cx="245039" cy="261975"/>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965" name="Google Shape;965;p28"/>
          <p:cNvCxnSpPr/>
          <p:nvPr/>
        </p:nvCxnSpPr>
        <p:spPr>
          <a:xfrm rot="10800000">
            <a:off x="2941309" y="5482169"/>
            <a:ext cx="0" cy="1070195"/>
          </a:xfrm>
          <a:prstGeom prst="straightConnector1">
            <a:avLst/>
          </a:prstGeom>
          <a:noFill/>
          <a:ln w="12700" cap="flat" cmpd="sng">
            <a:solidFill>
              <a:schemeClr val="accent5"/>
            </a:solidFill>
            <a:prstDash val="dash"/>
            <a:miter lim="800000"/>
            <a:headEnd type="none" w="sm" len="sm"/>
            <a:tailEnd type="none" w="sm" len="sm"/>
          </a:ln>
        </p:spPr>
      </p:cxnSp>
      <p:sp>
        <p:nvSpPr>
          <p:cNvPr id="966" name="Google Shape;966;p28"/>
          <p:cNvSpPr txBox="1"/>
          <p:nvPr/>
        </p:nvSpPr>
        <p:spPr>
          <a:xfrm>
            <a:off x="996287" y="71296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L'HISTOIRE D'ASHA</a:t>
            </a:r>
            <a:endParaRPr/>
          </a:p>
        </p:txBody>
      </p:sp>
      <p:sp>
        <p:nvSpPr>
          <p:cNvPr id="967" name="Google Shape;967;p28"/>
          <p:cNvSpPr/>
          <p:nvPr/>
        </p:nvSpPr>
        <p:spPr>
          <a:xfrm>
            <a:off x="996287" y="4248884"/>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8" name="Google Shape;968;p28"/>
          <p:cNvSpPr/>
          <p:nvPr/>
        </p:nvSpPr>
        <p:spPr>
          <a:xfrm>
            <a:off x="996287" y="8287540"/>
            <a:ext cx="5254042"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9" name="Google Shape;969;p2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0" name="Google Shape;970;p2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1" name="Google Shape;971;p28"/>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2" name="Google Shape;972;p28"/>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3" name="Google Shape;973;p28"/>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4" name="Google Shape;974;p28"/>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29"/>
          <p:cNvSpPr txBox="1"/>
          <p:nvPr/>
        </p:nvSpPr>
        <p:spPr>
          <a:xfrm>
            <a:off x="996286" y="2347654"/>
            <a:ext cx="5254031"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3</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Avec votre superviseur, vous discutez des options qui s'offrent à Asha, y compris la prévention du mariage et l'atténuation des risques si elle se marie. Vous dressez la liste des personnes qui, dans la vie d'Asha, l'encourageront à poursuivre ses études et à ne pas se marier, comme son oncle et son professeur. Vous identifiez un programme de préparation à la vie active qui fournit des informations aux adolescentes sur les risques associés au mariage précoce et qui fournit des informations sur la santé sexuelle et reproductive. </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grpSp>
        <p:nvGrpSpPr>
          <p:cNvPr id="980" name="Google Shape;980;p29"/>
          <p:cNvGrpSpPr/>
          <p:nvPr/>
        </p:nvGrpSpPr>
        <p:grpSpPr>
          <a:xfrm>
            <a:off x="4802173" y="1037130"/>
            <a:ext cx="365595" cy="907443"/>
            <a:chOff x="4152776" y="1302447"/>
            <a:chExt cx="365595" cy="907443"/>
          </a:xfrm>
        </p:grpSpPr>
        <p:sp>
          <p:nvSpPr>
            <p:cNvPr id="981" name="Google Shape;981;p29"/>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2" name="Google Shape;982;p29"/>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3" name="Google Shape;983;p29"/>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4" name="Google Shape;984;p29"/>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5" name="Google Shape;985;p29"/>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6" name="Google Shape;986;p29"/>
          <p:cNvGrpSpPr/>
          <p:nvPr/>
        </p:nvGrpSpPr>
        <p:grpSpPr>
          <a:xfrm>
            <a:off x="5346025" y="1033948"/>
            <a:ext cx="431854" cy="904991"/>
            <a:chOff x="4115590" y="1302447"/>
            <a:chExt cx="431854" cy="904991"/>
          </a:xfrm>
        </p:grpSpPr>
        <p:sp>
          <p:nvSpPr>
            <p:cNvPr id="987" name="Google Shape;987;p29"/>
            <p:cNvSpPr/>
            <p:nvPr/>
          </p:nvSpPr>
          <p:spPr>
            <a:xfrm rot="10800000">
              <a:off x="4115590" y="1700517"/>
              <a:ext cx="431854"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8" name="Google Shape;988;p29"/>
            <p:cNvSpPr/>
            <p:nvPr/>
          </p:nvSpPr>
          <p:spPr>
            <a:xfrm>
              <a:off x="4198185" y="1615929"/>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9" name="Google Shape;989;p29"/>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0" name="Google Shape;990;p29"/>
            <p:cNvSpPr/>
            <p:nvPr/>
          </p:nvSpPr>
          <p:spPr>
            <a:xfrm rot="2014337">
              <a:off x="4175656" y="1865922"/>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1" name="Google Shape;991;p29"/>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92" name="Google Shape;992;p29"/>
          <p:cNvSpPr/>
          <p:nvPr/>
        </p:nvSpPr>
        <p:spPr>
          <a:xfrm>
            <a:off x="1643121" y="931827"/>
            <a:ext cx="2761670" cy="1055820"/>
          </a:xfrm>
          <a:prstGeom prst="wedgeRoundRectCallout">
            <a:avLst>
              <a:gd name="adj1" fmla="val 57243"/>
              <a:gd name="adj2" fmla="val -203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93" name="Google Shape;993;p29"/>
          <p:cNvGrpSpPr/>
          <p:nvPr/>
        </p:nvGrpSpPr>
        <p:grpSpPr>
          <a:xfrm>
            <a:off x="2406537" y="1234057"/>
            <a:ext cx="172158" cy="551483"/>
            <a:chOff x="4043172" y="1684320"/>
            <a:chExt cx="352508" cy="1129211"/>
          </a:xfrm>
        </p:grpSpPr>
        <p:sp>
          <p:nvSpPr>
            <p:cNvPr id="994" name="Google Shape;994;p29"/>
            <p:cNvSpPr/>
            <p:nvPr/>
          </p:nvSpPr>
          <p:spPr>
            <a:xfrm>
              <a:off x="4045582" y="2069359"/>
              <a:ext cx="350098" cy="744172"/>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5" name="Google Shape;995;p29"/>
            <p:cNvSpPr/>
            <p:nvPr/>
          </p:nvSpPr>
          <p:spPr>
            <a:xfrm>
              <a:off x="4043172" y="1684320"/>
              <a:ext cx="328891"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96" name="Google Shape;996;p29"/>
          <p:cNvSpPr/>
          <p:nvPr/>
        </p:nvSpPr>
        <p:spPr>
          <a:xfrm>
            <a:off x="2451926" y="1083632"/>
            <a:ext cx="82556" cy="61709"/>
          </a:xfrm>
          <a:custGeom>
            <a:avLst/>
            <a:gdLst/>
            <a:ahLst/>
            <a:cxnLst/>
            <a:rect l="l" t="t" r="r" b="b"/>
            <a:pathLst>
              <a:path w="83820" h="87630" extrusionOk="0">
                <a:moveTo>
                  <a:pt x="0" y="49530"/>
                </a:moveTo>
                <a:lnTo>
                  <a:pt x="38100" y="87630"/>
                </a:lnTo>
                <a:lnTo>
                  <a:pt x="83820" y="0"/>
                </a:lnTo>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7" name="Google Shape;997;p29"/>
          <p:cNvSpPr/>
          <p:nvPr/>
        </p:nvSpPr>
        <p:spPr>
          <a:xfrm>
            <a:off x="1963908" y="1083632"/>
            <a:ext cx="82556" cy="61709"/>
          </a:xfrm>
          <a:custGeom>
            <a:avLst/>
            <a:gdLst/>
            <a:ahLst/>
            <a:cxnLst/>
            <a:rect l="l" t="t" r="r" b="b"/>
            <a:pathLst>
              <a:path w="83820" h="87630" extrusionOk="0">
                <a:moveTo>
                  <a:pt x="0" y="49530"/>
                </a:moveTo>
                <a:lnTo>
                  <a:pt x="38100" y="87630"/>
                </a:lnTo>
                <a:lnTo>
                  <a:pt x="83820" y="0"/>
                </a:lnTo>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98" name="Google Shape;998;p29"/>
          <p:cNvGrpSpPr/>
          <p:nvPr/>
        </p:nvGrpSpPr>
        <p:grpSpPr>
          <a:xfrm>
            <a:off x="1869351" y="1234057"/>
            <a:ext cx="372626" cy="563028"/>
            <a:chOff x="2050740" y="1573413"/>
            <a:chExt cx="372626" cy="563028"/>
          </a:xfrm>
        </p:grpSpPr>
        <p:grpSp>
          <p:nvGrpSpPr>
            <p:cNvPr id="999" name="Google Shape;999;p29"/>
            <p:cNvGrpSpPr/>
            <p:nvPr/>
          </p:nvGrpSpPr>
          <p:grpSpPr>
            <a:xfrm>
              <a:off x="2050740" y="1573413"/>
              <a:ext cx="245039" cy="563028"/>
              <a:chOff x="3727764" y="1573413"/>
              <a:chExt cx="245039" cy="563028"/>
            </a:xfrm>
          </p:grpSpPr>
          <p:grpSp>
            <p:nvGrpSpPr>
              <p:cNvPr id="1000" name="Google Shape;1000;p29"/>
              <p:cNvGrpSpPr/>
              <p:nvPr/>
            </p:nvGrpSpPr>
            <p:grpSpPr>
              <a:xfrm>
                <a:off x="3763632" y="1573413"/>
                <a:ext cx="172158" cy="551483"/>
                <a:chOff x="4043172" y="1684320"/>
                <a:chExt cx="352508" cy="1129211"/>
              </a:xfrm>
            </p:grpSpPr>
            <p:sp>
              <p:nvSpPr>
                <p:cNvPr id="1001" name="Google Shape;1001;p29"/>
                <p:cNvSpPr/>
                <p:nvPr/>
              </p:nvSpPr>
              <p:spPr>
                <a:xfrm>
                  <a:off x="4045582" y="2069359"/>
                  <a:ext cx="350098" cy="744172"/>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2" name="Google Shape;1002;p29"/>
                <p:cNvSpPr/>
                <p:nvPr/>
              </p:nvSpPr>
              <p:spPr>
                <a:xfrm>
                  <a:off x="4043172" y="1684320"/>
                  <a:ext cx="328891"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3" name="Google Shape;1003;p29"/>
              <p:cNvSpPr/>
              <p:nvPr/>
            </p:nvSpPr>
            <p:spPr>
              <a:xfrm rot="10800000">
                <a:off x="3727764" y="1874466"/>
                <a:ext cx="245039" cy="261975"/>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4" name="Google Shape;1004;p29"/>
            <p:cNvSpPr/>
            <p:nvPr/>
          </p:nvSpPr>
          <p:spPr>
            <a:xfrm rot="3432767">
              <a:off x="2343986" y="1749251"/>
              <a:ext cx="48099" cy="100649"/>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05" name="Google Shape;1005;p29"/>
            <p:cNvCxnSpPr/>
            <p:nvPr/>
          </p:nvCxnSpPr>
          <p:spPr>
            <a:xfrm flipH="1">
              <a:off x="2392284" y="1651349"/>
              <a:ext cx="22404" cy="145323"/>
            </a:xfrm>
            <a:prstGeom prst="straightConnector1">
              <a:avLst/>
            </a:prstGeom>
            <a:noFill/>
            <a:ln w="19050" cap="flat" cmpd="sng">
              <a:solidFill>
                <a:schemeClr val="lt1"/>
              </a:solidFill>
              <a:prstDash val="solid"/>
              <a:miter lim="800000"/>
              <a:headEnd type="none" w="sm" len="sm"/>
              <a:tailEnd type="none" w="sm" len="sm"/>
            </a:ln>
          </p:spPr>
        </p:cxnSp>
        <p:sp>
          <p:nvSpPr>
            <p:cNvPr id="1006" name="Google Shape;1006;p29"/>
            <p:cNvSpPr/>
            <p:nvPr/>
          </p:nvSpPr>
          <p:spPr>
            <a:xfrm rot="6308121">
              <a:off x="2259353" y="1752172"/>
              <a:ext cx="45719" cy="12999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7" name="Google Shape;1007;p29"/>
          <p:cNvSpPr/>
          <p:nvPr/>
        </p:nvSpPr>
        <p:spPr>
          <a:xfrm>
            <a:off x="2899126" y="995879"/>
            <a:ext cx="1312113" cy="89976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900" b="1">
                <a:solidFill>
                  <a:schemeClr val="accent5"/>
                </a:solidFill>
                <a:latin typeface="Calibri"/>
                <a:ea typeface="Calibri"/>
                <a:cs typeface="Calibri"/>
                <a:sym typeface="Calibri"/>
              </a:rPr>
              <a:t>Compétences pour la vie</a:t>
            </a:r>
            <a:endParaRPr/>
          </a:p>
        </p:txBody>
      </p:sp>
      <p:grpSp>
        <p:nvGrpSpPr>
          <p:cNvPr id="1008" name="Google Shape;1008;p29"/>
          <p:cNvGrpSpPr/>
          <p:nvPr/>
        </p:nvGrpSpPr>
        <p:grpSpPr>
          <a:xfrm>
            <a:off x="3569777" y="1337339"/>
            <a:ext cx="191177" cy="434562"/>
            <a:chOff x="2901934" y="5492712"/>
            <a:chExt cx="211356" cy="480431"/>
          </a:xfrm>
        </p:grpSpPr>
        <p:sp>
          <p:nvSpPr>
            <p:cNvPr id="1009" name="Google Shape;1009;p29"/>
            <p:cNvSpPr/>
            <p:nvPr/>
          </p:nvSpPr>
          <p:spPr>
            <a:xfrm>
              <a:off x="2928478" y="56807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0" name="Google Shape;1010;p29"/>
            <p:cNvSpPr/>
            <p:nvPr/>
          </p:nvSpPr>
          <p:spPr>
            <a:xfrm>
              <a:off x="2927300" y="54927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1" name="Google Shape;1011;p29"/>
            <p:cNvSpPr/>
            <p:nvPr/>
          </p:nvSpPr>
          <p:spPr>
            <a:xfrm rot="10800000">
              <a:off x="2901934" y="57226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12" name="Google Shape;1012;p29"/>
          <p:cNvGrpSpPr/>
          <p:nvPr/>
        </p:nvGrpSpPr>
        <p:grpSpPr>
          <a:xfrm>
            <a:off x="3308741" y="1337339"/>
            <a:ext cx="191177" cy="434562"/>
            <a:chOff x="2901934" y="5492712"/>
            <a:chExt cx="211356" cy="480431"/>
          </a:xfrm>
        </p:grpSpPr>
        <p:sp>
          <p:nvSpPr>
            <p:cNvPr id="1013" name="Google Shape;1013;p29"/>
            <p:cNvSpPr/>
            <p:nvPr/>
          </p:nvSpPr>
          <p:spPr>
            <a:xfrm>
              <a:off x="2928478" y="56807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4" name="Google Shape;1014;p29"/>
            <p:cNvSpPr/>
            <p:nvPr/>
          </p:nvSpPr>
          <p:spPr>
            <a:xfrm>
              <a:off x="2927300" y="54927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5" name="Google Shape;1015;p29"/>
            <p:cNvSpPr/>
            <p:nvPr/>
          </p:nvSpPr>
          <p:spPr>
            <a:xfrm rot="10800000">
              <a:off x="2901934" y="57226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16" name="Google Shape;1016;p29"/>
          <p:cNvGrpSpPr/>
          <p:nvPr/>
        </p:nvGrpSpPr>
        <p:grpSpPr>
          <a:xfrm>
            <a:off x="3047705" y="1337339"/>
            <a:ext cx="191177" cy="434562"/>
            <a:chOff x="2901934" y="5492712"/>
            <a:chExt cx="211356" cy="480431"/>
          </a:xfrm>
        </p:grpSpPr>
        <p:sp>
          <p:nvSpPr>
            <p:cNvPr id="1017" name="Google Shape;1017;p29"/>
            <p:cNvSpPr/>
            <p:nvPr/>
          </p:nvSpPr>
          <p:spPr>
            <a:xfrm>
              <a:off x="2928478" y="56807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8" name="Google Shape;1018;p29"/>
            <p:cNvSpPr/>
            <p:nvPr/>
          </p:nvSpPr>
          <p:spPr>
            <a:xfrm>
              <a:off x="2927300" y="54927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29"/>
            <p:cNvSpPr/>
            <p:nvPr/>
          </p:nvSpPr>
          <p:spPr>
            <a:xfrm rot="10800000">
              <a:off x="2901934" y="57226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20" name="Google Shape;1020;p29"/>
          <p:cNvGrpSpPr/>
          <p:nvPr/>
        </p:nvGrpSpPr>
        <p:grpSpPr>
          <a:xfrm>
            <a:off x="3848307" y="1337339"/>
            <a:ext cx="191177" cy="434562"/>
            <a:chOff x="2901934" y="5492712"/>
            <a:chExt cx="211356" cy="480431"/>
          </a:xfrm>
        </p:grpSpPr>
        <p:sp>
          <p:nvSpPr>
            <p:cNvPr id="1021" name="Google Shape;1021;p29"/>
            <p:cNvSpPr/>
            <p:nvPr/>
          </p:nvSpPr>
          <p:spPr>
            <a:xfrm>
              <a:off x="2928478" y="56807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2" name="Google Shape;1022;p29"/>
            <p:cNvSpPr/>
            <p:nvPr/>
          </p:nvSpPr>
          <p:spPr>
            <a:xfrm>
              <a:off x="2927300" y="54927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3" name="Google Shape;1023;p29"/>
            <p:cNvSpPr/>
            <p:nvPr/>
          </p:nvSpPr>
          <p:spPr>
            <a:xfrm rot="10800000">
              <a:off x="2901934" y="57226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24" name="Google Shape;1024;p29"/>
          <p:cNvSpPr txBox="1"/>
          <p:nvPr/>
        </p:nvSpPr>
        <p:spPr>
          <a:xfrm>
            <a:off x="996286" y="6701606"/>
            <a:ext cx="5254031"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4</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Sur base des nouvelles informations fournies par Asha et son père, vous vous adressez à votre supérieur pour réévaluer la situation. </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grpSp>
        <p:nvGrpSpPr>
          <p:cNvPr id="1025" name="Google Shape;1025;p29"/>
          <p:cNvGrpSpPr/>
          <p:nvPr/>
        </p:nvGrpSpPr>
        <p:grpSpPr>
          <a:xfrm>
            <a:off x="3667389" y="5521512"/>
            <a:ext cx="365595" cy="907443"/>
            <a:chOff x="4152776" y="1302447"/>
            <a:chExt cx="365595" cy="907443"/>
          </a:xfrm>
        </p:grpSpPr>
        <p:sp>
          <p:nvSpPr>
            <p:cNvPr id="1026" name="Google Shape;1026;p29"/>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7" name="Google Shape;1027;p29"/>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8" name="Google Shape;1028;p29"/>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9" name="Google Shape;1029;p29"/>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29"/>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31" name="Google Shape;1031;p29"/>
          <p:cNvSpPr/>
          <p:nvPr/>
        </p:nvSpPr>
        <p:spPr>
          <a:xfrm>
            <a:off x="2715871" y="5414027"/>
            <a:ext cx="773261" cy="835571"/>
          </a:xfrm>
          <a:prstGeom prst="wedgeRoundRectCallout">
            <a:avLst>
              <a:gd name="adj1" fmla="val 60849"/>
              <a:gd name="adj2" fmla="val -23214"/>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32" name="Google Shape;1032;p29"/>
          <p:cNvGrpSpPr/>
          <p:nvPr/>
        </p:nvGrpSpPr>
        <p:grpSpPr>
          <a:xfrm>
            <a:off x="4211241" y="5518330"/>
            <a:ext cx="431854" cy="904991"/>
            <a:chOff x="4115590" y="1302447"/>
            <a:chExt cx="431854" cy="904991"/>
          </a:xfrm>
        </p:grpSpPr>
        <p:sp>
          <p:nvSpPr>
            <p:cNvPr id="1033" name="Google Shape;1033;p29"/>
            <p:cNvSpPr/>
            <p:nvPr/>
          </p:nvSpPr>
          <p:spPr>
            <a:xfrm rot="10800000">
              <a:off x="4115590" y="1700517"/>
              <a:ext cx="431854"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4" name="Google Shape;1034;p29"/>
            <p:cNvSpPr/>
            <p:nvPr/>
          </p:nvSpPr>
          <p:spPr>
            <a:xfrm>
              <a:off x="4198185" y="1615929"/>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5" name="Google Shape;1035;p29"/>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6" name="Google Shape;1036;p29"/>
            <p:cNvSpPr/>
            <p:nvPr/>
          </p:nvSpPr>
          <p:spPr>
            <a:xfrm rot="2014337">
              <a:off x="4175656" y="1865922"/>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7" name="Google Shape;1037;p29"/>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38" name="Google Shape;1038;p29"/>
          <p:cNvGrpSpPr/>
          <p:nvPr/>
        </p:nvGrpSpPr>
        <p:grpSpPr>
          <a:xfrm>
            <a:off x="2996357" y="5615891"/>
            <a:ext cx="229965" cy="522731"/>
            <a:chOff x="3545772" y="5645112"/>
            <a:chExt cx="211356" cy="480431"/>
          </a:xfrm>
        </p:grpSpPr>
        <p:sp>
          <p:nvSpPr>
            <p:cNvPr id="1039" name="Google Shape;1039;p29"/>
            <p:cNvSpPr/>
            <p:nvPr/>
          </p:nvSpPr>
          <p:spPr>
            <a:xfrm>
              <a:off x="3572316" y="5833157"/>
              <a:ext cx="158818" cy="29238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0" name="Google Shape;1040;p29"/>
            <p:cNvSpPr/>
            <p:nvPr/>
          </p:nvSpPr>
          <p:spPr>
            <a:xfrm>
              <a:off x="3571138" y="5645112"/>
              <a:ext cx="160624" cy="1606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1" name="Google Shape;1041;p29"/>
            <p:cNvSpPr/>
            <p:nvPr/>
          </p:nvSpPr>
          <p:spPr>
            <a:xfrm rot="10800000">
              <a:off x="3545772" y="5875014"/>
              <a:ext cx="211356" cy="250529"/>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42" name="Google Shape;1042;p29"/>
          <p:cNvSpPr/>
          <p:nvPr/>
        </p:nvSpPr>
        <p:spPr>
          <a:xfrm>
            <a:off x="996286" y="4270025"/>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3" name="Google Shape;1043;p29"/>
          <p:cNvSpPr/>
          <p:nvPr/>
        </p:nvSpPr>
        <p:spPr>
          <a:xfrm>
            <a:off x="996287" y="7714253"/>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4" name="Google Shape;1044;p2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5" name="Google Shape;1045;p2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6" name="Google Shape;1046;p2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7" name="Google Shape;1047;p29"/>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8" name="Google Shape;1048;p29"/>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9" name="Google Shape;1049;p29"/>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
          <p:cNvSpPr/>
          <p:nvPr/>
        </p:nvSpPr>
        <p:spPr>
          <a:xfrm>
            <a:off x="0" y="0"/>
            <a:ext cx="6858000" cy="3314700"/>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3"/>
          <p:cNvSpPr txBox="1"/>
          <p:nvPr/>
        </p:nvSpPr>
        <p:spPr>
          <a:xfrm>
            <a:off x="752439" y="4817751"/>
            <a:ext cx="5517732"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C5F7A"/>
              </a:buClr>
              <a:buSzPts val="2000"/>
              <a:buFont typeface="Garamond"/>
              <a:buNone/>
            </a:pPr>
            <a:r>
              <a:rPr lang="en-ZA" sz="2000" b="1" i="0" u="none" strike="noStrike" cap="none">
                <a:solidFill>
                  <a:srgbClr val="8C5F7A"/>
                </a:solidFill>
                <a:latin typeface="Garamond"/>
                <a:ea typeface="Garamond"/>
                <a:cs typeface="Garamond"/>
                <a:sym typeface="Garamond"/>
              </a:rPr>
              <a:t>MODULE 1</a:t>
            </a:r>
            <a:endParaRPr/>
          </a:p>
          <a:p>
            <a:pPr marL="0" marR="0" lvl="0" indent="0" algn="l" rtl="0">
              <a:lnSpc>
                <a:spcPct val="100000"/>
              </a:lnSpc>
              <a:spcBef>
                <a:spcPts val="0"/>
              </a:spcBef>
              <a:spcAft>
                <a:spcPts val="0"/>
              </a:spcAft>
              <a:buClr>
                <a:srgbClr val="8C5F7A"/>
              </a:buClr>
              <a:buSzPts val="2000"/>
              <a:buFont typeface="Garamond"/>
              <a:buNone/>
            </a:pPr>
            <a:r>
              <a:rPr lang="en-ZA" sz="2000" b="1">
                <a:solidFill>
                  <a:srgbClr val="8C5F7A"/>
                </a:solidFill>
                <a:latin typeface="Garamond"/>
                <a:ea typeface="Garamond"/>
                <a:cs typeface="Garamond"/>
                <a:sym typeface="Garamond"/>
              </a:rPr>
              <a:t> </a:t>
            </a:r>
            <a:endParaRPr sz="4400" b="1">
              <a:solidFill>
                <a:srgbClr val="8C5F7A"/>
              </a:solidFill>
              <a:latin typeface="Garamond"/>
              <a:ea typeface="Garamond"/>
              <a:cs typeface="Garamond"/>
              <a:sym typeface="Garamond"/>
            </a:endParaRPr>
          </a:p>
          <a:p>
            <a:pPr marL="0" marR="0" lvl="0" indent="0" algn="l" rtl="0">
              <a:spcBef>
                <a:spcPts val="0"/>
              </a:spcBef>
              <a:spcAft>
                <a:spcPts val="0"/>
              </a:spcAft>
              <a:buNone/>
            </a:pPr>
            <a:r>
              <a:rPr lang="en-ZA" sz="4400" b="1">
                <a:solidFill>
                  <a:srgbClr val="8C5F7A"/>
                </a:solidFill>
                <a:latin typeface="Garamond"/>
                <a:ea typeface="Garamond"/>
                <a:cs typeface="Garamond"/>
                <a:sym typeface="Garamond"/>
              </a:rPr>
              <a:t>Fondements de la protection de l'enfance</a:t>
            </a:r>
            <a:endParaRPr/>
          </a:p>
        </p:txBody>
      </p:sp>
      <p:grpSp>
        <p:nvGrpSpPr>
          <p:cNvPr id="183" name="Google Shape;183;p3"/>
          <p:cNvGrpSpPr/>
          <p:nvPr/>
        </p:nvGrpSpPr>
        <p:grpSpPr>
          <a:xfrm>
            <a:off x="166713" y="1675567"/>
            <a:ext cx="2941292" cy="2824578"/>
            <a:chOff x="221267" y="1166337"/>
            <a:chExt cx="1481008" cy="1422241"/>
          </a:xfrm>
        </p:grpSpPr>
        <p:sp>
          <p:nvSpPr>
            <p:cNvPr id="184" name="Google Shape;184;p3"/>
            <p:cNvSpPr/>
            <p:nvPr/>
          </p:nvSpPr>
          <p:spPr>
            <a:xfrm rot="1782986">
              <a:off x="390316" y="1384825"/>
              <a:ext cx="1142910" cy="985264"/>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5" name="Google Shape;185;p3"/>
            <p:cNvGrpSpPr/>
            <p:nvPr/>
          </p:nvGrpSpPr>
          <p:grpSpPr>
            <a:xfrm>
              <a:off x="705900" y="1548611"/>
              <a:ext cx="453616" cy="608826"/>
              <a:chOff x="5673592" y="7611394"/>
              <a:chExt cx="814830" cy="1093633"/>
            </a:xfrm>
          </p:grpSpPr>
          <p:sp>
            <p:nvSpPr>
              <p:cNvPr id="186" name="Google Shape;186;p3"/>
              <p:cNvSpPr/>
              <p:nvPr/>
            </p:nvSpPr>
            <p:spPr>
              <a:xfrm>
                <a:off x="5675993" y="8360881"/>
                <a:ext cx="323729" cy="34414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3"/>
              <p:cNvSpPr/>
              <p:nvPr/>
            </p:nvSpPr>
            <p:spPr>
              <a:xfrm>
                <a:off x="5673592" y="7977240"/>
                <a:ext cx="327409" cy="3274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3"/>
              <p:cNvSpPr/>
              <p:nvPr/>
            </p:nvSpPr>
            <p:spPr>
              <a:xfrm>
                <a:off x="6163413" y="7995034"/>
                <a:ext cx="323730" cy="709993"/>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3"/>
              <p:cNvSpPr/>
              <p:nvPr/>
            </p:nvSpPr>
            <p:spPr>
              <a:xfrm>
                <a:off x="6161012" y="7611394"/>
                <a:ext cx="327410" cy="3274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3"/>
              <p:cNvSpPr/>
              <p:nvPr/>
            </p:nvSpPr>
            <p:spPr>
              <a:xfrm rot="-8740439">
                <a:off x="6099610" y="8091090"/>
                <a:ext cx="101108" cy="244001"/>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3"/>
              <p:cNvSpPr/>
              <p:nvPr/>
            </p:nvSpPr>
            <p:spPr>
              <a:xfrm rot="-7498798">
                <a:off x="5992187" y="8234266"/>
                <a:ext cx="101108" cy="165176"/>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30"/>
          <p:cNvSpPr txBox="1"/>
          <p:nvPr/>
        </p:nvSpPr>
        <p:spPr>
          <a:xfrm>
            <a:off x="996287" y="2159654"/>
            <a:ext cx="5254042"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5</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Asha (15 ans) est venue au bureau de protection de l'enfance. Vous trouvez un endroit privé pour lui parler. Asha vous dit que sa famille veut qu'elle se marie, mais qu'elle n'aime pas l'homme et qu'elle veut rester à l'école. Vous l'écoutez attentivement et notez quelques informations de base sur sa famille, sa maison, etc. </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sp>
        <p:nvSpPr>
          <p:cNvPr id="1055" name="Google Shape;1055;p30"/>
          <p:cNvSpPr txBox="1"/>
          <p:nvPr/>
        </p:nvSpPr>
        <p:spPr>
          <a:xfrm>
            <a:off x="996287" y="6260589"/>
            <a:ext cx="5254042"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6</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parlez à Asha de sa vie et lui posez des questions pour mieux comprendre. Elle vous informe que c'est sa mère qui veut qu'elle se marie parce qu'il y a beaucoup d'enfants dans la maison et qu'Asha vieillit. Asha vous dit que toute sa famille n'est pas d'accord, en particulier son oncle. Plus tard, avec l'accord d'Asha, vous vous rendez chez elle pour parler à sa famille et recueillir plus d'informations sur la situation. </a:t>
            </a:r>
            <a:endParaRPr/>
          </a:p>
          <a:p>
            <a:pPr marL="228600" marR="0" lvl="0" indent="-158750" algn="l" rtl="0">
              <a:spcBef>
                <a:spcPts val="0"/>
              </a:spcBef>
              <a:spcAft>
                <a:spcPts val="0"/>
              </a:spcAft>
              <a:buClr>
                <a:schemeClr val="dk1"/>
              </a:buClr>
              <a:buSzPts val="1100"/>
              <a:buFont typeface="Calibri"/>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sp>
        <p:nvSpPr>
          <p:cNvPr id="1056" name="Google Shape;1056;p30"/>
          <p:cNvSpPr/>
          <p:nvPr/>
        </p:nvSpPr>
        <p:spPr>
          <a:xfrm>
            <a:off x="1830042" y="941753"/>
            <a:ext cx="2176451" cy="971662"/>
          </a:xfrm>
          <a:prstGeom prst="wedgeRoundRectCallout">
            <a:avLst>
              <a:gd name="adj1" fmla="val 57018"/>
              <a:gd name="adj2" fmla="val -20690"/>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57" name="Google Shape;1057;p30"/>
          <p:cNvGrpSpPr/>
          <p:nvPr/>
        </p:nvGrpSpPr>
        <p:grpSpPr>
          <a:xfrm>
            <a:off x="4356442" y="1128826"/>
            <a:ext cx="373978" cy="850086"/>
            <a:chOff x="3545772" y="5645112"/>
            <a:chExt cx="211356" cy="480431"/>
          </a:xfrm>
        </p:grpSpPr>
        <p:sp>
          <p:nvSpPr>
            <p:cNvPr id="1058" name="Google Shape;1058;p30"/>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9" name="Google Shape;1059;p30"/>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0" name="Google Shape;1060;p30"/>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1" name="Google Shape;1061;p30"/>
          <p:cNvGrpSpPr/>
          <p:nvPr/>
        </p:nvGrpSpPr>
        <p:grpSpPr>
          <a:xfrm>
            <a:off x="2240979" y="1314450"/>
            <a:ext cx="211356" cy="480431"/>
            <a:chOff x="2901934" y="5492712"/>
            <a:chExt cx="211356" cy="480431"/>
          </a:xfrm>
        </p:grpSpPr>
        <p:sp>
          <p:nvSpPr>
            <p:cNvPr id="1062" name="Google Shape;1062;p30"/>
            <p:cNvSpPr/>
            <p:nvPr/>
          </p:nvSpPr>
          <p:spPr>
            <a:xfrm>
              <a:off x="2928478" y="5680757"/>
              <a:ext cx="158818" cy="29238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3" name="Google Shape;1063;p30"/>
            <p:cNvSpPr/>
            <p:nvPr/>
          </p:nvSpPr>
          <p:spPr>
            <a:xfrm>
              <a:off x="2927300" y="5492712"/>
              <a:ext cx="160624" cy="1606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4" name="Google Shape;1064;p30"/>
            <p:cNvSpPr/>
            <p:nvPr/>
          </p:nvSpPr>
          <p:spPr>
            <a:xfrm rot="10800000">
              <a:off x="2901934" y="5722614"/>
              <a:ext cx="211356" cy="250529"/>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5" name="Google Shape;1065;p30"/>
          <p:cNvGrpSpPr/>
          <p:nvPr/>
        </p:nvGrpSpPr>
        <p:grpSpPr>
          <a:xfrm>
            <a:off x="3303648" y="1128826"/>
            <a:ext cx="225456" cy="678415"/>
            <a:chOff x="3976798" y="1684320"/>
            <a:chExt cx="461640" cy="1389116"/>
          </a:xfrm>
        </p:grpSpPr>
        <p:sp>
          <p:nvSpPr>
            <p:cNvPr id="1066" name="Google Shape;1066;p30"/>
            <p:cNvSpPr/>
            <p:nvPr/>
          </p:nvSpPr>
          <p:spPr>
            <a:xfrm>
              <a:off x="3976798" y="2069359"/>
              <a:ext cx="461640" cy="1004077"/>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7" name="Google Shape;1067;p30"/>
            <p:cNvSpPr/>
            <p:nvPr/>
          </p:nvSpPr>
          <p:spPr>
            <a:xfrm>
              <a:off x="4043172" y="1684320"/>
              <a:ext cx="328891" cy="32889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68" name="Google Shape;1068;p30"/>
          <p:cNvSpPr/>
          <p:nvPr/>
        </p:nvSpPr>
        <p:spPr>
          <a:xfrm>
            <a:off x="2639359" y="1365387"/>
            <a:ext cx="337520" cy="193138"/>
          </a:xfrm>
          <a:prstGeom prst="donut">
            <a:avLst>
              <a:gd name="adj"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69" name="Google Shape;1069;p30"/>
          <p:cNvSpPr/>
          <p:nvPr/>
        </p:nvSpPr>
        <p:spPr>
          <a:xfrm rot="2904615">
            <a:off x="2776192" y="1329631"/>
            <a:ext cx="337520" cy="193138"/>
          </a:xfrm>
          <a:prstGeom prst="donut">
            <a:avLst>
              <a:gd name="adj"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1070" name="Google Shape;1070;p30"/>
          <p:cNvGrpSpPr/>
          <p:nvPr/>
        </p:nvGrpSpPr>
        <p:grpSpPr>
          <a:xfrm>
            <a:off x="4882752" y="899798"/>
            <a:ext cx="665593" cy="1090296"/>
            <a:chOff x="5048580" y="1330093"/>
            <a:chExt cx="665593" cy="1090296"/>
          </a:xfrm>
        </p:grpSpPr>
        <p:grpSp>
          <p:nvGrpSpPr>
            <p:cNvPr id="1071" name="Google Shape;1071;p30"/>
            <p:cNvGrpSpPr/>
            <p:nvPr/>
          </p:nvGrpSpPr>
          <p:grpSpPr>
            <a:xfrm>
              <a:off x="5143825" y="1800822"/>
              <a:ext cx="316044" cy="323250"/>
              <a:chOff x="2954263" y="1775178"/>
              <a:chExt cx="316044" cy="323250"/>
            </a:xfrm>
          </p:grpSpPr>
          <p:sp>
            <p:nvSpPr>
              <p:cNvPr id="1072" name="Google Shape;1072;p30"/>
              <p:cNvSpPr/>
              <p:nvPr/>
            </p:nvSpPr>
            <p:spPr>
              <a:xfrm rot="-8740439">
                <a:off x="3108478" y="1782471"/>
                <a:ext cx="101566" cy="245105"/>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3" name="Google Shape;1073;p30"/>
              <p:cNvSpPr/>
              <p:nvPr/>
            </p:nvSpPr>
            <p:spPr>
              <a:xfrm rot="-7498798">
                <a:off x="3000569" y="1926295"/>
                <a:ext cx="101566" cy="165924"/>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74" name="Google Shape;1074;p30"/>
            <p:cNvSpPr/>
            <p:nvPr/>
          </p:nvSpPr>
          <p:spPr>
            <a:xfrm rot="-1094684">
              <a:off x="5102983" y="1656859"/>
              <a:ext cx="45719" cy="35487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5" name="Google Shape;1075;p30"/>
            <p:cNvSpPr/>
            <p:nvPr/>
          </p:nvSpPr>
          <p:spPr>
            <a:xfrm rot="-5064055">
              <a:off x="5265161" y="1680146"/>
              <a:ext cx="101003" cy="279895"/>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076" name="Google Shape;1076;p30"/>
            <p:cNvCxnSpPr/>
            <p:nvPr/>
          </p:nvCxnSpPr>
          <p:spPr>
            <a:xfrm flipH="1">
              <a:off x="5175388" y="1694718"/>
              <a:ext cx="74812" cy="109302"/>
            </a:xfrm>
            <a:prstGeom prst="straightConnector1">
              <a:avLst/>
            </a:prstGeom>
            <a:noFill/>
            <a:ln w="28575" cap="flat" cmpd="sng">
              <a:solidFill>
                <a:schemeClr val="accent5"/>
              </a:solidFill>
              <a:prstDash val="solid"/>
              <a:miter lim="800000"/>
              <a:headEnd type="none" w="sm" len="sm"/>
              <a:tailEnd type="none" w="sm" len="sm"/>
            </a:ln>
          </p:spPr>
        </p:cxnSp>
        <p:grpSp>
          <p:nvGrpSpPr>
            <p:cNvPr id="1077" name="Google Shape;1077;p30"/>
            <p:cNvGrpSpPr/>
            <p:nvPr/>
          </p:nvGrpSpPr>
          <p:grpSpPr>
            <a:xfrm>
              <a:off x="5274909" y="1330093"/>
              <a:ext cx="439264" cy="1090296"/>
              <a:chOff x="4152776" y="1302447"/>
              <a:chExt cx="365595" cy="907443"/>
            </a:xfrm>
          </p:grpSpPr>
          <p:sp>
            <p:nvSpPr>
              <p:cNvPr id="1078" name="Google Shape;1078;p30"/>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9" name="Google Shape;1079;p30"/>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0" name="Google Shape;1080;p30"/>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81" name="Google Shape;1081;p30"/>
          <p:cNvGrpSpPr/>
          <p:nvPr/>
        </p:nvGrpSpPr>
        <p:grpSpPr>
          <a:xfrm>
            <a:off x="1511633" y="4893341"/>
            <a:ext cx="4223338" cy="1090296"/>
            <a:chOff x="1785946" y="4940723"/>
            <a:chExt cx="4223338" cy="1090296"/>
          </a:xfrm>
        </p:grpSpPr>
        <p:sp>
          <p:nvSpPr>
            <p:cNvPr id="1082" name="Google Shape;1082;p30"/>
            <p:cNvSpPr/>
            <p:nvPr/>
          </p:nvSpPr>
          <p:spPr>
            <a:xfrm>
              <a:off x="1785946" y="4975199"/>
              <a:ext cx="2761670" cy="1055820"/>
            </a:xfrm>
            <a:prstGeom prst="wedgeRoundRectCallout">
              <a:avLst>
                <a:gd name="adj1" fmla="val 57243"/>
                <a:gd name="adj2" fmla="val -2032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83" name="Google Shape;1083;p30"/>
            <p:cNvGrpSpPr/>
            <p:nvPr/>
          </p:nvGrpSpPr>
          <p:grpSpPr>
            <a:xfrm>
              <a:off x="1997645" y="5143330"/>
              <a:ext cx="1384103" cy="732003"/>
              <a:chOff x="5979451" y="4936789"/>
              <a:chExt cx="703946" cy="600026"/>
            </a:xfrm>
          </p:grpSpPr>
          <p:sp>
            <p:nvSpPr>
              <p:cNvPr id="1084" name="Google Shape;1084;p30"/>
              <p:cNvSpPr/>
              <p:nvPr/>
            </p:nvSpPr>
            <p:spPr>
              <a:xfrm>
                <a:off x="6065519" y="5166363"/>
                <a:ext cx="531810" cy="3704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5" name="Google Shape;1085;p30"/>
              <p:cNvSpPr/>
              <p:nvPr/>
            </p:nvSpPr>
            <p:spPr>
              <a:xfrm rot="10800000">
                <a:off x="5979451" y="4936789"/>
                <a:ext cx="703946" cy="229571"/>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86" name="Google Shape;1086;p30"/>
            <p:cNvGrpSpPr/>
            <p:nvPr/>
          </p:nvGrpSpPr>
          <p:grpSpPr>
            <a:xfrm>
              <a:off x="2283876" y="5468797"/>
              <a:ext cx="160624" cy="348669"/>
              <a:chOff x="4043172" y="1684320"/>
              <a:chExt cx="328891" cy="713931"/>
            </a:xfrm>
          </p:grpSpPr>
          <p:sp>
            <p:nvSpPr>
              <p:cNvPr id="1087" name="Google Shape;1087;p30"/>
              <p:cNvSpPr/>
              <p:nvPr/>
            </p:nvSpPr>
            <p:spPr>
              <a:xfrm>
                <a:off x="4045584" y="2069359"/>
                <a:ext cx="325194" cy="3288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8" name="Google Shape;1088;p30"/>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89" name="Google Shape;1089;p30"/>
            <p:cNvGrpSpPr/>
            <p:nvPr/>
          </p:nvGrpSpPr>
          <p:grpSpPr>
            <a:xfrm>
              <a:off x="2501958" y="5468797"/>
              <a:ext cx="160624" cy="348669"/>
              <a:chOff x="4043172" y="1684320"/>
              <a:chExt cx="328891" cy="713931"/>
            </a:xfrm>
          </p:grpSpPr>
          <p:sp>
            <p:nvSpPr>
              <p:cNvPr id="1090" name="Google Shape;1090;p30"/>
              <p:cNvSpPr/>
              <p:nvPr/>
            </p:nvSpPr>
            <p:spPr>
              <a:xfrm>
                <a:off x="4045584" y="2069359"/>
                <a:ext cx="325194" cy="3288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1" name="Google Shape;1091;p30"/>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92" name="Google Shape;1092;p30"/>
            <p:cNvGrpSpPr/>
            <p:nvPr/>
          </p:nvGrpSpPr>
          <p:grpSpPr>
            <a:xfrm>
              <a:off x="2702017" y="5468797"/>
              <a:ext cx="160624" cy="348669"/>
              <a:chOff x="4043172" y="1684320"/>
              <a:chExt cx="328891" cy="713931"/>
            </a:xfrm>
          </p:grpSpPr>
          <p:sp>
            <p:nvSpPr>
              <p:cNvPr id="1093" name="Google Shape;1093;p30"/>
              <p:cNvSpPr/>
              <p:nvPr/>
            </p:nvSpPr>
            <p:spPr>
              <a:xfrm>
                <a:off x="4045584" y="2069359"/>
                <a:ext cx="325194" cy="3288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4" name="Google Shape;1094;p30"/>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95" name="Google Shape;1095;p30"/>
            <p:cNvGrpSpPr/>
            <p:nvPr/>
          </p:nvGrpSpPr>
          <p:grpSpPr>
            <a:xfrm>
              <a:off x="3450281" y="5277429"/>
              <a:ext cx="172158" cy="551483"/>
              <a:chOff x="4043172" y="1684320"/>
              <a:chExt cx="352508" cy="1129211"/>
            </a:xfrm>
          </p:grpSpPr>
          <p:sp>
            <p:nvSpPr>
              <p:cNvPr id="1096" name="Google Shape;1096;p30"/>
              <p:cNvSpPr/>
              <p:nvPr/>
            </p:nvSpPr>
            <p:spPr>
              <a:xfrm>
                <a:off x="4045582" y="2069359"/>
                <a:ext cx="350098" cy="744172"/>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7" name="Google Shape;1097;p30"/>
              <p:cNvSpPr/>
              <p:nvPr/>
            </p:nvSpPr>
            <p:spPr>
              <a:xfrm>
                <a:off x="4043172" y="1684320"/>
                <a:ext cx="328891"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98" name="Google Shape;1098;p30"/>
            <p:cNvGrpSpPr/>
            <p:nvPr/>
          </p:nvGrpSpPr>
          <p:grpSpPr>
            <a:xfrm>
              <a:off x="3725068" y="5277429"/>
              <a:ext cx="172158" cy="551483"/>
              <a:chOff x="4043172" y="1684320"/>
              <a:chExt cx="352508" cy="1129211"/>
            </a:xfrm>
          </p:grpSpPr>
          <p:sp>
            <p:nvSpPr>
              <p:cNvPr id="1099" name="Google Shape;1099;p30"/>
              <p:cNvSpPr/>
              <p:nvPr/>
            </p:nvSpPr>
            <p:spPr>
              <a:xfrm>
                <a:off x="4045582" y="2069359"/>
                <a:ext cx="350098" cy="744172"/>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0" name="Google Shape;1100;p30"/>
              <p:cNvSpPr/>
              <p:nvPr/>
            </p:nvSpPr>
            <p:spPr>
              <a:xfrm>
                <a:off x="4043172" y="1684320"/>
                <a:ext cx="328891"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01" name="Google Shape;1101;p30"/>
            <p:cNvGrpSpPr/>
            <p:nvPr/>
          </p:nvGrpSpPr>
          <p:grpSpPr>
            <a:xfrm>
              <a:off x="2901934" y="5337035"/>
              <a:ext cx="211356" cy="480431"/>
              <a:chOff x="2901934" y="5492712"/>
              <a:chExt cx="211356" cy="480431"/>
            </a:xfrm>
          </p:grpSpPr>
          <p:sp>
            <p:nvSpPr>
              <p:cNvPr id="1102" name="Google Shape;1102;p30"/>
              <p:cNvSpPr/>
              <p:nvPr/>
            </p:nvSpPr>
            <p:spPr>
              <a:xfrm>
                <a:off x="2928478" y="56807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3" name="Google Shape;1103;p30"/>
              <p:cNvSpPr/>
              <p:nvPr/>
            </p:nvSpPr>
            <p:spPr>
              <a:xfrm>
                <a:off x="2927300" y="54927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4" name="Google Shape;1104;p30"/>
              <p:cNvSpPr/>
              <p:nvPr/>
            </p:nvSpPr>
            <p:spPr>
              <a:xfrm rot="10800000">
                <a:off x="2901934" y="57226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5" name="Google Shape;1105;p30"/>
            <p:cNvSpPr/>
            <p:nvPr/>
          </p:nvSpPr>
          <p:spPr>
            <a:xfrm rot="10800000">
              <a:off x="3414426" y="5566936"/>
              <a:ext cx="245039" cy="261975"/>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06" name="Google Shape;1106;p30"/>
            <p:cNvGrpSpPr/>
            <p:nvPr/>
          </p:nvGrpSpPr>
          <p:grpSpPr>
            <a:xfrm>
              <a:off x="4108922" y="5277429"/>
              <a:ext cx="172158" cy="551483"/>
              <a:chOff x="4043172" y="1684320"/>
              <a:chExt cx="352508" cy="1129211"/>
            </a:xfrm>
          </p:grpSpPr>
          <p:sp>
            <p:nvSpPr>
              <p:cNvPr id="1107" name="Google Shape;1107;p30"/>
              <p:cNvSpPr/>
              <p:nvPr/>
            </p:nvSpPr>
            <p:spPr>
              <a:xfrm>
                <a:off x="4045582" y="2069359"/>
                <a:ext cx="350098" cy="744172"/>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8" name="Google Shape;1108;p30"/>
              <p:cNvSpPr/>
              <p:nvPr/>
            </p:nvSpPr>
            <p:spPr>
              <a:xfrm>
                <a:off x="4043172" y="1684320"/>
                <a:ext cx="328891"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09" name="Google Shape;1109;p30"/>
            <p:cNvSpPr/>
            <p:nvPr/>
          </p:nvSpPr>
          <p:spPr>
            <a:xfrm>
              <a:off x="4135765" y="5102123"/>
              <a:ext cx="133781" cy="133781"/>
            </a:xfrm>
            <a:prstGeom prst="mathMultiply">
              <a:avLst>
                <a:gd name="adj1" fmla="val 2352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0" name="Google Shape;1110;p30"/>
            <p:cNvSpPr/>
            <p:nvPr/>
          </p:nvSpPr>
          <p:spPr>
            <a:xfrm>
              <a:off x="3495035" y="5115458"/>
              <a:ext cx="82556" cy="61709"/>
            </a:xfrm>
            <a:custGeom>
              <a:avLst/>
              <a:gdLst/>
              <a:ahLst/>
              <a:cxnLst/>
              <a:rect l="l" t="t" r="r" b="b"/>
              <a:pathLst>
                <a:path w="83820" h="87630" extrusionOk="0">
                  <a:moveTo>
                    <a:pt x="0" y="49530"/>
                  </a:moveTo>
                  <a:lnTo>
                    <a:pt x="38100" y="87630"/>
                  </a:lnTo>
                  <a:lnTo>
                    <a:pt x="83820" y="0"/>
                  </a:lnTo>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11" name="Google Shape;1111;p30"/>
            <p:cNvGrpSpPr/>
            <p:nvPr/>
          </p:nvGrpSpPr>
          <p:grpSpPr>
            <a:xfrm>
              <a:off x="4877871" y="5180933"/>
              <a:ext cx="373978" cy="850086"/>
              <a:chOff x="3545772" y="5645112"/>
              <a:chExt cx="211356" cy="480431"/>
            </a:xfrm>
          </p:grpSpPr>
          <p:sp>
            <p:nvSpPr>
              <p:cNvPr id="1112" name="Google Shape;1112;p30"/>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3" name="Google Shape;1113;p30"/>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4" name="Google Shape;1114;p30"/>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15" name="Google Shape;1115;p30"/>
            <p:cNvGrpSpPr/>
            <p:nvPr/>
          </p:nvGrpSpPr>
          <p:grpSpPr>
            <a:xfrm>
              <a:off x="5343691" y="4940723"/>
              <a:ext cx="665593" cy="1090296"/>
              <a:chOff x="5048580" y="1330093"/>
              <a:chExt cx="665593" cy="1090296"/>
            </a:xfrm>
          </p:grpSpPr>
          <p:grpSp>
            <p:nvGrpSpPr>
              <p:cNvPr id="1116" name="Google Shape;1116;p30"/>
              <p:cNvGrpSpPr/>
              <p:nvPr/>
            </p:nvGrpSpPr>
            <p:grpSpPr>
              <a:xfrm>
                <a:off x="5143825" y="1800822"/>
                <a:ext cx="316044" cy="323250"/>
                <a:chOff x="2954263" y="1775178"/>
                <a:chExt cx="316044" cy="323250"/>
              </a:xfrm>
            </p:grpSpPr>
            <p:sp>
              <p:nvSpPr>
                <p:cNvPr id="1117" name="Google Shape;1117;p30"/>
                <p:cNvSpPr/>
                <p:nvPr/>
              </p:nvSpPr>
              <p:spPr>
                <a:xfrm rot="-8740439">
                  <a:off x="3108478" y="1782471"/>
                  <a:ext cx="101566" cy="245105"/>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8" name="Google Shape;1118;p30"/>
                <p:cNvSpPr/>
                <p:nvPr/>
              </p:nvSpPr>
              <p:spPr>
                <a:xfrm rot="-7498798">
                  <a:off x="3000569" y="1926295"/>
                  <a:ext cx="101566" cy="165924"/>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19" name="Google Shape;1119;p30"/>
              <p:cNvSpPr/>
              <p:nvPr/>
            </p:nvSpPr>
            <p:spPr>
              <a:xfrm rot="-1094684">
                <a:off x="5102983" y="1656859"/>
                <a:ext cx="45719" cy="35487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30"/>
              <p:cNvSpPr/>
              <p:nvPr/>
            </p:nvSpPr>
            <p:spPr>
              <a:xfrm rot="-5064055">
                <a:off x="5265161" y="1680146"/>
                <a:ext cx="101003" cy="279895"/>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21" name="Google Shape;1121;p30"/>
              <p:cNvCxnSpPr/>
              <p:nvPr/>
            </p:nvCxnSpPr>
            <p:spPr>
              <a:xfrm flipH="1">
                <a:off x="5175388" y="1694718"/>
                <a:ext cx="74812" cy="109302"/>
              </a:xfrm>
              <a:prstGeom prst="straightConnector1">
                <a:avLst/>
              </a:prstGeom>
              <a:noFill/>
              <a:ln w="28575" cap="flat" cmpd="sng">
                <a:solidFill>
                  <a:schemeClr val="accent5"/>
                </a:solidFill>
                <a:prstDash val="solid"/>
                <a:miter lim="800000"/>
                <a:headEnd type="none" w="sm" len="sm"/>
                <a:tailEnd type="none" w="sm" len="sm"/>
              </a:ln>
            </p:spPr>
          </p:cxnSp>
          <p:grpSp>
            <p:nvGrpSpPr>
              <p:cNvPr id="1122" name="Google Shape;1122;p30"/>
              <p:cNvGrpSpPr/>
              <p:nvPr/>
            </p:nvGrpSpPr>
            <p:grpSpPr>
              <a:xfrm>
                <a:off x="5274909" y="1330093"/>
                <a:ext cx="439264" cy="1090296"/>
                <a:chOff x="4152776" y="1302447"/>
                <a:chExt cx="365595" cy="907443"/>
              </a:xfrm>
            </p:grpSpPr>
            <p:sp>
              <p:nvSpPr>
                <p:cNvPr id="1123" name="Google Shape;1123;p30"/>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4" name="Google Shape;1124;p30"/>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5" name="Google Shape;1125;p30"/>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sp>
        <p:nvSpPr>
          <p:cNvPr id="1126" name="Google Shape;1126;p30"/>
          <p:cNvSpPr/>
          <p:nvPr/>
        </p:nvSpPr>
        <p:spPr>
          <a:xfrm>
            <a:off x="996287" y="3587758"/>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7" name="Google Shape;1127;p30"/>
          <p:cNvSpPr/>
          <p:nvPr/>
        </p:nvSpPr>
        <p:spPr>
          <a:xfrm>
            <a:off x="996287" y="7864308"/>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8" name="Google Shape;1128;p3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9" name="Google Shape;1129;p3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0" name="Google Shape;1130;p3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1" name="Google Shape;1131;p30"/>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2" name="Google Shape;1132;p30"/>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3" name="Google Shape;1133;p30"/>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31"/>
          <p:cNvSpPr/>
          <p:nvPr/>
        </p:nvSpPr>
        <p:spPr>
          <a:xfrm>
            <a:off x="5072083" y="5149517"/>
            <a:ext cx="825791" cy="994785"/>
          </a:xfrm>
          <a:prstGeom prst="roundRect">
            <a:avLst>
              <a:gd name="adj" fmla="val 4056"/>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b="1">
              <a:solidFill>
                <a:schemeClr val="lt1"/>
              </a:solidFill>
              <a:latin typeface="Calibri"/>
              <a:ea typeface="Calibri"/>
              <a:cs typeface="Calibri"/>
              <a:sym typeface="Calibri"/>
            </a:endParaRPr>
          </a:p>
        </p:txBody>
      </p:sp>
      <p:sp>
        <p:nvSpPr>
          <p:cNvPr id="1139" name="Google Shape;1139;p31"/>
          <p:cNvSpPr txBox="1"/>
          <p:nvPr/>
        </p:nvSpPr>
        <p:spPr>
          <a:xfrm>
            <a:off x="996287" y="2377713"/>
            <a:ext cx="5254042"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SCENE 7</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augmentez la fréquence de vos visites chez Asha pour vérifier comment elle va. Vous veillez également à prendre régulièrement des nouvelles de son oncle et de son professeur. Chaque semaine, vous rencontrez l'animateur du programme de préparation à la vie active auquel Asha participe. Au fil du temps, Asha s'installe dans une routine régulière entre l'école et le programme de préparation à la vie active.</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sp>
        <p:nvSpPr>
          <p:cNvPr id="1140" name="Google Shape;1140;p31"/>
          <p:cNvSpPr txBox="1"/>
          <p:nvPr/>
        </p:nvSpPr>
        <p:spPr>
          <a:xfrm>
            <a:off x="996287" y="6313837"/>
            <a:ext cx="5254042"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SCENE 8</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Asha vous dit qu'elle ne veut pas se marier et ses parents sont d'accord. Elle a suivi le programme de préparation à la vie active et est maintenant un mentor pour les jeunes filles. Asha vous dit qu'elle ne veut pas se marier avant d'avoir atteint l'âge de 18 ans et d'avoir obtenu son diplôme d'enseignante. Après trois mois, vous convenez avec Asha et sa famille de clore son dossier parce que les risques identifiés lors de son évaluation ont suffisamment diminué et que les objectifs du plan d'intervention ont été atteints. </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grpSp>
        <p:nvGrpSpPr>
          <p:cNvPr id="1141" name="Google Shape;1141;p31"/>
          <p:cNvGrpSpPr/>
          <p:nvPr/>
        </p:nvGrpSpPr>
        <p:grpSpPr>
          <a:xfrm>
            <a:off x="1499555" y="1363881"/>
            <a:ext cx="324331" cy="805023"/>
            <a:chOff x="4152776" y="1302447"/>
            <a:chExt cx="365595" cy="907443"/>
          </a:xfrm>
        </p:grpSpPr>
        <p:sp>
          <p:nvSpPr>
            <p:cNvPr id="1142" name="Google Shape;1142;p31"/>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3" name="Google Shape;1143;p31"/>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4" name="Google Shape;1144;p31"/>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5" name="Google Shape;1145;p31"/>
            <p:cNvSpPr/>
            <p:nvPr/>
          </p:nvSpPr>
          <p:spPr>
            <a:xfrm rot="-1881284">
              <a:off x="4255086" y="1847861"/>
              <a:ext cx="210569" cy="1543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6" name="Google Shape;1146;p31"/>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47" name="Google Shape;1147;p31"/>
          <p:cNvGrpSpPr/>
          <p:nvPr/>
        </p:nvGrpSpPr>
        <p:grpSpPr>
          <a:xfrm>
            <a:off x="1895917" y="1091446"/>
            <a:ext cx="789652" cy="417619"/>
            <a:chOff x="5979451" y="4936789"/>
            <a:chExt cx="703946" cy="600026"/>
          </a:xfrm>
        </p:grpSpPr>
        <p:sp>
          <p:nvSpPr>
            <p:cNvPr id="1148" name="Google Shape;1148;p31"/>
            <p:cNvSpPr/>
            <p:nvPr/>
          </p:nvSpPr>
          <p:spPr>
            <a:xfrm>
              <a:off x="6065519" y="5166363"/>
              <a:ext cx="531810" cy="3704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9" name="Google Shape;1149;p31"/>
            <p:cNvSpPr/>
            <p:nvPr/>
          </p:nvSpPr>
          <p:spPr>
            <a:xfrm rot="10800000">
              <a:off x="5979451" y="4936789"/>
              <a:ext cx="703946" cy="22957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50" name="Google Shape;1150;p31"/>
          <p:cNvGrpSpPr/>
          <p:nvPr/>
        </p:nvGrpSpPr>
        <p:grpSpPr>
          <a:xfrm>
            <a:off x="2589022" y="1654537"/>
            <a:ext cx="554097" cy="540472"/>
            <a:chOff x="2589022" y="1782776"/>
            <a:chExt cx="554097" cy="540472"/>
          </a:xfrm>
        </p:grpSpPr>
        <p:sp>
          <p:nvSpPr>
            <p:cNvPr id="1151" name="Google Shape;1151;p31"/>
            <p:cNvSpPr/>
            <p:nvPr/>
          </p:nvSpPr>
          <p:spPr>
            <a:xfrm>
              <a:off x="2589022" y="1782776"/>
              <a:ext cx="554097" cy="92842"/>
            </a:xfrm>
            <a:custGeom>
              <a:avLst/>
              <a:gdLst/>
              <a:ahLst/>
              <a:cxnLst/>
              <a:rect l="l" t="t" r="r" b="b"/>
              <a:pathLst>
                <a:path w="863600" h="198120" extrusionOk="0">
                  <a:moveTo>
                    <a:pt x="0" y="198120"/>
                  </a:moveTo>
                  <a:lnTo>
                    <a:pt x="431800" y="0"/>
                  </a:lnTo>
                  <a:lnTo>
                    <a:pt x="863600" y="198120"/>
                  </a:lnTo>
                </a:path>
              </a:pathLst>
            </a:cu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2" name="Google Shape;1152;p31"/>
            <p:cNvSpPr/>
            <p:nvPr/>
          </p:nvSpPr>
          <p:spPr>
            <a:xfrm>
              <a:off x="2589022" y="1967416"/>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3" name="Google Shape;1153;p31"/>
            <p:cNvSpPr/>
            <p:nvPr/>
          </p:nvSpPr>
          <p:spPr>
            <a:xfrm>
              <a:off x="2723906" y="1967416"/>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4" name="Google Shape;1154;p31"/>
            <p:cNvSpPr/>
            <p:nvPr/>
          </p:nvSpPr>
          <p:spPr>
            <a:xfrm>
              <a:off x="2858790" y="1967416"/>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5" name="Google Shape;1155;p31"/>
            <p:cNvSpPr/>
            <p:nvPr/>
          </p:nvSpPr>
          <p:spPr>
            <a:xfrm>
              <a:off x="2589022" y="2101139"/>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6" name="Google Shape;1156;p31"/>
            <p:cNvSpPr/>
            <p:nvPr/>
          </p:nvSpPr>
          <p:spPr>
            <a:xfrm>
              <a:off x="2723906" y="2101139"/>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7" name="Google Shape;1157;p31"/>
            <p:cNvSpPr/>
            <p:nvPr/>
          </p:nvSpPr>
          <p:spPr>
            <a:xfrm>
              <a:off x="2858790" y="2101139"/>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8" name="Google Shape;1158;p31"/>
            <p:cNvSpPr/>
            <p:nvPr/>
          </p:nvSpPr>
          <p:spPr>
            <a:xfrm>
              <a:off x="3021350" y="2020461"/>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9" name="Google Shape;1159;p31"/>
            <p:cNvSpPr/>
            <p:nvPr/>
          </p:nvSpPr>
          <p:spPr>
            <a:xfrm>
              <a:off x="3021350" y="2133783"/>
              <a:ext cx="78540" cy="18946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0" name="Google Shape;1160;p31"/>
            <p:cNvSpPr/>
            <p:nvPr/>
          </p:nvSpPr>
          <p:spPr>
            <a:xfrm>
              <a:off x="2589022" y="2233178"/>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1" name="Google Shape;1161;p31"/>
            <p:cNvSpPr/>
            <p:nvPr/>
          </p:nvSpPr>
          <p:spPr>
            <a:xfrm>
              <a:off x="2723906" y="2233178"/>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2" name="Google Shape;1162;p31"/>
            <p:cNvSpPr/>
            <p:nvPr/>
          </p:nvSpPr>
          <p:spPr>
            <a:xfrm>
              <a:off x="2858790" y="2233178"/>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63" name="Google Shape;1163;p31"/>
          <p:cNvSpPr/>
          <p:nvPr/>
        </p:nvSpPr>
        <p:spPr>
          <a:xfrm>
            <a:off x="1859280" y="1563401"/>
            <a:ext cx="403872" cy="481545"/>
          </a:xfrm>
          <a:custGeom>
            <a:avLst/>
            <a:gdLst/>
            <a:ahLst/>
            <a:cxnLst/>
            <a:rect l="l" t="t" r="r" b="b"/>
            <a:pathLst>
              <a:path w="403872" h="481545" extrusionOk="0">
                <a:moveTo>
                  <a:pt x="0" y="464820"/>
                </a:moveTo>
                <a:cubicBezTo>
                  <a:pt x="12700" y="469900"/>
                  <a:pt x="24436" y="479439"/>
                  <a:pt x="38100" y="480060"/>
                </a:cubicBezTo>
                <a:cubicBezTo>
                  <a:pt x="128685" y="484177"/>
                  <a:pt x="137640" y="479940"/>
                  <a:pt x="198120" y="464820"/>
                </a:cubicBezTo>
                <a:cubicBezTo>
                  <a:pt x="251589" y="424718"/>
                  <a:pt x="219620" y="450940"/>
                  <a:pt x="289560" y="381000"/>
                </a:cubicBezTo>
                <a:cubicBezTo>
                  <a:pt x="308510" y="362050"/>
                  <a:pt x="328946" y="343297"/>
                  <a:pt x="342900" y="320040"/>
                </a:cubicBezTo>
                <a:cubicBezTo>
                  <a:pt x="412748" y="203626"/>
                  <a:pt x="303610" y="354647"/>
                  <a:pt x="381000" y="251460"/>
                </a:cubicBezTo>
                <a:cubicBezTo>
                  <a:pt x="386080" y="228600"/>
                  <a:pt x="393745" y="206164"/>
                  <a:pt x="396240" y="182880"/>
                </a:cubicBezTo>
                <a:cubicBezTo>
                  <a:pt x="404527" y="105530"/>
                  <a:pt x="403860" y="65374"/>
                  <a:pt x="403860" y="0"/>
                </a:cubicBezTo>
              </a:path>
            </a:pathLst>
          </a:custGeom>
          <a:noFill/>
          <a:ln w="1270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4" name="Google Shape;1164;p31"/>
          <p:cNvSpPr/>
          <p:nvPr/>
        </p:nvSpPr>
        <p:spPr>
          <a:xfrm>
            <a:off x="2065020" y="2012981"/>
            <a:ext cx="449580" cy="106680"/>
          </a:xfrm>
          <a:custGeom>
            <a:avLst/>
            <a:gdLst/>
            <a:ahLst/>
            <a:cxnLst/>
            <a:rect l="l" t="t" r="r" b="b"/>
            <a:pathLst>
              <a:path w="449580" h="106680" extrusionOk="0">
                <a:moveTo>
                  <a:pt x="0" y="15240"/>
                </a:moveTo>
                <a:cubicBezTo>
                  <a:pt x="12700" y="12700"/>
                  <a:pt x="25535" y="10761"/>
                  <a:pt x="38100" y="7620"/>
                </a:cubicBezTo>
                <a:cubicBezTo>
                  <a:pt x="45892" y="5672"/>
                  <a:pt x="52928" y="0"/>
                  <a:pt x="60960" y="0"/>
                </a:cubicBezTo>
                <a:cubicBezTo>
                  <a:pt x="116898" y="0"/>
                  <a:pt x="172720" y="5080"/>
                  <a:pt x="228600" y="7620"/>
                </a:cubicBezTo>
                <a:lnTo>
                  <a:pt x="297180" y="30480"/>
                </a:lnTo>
                <a:cubicBezTo>
                  <a:pt x="304800" y="33020"/>
                  <a:pt x="312248" y="36152"/>
                  <a:pt x="320040" y="38100"/>
                </a:cubicBezTo>
                <a:cubicBezTo>
                  <a:pt x="330200" y="40640"/>
                  <a:pt x="340714" y="42043"/>
                  <a:pt x="350520" y="45720"/>
                </a:cubicBezTo>
                <a:cubicBezTo>
                  <a:pt x="430214" y="75605"/>
                  <a:pt x="333243" y="49021"/>
                  <a:pt x="411480" y="68580"/>
                </a:cubicBezTo>
                <a:lnTo>
                  <a:pt x="449580" y="106680"/>
                </a:lnTo>
              </a:path>
            </a:pathLst>
          </a:custGeom>
          <a:noFill/>
          <a:ln w="1270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65" name="Google Shape;1165;p31"/>
          <p:cNvGrpSpPr/>
          <p:nvPr/>
        </p:nvGrpSpPr>
        <p:grpSpPr>
          <a:xfrm>
            <a:off x="5598603" y="1752998"/>
            <a:ext cx="554097" cy="540472"/>
            <a:chOff x="2589022" y="1782776"/>
            <a:chExt cx="554097" cy="540472"/>
          </a:xfrm>
        </p:grpSpPr>
        <p:sp>
          <p:nvSpPr>
            <p:cNvPr id="1166" name="Google Shape;1166;p31"/>
            <p:cNvSpPr/>
            <p:nvPr/>
          </p:nvSpPr>
          <p:spPr>
            <a:xfrm>
              <a:off x="2589022" y="1782776"/>
              <a:ext cx="554097" cy="92842"/>
            </a:xfrm>
            <a:custGeom>
              <a:avLst/>
              <a:gdLst/>
              <a:ahLst/>
              <a:cxnLst/>
              <a:rect l="l" t="t" r="r" b="b"/>
              <a:pathLst>
                <a:path w="863600" h="198120" extrusionOk="0">
                  <a:moveTo>
                    <a:pt x="0" y="198120"/>
                  </a:moveTo>
                  <a:lnTo>
                    <a:pt x="431800" y="0"/>
                  </a:lnTo>
                  <a:lnTo>
                    <a:pt x="863600" y="198120"/>
                  </a:lnTo>
                </a:path>
              </a:pathLst>
            </a:cu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7" name="Google Shape;1167;p31"/>
            <p:cNvSpPr/>
            <p:nvPr/>
          </p:nvSpPr>
          <p:spPr>
            <a:xfrm>
              <a:off x="2589022" y="1967416"/>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8" name="Google Shape;1168;p31"/>
            <p:cNvSpPr/>
            <p:nvPr/>
          </p:nvSpPr>
          <p:spPr>
            <a:xfrm>
              <a:off x="2723906" y="1967416"/>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9" name="Google Shape;1169;p31"/>
            <p:cNvSpPr/>
            <p:nvPr/>
          </p:nvSpPr>
          <p:spPr>
            <a:xfrm>
              <a:off x="2858790" y="1967416"/>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0" name="Google Shape;1170;p31"/>
            <p:cNvSpPr/>
            <p:nvPr/>
          </p:nvSpPr>
          <p:spPr>
            <a:xfrm>
              <a:off x="2589022" y="2101139"/>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1" name="Google Shape;1171;p31"/>
            <p:cNvSpPr/>
            <p:nvPr/>
          </p:nvSpPr>
          <p:spPr>
            <a:xfrm>
              <a:off x="2723906" y="2101139"/>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2" name="Google Shape;1172;p31"/>
            <p:cNvSpPr/>
            <p:nvPr/>
          </p:nvSpPr>
          <p:spPr>
            <a:xfrm>
              <a:off x="2858790" y="2101139"/>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3" name="Google Shape;1173;p31"/>
            <p:cNvSpPr/>
            <p:nvPr/>
          </p:nvSpPr>
          <p:spPr>
            <a:xfrm>
              <a:off x="3021350" y="2020461"/>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4" name="Google Shape;1174;p31"/>
            <p:cNvSpPr/>
            <p:nvPr/>
          </p:nvSpPr>
          <p:spPr>
            <a:xfrm>
              <a:off x="3021350" y="2133783"/>
              <a:ext cx="78540" cy="189465"/>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5" name="Google Shape;1175;p31"/>
            <p:cNvSpPr/>
            <p:nvPr/>
          </p:nvSpPr>
          <p:spPr>
            <a:xfrm>
              <a:off x="2589022" y="2233178"/>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6" name="Google Shape;1176;p31"/>
            <p:cNvSpPr/>
            <p:nvPr/>
          </p:nvSpPr>
          <p:spPr>
            <a:xfrm>
              <a:off x="2723906" y="2233178"/>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7" name="Google Shape;1177;p31"/>
            <p:cNvSpPr/>
            <p:nvPr/>
          </p:nvSpPr>
          <p:spPr>
            <a:xfrm>
              <a:off x="2858790" y="2233178"/>
              <a:ext cx="84771" cy="8477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78" name="Google Shape;1178;p31"/>
          <p:cNvSpPr/>
          <p:nvPr/>
        </p:nvSpPr>
        <p:spPr>
          <a:xfrm>
            <a:off x="5556141" y="967728"/>
            <a:ext cx="959437" cy="556072"/>
          </a:xfrm>
          <a:prstGeom prst="rect">
            <a:avLst/>
          </a:prstGeom>
          <a:solidFill>
            <a:schemeClr val="accent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1000" b="1">
                <a:solidFill>
                  <a:schemeClr val="lt1"/>
                </a:solidFill>
                <a:latin typeface="Calibri"/>
                <a:ea typeface="Calibri"/>
                <a:cs typeface="Calibri"/>
                <a:sym typeface="Calibri"/>
              </a:rPr>
              <a:t>Compétences pour la vie</a:t>
            </a:r>
            <a:endParaRPr/>
          </a:p>
        </p:txBody>
      </p:sp>
      <p:grpSp>
        <p:nvGrpSpPr>
          <p:cNvPr id="1179" name="Google Shape;1179;p31"/>
          <p:cNvGrpSpPr/>
          <p:nvPr/>
        </p:nvGrpSpPr>
        <p:grpSpPr>
          <a:xfrm>
            <a:off x="4601478" y="1623795"/>
            <a:ext cx="228168" cy="518646"/>
            <a:chOff x="3545772" y="5645112"/>
            <a:chExt cx="211356" cy="480431"/>
          </a:xfrm>
        </p:grpSpPr>
        <p:sp>
          <p:nvSpPr>
            <p:cNvPr id="1180" name="Google Shape;1180;p31"/>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1" name="Google Shape;1181;p31"/>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2" name="Google Shape;1182;p31"/>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83" name="Google Shape;1183;p31"/>
          <p:cNvSpPr/>
          <p:nvPr/>
        </p:nvSpPr>
        <p:spPr>
          <a:xfrm>
            <a:off x="4749142" y="1304321"/>
            <a:ext cx="700140" cy="937260"/>
          </a:xfrm>
          <a:custGeom>
            <a:avLst/>
            <a:gdLst/>
            <a:ahLst/>
            <a:cxnLst/>
            <a:rect l="l" t="t" r="r" b="b"/>
            <a:pathLst>
              <a:path w="1089660" h="937260" extrusionOk="0">
                <a:moveTo>
                  <a:pt x="0" y="762000"/>
                </a:moveTo>
                <a:cubicBezTo>
                  <a:pt x="10597" y="790260"/>
                  <a:pt x="19625" y="831694"/>
                  <a:pt x="45720" y="853440"/>
                </a:cubicBezTo>
                <a:cubicBezTo>
                  <a:pt x="51890" y="858582"/>
                  <a:pt x="60960" y="858520"/>
                  <a:pt x="68580" y="861060"/>
                </a:cubicBezTo>
                <a:cubicBezTo>
                  <a:pt x="78740" y="868680"/>
                  <a:pt x="87701" y="878240"/>
                  <a:pt x="99060" y="883920"/>
                </a:cubicBezTo>
                <a:cubicBezTo>
                  <a:pt x="120091" y="894436"/>
                  <a:pt x="187293" y="910060"/>
                  <a:pt x="205740" y="914400"/>
                </a:cubicBezTo>
                <a:cubicBezTo>
                  <a:pt x="279675" y="931797"/>
                  <a:pt x="260477" y="927662"/>
                  <a:pt x="327660" y="937260"/>
                </a:cubicBezTo>
                <a:cubicBezTo>
                  <a:pt x="424180" y="932180"/>
                  <a:pt x="521213" y="933184"/>
                  <a:pt x="617220" y="922020"/>
                </a:cubicBezTo>
                <a:cubicBezTo>
                  <a:pt x="631931" y="920309"/>
                  <a:pt x="642761" y="907010"/>
                  <a:pt x="655320" y="899160"/>
                </a:cubicBezTo>
                <a:cubicBezTo>
                  <a:pt x="701136" y="870525"/>
                  <a:pt x="658345" y="896135"/>
                  <a:pt x="716280" y="838200"/>
                </a:cubicBezTo>
                <a:cubicBezTo>
                  <a:pt x="722756" y="831724"/>
                  <a:pt x="731520" y="828040"/>
                  <a:pt x="739140" y="822960"/>
                </a:cubicBezTo>
                <a:cubicBezTo>
                  <a:pt x="744220" y="802640"/>
                  <a:pt x="747756" y="781871"/>
                  <a:pt x="754380" y="762000"/>
                </a:cubicBezTo>
                <a:lnTo>
                  <a:pt x="769620" y="716280"/>
                </a:lnTo>
                <a:cubicBezTo>
                  <a:pt x="772160" y="695960"/>
                  <a:pt x="772949" y="675344"/>
                  <a:pt x="777240" y="655320"/>
                </a:cubicBezTo>
                <a:cubicBezTo>
                  <a:pt x="780606" y="639612"/>
                  <a:pt x="788341" y="625122"/>
                  <a:pt x="792480" y="609600"/>
                </a:cubicBezTo>
                <a:cubicBezTo>
                  <a:pt x="798514" y="586973"/>
                  <a:pt x="803870" y="564119"/>
                  <a:pt x="807720" y="541020"/>
                </a:cubicBezTo>
                <a:cubicBezTo>
                  <a:pt x="811501" y="518332"/>
                  <a:pt x="811843" y="495173"/>
                  <a:pt x="815340" y="472440"/>
                </a:cubicBezTo>
                <a:cubicBezTo>
                  <a:pt x="816932" y="462089"/>
                  <a:pt x="821238" y="452290"/>
                  <a:pt x="822960" y="441960"/>
                </a:cubicBezTo>
                <a:cubicBezTo>
                  <a:pt x="826327" y="421760"/>
                  <a:pt x="827213" y="401200"/>
                  <a:pt x="830580" y="381000"/>
                </a:cubicBezTo>
                <a:cubicBezTo>
                  <a:pt x="835681" y="350396"/>
                  <a:pt x="844729" y="336740"/>
                  <a:pt x="853440" y="304800"/>
                </a:cubicBezTo>
                <a:cubicBezTo>
                  <a:pt x="856848" y="292305"/>
                  <a:pt x="857338" y="279105"/>
                  <a:pt x="861060" y="266700"/>
                </a:cubicBezTo>
                <a:cubicBezTo>
                  <a:pt x="864990" y="253599"/>
                  <a:pt x="871497" y="241407"/>
                  <a:pt x="876300" y="228600"/>
                </a:cubicBezTo>
                <a:cubicBezTo>
                  <a:pt x="879120" y="221079"/>
                  <a:pt x="880756" y="213123"/>
                  <a:pt x="883920" y="205740"/>
                </a:cubicBezTo>
                <a:cubicBezTo>
                  <a:pt x="892635" y="185405"/>
                  <a:pt x="910459" y="154501"/>
                  <a:pt x="922020" y="137160"/>
                </a:cubicBezTo>
                <a:cubicBezTo>
                  <a:pt x="929065" y="126593"/>
                  <a:pt x="936298" y="116042"/>
                  <a:pt x="944880" y="106680"/>
                </a:cubicBezTo>
                <a:cubicBezTo>
                  <a:pt x="964298" y="85497"/>
                  <a:pt x="980137" y="58571"/>
                  <a:pt x="1005840" y="45720"/>
                </a:cubicBezTo>
                <a:cubicBezTo>
                  <a:pt x="1016000" y="40640"/>
                  <a:pt x="1025879" y="34955"/>
                  <a:pt x="1036320" y="30480"/>
                </a:cubicBezTo>
                <a:cubicBezTo>
                  <a:pt x="1043703" y="27316"/>
                  <a:pt x="1051996" y="26452"/>
                  <a:pt x="1059180" y="22860"/>
                </a:cubicBezTo>
                <a:cubicBezTo>
                  <a:pt x="1076413" y="14244"/>
                  <a:pt x="1078944" y="10716"/>
                  <a:pt x="1089660" y="0"/>
                </a:cubicBezTo>
              </a:path>
            </a:pathLst>
          </a:custGeom>
          <a:noFill/>
          <a:ln w="1270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4" name="Google Shape;1184;p31"/>
          <p:cNvSpPr/>
          <p:nvPr/>
        </p:nvSpPr>
        <p:spPr>
          <a:xfrm>
            <a:off x="5175238" y="2044946"/>
            <a:ext cx="312051" cy="144764"/>
          </a:xfrm>
          <a:custGeom>
            <a:avLst/>
            <a:gdLst/>
            <a:ahLst/>
            <a:cxnLst/>
            <a:rect l="l" t="t" r="r" b="b"/>
            <a:pathLst>
              <a:path w="434340" h="122521" extrusionOk="0">
                <a:moveTo>
                  <a:pt x="0" y="122521"/>
                </a:moveTo>
                <a:cubicBezTo>
                  <a:pt x="97871" y="83373"/>
                  <a:pt x="-23458" y="134250"/>
                  <a:pt x="76200" y="84421"/>
                </a:cubicBezTo>
                <a:cubicBezTo>
                  <a:pt x="88434" y="78304"/>
                  <a:pt x="102343" y="75824"/>
                  <a:pt x="114300" y="69181"/>
                </a:cubicBezTo>
                <a:cubicBezTo>
                  <a:pt x="125402" y="63013"/>
                  <a:pt x="133421" y="52001"/>
                  <a:pt x="144780" y="46321"/>
                </a:cubicBezTo>
                <a:cubicBezTo>
                  <a:pt x="159148" y="39137"/>
                  <a:pt x="175113" y="35697"/>
                  <a:pt x="190500" y="31081"/>
                </a:cubicBezTo>
                <a:cubicBezTo>
                  <a:pt x="229612" y="19347"/>
                  <a:pt x="215575" y="26717"/>
                  <a:pt x="259080" y="15841"/>
                </a:cubicBezTo>
                <a:cubicBezTo>
                  <a:pt x="266872" y="13893"/>
                  <a:pt x="274037" y="9658"/>
                  <a:pt x="281940" y="8221"/>
                </a:cubicBezTo>
                <a:cubicBezTo>
                  <a:pt x="344643" y="-3180"/>
                  <a:pt x="364844" y="601"/>
                  <a:pt x="434340" y="601"/>
                </a:cubicBezTo>
              </a:path>
            </a:pathLst>
          </a:custGeom>
          <a:noFill/>
          <a:ln w="1270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85" name="Google Shape;1185;p31"/>
          <p:cNvGrpSpPr/>
          <p:nvPr/>
        </p:nvGrpSpPr>
        <p:grpSpPr>
          <a:xfrm>
            <a:off x="4406907" y="970905"/>
            <a:ext cx="789652" cy="417619"/>
            <a:chOff x="5979451" y="4936789"/>
            <a:chExt cx="703946" cy="600026"/>
          </a:xfrm>
        </p:grpSpPr>
        <p:sp>
          <p:nvSpPr>
            <p:cNvPr id="1186" name="Google Shape;1186;p31"/>
            <p:cNvSpPr/>
            <p:nvPr/>
          </p:nvSpPr>
          <p:spPr>
            <a:xfrm>
              <a:off x="6065519" y="5166363"/>
              <a:ext cx="531810" cy="3704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7" name="Google Shape;1187;p31"/>
            <p:cNvSpPr/>
            <p:nvPr/>
          </p:nvSpPr>
          <p:spPr>
            <a:xfrm rot="10800000">
              <a:off x="5979451" y="4936789"/>
              <a:ext cx="703946" cy="22957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88" name="Google Shape;1188;p31"/>
          <p:cNvSpPr/>
          <p:nvPr/>
        </p:nvSpPr>
        <p:spPr>
          <a:xfrm>
            <a:off x="4523536" y="1403381"/>
            <a:ext cx="139904" cy="556260"/>
          </a:xfrm>
          <a:custGeom>
            <a:avLst/>
            <a:gdLst/>
            <a:ahLst/>
            <a:cxnLst/>
            <a:rect l="l" t="t" r="r" b="b"/>
            <a:pathLst>
              <a:path w="139904" h="556260" extrusionOk="0">
                <a:moveTo>
                  <a:pt x="78944" y="556260"/>
                </a:moveTo>
                <a:cubicBezTo>
                  <a:pt x="40398" y="459896"/>
                  <a:pt x="89170" y="572251"/>
                  <a:pt x="40844" y="487680"/>
                </a:cubicBezTo>
                <a:cubicBezTo>
                  <a:pt x="36859" y="480706"/>
                  <a:pt x="35532" y="472513"/>
                  <a:pt x="33224" y="464820"/>
                </a:cubicBezTo>
                <a:cubicBezTo>
                  <a:pt x="27911" y="447108"/>
                  <a:pt x="22849" y="429320"/>
                  <a:pt x="17984" y="411480"/>
                </a:cubicBezTo>
                <a:cubicBezTo>
                  <a:pt x="15228" y="401376"/>
                  <a:pt x="13241" y="391070"/>
                  <a:pt x="10364" y="381000"/>
                </a:cubicBezTo>
                <a:cubicBezTo>
                  <a:pt x="8157" y="373277"/>
                  <a:pt x="5284" y="365760"/>
                  <a:pt x="2744" y="358140"/>
                </a:cubicBezTo>
                <a:cubicBezTo>
                  <a:pt x="8191" y="221953"/>
                  <a:pt x="-17587" y="212745"/>
                  <a:pt x="25604" y="137160"/>
                </a:cubicBezTo>
                <a:cubicBezTo>
                  <a:pt x="30148" y="129209"/>
                  <a:pt x="36748" y="122491"/>
                  <a:pt x="40844" y="114300"/>
                </a:cubicBezTo>
                <a:cubicBezTo>
                  <a:pt x="59247" y="77494"/>
                  <a:pt x="32788" y="101891"/>
                  <a:pt x="71324" y="76200"/>
                </a:cubicBezTo>
                <a:cubicBezTo>
                  <a:pt x="76404" y="68580"/>
                  <a:pt x="80088" y="59816"/>
                  <a:pt x="86564" y="53340"/>
                </a:cubicBezTo>
                <a:cubicBezTo>
                  <a:pt x="93040" y="46864"/>
                  <a:pt x="103561" y="45135"/>
                  <a:pt x="109424" y="38100"/>
                </a:cubicBezTo>
                <a:cubicBezTo>
                  <a:pt x="147524" y="-7620"/>
                  <a:pt x="104344" y="17780"/>
                  <a:pt x="139904" y="0"/>
                </a:cubicBezTo>
              </a:path>
            </a:pathLst>
          </a:custGeom>
          <a:noFill/>
          <a:ln w="12700" cap="flat" cmpd="sng">
            <a:solidFill>
              <a:schemeClr val="accent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189" name="Google Shape;1189;p31"/>
          <p:cNvCxnSpPr/>
          <p:nvPr/>
        </p:nvCxnSpPr>
        <p:spPr>
          <a:xfrm rot="10800000">
            <a:off x="3816502" y="1034405"/>
            <a:ext cx="0" cy="1195307"/>
          </a:xfrm>
          <a:prstGeom prst="straightConnector1">
            <a:avLst/>
          </a:prstGeom>
          <a:noFill/>
          <a:ln w="12700" cap="flat" cmpd="sng">
            <a:solidFill>
              <a:srgbClr val="9EDCDB"/>
            </a:solidFill>
            <a:prstDash val="dash"/>
            <a:miter lim="800000"/>
            <a:headEnd type="none" w="sm" len="sm"/>
            <a:tailEnd type="none" w="sm" len="sm"/>
          </a:ln>
        </p:spPr>
      </p:cxnSp>
      <p:sp>
        <p:nvSpPr>
          <p:cNvPr id="1190" name="Google Shape;1190;p31"/>
          <p:cNvSpPr/>
          <p:nvPr/>
        </p:nvSpPr>
        <p:spPr>
          <a:xfrm>
            <a:off x="3065412" y="1507046"/>
            <a:ext cx="169441" cy="112710"/>
          </a:xfrm>
          <a:prstGeom prst="wedgeRoundRectCallout">
            <a:avLst>
              <a:gd name="adj1" fmla="val -17353"/>
              <a:gd name="adj2" fmla="val 71585"/>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1" name="Google Shape;1191;p31"/>
          <p:cNvSpPr/>
          <p:nvPr/>
        </p:nvSpPr>
        <p:spPr>
          <a:xfrm>
            <a:off x="2611199" y="980423"/>
            <a:ext cx="169441" cy="112710"/>
          </a:xfrm>
          <a:prstGeom prst="wedgeRoundRectCallout">
            <a:avLst>
              <a:gd name="adj1" fmla="val -22049"/>
              <a:gd name="adj2" fmla="val 65897"/>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92" name="Google Shape;1192;p31"/>
          <p:cNvGrpSpPr/>
          <p:nvPr/>
        </p:nvGrpSpPr>
        <p:grpSpPr>
          <a:xfrm>
            <a:off x="1723280" y="5222902"/>
            <a:ext cx="365595" cy="907443"/>
            <a:chOff x="4152776" y="1302447"/>
            <a:chExt cx="365595" cy="907443"/>
          </a:xfrm>
        </p:grpSpPr>
        <p:sp>
          <p:nvSpPr>
            <p:cNvPr id="1193" name="Google Shape;1193;p31"/>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4" name="Google Shape;1194;p31"/>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5" name="Google Shape;1195;p31"/>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6" name="Google Shape;1196;p31"/>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7" name="Google Shape;1197;p31"/>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98" name="Google Shape;1198;p31"/>
          <p:cNvSpPr/>
          <p:nvPr/>
        </p:nvSpPr>
        <p:spPr>
          <a:xfrm>
            <a:off x="2780640" y="5127991"/>
            <a:ext cx="1352747" cy="994785"/>
          </a:xfrm>
          <a:prstGeom prst="wedgeRoundRectCallout">
            <a:avLst>
              <a:gd name="adj1" fmla="val -60360"/>
              <a:gd name="adj2" fmla="val -20478"/>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99" name="Google Shape;1199;p31"/>
          <p:cNvGrpSpPr/>
          <p:nvPr/>
        </p:nvGrpSpPr>
        <p:grpSpPr>
          <a:xfrm>
            <a:off x="2186545" y="5329374"/>
            <a:ext cx="349041" cy="793402"/>
            <a:chOff x="3545772" y="5645112"/>
            <a:chExt cx="211356" cy="480431"/>
          </a:xfrm>
        </p:grpSpPr>
        <p:sp>
          <p:nvSpPr>
            <p:cNvPr id="1200" name="Google Shape;1200;p31"/>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1" name="Google Shape;1201;p31"/>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2" name="Google Shape;1202;p31"/>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03" name="Google Shape;1203;p31"/>
          <p:cNvSpPr/>
          <p:nvPr/>
        </p:nvSpPr>
        <p:spPr>
          <a:xfrm>
            <a:off x="2943015" y="5690506"/>
            <a:ext cx="337520" cy="193138"/>
          </a:xfrm>
          <a:prstGeom prst="donut">
            <a:avLst>
              <a:gd name="adj"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4" name="Google Shape;1204;p31"/>
          <p:cNvSpPr/>
          <p:nvPr/>
        </p:nvSpPr>
        <p:spPr>
          <a:xfrm rot="2904615">
            <a:off x="3079848" y="5654750"/>
            <a:ext cx="337520" cy="193138"/>
          </a:xfrm>
          <a:prstGeom prst="donut">
            <a:avLst>
              <a:gd name="adj"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5" name="Google Shape;1205;p31"/>
          <p:cNvSpPr/>
          <p:nvPr/>
        </p:nvSpPr>
        <p:spPr>
          <a:xfrm>
            <a:off x="3069321" y="5264487"/>
            <a:ext cx="162560" cy="160016"/>
          </a:xfrm>
          <a:prstGeom prst="mathMultiply">
            <a:avLst>
              <a:gd name="adj1" fmla="val 2352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06" name="Google Shape;1206;p31"/>
          <p:cNvGrpSpPr/>
          <p:nvPr/>
        </p:nvGrpSpPr>
        <p:grpSpPr>
          <a:xfrm>
            <a:off x="3594417" y="5418003"/>
            <a:ext cx="372626" cy="563028"/>
            <a:chOff x="2050740" y="1573413"/>
            <a:chExt cx="372626" cy="563028"/>
          </a:xfrm>
        </p:grpSpPr>
        <p:grpSp>
          <p:nvGrpSpPr>
            <p:cNvPr id="1207" name="Google Shape;1207;p31"/>
            <p:cNvGrpSpPr/>
            <p:nvPr/>
          </p:nvGrpSpPr>
          <p:grpSpPr>
            <a:xfrm>
              <a:off x="2050740" y="1573413"/>
              <a:ext cx="245039" cy="563028"/>
              <a:chOff x="3727764" y="1573413"/>
              <a:chExt cx="245039" cy="563028"/>
            </a:xfrm>
          </p:grpSpPr>
          <p:grpSp>
            <p:nvGrpSpPr>
              <p:cNvPr id="1208" name="Google Shape;1208;p31"/>
              <p:cNvGrpSpPr/>
              <p:nvPr/>
            </p:nvGrpSpPr>
            <p:grpSpPr>
              <a:xfrm>
                <a:off x="3763632" y="1573413"/>
                <a:ext cx="172158" cy="551483"/>
                <a:chOff x="4043172" y="1684320"/>
                <a:chExt cx="352508" cy="1129211"/>
              </a:xfrm>
            </p:grpSpPr>
            <p:sp>
              <p:nvSpPr>
                <p:cNvPr id="1209" name="Google Shape;1209;p31"/>
                <p:cNvSpPr/>
                <p:nvPr/>
              </p:nvSpPr>
              <p:spPr>
                <a:xfrm>
                  <a:off x="4045582" y="2069359"/>
                  <a:ext cx="350098" cy="744172"/>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0" name="Google Shape;1210;p31"/>
                <p:cNvSpPr/>
                <p:nvPr/>
              </p:nvSpPr>
              <p:spPr>
                <a:xfrm>
                  <a:off x="4043172" y="1684320"/>
                  <a:ext cx="328891"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11" name="Google Shape;1211;p31"/>
              <p:cNvSpPr/>
              <p:nvPr/>
            </p:nvSpPr>
            <p:spPr>
              <a:xfrm rot="10800000">
                <a:off x="3727764" y="1874466"/>
                <a:ext cx="245039" cy="261975"/>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12" name="Google Shape;1212;p31"/>
            <p:cNvSpPr/>
            <p:nvPr/>
          </p:nvSpPr>
          <p:spPr>
            <a:xfrm rot="3432767">
              <a:off x="2343986" y="1749251"/>
              <a:ext cx="48099" cy="100649"/>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213" name="Google Shape;1213;p31"/>
            <p:cNvCxnSpPr/>
            <p:nvPr/>
          </p:nvCxnSpPr>
          <p:spPr>
            <a:xfrm flipH="1">
              <a:off x="2392284" y="1651349"/>
              <a:ext cx="22404" cy="145323"/>
            </a:xfrm>
            <a:prstGeom prst="straightConnector1">
              <a:avLst/>
            </a:prstGeom>
            <a:noFill/>
            <a:ln w="19050" cap="flat" cmpd="sng">
              <a:solidFill>
                <a:schemeClr val="lt1"/>
              </a:solidFill>
              <a:prstDash val="solid"/>
              <a:miter lim="800000"/>
              <a:headEnd type="none" w="sm" len="sm"/>
              <a:tailEnd type="none" w="sm" len="sm"/>
            </a:ln>
          </p:spPr>
        </p:cxnSp>
        <p:sp>
          <p:nvSpPr>
            <p:cNvPr id="1214" name="Google Shape;1214;p31"/>
            <p:cNvSpPr/>
            <p:nvPr/>
          </p:nvSpPr>
          <p:spPr>
            <a:xfrm rot="6308121">
              <a:off x="2259353" y="1752172"/>
              <a:ext cx="45719" cy="12999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15" name="Google Shape;1215;p31"/>
          <p:cNvSpPr/>
          <p:nvPr/>
        </p:nvSpPr>
        <p:spPr>
          <a:xfrm>
            <a:off x="3669319" y="5296974"/>
            <a:ext cx="82556" cy="61709"/>
          </a:xfrm>
          <a:custGeom>
            <a:avLst/>
            <a:gdLst/>
            <a:ahLst/>
            <a:cxnLst/>
            <a:rect l="l" t="t" r="r" b="b"/>
            <a:pathLst>
              <a:path w="83820" h="87630" extrusionOk="0">
                <a:moveTo>
                  <a:pt x="0" y="49530"/>
                </a:moveTo>
                <a:lnTo>
                  <a:pt x="38100" y="87630"/>
                </a:lnTo>
                <a:lnTo>
                  <a:pt x="83820" y="0"/>
                </a:lnTo>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6" name="Google Shape;1216;p31"/>
          <p:cNvSpPr/>
          <p:nvPr/>
        </p:nvSpPr>
        <p:spPr>
          <a:xfrm>
            <a:off x="5145020" y="5194883"/>
            <a:ext cx="679916" cy="88998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1000" b="1">
                <a:solidFill>
                  <a:schemeClr val="accent5"/>
                </a:solidFill>
                <a:latin typeface="Calibri"/>
                <a:ea typeface="Calibri"/>
                <a:cs typeface="Calibri"/>
                <a:sym typeface="Calibri"/>
              </a:rPr>
              <a:t>Asha</a:t>
            </a:r>
            <a:endParaRPr/>
          </a:p>
        </p:txBody>
      </p:sp>
      <p:grpSp>
        <p:nvGrpSpPr>
          <p:cNvPr id="1217" name="Google Shape;1217;p31"/>
          <p:cNvGrpSpPr/>
          <p:nvPr/>
        </p:nvGrpSpPr>
        <p:grpSpPr>
          <a:xfrm>
            <a:off x="5258761" y="5518348"/>
            <a:ext cx="207589" cy="471869"/>
            <a:chOff x="3545772" y="5645112"/>
            <a:chExt cx="211356" cy="480431"/>
          </a:xfrm>
        </p:grpSpPr>
        <p:sp>
          <p:nvSpPr>
            <p:cNvPr id="1218" name="Google Shape;1218;p31"/>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9" name="Google Shape;1219;p31"/>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0" name="Google Shape;1220;p31"/>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21" name="Google Shape;1221;p31"/>
          <p:cNvSpPr/>
          <p:nvPr/>
        </p:nvSpPr>
        <p:spPr>
          <a:xfrm>
            <a:off x="5626463" y="5334877"/>
            <a:ext cx="94166" cy="70388"/>
          </a:xfrm>
          <a:custGeom>
            <a:avLst/>
            <a:gdLst/>
            <a:ahLst/>
            <a:cxnLst/>
            <a:rect l="l" t="t" r="r" b="b"/>
            <a:pathLst>
              <a:path w="83820" h="87630" extrusionOk="0">
                <a:moveTo>
                  <a:pt x="0" y="49530"/>
                </a:moveTo>
                <a:lnTo>
                  <a:pt x="38100" y="87630"/>
                </a:lnTo>
                <a:lnTo>
                  <a:pt x="83820" y="0"/>
                </a:lnTo>
              </a:path>
            </a:pathLst>
          </a:custGeom>
          <a:no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222" name="Google Shape;1222;p31"/>
          <p:cNvCxnSpPr/>
          <p:nvPr/>
        </p:nvCxnSpPr>
        <p:spPr>
          <a:xfrm rot="10800000">
            <a:off x="4628862" y="5127991"/>
            <a:ext cx="0" cy="962261"/>
          </a:xfrm>
          <a:prstGeom prst="straightConnector1">
            <a:avLst/>
          </a:prstGeom>
          <a:noFill/>
          <a:ln w="12700" cap="flat" cmpd="sng">
            <a:solidFill>
              <a:schemeClr val="accent5"/>
            </a:solidFill>
            <a:prstDash val="dash"/>
            <a:miter lim="800000"/>
            <a:headEnd type="none" w="sm" len="sm"/>
            <a:tailEnd type="none" w="sm" len="sm"/>
          </a:ln>
        </p:spPr>
      </p:cxnSp>
      <p:sp>
        <p:nvSpPr>
          <p:cNvPr id="1223" name="Google Shape;1223;p31"/>
          <p:cNvSpPr/>
          <p:nvPr/>
        </p:nvSpPr>
        <p:spPr>
          <a:xfrm>
            <a:off x="5298200" y="5100580"/>
            <a:ext cx="374267" cy="125997"/>
          </a:xfrm>
          <a:prstGeom prst="round2SameRect">
            <a:avLst>
              <a:gd name="adj1" fmla="val 16667"/>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4" name="Google Shape;1224;p31"/>
          <p:cNvSpPr/>
          <p:nvPr/>
        </p:nvSpPr>
        <p:spPr>
          <a:xfrm>
            <a:off x="996287" y="3913823"/>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5" name="Google Shape;1225;p31"/>
          <p:cNvSpPr/>
          <p:nvPr/>
        </p:nvSpPr>
        <p:spPr>
          <a:xfrm>
            <a:off x="996287" y="8093117"/>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6" name="Google Shape;1226;p31"/>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7" name="Google Shape;1227;p31"/>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8" name="Google Shape;1228;p31"/>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9" name="Google Shape;1229;p31"/>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0" name="Google Shape;1230;p31"/>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1" name="Google Shape;1231;p31"/>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2"/>
          <p:cNvSpPr/>
          <p:nvPr/>
        </p:nvSpPr>
        <p:spPr>
          <a:xfrm>
            <a:off x="1253120" y="995663"/>
            <a:ext cx="891804" cy="972124"/>
          </a:xfrm>
          <a:prstGeom prst="wedgeRoundRectCallout">
            <a:avLst>
              <a:gd name="adj1" fmla="val 61651"/>
              <a:gd name="adj2" fmla="val -22227"/>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7" name="Google Shape;1237;p32"/>
          <p:cNvSpPr/>
          <p:nvPr/>
        </p:nvSpPr>
        <p:spPr>
          <a:xfrm>
            <a:off x="3835297" y="996550"/>
            <a:ext cx="2271570" cy="972124"/>
          </a:xfrm>
          <a:prstGeom prst="wedgeRoundRectCallout">
            <a:avLst>
              <a:gd name="adj1" fmla="val -53798"/>
              <a:gd name="adj2" fmla="val -22664"/>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8" name="Google Shape;1238;p32"/>
          <p:cNvSpPr txBox="1"/>
          <p:nvPr/>
        </p:nvSpPr>
        <p:spPr>
          <a:xfrm>
            <a:off x="996287" y="2302921"/>
            <a:ext cx="525404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SCENE 9</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Après avoir recueilli suffisamment d'informations, vous rencontrez les parents d'Asha pour discuter de la situation et déterminer les prochaines étapes. Ils acceptent de reporter le mariage si vous les aidez. Vous discutez de la possibilité d'inscrire Asha au prochain trimestre scolaire. Vous discutez de la manière de mettre à jour la carte de rationnement de la famille afin qu'elle puisse avoir accès à suffisamment de nourriture. Vous parlez également d'un espace approprié aux enfants situé à proximité et convenez que les frères et sœurs d'Asha commenceront à s'y rendre. Lorsque vous rentrez au bureau, Asha est d'accord avec le plan et se réjouit de commencer le prochain trimestre scolaire. </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sp>
        <p:nvSpPr>
          <p:cNvPr id="1239" name="Google Shape;1239;p32"/>
          <p:cNvSpPr txBox="1"/>
          <p:nvPr/>
        </p:nvSpPr>
        <p:spPr>
          <a:xfrm>
            <a:off x="996287" y="6861235"/>
            <a:ext cx="5254042"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10</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accompagnez Asha et son père pour l'inscrire à la prochaine rentrée scolaire. Vous aidez les parents d'Asha à faire en sorte que ses frères et sœurs soient placés dans l'espace approprié aux enfants. Vous fournissez des informations au père d'Asha sur la manière de mettre à jour sa carte de rationnement.</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dk1"/>
                </a:solidFill>
                <a:latin typeface="Calibri"/>
                <a:ea typeface="Calibri"/>
                <a:cs typeface="Calibri"/>
                <a:sym typeface="Calibri"/>
              </a:rPr>
              <a:t>Laquelle des six étapes cette scène représente-t-elle ? Pourquoi ?</a:t>
            </a:r>
            <a:endParaRPr sz="1100" b="1">
              <a:solidFill>
                <a:schemeClr val="dk1"/>
              </a:solidFill>
              <a:latin typeface="Calibri"/>
              <a:ea typeface="Calibri"/>
              <a:cs typeface="Calibri"/>
              <a:sym typeface="Calibri"/>
            </a:endParaRPr>
          </a:p>
        </p:txBody>
      </p:sp>
      <p:grpSp>
        <p:nvGrpSpPr>
          <p:cNvPr id="1240" name="Google Shape;1240;p32"/>
          <p:cNvGrpSpPr/>
          <p:nvPr/>
        </p:nvGrpSpPr>
        <p:grpSpPr>
          <a:xfrm>
            <a:off x="4760506" y="1095125"/>
            <a:ext cx="1112045" cy="800873"/>
            <a:chOff x="6109309" y="1650196"/>
            <a:chExt cx="1045648" cy="728681"/>
          </a:xfrm>
        </p:grpSpPr>
        <p:sp>
          <p:nvSpPr>
            <p:cNvPr id="1241" name="Google Shape;1241;p32"/>
            <p:cNvSpPr/>
            <p:nvPr/>
          </p:nvSpPr>
          <p:spPr>
            <a:xfrm>
              <a:off x="6109309" y="1650196"/>
              <a:ext cx="1045648" cy="728681"/>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ZA" sz="900" b="1">
                  <a:solidFill>
                    <a:schemeClr val="accent5"/>
                  </a:solidFill>
                  <a:latin typeface="Calibri"/>
                  <a:ea typeface="Calibri"/>
                  <a:cs typeface="Calibri"/>
                  <a:sym typeface="Calibri"/>
                </a:rPr>
                <a:t>Espace approprié aux enfants</a:t>
              </a:r>
              <a:endParaRPr sz="1050" b="1">
                <a:solidFill>
                  <a:schemeClr val="accent5"/>
                </a:solidFill>
                <a:latin typeface="Calibri"/>
                <a:ea typeface="Calibri"/>
                <a:cs typeface="Calibri"/>
                <a:sym typeface="Calibri"/>
              </a:endParaRPr>
            </a:p>
          </p:txBody>
        </p:sp>
        <p:grpSp>
          <p:nvGrpSpPr>
            <p:cNvPr id="1242" name="Google Shape;1242;p32"/>
            <p:cNvGrpSpPr/>
            <p:nvPr/>
          </p:nvGrpSpPr>
          <p:grpSpPr>
            <a:xfrm>
              <a:off x="6274464" y="2002572"/>
              <a:ext cx="160624" cy="348669"/>
              <a:chOff x="4043172" y="1684320"/>
              <a:chExt cx="328891" cy="713931"/>
            </a:xfrm>
          </p:grpSpPr>
          <p:sp>
            <p:nvSpPr>
              <p:cNvPr id="1243" name="Google Shape;1243;p32"/>
              <p:cNvSpPr/>
              <p:nvPr/>
            </p:nvSpPr>
            <p:spPr>
              <a:xfrm>
                <a:off x="4045584" y="2069359"/>
                <a:ext cx="325194" cy="3288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4" name="Google Shape;1244;p32"/>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45" name="Google Shape;1245;p32"/>
            <p:cNvGrpSpPr/>
            <p:nvPr/>
          </p:nvGrpSpPr>
          <p:grpSpPr>
            <a:xfrm>
              <a:off x="6492546" y="2002572"/>
              <a:ext cx="160624" cy="348669"/>
              <a:chOff x="4043172" y="1684320"/>
              <a:chExt cx="328891" cy="713931"/>
            </a:xfrm>
          </p:grpSpPr>
          <p:sp>
            <p:nvSpPr>
              <p:cNvPr id="1246" name="Google Shape;1246;p32"/>
              <p:cNvSpPr/>
              <p:nvPr/>
            </p:nvSpPr>
            <p:spPr>
              <a:xfrm>
                <a:off x="4045584" y="2069359"/>
                <a:ext cx="325194" cy="3288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7" name="Google Shape;1247;p32"/>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48" name="Google Shape;1248;p32"/>
            <p:cNvGrpSpPr/>
            <p:nvPr/>
          </p:nvGrpSpPr>
          <p:grpSpPr>
            <a:xfrm>
              <a:off x="6692605" y="2002572"/>
              <a:ext cx="160624" cy="348669"/>
              <a:chOff x="4043172" y="1684320"/>
              <a:chExt cx="328891" cy="713931"/>
            </a:xfrm>
          </p:grpSpPr>
          <p:sp>
            <p:nvSpPr>
              <p:cNvPr id="1249" name="Google Shape;1249;p32"/>
              <p:cNvSpPr/>
              <p:nvPr/>
            </p:nvSpPr>
            <p:spPr>
              <a:xfrm>
                <a:off x="4045584" y="2069359"/>
                <a:ext cx="325194" cy="32889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0" name="Google Shape;1250;p32"/>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51" name="Google Shape;1251;p32"/>
            <p:cNvGrpSpPr/>
            <p:nvPr/>
          </p:nvGrpSpPr>
          <p:grpSpPr>
            <a:xfrm>
              <a:off x="6892522" y="1870810"/>
              <a:ext cx="211356" cy="480431"/>
              <a:chOff x="2901934" y="5492712"/>
              <a:chExt cx="211356" cy="480431"/>
            </a:xfrm>
          </p:grpSpPr>
          <p:sp>
            <p:nvSpPr>
              <p:cNvPr id="1252" name="Google Shape;1252;p32"/>
              <p:cNvSpPr/>
              <p:nvPr/>
            </p:nvSpPr>
            <p:spPr>
              <a:xfrm>
                <a:off x="2928478" y="5680757"/>
                <a:ext cx="158818" cy="292386"/>
              </a:xfrm>
              <a:prstGeom prst="round2SameRect">
                <a:avLst>
                  <a:gd name="adj1" fmla="val 50000"/>
                  <a:gd name="adj2" fmla="val 0"/>
                </a:avLst>
              </a:prstGeom>
              <a:solidFill>
                <a:srgbClr val="9EDC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3" name="Google Shape;1253;p32"/>
              <p:cNvSpPr/>
              <p:nvPr/>
            </p:nvSpPr>
            <p:spPr>
              <a:xfrm>
                <a:off x="2927300" y="54927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4" name="Google Shape;1254;p32"/>
              <p:cNvSpPr/>
              <p:nvPr/>
            </p:nvSpPr>
            <p:spPr>
              <a:xfrm rot="10800000">
                <a:off x="2901934" y="57226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255" name="Google Shape;1255;p32"/>
          <p:cNvGrpSpPr/>
          <p:nvPr/>
        </p:nvGrpSpPr>
        <p:grpSpPr>
          <a:xfrm>
            <a:off x="2796019" y="1044525"/>
            <a:ext cx="285695" cy="921483"/>
            <a:chOff x="4045582" y="1684320"/>
            <a:chExt cx="350098" cy="1129211"/>
          </a:xfrm>
        </p:grpSpPr>
        <p:sp>
          <p:nvSpPr>
            <p:cNvPr id="1256" name="Google Shape;1256;p32"/>
            <p:cNvSpPr/>
            <p:nvPr/>
          </p:nvSpPr>
          <p:spPr>
            <a:xfrm>
              <a:off x="4045582" y="2069359"/>
              <a:ext cx="350098" cy="744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7" name="Google Shape;1257;p32"/>
            <p:cNvSpPr/>
            <p:nvPr/>
          </p:nvSpPr>
          <p:spPr>
            <a:xfrm>
              <a:off x="4064379" y="1684320"/>
              <a:ext cx="328890"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58" name="Google Shape;1258;p32"/>
          <p:cNvGrpSpPr/>
          <p:nvPr/>
        </p:nvGrpSpPr>
        <p:grpSpPr>
          <a:xfrm>
            <a:off x="2350982" y="1044525"/>
            <a:ext cx="409440" cy="921483"/>
            <a:chOff x="3000654" y="1516217"/>
            <a:chExt cx="245039" cy="551483"/>
          </a:xfrm>
        </p:grpSpPr>
        <p:grpSp>
          <p:nvGrpSpPr>
            <p:cNvPr id="1259" name="Google Shape;1259;p32"/>
            <p:cNvGrpSpPr/>
            <p:nvPr/>
          </p:nvGrpSpPr>
          <p:grpSpPr>
            <a:xfrm>
              <a:off x="3036509" y="1516217"/>
              <a:ext cx="172158" cy="551483"/>
              <a:chOff x="4043172" y="1684320"/>
              <a:chExt cx="352508" cy="1129211"/>
            </a:xfrm>
          </p:grpSpPr>
          <p:sp>
            <p:nvSpPr>
              <p:cNvPr id="1260" name="Google Shape;1260;p32"/>
              <p:cNvSpPr/>
              <p:nvPr/>
            </p:nvSpPr>
            <p:spPr>
              <a:xfrm>
                <a:off x="4045582" y="2069359"/>
                <a:ext cx="350098" cy="744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1" name="Google Shape;1261;p32"/>
              <p:cNvSpPr/>
              <p:nvPr/>
            </p:nvSpPr>
            <p:spPr>
              <a:xfrm>
                <a:off x="4043172" y="1684320"/>
                <a:ext cx="328891"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62" name="Google Shape;1262;p32"/>
            <p:cNvSpPr/>
            <p:nvPr/>
          </p:nvSpPr>
          <p:spPr>
            <a:xfrm rot="10800000">
              <a:off x="3000654" y="1805724"/>
              <a:ext cx="245039" cy="261975"/>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63" name="Google Shape;1263;p32"/>
          <p:cNvGrpSpPr/>
          <p:nvPr/>
        </p:nvGrpSpPr>
        <p:grpSpPr>
          <a:xfrm flipH="1">
            <a:off x="4098759" y="1374577"/>
            <a:ext cx="440154" cy="491200"/>
            <a:chOff x="5035558" y="1780790"/>
            <a:chExt cx="422712" cy="491200"/>
          </a:xfrm>
        </p:grpSpPr>
        <p:grpSp>
          <p:nvGrpSpPr>
            <p:cNvPr id="1264" name="Google Shape;1264;p32"/>
            <p:cNvGrpSpPr/>
            <p:nvPr/>
          </p:nvGrpSpPr>
          <p:grpSpPr>
            <a:xfrm>
              <a:off x="5035558" y="1780790"/>
              <a:ext cx="211356" cy="480431"/>
              <a:chOff x="2901934" y="5492712"/>
              <a:chExt cx="211356" cy="480431"/>
            </a:xfrm>
          </p:grpSpPr>
          <p:sp>
            <p:nvSpPr>
              <p:cNvPr id="1265" name="Google Shape;1265;p32"/>
              <p:cNvSpPr/>
              <p:nvPr/>
            </p:nvSpPr>
            <p:spPr>
              <a:xfrm>
                <a:off x="2928478" y="5680757"/>
                <a:ext cx="158818" cy="29238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6" name="Google Shape;1266;p32"/>
              <p:cNvSpPr/>
              <p:nvPr/>
            </p:nvSpPr>
            <p:spPr>
              <a:xfrm>
                <a:off x="2927300" y="5492712"/>
                <a:ext cx="160624" cy="1606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7" name="Google Shape;1267;p32"/>
              <p:cNvSpPr/>
              <p:nvPr/>
            </p:nvSpPr>
            <p:spPr>
              <a:xfrm rot="10800000">
                <a:off x="2901934" y="5722614"/>
                <a:ext cx="211356" cy="250529"/>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68" name="Google Shape;1268;p32"/>
            <p:cNvSpPr/>
            <p:nvPr/>
          </p:nvSpPr>
          <p:spPr>
            <a:xfrm>
              <a:off x="5246914" y="2058855"/>
              <a:ext cx="211356"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9" name="Google Shape;1269;p32"/>
            <p:cNvSpPr/>
            <p:nvPr/>
          </p:nvSpPr>
          <p:spPr>
            <a:xfrm>
              <a:off x="5304372" y="2100712"/>
              <a:ext cx="153898" cy="1712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0" name="Google Shape;1270;p32"/>
            <p:cNvSpPr/>
            <p:nvPr/>
          </p:nvSpPr>
          <p:spPr>
            <a:xfrm rot="2378536">
              <a:off x="5222692" y="1841011"/>
              <a:ext cx="49930" cy="184377"/>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71" name="Google Shape;1271;p32"/>
          <p:cNvGrpSpPr/>
          <p:nvPr/>
        </p:nvGrpSpPr>
        <p:grpSpPr>
          <a:xfrm rot="-542653">
            <a:off x="1504392" y="1120125"/>
            <a:ext cx="383159" cy="261138"/>
            <a:chOff x="1581126" y="1502973"/>
            <a:chExt cx="383159" cy="261138"/>
          </a:xfrm>
        </p:grpSpPr>
        <p:sp>
          <p:nvSpPr>
            <p:cNvPr id="1272" name="Google Shape;1272;p32"/>
            <p:cNvSpPr/>
            <p:nvPr/>
          </p:nvSpPr>
          <p:spPr>
            <a:xfrm>
              <a:off x="1581126" y="1502973"/>
              <a:ext cx="383159" cy="261138"/>
            </a:xfrm>
            <a:prstGeom prst="snip1Rect">
              <a:avLst>
                <a:gd name="adj" fmla="val 3454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3" name="Google Shape;1273;p32"/>
            <p:cNvSpPr/>
            <p:nvPr/>
          </p:nvSpPr>
          <p:spPr>
            <a:xfrm>
              <a:off x="1612968" y="1561630"/>
              <a:ext cx="71912" cy="719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4" name="Google Shape;1274;p32"/>
            <p:cNvSpPr/>
            <p:nvPr/>
          </p:nvSpPr>
          <p:spPr>
            <a:xfrm>
              <a:off x="1714962" y="1561630"/>
              <a:ext cx="71912" cy="719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5" name="Google Shape;1275;p32"/>
            <p:cNvSpPr/>
            <p:nvPr/>
          </p:nvSpPr>
          <p:spPr>
            <a:xfrm>
              <a:off x="1821730" y="1561630"/>
              <a:ext cx="71912" cy="719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6" name="Google Shape;1276;p32"/>
            <p:cNvSpPr/>
            <p:nvPr/>
          </p:nvSpPr>
          <p:spPr>
            <a:xfrm>
              <a:off x="1612968" y="1654221"/>
              <a:ext cx="71912" cy="719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7" name="Google Shape;1277;p32"/>
            <p:cNvSpPr/>
            <p:nvPr/>
          </p:nvSpPr>
          <p:spPr>
            <a:xfrm>
              <a:off x="1714962" y="1654221"/>
              <a:ext cx="71912" cy="719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8" name="Google Shape;1278;p32"/>
            <p:cNvSpPr/>
            <p:nvPr/>
          </p:nvSpPr>
          <p:spPr>
            <a:xfrm>
              <a:off x="1821730" y="1654221"/>
              <a:ext cx="71912" cy="71912"/>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79" name="Google Shape;1279;p32"/>
          <p:cNvGrpSpPr/>
          <p:nvPr/>
        </p:nvGrpSpPr>
        <p:grpSpPr>
          <a:xfrm>
            <a:off x="1418326" y="1545728"/>
            <a:ext cx="530024" cy="298720"/>
            <a:chOff x="1439664" y="1878420"/>
            <a:chExt cx="640484" cy="360975"/>
          </a:xfrm>
        </p:grpSpPr>
        <p:grpSp>
          <p:nvGrpSpPr>
            <p:cNvPr id="1280" name="Google Shape;1280;p32"/>
            <p:cNvGrpSpPr/>
            <p:nvPr/>
          </p:nvGrpSpPr>
          <p:grpSpPr>
            <a:xfrm>
              <a:off x="1439664" y="1878420"/>
              <a:ext cx="298695" cy="327746"/>
              <a:chOff x="1562982" y="1945705"/>
              <a:chExt cx="238272" cy="261446"/>
            </a:xfrm>
          </p:grpSpPr>
          <p:sp>
            <p:nvSpPr>
              <p:cNvPr id="1281" name="Google Shape;1281;p32"/>
              <p:cNvSpPr/>
              <p:nvPr/>
            </p:nvSpPr>
            <p:spPr>
              <a:xfrm>
                <a:off x="1562982" y="1981700"/>
                <a:ext cx="238272" cy="225451"/>
              </a:xfrm>
              <a:prstGeom prst="round2SameRect">
                <a:avLst>
                  <a:gd name="adj1" fmla="val 34693"/>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2" name="Google Shape;1282;p32"/>
              <p:cNvSpPr/>
              <p:nvPr/>
            </p:nvSpPr>
            <p:spPr>
              <a:xfrm rot="10800000">
                <a:off x="1654311" y="1945705"/>
                <a:ext cx="62717" cy="47050"/>
              </a:xfrm>
              <a:prstGeom prst="trapezoid">
                <a:avLst>
                  <a:gd name="adj" fmla="val 4119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83" name="Google Shape;1283;p32"/>
            <p:cNvGrpSpPr/>
            <p:nvPr/>
          </p:nvGrpSpPr>
          <p:grpSpPr>
            <a:xfrm>
              <a:off x="1781453" y="1878420"/>
              <a:ext cx="298695" cy="327746"/>
              <a:chOff x="1562982" y="1945705"/>
              <a:chExt cx="238272" cy="261446"/>
            </a:xfrm>
          </p:grpSpPr>
          <p:sp>
            <p:nvSpPr>
              <p:cNvPr id="1284" name="Google Shape;1284;p32"/>
              <p:cNvSpPr/>
              <p:nvPr/>
            </p:nvSpPr>
            <p:spPr>
              <a:xfrm>
                <a:off x="1562982" y="1981700"/>
                <a:ext cx="238272" cy="225451"/>
              </a:xfrm>
              <a:prstGeom prst="round2SameRect">
                <a:avLst>
                  <a:gd name="adj1" fmla="val 34693"/>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5" name="Google Shape;1285;p32"/>
              <p:cNvSpPr/>
              <p:nvPr/>
            </p:nvSpPr>
            <p:spPr>
              <a:xfrm rot="10800000">
                <a:off x="1654311" y="1945705"/>
                <a:ext cx="62717" cy="47050"/>
              </a:xfrm>
              <a:prstGeom prst="trapezoid">
                <a:avLst>
                  <a:gd name="adj" fmla="val 4119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86" name="Google Shape;1286;p32"/>
            <p:cNvGrpSpPr/>
            <p:nvPr/>
          </p:nvGrpSpPr>
          <p:grpSpPr>
            <a:xfrm>
              <a:off x="1608658" y="1911649"/>
              <a:ext cx="298695" cy="327746"/>
              <a:chOff x="1562982" y="1945705"/>
              <a:chExt cx="238272" cy="261446"/>
            </a:xfrm>
          </p:grpSpPr>
          <p:sp>
            <p:nvSpPr>
              <p:cNvPr id="1287" name="Google Shape;1287;p32"/>
              <p:cNvSpPr/>
              <p:nvPr/>
            </p:nvSpPr>
            <p:spPr>
              <a:xfrm>
                <a:off x="1562982" y="1981700"/>
                <a:ext cx="238272" cy="225451"/>
              </a:xfrm>
              <a:prstGeom prst="round2SameRect">
                <a:avLst>
                  <a:gd name="adj1" fmla="val 34693"/>
                  <a:gd name="adj2" fmla="val 0"/>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8" name="Google Shape;1288;p32"/>
              <p:cNvSpPr/>
              <p:nvPr/>
            </p:nvSpPr>
            <p:spPr>
              <a:xfrm rot="10800000">
                <a:off x="1654311" y="1945705"/>
                <a:ext cx="62717" cy="47050"/>
              </a:xfrm>
              <a:prstGeom prst="trapezoid">
                <a:avLst>
                  <a:gd name="adj" fmla="val 4119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289" name="Google Shape;1289;p32"/>
          <p:cNvGrpSpPr/>
          <p:nvPr/>
        </p:nvGrpSpPr>
        <p:grpSpPr>
          <a:xfrm>
            <a:off x="1749489" y="5699533"/>
            <a:ext cx="281981" cy="909503"/>
            <a:chOff x="4045582" y="1684320"/>
            <a:chExt cx="350098" cy="1129211"/>
          </a:xfrm>
        </p:grpSpPr>
        <p:sp>
          <p:nvSpPr>
            <p:cNvPr id="1290" name="Google Shape;1290;p32"/>
            <p:cNvSpPr/>
            <p:nvPr/>
          </p:nvSpPr>
          <p:spPr>
            <a:xfrm>
              <a:off x="4045582" y="2069359"/>
              <a:ext cx="350098" cy="744172"/>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1" name="Google Shape;1291;p32"/>
            <p:cNvSpPr/>
            <p:nvPr/>
          </p:nvSpPr>
          <p:spPr>
            <a:xfrm>
              <a:off x="4064379" y="1684320"/>
              <a:ext cx="328890" cy="32889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92" name="Google Shape;1292;p32"/>
          <p:cNvGrpSpPr/>
          <p:nvPr/>
        </p:nvGrpSpPr>
        <p:grpSpPr>
          <a:xfrm>
            <a:off x="2111531" y="5949849"/>
            <a:ext cx="287558" cy="653646"/>
            <a:chOff x="3545772" y="5645112"/>
            <a:chExt cx="211356" cy="480431"/>
          </a:xfrm>
        </p:grpSpPr>
        <p:sp>
          <p:nvSpPr>
            <p:cNvPr id="1293" name="Google Shape;1293;p32"/>
            <p:cNvSpPr/>
            <p:nvPr/>
          </p:nvSpPr>
          <p:spPr>
            <a:xfrm>
              <a:off x="3572316" y="5833157"/>
              <a:ext cx="158818" cy="2923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4" name="Google Shape;1294;p32"/>
            <p:cNvSpPr/>
            <p:nvPr/>
          </p:nvSpPr>
          <p:spPr>
            <a:xfrm>
              <a:off x="3571138" y="5645112"/>
              <a:ext cx="160624" cy="16062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5" name="Google Shape;1295;p32"/>
            <p:cNvSpPr/>
            <p:nvPr/>
          </p:nvSpPr>
          <p:spPr>
            <a:xfrm rot="10800000">
              <a:off x="3545772" y="5875014"/>
              <a:ext cx="211356" cy="250529"/>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96" name="Google Shape;1296;p32"/>
          <p:cNvSpPr/>
          <p:nvPr/>
        </p:nvSpPr>
        <p:spPr>
          <a:xfrm>
            <a:off x="2530130" y="6222257"/>
            <a:ext cx="697127" cy="6773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7" name="Google Shape;1297;p32"/>
          <p:cNvSpPr/>
          <p:nvPr/>
        </p:nvSpPr>
        <p:spPr>
          <a:xfrm rot="5400000">
            <a:off x="2570364" y="6412388"/>
            <a:ext cx="320021" cy="752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8" name="Google Shape;1298;p32"/>
          <p:cNvSpPr/>
          <p:nvPr/>
        </p:nvSpPr>
        <p:spPr>
          <a:xfrm rot="5400000">
            <a:off x="2897575" y="6412388"/>
            <a:ext cx="320022" cy="7523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9" name="Google Shape;1299;p32"/>
          <p:cNvSpPr/>
          <p:nvPr/>
        </p:nvSpPr>
        <p:spPr>
          <a:xfrm>
            <a:off x="3303062" y="6107440"/>
            <a:ext cx="281981" cy="320024"/>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0" name="Google Shape;1300;p32"/>
          <p:cNvSpPr/>
          <p:nvPr/>
        </p:nvSpPr>
        <p:spPr>
          <a:xfrm>
            <a:off x="3320145" y="5799399"/>
            <a:ext cx="264898" cy="26489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1" name="Google Shape;1301;p32"/>
          <p:cNvSpPr/>
          <p:nvPr/>
        </p:nvSpPr>
        <p:spPr>
          <a:xfrm rot="5400000">
            <a:off x="3339155" y="6251740"/>
            <a:ext cx="140991" cy="350786"/>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2" name="Google Shape;1302;p32"/>
          <p:cNvSpPr/>
          <p:nvPr/>
        </p:nvSpPr>
        <p:spPr>
          <a:xfrm>
            <a:off x="3181544" y="6352777"/>
            <a:ext cx="112607" cy="250719"/>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3" name="Google Shape;1303;p32"/>
          <p:cNvSpPr/>
          <p:nvPr/>
        </p:nvSpPr>
        <p:spPr>
          <a:xfrm rot="-4115004">
            <a:off x="3186678" y="6062074"/>
            <a:ext cx="98537" cy="206608"/>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4" name="Google Shape;1304;p32"/>
          <p:cNvSpPr/>
          <p:nvPr/>
        </p:nvSpPr>
        <p:spPr>
          <a:xfrm>
            <a:off x="2911508" y="5756312"/>
            <a:ext cx="284987" cy="202700"/>
          </a:xfrm>
          <a:prstGeom prst="wedgeRoundRectCallout">
            <a:avLst>
              <a:gd name="adj1" fmla="val 63616"/>
              <a:gd name="adj2" fmla="val 25396"/>
              <a:gd name="adj3"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05" name="Google Shape;1305;p32"/>
          <p:cNvGrpSpPr/>
          <p:nvPr/>
        </p:nvGrpSpPr>
        <p:grpSpPr>
          <a:xfrm>
            <a:off x="4121880" y="5540184"/>
            <a:ext cx="1985527" cy="1050075"/>
            <a:chOff x="5979451" y="4936789"/>
            <a:chExt cx="703946" cy="600026"/>
          </a:xfrm>
        </p:grpSpPr>
        <p:sp>
          <p:nvSpPr>
            <p:cNvPr id="1306" name="Google Shape;1306;p32"/>
            <p:cNvSpPr/>
            <p:nvPr/>
          </p:nvSpPr>
          <p:spPr>
            <a:xfrm>
              <a:off x="6065519" y="5166363"/>
              <a:ext cx="531810" cy="37045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7" name="Google Shape;1307;p32"/>
            <p:cNvSpPr/>
            <p:nvPr/>
          </p:nvSpPr>
          <p:spPr>
            <a:xfrm rot="10800000">
              <a:off x="5979451" y="4936789"/>
              <a:ext cx="703946" cy="22957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08" name="Google Shape;1308;p32"/>
          <p:cNvGrpSpPr/>
          <p:nvPr/>
        </p:nvGrpSpPr>
        <p:grpSpPr>
          <a:xfrm>
            <a:off x="5419419" y="5759229"/>
            <a:ext cx="223145" cy="719737"/>
            <a:chOff x="4045582" y="1684320"/>
            <a:chExt cx="350098" cy="1129211"/>
          </a:xfrm>
        </p:grpSpPr>
        <p:sp>
          <p:nvSpPr>
            <p:cNvPr id="1309" name="Google Shape;1309;p32"/>
            <p:cNvSpPr/>
            <p:nvPr/>
          </p:nvSpPr>
          <p:spPr>
            <a:xfrm>
              <a:off x="4045582" y="2069359"/>
              <a:ext cx="350098" cy="744172"/>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0" name="Google Shape;1310;p32"/>
            <p:cNvSpPr/>
            <p:nvPr/>
          </p:nvSpPr>
          <p:spPr>
            <a:xfrm>
              <a:off x="4064379" y="1684320"/>
              <a:ext cx="328890" cy="32889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11" name="Google Shape;1311;p32"/>
          <p:cNvSpPr/>
          <p:nvPr/>
        </p:nvSpPr>
        <p:spPr>
          <a:xfrm flipH="1">
            <a:off x="4931111" y="5740783"/>
            <a:ext cx="368740" cy="256878"/>
          </a:xfrm>
          <a:prstGeom prst="wedgeRoundRectCallout">
            <a:avLst>
              <a:gd name="adj1" fmla="val 61651"/>
              <a:gd name="adj2" fmla="val -22227"/>
              <a:gd name="adj3"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12" name="Google Shape;1312;p32"/>
          <p:cNvGrpSpPr/>
          <p:nvPr/>
        </p:nvGrpSpPr>
        <p:grpSpPr>
          <a:xfrm rot="-542653">
            <a:off x="5019527" y="5803826"/>
            <a:ext cx="191907" cy="130792"/>
            <a:chOff x="1581126" y="1502973"/>
            <a:chExt cx="383159" cy="261138"/>
          </a:xfrm>
        </p:grpSpPr>
        <p:sp>
          <p:nvSpPr>
            <p:cNvPr id="1313" name="Google Shape;1313;p32"/>
            <p:cNvSpPr/>
            <p:nvPr/>
          </p:nvSpPr>
          <p:spPr>
            <a:xfrm>
              <a:off x="1581126" y="1502973"/>
              <a:ext cx="383159" cy="261138"/>
            </a:xfrm>
            <a:prstGeom prst="snip1Rect">
              <a:avLst>
                <a:gd name="adj" fmla="val 34549"/>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4" name="Google Shape;1314;p32"/>
            <p:cNvSpPr/>
            <p:nvPr/>
          </p:nvSpPr>
          <p:spPr>
            <a:xfrm>
              <a:off x="1612968" y="1561630"/>
              <a:ext cx="71912" cy="719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5" name="Google Shape;1315;p32"/>
            <p:cNvSpPr/>
            <p:nvPr/>
          </p:nvSpPr>
          <p:spPr>
            <a:xfrm>
              <a:off x="1714962" y="1561630"/>
              <a:ext cx="71912" cy="719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6" name="Google Shape;1316;p32"/>
            <p:cNvSpPr/>
            <p:nvPr/>
          </p:nvSpPr>
          <p:spPr>
            <a:xfrm>
              <a:off x="1821730" y="1561630"/>
              <a:ext cx="71912" cy="719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7" name="Google Shape;1317;p32"/>
            <p:cNvSpPr/>
            <p:nvPr/>
          </p:nvSpPr>
          <p:spPr>
            <a:xfrm>
              <a:off x="1612968" y="1654221"/>
              <a:ext cx="71912" cy="719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8" name="Google Shape;1318;p32"/>
            <p:cNvSpPr/>
            <p:nvPr/>
          </p:nvSpPr>
          <p:spPr>
            <a:xfrm>
              <a:off x="1714962" y="1654221"/>
              <a:ext cx="71912" cy="719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9" name="Google Shape;1319;p32"/>
            <p:cNvSpPr/>
            <p:nvPr/>
          </p:nvSpPr>
          <p:spPr>
            <a:xfrm>
              <a:off x="1821730" y="1654221"/>
              <a:ext cx="71912" cy="7191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20" name="Google Shape;1320;p32"/>
          <p:cNvGrpSpPr/>
          <p:nvPr/>
        </p:nvGrpSpPr>
        <p:grpSpPr>
          <a:xfrm>
            <a:off x="3335829" y="1058564"/>
            <a:ext cx="367818" cy="907443"/>
            <a:chOff x="4150553" y="1302447"/>
            <a:chExt cx="367818" cy="907443"/>
          </a:xfrm>
        </p:grpSpPr>
        <p:sp>
          <p:nvSpPr>
            <p:cNvPr id="1321" name="Google Shape;1321;p32"/>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2" name="Google Shape;1322;p32"/>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3" name="Google Shape;1323;p32"/>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4" name="Google Shape;1324;p32"/>
            <p:cNvSpPr/>
            <p:nvPr/>
          </p:nvSpPr>
          <p:spPr>
            <a:xfrm rot="2014337">
              <a:off x="4175656" y="1865922"/>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5" name="Google Shape;1325;p32"/>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26" name="Google Shape;1326;p32"/>
          <p:cNvGrpSpPr/>
          <p:nvPr/>
        </p:nvGrpSpPr>
        <p:grpSpPr>
          <a:xfrm>
            <a:off x="1274783" y="5692628"/>
            <a:ext cx="365595" cy="907443"/>
            <a:chOff x="4152776" y="1302447"/>
            <a:chExt cx="365595" cy="907443"/>
          </a:xfrm>
        </p:grpSpPr>
        <p:sp>
          <p:nvSpPr>
            <p:cNvPr id="1327" name="Google Shape;1327;p32"/>
            <p:cNvSpPr/>
            <p:nvPr/>
          </p:nvSpPr>
          <p:spPr>
            <a:xfrm rot="10800000">
              <a:off x="4152776" y="1702969"/>
              <a:ext cx="365595" cy="506921"/>
            </a:xfrm>
            <a:prstGeom prst="flowChartManualOperation">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8" name="Google Shape;1328;p32"/>
            <p:cNvSpPr/>
            <p:nvPr/>
          </p:nvSpPr>
          <p:spPr>
            <a:xfrm>
              <a:off x="4202705" y="1618460"/>
              <a:ext cx="266665" cy="584840"/>
            </a:xfrm>
            <a:prstGeom prst="round2SameRect">
              <a:avLst>
                <a:gd name="adj1" fmla="val 500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9" name="Google Shape;1329;p32"/>
            <p:cNvSpPr/>
            <p:nvPr/>
          </p:nvSpPr>
          <p:spPr>
            <a:xfrm>
              <a:off x="4200727" y="1302447"/>
              <a:ext cx="269696" cy="269696"/>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0" name="Google Shape;1330;p32"/>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1" name="Google Shape;1331;p32"/>
            <p:cNvSpPr/>
            <p:nvPr/>
          </p:nvSpPr>
          <p:spPr>
            <a:xfrm rot="10800000">
              <a:off x="4293932" y="1752987"/>
              <a:ext cx="83286" cy="200990"/>
            </a:xfrm>
            <a:prstGeom prst="round2SameRect">
              <a:avLst>
                <a:gd name="adj1" fmla="val 49300"/>
                <a:gd name="adj2" fmla="val 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32" name="Google Shape;1332;p32"/>
          <p:cNvGrpSpPr/>
          <p:nvPr/>
        </p:nvGrpSpPr>
        <p:grpSpPr>
          <a:xfrm>
            <a:off x="4542563" y="5759229"/>
            <a:ext cx="288480" cy="716037"/>
            <a:chOff x="4152776" y="1302447"/>
            <a:chExt cx="365595" cy="907443"/>
          </a:xfrm>
        </p:grpSpPr>
        <p:sp>
          <p:nvSpPr>
            <p:cNvPr id="1333" name="Google Shape;1333;p32"/>
            <p:cNvSpPr/>
            <p:nvPr/>
          </p:nvSpPr>
          <p:spPr>
            <a:xfrm rot="10800000">
              <a:off x="4152776" y="1702969"/>
              <a:ext cx="365595" cy="506921"/>
            </a:xfrm>
            <a:prstGeom prst="flowChartManualOperation">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4" name="Google Shape;1334;p32"/>
            <p:cNvSpPr/>
            <p:nvPr/>
          </p:nvSpPr>
          <p:spPr>
            <a:xfrm>
              <a:off x="4202705" y="1618460"/>
              <a:ext cx="266665" cy="584840"/>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5" name="Google Shape;1335;p32"/>
            <p:cNvSpPr/>
            <p:nvPr/>
          </p:nvSpPr>
          <p:spPr>
            <a:xfrm>
              <a:off x="4200727" y="1302447"/>
              <a:ext cx="269696" cy="2696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6" name="Google Shape;1336;p32"/>
            <p:cNvSpPr/>
            <p:nvPr/>
          </p:nvSpPr>
          <p:spPr>
            <a:xfrm rot="-1881284">
              <a:off x="4255086" y="1847861"/>
              <a:ext cx="210569" cy="15431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7" name="Google Shape;1337;p32"/>
            <p:cNvSpPr/>
            <p:nvPr/>
          </p:nvSpPr>
          <p:spPr>
            <a:xfrm rot="10800000">
              <a:off x="4293932" y="1752987"/>
              <a:ext cx="83286" cy="200990"/>
            </a:xfrm>
            <a:prstGeom prst="round2SameRect">
              <a:avLst>
                <a:gd name="adj1" fmla="val 493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1338" name="Google Shape;1338;p32"/>
          <p:cNvCxnSpPr/>
          <p:nvPr/>
        </p:nvCxnSpPr>
        <p:spPr>
          <a:xfrm rot="10800000">
            <a:off x="3878543" y="5547374"/>
            <a:ext cx="0" cy="1050076"/>
          </a:xfrm>
          <a:prstGeom prst="straightConnector1">
            <a:avLst/>
          </a:prstGeom>
          <a:noFill/>
          <a:ln w="12700" cap="flat" cmpd="sng">
            <a:solidFill>
              <a:schemeClr val="accent5"/>
            </a:solidFill>
            <a:prstDash val="dash"/>
            <a:miter lim="800000"/>
            <a:headEnd type="none" w="sm" len="sm"/>
            <a:tailEnd type="none" w="sm" len="sm"/>
          </a:ln>
        </p:spPr>
      </p:cxnSp>
      <p:sp>
        <p:nvSpPr>
          <p:cNvPr id="1339" name="Google Shape;1339;p32"/>
          <p:cNvSpPr/>
          <p:nvPr/>
        </p:nvSpPr>
        <p:spPr>
          <a:xfrm>
            <a:off x="2462793" y="5491683"/>
            <a:ext cx="1182415" cy="198120"/>
          </a:xfrm>
          <a:custGeom>
            <a:avLst/>
            <a:gdLst/>
            <a:ahLst/>
            <a:cxnLst/>
            <a:rect l="l" t="t" r="r" b="b"/>
            <a:pathLst>
              <a:path w="863600" h="198120" extrusionOk="0">
                <a:moveTo>
                  <a:pt x="0" y="198120"/>
                </a:moveTo>
                <a:lnTo>
                  <a:pt x="431800" y="0"/>
                </a:lnTo>
                <a:lnTo>
                  <a:pt x="863600" y="198120"/>
                </a:lnTo>
              </a:path>
            </a:pathLst>
          </a:custGeom>
          <a:noFill/>
          <a:ln w="762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0" name="Google Shape;1340;p32"/>
          <p:cNvSpPr/>
          <p:nvPr/>
        </p:nvSpPr>
        <p:spPr>
          <a:xfrm>
            <a:off x="3961956" y="1159486"/>
            <a:ext cx="725165" cy="205109"/>
          </a:xfrm>
          <a:custGeom>
            <a:avLst/>
            <a:gdLst/>
            <a:ahLst/>
            <a:cxnLst/>
            <a:rect l="l" t="t" r="r" b="b"/>
            <a:pathLst>
              <a:path w="863600" h="198120" extrusionOk="0">
                <a:moveTo>
                  <a:pt x="0" y="198120"/>
                </a:moveTo>
                <a:lnTo>
                  <a:pt x="431800" y="0"/>
                </a:lnTo>
                <a:lnTo>
                  <a:pt x="863600" y="198120"/>
                </a:lnTo>
              </a:path>
            </a:pathLst>
          </a:cu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1" name="Google Shape;1341;p32"/>
          <p:cNvSpPr/>
          <p:nvPr/>
        </p:nvSpPr>
        <p:spPr>
          <a:xfrm>
            <a:off x="996287" y="4439176"/>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2" name="Google Shape;1342;p32"/>
          <p:cNvSpPr/>
          <p:nvPr/>
        </p:nvSpPr>
        <p:spPr>
          <a:xfrm>
            <a:off x="996287" y="8218951"/>
            <a:ext cx="5254031" cy="87975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3" name="Google Shape;1343;p32"/>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4" name="Google Shape;1344;p32"/>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5" name="Google Shape;1345;p32"/>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6" name="Google Shape;1346;p32"/>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7" name="Google Shape;1347;p32"/>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8" name="Google Shape;1348;p32"/>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353" name="Google Shape;1353;p33"/>
          <p:cNvGrpSpPr/>
          <p:nvPr/>
        </p:nvGrpSpPr>
        <p:grpSpPr>
          <a:xfrm>
            <a:off x="4443577" y="7304082"/>
            <a:ext cx="1834847" cy="1495561"/>
            <a:chOff x="4461801" y="6109583"/>
            <a:chExt cx="1124306" cy="916408"/>
          </a:xfrm>
        </p:grpSpPr>
        <p:grpSp>
          <p:nvGrpSpPr>
            <p:cNvPr id="1354" name="Google Shape;1354;p33"/>
            <p:cNvGrpSpPr/>
            <p:nvPr/>
          </p:nvGrpSpPr>
          <p:grpSpPr>
            <a:xfrm>
              <a:off x="4936507" y="6116488"/>
              <a:ext cx="281981" cy="909503"/>
              <a:chOff x="4045582" y="1684320"/>
              <a:chExt cx="350098" cy="1129211"/>
            </a:xfrm>
          </p:grpSpPr>
          <p:sp>
            <p:nvSpPr>
              <p:cNvPr id="1355" name="Google Shape;1355;p33"/>
              <p:cNvSpPr/>
              <p:nvPr/>
            </p:nvSpPr>
            <p:spPr>
              <a:xfrm>
                <a:off x="4045582" y="2069359"/>
                <a:ext cx="350098" cy="744172"/>
              </a:xfrm>
              <a:prstGeom prst="round2SameRect">
                <a:avLst>
                  <a:gd name="adj1" fmla="val 50000"/>
                  <a:gd name="adj2" fmla="val 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6" name="Google Shape;1356;p33"/>
              <p:cNvSpPr/>
              <p:nvPr/>
            </p:nvSpPr>
            <p:spPr>
              <a:xfrm>
                <a:off x="4064379" y="1684320"/>
                <a:ext cx="328890" cy="328891"/>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57" name="Google Shape;1357;p33"/>
            <p:cNvGrpSpPr/>
            <p:nvPr/>
          </p:nvGrpSpPr>
          <p:grpSpPr>
            <a:xfrm>
              <a:off x="5298549" y="6366804"/>
              <a:ext cx="287558" cy="653646"/>
              <a:chOff x="3545772" y="5645112"/>
              <a:chExt cx="211356" cy="480431"/>
            </a:xfrm>
          </p:grpSpPr>
          <p:sp>
            <p:nvSpPr>
              <p:cNvPr id="1358" name="Google Shape;1358;p33"/>
              <p:cNvSpPr/>
              <p:nvPr/>
            </p:nvSpPr>
            <p:spPr>
              <a:xfrm>
                <a:off x="3572316" y="5833157"/>
                <a:ext cx="158818" cy="292386"/>
              </a:xfrm>
              <a:prstGeom prst="round2SameRect">
                <a:avLst>
                  <a:gd name="adj1" fmla="val 50000"/>
                  <a:gd name="adj2" fmla="val 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9" name="Google Shape;1359;p33"/>
              <p:cNvSpPr/>
              <p:nvPr/>
            </p:nvSpPr>
            <p:spPr>
              <a:xfrm>
                <a:off x="3571138" y="5645112"/>
                <a:ext cx="160624" cy="160624"/>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0" name="Google Shape;1360;p33"/>
              <p:cNvSpPr/>
              <p:nvPr/>
            </p:nvSpPr>
            <p:spPr>
              <a:xfrm rot="10800000">
                <a:off x="3545772" y="5875014"/>
                <a:ext cx="211356" cy="250529"/>
              </a:xfrm>
              <a:prstGeom prst="flowChartManualOperation">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361" name="Google Shape;1361;p33"/>
            <p:cNvGrpSpPr/>
            <p:nvPr/>
          </p:nvGrpSpPr>
          <p:grpSpPr>
            <a:xfrm>
              <a:off x="4461801" y="6109583"/>
              <a:ext cx="365595" cy="907443"/>
              <a:chOff x="4152776" y="1302447"/>
              <a:chExt cx="365595" cy="907443"/>
            </a:xfrm>
          </p:grpSpPr>
          <p:sp>
            <p:nvSpPr>
              <p:cNvPr id="1362" name="Google Shape;1362;p33"/>
              <p:cNvSpPr/>
              <p:nvPr/>
            </p:nvSpPr>
            <p:spPr>
              <a:xfrm rot="10800000">
                <a:off x="4152776" y="1702969"/>
                <a:ext cx="365595" cy="506921"/>
              </a:xfrm>
              <a:prstGeom prst="flowChartManualOperation">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3" name="Google Shape;1363;p33"/>
              <p:cNvSpPr/>
              <p:nvPr/>
            </p:nvSpPr>
            <p:spPr>
              <a:xfrm>
                <a:off x="4202705" y="1618460"/>
                <a:ext cx="266665" cy="584840"/>
              </a:xfrm>
              <a:prstGeom prst="round2SameRect">
                <a:avLst>
                  <a:gd name="adj1" fmla="val 50000"/>
                  <a:gd name="adj2" fmla="val 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4" name="Google Shape;1364;p33"/>
              <p:cNvSpPr/>
              <p:nvPr/>
            </p:nvSpPr>
            <p:spPr>
              <a:xfrm>
                <a:off x="4200727" y="1302447"/>
                <a:ext cx="269696" cy="269696"/>
              </a:xfrm>
              <a:prstGeom prst="ellipse">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5" name="Google Shape;1365;p33"/>
              <p:cNvSpPr/>
              <p:nvPr/>
            </p:nvSpPr>
            <p:spPr>
              <a:xfrm rot="-1881284">
                <a:off x="4255086" y="1847861"/>
                <a:ext cx="210569" cy="1543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6" name="Google Shape;1366;p33"/>
              <p:cNvSpPr/>
              <p:nvPr/>
            </p:nvSpPr>
            <p:spPr>
              <a:xfrm rot="10800000">
                <a:off x="4293932" y="1752987"/>
                <a:ext cx="83286" cy="200990"/>
              </a:xfrm>
              <a:prstGeom prst="round2SameRect">
                <a:avLst>
                  <a:gd name="adj1" fmla="val 49300"/>
                  <a:gd name="adj2" fmla="val 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367" name="Google Shape;1367;p33"/>
          <p:cNvSpPr txBox="1"/>
          <p:nvPr/>
        </p:nvSpPr>
        <p:spPr>
          <a:xfrm>
            <a:off x="1630214" y="1944157"/>
            <a:ext cx="99682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DÉBUT</a:t>
            </a:r>
            <a:endParaRPr sz="1100" b="1">
              <a:solidFill>
                <a:schemeClr val="dk1"/>
              </a:solidFill>
              <a:latin typeface="Calibri"/>
              <a:ea typeface="Calibri"/>
              <a:cs typeface="Calibri"/>
              <a:sym typeface="Calibri"/>
            </a:endParaRPr>
          </a:p>
        </p:txBody>
      </p:sp>
      <p:sp>
        <p:nvSpPr>
          <p:cNvPr id="1368" name="Google Shape;1368;p33"/>
          <p:cNvSpPr txBox="1"/>
          <p:nvPr/>
        </p:nvSpPr>
        <p:spPr>
          <a:xfrm>
            <a:off x="1620932" y="8340244"/>
            <a:ext cx="996828"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FIN</a:t>
            </a:r>
            <a:endParaRPr sz="1100" b="1">
              <a:solidFill>
                <a:schemeClr val="dk1"/>
              </a:solidFill>
              <a:latin typeface="Calibri"/>
              <a:ea typeface="Calibri"/>
              <a:cs typeface="Calibri"/>
              <a:sym typeface="Calibri"/>
            </a:endParaRPr>
          </a:p>
        </p:txBody>
      </p:sp>
      <p:cxnSp>
        <p:nvCxnSpPr>
          <p:cNvPr id="1369" name="Google Shape;1369;p33"/>
          <p:cNvCxnSpPr/>
          <p:nvPr/>
        </p:nvCxnSpPr>
        <p:spPr>
          <a:xfrm flipH="1">
            <a:off x="2118338" y="2443268"/>
            <a:ext cx="34885" cy="5735919"/>
          </a:xfrm>
          <a:prstGeom prst="straightConnector1">
            <a:avLst/>
          </a:prstGeom>
          <a:noFill/>
          <a:ln w="76200" cap="flat" cmpd="sng">
            <a:solidFill>
              <a:schemeClr val="accent5"/>
            </a:solidFill>
            <a:prstDash val="solid"/>
            <a:miter lim="800000"/>
            <a:headEnd type="none" w="sm" len="sm"/>
            <a:tailEnd type="triangle" w="med" len="med"/>
          </a:ln>
        </p:spPr>
      </p:cxnSp>
      <p:sp>
        <p:nvSpPr>
          <p:cNvPr id="1370" name="Google Shape;1370;p33"/>
          <p:cNvSpPr txBox="1"/>
          <p:nvPr/>
        </p:nvSpPr>
        <p:spPr>
          <a:xfrm>
            <a:off x="996287" y="68580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L'HISTOIRE D'ASHA - ORDRE CHRONOLOGIQUE</a:t>
            </a:r>
            <a:endParaRPr/>
          </a:p>
        </p:txBody>
      </p:sp>
      <p:sp>
        <p:nvSpPr>
          <p:cNvPr id="1371" name="Google Shape;1371;p33"/>
          <p:cNvSpPr txBox="1"/>
          <p:nvPr/>
        </p:nvSpPr>
        <p:spPr>
          <a:xfrm>
            <a:off x="996287" y="1189469"/>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Classer les scènes par ordre chronologique, en commençant par la première identification et l'enregistrement jusqu'à la clôture de l'affaire.</a:t>
            </a:r>
            <a:endParaRPr sz="1100">
              <a:solidFill>
                <a:schemeClr val="dk1"/>
              </a:solidFill>
              <a:latin typeface="Calibri"/>
              <a:ea typeface="Calibri"/>
              <a:cs typeface="Calibri"/>
              <a:sym typeface="Calibri"/>
            </a:endParaRPr>
          </a:p>
        </p:txBody>
      </p:sp>
      <p:sp>
        <p:nvSpPr>
          <p:cNvPr id="1372" name="Google Shape;1372;p33"/>
          <p:cNvSpPr/>
          <p:nvPr/>
        </p:nvSpPr>
        <p:spPr>
          <a:xfrm>
            <a:off x="2992761" y="3061954"/>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3" name="Google Shape;1373;p33"/>
          <p:cNvSpPr/>
          <p:nvPr/>
        </p:nvSpPr>
        <p:spPr>
          <a:xfrm>
            <a:off x="2992761" y="4220256"/>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4" name="Google Shape;1374;p33"/>
          <p:cNvSpPr/>
          <p:nvPr/>
        </p:nvSpPr>
        <p:spPr>
          <a:xfrm>
            <a:off x="2992761" y="5378558"/>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5" name="Google Shape;1375;p33"/>
          <p:cNvSpPr/>
          <p:nvPr/>
        </p:nvSpPr>
        <p:spPr>
          <a:xfrm>
            <a:off x="2992761" y="6536860"/>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6" name="Google Shape;1376;p33"/>
          <p:cNvSpPr/>
          <p:nvPr/>
        </p:nvSpPr>
        <p:spPr>
          <a:xfrm>
            <a:off x="2992761" y="7695164"/>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7" name="Google Shape;1377;p33"/>
          <p:cNvSpPr txBox="1"/>
          <p:nvPr/>
        </p:nvSpPr>
        <p:spPr>
          <a:xfrm>
            <a:off x="2445411" y="1944157"/>
            <a:ext cx="1583211"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NUMÉRO DE SCÈNE</a:t>
            </a:r>
            <a:endParaRPr sz="1100" b="1">
              <a:solidFill>
                <a:schemeClr val="dk1"/>
              </a:solidFill>
              <a:latin typeface="Calibri"/>
              <a:ea typeface="Calibri"/>
              <a:cs typeface="Calibri"/>
              <a:sym typeface="Calibri"/>
            </a:endParaRPr>
          </a:p>
        </p:txBody>
      </p:sp>
      <p:sp>
        <p:nvSpPr>
          <p:cNvPr id="1378" name="Google Shape;1378;p33"/>
          <p:cNvSpPr/>
          <p:nvPr/>
        </p:nvSpPr>
        <p:spPr>
          <a:xfrm>
            <a:off x="2992761" y="2482803"/>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9" name="Google Shape;1379;p33"/>
          <p:cNvSpPr/>
          <p:nvPr/>
        </p:nvSpPr>
        <p:spPr>
          <a:xfrm>
            <a:off x="2992761" y="3641105"/>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0" name="Google Shape;1380;p33"/>
          <p:cNvSpPr/>
          <p:nvPr/>
        </p:nvSpPr>
        <p:spPr>
          <a:xfrm>
            <a:off x="2992761" y="4799407"/>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1" name="Google Shape;1381;p33"/>
          <p:cNvSpPr/>
          <p:nvPr/>
        </p:nvSpPr>
        <p:spPr>
          <a:xfrm>
            <a:off x="2992761" y="5957709"/>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2" name="Google Shape;1382;p33"/>
          <p:cNvSpPr/>
          <p:nvPr/>
        </p:nvSpPr>
        <p:spPr>
          <a:xfrm>
            <a:off x="2992761" y="7116011"/>
            <a:ext cx="488631" cy="461203"/>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3" name="Google Shape;1383;p33"/>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4" name="Google Shape;1384;p33"/>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5" name="Google Shape;1385;p33"/>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6" name="Google Shape;1386;p33"/>
          <p:cNvSpPr/>
          <p:nvPr/>
        </p:nvSpPr>
        <p:spPr>
          <a:xfrm rot="1782986">
            <a:off x="286724" y="168964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7" name="Google Shape;1387;p33"/>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8" name="Google Shape;1388;p33"/>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graphicFrame>
        <p:nvGraphicFramePr>
          <p:cNvPr id="1393" name="Google Shape;1393;p34"/>
          <p:cNvGraphicFramePr/>
          <p:nvPr>
            <p:extLst>
              <p:ext uri="{D42A27DB-BD31-4B8C-83A1-F6EECF244321}">
                <p14:modId xmlns:p14="http://schemas.microsoft.com/office/powerpoint/2010/main" val="1117895089"/>
              </p:ext>
            </p:extLst>
          </p:nvPr>
        </p:nvGraphicFramePr>
        <p:xfrm>
          <a:off x="1014844" y="1989720"/>
          <a:ext cx="5234800" cy="4360468"/>
        </p:xfrm>
        <a:graphic>
          <a:graphicData uri="http://schemas.openxmlformats.org/drawingml/2006/table">
            <a:tbl>
              <a:tblPr>
                <a:noFill/>
                <a:tableStyleId>{2E002EEE-DCA1-4BBC-BB20-DC795D1CDC30}</a:tableStyleId>
              </a:tblPr>
              <a:tblGrid>
                <a:gridCol w="1697275">
                  <a:extLst>
                    <a:ext uri="{9D8B030D-6E8A-4147-A177-3AD203B41FA5}">
                      <a16:colId xmlns:a16="http://schemas.microsoft.com/office/drawing/2014/main" val="20000"/>
                    </a:ext>
                  </a:extLst>
                </a:gridCol>
                <a:gridCol w="3537525">
                  <a:extLst>
                    <a:ext uri="{9D8B030D-6E8A-4147-A177-3AD203B41FA5}">
                      <a16:colId xmlns:a16="http://schemas.microsoft.com/office/drawing/2014/main" val="20001"/>
                    </a:ext>
                  </a:extLst>
                </a:gridCol>
              </a:tblGrid>
              <a:tr h="378650">
                <a:tc gridSpan="2">
                  <a:txBody>
                    <a:bodyPr/>
                    <a:lstStyle/>
                    <a:p>
                      <a:pPr marL="226695" marR="0" lvl="0" indent="-226695" algn="ctr" rtl="0">
                        <a:lnSpc>
                          <a:spcPct val="107000"/>
                        </a:lnSpc>
                        <a:spcBef>
                          <a:spcPts val="0"/>
                        </a:spcBef>
                        <a:spcAft>
                          <a:spcPts val="0"/>
                        </a:spcAft>
                        <a:buNone/>
                      </a:pPr>
                      <a:r>
                        <a:rPr lang="en-ZA" sz="1100" b="1">
                          <a:solidFill>
                            <a:schemeClr val="lt1"/>
                          </a:solidFill>
                          <a:latin typeface="Calibri"/>
                          <a:ea typeface="Calibri"/>
                          <a:cs typeface="Calibri"/>
                          <a:sym typeface="Calibri"/>
                        </a:rPr>
                        <a:t>FONCTION DE SOUTIEN</a:t>
                      </a:r>
                      <a:endParaRPr sz="1100" b="1">
                        <a:solidFill>
                          <a:schemeClr val="lt1"/>
                        </a:solidFill>
                        <a:latin typeface="Calibri"/>
                        <a:ea typeface="Calibri"/>
                        <a:cs typeface="Calibri"/>
                        <a:sym typeface="Calibri"/>
                      </a:endParaRPr>
                    </a:p>
                  </a:txBody>
                  <a:tcPr marL="91450" marR="91450" marT="45725" marB="4572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solidFill>
                      <a:schemeClr val="accent5"/>
                    </a:solidFill>
                  </a:tcPr>
                </a:tc>
                <a:tc hMerge="1">
                  <a:txBody>
                    <a:bodyPr/>
                    <a:lstStyle/>
                    <a:p>
                      <a:endParaRPr lang="en-BE"/>
                    </a:p>
                  </a:txBody>
                  <a:tcPr/>
                </a:tc>
                <a:extLst>
                  <a:ext uri="{0D108BD9-81ED-4DB2-BD59-A6C34878D82A}">
                    <a16:rowId xmlns:a16="http://schemas.microsoft.com/office/drawing/2014/main" val="10000"/>
                  </a:ext>
                </a:extLst>
              </a:tr>
              <a:tr h="344025">
                <a:tc>
                  <a:txBody>
                    <a:bodyPr/>
                    <a:lstStyle/>
                    <a:p>
                      <a:pPr marL="226695" marR="0" lvl="0" indent="-226695" algn="l" rtl="0">
                        <a:lnSpc>
                          <a:spcPct val="107000"/>
                        </a:lnSpc>
                        <a:spcBef>
                          <a:spcPts val="0"/>
                        </a:spcBef>
                        <a:spcAft>
                          <a:spcPts val="0"/>
                        </a:spcAft>
                        <a:buNone/>
                      </a:pPr>
                      <a:r>
                        <a:rPr lang="en-ZA" sz="1100" b="1">
                          <a:solidFill>
                            <a:schemeClr val="dk1"/>
                          </a:solidFill>
                          <a:latin typeface="Calibri"/>
                          <a:ea typeface="Calibri"/>
                          <a:cs typeface="Calibri"/>
                          <a:sym typeface="Calibri"/>
                        </a:rPr>
                        <a:t>Responsabilité</a:t>
                      </a:r>
                      <a:endParaRPr sz="1100" b="1">
                        <a:solidFill>
                          <a:schemeClr val="dk1"/>
                        </a:solidFill>
                        <a:latin typeface="Calibri"/>
                        <a:ea typeface="Calibri"/>
                        <a:cs typeface="Calibri"/>
                        <a:sym typeface="Calibri"/>
                      </a:endParaRPr>
                    </a:p>
                  </a:txBody>
                  <a:tcPr marL="91450" marR="91450" marT="45725" marB="45725" anchor="ctr">
                    <a:lnL w="12700" cap="flat" cmpd="sng" algn="ctr">
                      <a:solidFill>
                        <a:schemeClr val="accent5"/>
                      </a:solidFill>
                      <a:prstDash val="solid"/>
                      <a:round/>
                      <a:headEnd type="none" w="med" len="med"/>
                      <a:tailEnd type="none" w="med" len="med"/>
                    </a:lnL>
                    <a:solidFill>
                      <a:srgbClr val="BDE8E7"/>
                    </a:solidFill>
                  </a:tcPr>
                </a:tc>
                <a:tc>
                  <a:txBody>
                    <a:bodyPr/>
                    <a:lstStyle/>
                    <a:p>
                      <a:pPr marL="226695" marR="0" lvl="0" indent="-226695" algn="l" rtl="0">
                        <a:lnSpc>
                          <a:spcPct val="107000"/>
                        </a:lnSpc>
                        <a:spcBef>
                          <a:spcPts val="0"/>
                        </a:spcBef>
                        <a:spcAft>
                          <a:spcPts val="0"/>
                        </a:spcAft>
                        <a:buNone/>
                      </a:pPr>
                      <a:r>
                        <a:rPr lang="en-ZA" sz="1100" b="1">
                          <a:solidFill>
                            <a:schemeClr val="dk1"/>
                          </a:solidFill>
                          <a:latin typeface="Calibri"/>
                          <a:ea typeface="Calibri"/>
                          <a:cs typeface="Calibri"/>
                          <a:sym typeface="Calibri"/>
                        </a:rPr>
                        <a:t>Exemples de tâches </a:t>
                      </a:r>
                      <a:endParaRPr sz="1100" b="1">
                        <a:solidFill>
                          <a:schemeClr val="dk1"/>
                        </a:solidFill>
                        <a:latin typeface="Calibri"/>
                        <a:ea typeface="Calibri"/>
                        <a:cs typeface="Calibri"/>
                        <a:sym typeface="Calibri"/>
                      </a:endParaRPr>
                    </a:p>
                  </a:txBody>
                  <a:tcPr marL="91450" marR="91450" marT="45725" marB="45725" anchor="ctr">
                    <a:lnR w="12700" cap="flat" cmpd="sng" algn="ctr">
                      <a:solidFill>
                        <a:schemeClr val="accent5"/>
                      </a:solidFill>
                      <a:prstDash val="solid"/>
                      <a:round/>
                      <a:headEnd type="none" w="med" len="med"/>
                      <a:tailEnd type="none" w="med" len="med"/>
                    </a:lnR>
                    <a:solidFill>
                      <a:srgbClr val="BDE8E7"/>
                    </a:solidFill>
                  </a:tcPr>
                </a:tc>
                <a:extLst>
                  <a:ext uri="{0D108BD9-81ED-4DB2-BD59-A6C34878D82A}">
                    <a16:rowId xmlns:a16="http://schemas.microsoft.com/office/drawing/2014/main" val="10001"/>
                  </a:ext>
                </a:extLst>
              </a:tr>
              <a:tr h="7576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latin typeface="Calibri"/>
                          <a:ea typeface="Calibri"/>
                          <a:cs typeface="Calibri"/>
                          <a:sym typeface="Calibri"/>
                        </a:rPr>
                        <a:t>Aider les enfants à exprimer leurs préoccupations et leurs besoins</a:t>
                      </a:r>
                      <a:endParaRPr/>
                    </a:p>
                    <a:p>
                      <a:pPr marL="226695" marR="0" lvl="0" indent="-226695" algn="l" rtl="0">
                        <a:lnSpc>
                          <a:spcPct val="107000"/>
                        </a:lnSpc>
                        <a:spcBef>
                          <a:spcPts val="800"/>
                        </a:spcBef>
                        <a:spcAft>
                          <a:spcPts val="0"/>
                        </a:spcAft>
                        <a:buClr>
                          <a:schemeClr val="dk1"/>
                        </a:buClr>
                        <a:buSzPts val="1100"/>
                        <a:buFont typeface="Calibri"/>
                        <a:buNone/>
                      </a:pPr>
                      <a:endParaRPr sz="1100" b="0">
                        <a:latin typeface="Calibri"/>
                        <a:ea typeface="Calibri"/>
                        <a:cs typeface="Calibri"/>
                        <a:sym typeface="Calibri"/>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7576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Aider les enfants et leurs familles à faire face à des situations difficiles </a:t>
                      </a:r>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7576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Aider les enfants à trouver des modes de garde sûrs </a:t>
                      </a:r>
                      <a:endParaRPr/>
                    </a:p>
                    <a:p>
                      <a:pPr marL="0" marR="0" lvl="0" indent="0" algn="l" rtl="0">
                        <a:lnSpc>
                          <a:spcPct val="107000"/>
                        </a:lnSpc>
                        <a:spcBef>
                          <a:spcPts val="800"/>
                        </a:spcBef>
                        <a:spcAft>
                          <a:spcPts val="0"/>
                        </a:spcAft>
                        <a:buClr>
                          <a:schemeClr val="dk1"/>
                        </a:buClr>
                        <a:buSzPts val="1100"/>
                        <a:buFont typeface="Calibri"/>
                        <a:buNone/>
                      </a:pPr>
                      <a:endParaRPr sz="1100" b="0">
                        <a:solidFill>
                          <a:schemeClr val="dk1"/>
                        </a:solidFill>
                        <a:latin typeface="Calibri"/>
                        <a:ea typeface="Calibri"/>
                        <a:cs typeface="Calibri"/>
                        <a:sym typeface="Calibri"/>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916025">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Aider les enfants à retrouver leur famille s'ils sont séparés lors d'une situation d'urgence</a:t>
                      </a:r>
                      <a:endParaRPr/>
                    </a:p>
                  </a:txBody>
                  <a:tcPr marL="91450" marR="91450" marT="45725" marB="45725">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94" name="Google Shape;1394;p34"/>
          <p:cNvSpPr txBox="1"/>
          <p:nvPr/>
        </p:nvSpPr>
        <p:spPr>
          <a:xfrm>
            <a:off x="996287" y="144799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FONCTIONS ESSENTIELLES D'UN GESTIONNAIRE DE CAS</a:t>
            </a:r>
            <a:endParaRPr sz="1200" b="1">
              <a:solidFill>
                <a:schemeClr val="dk1"/>
              </a:solidFill>
              <a:latin typeface="Calibri"/>
              <a:ea typeface="Calibri"/>
              <a:cs typeface="Calibri"/>
              <a:sym typeface="Calibri"/>
            </a:endParaRPr>
          </a:p>
        </p:txBody>
      </p:sp>
      <p:sp>
        <p:nvSpPr>
          <p:cNvPr id="1395" name="Google Shape;1395;p34"/>
          <p:cNvSpPr txBox="1"/>
          <p:nvPr/>
        </p:nvSpPr>
        <p:spPr>
          <a:xfrm>
            <a:off x="996286" y="713169"/>
            <a:ext cx="5251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SESSION 4 : QUEL EST LE RÔLE du </a:t>
            </a:r>
            <a:r>
              <a:rPr lang="en-ZA" b="1">
                <a:solidFill>
                  <a:schemeClr val="lt1"/>
                </a:solidFill>
                <a:highlight>
                  <a:srgbClr val="5FC6C5"/>
                </a:highlight>
                <a:latin typeface="Calibri"/>
                <a:ea typeface="Calibri"/>
                <a:cs typeface="Calibri"/>
                <a:sym typeface="Calibri"/>
              </a:rPr>
              <a:t> GESTIONNAIRE DE CAS?</a:t>
            </a:r>
            <a:endParaRPr/>
          </a:p>
        </p:txBody>
      </p:sp>
      <p:grpSp>
        <p:nvGrpSpPr>
          <p:cNvPr id="1396" name="Google Shape;1396;p34"/>
          <p:cNvGrpSpPr/>
          <p:nvPr/>
        </p:nvGrpSpPr>
        <p:grpSpPr>
          <a:xfrm>
            <a:off x="4924505" y="5514720"/>
            <a:ext cx="1236308" cy="1143359"/>
            <a:chOff x="6770748" y="1158240"/>
            <a:chExt cx="1290433" cy="1176112"/>
          </a:xfrm>
        </p:grpSpPr>
        <p:grpSp>
          <p:nvGrpSpPr>
            <p:cNvPr id="1397" name="Google Shape;1397;p34"/>
            <p:cNvGrpSpPr/>
            <p:nvPr/>
          </p:nvGrpSpPr>
          <p:grpSpPr>
            <a:xfrm rot="5400000">
              <a:off x="7093709" y="1366880"/>
              <a:ext cx="644510" cy="1290433"/>
              <a:chOff x="8596263" y="1354913"/>
              <a:chExt cx="480062" cy="961175"/>
            </a:xfrm>
          </p:grpSpPr>
          <p:sp>
            <p:nvSpPr>
              <p:cNvPr id="1398" name="Google Shape;1398;p34"/>
              <p:cNvSpPr/>
              <p:nvPr/>
            </p:nvSpPr>
            <p:spPr>
              <a:xfrm rot="1076057" flipH="1">
                <a:off x="8840670" y="1614649"/>
                <a:ext cx="161053" cy="509954"/>
              </a:xfrm>
              <a:prstGeom prst="roundRect">
                <a:avLst>
                  <a:gd name="adj" fmla="val 5000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9" name="Google Shape;1399;p34"/>
              <p:cNvSpPr/>
              <p:nvPr/>
            </p:nvSpPr>
            <p:spPr>
              <a:xfrm rot="-688756" flipH="1">
                <a:off x="8877905" y="1366612"/>
                <a:ext cx="157606" cy="398280"/>
              </a:xfrm>
              <a:prstGeom prst="roundRect">
                <a:avLst>
                  <a:gd name="adj" fmla="val 5000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0" name="Google Shape;1400;p34"/>
              <p:cNvSpPr/>
              <p:nvPr/>
            </p:nvSpPr>
            <p:spPr>
              <a:xfrm rot="613090" flipH="1">
                <a:off x="8673953" y="1668726"/>
                <a:ext cx="154779" cy="358638"/>
              </a:xfrm>
              <a:prstGeom prst="roundRect">
                <a:avLst>
                  <a:gd name="adj" fmla="val 5000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1" name="Google Shape;1401;p34"/>
              <p:cNvSpPr/>
              <p:nvPr/>
            </p:nvSpPr>
            <p:spPr>
              <a:xfrm rot="-4323943">
                <a:off x="8678142" y="1906154"/>
                <a:ext cx="197560" cy="315831"/>
              </a:xfrm>
              <a:prstGeom prst="flowChartManualInpu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2" name="Google Shape;1402;p34"/>
              <p:cNvSpPr/>
              <p:nvPr/>
            </p:nvSpPr>
            <p:spPr>
              <a:xfrm>
                <a:off x="8657142" y="2030875"/>
                <a:ext cx="241922" cy="285213"/>
              </a:xfrm>
              <a:prstGeom prst="rec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03" name="Google Shape;1403;p34"/>
            <p:cNvSpPr/>
            <p:nvPr/>
          </p:nvSpPr>
          <p:spPr>
            <a:xfrm>
              <a:off x="7271980" y="1158240"/>
              <a:ext cx="566129" cy="566129"/>
            </a:xfrm>
            <a:prstGeom prst="donut">
              <a:avLst>
                <a:gd name="adj" fmla="val 3173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404" name="Google Shape;1404;p34"/>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5" name="Google Shape;1405;p34"/>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6" name="Google Shape;1406;p34"/>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7" name="Google Shape;1407;p34"/>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8" name="Google Shape;1408;p34"/>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9" name="Google Shape;1409;p34"/>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graphicFrame>
        <p:nvGraphicFramePr>
          <p:cNvPr id="1414" name="Google Shape;1414;p35"/>
          <p:cNvGraphicFramePr/>
          <p:nvPr>
            <p:extLst>
              <p:ext uri="{D42A27DB-BD31-4B8C-83A1-F6EECF244321}">
                <p14:modId xmlns:p14="http://schemas.microsoft.com/office/powerpoint/2010/main" val="295077930"/>
              </p:ext>
            </p:extLst>
          </p:nvPr>
        </p:nvGraphicFramePr>
        <p:xfrm>
          <a:off x="1001865" y="417323"/>
          <a:ext cx="5234775" cy="4553843"/>
        </p:xfrm>
        <a:graphic>
          <a:graphicData uri="http://schemas.openxmlformats.org/drawingml/2006/table">
            <a:tbl>
              <a:tblPr>
                <a:noFill/>
                <a:tableStyleId>{2E002EEE-DCA1-4BBC-BB20-DC795D1CDC30}</a:tableStyleId>
              </a:tblPr>
              <a:tblGrid>
                <a:gridCol w="1827600">
                  <a:extLst>
                    <a:ext uri="{9D8B030D-6E8A-4147-A177-3AD203B41FA5}">
                      <a16:colId xmlns:a16="http://schemas.microsoft.com/office/drawing/2014/main" val="20000"/>
                    </a:ext>
                  </a:extLst>
                </a:gridCol>
                <a:gridCol w="3407175">
                  <a:extLst>
                    <a:ext uri="{9D8B030D-6E8A-4147-A177-3AD203B41FA5}">
                      <a16:colId xmlns:a16="http://schemas.microsoft.com/office/drawing/2014/main" val="20001"/>
                    </a:ext>
                  </a:extLst>
                </a:gridCol>
              </a:tblGrid>
              <a:tr h="363900">
                <a:tc gridSpan="2">
                  <a:txBody>
                    <a:bodyPr/>
                    <a:lstStyle/>
                    <a:p>
                      <a:pPr marL="226695" marR="0" lvl="0" indent="-226695" algn="ctr" rtl="0">
                        <a:lnSpc>
                          <a:spcPct val="107000"/>
                        </a:lnSpc>
                        <a:spcBef>
                          <a:spcPts val="0"/>
                        </a:spcBef>
                        <a:spcAft>
                          <a:spcPts val="0"/>
                        </a:spcAft>
                        <a:buNone/>
                      </a:pPr>
                      <a:r>
                        <a:rPr lang="en-ZA" sz="1100" b="1">
                          <a:solidFill>
                            <a:schemeClr val="lt1"/>
                          </a:solidFill>
                          <a:latin typeface="Calibri"/>
                          <a:ea typeface="Calibri"/>
                          <a:cs typeface="Calibri"/>
                          <a:sym typeface="Calibri"/>
                        </a:rPr>
                        <a:t>FONCTION DE COORDINATION</a:t>
                      </a:r>
                      <a:endParaRPr sz="1100" b="1">
                        <a:solidFill>
                          <a:schemeClr val="lt1"/>
                        </a:solidFill>
                        <a:latin typeface="Calibri"/>
                        <a:ea typeface="Calibri"/>
                        <a:cs typeface="Calibri"/>
                        <a:sym typeface="Calibri"/>
                      </a:endParaRPr>
                    </a:p>
                  </a:txBody>
                  <a:tcPr marL="91450" marR="91450" marT="45725" marB="4572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solidFill>
                      <a:schemeClr val="accent5"/>
                    </a:solidFill>
                  </a:tcPr>
                </a:tc>
                <a:tc hMerge="1">
                  <a:txBody>
                    <a:bodyPr/>
                    <a:lstStyle/>
                    <a:p>
                      <a:endParaRPr lang="en-BE"/>
                    </a:p>
                  </a:txBody>
                  <a:tcPr/>
                </a:tc>
                <a:extLst>
                  <a:ext uri="{0D108BD9-81ED-4DB2-BD59-A6C34878D82A}">
                    <a16:rowId xmlns:a16="http://schemas.microsoft.com/office/drawing/2014/main" val="10000"/>
                  </a:ext>
                </a:extLst>
              </a:tr>
              <a:tr h="330625">
                <a:tc>
                  <a:txBody>
                    <a:bodyPr/>
                    <a:lstStyle/>
                    <a:p>
                      <a:pPr marL="226695" marR="0" lvl="0" indent="-226695" algn="l" rtl="0">
                        <a:lnSpc>
                          <a:spcPct val="107000"/>
                        </a:lnSpc>
                        <a:spcBef>
                          <a:spcPts val="0"/>
                        </a:spcBef>
                        <a:spcAft>
                          <a:spcPts val="0"/>
                        </a:spcAft>
                        <a:buNone/>
                      </a:pPr>
                      <a:r>
                        <a:rPr lang="en-ZA" sz="1100" b="1">
                          <a:solidFill>
                            <a:schemeClr val="dk1"/>
                          </a:solidFill>
                          <a:latin typeface="Calibri"/>
                          <a:ea typeface="Calibri"/>
                          <a:cs typeface="Calibri"/>
                          <a:sym typeface="Calibri"/>
                        </a:rPr>
                        <a:t>Responsabilité</a:t>
                      </a:r>
                      <a:endParaRPr sz="1100" b="1">
                        <a:solidFill>
                          <a:schemeClr val="dk1"/>
                        </a:solidFill>
                        <a:latin typeface="Calibri"/>
                        <a:ea typeface="Calibri"/>
                        <a:cs typeface="Calibri"/>
                        <a:sym typeface="Calibri"/>
                      </a:endParaRPr>
                    </a:p>
                  </a:txBody>
                  <a:tcPr marL="91450" marR="91450" marT="45725" marB="45725" anchor="ctr">
                    <a:lnL w="12700" cap="flat" cmpd="sng" algn="ctr">
                      <a:solidFill>
                        <a:schemeClr val="accent5"/>
                      </a:solidFill>
                      <a:prstDash val="solid"/>
                      <a:round/>
                      <a:headEnd type="none" w="med" len="med"/>
                      <a:tailEnd type="none" w="med" len="med"/>
                    </a:lnL>
                    <a:solidFill>
                      <a:srgbClr val="BDE8E7"/>
                    </a:solidFill>
                  </a:tcPr>
                </a:tc>
                <a:tc>
                  <a:txBody>
                    <a:bodyPr/>
                    <a:lstStyle/>
                    <a:p>
                      <a:pPr marL="226695" marR="0" lvl="0" indent="-226695" algn="l" rtl="0">
                        <a:lnSpc>
                          <a:spcPct val="107000"/>
                        </a:lnSpc>
                        <a:spcBef>
                          <a:spcPts val="0"/>
                        </a:spcBef>
                        <a:spcAft>
                          <a:spcPts val="0"/>
                        </a:spcAft>
                        <a:buNone/>
                      </a:pPr>
                      <a:r>
                        <a:rPr lang="en-ZA" sz="1100" b="1">
                          <a:solidFill>
                            <a:schemeClr val="dk1"/>
                          </a:solidFill>
                          <a:latin typeface="Calibri"/>
                          <a:ea typeface="Calibri"/>
                          <a:cs typeface="Calibri"/>
                          <a:sym typeface="Calibri"/>
                        </a:rPr>
                        <a:t>Exemples de tâches </a:t>
                      </a:r>
                      <a:endParaRPr sz="1100" b="1">
                        <a:solidFill>
                          <a:schemeClr val="dk1"/>
                        </a:solidFill>
                        <a:latin typeface="Calibri"/>
                        <a:ea typeface="Calibri"/>
                        <a:cs typeface="Calibri"/>
                        <a:sym typeface="Calibri"/>
                      </a:endParaRPr>
                    </a:p>
                  </a:txBody>
                  <a:tcPr marL="91450" marR="91450" marT="45725" marB="45725" anchor="ctr">
                    <a:lnR w="12700" cap="flat" cmpd="sng" algn="ctr">
                      <a:solidFill>
                        <a:schemeClr val="accent5"/>
                      </a:solidFill>
                      <a:prstDash val="solid"/>
                      <a:round/>
                      <a:headEnd type="none" w="med" len="med"/>
                      <a:tailEnd type="none" w="med" len="med"/>
                    </a:lnR>
                    <a:solidFill>
                      <a:srgbClr val="BDE8E7"/>
                    </a:solidFill>
                  </a:tcPr>
                </a:tc>
                <a:extLst>
                  <a:ext uri="{0D108BD9-81ED-4DB2-BD59-A6C34878D82A}">
                    <a16:rowId xmlns:a16="http://schemas.microsoft.com/office/drawing/2014/main" val="10001"/>
                  </a:ext>
                </a:extLst>
              </a:tr>
              <a:tr h="1318475">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Se coordonner avec les principales parties prenantes pour identifier de manière proactive les enfants et les familles qui ont besoin d'un soutien en matière de gestion de cas.</a:t>
                      </a:r>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8071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Localiser les services et aider les enfants et leur famille à accéder à ces services </a:t>
                      </a:r>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8071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Plaider en faveur d'un meilleur accès aux services</a:t>
                      </a:r>
                      <a:endParaRPr/>
                    </a:p>
                    <a:p>
                      <a:pPr marL="0" marR="0" lvl="0" indent="0" algn="l" rtl="0">
                        <a:lnSpc>
                          <a:spcPct val="107000"/>
                        </a:lnSpc>
                        <a:spcBef>
                          <a:spcPts val="800"/>
                        </a:spcBef>
                        <a:spcAft>
                          <a:spcPts val="0"/>
                        </a:spcAft>
                        <a:buClr>
                          <a:schemeClr val="dk1"/>
                        </a:buClr>
                        <a:buSzPts val="1100"/>
                        <a:buFont typeface="Calibri"/>
                        <a:buNone/>
                      </a:pPr>
                      <a:endParaRPr sz="1100" b="0">
                        <a:solidFill>
                          <a:schemeClr val="dk1"/>
                        </a:solidFill>
                        <a:latin typeface="Calibri"/>
                        <a:ea typeface="Calibri"/>
                        <a:cs typeface="Calibri"/>
                        <a:sym typeface="Calibri"/>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880375">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Organiser des conférences de cas</a:t>
                      </a:r>
                      <a:endParaRPr/>
                    </a:p>
                  </a:txBody>
                  <a:tcPr marL="91450" marR="91450" marT="45725" marB="45725">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15" name="Google Shape;1415;p35"/>
          <p:cNvGraphicFramePr/>
          <p:nvPr>
            <p:extLst>
              <p:ext uri="{D42A27DB-BD31-4B8C-83A1-F6EECF244321}">
                <p14:modId xmlns:p14="http://schemas.microsoft.com/office/powerpoint/2010/main" val="3932724021"/>
              </p:ext>
            </p:extLst>
          </p:nvPr>
        </p:nvGraphicFramePr>
        <p:xfrm>
          <a:off x="986541" y="5159221"/>
          <a:ext cx="5234800" cy="4098277"/>
        </p:xfrm>
        <a:graphic>
          <a:graphicData uri="http://schemas.openxmlformats.org/drawingml/2006/table">
            <a:tbl>
              <a:tblPr>
                <a:noFill/>
                <a:tableStyleId>{2E002EEE-DCA1-4BBC-BB20-DC795D1CDC30}</a:tableStyleId>
              </a:tblPr>
              <a:tblGrid>
                <a:gridCol w="1841475">
                  <a:extLst>
                    <a:ext uri="{9D8B030D-6E8A-4147-A177-3AD203B41FA5}">
                      <a16:colId xmlns:a16="http://schemas.microsoft.com/office/drawing/2014/main" val="20000"/>
                    </a:ext>
                  </a:extLst>
                </a:gridCol>
                <a:gridCol w="3393325">
                  <a:extLst>
                    <a:ext uri="{9D8B030D-6E8A-4147-A177-3AD203B41FA5}">
                      <a16:colId xmlns:a16="http://schemas.microsoft.com/office/drawing/2014/main" val="20001"/>
                    </a:ext>
                  </a:extLst>
                </a:gridCol>
              </a:tblGrid>
              <a:tr h="378650">
                <a:tc gridSpan="2">
                  <a:txBody>
                    <a:bodyPr/>
                    <a:lstStyle/>
                    <a:p>
                      <a:pPr marL="226695" marR="0" lvl="0" indent="-226695" algn="ctr" rtl="0">
                        <a:lnSpc>
                          <a:spcPct val="107000"/>
                        </a:lnSpc>
                        <a:spcBef>
                          <a:spcPts val="0"/>
                        </a:spcBef>
                        <a:spcAft>
                          <a:spcPts val="0"/>
                        </a:spcAft>
                        <a:buNone/>
                      </a:pPr>
                      <a:r>
                        <a:rPr lang="en-ZA" sz="1100" b="1">
                          <a:solidFill>
                            <a:schemeClr val="lt1"/>
                          </a:solidFill>
                          <a:latin typeface="Calibri"/>
                          <a:ea typeface="Calibri"/>
                          <a:cs typeface="Calibri"/>
                          <a:sym typeface="Calibri"/>
                        </a:rPr>
                        <a:t>FONCTION DE GESTION DE L'INFORMATION</a:t>
                      </a:r>
                      <a:endParaRPr sz="1100" b="1">
                        <a:solidFill>
                          <a:schemeClr val="lt1"/>
                        </a:solidFill>
                        <a:latin typeface="Calibri"/>
                        <a:ea typeface="Calibri"/>
                        <a:cs typeface="Calibri"/>
                        <a:sym typeface="Calibri"/>
                      </a:endParaRPr>
                    </a:p>
                  </a:txBody>
                  <a:tcPr marL="91450" marR="91450" marT="45725" marB="45725"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solidFill>
                      <a:schemeClr val="accent5"/>
                    </a:solidFill>
                  </a:tcPr>
                </a:tc>
                <a:tc hMerge="1">
                  <a:txBody>
                    <a:bodyPr/>
                    <a:lstStyle/>
                    <a:p>
                      <a:endParaRPr lang="en-BE"/>
                    </a:p>
                  </a:txBody>
                  <a:tcPr/>
                </a:tc>
                <a:extLst>
                  <a:ext uri="{0D108BD9-81ED-4DB2-BD59-A6C34878D82A}">
                    <a16:rowId xmlns:a16="http://schemas.microsoft.com/office/drawing/2014/main" val="10000"/>
                  </a:ext>
                </a:extLst>
              </a:tr>
              <a:tr h="344025">
                <a:tc>
                  <a:txBody>
                    <a:bodyPr/>
                    <a:lstStyle/>
                    <a:p>
                      <a:pPr marL="226695" marR="0" lvl="0" indent="-226695" algn="l" rtl="0">
                        <a:lnSpc>
                          <a:spcPct val="107000"/>
                        </a:lnSpc>
                        <a:spcBef>
                          <a:spcPts val="0"/>
                        </a:spcBef>
                        <a:spcAft>
                          <a:spcPts val="0"/>
                        </a:spcAft>
                        <a:buNone/>
                      </a:pPr>
                      <a:r>
                        <a:rPr lang="en-ZA" sz="1100" b="1">
                          <a:solidFill>
                            <a:schemeClr val="dk1"/>
                          </a:solidFill>
                          <a:latin typeface="Calibri"/>
                          <a:ea typeface="Calibri"/>
                          <a:cs typeface="Calibri"/>
                          <a:sym typeface="Calibri"/>
                        </a:rPr>
                        <a:t>Responsabilité</a:t>
                      </a:r>
                      <a:endParaRPr sz="1100" b="1">
                        <a:solidFill>
                          <a:schemeClr val="dk1"/>
                        </a:solidFill>
                        <a:latin typeface="Calibri"/>
                        <a:ea typeface="Calibri"/>
                        <a:cs typeface="Calibri"/>
                        <a:sym typeface="Calibri"/>
                      </a:endParaRPr>
                    </a:p>
                  </a:txBody>
                  <a:tcPr marL="91450" marR="91450" marT="45725" marB="45725" anchor="ctr">
                    <a:lnL w="12700" cap="flat" cmpd="sng" algn="ctr">
                      <a:solidFill>
                        <a:schemeClr val="accent5"/>
                      </a:solidFill>
                      <a:prstDash val="solid"/>
                      <a:round/>
                      <a:headEnd type="none" w="med" len="med"/>
                      <a:tailEnd type="none" w="med" len="med"/>
                    </a:lnL>
                    <a:solidFill>
                      <a:srgbClr val="BDE8E7"/>
                    </a:solidFill>
                  </a:tcPr>
                </a:tc>
                <a:tc>
                  <a:txBody>
                    <a:bodyPr/>
                    <a:lstStyle/>
                    <a:p>
                      <a:pPr marL="226695" marR="0" lvl="0" indent="-226695" algn="l" rtl="0">
                        <a:lnSpc>
                          <a:spcPct val="107000"/>
                        </a:lnSpc>
                        <a:spcBef>
                          <a:spcPts val="0"/>
                        </a:spcBef>
                        <a:spcAft>
                          <a:spcPts val="0"/>
                        </a:spcAft>
                        <a:buNone/>
                      </a:pPr>
                      <a:r>
                        <a:rPr lang="en-ZA" sz="1100" b="1">
                          <a:solidFill>
                            <a:schemeClr val="dk1"/>
                          </a:solidFill>
                          <a:latin typeface="Calibri"/>
                          <a:ea typeface="Calibri"/>
                          <a:cs typeface="Calibri"/>
                          <a:sym typeface="Calibri"/>
                        </a:rPr>
                        <a:t>Exemples de tâches </a:t>
                      </a:r>
                      <a:endParaRPr sz="1100" b="1">
                        <a:solidFill>
                          <a:schemeClr val="dk1"/>
                        </a:solidFill>
                        <a:latin typeface="Calibri"/>
                        <a:ea typeface="Calibri"/>
                        <a:cs typeface="Calibri"/>
                        <a:sym typeface="Calibri"/>
                      </a:endParaRPr>
                    </a:p>
                  </a:txBody>
                  <a:tcPr marL="91450" marR="91450" marT="45725" marB="45725" anchor="ctr">
                    <a:lnR w="12700" cap="flat" cmpd="sng" algn="ctr">
                      <a:solidFill>
                        <a:schemeClr val="accent5"/>
                      </a:solidFill>
                      <a:prstDash val="solid"/>
                      <a:round/>
                      <a:headEnd type="none" w="med" len="med"/>
                      <a:tailEnd type="none" w="med" len="med"/>
                    </a:lnR>
                    <a:solidFill>
                      <a:srgbClr val="BDE8E7"/>
                    </a:solidFill>
                  </a:tcPr>
                </a:tc>
                <a:extLst>
                  <a:ext uri="{0D108BD9-81ED-4DB2-BD59-A6C34878D82A}">
                    <a16:rowId xmlns:a16="http://schemas.microsoft.com/office/drawing/2014/main" val="10001"/>
                  </a:ext>
                </a:extLst>
              </a:tr>
              <a:tr h="7576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latin typeface="Calibri"/>
                          <a:ea typeface="Calibri"/>
                          <a:cs typeface="Calibri"/>
                          <a:sym typeface="Calibri"/>
                        </a:rPr>
                        <a:t>Documenter le processus de gestion de cas</a:t>
                      </a:r>
                      <a:endParaRPr sz="1100" b="0">
                        <a:latin typeface="Calibri"/>
                        <a:ea typeface="Calibri"/>
                        <a:cs typeface="Calibri"/>
                        <a:sym typeface="Calibri"/>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7576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Informations sur le magasin</a:t>
                      </a:r>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757650">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Mise à jour de la base de données de gestion de cas</a:t>
                      </a:r>
                      <a:endParaRPr sz="1100" b="0">
                        <a:solidFill>
                          <a:schemeClr val="dk1"/>
                        </a:solidFill>
                        <a:latin typeface="Calibri"/>
                        <a:ea typeface="Calibri"/>
                        <a:cs typeface="Calibri"/>
                        <a:sym typeface="Calibri"/>
                      </a:endParaRPr>
                    </a:p>
                  </a:txBody>
                  <a:tcPr marL="91450" marR="91450" marT="45725" marB="45725">
                    <a:lnL w="12700" cap="flat" cmpd="sng" algn="ctr">
                      <a:solidFill>
                        <a:schemeClr val="accent5"/>
                      </a:solidFill>
                      <a:prstDash val="solid"/>
                      <a:round/>
                      <a:headEnd type="none" w="med" len="med"/>
                      <a:tailEnd type="none" w="med" len="med"/>
                    </a:lnL>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p>
                      <a:pPr marL="171450" marR="0" lvl="0" indent="-171450" algn="l" rtl="0">
                        <a:lnSpc>
                          <a:spcPct val="150000"/>
                        </a:lnSpc>
                        <a:spcBef>
                          <a:spcPts val="0"/>
                        </a:spcBef>
                        <a:spcAft>
                          <a:spcPts val="0"/>
                        </a:spcAft>
                        <a:buClr>
                          <a:schemeClr val="dk1"/>
                        </a:buClr>
                        <a:buSzPts val="1100"/>
                        <a:buFont typeface="Noto Sans Symbols"/>
                        <a:buChar char="□"/>
                      </a:pPr>
                      <a:r>
                        <a:rPr lang="en-ZA" sz="1100">
                          <a:latin typeface="Calibri"/>
                          <a:ea typeface="Calibri"/>
                          <a:cs typeface="Calibri"/>
                          <a:sym typeface="Calibri"/>
                        </a:rPr>
                        <a:t> </a:t>
                      </a:r>
                      <a:endParaRPr/>
                    </a:p>
                  </a:txBody>
                  <a:tcPr marL="91450" marR="91450" marT="45725" marB="45725">
                    <a:lnR w="12700" cap="flat" cmpd="sng" algn="ctr">
                      <a:solidFill>
                        <a:schemeClr val="accent5"/>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916025">
                <a:tc>
                  <a:txBody>
                    <a:bodyPr/>
                    <a:lstStyle/>
                    <a:p>
                      <a:pPr marL="0" marR="0" lvl="0" indent="0" algn="l" rtl="0">
                        <a:lnSpc>
                          <a:spcPct val="107000"/>
                        </a:lnSpc>
                        <a:spcBef>
                          <a:spcPts val="0"/>
                        </a:spcBef>
                        <a:spcAft>
                          <a:spcPts val="0"/>
                        </a:spcAft>
                        <a:buClr>
                          <a:schemeClr val="dk1"/>
                        </a:buClr>
                        <a:buSzPts val="1100"/>
                        <a:buFont typeface="Calibri"/>
                        <a:buNone/>
                      </a:pPr>
                      <a:r>
                        <a:rPr lang="en-ZA" sz="1100" b="0">
                          <a:solidFill>
                            <a:schemeClr val="dk1"/>
                          </a:solidFill>
                          <a:latin typeface="Calibri"/>
                          <a:ea typeface="Calibri"/>
                          <a:cs typeface="Calibri"/>
                          <a:sym typeface="Calibri"/>
                        </a:rPr>
                        <a:t>Respecter les protocoles de protection des données </a:t>
                      </a:r>
                      <a:endParaRPr/>
                    </a:p>
                  </a:txBody>
                  <a:tcPr marL="91450" marR="91450" marT="45725" marB="45725">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chemeClr val="bg1"/>
                    </a:solidFill>
                  </a:tcPr>
                </a:tc>
                <a:tc>
                  <a:txBody>
                    <a:bodyPr/>
                    <a:lstStyle/>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p>
                      <a:pPr marL="171450" marR="0" lvl="0" indent="-171450" algn="l" rtl="0">
                        <a:lnSpc>
                          <a:spcPct val="150000"/>
                        </a:lnSpc>
                        <a:spcBef>
                          <a:spcPts val="0"/>
                        </a:spcBef>
                        <a:spcAft>
                          <a:spcPts val="0"/>
                        </a:spcAft>
                        <a:buClr>
                          <a:schemeClr val="dk1"/>
                        </a:buClr>
                        <a:buSzPts val="1100"/>
                        <a:buFont typeface="Noto Sans Symbols"/>
                        <a:buChar char="□"/>
                      </a:pPr>
                      <a:r>
                        <a:rPr lang="en-ZA" sz="1100" dirty="0">
                          <a:latin typeface="Calibri"/>
                          <a:ea typeface="Calibri"/>
                          <a:cs typeface="Calibri"/>
                          <a:sym typeface="Calibri"/>
                        </a:rPr>
                        <a:t> </a:t>
                      </a:r>
                      <a:endParaRPr dirty="0"/>
                    </a:p>
                  </a:txBody>
                  <a:tcPr marL="91450" marR="91450" marT="45725" marB="45725">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1416" name="Google Shape;1416;p35"/>
          <p:cNvGrpSpPr/>
          <p:nvPr/>
        </p:nvGrpSpPr>
        <p:grpSpPr>
          <a:xfrm>
            <a:off x="5715339" y="8125208"/>
            <a:ext cx="923417" cy="1066887"/>
            <a:chOff x="8021849" y="3622964"/>
            <a:chExt cx="932930" cy="1088645"/>
          </a:xfrm>
        </p:grpSpPr>
        <p:sp>
          <p:nvSpPr>
            <p:cNvPr id="1417" name="Google Shape;1417;p35"/>
            <p:cNvSpPr/>
            <p:nvPr/>
          </p:nvSpPr>
          <p:spPr>
            <a:xfrm>
              <a:off x="8192676" y="3819749"/>
              <a:ext cx="762103" cy="891860"/>
            </a:xfrm>
            <a:prstGeom prst="flowChartPunchedCard">
              <a:avLst/>
            </a:prstGeom>
            <a:solidFill>
              <a:srgbClr val="DEF3F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8" name="Google Shape;1418;p35"/>
            <p:cNvSpPr/>
            <p:nvPr/>
          </p:nvSpPr>
          <p:spPr>
            <a:xfrm>
              <a:off x="8109763" y="3716795"/>
              <a:ext cx="762103" cy="891860"/>
            </a:xfrm>
            <a:prstGeom prst="flowChartPunchedCard">
              <a:avLst/>
            </a:prstGeom>
            <a:solidFill>
              <a:srgbClr val="DEF3F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9" name="Google Shape;1419;p35"/>
            <p:cNvSpPr/>
            <p:nvPr/>
          </p:nvSpPr>
          <p:spPr>
            <a:xfrm>
              <a:off x="8021849" y="3622964"/>
              <a:ext cx="762103" cy="891860"/>
            </a:xfrm>
            <a:prstGeom prst="flowChartPunchedCard">
              <a:avLst/>
            </a:prstGeom>
            <a:solidFill>
              <a:srgbClr val="DEF3F2"/>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0" name="Google Shape;1420;p35"/>
            <p:cNvSpPr/>
            <p:nvPr/>
          </p:nvSpPr>
          <p:spPr>
            <a:xfrm>
              <a:off x="8158745" y="3843931"/>
              <a:ext cx="469221" cy="469221"/>
            </a:xfrm>
            <a:prstGeom prst="donut">
              <a:avLst>
                <a:gd name="adj" fmla="val 3218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421" name="Google Shape;1421;p35"/>
          <p:cNvGrpSpPr/>
          <p:nvPr/>
        </p:nvGrpSpPr>
        <p:grpSpPr>
          <a:xfrm>
            <a:off x="5315962" y="3594161"/>
            <a:ext cx="1116914" cy="1160596"/>
            <a:chOff x="7815803" y="1235921"/>
            <a:chExt cx="1138981" cy="1212642"/>
          </a:xfrm>
        </p:grpSpPr>
        <p:sp>
          <p:nvSpPr>
            <p:cNvPr id="1422" name="Google Shape;1422;p35"/>
            <p:cNvSpPr/>
            <p:nvPr/>
          </p:nvSpPr>
          <p:spPr>
            <a:xfrm rot="5400000">
              <a:off x="8306379" y="1225937"/>
              <a:ext cx="303317" cy="323285"/>
            </a:xfrm>
            <a:prstGeom prst="downArrow">
              <a:avLst>
                <a:gd name="adj1" fmla="val 50000"/>
                <a:gd name="adj2" fmla="val 5000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3" name="Google Shape;1423;p35"/>
            <p:cNvSpPr/>
            <p:nvPr/>
          </p:nvSpPr>
          <p:spPr>
            <a:xfrm rot="10800000" flipH="1">
              <a:off x="7964825" y="1317951"/>
              <a:ext cx="663141" cy="675035"/>
            </a:xfrm>
            <a:prstGeom prst="bentArrow">
              <a:avLst>
                <a:gd name="adj1" fmla="val 25000"/>
                <a:gd name="adj2" fmla="val 25000"/>
                <a:gd name="adj3" fmla="val 25000"/>
                <a:gd name="adj4" fmla="val 4375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24" name="Google Shape;1424;p35"/>
            <p:cNvSpPr/>
            <p:nvPr/>
          </p:nvSpPr>
          <p:spPr>
            <a:xfrm rot="10800000">
              <a:off x="8394122" y="1670575"/>
              <a:ext cx="541443" cy="675035"/>
            </a:xfrm>
            <a:prstGeom prst="bentArrow">
              <a:avLst>
                <a:gd name="adj1" fmla="val 31450"/>
                <a:gd name="adj2" fmla="val 28225"/>
                <a:gd name="adj3" fmla="val 25000"/>
                <a:gd name="adj4" fmla="val 4375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25" name="Google Shape;1425;p35"/>
            <p:cNvSpPr/>
            <p:nvPr/>
          </p:nvSpPr>
          <p:spPr>
            <a:xfrm rot="2700000">
              <a:off x="7897288" y="1984220"/>
              <a:ext cx="378472" cy="387244"/>
            </a:xfrm>
            <a:prstGeom prst="mathPlus">
              <a:avLst>
                <a:gd name="adj1" fmla="val 20406"/>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6" name="Google Shape;1426;p35"/>
            <p:cNvSpPr/>
            <p:nvPr/>
          </p:nvSpPr>
          <p:spPr>
            <a:xfrm>
              <a:off x="8741260" y="1268041"/>
              <a:ext cx="213524" cy="213524"/>
            </a:xfrm>
            <a:prstGeom prst="donut">
              <a:avLst>
                <a:gd name="adj" fmla="val 32185"/>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427" name="Google Shape;1427;p35"/>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8" name="Google Shape;1428;p35"/>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9" name="Google Shape;1429;p35"/>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0" name="Google Shape;1430;p35"/>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1" name="Google Shape;1431;p35"/>
          <p:cNvSpPr/>
          <p:nvPr/>
        </p:nvSpPr>
        <p:spPr>
          <a:xfrm rot="1782986">
            <a:off x="286724" y="2152490"/>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2" name="Google Shape;1432;p35"/>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36"/>
          <p:cNvSpPr txBox="1"/>
          <p:nvPr/>
        </p:nvSpPr>
        <p:spPr>
          <a:xfrm>
            <a:off x="996286" y="2200168"/>
            <a:ext cx="5251079"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NOTES 1</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Le père d'Asha est très ennuyeux, il se plaint à nouveau au cours de cette visite de suivi. Il se plaint maintenant que leur carte de rationnement n'a pas encore été mise à jour. Je lui ai expliqué comment faire la semaine dernière, mais je pense qu'il n'est pas assez intelligent pour le faire lui-même. Il ne m'a probablement pas compris lorsque je lui ai expliqué la semaine dernière. </a:t>
            </a:r>
            <a:endParaRPr sz="1100">
              <a:solidFill>
                <a:schemeClr val="dk1"/>
              </a:solidFill>
              <a:latin typeface="Calibri"/>
              <a:ea typeface="Calibri"/>
              <a:cs typeface="Calibri"/>
              <a:sym typeface="Calibri"/>
            </a:endParaRPr>
          </a:p>
        </p:txBody>
      </p:sp>
      <p:sp>
        <p:nvSpPr>
          <p:cNvPr id="1438" name="Google Shape;1438;p36"/>
          <p:cNvSpPr txBox="1"/>
          <p:nvPr/>
        </p:nvSpPr>
        <p:spPr>
          <a:xfrm>
            <a:off x="993887" y="3411227"/>
            <a:ext cx="5251079"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Ces notes sont-elles objectives, respectueuses et centrées sur l'enfant ? Si oui, pourquoi ? Si non, pourquoi ?</a:t>
            </a:r>
            <a:endParaRPr/>
          </a:p>
        </p:txBody>
      </p:sp>
      <p:sp>
        <p:nvSpPr>
          <p:cNvPr id="1439" name="Google Shape;1439;p36"/>
          <p:cNvSpPr txBox="1"/>
          <p:nvPr/>
        </p:nvSpPr>
        <p:spPr>
          <a:xfrm>
            <a:off x="1014897" y="5552379"/>
            <a:ext cx="5251079"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NOTES 2</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Au cours de la visite de suivi, Asha a expliqué que sa mère veut qu'elle se marie parce qu'il y a beaucoup d'enfants dans la maison et qu'Asha vieillit. Asha vous dit que tous les membres de sa famille ne sont pas d'accord avec cette décision, en particulier son oncle. </a:t>
            </a:r>
            <a:endParaRPr sz="1100">
              <a:solidFill>
                <a:schemeClr val="dk1"/>
              </a:solidFill>
              <a:latin typeface="Calibri"/>
              <a:ea typeface="Calibri"/>
              <a:cs typeface="Calibri"/>
              <a:sym typeface="Calibri"/>
            </a:endParaRPr>
          </a:p>
        </p:txBody>
      </p:sp>
      <p:sp>
        <p:nvSpPr>
          <p:cNvPr id="1440" name="Google Shape;1440;p36"/>
          <p:cNvSpPr txBox="1"/>
          <p:nvPr/>
        </p:nvSpPr>
        <p:spPr>
          <a:xfrm>
            <a:off x="1059872" y="6491098"/>
            <a:ext cx="5206104" cy="351035"/>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Ces notes sont-elles objectives, respectueuses et centrées sur l'enfant ? Si oui, pourquoi ? Si non, pourquoi ?</a:t>
            </a:r>
            <a:endParaRPr/>
          </a:p>
        </p:txBody>
      </p:sp>
      <p:sp>
        <p:nvSpPr>
          <p:cNvPr id="1441" name="Google Shape;1441;p36"/>
          <p:cNvSpPr txBox="1"/>
          <p:nvPr/>
        </p:nvSpPr>
        <p:spPr>
          <a:xfrm>
            <a:off x="996287" y="165551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QUOI ET COMMENT DOCUMENTER L'INFORMATION</a:t>
            </a:r>
            <a:endParaRPr/>
          </a:p>
        </p:txBody>
      </p:sp>
      <p:sp>
        <p:nvSpPr>
          <p:cNvPr id="1442" name="Google Shape;1442;p36"/>
          <p:cNvSpPr txBox="1"/>
          <p:nvPr/>
        </p:nvSpPr>
        <p:spPr>
          <a:xfrm>
            <a:off x="996286" y="713169"/>
            <a:ext cx="525107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SESSION 5 : COMMENT COLLECTER ET CONSERVER LES INFORMATIONS SUR LES CLIENTS ? </a:t>
            </a:r>
            <a:endParaRPr/>
          </a:p>
        </p:txBody>
      </p:sp>
      <p:sp>
        <p:nvSpPr>
          <p:cNvPr id="1443" name="Google Shape;1443;p36"/>
          <p:cNvSpPr/>
          <p:nvPr/>
        </p:nvSpPr>
        <p:spPr>
          <a:xfrm>
            <a:off x="993887" y="3903896"/>
            <a:ext cx="5254031" cy="144205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4" name="Google Shape;1444;p36"/>
          <p:cNvSpPr/>
          <p:nvPr/>
        </p:nvSpPr>
        <p:spPr>
          <a:xfrm>
            <a:off x="1014897" y="7088117"/>
            <a:ext cx="5254031" cy="144205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5" name="Google Shape;1445;p36"/>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6" name="Google Shape;1446;p36"/>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7" name="Google Shape;1447;p36"/>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8" name="Google Shape;1448;p36"/>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9" name="Google Shape;1449;p36"/>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0" name="Google Shape;1450;p36"/>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37"/>
          <p:cNvSpPr/>
          <p:nvPr/>
        </p:nvSpPr>
        <p:spPr>
          <a:xfrm>
            <a:off x="3765196" y="1400688"/>
            <a:ext cx="2485134" cy="28492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37"/>
          <p:cNvSpPr/>
          <p:nvPr/>
        </p:nvSpPr>
        <p:spPr>
          <a:xfrm>
            <a:off x="3765196" y="4000046"/>
            <a:ext cx="2485134" cy="28492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7" name="Google Shape;1457;p37"/>
          <p:cNvSpPr/>
          <p:nvPr/>
        </p:nvSpPr>
        <p:spPr>
          <a:xfrm>
            <a:off x="1070942" y="4000046"/>
            <a:ext cx="2485134" cy="28492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8" name="Google Shape;1458;p37"/>
          <p:cNvSpPr/>
          <p:nvPr/>
        </p:nvSpPr>
        <p:spPr>
          <a:xfrm>
            <a:off x="3765196" y="6214643"/>
            <a:ext cx="2485134" cy="28492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9" name="Google Shape;1459;p37"/>
          <p:cNvSpPr/>
          <p:nvPr/>
        </p:nvSpPr>
        <p:spPr>
          <a:xfrm>
            <a:off x="1070942" y="6214643"/>
            <a:ext cx="2485134" cy="284924"/>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0" name="Google Shape;1460;p37"/>
          <p:cNvSpPr/>
          <p:nvPr/>
        </p:nvSpPr>
        <p:spPr>
          <a:xfrm>
            <a:off x="1070942" y="1400687"/>
            <a:ext cx="2485134" cy="299139"/>
          </a:xfrm>
          <a:prstGeom prst="roundRect">
            <a:avLst>
              <a:gd name="adj" fmla="val 16667"/>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1" name="Google Shape;1461;p37"/>
          <p:cNvSpPr txBox="1"/>
          <p:nvPr/>
        </p:nvSpPr>
        <p:spPr>
          <a:xfrm>
            <a:off x="996287" y="1888862"/>
            <a:ext cx="269425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le gestionnaire de cas doit informer l'enfant et ses parents ou les personnes qui s'occupent de lui de la manière dont leurs informations seront protégées, gérées et partagées. Le </a:t>
            </a:r>
            <a:r>
              <a:rPr lang="en-ZA" sz="1100" b="1">
                <a:solidFill>
                  <a:schemeClr val="dk1"/>
                </a:solidFill>
                <a:latin typeface="Calibri"/>
                <a:ea typeface="Calibri"/>
                <a:cs typeface="Calibri"/>
                <a:sym typeface="Calibri"/>
              </a:rPr>
              <a:t>consentement éclairé de l'</a:t>
            </a:r>
            <a:r>
              <a:rPr lang="en-ZA" sz="1100">
                <a:solidFill>
                  <a:schemeClr val="dk1"/>
                </a:solidFill>
                <a:latin typeface="Calibri"/>
                <a:ea typeface="Calibri"/>
                <a:cs typeface="Calibri"/>
                <a:sym typeface="Calibri"/>
              </a:rPr>
              <a:t>enfant doit être obtenu avant toute collecte ou traitement de données à caractère personnel le concernant. Cela inclut le consentement des parents ainsi que le consentement ou l'assentiment de l'enfant en fonction de son âge et de sa maturité.</a:t>
            </a:r>
            <a:endParaRPr sz="1100">
              <a:solidFill>
                <a:schemeClr val="dk1"/>
              </a:solidFill>
              <a:latin typeface="Calibri"/>
              <a:ea typeface="Calibri"/>
              <a:cs typeface="Calibri"/>
              <a:sym typeface="Calibri"/>
            </a:endParaRPr>
          </a:p>
        </p:txBody>
      </p:sp>
      <p:sp>
        <p:nvSpPr>
          <p:cNvPr id="1462" name="Google Shape;1462;p37"/>
          <p:cNvSpPr txBox="1"/>
          <p:nvPr/>
        </p:nvSpPr>
        <p:spPr>
          <a:xfrm>
            <a:off x="996287" y="685801"/>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PRINCIPES DE PROTECTION DES DONNÉES PERSONNELLES</a:t>
            </a:r>
            <a:endParaRPr/>
          </a:p>
        </p:txBody>
      </p:sp>
      <p:grpSp>
        <p:nvGrpSpPr>
          <p:cNvPr id="1463" name="Google Shape;1463;p37"/>
          <p:cNvGrpSpPr/>
          <p:nvPr/>
        </p:nvGrpSpPr>
        <p:grpSpPr>
          <a:xfrm>
            <a:off x="996287" y="1301885"/>
            <a:ext cx="434873" cy="454418"/>
            <a:chOff x="7345680" y="2484120"/>
            <a:chExt cx="904240" cy="944880"/>
          </a:xfrm>
        </p:grpSpPr>
        <p:sp>
          <p:nvSpPr>
            <p:cNvPr id="1464" name="Google Shape;1464;p3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5" name="Google Shape;1465;p3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66" name="Google Shape;1466;p37"/>
          <p:cNvSpPr txBox="1"/>
          <p:nvPr/>
        </p:nvSpPr>
        <p:spPr>
          <a:xfrm>
            <a:off x="1505815" y="1341224"/>
            <a:ext cx="20502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Traitement légitime et </a:t>
            </a:r>
            <a:r>
              <a:rPr lang="en-ZA" sz="1050" b="1">
                <a:solidFill>
                  <a:schemeClr val="dk1"/>
                </a:solidFill>
                <a:latin typeface="Calibri"/>
                <a:ea typeface="Calibri"/>
                <a:cs typeface="Calibri"/>
                <a:sym typeface="Calibri"/>
              </a:rPr>
              <a:t>équitable</a:t>
            </a:r>
            <a:endParaRPr sz="1100" b="1">
              <a:solidFill>
                <a:schemeClr val="dk1"/>
              </a:solidFill>
              <a:latin typeface="Calibri"/>
              <a:ea typeface="Calibri"/>
              <a:cs typeface="Calibri"/>
              <a:sym typeface="Calibri"/>
            </a:endParaRPr>
          </a:p>
        </p:txBody>
      </p:sp>
      <p:sp>
        <p:nvSpPr>
          <p:cNvPr id="1467" name="Google Shape;1467;p37"/>
          <p:cNvSpPr txBox="1"/>
          <p:nvPr/>
        </p:nvSpPr>
        <p:spPr>
          <a:xfrm>
            <a:off x="3765196" y="1888862"/>
            <a:ext cx="2485134"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un gestionnaire de cas ne peut recueillir que les informations personnelles nécessaires pour répondre aux besoins d'un enfant. Les données personnelles qui n'ont pas de </a:t>
            </a:r>
            <a:r>
              <a:rPr lang="en-ZA" sz="1100" b="1">
                <a:solidFill>
                  <a:schemeClr val="dk1"/>
                </a:solidFill>
                <a:latin typeface="Calibri"/>
                <a:ea typeface="Calibri"/>
                <a:cs typeface="Calibri"/>
                <a:sym typeface="Calibri"/>
              </a:rPr>
              <a:t>raison d'être </a:t>
            </a:r>
            <a:r>
              <a:rPr lang="en-ZA" sz="1100">
                <a:solidFill>
                  <a:schemeClr val="dk1"/>
                </a:solidFill>
                <a:latin typeface="Calibri"/>
                <a:ea typeface="Calibri"/>
                <a:cs typeface="Calibri"/>
                <a:sym typeface="Calibri"/>
              </a:rPr>
              <a:t>dans le cadre du processus de gestion du dossier ne doivent pas être collectées</a:t>
            </a:r>
            <a:endParaRPr/>
          </a:p>
        </p:txBody>
      </p:sp>
      <p:grpSp>
        <p:nvGrpSpPr>
          <p:cNvPr id="1468" name="Google Shape;1468;p37"/>
          <p:cNvGrpSpPr/>
          <p:nvPr/>
        </p:nvGrpSpPr>
        <p:grpSpPr>
          <a:xfrm>
            <a:off x="3690540" y="1301885"/>
            <a:ext cx="434873" cy="454418"/>
            <a:chOff x="7345680" y="2484120"/>
            <a:chExt cx="904240" cy="944880"/>
          </a:xfrm>
        </p:grpSpPr>
        <p:sp>
          <p:nvSpPr>
            <p:cNvPr id="1469" name="Google Shape;1469;p3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0" name="Google Shape;1470;p3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71" name="Google Shape;1471;p37"/>
          <p:cNvSpPr txBox="1"/>
          <p:nvPr/>
        </p:nvSpPr>
        <p:spPr>
          <a:xfrm>
            <a:off x="4200068" y="1417599"/>
            <a:ext cx="20502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Spécification de l'objet</a:t>
            </a:r>
            <a:endParaRPr/>
          </a:p>
        </p:txBody>
      </p:sp>
      <p:sp>
        <p:nvSpPr>
          <p:cNvPr id="1472" name="Google Shape;1472;p37"/>
          <p:cNvSpPr txBox="1"/>
          <p:nvPr/>
        </p:nvSpPr>
        <p:spPr>
          <a:xfrm>
            <a:off x="996287" y="4502435"/>
            <a:ext cx="255978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le gestionnaire de cas doit réduire au minimum les informations personnelles recueillies, traitées et partagées. Toutes les informations sensibles et identifiantes recueillies sur les enfants ne doivent être partagées qu'avec le moins de personnes possible, selon le principe du </a:t>
            </a:r>
            <a:r>
              <a:rPr lang="en-ZA" sz="1100" b="1">
                <a:solidFill>
                  <a:schemeClr val="dk1"/>
                </a:solidFill>
                <a:latin typeface="Calibri"/>
                <a:ea typeface="Calibri"/>
                <a:cs typeface="Calibri"/>
                <a:sym typeface="Calibri"/>
              </a:rPr>
              <a:t>besoin de savoir.</a:t>
            </a:r>
            <a:endParaRPr/>
          </a:p>
        </p:txBody>
      </p:sp>
      <p:grpSp>
        <p:nvGrpSpPr>
          <p:cNvPr id="1473" name="Google Shape;1473;p37"/>
          <p:cNvGrpSpPr/>
          <p:nvPr/>
        </p:nvGrpSpPr>
        <p:grpSpPr>
          <a:xfrm>
            <a:off x="996287" y="3915458"/>
            <a:ext cx="434873" cy="454418"/>
            <a:chOff x="7345680" y="2484120"/>
            <a:chExt cx="904240" cy="944880"/>
          </a:xfrm>
        </p:grpSpPr>
        <p:sp>
          <p:nvSpPr>
            <p:cNvPr id="1474" name="Google Shape;1474;p3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5" name="Google Shape;1475;p3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76" name="Google Shape;1476;p37"/>
          <p:cNvSpPr txBox="1"/>
          <p:nvPr/>
        </p:nvSpPr>
        <p:spPr>
          <a:xfrm>
            <a:off x="1534415" y="4014260"/>
            <a:ext cx="20502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Minimisation des données</a:t>
            </a:r>
            <a:endParaRPr/>
          </a:p>
        </p:txBody>
      </p:sp>
      <p:sp>
        <p:nvSpPr>
          <p:cNvPr id="1477" name="Google Shape;1477;p37"/>
          <p:cNvSpPr txBox="1"/>
          <p:nvPr/>
        </p:nvSpPr>
        <p:spPr>
          <a:xfrm>
            <a:off x="3690540" y="4502435"/>
            <a:ext cx="2559789"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le gestionnaire de cas doit informer l'enfant, le parent, la personne qui s'occupe de lui et/ou l'adulte de confiance de leur droit d'</a:t>
            </a:r>
            <a:r>
              <a:rPr lang="en-ZA" sz="1100" b="1">
                <a:solidFill>
                  <a:schemeClr val="dk1"/>
                </a:solidFill>
                <a:latin typeface="Calibri"/>
                <a:ea typeface="Calibri"/>
                <a:cs typeface="Calibri"/>
                <a:sym typeface="Calibri"/>
              </a:rPr>
              <a:t>accéder à </a:t>
            </a:r>
            <a:r>
              <a:rPr lang="en-ZA" sz="1100">
                <a:solidFill>
                  <a:schemeClr val="dk1"/>
                </a:solidFill>
                <a:latin typeface="Calibri"/>
                <a:ea typeface="Calibri"/>
                <a:cs typeface="Calibri"/>
                <a:sym typeface="Calibri"/>
              </a:rPr>
              <a:t>leurs données personnelles</a:t>
            </a:r>
            <a:r>
              <a:rPr lang="en-ZA" sz="1100" b="1">
                <a:solidFill>
                  <a:schemeClr val="dk1"/>
                </a:solidFill>
                <a:latin typeface="Calibri"/>
                <a:ea typeface="Calibri"/>
                <a:cs typeface="Calibri"/>
                <a:sym typeface="Calibri"/>
              </a:rPr>
              <a:t>, de les corriger et de les supprimer </a:t>
            </a:r>
            <a:r>
              <a:rPr lang="en-ZA" sz="1100">
                <a:solidFill>
                  <a:schemeClr val="dk1"/>
                </a:solidFill>
                <a:latin typeface="Calibri"/>
                <a:ea typeface="Calibri"/>
                <a:cs typeface="Calibri"/>
                <a:sym typeface="Calibri"/>
              </a:rPr>
              <a:t>dans leur dossier de gestion de cas et dans le système de gestion de l'information. Il peut le faire à n'importe quelle étape du processus de gestion du dossier</a:t>
            </a:r>
            <a:endParaRPr/>
          </a:p>
        </p:txBody>
      </p:sp>
      <p:grpSp>
        <p:nvGrpSpPr>
          <p:cNvPr id="1478" name="Google Shape;1478;p37"/>
          <p:cNvGrpSpPr/>
          <p:nvPr/>
        </p:nvGrpSpPr>
        <p:grpSpPr>
          <a:xfrm>
            <a:off x="3690540" y="3915458"/>
            <a:ext cx="434873" cy="454418"/>
            <a:chOff x="7345680" y="2484120"/>
            <a:chExt cx="904240" cy="944880"/>
          </a:xfrm>
        </p:grpSpPr>
        <p:sp>
          <p:nvSpPr>
            <p:cNvPr id="1479" name="Google Shape;1479;p3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0" name="Google Shape;1480;p3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81" name="Google Shape;1481;p37"/>
          <p:cNvSpPr txBox="1"/>
          <p:nvPr/>
        </p:nvSpPr>
        <p:spPr>
          <a:xfrm>
            <a:off x="4200068" y="4014260"/>
            <a:ext cx="20502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Respecter les droits de l'enfant</a:t>
            </a:r>
            <a:endParaRPr/>
          </a:p>
        </p:txBody>
      </p:sp>
      <p:sp>
        <p:nvSpPr>
          <p:cNvPr id="1482" name="Google Shape;1482;p37"/>
          <p:cNvSpPr txBox="1"/>
          <p:nvPr/>
        </p:nvSpPr>
        <p:spPr>
          <a:xfrm>
            <a:off x="996287" y="6720210"/>
            <a:ext cx="2559789"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le gestionnaire de cas doit veiller à la </a:t>
            </a:r>
            <a:r>
              <a:rPr lang="en-ZA" sz="1100" b="1">
                <a:solidFill>
                  <a:schemeClr val="dk1"/>
                </a:solidFill>
                <a:latin typeface="Calibri"/>
                <a:ea typeface="Calibri"/>
                <a:cs typeface="Calibri"/>
                <a:sym typeface="Calibri"/>
              </a:rPr>
              <a:t>protection des données personnelles de </a:t>
            </a:r>
            <a:r>
              <a:rPr lang="en-ZA" sz="1100">
                <a:solidFill>
                  <a:schemeClr val="dk1"/>
                </a:solidFill>
                <a:latin typeface="Calibri"/>
                <a:ea typeface="Calibri"/>
                <a:cs typeface="Calibri"/>
                <a:sym typeface="Calibri"/>
              </a:rPr>
              <a:t>l'enfant. Il doit s'assurer que seules les personnes qui ont donné leur consentement y ont accès.  un gestionnaire de cas ne peut partager aucune information sans le consentement de l'enfant, de ses parents ou de la personne qui s'en occupe, sauf dans des circonstances exceptionnelles où il en va de l'intérêt supérieur de l'enfant et de sa sécurité. </a:t>
            </a:r>
            <a:endParaRPr/>
          </a:p>
        </p:txBody>
      </p:sp>
      <p:grpSp>
        <p:nvGrpSpPr>
          <p:cNvPr id="1483" name="Google Shape;1483;p37"/>
          <p:cNvGrpSpPr/>
          <p:nvPr/>
        </p:nvGrpSpPr>
        <p:grpSpPr>
          <a:xfrm>
            <a:off x="996287" y="6133233"/>
            <a:ext cx="434873" cy="454418"/>
            <a:chOff x="7345680" y="2484120"/>
            <a:chExt cx="904240" cy="944880"/>
          </a:xfrm>
        </p:grpSpPr>
        <p:sp>
          <p:nvSpPr>
            <p:cNvPr id="1484" name="Google Shape;1484;p3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5" name="Google Shape;1485;p3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86" name="Google Shape;1486;p37"/>
          <p:cNvSpPr txBox="1"/>
          <p:nvPr/>
        </p:nvSpPr>
        <p:spPr>
          <a:xfrm>
            <a:off x="1505815" y="6232036"/>
            <a:ext cx="20502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Confidentialité et sécurité</a:t>
            </a:r>
            <a:endParaRPr/>
          </a:p>
        </p:txBody>
      </p:sp>
      <p:sp>
        <p:nvSpPr>
          <p:cNvPr id="1487" name="Google Shape;1487;p37"/>
          <p:cNvSpPr txBox="1"/>
          <p:nvPr/>
        </p:nvSpPr>
        <p:spPr>
          <a:xfrm>
            <a:off x="3690540" y="6720210"/>
            <a:ext cx="255978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Les données à caractère personnel de l'enfant sont </a:t>
            </a:r>
            <a:r>
              <a:rPr lang="en-ZA" sz="1100" b="1">
                <a:solidFill>
                  <a:schemeClr val="dk1"/>
                </a:solidFill>
                <a:latin typeface="Calibri"/>
                <a:ea typeface="Calibri"/>
                <a:cs typeface="Calibri"/>
                <a:sym typeface="Calibri"/>
              </a:rPr>
              <a:t>supprimées </a:t>
            </a:r>
            <a:r>
              <a:rPr lang="en-ZA" sz="1100">
                <a:solidFill>
                  <a:schemeClr val="dk1"/>
                </a:solidFill>
                <a:latin typeface="Calibri"/>
                <a:ea typeface="Calibri"/>
                <a:cs typeface="Calibri"/>
                <a:sym typeface="Calibri"/>
              </a:rPr>
              <a:t>de tous les systèmes dès lors qu'elles n'ont plus de raison d'être et qu'elles ne sont plus nécessaires. </a:t>
            </a:r>
            <a:endParaRPr/>
          </a:p>
        </p:txBody>
      </p:sp>
      <p:grpSp>
        <p:nvGrpSpPr>
          <p:cNvPr id="1488" name="Google Shape;1488;p37"/>
          <p:cNvGrpSpPr/>
          <p:nvPr/>
        </p:nvGrpSpPr>
        <p:grpSpPr>
          <a:xfrm>
            <a:off x="3690540" y="6133233"/>
            <a:ext cx="434873" cy="454418"/>
            <a:chOff x="7345680" y="2484120"/>
            <a:chExt cx="904240" cy="944880"/>
          </a:xfrm>
        </p:grpSpPr>
        <p:sp>
          <p:nvSpPr>
            <p:cNvPr id="1489" name="Google Shape;1489;p37"/>
            <p:cNvSpPr/>
            <p:nvPr/>
          </p:nvSpPr>
          <p:spPr>
            <a:xfrm>
              <a:off x="7345680" y="2484120"/>
              <a:ext cx="904240" cy="94488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0" name="Google Shape;1490;p37"/>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491" name="Google Shape;1491;p37"/>
          <p:cNvSpPr txBox="1"/>
          <p:nvPr/>
        </p:nvSpPr>
        <p:spPr>
          <a:xfrm>
            <a:off x="4200068" y="6232035"/>
            <a:ext cx="205026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Rétention</a:t>
            </a:r>
            <a:endParaRPr/>
          </a:p>
        </p:txBody>
      </p:sp>
      <p:sp>
        <p:nvSpPr>
          <p:cNvPr id="1492" name="Google Shape;1492;p37"/>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3" name="Google Shape;1493;p37"/>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4" name="Google Shape;1494;p37"/>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5" name="Google Shape;1495;p37"/>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6" name="Google Shape;1496;p37"/>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7" name="Google Shape;1497;p37"/>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38"/>
          <p:cNvSpPr txBox="1"/>
          <p:nvPr/>
        </p:nvSpPr>
        <p:spPr>
          <a:xfrm>
            <a:off x="996287" y="1485761"/>
            <a:ext cx="2115214"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1</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un gestionnaire de cas demande à son superviseur de le guider dans la révision du plan d'intervention. Ils décident de discuter des actions possibles autour d'une tasse de thé dans la cuisine de leur bureau. Pendant ce temps, d'autres collègues entrent et sortent de la cuisine pour prendre un café ou un thé. Ils peuvent entendre la discussion entre le gestionnaire de cas et le superviseur.</a:t>
            </a:r>
            <a:endParaRPr/>
          </a:p>
        </p:txBody>
      </p:sp>
      <p:sp>
        <p:nvSpPr>
          <p:cNvPr id="1503" name="Google Shape;1503;p38"/>
          <p:cNvSpPr txBox="1"/>
          <p:nvPr/>
        </p:nvSpPr>
        <p:spPr>
          <a:xfrm>
            <a:off x="996287" y="3827595"/>
            <a:ext cx="2115214" cy="2631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2</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un gestionnaire de cas oriente un enfant vers un organisme spécialisé de la Sécurité sociale, mais ne sait pas qui est chargé de recevoir les demandes d'orientation. le gestionnaire de cas a informé la mère et l'enfant de la possibilité de les orienter et a reçu leur consentement. le gestionnaire de cas envoie un scan du formulaire de référence inter-agences à l'adresse électronique générale de l'agence de sécurité sociale (info@....com).</a:t>
            </a:r>
            <a:endParaRPr sz="1100" b="1">
              <a:solidFill>
                <a:schemeClr val="dk1"/>
              </a:solidFill>
              <a:latin typeface="Calibri"/>
              <a:ea typeface="Calibri"/>
              <a:cs typeface="Calibri"/>
              <a:sym typeface="Calibri"/>
            </a:endParaRPr>
          </a:p>
        </p:txBody>
      </p:sp>
      <p:sp>
        <p:nvSpPr>
          <p:cNvPr id="1504" name="Google Shape;1504;p38"/>
          <p:cNvSpPr txBox="1"/>
          <p:nvPr/>
        </p:nvSpPr>
        <p:spPr>
          <a:xfrm>
            <a:off x="996287" y="6563382"/>
            <a:ext cx="2115214"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Scène 3</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un gestionnaire de cas prend des notes dans un carnet pendant qu'il rencontre l'enfant et sa famille. Il copie ensuite les informations recueillies dans les formulaires de gestion de cas, qui sont conservés en toute sécurité dans une armoire fermée à clé dans le bureau de gestion de cas. Le carnet de notes reste toutefois dans le sac à dos du gestionnaire de cas, qui l'emporte chez lui tous les jours.</a:t>
            </a:r>
            <a:endParaRPr sz="1100" b="1">
              <a:solidFill>
                <a:schemeClr val="dk1"/>
              </a:solidFill>
              <a:latin typeface="Calibri"/>
              <a:ea typeface="Calibri"/>
              <a:cs typeface="Calibri"/>
              <a:sym typeface="Calibri"/>
            </a:endParaRPr>
          </a:p>
        </p:txBody>
      </p:sp>
      <p:sp>
        <p:nvSpPr>
          <p:cNvPr id="1505" name="Google Shape;1505;p38"/>
          <p:cNvSpPr txBox="1"/>
          <p:nvPr/>
        </p:nvSpPr>
        <p:spPr>
          <a:xfrm>
            <a:off x="996287" y="714830"/>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QUELS PRINCIPES DE GESTION DE L'INFORMATION SONT ENFREINTS OU RESPECTÉS ?</a:t>
            </a:r>
            <a:endParaRPr/>
          </a:p>
        </p:txBody>
      </p:sp>
      <p:sp>
        <p:nvSpPr>
          <p:cNvPr id="1506" name="Google Shape;1506;p38"/>
          <p:cNvSpPr/>
          <p:nvPr/>
        </p:nvSpPr>
        <p:spPr>
          <a:xfrm>
            <a:off x="3302000" y="1485761"/>
            <a:ext cx="2948329" cy="2335665"/>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7" name="Google Shape;1507;p38"/>
          <p:cNvSpPr/>
          <p:nvPr/>
        </p:nvSpPr>
        <p:spPr>
          <a:xfrm>
            <a:off x="3302000" y="4010902"/>
            <a:ext cx="2948329" cy="2335665"/>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8" name="Google Shape;1508;p38"/>
          <p:cNvSpPr/>
          <p:nvPr/>
        </p:nvSpPr>
        <p:spPr>
          <a:xfrm>
            <a:off x="3302000" y="6536041"/>
            <a:ext cx="2948329" cy="2335665"/>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9" name="Google Shape;1509;p38"/>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0" name="Google Shape;1510;p38"/>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1" name="Google Shape;1511;p38"/>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2" name="Google Shape;1512;p38"/>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3" name="Google Shape;1513;p38"/>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4" name="Google Shape;1514;p38"/>
          <p:cNvSpPr/>
          <p:nvPr/>
        </p:nvSpPr>
        <p:spPr>
          <a:xfrm rot="1782986">
            <a:off x="286724" y="2615335"/>
            <a:ext cx="335595" cy="289306"/>
          </a:xfrm>
          <a:prstGeom prst="hexagon">
            <a:avLst>
              <a:gd name="adj" fmla="val 28965"/>
              <a:gd name="vf" fmla="val 115470"/>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39"/>
          <p:cNvSpPr txBox="1"/>
          <p:nvPr/>
        </p:nvSpPr>
        <p:spPr>
          <a:xfrm>
            <a:off x="1003188" y="1682794"/>
            <a:ext cx="1781197"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Qui peut m'aider à faire face à l'impact psychologique et émotionnel de la gestion de cas ? </a:t>
            </a:r>
            <a:endParaRPr/>
          </a:p>
        </p:txBody>
      </p:sp>
      <p:sp>
        <p:nvSpPr>
          <p:cNvPr id="1520" name="Google Shape;1520;p39"/>
          <p:cNvSpPr txBox="1"/>
          <p:nvPr/>
        </p:nvSpPr>
        <p:spPr>
          <a:xfrm>
            <a:off x="1003189" y="2733902"/>
            <a:ext cx="1781197"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Qui peut m'aider à planifier et à mettre en œuvre les tâches ? </a:t>
            </a:r>
            <a:endParaRPr/>
          </a:p>
        </p:txBody>
      </p:sp>
      <p:sp>
        <p:nvSpPr>
          <p:cNvPr id="1521" name="Google Shape;1521;p39"/>
          <p:cNvSpPr txBox="1"/>
          <p:nvPr/>
        </p:nvSpPr>
        <p:spPr>
          <a:xfrm>
            <a:off x="1000103" y="5878844"/>
            <a:ext cx="1781198"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Quelles sont mes activités préférées pour prendre soin de moi ?</a:t>
            </a:r>
            <a:endParaRPr/>
          </a:p>
        </p:txBody>
      </p:sp>
      <p:sp>
        <p:nvSpPr>
          <p:cNvPr id="1522" name="Google Shape;1522;p39"/>
          <p:cNvSpPr txBox="1"/>
          <p:nvPr/>
        </p:nvSpPr>
        <p:spPr>
          <a:xfrm>
            <a:off x="1000103" y="4838342"/>
            <a:ext cx="1781197"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Est-ce que je reçois le soutien dont j'ai besoin ? </a:t>
            </a:r>
            <a:endParaRPr/>
          </a:p>
        </p:txBody>
      </p:sp>
      <p:sp>
        <p:nvSpPr>
          <p:cNvPr id="1523" name="Google Shape;1523;p39"/>
          <p:cNvSpPr txBox="1"/>
          <p:nvPr/>
        </p:nvSpPr>
        <p:spPr>
          <a:xfrm>
            <a:off x="1003189" y="3781790"/>
            <a:ext cx="1781197"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Qui peut m'encadrer et me soutenir sur le plan technique ?</a:t>
            </a:r>
            <a:endParaRPr/>
          </a:p>
        </p:txBody>
      </p:sp>
      <p:sp>
        <p:nvSpPr>
          <p:cNvPr id="1524" name="Google Shape;1524;p39"/>
          <p:cNvSpPr txBox="1"/>
          <p:nvPr/>
        </p:nvSpPr>
        <p:spPr>
          <a:xfrm>
            <a:off x="996287" y="125403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PLAN D'AUTOSOINS ET DE SOUTIEN</a:t>
            </a:r>
            <a:endParaRPr sz="1200" b="1">
              <a:solidFill>
                <a:schemeClr val="dk1"/>
              </a:solidFill>
              <a:latin typeface="Calibri"/>
              <a:ea typeface="Calibri"/>
              <a:cs typeface="Calibri"/>
              <a:sym typeface="Calibri"/>
            </a:endParaRPr>
          </a:p>
        </p:txBody>
      </p:sp>
      <p:sp>
        <p:nvSpPr>
          <p:cNvPr id="1525" name="Google Shape;1525;p39"/>
          <p:cNvSpPr/>
          <p:nvPr/>
        </p:nvSpPr>
        <p:spPr>
          <a:xfrm>
            <a:off x="3035300" y="1742644"/>
            <a:ext cx="3212065" cy="79860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alibri"/>
              <a:ea typeface="Calibri"/>
              <a:cs typeface="Calibri"/>
              <a:sym typeface="Calibri"/>
            </a:endParaRPr>
          </a:p>
        </p:txBody>
      </p:sp>
      <p:sp>
        <p:nvSpPr>
          <p:cNvPr id="1526" name="Google Shape;1526;p39"/>
          <p:cNvSpPr/>
          <p:nvPr/>
        </p:nvSpPr>
        <p:spPr>
          <a:xfrm>
            <a:off x="3035300" y="2776694"/>
            <a:ext cx="3212065" cy="79860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alibri"/>
              <a:ea typeface="Calibri"/>
              <a:cs typeface="Calibri"/>
              <a:sym typeface="Calibri"/>
            </a:endParaRPr>
          </a:p>
        </p:txBody>
      </p:sp>
      <p:sp>
        <p:nvSpPr>
          <p:cNvPr id="1527" name="Google Shape;1527;p39"/>
          <p:cNvSpPr/>
          <p:nvPr/>
        </p:nvSpPr>
        <p:spPr>
          <a:xfrm>
            <a:off x="3035300" y="3810744"/>
            <a:ext cx="3212065" cy="79860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alibri"/>
              <a:ea typeface="Calibri"/>
              <a:cs typeface="Calibri"/>
              <a:sym typeface="Calibri"/>
            </a:endParaRPr>
          </a:p>
        </p:txBody>
      </p:sp>
      <p:sp>
        <p:nvSpPr>
          <p:cNvPr id="1528" name="Google Shape;1528;p39"/>
          <p:cNvSpPr/>
          <p:nvPr/>
        </p:nvSpPr>
        <p:spPr>
          <a:xfrm>
            <a:off x="3035300" y="4844794"/>
            <a:ext cx="3212065" cy="79860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alibri"/>
              <a:ea typeface="Calibri"/>
              <a:cs typeface="Calibri"/>
              <a:sym typeface="Calibri"/>
            </a:endParaRPr>
          </a:p>
        </p:txBody>
      </p:sp>
      <p:sp>
        <p:nvSpPr>
          <p:cNvPr id="1529" name="Google Shape;1529;p39"/>
          <p:cNvSpPr txBox="1"/>
          <p:nvPr/>
        </p:nvSpPr>
        <p:spPr>
          <a:xfrm>
            <a:off x="1000103" y="6935396"/>
            <a:ext cx="1781198" cy="858866"/>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Y a-t-il des actions que je peux entreprendre pour recevoir plus de soutien et prendre soin de moi ?</a:t>
            </a:r>
            <a:endParaRPr/>
          </a:p>
        </p:txBody>
      </p:sp>
      <p:sp>
        <p:nvSpPr>
          <p:cNvPr id="1530" name="Google Shape;1530;p39"/>
          <p:cNvSpPr/>
          <p:nvPr/>
        </p:nvSpPr>
        <p:spPr>
          <a:xfrm>
            <a:off x="3035300" y="6912892"/>
            <a:ext cx="3212065" cy="2172664"/>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alibri"/>
              <a:ea typeface="Calibri"/>
              <a:cs typeface="Calibri"/>
              <a:sym typeface="Calibri"/>
            </a:endParaRPr>
          </a:p>
        </p:txBody>
      </p:sp>
      <p:sp>
        <p:nvSpPr>
          <p:cNvPr id="1531" name="Google Shape;1531;p39"/>
          <p:cNvSpPr/>
          <p:nvPr/>
        </p:nvSpPr>
        <p:spPr>
          <a:xfrm>
            <a:off x="3035300" y="5878844"/>
            <a:ext cx="3212065" cy="798609"/>
          </a:xfrm>
          <a:prstGeom prst="rect">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5"/>
              </a:solidFill>
              <a:latin typeface="Calibri"/>
              <a:ea typeface="Calibri"/>
              <a:cs typeface="Calibri"/>
              <a:sym typeface="Calibri"/>
            </a:endParaRPr>
          </a:p>
        </p:txBody>
      </p:sp>
      <p:sp>
        <p:nvSpPr>
          <p:cNvPr id="1532" name="Google Shape;1532;p39"/>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SESSION 6 : CLÔTURE DU MODULE</a:t>
            </a:r>
            <a:endParaRPr/>
          </a:p>
        </p:txBody>
      </p:sp>
      <p:sp>
        <p:nvSpPr>
          <p:cNvPr id="1533" name="Google Shape;1533;p39"/>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4" name="Google Shape;1534;p39"/>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5" name="Google Shape;1535;p39"/>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6" name="Google Shape;1536;p39"/>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7" name="Google Shape;1537;p39"/>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8" name="Google Shape;1538;p39"/>
          <p:cNvSpPr/>
          <p:nvPr/>
        </p:nvSpPr>
        <p:spPr>
          <a:xfrm rot="1782986">
            <a:off x="286724" y="261533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39" name="Google Shape;1539;p39"/>
          <p:cNvGrpSpPr/>
          <p:nvPr/>
        </p:nvGrpSpPr>
        <p:grpSpPr>
          <a:xfrm>
            <a:off x="5120420" y="8163356"/>
            <a:ext cx="1474955" cy="1229738"/>
            <a:chOff x="5935422" y="2339370"/>
            <a:chExt cx="726454" cy="605678"/>
          </a:xfrm>
        </p:grpSpPr>
        <p:sp>
          <p:nvSpPr>
            <p:cNvPr id="1540" name="Google Shape;1540;p39"/>
            <p:cNvSpPr/>
            <p:nvPr/>
          </p:nvSpPr>
          <p:spPr>
            <a:xfrm>
              <a:off x="5935422" y="2339370"/>
              <a:ext cx="726454" cy="605678"/>
            </a:xfrm>
            <a:prstGeom prst="heart">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1" name="Google Shape;1541;p39"/>
            <p:cNvSpPr/>
            <p:nvPr/>
          </p:nvSpPr>
          <p:spPr>
            <a:xfrm rot="-3238909">
              <a:off x="6190886" y="2579188"/>
              <a:ext cx="269677" cy="137246"/>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4"/>
          <p:cNvGrpSpPr/>
          <p:nvPr/>
        </p:nvGrpSpPr>
        <p:grpSpPr>
          <a:xfrm>
            <a:off x="5081286" y="7166628"/>
            <a:ext cx="1172083" cy="1573124"/>
            <a:chOff x="5438539" y="7646118"/>
            <a:chExt cx="814830" cy="1093633"/>
          </a:xfrm>
        </p:grpSpPr>
        <p:sp>
          <p:nvSpPr>
            <p:cNvPr id="197" name="Google Shape;197;p4"/>
            <p:cNvSpPr/>
            <p:nvPr/>
          </p:nvSpPr>
          <p:spPr>
            <a:xfrm>
              <a:off x="5440940" y="8395605"/>
              <a:ext cx="323729" cy="344146"/>
            </a:xfrm>
            <a:prstGeom prst="round2SameRect">
              <a:avLst>
                <a:gd name="adj1" fmla="val 500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4"/>
            <p:cNvSpPr/>
            <p:nvPr/>
          </p:nvSpPr>
          <p:spPr>
            <a:xfrm>
              <a:off x="5438539" y="8011964"/>
              <a:ext cx="327409" cy="327409"/>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4"/>
            <p:cNvSpPr/>
            <p:nvPr/>
          </p:nvSpPr>
          <p:spPr>
            <a:xfrm>
              <a:off x="5928360" y="8029758"/>
              <a:ext cx="323730" cy="709993"/>
            </a:xfrm>
            <a:prstGeom prst="round2SameRect">
              <a:avLst>
                <a:gd name="adj1" fmla="val 500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4"/>
            <p:cNvSpPr/>
            <p:nvPr/>
          </p:nvSpPr>
          <p:spPr>
            <a:xfrm>
              <a:off x="5925959" y="7646118"/>
              <a:ext cx="327410" cy="327409"/>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4"/>
            <p:cNvSpPr/>
            <p:nvPr/>
          </p:nvSpPr>
          <p:spPr>
            <a:xfrm rot="-8740439">
              <a:off x="5864557" y="8125814"/>
              <a:ext cx="101108" cy="244001"/>
            </a:xfrm>
            <a:prstGeom prst="round2SameRect">
              <a:avLst>
                <a:gd name="adj1" fmla="val 493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4"/>
            <p:cNvSpPr/>
            <p:nvPr/>
          </p:nvSpPr>
          <p:spPr>
            <a:xfrm rot="-7498798">
              <a:off x="5757134" y="8268990"/>
              <a:ext cx="101108" cy="165176"/>
            </a:xfrm>
            <a:prstGeom prst="round2SameRect">
              <a:avLst>
                <a:gd name="adj1" fmla="val 493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3" name="Google Shape;203;p4"/>
          <p:cNvSpPr txBox="1"/>
          <p:nvPr/>
        </p:nvSpPr>
        <p:spPr>
          <a:xfrm>
            <a:off x="1567786" y="1310779"/>
            <a:ext cx="4682543" cy="2600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Qu'est-ce que la protection de l’enfance?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Quel est l'impact de l'environnement de l'enfant sur sa sécurité et son bien-être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s'adapter à l'âge, au stade de développement et aux capacités de l'enfant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Qu'est-ce qu'un risque pour la protection de l'enfance ?</a:t>
            </a:r>
            <a:endParaRPr sz="1100">
              <a:solidFill>
                <a:schemeClr val="dk1"/>
              </a:solidFill>
              <a:latin typeface="Calibri"/>
              <a:ea typeface="Calibri"/>
              <a:cs typeface="Calibri"/>
              <a:sym typeface="Calibri"/>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6 : </a:t>
            </a:r>
            <a:r>
              <a:rPr lang="en-ZA" sz="1100">
                <a:solidFill>
                  <a:schemeClr val="dk1"/>
                </a:solidFill>
                <a:latin typeface="Calibri"/>
                <a:ea typeface="Calibri"/>
                <a:cs typeface="Calibri"/>
                <a:sym typeface="Calibri"/>
              </a:rPr>
              <a:t>Clôture du module </a:t>
            </a:r>
            <a:endParaRPr/>
          </a:p>
        </p:txBody>
      </p:sp>
      <p:sp>
        <p:nvSpPr>
          <p:cNvPr id="204" name="Google Shape;204;p4"/>
          <p:cNvSpPr txBox="1"/>
          <p:nvPr/>
        </p:nvSpPr>
        <p:spPr>
          <a:xfrm>
            <a:off x="1064660" y="1310779"/>
            <a:ext cx="503127"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5</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6</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8</a:t>
            </a:r>
            <a:br>
              <a:rPr lang="en-ZA"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19</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20</a:t>
            </a:r>
            <a:endParaRPr/>
          </a:p>
        </p:txBody>
      </p:sp>
      <p:sp>
        <p:nvSpPr>
          <p:cNvPr id="205" name="Google Shape;205;p4"/>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607A"/>
                </a:highlight>
                <a:latin typeface="Calibri"/>
                <a:ea typeface="Calibri"/>
                <a:cs typeface="Calibri"/>
                <a:sym typeface="Calibri"/>
              </a:rPr>
              <a:t>TABLE DES MATIÈRES</a:t>
            </a:r>
            <a:endParaRPr/>
          </a:p>
        </p:txBody>
      </p:sp>
      <p:sp>
        <p:nvSpPr>
          <p:cNvPr id="206" name="Google Shape;206;p4"/>
          <p:cNvSpPr/>
          <p:nvPr/>
        </p:nvSpPr>
        <p:spPr>
          <a:xfrm rot="1782986">
            <a:off x="286724" y="30111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4"/>
          <p:cNvSpPr/>
          <p:nvPr/>
        </p:nvSpPr>
        <p:spPr>
          <a:xfrm rot="1782986">
            <a:off x="286724" y="76395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4"/>
          <p:cNvSpPr/>
          <p:nvPr/>
        </p:nvSpPr>
        <p:spPr>
          <a:xfrm rot="1782986">
            <a:off x="286724" y="122680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4"/>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4"/>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4"/>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40"/>
          <p:cNvSpPr/>
          <p:nvPr/>
        </p:nvSpPr>
        <p:spPr>
          <a:xfrm rot="1782986">
            <a:off x="-1328855" y="5145441"/>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7" name="Google Shape;1547;p40"/>
          <p:cNvSpPr/>
          <p:nvPr/>
        </p:nvSpPr>
        <p:spPr>
          <a:xfrm rot="1782986">
            <a:off x="4678406" y="654853"/>
            <a:ext cx="3595260" cy="3099365"/>
          </a:xfrm>
          <a:prstGeom prst="hexagon">
            <a:avLst>
              <a:gd name="adj" fmla="val 28965"/>
              <a:gd name="vf" fmla="val 115470"/>
            </a:avLst>
          </a:prstGeom>
          <a:solidFill>
            <a:srgbClr val="DEF3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8" name="Google Shape;1548;p40"/>
          <p:cNvSpPr/>
          <p:nvPr/>
        </p:nvSpPr>
        <p:spPr>
          <a:xfrm>
            <a:off x="2501900" y="2149381"/>
            <a:ext cx="3745466" cy="107118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9" name="Google Shape;1549;p40"/>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1550" name="Google Shape;1550;p40"/>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1551" name="Google Shape;1551;p40"/>
          <p:cNvSpPr/>
          <p:nvPr/>
        </p:nvSpPr>
        <p:spPr>
          <a:xfrm>
            <a:off x="2501900" y="3398040"/>
            <a:ext cx="3745466" cy="1118934"/>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2" name="Google Shape;1552;p40"/>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1553" name="Google Shape;1553;p40"/>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1554" name="Google Shape;1554;p40"/>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FC6C5"/>
                </a:highlight>
                <a:latin typeface="Calibri"/>
                <a:ea typeface="Calibri"/>
                <a:cs typeface="Calibri"/>
                <a:sym typeface="Calibri"/>
              </a:rPr>
              <a:t>SESSION 6 : CLÔTURE DU MODULE</a:t>
            </a:r>
            <a:endParaRPr/>
          </a:p>
        </p:txBody>
      </p:sp>
      <p:sp>
        <p:nvSpPr>
          <p:cNvPr id="1555" name="Google Shape;1555;p40"/>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1556" name="Google Shape;1556;p40"/>
          <p:cNvSpPr/>
          <p:nvPr/>
        </p:nvSpPr>
        <p:spPr>
          <a:xfrm>
            <a:off x="2501900" y="5633117"/>
            <a:ext cx="3745466" cy="939353"/>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7" name="Google Shape;1557;p40"/>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1558" name="Google Shape;1558;p40"/>
          <p:cNvSpPr/>
          <p:nvPr/>
        </p:nvSpPr>
        <p:spPr>
          <a:xfrm>
            <a:off x="2501900" y="6753342"/>
            <a:ext cx="3745466" cy="98123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9" name="Google Shape;1559;p40"/>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1560" name="Google Shape;1560;p40"/>
          <p:cNvSpPr/>
          <p:nvPr/>
        </p:nvSpPr>
        <p:spPr>
          <a:xfrm>
            <a:off x="2501900" y="7928131"/>
            <a:ext cx="3745466" cy="981230"/>
          </a:xfrm>
          <a:prstGeom prst="rect">
            <a:avLst/>
          </a:prstGeom>
          <a:no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1" name="Google Shape;1561;p40"/>
          <p:cNvSpPr txBox="1"/>
          <p:nvPr/>
        </p:nvSpPr>
        <p:spPr>
          <a:xfrm>
            <a:off x="1007470" y="7928131"/>
            <a:ext cx="1405529"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1562" name="Google Shape;1562;p40"/>
          <p:cNvSpPr/>
          <p:nvPr/>
        </p:nvSpPr>
        <p:spPr>
          <a:xfrm rot="1782986">
            <a:off x="286724" y="30111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3" name="Google Shape;1563;p40"/>
          <p:cNvSpPr/>
          <p:nvPr/>
        </p:nvSpPr>
        <p:spPr>
          <a:xfrm rot="1782986">
            <a:off x="286724" y="76395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4" name="Google Shape;1564;p40"/>
          <p:cNvSpPr/>
          <p:nvPr/>
        </p:nvSpPr>
        <p:spPr>
          <a:xfrm rot="1782986">
            <a:off x="286724" y="122680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5" name="Google Shape;1565;p40"/>
          <p:cNvSpPr/>
          <p:nvPr/>
        </p:nvSpPr>
        <p:spPr>
          <a:xfrm rot="1782986">
            <a:off x="286724" y="168964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6" name="Google Shape;1566;p40"/>
          <p:cNvSpPr/>
          <p:nvPr/>
        </p:nvSpPr>
        <p:spPr>
          <a:xfrm rot="1782986">
            <a:off x="286724" y="2152490"/>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7" name="Google Shape;1567;p40"/>
          <p:cNvSpPr/>
          <p:nvPr/>
        </p:nvSpPr>
        <p:spPr>
          <a:xfrm rot="1782986">
            <a:off x="286724" y="2615335"/>
            <a:ext cx="335595" cy="289306"/>
          </a:xfrm>
          <a:prstGeom prst="hexagon">
            <a:avLst>
              <a:gd name="adj" fmla="val 28965"/>
              <a:gd name="vf" fmla="val 115470"/>
            </a:avLst>
          </a:prstGeom>
          <a:solidFill>
            <a:schemeClr val="accent5"/>
          </a:solidFill>
          <a:ln w="12700" cap="flat" cmpd="sng">
            <a:solidFill>
              <a:srgbClr val="5FC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41"/>
          <p:cNvSpPr/>
          <p:nvPr/>
        </p:nvSpPr>
        <p:spPr>
          <a:xfrm>
            <a:off x="0" y="0"/>
            <a:ext cx="6858000" cy="3314700"/>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3" name="Google Shape;1573;p41"/>
          <p:cNvSpPr txBox="1"/>
          <p:nvPr/>
        </p:nvSpPr>
        <p:spPr>
          <a:xfrm>
            <a:off x="752439" y="4817751"/>
            <a:ext cx="5061022"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3AF4B"/>
              </a:buClr>
              <a:buSzPts val="2000"/>
              <a:buFont typeface="Garamond"/>
              <a:buNone/>
            </a:pPr>
            <a:r>
              <a:rPr lang="en-ZA" sz="2000" b="1" i="0" u="none" strike="noStrike" cap="none">
                <a:solidFill>
                  <a:srgbClr val="53AF4B"/>
                </a:solidFill>
                <a:latin typeface="Garamond"/>
                <a:ea typeface="Garamond"/>
                <a:cs typeface="Garamond"/>
                <a:sym typeface="Garamond"/>
              </a:rPr>
              <a:t>MODULE 3</a:t>
            </a:r>
            <a:endParaRPr/>
          </a:p>
          <a:p>
            <a:pPr marL="0" marR="0" lvl="0" indent="0" algn="l" rtl="0">
              <a:lnSpc>
                <a:spcPct val="100000"/>
              </a:lnSpc>
              <a:spcBef>
                <a:spcPts val="0"/>
              </a:spcBef>
              <a:spcAft>
                <a:spcPts val="0"/>
              </a:spcAft>
              <a:buClr>
                <a:srgbClr val="53AF4B"/>
              </a:buClr>
              <a:buSzPts val="2000"/>
              <a:buFont typeface="Garamond"/>
              <a:buNone/>
            </a:pPr>
            <a:r>
              <a:rPr lang="en-ZA" sz="2000" b="1">
                <a:solidFill>
                  <a:srgbClr val="53AF4B"/>
                </a:solidFill>
                <a:latin typeface="Garamond"/>
                <a:ea typeface="Garamond"/>
                <a:cs typeface="Garamond"/>
                <a:sym typeface="Garamond"/>
              </a:rPr>
              <a:t> </a:t>
            </a:r>
            <a:endParaRPr sz="4400" b="1">
              <a:solidFill>
                <a:srgbClr val="53AF4B"/>
              </a:solidFill>
              <a:latin typeface="Garamond"/>
              <a:ea typeface="Garamond"/>
              <a:cs typeface="Garamond"/>
              <a:sym typeface="Garamond"/>
            </a:endParaRPr>
          </a:p>
          <a:p>
            <a:pPr marL="0" marR="0" lvl="0" indent="0" algn="l" rtl="0">
              <a:spcBef>
                <a:spcPts val="0"/>
              </a:spcBef>
              <a:spcAft>
                <a:spcPts val="0"/>
              </a:spcAft>
              <a:buNone/>
            </a:pPr>
            <a:r>
              <a:rPr lang="en-ZA" sz="4400" b="1">
                <a:solidFill>
                  <a:srgbClr val="53AF4B"/>
                </a:solidFill>
                <a:latin typeface="Garamond"/>
                <a:ea typeface="Garamond"/>
                <a:cs typeface="Garamond"/>
                <a:sym typeface="Garamond"/>
              </a:rPr>
              <a:t>Communiquer avec les enfants</a:t>
            </a:r>
            <a:endParaRPr/>
          </a:p>
        </p:txBody>
      </p:sp>
      <p:sp>
        <p:nvSpPr>
          <p:cNvPr id="1574" name="Google Shape;1574;p41"/>
          <p:cNvSpPr/>
          <p:nvPr/>
        </p:nvSpPr>
        <p:spPr>
          <a:xfrm rot="1782986">
            <a:off x="539630" y="2109486"/>
            <a:ext cx="2269827" cy="1956740"/>
          </a:xfrm>
          <a:prstGeom prst="hexagon">
            <a:avLst>
              <a:gd name="adj" fmla="val 28965"/>
              <a:gd name="vf" fmla="val 115470"/>
            </a:avLst>
          </a:prstGeom>
          <a:solidFill>
            <a:srgbClr val="53A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5" name="Google Shape;1575;p41"/>
          <p:cNvSpPr/>
          <p:nvPr/>
        </p:nvSpPr>
        <p:spPr>
          <a:xfrm>
            <a:off x="954396" y="2641936"/>
            <a:ext cx="771899" cy="595226"/>
          </a:xfrm>
          <a:prstGeom prst="wedgeRoundRectCallout">
            <a:avLst>
              <a:gd name="adj1" fmla="val -20833"/>
              <a:gd name="adj2" fmla="val 62500"/>
              <a:gd name="adj3"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1576" name="Google Shape;1576;p41"/>
          <p:cNvSpPr/>
          <p:nvPr/>
        </p:nvSpPr>
        <p:spPr>
          <a:xfrm>
            <a:off x="1477531" y="3010921"/>
            <a:ext cx="771899" cy="595226"/>
          </a:xfrm>
          <a:prstGeom prst="wedgeRoundRectCallout">
            <a:avLst>
              <a:gd name="adj1" fmla="val 59833"/>
              <a:gd name="adj2" fmla="val 21866"/>
              <a:gd name="adj3" fmla="val 16667"/>
            </a:avLst>
          </a:prstGeom>
          <a:solidFill>
            <a:schemeClr val="lt1"/>
          </a:solidFill>
          <a:ln w="57150" cap="flat" cmpd="sng">
            <a:solidFill>
              <a:srgbClr val="53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42"/>
          <p:cNvSpPr txBox="1"/>
          <p:nvPr/>
        </p:nvSpPr>
        <p:spPr>
          <a:xfrm>
            <a:off x="1567786" y="1310779"/>
            <a:ext cx="4682543"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Comment le gestionnaire de cas doit-il se préparer à rencontrer les enfants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Quelles techniques de communication puis-je utiliser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adapter la communication à l'enfant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Clôture du module </a:t>
            </a:r>
            <a:endParaRPr/>
          </a:p>
        </p:txBody>
      </p:sp>
      <p:sp>
        <p:nvSpPr>
          <p:cNvPr id="1582" name="Google Shape;1582;p42"/>
          <p:cNvSpPr txBox="1"/>
          <p:nvPr/>
        </p:nvSpPr>
        <p:spPr>
          <a:xfrm>
            <a:off x="1064660" y="1310779"/>
            <a:ext cx="50312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43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44</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46</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50</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56</a:t>
            </a:r>
            <a:endParaRPr/>
          </a:p>
        </p:txBody>
      </p:sp>
      <p:sp>
        <p:nvSpPr>
          <p:cNvPr id="1583" name="Google Shape;1583;p42"/>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4AF4B"/>
                </a:highlight>
                <a:latin typeface="Calibri"/>
                <a:ea typeface="Calibri"/>
                <a:cs typeface="Calibri"/>
                <a:sym typeface="Calibri"/>
              </a:rPr>
              <a:t>TABLE DES MATIÈRES</a:t>
            </a:r>
            <a:endParaRPr/>
          </a:p>
        </p:txBody>
      </p:sp>
      <p:sp>
        <p:nvSpPr>
          <p:cNvPr id="1584" name="Google Shape;1584;p42"/>
          <p:cNvSpPr/>
          <p:nvPr/>
        </p:nvSpPr>
        <p:spPr>
          <a:xfrm rot="1782986">
            <a:off x="286724" y="30111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5" name="Google Shape;1585;p42"/>
          <p:cNvSpPr/>
          <p:nvPr/>
        </p:nvSpPr>
        <p:spPr>
          <a:xfrm rot="1782986">
            <a:off x="286724" y="76395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6" name="Google Shape;1586;p42"/>
          <p:cNvSpPr/>
          <p:nvPr/>
        </p:nvSpPr>
        <p:spPr>
          <a:xfrm rot="1782986">
            <a:off x="286724" y="122680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7" name="Google Shape;1587;p42"/>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8" name="Google Shape;1588;p42"/>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89" name="Google Shape;1589;p42"/>
          <p:cNvGrpSpPr/>
          <p:nvPr/>
        </p:nvGrpSpPr>
        <p:grpSpPr>
          <a:xfrm>
            <a:off x="4647577" y="7998560"/>
            <a:ext cx="1602752" cy="1193321"/>
            <a:chOff x="4955295" y="7928623"/>
            <a:chExt cx="1295034" cy="964211"/>
          </a:xfrm>
        </p:grpSpPr>
        <p:sp>
          <p:nvSpPr>
            <p:cNvPr id="1590" name="Google Shape;1590;p42"/>
            <p:cNvSpPr/>
            <p:nvPr/>
          </p:nvSpPr>
          <p:spPr>
            <a:xfrm>
              <a:off x="4955295" y="7928623"/>
              <a:ext cx="771899" cy="595226"/>
            </a:xfrm>
            <a:prstGeom prst="wedgeRoundRectCallout">
              <a:avLst>
                <a:gd name="adj1" fmla="val -20833"/>
                <a:gd name="adj2" fmla="val 62500"/>
                <a:gd name="adj3"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sp>
          <p:nvSpPr>
            <p:cNvPr id="1591" name="Google Shape;1591;p42"/>
            <p:cNvSpPr/>
            <p:nvPr/>
          </p:nvSpPr>
          <p:spPr>
            <a:xfrm>
              <a:off x="5478430" y="8297608"/>
              <a:ext cx="771899" cy="595226"/>
            </a:xfrm>
            <a:prstGeom prst="wedgeRoundRectCallout">
              <a:avLst>
                <a:gd name="adj1" fmla="val 59833"/>
                <a:gd name="adj2" fmla="val 21866"/>
                <a:gd name="adj3" fmla="val 16667"/>
              </a:avLst>
            </a:prstGeom>
            <a:solidFill>
              <a:srgbClr val="E7F4E5"/>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endParaRPr sz="1200">
                <a:solidFill>
                  <a:schemeClr val="lt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43"/>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1597" name="Google Shape;1597;p43"/>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4AF4B"/>
                </a:highlight>
                <a:latin typeface="Calibri"/>
                <a:ea typeface="Calibri"/>
                <a:cs typeface="Calibri"/>
                <a:sym typeface="Calibri"/>
              </a:rPr>
              <a:t>SESSION 1 : OUVERTURE DU MODULE</a:t>
            </a:r>
            <a:endParaRPr/>
          </a:p>
        </p:txBody>
      </p:sp>
      <p:sp>
        <p:nvSpPr>
          <p:cNvPr id="1598" name="Google Shape;1598;p43"/>
          <p:cNvSpPr txBox="1"/>
          <p:nvPr/>
        </p:nvSpPr>
        <p:spPr>
          <a:xfrm>
            <a:off x="996287" y="1599327"/>
            <a:ext cx="5254042"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Offrir la possibilité de mettre en pratique les compétences de base nécessaires aux gestionnaires de cas pour communiquer avec des enfants d'âges et de stades de développement différents. </a:t>
            </a:r>
            <a:endParaRPr/>
          </a:p>
        </p:txBody>
      </p:sp>
      <p:sp>
        <p:nvSpPr>
          <p:cNvPr id="1599" name="Google Shape;1599;p43"/>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1600" name="Google Shape;1600;p43"/>
          <p:cNvSpPr txBox="1"/>
          <p:nvPr/>
        </p:nvSpPr>
        <p:spPr>
          <a:xfrm>
            <a:off x="1675087" y="2851896"/>
            <a:ext cx="457524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Résumer comment se préparer à rencontrer un enfant et sa famille</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Décrire comment adapter la communication à l'enfant individuel</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que l'on peut communiquer avec des enfants à différents stades de développement</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des techniques de communication verbale et non verbale</a:t>
            </a:r>
            <a:endParaRPr/>
          </a:p>
        </p:txBody>
      </p:sp>
      <p:grpSp>
        <p:nvGrpSpPr>
          <p:cNvPr id="1601" name="Google Shape;1601;p43"/>
          <p:cNvGrpSpPr/>
          <p:nvPr/>
        </p:nvGrpSpPr>
        <p:grpSpPr>
          <a:xfrm>
            <a:off x="1020268" y="2760154"/>
            <a:ext cx="559955" cy="387333"/>
            <a:chOff x="6878053" y="1156317"/>
            <a:chExt cx="1431178" cy="1039513"/>
          </a:xfrm>
        </p:grpSpPr>
        <p:grpSp>
          <p:nvGrpSpPr>
            <p:cNvPr id="1602" name="Google Shape;1602;p43"/>
            <p:cNvGrpSpPr/>
            <p:nvPr/>
          </p:nvGrpSpPr>
          <p:grpSpPr>
            <a:xfrm>
              <a:off x="7672978" y="1156317"/>
              <a:ext cx="412941" cy="436880"/>
              <a:chOff x="243840" y="1676400"/>
              <a:chExt cx="701040" cy="741680"/>
            </a:xfrm>
          </p:grpSpPr>
          <p:sp>
            <p:nvSpPr>
              <p:cNvPr id="1603" name="Google Shape;1603;p43"/>
              <p:cNvSpPr/>
              <p:nvPr/>
            </p:nvSpPr>
            <p:spPr>
              <a:xfrm>
                <a:off x="243840" y="1676400"/>
                <a:ext cx="116839" cy="7416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4" name="Google Shape;1604;p43"/>
              <p:cNvSpPr/>
              <p:nvPr/>
            </p:nvSpPr>
            <p:spPr>
              <a:xfrm>
                <a:off x="314960" y="1676400"/>
                <a:ext cx="629920" cy="4368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05" name="Google Shape;1605;p43"/>
            <p:cNvSpPr/>
            <p:nvPr/>
          </p:nvSpPr>
          <p:spPr>
            <a:xfrm>
              <a:off x="7120511" y="1517650"/>
              <a:ext cx="1188720" cy="678180"/>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6" name="Google Shape;1606;p43"/>
            <p:cNvSpPr/>
            <p:nvPr/>
          </p:nvSpPr>
          <p:spPr>
            <a:xfrm>
              <a:off x="6878053" y="1727035"/>
              <a:ext cx="821708" cy="468795"/>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607" name="Google Shape;1607;p43"/>
          <p:cNvGrpSpPr/>
          <p:nvPr/>
        </p:nvGrpSpPr>
        <p:grpSpPr>
          <a:xfrm>
            <a:off x="1020268" y="3284747"/>
            <a:ext cx="559955" cy="387333"/>
            <a:chOff x="6878053" y="1156317"/>
            <a:chExt cx="1431178" cy="1039513"/>
          </a:xfrm>
        </p:grpSpPr>
        <p:grpSp>
          <p:nvGrpSpPr>
            <p:cNvPr id="1608" name="Google Shape;1608;p43"/>
            <p:cNvGrpSpPr/>
            <p:nvPr/>
          </p:nvGrpSpPr>
          <p:grpSpPr>
            <a:xfrm>
              <a:off x="7672978" y="1156317"/>
              <a:ext cx="412941" cy="436880"/>
              <a:chOff x="243840" y="1676400"/>
              <a:chExt cx="701040" cy="741680"/>
            </a:xfrm>
          </p:grpSpPr>
          <p:sp>
            <p:nvSpPr>
              <p:cNvPr id="1609" name="Google Shape;1609;p43"/>
              <p:cNvSpPr/>
              <p:nvPr/>
            </p:nvSpPr>
            <p:spPr>
              <a:xfrm>
                <a:off x="243840" y="1676400"/>
                <a:ext cx="116839" cy="7416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0" name="Google Shape;1610;p43"/>
              <p:cNvSpPr/>
              <p:nvPr/>
            </p:nvSpPr>
            <p:spPr>
              <a:xfrm>
                <a:off x="314960" y="1676400"/>
                <a:ext cx="629920" cy="4368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11" name="Google Shape;1611;p43"/>
            <p:cNvSpPr/>
            <p:nvPr/>
          </p:nvSpPr>
          <p:spPr>
            <a:xfrm>
              <a:off x="7120511" y="1517650"/>
              <a:ext cx="1188720" cy="678180"/>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2" name="Google Shape;1612;p43"/>
            <p:cNvSpPr/>
            <p:nvPr/>
          </p:nvSpPr>
          <p:spPr>
            <a:xfrm>
              <a:off x="6878053" y="1727035"/>
              <a:ext cx="821708" cy="468795"/>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613" name="Google Shape;1613;p43"/>
          <p:cNvGrpSpPr/>
          <p:nvPr/>
        </p:nvGrpSpPr>
        <p:grpSpPr>
          <a:xfrm>
            <a:off x="1020268" y="3797448"/>
            <a:ext cx="559955" cy="387333"/>
            <a:chOff x="6878053" y="1156317"/>
            <a:chExt cx="1431178" cy="1039513"/>
          </a:xfrm>
        </p:grpSpPr>
        <p:grpSp>
          <p:nvGrpSpPr>
            <p:cNvPr id="1614" name="Google Shape;1614;p43"/>
            <p:cNvGrpSpPr/>
            <p:nvPr/>
          </p:nvGrpSpPr>
          <p:grpSpPr>
            <a:xfrm>
              <a:off x="7672978" y="1156317"/>
              <a:ext cx="412941" cy="436880"/>
              <a:chOff x="243840" y="1676400"/>
              <a:chExt cx="701040" cy="741680"/>
            </a:xfrm>
          </p:grpSpPr>
          <p:sp>
            <p:nvSpPr>
              <p:cNvPr id="1615" name="Google Shape;1615;p43"/>
              <p:cNvSpPr/>
              <p:nvPr/>
            </p:nvSpPr>
            <p:spPr>
              <a:xfrm>
                <a:off x="243840" y="1676400"/>
                <a:ext cx="116839" cy="7416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6" name="Google Shape;1616;p43"/>
              <p:cNvSpPr/>
              <p:nvPr/>
            </p:nvSpPr>
            <p:spPr>
              <a:xfrm>
                <a:off x="314960" y="1676400"/>
                <a:ext cx="629920" cy="4368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17" name="Google Shape;1617;p43"/>
            <p:cNvSpPr/>
            <p:nvPr/>
          </p:nvSpPr>
          <p:spPr>
            <a:xfrm>
              <a:off x="7120511" y="1517650"/>
              <a:ext cx="1188720" cy="678180"/>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8" name="Google Shape;1618;p43"/>
            <p:cNvSpPr/>
            <p:nvPr/>
          </p:nvSpPr>
          <p:spPr>
            <a:xfrm>
              <a:off x="6878053" y="1727035"/>
              <a:ext cx="821708" cy="468795"/>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619" name="Google Shape;1619;p43"/>
          <p:cNvGrpSpPr/>
          <p:nvPr/>
        </p:nvGrpSpPr>
        <p:grpSpPr>
          <a:xfrm>
            <a:off x="1020268" y="4359839"/>
            <a:ext cx="559955" cy="387333"/>
            <a:chOff x="6878053" y="1156317"/>
            <a:chExt cx="1431178" cy="1039513"/>
          </a:xfrm>
        </p:grpSpPr>
        <p:grpSp>
          <p:nvGrpSpPr>
            <p:cNvPr id="1620" name="Google Shape;1620;p43"/>
            <p:cNvGrpSpPr/>
            <p:nvPr/>
          </p:nvGrpSpPr>
          <p:grpSpPr>
            <a:xfrm>
              <a:off x="7672978" y="1156317"/>
              <a:ext cx="412941" cy="436880"/>
              <a:chOff x="243840" y="1676400"/>
              <a:chExt cx="701040" cy="741680"/>
            </a:xfrm>
          </p:grpSpPr>
          <p:sp>
            <p:nvSpPr>
              <p:cNvPr id="1621" name="Google Shape;1621;p43"/>
              <p:cNvSpPr/>
              <p:nvPr/>
            </p:nvSpPr>
            <p:spPr>
              <a:xfrm>
                <a:off x="243840" y="1676400"/>
                <a:ext cx="116839" cy="7416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22" name="Google Shape;1622;p43"/>
              <p:cNvSpPr/>
              <p:nvPr/>
            </p:nvSpPr>
            <p:spPr>
              <a:xfrm>
                <a:off x="314960" y="1676400"/>
                <a:ext cx="629920" cy="436880"/>
              </a:xfrm>
              <a:prstGeom prst="rect">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23" name="Google Shape;1623;p43"/>
            <p:cNvSpPr/>
            <p:nvPr/>
          </p:nvSpPr>
          <p:spPr>
            <a:xfrm>
              <a:off x="7120511" y="1517650"/>
              <a:ext cx="1188720" cy="678180"/>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24" name="Google Shape;1624;p43"/>
            <p:cNvSpPr/>
            <p:nvPr/>
          </p:nvSpPr>
          <p:spPr>
            <a:xfrm>
              <a:off x="6878053" y="1727035"/>
              <a:ext cx="821708" cy="468795"/>
            </a:xfrm>
            <a:prstGeom prst="triangle">
              <a:avLst>
                <a:gd name="adj" fmla="val 50000"/>
              </a:avLst>
            </a:prstGeom>
            <a:solidFill>
              <a:srgbClr val="53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625" name="Google Shape;1625;p43"/>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6" name="Google Shape;1626;p43"/>
          <p:cNvSpPr/>
          <p:nvPr/>
        </p:nvSpPr>
        <p:spPr>
          <a:xfrm rot="1782986">
            <a:off x="286724" y="76395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7" name="Google Shape;1627;p43"/>
          <p:cNvSpPr/>
          <p:nvPr/>
        </p:nvSpPr>
        <p:spPr>
          <a:xfrm rot="1782986">
            <a:off x="286724" y="122680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8" name="Google Shape;1628;p43"/>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9" name="Google Shape;1629;p43"/>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44"/>
          <p:cNvSpPr txBox="1"/>
          <p:nvPr/>
        </p:nvSpPr>
        <p:spPr>
          <a:xfrm>
            <a:off x="968057" y="1507939"/>
            <a:ext cx="52946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IDENTIFIER LES PERSONNES QUI DEVRAIENT ÊTRE PRÉSENTES LORS DE LA RENCONTRE AVEC L'ENFANT</a:t>
            </a:r>
            <a:endParaRPr/>
          </a:p>
        </p:txBody>
      </p:sp>
      <p:sp>
        <p:nvSpPr>
          <p:cNvPr id="1635" name="Google Shape;1635;p44"/>
          <p:cNvSpPr txBox="1"/>
          <p:nvPr/>
        </p:nvSpPr>
        <p:spPr>
          <a:xfrm>
            <a:off x="996287" y="721660"/>
            <a:ext cx="5253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4AF4B"/>
                </a:highlight>
                <a:latin typeface="Calibri"/>
                <a:ea typeface="Calibri"/>
                <a:cs typeface="Calibri"/>
                <a:sym typeface="Calibri"/>
              </a:rPr>
              <a:t>SESSION 2 : COMMEN</a:t>
            </a:r>
            <a:r>
              <a:rPr lang="en-ZA" b="1">
                <a:solidFill>
                  <a:schemeClr val="lt1"/>
                </a:solidFill>
                <a:highlight>
                  <a:srgbClr val="54AF4B"/>
                </a:highlight>
                <a:latin typeface="Calibri"/>
                <a:ea typeface="Calibri"/>
                <a:cs typeface="Calibri"/>
                <a:sym typeface="Calibri"/>
              </a:rPr>
              <a:t>T LE GESTIONNAIRE DE CAS </a:t>
            </a:r>
            <a:r>
              <a:rPr lang="en-ZA" sz="1400" b="1">
                <a:solidFill>
                  <a:schemeClr val="lt1"/>
                </a:solidFill>
                <a:highlight>
                  <a:srgbClr val="54AF4B"/>
                </a:highlight>
                <a:latin typeface="Calibri"/>
                <a:ea typeface="Calibri"/>
                <a:cs typeface="Calibri"/>
                <a:sym typeface="Calibri"/>
              </a:rPr>
              <a:t>DOIT-IL SE PRÉPARER À RENCONTRER LES ENFANTS ?</a:t>
            </a:r>
            <a:endParaRPr/>
          </a:p>
        </p:txBody>
      </p:sp>
      <p:sp>
        <p:nvSpPr>
          <p:cNvPr id="1636" name="Google Shape;1636;p44"/>
          <p:cNvSpPr/>
          <p:nvPr/>
        </p:nvSpPr>
        <p:spPr>
          <a:xfrm>
            <a:off x="996287" y="5227591"/>
            <a:ext cx="5251079" cy="1464914"/>
          </a:xfrm>
          <a:prstGeom prst="rect">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7" name="Google Shape;1637;p44"/>
          <p:cNvSpPr/>
          <p:nvPr/>
        </p:nvSpPr>
        <p:spPr>
          <a:xfrm>
            <a:off x="996286" y="7525348"/>
            <a:ext cx="5251079" cy="1464914"/>
          </a:xfrm>
          <a:prstGeom prst="rect">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8" name="Google Shape;1638;p44"/>
          <p:cNvSpPr txBox="1"/>
          <p:nvPr/>
        </p:nvSpPr>
        <p:spPr>
          <a:xfrm>
            <a:off x="996287" y="4655489"/>
            <a:ext cx="526642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i="0">
                <a:solidFill>
                  <a:schemeClr val="dk1"/>
                </a:solidFill>
                <a:latin typeface="Calibri"/>
                <a:ea typeface="Calibri"/>
                <a:cs typeface="Calibri"/>
                <a:sym typeface="Calibri"/>
              </a:rPr>
              <a:t>Qui pourrait être un adulte de confiance si le parent ou la personne qui s'occupe de l'enfant </a:t>
            </a:r>
            <a:r>
              <a:rPr lang="en-ZA" sz="1100">
                <a:solidFill>
                  <a:schemeClr val="dk1"/>
                </a:solidFill>
                <a:latin typeface="Calibri"/>
                <a:ea typeface="Calibri"/>
                <a:cs typeface="Calibri"/>
                <a:sym typeface="Calibri"/>
              </a:rPr>
              <a:t>n'est pas </a:t>
            </a:r>
            <a:r>
              <a:rPr lang="en-ZA" sz="1100" i="0">
                <a:solidFill>
                  <a:schemeClr val="dk1"/>
                </a:solidFill>
                <a:latin typeface="Calibri"/>
                <a:ea typeface="Calibri"/>
                <a:cs typeface="Calibri"/>
                <a:sym typeface="Calibri"/>
              </a:rPr>
              <a:t>présent lors de la </a:t>
            </a:r>
            <a:r>
              <a:rPr lang="en-ZA" sz="1100">
                <a:solidFill>
                  <a:schemeClr val="dk1"/>
                </a:solidFill>
                <a:latin typeface="Calibri"/>
                <a:ea typeface="Calibri"/>
                <a:cs typeface="Calibri"/>
                <a:sym typeface="Calibri"/>
              </a:rPr>
              <a:t>rencontre </a:t>
            </a:r>
            <a:r>
              <a:rPr lang="en-ZA" sz="1100" i="0">
                <a:solidFill>
                  <a:schemeClr val="dk1"/>
                </a:solidFill>
                <a:latin typeface="Calibri"/>
                <a:ea typeface="Calibri"/>
                <a:cs typeface="Calibri"/>
                <a:sym typeface="Calibri"/>
              </a:rPr>
              <a:t>avec l'enfant ?</a:t>
            </a:r>
            <a:endParaRPr sz="1100">
              <a:solidFill>
                <a:schemeClr val="dk1"/>
              </a:solidFill>
              <a:latin typeface="Calibri"/>
              <a:ea typeface="Calibri"/>
              <a:cs typeface="Calibri"/>
              <a:sym typeface="Calibri"/>
            </a:endParaRPr>
          </a:p>
        </p:txBody>
      </p:sp>
      <p:sp>
        <p:nvSpPr>
          <p:cNvPr id="1639" name="Google Shape;1639;p44"/>
          <p:cNvSpPr txBox="1"/>
          <p:nvPr/>
        </p:nvSpPr>
        <p:spPr>
          <a:xfrm>
            <a:off x="966716" y="6945986"/>
            <a:ext cx="526642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i="0">
                <a:solidFill>
                  <a:schemeClr val="dk1"/>
                </a:solidFill>
                <a:latin typeface="Calibri"/>
                <a:ea typeface="Calibri"/>
                <a:cs typeface="Calibri"/>
                <a:sym typeface="Calibri"/>
              </a:rPr>
              <a:t>Comment </a:t>
            </a:r>
            <a:r>
              <a:rPr lang="en-ZA" sz="1100">
                <a:solidFill>
                  <a:schemeClr val="dk1"/>
                </a:solidFill>
                <a:latin typeface="Calibri"/>
                <a:ea typeface="Calibri"/>
                <a:cs typeface="Calibri"/>
                <a:sym typeface="Calibri"/>
              </a:rPr>
              <a:t>pouvez-vous </a:t>
            </a:r>
            <a:r>
              <a:rPr lang="en-ZA" sz="1100" i="0">
                <a:solidFill>
                  <a:schemeClr val="dk1"/>
                </a:solidFill>
                <a:latin typeface="Calibri"/>
                <a:ea typeface="Calibri"/>
                <a:cs typeface="Calibri"/>
                <a:sym typeface="Calibri"/>
              </a:rPr>
              <a:t>identifier </a:t>
            </a:r>
            <a:r>
              <a:rPr lang="en-ZA" sz="1100">
                <a:solidFill>
                  <a:schemeClr val="dk1"/>
                </a:solidFill>
                <a:latin typeface="Calibri"/>
                <a:ea typeface="Calibri"/>
                <a:cs typeface="Calibri"/>
                <a:sym typeface="Calibri"/>
              </a:rPr>
              <a:t>un </a:t>
            </a:r>
            <a:r>
              <a:rPr lang="en-ZA" sz="1100" i="0">
                <a:solidFill>
                  <a:schemeClr val="dk1"/>
                </a:solidFill>
                <a:latin typeface="Calibri"/>
                <a:ea typeface="Calibri"/>
                <a:cs typeface="Calibri"/>
                <a:sym typeface="Calibri"/>
              </a:rPr>
              <a:t>adulte de confiance </a:t>
            </a:r>
            <a:r>
              <a:rPr lang="en-ZA" sz="1100">
                <a:solidFill>
                  <a:schemeClr val="dk1"/>
                </a:solidFill>
                <a:latin typeface="Calibri"/>
                <a:ea typeface="Calibri"/>
                <a:cs typeface="Calibri"/>
                <a:sym typeface="Calibri"/>
              </a:rPr>
              <a:t>dans la vie de l'enfant ?</a:t>
            </a:r>
            <a:r>
              <a:rPr lang="en-ZA" sz="1100" i="0">
                <a:solidFill>
                  <a:schemeClr val="dk1"/>
                </a:solidFill>
                <a:latin typeface="Calibri"/>
                <a:ea typeface="Calibri"/>
                <a:cs typeface="Calibri"/>
                <a:sym typeface="Calibri"/>
              </a:rPr>
              <a:t> Veuillez également donner des exemples de questions que vous pourriez poser à l'enfant.</a:t>
            </a:r>
            <a:endParaRPr/>
          </a:p>
        </p:txBody>
      </p:sp>
      <p:grpSp>
        <p:nvGrpSpPr>
          <p:cNvPr id="1640" name="Google Shape;1640;p44"/>
          <p:cNvGrpSpPr/>
          <p:nvPr/>
        </p:nvGrpSpPr>
        <p:grpSpPr>
          <a:xfrm>
            <a:off x="1016758" y="2232663"/>
            <a:ext cx="5245957" cy="2028906"/>
            <a:chOff x="1143000" y="2096472"/>
            <a:chExt cx="9009187" cy="3484359"/>
          </a:xfrm>
        </p:grpSpPr>
        <p:sp>
          <p:nvSpPr>
            <p:cNvPr id="1641" name="Google Shape;1641;p44"/>
            <p:cNvSpPr/>
            <p:nvPr/>
          </p:nvSpPr>
          <p:spPr>
            <a:xfrm>
              <a:off x="1143000" y="3020250"/>
              <a:ext cx="2057602" cy="1541047"/>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Parent ou soignant ?</a:t>
              </a:r>
              <a:endParaRPr sz="1100" b="1">
                <a:solidFill>
                  <a:schemeClr val="dk1"/>
                </a:solidFill>
                <a:latin typeface="Calibri"/>
                <a:ea typeface="Calibri"/>
                <a:cs typeface="Calibri"/>
                <a:sym typeface="Calibri"/>
              </a:endParaRPr>
            </a:p>
          </p:txBody>
        </p:sp>
        <p:sp>
          <p:nvSpPr>
            <p:cNvPr id="1642" name="Google Shape;1642;p44"/>
            <p:cNvSpPr/>
            <p:nvPr/>
          </p:nvSpPr>
          <p:spPr>
            <a:xfrm>
              <a:off x="4785260" y="2096472"/>
              <a:ext cx="2057602" cy="1541047"/>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Autre adulte de confiance ?</a:t>
              </a:r>
              <a:endParaRPr sz="1100" b="1">
                <a:solidFill>
                  <a:schemeClr val="dk1"/>
                </a:solidFill>
                <a:latin typeface="Calibri"/>
                <a:ea typeface="Calibri"/>
                <a:cs typeface="Calibri"/>
                <a:sym typeface="Calibri"/>
              </a:endParaRPr>
            </a:p>
          </p:txBody>
        </p:sp>
        <p:sp>
          <p:nvSpPr>
            <p:cNvPr id="1643" name="Google Shape;1643;p44"/>
            <p:cNvSpPr/>
            <p:nvPr/>
          </p:nvSpPr>
          <p:spPr>
            <a:xfrm>
              <a:off x="4785260" y="4039784"/>
              <a:ext cx="2057602" cy="1541047"/>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Conversation individuelle</a:t>
              </a:r>
              <a:endParaRPr/>
            </a:p>
          </p:txBody>
        </p:sp>
        <p:sp>
          <p:nvSpPr>
            <p:cNvPr id="1644" name="Google Shape;1644;p44"/>
            <p:cNvSpPr/>
            <p:nvPr/>
          </p:nvSpPr>
          <p:spPr>
            <a:xfrm>
              <a:off x="8094585" y="2096472"/>
              <a:ext cx="2057602" cy="1541047"/>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Superviseur CM</a:t>
              </a:r>
              <a:endParaRPr sz="1100" b="1">
                <a:solidFill>
                  <a:schemeClr val="dk1"/>
                </a:solidFill>
                <a:latin typeface="Calibri"/>
                <a:ea typeface="Calibri"/>
                <a:cs typeface="Calibri"/>
                <a:sym typeface="Calibri"/>
              </a:endParaRPr>
            </a:p>
          </p:txBody>
        </p:sp>
        <p:cxnSp>
          <p:nvCxnSpPr>
            <p:cNvPr id="1645" name="Google Shape;1645;p44"/>
            <p:cNvCxnSpPr>
              <a:stCxn id="1641" idx="3"/>
              <a:endCxn id="1642" idx="1"/>
            </p:cNvCxnSpPr>
            <p:nvPr/>
          </p:nvCxnSpPr>
          <p:spPr>
            <a:xfrm rot="10800000" flipH="1">
              <a:off x="3200602" y="2867074"/>
              <a:ext cx="1584600" cy="923700"/>
            </a:xfrm>
            <a:prstGeom prst="bentConnector3">
              <a:avLst>
                <a:gd name="adj1" fmla="val 50000"/>
              </a:avLst>
            </a:prstGeom>
            <a:noFill/>
            <a:ln w="57150" cap="flat" cmpd="sng">
              <a:solidFill>
                <a:srgbClr val="53AF4B"/>
              </a:solidFill>
              <a:prstDash val="solid"/>
              <a:miter lim="800000"/>
              <a:headEnd type="none" w="sm" len="sm"/>
              <a:tailEnd type="triangle" w="med" len="med"/>
            </a:ln>
          </p:spPr>
        </p:cxnSp>
        <p:cxnSp>
          <p:nvCxnSpPr>
            <p:cNvPr id="1646" name="Google Shape;1646;p44"/>
            <p:cNvCxnSpPr>
              <a:stCxn id="1641" idx="3"/>
              <a:endCxn id="1643" idx="1"/>
            </p:cNvCxnSpPr>
            <p:nvPr/>
          </p:nvCxnSpPr>
          <p:spPr>
            <a:xfrm>
              <a:off x="3200602" y="3790774"/>
              <a:ext cx="1584600" cy="1019400"/>
            </a:xfrm>
            <a:prstGeom prst="bentConnector3">
              <a:avLst>
                <a:gd name="adj1" fmla="val 50000"/>
              </a:avLst>
            </a:prstGeom>
            <a:noFill/>
            <a:ln w="57150" cap="flat" cmpd="sng">
              <a:solidFill>
                <a:srgbClr val="53AF4B"/>
              </a:solidFill>
              <a:prstDash val="solid"/>
              <a:miter lim="800000"/>
              <a:headEnd type="none" w="sm" len="sm"/>
              <a:tailEnd type="triangle" w="med" len="med"/>
            </a:ln>
          </p:spPr>
        </p:cxnSp>
        <p:sp>
          <p:nvSpPr>
            <p:cNvPr id="1647" name="Google Shape;1647;p44"/>
            <p:cNvSpPr txBox="1"/>
            <p:nvPr/>
          </p:nvSpPr>
          <p:spPr>
            <a:xfrm>
              <a:off x="3200599" y="3091731"/>
              <a:ext cx="805537" cy="449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rgbClr val="53AF4B"/>
                  </a:solidFill>
                  <a:latin typeface="Calibri"/>
                  <a:ea typeface="Calibri"/>
                  <a:cs typeface="Calibri"/>
                  <a:sym typeface="Calibri"/>
                </a:rPr>
                <a:t>NON</a:t>
              </a:r>
              <a:endParaRPr sz="1100" b="1">
                <a:solidFill>
                  <a:srgbClr val="53AF4B"/>
                </a:solidFill>
                <a:latin typeface="Calibri"/>
                <a:ea typeface="Calibri"/>
                <a:cs typeface="Calibri"/>
                <a:sym typeface="Calibri"/>
              </a:endParaRPr>
            </a:p>
          </p:txBody>
        </p:sp>
        <p:cxnSp>
          <p:nvCxnSpPr>
            <p:cNvPr id="1648" name="Google Shape;1648;p44"/>
            <p:cNvCxnSpPr>
              <a:stCxn id="1642" idx="3"/>
              <a:endCxn id="1644" idx="1"/>
            </p:cNvCxnSpPr>
            <p:nvPr/>
          </p:nvCxnSpPr>
          <p:spPr>
            <a:xfrm>
              <a:off x="6842862" y="2866996"/>
              <a:ext cx="1251600" cy="0"/>
            </a:xfrm>
            <a:prstGeom prst="straightConnector1">
              <a:avLst/>
            </a:prstGeom>
            <a:noFill/>
            <a:ln w="57150" cap="flat" cmpd="sng">
              <a:solidFill>
                <a:srgbClr val="53AF4B"/>
              </a:solidFill>
              <a:prstDash val="solid"/>
              <a:miter lim="800000"/>
              <a:headEnd type="none" w="sm" len="sm"/>
              <a:tailEnd type="triangle" w="med" len="med"/>
            </a:ln>
          </p:spPr>
        </p:cxnSp>
        <p:sp>
          <p:nvSpPr>
            <p:cNvPr id="1649" name="Google Shape;1649;p44"/>
            <p:cNvSpPr txBox="1"/>
            <p:nvPr/>
          </p:nvSpPr>
          <p:spPr>
            <a:xfrm>
              <a:off x="7068842" y="2413158"/>
              <a:ext cx="923959" cy="453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rgbClr val="53AF4B"/>
                  </a:solidFill>
                  <a:latin typeface="Calibri"/>
                  <a:ea typeface="Calibri"/>
                  <a:cs typeface="Calibri"/>
                  <a:sym typeface="Calibri"/>
                </a:rPr>
                <a:t>NON</a:t>
              </a:r>
              <a:endParaRPr sz="1100" b="1">
                <a:solidFill>
                  <a:srgbClr val="53AF4B"/>
                </a:solidFill>
                <a:latin typeface="Calibri"/>
                <a:ea typeface="Calibri"/>
                <a:cs typeface="Calibri"/>
                <a:sym typeface="Calibri"/>
              </a:endParaRPr>
            </a:p>
          </p:txBody>
        </p:sp>
      </p:grpSp>
      <p:sp>
        <p:nvSpPr>
          <p:cNvPr id="1650" name="Google Shape;1650;p44"/>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1" name="Google Shape;1651;p44"/>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2" name="Google Shape;1652;p44"/>
          <p:cNvSpPr/>
          <p:nvPr/>
        </p:nvSpPr>
        <p:spPr>
          <a:xfrm rot="1782986">
            <a:off x="286724" y="122680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3" name="Google Shape;1653;p44"/>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4" name="Google Shape;1654;p44"/>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p45"/>
          <p:cNvSpPr/>
          <p:nvPr/>
        </p:nvSpPr>
        <p:spPr>
          <a:xfrm>
            <a:off x="1000125" y="1225550"/>
            <a:ext cx="5248275" cy="7867649"/>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0" name="Google Shape;1660;p45"/>
          <p:cNvSpPr txBox="1"/>
          <p:nvPr/>
        </p:nvSpPr>
        <p:spPr>
          <a:xfrm>
            <a:off x="1000125" y="714952"/>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COMMENT JE ME PRÉPARE À RENCONTRER UN ENFANT</a:t>
            </a:r>
            <a:endParaRPr/>
          </a:p>
        </p:txBody>
      </p:sp>
      <p:sp>
        <p:nvSpPr>
          <p:cNvPr id="1661" name="Google Shape;1661;p45"/>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2" name="Google Shape;1662;p45"/>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3" name="Google Shape;1663;p45"/>
          <p:cNvSpPr/>
          <p:nvPr/>
        </p:nvSpPr>
        <p:spPr>
          <a:xfrm rot="1782986">
            <a:off x="286724" y="122680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4" name="Google Shape;1664;p45"/>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5" name="Google Shape;1665;p45"/>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6" name="Google Shape;1666;p45"/>
          <p:cNvSpPr/>
          <p:nvPr/>
        </p:nvSpPr>
        <p:spPr>
          <a:xfrm rot="-3238909">
            <a:off x="5715129" y="6595073"/>
            <a:ext cx="704591" cy="347720"/>
          </a:xfrm>
          <a:prstGeom prst="corner">
            <a:avLst>
              <a:gd name="adj1" fmla="val 42208"/>
              <a:gd name="adj2" fmla="val 4335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7" name="Google Shape;1667;p45"/>
          <p:cNvSpPr/>
          <p:nvPr/>
        </p:nvSpPr>
        <p:spPr>
          <a:xfrm rot="-3238909">
            <a:off x="5715129" y="7484073"/>
            <a:ext cx="704591" cy="347720"/>
          </a:xfrm>
          <a:prstGeom prst="corner">
            <a:avLst>
              <a:gd name="adj1" fmla="val 42208"/>
              <a:gd name="adj2" fmla="val 4335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8" name="Google Shape;1668;p45"/>
          <p:cNvSpPr/>
          <p:nvPr/>
        </p:nvSpPr>
        <p:spPr>
          <a:xfrm rot="-3238909">
            <a:off x="5715129" y="8373073"/>
            <a:ext cx="704591" cy="347720"/>
          </a:xfrm>
          <a:prstGeom prst="corner">
            <a:avLst>
              <a:gd name="adj1" fmla="val 42208"/>
              <a:gd name="adj2" fmla="val 4335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46"/>
          <p:cNvSpPr txBox="1"/>
          <p:nvPr/>
        </p:nvSpPr>
        <p:spPr>
          <a:xfrm>
            <a:off x="996287" y="2228774"/>
            <a:ext cx="240217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À FAIRE</a:t>
            </a:r>
            <a:endParaRPr sz="1100" b="1" i="1">
              <a:solidFill>
                <a:schemeClr val="dk1"/>
              </a:solidFill>
              <a:latin typeface="Calibri"/>
              <a:ea typeface="Calibri"/>
              <a:cs typeface="Calibri"/>
              <a:sym typeface="Calibri"/>
            </a:endParaRPr>
          </a:p>
        </p:txBody>
      </p:sp>
      <p:sp>
        <p:nvSpPr>
          <p:cNvPr id="1674" name="Google Shape;1674;p46"/>
          <p:cNvSpPr/>
          <p:nvPr/>
        </p:nvSpPr>
        <p:spPr>
          <a:xfrm>
            <a:off x="996287" y="2564966"/>
            <a:ext cx="2472527" cy="2508471"/>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5" name="Google Shape;1675;p46"/>
          <p:cNvSpPr txBox="1"/>
          <p:nvPr/>
        </p:nvSpPr>
        <p:spPr>
          <a:xfrm>
            <a:off x="3806566" y="2231974"/>
            <a:ext cx="240217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À NE PAS FAIRE</a:t>
            </a:r>
            <a:endParaRPr sz="1100" b="1" i="1">
              <a:solidFill>
                <a:schemeClr val="dk1"/>
              </a:solidFill>
              <a:latin typeface="Calibri"/>
              <a:ea typeface="Calibri"/>
              <a:cs typeface="Calibri"/>
              <a:sym typeface="Calibri"/>
            </a:endParaRPr>
          </a:p>
        </p:txBody>
      </p:sp>
      <p:sp>
        <p:nvSpPr>
          <p:cNvPr id="1676" name="Google Shape;1676;p46"/>
          <p:cNvSpPr txBox="1"/>
          <p:nvPr/>
        </p:nvSpPr>
        <p:spPr>
          <a:xfrm>
            <a:off x="996287" y="1819309"/>
            <a:ext cx="411032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Langage corporel, expressions faciales, contact visuel</a:t>
            </a:r>
            <a:endParaRPr sz="1100">
              <a:solidFill>
                <a:schemeClr val="dk1"/>
              </a:solidFill>
              <a:latin typeface="Calibri"/>
              <a:ea typeface="Calibri"/>
              <a:cs typeface="Calibri"/>
              <a:sym typeface="Calibri"/>
            </a:endParaRPr>
          </a:p>
        </p:txBody>
      </p:sp>
      <p:sp>
        <p:nvSpPr>
          <p:cNvPr id="1677" name="Google Shape;1677;p46"/>
          <p:cNvSpPr txBox="1"/>
          <p:nvPr/>
        </p:nvSpPr>
        <p:spPr>
          <a:xfrm>
            <a:off x="996287" y="709760"/>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4AF4B"/>
                </a:highlight>
                <a:latin typeface="Calibri"/>
                <a:ea typeface="Calibri"/>
                <a:cs typeface="Calibri"/>
                <a:sym typeface="Calibri"/>
              </a:rPr>
              <a:t>SESSION 3 : QUELLES TECHNIQUES DE COMMUNICATION PUIS-JE UTILISER ?</a:t>
            </a:r>
            <a:endParaRPr/>
          </a:p>
        </p:txBody>
      </p:sp>
      <p:sp>
        <p:nvSpPr>
          <p:cNvPr id="1678" name="Google Shape;1678;p46"/>
          <p:cNvSpPr txBox="1"/>
          <p:nvPr/>
        </p:nvSpPr>
        <p:spPr>
          <a:xfrm>
            <a:off x="1000125" y="1471721"/>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TECHNIQUES DE COMMUNICATION NON VERBALE</a:t>
            </a:r>
            <a:endParaRPr/>
          </a:p>
        </p:txBody>
      </p:sp>
      <p:sp>
        <p:nvSpPr>
          <p:cNvPr id="1679" name="Google Shape;1679;p46"/>
          <p:cNvSpPr/>
          <p:nvPr/>
        </p:nvSpPr>
        <p:spPr>
          <a:xfrm>
            <a:off x="3785798" y="2564966"/>
            <a:ext cx="2472527" cy="2508471"/>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0" name="Google Shape;1680;p46"/>
          <p:cNvSpPr txBox="1"/>
          <p:nvPr/>
        </p:nvSpPr>
        <p:spPr>
          <a:xfrm>
            <a:off x="996287" y="6050293"/>
            <a:ext cx="240217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À FAIRE </a:t>
            </a:r>
            <a:endParaRPr sz="1100" b="1" i="1">
              <a:solidFill>
                <a:schemeClr val="dk1"/>
              </a:solidFill>
              <a:latin typeface="Calibri"/>
              <a:ea typeface="Calibri"/>
              <a:cs typeface="Calibri"/>
              <a:sym typeface="Calibri"/>
            </a:endParaRPr>
          </a:p>
        </p:txBody>
      </p:sp>
      <p:sp>
        <p:nvSpPr>
          <p:cNvPr id="1681" name="Google Shape;1681;p46"/>
          <p:cNvSpPr/>
          <p:nvPr/>
        </p:nvSpPr>
        <p:spPr>
          <a:xfrm>
            <a:off x="996287" y="6386485"/>
            <a:ext cx="2472527" cy="2508471"/>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2" name="Google Shape;1682;p46"/>
          <p:cNvSpPr txBox="1"/>
          <p:nvPr/>
        </p:nvSpPr>
        <p:spPr>
          <a:xfrm>
            <a:off x="3785798" y="6053493"/>
            <a:ext cx="240217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À NE PAS FAIRE</a:t>
            </a:r>
            <a:endParaRPr sz="1100" b="1" i="1">
              <a:solidFill>
                <a:schemeClr val="dk1"/>
              </a:solidFill>
              <a:latin typeface="Calibri"/>
              <a:ea typeface="Calibri"/>
              <a:cs typeface="Calibri"/>
              <a:sym typeface="Calibri"/>
            </a:endParaRPr>
          </a:p>
        </p:txBody>
      </p:sp>
      <p:sp>
        <p:nvSpPr>
          <p:cNvPr id="1683" name="Google Shape;1683;p46"/>
          <p:cNvSpPr txBox="1"/>
          <p:nvPr/>
        </p:nvSpPr>
        <p:spPr>
          <a:xfrm>
            <a:off x="1000125" y="5579418"/>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TECHNIQUES D'ÉCOUTE ACTIVE</a:t>
            </a:r>
            <a:endParaRPr/>
          </a:p>
        </p:txBody>
      </p:sp>
      <p:sp>
        <p:nvSpPr>
          <p:cNvPr id="1684" name="Google Shape;1684;p46"/>
          <p:cNvSpPr/>
          <p:nvPr/>
        </p:nvSpPr>
        <p:spPr>
          <a:xfrm>
            <a:off x="3785798" y="6386485"/>
            <a:ext cx="2472527" cy="2508471"/>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5" name="Google Shape;1685;p46"/>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6" name="Google Shape;1686;p46"/>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7" name="Google Shape;1687;p46"/>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8" name="Google Shape;1688;p46"/>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9" name="Google Shape;1689;p46"/>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0" name="Google Shape;1690;p46"/>
          <p:cNvGrpSpPr/>
          <p:nvPr/>
        </p:nvGrpSpPr>
        <p:grpSpPr>
          <a:xfrm>
            <a:off x="2916673" y="4510867"/>
            <a:ext cx="723911" cy="756446"/>
            <a:chOff x="7345680" y="2484120"/>
            <a:chExt cx="904240" cy="944880"/>
          </a:xfrm>
        </p:grpSpPr>
        <p:sp>
          <p:nvSpPr>
            <p:cNvPr id="1691" name="Google Shape;1691;p46"/>
            <p:cNvSpPr/>
            <p:nvPr/>
          </p:nvSpPr>
          <p:spPr>
            <a:xfrm>
              <a:off x="7345680" y="2484120"/>
              <a:ext cx="904240" cy="944880"/>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2" name="Google Shape;1692;p4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93" name="Google Shape;1693;p46"/>
          <p:cNvGrpSpPr/>
          <p:nvPr/>
        </p:nvGrpSpPr>
        <p:grpSpPr>
          <a:xfrm>
            <a:off x="5672760" y="4507839"/>
            <a:ext cx="750388" cy="756446"/>
            <a:chOff x="7082252" y="3731241"/>
            <a:chExt cx="937312" cy="944880"/>
          </a:xfrm>
        </p:grpSpPr>
        <p:sp>
          <p:nvSpPr>
            <p:cNvPr id="1694" name="Google Shape;1694;p46"/>
            <p:cNvSpPr/>
            <p:nvPr/>
          </p:nvSpPr>
          <p:spPr>
            <a:xfrm>
              <a:off x="7090831" y="3731241"/>
              <a:ext cx="904240" cy="944880"/>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5" name="Google Shape;1695;p46"/>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96" name="Google Shape;1696;p46"/>
          <p:cNvGrpSpPr/>
          <p:nvPr/>
        </p:nvGrpSpPr>
        <p:grpSpPr>
          <a:xfrm>
            <a:off x="2916673" y="8332386"/>
            <a:ext cx="723911" cy="756446"/>
            <a:chOff x="7345680" y="2484120"/>
            <a:chExt cx="904240" cy="944880"/>
          </a:xfrm>
        </p:grpSpPr>
        <p:sp>
          <p:nvSpPr>
            <p:cNvPr id="1697" name="Google Shape;1697;p46"/>
            <p:cNvSpPr/>
            <p:nvPr/>
          </p:nvSpPr>
          <p:spPr>
            <a:xfrm>
              <a:off x="7345680" y="2484120"/>
              <a:ext cx="904240" cy="944880"/>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8" name="Google Shape;1698;p46"/>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699" name="Google Shape;1699;p46"/>
          <p:cNvGrpSpPr/>
          <p:nvPr/>
        </p:nvGrpSpPr>
        <p:grpSpPr>
          <a:xfrm>
            <a:off x="5672760" y="8329358"/>
            <a:ext cx="750388" cy="756446"/>
            <a:chOff x="7082252" y="3731241"/>
            <a:chExt cx="937312" cy="944880"/>
          </a:xfrm>
        </p:grpSpPr>
        <p:sp>
          <p:nvSpPr>
            <p:cNvPr id="1700" name="Google Shape;1700;p46"/>
            <p:cNvSpPr/>
            <p:nvPr/>
          </p:nvSpPr>
          <p:spPr>
            <a:xfrm>
              <a:off x="7090831" y="3731241"/>
              <a:ext cx="904240" cy="944880"/>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1" name="Google Shape;1701;p46"/>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sp>
        <p:nvSpPr>
          <p:cNvPr id="1706" name="Google Shape;1706;p47"/>
          <p:cNvSpPr txBox="1"/>
          <p:nvPr/>
        </p:nvSpPr>
        <p:spPr>
          <a:xfrm>
            <a:off x="1000124" y="1527702"/>
            <a:ext cx="249205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ACCUSÉ DE RÉCEPTION</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Utiliser des mots et/ou d'autres signes pour montrer que vous écoutez et que vous reconnaissez les sentiments de l'enfant.</a:t>
            </a:r>
            <a:endParaRPr/>
          </a:p>
        </p:txBody>
      </p:sp>
      <p:sp>
        <p:nvSpPr>
          <p:cNvPr id="1707" name="Google Shape;1707;p47"/>
          <p:cNvSpPr/>
          <p:nvPr/>
        </p:nvSpPr>
        <p:spPr>
          <a:xfrm>
            <a:off x="1000125" y="2673054"/>
            <a:ext cx="2492057" cy="2204548"/>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1708" name="Google Shape;1708;p47"/>
          <p:cNvSpPr txBox="1"/>
          <p:nvPr/>
        </p:nvSpPr>
        <p:spPr>
          <a:xfrm>
            <a:off x="997786" y="1196891"/>
            <a:ext cx="498879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Écrivez vos propres exemples en dessous de ceux fournis.</a:t>
            </a:r>
            <a:endParaRPr/>
          </a:p>
        </p:txBody>
      </p:sp>
      <p:sp>
        <p:nvSpPr>
          <p:cNvPr id="1709" name="Google Shape;1709;p47"/>
          <p:cNvSpPr txBox="1"/>
          <p:nvPr/>
        </p:nvSpPr>
        <p:spPr>
          <a:xfrm>
            <a:off x="1000125" y="71836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TECHNIQUES D'ÉCOUTE ACTIVE</a:t>
            </a:r>
            <a:endParaRPr/>
          </a:p>
        </p:txBody>
      </p:sp>
      <p:sp>
        <p:nvSpPr>
          <p:cNvPr id="1710" name="Google Shape;1710;p47"/>
          <p:cNvSpPr txBox="1"/>
          <p:nvPr/>
        </p:nvSpPr>
        <p:spPr>
          <a:xfrm>
            <a:off x="3756342" y="1527816"/>
            <a:ext cx="2492057"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MIRRORAGE</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Copier ou répéter quelque chose qu'un enfant a dit pour montrer que vous le considérez comme important et pour encourager l'enfant à continuer à en parler. </a:t>
            </a:r>
            <a:endParaRPr/>
          </a:p>
        </p:txBody>
      </p:sp>
      <p:sp>
        <p:nvSpPr>
          <p:cNvPr id="1711" name="Google Shape;1711;p47"/>
          <p:cNvSpPr/>
          <p:nvPr/>
        </p:nvSpPr>
        <p:spPr>
          <a:xfrm>
            <a:off x="3756343" y="2673054"/>
            <a:ext cx="2492057" cy="2204548"/>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1712" name="Google Shape;1712;p47"/>
          <p:cNvSpPr txBox="1"/>
          <p:nvPr/>
        </p:nvSpPr>
        <p:spPr>
          <a:xfrm>
            <a:off x="1000125" y="5206920"/>
            <a:ext cx="2492057"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CLARIFIER</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Demander plus d'informations sur ce que l'enfant a dit.</a:t>
            </a:r>
            <a:endParaRPr/>
          </a:p>
        </p:txBody>
      </p:sp>
      <p:sp>
        <p:nvSpPr>
          <p:cNvPr id="1713" name="Google Shape;1713;p47"/>
          <p:cNvSpPr/>
          <p:nvPr/>
        </p:nvSpPr>
        <p:spPr>
          <a:xfrm>
            <a:off x="1000125" y="6267518"/>
            <a:ext cx="2492057" cy="2204548"/>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1714" name="Google Shape;1714;p47"/>
          <p:cNvSpPr txBox="1"/>
          <p:nvPr/>
        </p:nvSpPr>
        <p:spPr>
          <a:xfrm>
            <a:off x="3756343" y="5206920"/>
            <a:ext cx="2492057"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RÉSUMÉ</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Utiliser ses propres mots (paraphrase) pour donner un aperçu de ce que l'enfant a dit afin de vérifier que l'on a bien compris. </a:t>
            </a:r>
            <a:endParaRPr sz="1100">
              <a:solidFill>
                <a:schemeClr val="dk1"/>
              </a:solidFill>
              <a:latin typeface="Calibri"/>
              <a:ea typeface="Calibri"/>
              <a:cs typeface="Calibri"/>
              <a:sym typeface="Calibri"/>
            </a:endParaRPr>
          </a:p>
        </p:txBody>
      </p:sp>
      <p:sp>
        <p:nvSpPr>
          <p:cNvPr id="1715" name="Google Shape;1715;p47"/>
          <p:cNvSpPr/>
          <p:nvPr/>
        </p:nvSpPr>
        <p:spPr>
          <a:xfrm>
            <a:off x="3756343" y="6267518"/>
            <a:ext cx="2492057" cy="2204548"/>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1716" name="Google Shape;1716;p47"/>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7" name="Google Shape;1717;p47"/>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8" name="Google Shape;1718;p47"/>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9" name="Google Shape;1719;p47"/>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0" name="Google Shape;1720;p47"/>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21" name="Google Shape;1721;p47"/>
          <p:cNvGrpSpPr/>
          <p:nvPr/>
        </p:nvGrpSpPr>
        <p:grpSpPr>
          <a:xfrm>
            <a:off x="3934654" y="7882332"/>
            <a:ext cx="2466146" cy="1423226"/>
            <a:chOff x="4410708" y="8036402"/>
            <a:chExt cx="1837692" cy="1060542"/>
          </a:xfrm>
        </p:grpSpPr>
        <p:sp>
          <p:nvSpPr>
            <p:cNvPr id="1722" name="Google Shape;1722;p47"/>
            <p:cNvSpPr/>
            <p:nvPr/>
          </p:nvSpPr>
          <p:spPr>
            <a:xfrm>
              <a:off x="5316249" y="8218588"/>
              <a:ext cx="868969" cy="868969"/>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3" name="Google Shape;1723;p47"/>
            <p:cNvSpPr/>
            <p:nvPr/>
          </p:nvSpPr>
          <p:spPr>
            <a:xfrm>
              <a:off x="525306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4" name="Google Shape;1724;p47"/>
            <p:cNvSpPr/>
            <p:nvPr/>
          </p:nvSpPr>
          <p:spPr>
            <a:xfrm>
              <a:off x="610530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5" name="Google Shape;1725;p47"/>
            <p:cNvSpPr/>
            <p:nvPr/>
          </p:nvSpPr>
          <p:spPr>
            <a:xfrm>
              <a:off x="4473890" y="8036402"/>
              <a:ext cx="810768" cy="810768"/>
            </a:xfrm>
            <a:prstGeom prst="arc">
              <a:avLst>
                <a:gd name="adj1" fmla="val 2568393"/>
                <a:gd name="adj2" fmla="val 6686864"/>
              </a:avLst>
            </a:prstGeom>
            <a:noFill/>
            <a:ln w="57150" cap="rnd" cmpd="sng">
              <a:solidFill>
                <a:srgbClr val="E7F4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6" name="Google Shape;1726;p47"/>
            <p:cNvSpPr/>
            <p:nvPr/>
          </p:nvSpPr>
          <p:spPr>
            <a:xfrm>
              <a:off x="4410708" y="8286176"/>
              <a:ext cx="810768" cy="810768"/>
            </a:xfrm>
            <a:prstGeom prst="arc">
              <a:avLst>
                <a:gd name="adj1" fmla="val 909026"/>
                <a:gd name="adj2" fmla="val 4616107"/>
              </a:avLst>
            </a:prstGeom>
            <a:noFill/>
            <a:ln w="57150" cap="rnd" cmpd="sng">
              <a:solidFill>
                <a:srgbClr val="E7F4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grpSp>
        <p:nvGrpSpPr>
          <p:cNvPr id="1731" name="Google Shape;1731;p48"/>
          <p:cNvGrpSpPr/>
          <p:nvPr/>
        </p:nvGrpSpPr>
        <p:grpSpPr>
          <a:xfrm>
            <a:off x="4414832" y="8093091"/>
            <a:ext cx="1181034" cy="1387614"/>
            <a:chOff x="6805603" y="1046705"/>
            <a:chExt cx="1097888" cy="1277895"/>
          </a:xfrm>
        </p:grpSpPr>
        <p:sp>
          <p:nvSpPr>
            <p:cNvPr id="1732" name="Google Shape;1732;p48"/>
            <p:cNvSpPr/>
            <p:nvPr/>
          </p:nvSpPr>
          <p:spPr>
            <a:xfrm rot="1100420">
              <a:off x="7141985" y="1874813"/>
              <a:ext cx="152400" cy="436907"/>
            </a:xfrm>
            <a:prstGeom prst="roundRect">
              <a:avLst>
                <a:gd name="adj" fmla="val 16667"/>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3" name="Google Shape;1733;p48"/>
            <p:cNvSpPr/>
            <p:nvPr/>
          </p:nvSpPr>
          <p:spPr>
            <a:xfrm rot="826591">
              <a:off x="6902427" y="1141103"/>
              <a:ext cx="904241" cy="92241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4" name="Google Shape;1734;p48"/>
            <p:cNvSpPr/>
            <p:nvPr/>
          </p:nvSpPr>
          <p:spPr>
            <a:xfrm rot="826591">
              <a:off x="6846848" y="1323092"/>
              <a:ext cx="197662" cy="326121"/>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5" name="Google Shape;1735;p48"/>
            <p:cNvSpPr/>
            <p:nvPr/>
          </p:nvSpPr>
          <p:spPr>
            <a:xfrm rot="826591">
              <a:off x="7648389" y="1519621"/>
              <a:ext cx="197662" cy="326121"/>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6" name="Google Shape;1736;p48"/>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737" name="Google Shape;1737;p48"/>
          <p:cNvGrpSpPr/>
          <p:nvPr/>
        </p:nvGrpSpPr>
        <p:grpSpPr>
          <a:xfrm rot="-1967241">
            <a:off x="5536494" y="7689472"/>
            <a:ext cx="1181033" cy="1403885"/>
            <a:chOff x="6805604" y="1046705"/>
            <a:chExt cx="1097888" cy="1292882"/>
          </a:xfrm>
        </p:grpSpPr>
        <p:sp>
          <p:nvSpPr>
            <p:cNvPr id="1738" name="Google Shape;1738;p48"/>
            <p:cNvSpPr/>
            <p:nvPr/>
          </p:nvSpPr>
          <p:spPr>
            <a:xfrm rot="582262">
              <a:off x="7185878" y="1892961"/>
              <a:ext cx="152400" cy="436908"/>
            </a:xfrm>
            <a:prstGeom prst="roundRect">
              <a:avLst>
                <a:gd name="adj" fmla="val 16667"/>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9" name="Google Shape;1739;p48"/>
            <p:cNvSpPr/>
            <p:nvPr/>
          </p:nvSpPr>
          <p:spPr>
            <a:xfrm rot="826591">
              <a:off x="6902428" y="1141103"/>
              <a:ext cx="904241" cy="92241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0" name="Google Shape;1740;p48"/>
            <p:cNvSpPr/>
            <p:nvPr/>
          </p:nvSpPr>
          <p:spPr>
            <a:xfrm rot="826591">
              <a:off x="6846848" y="1323092"/>
              <a:ext cx="197662" cy="326121"/>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1" name="Google Shape;1741;p48"/>
            <p:cNvSpPr/>
            <p:nvPr/>
          </p:nvSpPr>
          <p:spPr>
            <a:xfrm rot="826591">
              <a:off x="7648389" y="1519621"/>
              <a:ext cx="197662" cy="326121"/>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2" name="Google Shape;1742;p48"/>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743" name="Google Shape;1743;p48"/>
          <p:cNvSpPr txBox="1"/>
          <p:nvPr/>
        </p:nvSpPr>
        <p:spPr>
          <a:xfrm>
            <a:off x="1000123" y="1167968"/>
            <a:ext cx="524827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Choisissez l'un des scénarios suivants. Lisez-le attentivement et préparez-vous à jouer le rôle de ce personnage. Vous pouvez vous inspirer de ce qui est écrit ici en fonction de la façon dont votre assistant social (partenaire) interagit avec vous. N'hésitez pas à faire preuve de créativité. </a:t>
            </a:r>
            <a:endParaRPr/>
          </a:p>
        </p:txBody>
      </p:sp>
      <p:sp>
        <p:nvSpPr>
          <p:cNvPr id="1744" name="Google Shape;1744;p48"/>
          <p:cNvSpPr txBox="1"/>
          <p:nvPr/>
        </p:nvSpPr>
        <p:spPr>
          <a:xfrm>
            <a:off x="1000125" y="2092023"/>
            <a:ext cx="243304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SCÉNARIO 1</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Tu es un petit garçon de 3 ans qui est perdu et qui pleure. Tu ne parles pas beaucoup ni très clairement. Si tu te sens en sécurité avec le gestionnaire de cas, dis-lui que ta maman te manque. Si le gestionnaire de cas est très à l'écoute, dis-lui où tu habites.</a:t>
            </a:r>
            <a:endParaRPr/>
          </a:p>
        </p:txBody>
      </p:sp>
      <p:sp>
        <p:nvSpPr>
          <p:cNvPr id="1745" name="Google Shape;1745;p48"/>
          <p:cNvSpPr txBox="1"/>
          <p:nvPr/>
        </p:nvSpPr>
        <p:spPr>
          <a:xfrm>
            <a:off x="3815355" y="2088826"/>
            <a:ext cx="2433043" cy="2292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SCÉNARIO 2</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Tu es une petite fille de 7 ans qui est hyperactive (elle ne tient pas en place, elle gigote). Tu ne veux pas aller à l'école. Tu n'aimes pas ton professeur. Tu es frustrée et tu as peur d'avoir des problèmes et d'être punie. Si tu te sens en sécurité avec le gestionnaire de cas, dis-lui que tu ne te sens pas à l'aise à l'école. Si le gestionnaire de cas est très à l'écoute, dis-lui que l'enseignant est "méchant" avec toi et que tu ne peux pas retourner à l'école.</a:t>
            </a:r>
            <a:endParaRPr/>
          </a:p>
        </p:txBody>
      </p:sp>
      <p:sp>
        <p:nvSpPr>
          <p:cNvPr id="1746" name="Google Shape;1746;p48"/>
          <p:cNvSpPr txBox="1"/>
          <p:nvPr/>
        </p:nvSpPr>
        <p:spPr>
          <a:xfrm>
            <a:off x="1000123" y="4594144"/>
            <a:ext cx="2433045"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SCÉNARIO 3</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Tu es un garçon de 13 ans qui travaille dans la rue. Lorsque le gestionnaire de cas vous pose une question, continuez à lui demander de la nourriture ou de l'argent parce que c'est votre priorité. Vous voulez aussi de nouveaux vêtements et de nouvelles chaussures. Montrez au gestionnaire de cas que vous êtes nerveux et que vous craignez que la conversation soit entendue. Si vous vous sentez en sécurité avec le gestionnaire de cas, dites-lui que vous craignez d'avoir des problèmes avec votre patron s'il vous surprend en train de parler au gestionnaire de cas. Si le gestionnaire de cas est très à l'écoute, dites-lui que vous travaillez dans la rue parce que vos parents sont décédés et que vous vous occupez de votre jeune frère et de vos sœurs. </a:t>
            </a:r>
            <a:endParaRPr/>
          </a:p>
        </p:txBody>
      </p:sp>
      <p:sp>
        <p:nvSpPr>
          <p:cNvPr id="1747" name="Google Shape;1747;p48"/>
          <p:cNvSpPr txBox="1"/>
          <p:nvPr/>
        </p:nvSpPr>
        <p:spPr>
          <a:xfrm>
            <a:off x="3815355" y="4594144"/>
            <a:ext cx="2433043" cy="39857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SCÉNARIO 4</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êtes une jeune fille de 17 ans qui était membre d'un groupe armé. Vous ne voulez pas parler au gestionnaire de cas. Si le gestionnaire de cas parle de vous comme d'une fille ou d'un enfant, vous vous fâchez parce que vous êtes une femme adulte. Vous estimez que vous n'avez pas besoin d'un gestionnaire de cas chargé de la protection de l'enfance. Vous pouvez prendre soin de vous et vous voulez qu'on vous laisse tranquille. Si vous vous sentez en sécurité avec le gestionnaire de cas, dites-lui que vous restez dans votre famille, mais que vous ne vous sentez plus la bienvenue dans votre famille ou votre village. Si le gestionnaire de cas est très à l'écoute, parlez-lui de votre expérience au sein du groupe armé, du fait que vous avez épousé un combattant.</a:t>
            </a:r>
            <a:endParaRPr/>
          </a:p>
        </p:txBody>
      </p:sp>
      <p:sp>
        <p:nvSpPr>
          <p:cNvPr id="1748" name="Google Shape;1748;p48"/>
          <p:cNvSpPr txBox="1"/>
          <p:nvPr/>
        </p:nvSpPr>
        <p:spPr>
          <a:xfrm>
            <a:off x="1000125" y="71836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JEUX DE RÔLE SUR L'ÉCOUTE ACTIVE</a:t>
            </a:r>
            <a:endParaRPr/>
          </a:p>
        </p:txBody>
      </p:sp>
      <p:sp>
        <p:nvSpPr>
          <p:cNvPr id="1749" name="Google Shape;1749;p48"/>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0" name="Google Shape;1750;p48"/>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1" name="Google Shape;1751;p48"/>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2" name="Google Shape;1752;p48"/>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3" name="Google Shape;1753;p48"/>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graphicFrame>
        <p:nvGraphicFramePr>
          <p:cNvPr id="1758" name="Google Shape;1758;p49"/>
          <p:cNvGraphicFramePr/>
          <p:nvPr>
            <p:extLst>
              <p:ext uri="{D42A27DB-BD31-4B8C-83A1-F6EECF244321}">
                <p14:modId xmlns:p14="http://schemas.microsoft.com/office/powerpoint/2010/main" val="296544849"/>
              </p:ext>
            </p:extLst>
          </p:nvPr>
        </p:nvGraphicFramePr>
        <p:xfrm>
          <a:off x="1000124" y="1231900"/>
          <a:ext cx="5248275" cy="7756600"/>
        </p:xfrm>
        <a:graphic>
          <a:graphicData uri="http://schemas.openxmlformats.org/drawingml/2006/table">
            <a:tbl>
              <a:tblPr firstRow="1" bandRow="1">
                <a:noFill/>
                <a:tableStyleId>{2E002EEE-DCA1-4BBC-BB20-DC795D1CDC30}</a:tableStyleId>
              </a:tblPr>
              <a:tblGrid>
                <a:gridCol w="1315059">
                  <a:extLst>
                    <a:ext uri="{9D8B030D-6E8A-4147-A177-3AD203B41FA5}">
                      <a16:colId xmlns:a16="http://schemas.microsoft.com/office/drawing/2014/main" val="20000"/>
                    </a:ext>
                  </a:extLst>
                </a:gridCol>
                <a:gridCol w="961416">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2308200">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a:solidFill>
                            <a:schemeClr val="dk1"/>
                          </a:solidFill>
                        </a:rPr>
                        <a:t>Dans la communication avec les enfants, </a:t>
                      </a:r>
                      <a:r>
                        <a:rPr lang="en-ZA" sz="1100" b="1" dirty="0" err="1">
                          <a:solidFill>
                            <a:schemeClr val="dk1"/>
                          </a:solidFill>
                        </a:rPr>
                        <a:t>quels</a:t>
                      </a:r>
                      <a:r>
                        <a:rPr lang="en-ZA" sz="1100" b="1" dirty="0">
                          <a:solidFill>
                            <a:schemeClr val="dk1"/>
                          </a:solidFill>
                        </a:rPr>
                        <a:t> </a:t>
                      </a:r>
                      <a:r>
                        <a:rPr lang="en-ZA" sz="1100" b="1" dirty="0" err="1">
                          <a:solidFill>
                            <a:schemeClr val="dk1"/>
                          </a:solidFill>
                        </a:rPr>
                        <a:t>sont</a:t>
                      </a:r>
                      <a:r>
                        <a:rPr lang="en-ZA" sz="1100" b="1" dirty="0">
                          <a:solidFill>
                            <a:schemeClr val="dk1"/>
                          </a:solidFill>
                        </a:rPr>
                        <a:t> les </a:t>
                      </a:r>
                      <a:r>
                        <a:rPr lang="en-ZA" sz="1100" b="1" dirty="0" err="1">
                          <a:solidFill>
                            <a:schemeClr val="dk1"/>
                          </a:solidFill>
                        </a:rPr>
                        <a:t>inconvénients</a:t>
                      </a:r>
                      <a:r>
                        <a:rPr lang="en-ZA" sz="1100" b="1" dirty="0">
                          <a:solidFill>
                            <a:schemeClr val="dk1"/>
                          </a:solidFill>
                        </a:rPr>
                        <a:t> </a:t>
                      </a:r>
                      <a:r>
                        <a:rPr lang="en-ZA" sz="1100" b="1" dirty="0" err="1">
                          <a:solidFill>
                            <a:schemeClr val="dk1"/>
                          </a:solidFill>
                        </a:rPr>
                        <a:t>ou</a:t>
                      </a:r>
                      <a:r>
                        <a:rPr lang="en-ZA" sz="1100" b="1" dirty="0">
                          <a:solidFill>
                            <a:schemeClr val="dk1"/>
                          </a:solidFill>
                        </a:rPr>
                        <a:t> les points </a:t>
                      </a:r>
                      <a:r>
                        <a:rPr lang="en-ZA" sz="1100" b="1" dirty="0" err="1">
                          <a:solidFill>
                            <a:schemeClr val="dk1"/>
                          </a:solidFill>
                        </a:rPr>
                        <a:t>négatifs</a:t>
                      </a:r>
                      <a:r>
                        <a:rPr lang="en-ZA" sz="1100" b="1" dirty="0">
                          <a:solidFill>
                            <a:schemeClr val="dk1"/>
                          </a:solidFill>
                        </a:rPr>
                        <a:t> de </a:t>
                      </a:r>
                      <a:r>
                        <a:rPr lang="en-ZA" sz="1100" b="1" dirty="0" err="1">
                          <a:solidFill>
                            <a:schemeClr val="dk1"/>
                          </a:solidFill>
                        </a:rPr>
                        <a:t>ce</a:t>
                      </a:r>
                      <a:r>
                        <a:rPr lang="en-ZA" sz="1100" b="1" dirty="0">
                          <a:solidFill>
                            <a:schemeClr val="dk1"/>
                          </a:solidFill>
                        </a:rPr>
                        <a:t> type de question ?</a:t>
                      </a:r>
                      <a:endParaRPr sz="1100" b="1" dirty="0">
                        <a:solidFill>
                          <a:schemeClr val="dk1"/>
                        </a:solidFill>
                      </a:endParaRPr>
                    </a:p>
                  </a:txBody>
                  <a:tcPr marL="108000" marR="108000" marT="108000" marB="108000" vert="vert27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2308200">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a:solidFill>
                            <a:schemeClr val="dk1"/>
                          </a:solidFill>
                        </a:rPr>
                        <a:t>Dans la communication avec les enfants, </a:t>
                      </a:r>
                      <a:r>
                        <a:rPr lang="en-ZA" sz="1100" b="1" dirty="0" err="1">
                          <a:solidFill>
                            <a:schemeClr val="dk1"/>
                          </a:solidFill>
                        </a:rPr>
                        <a:t>quels</a:t>
                      </a:r>
                      <a:r>
                        <a:rPr lang="en-ZA" sz="1100" b="1" dirty="0">
                          <a:solidFill>
                            <a:schemeClr val="dk1"/>
                          </a:solidFill>
                        </a:rPr>
                        <a:t> </a:t>
                      </a:r>
                      <a:r>
                        <a:rPr lang="en-ZA" sz="1100" b="1" dirty="0" err="1">
                          <a:solidFill>
                            <a:schemeClr val="dk1"/>
                          </a:solidFill>
                        </a:rPr>
                        <a:t>sont</a:t>
                      </a:r>
                      <a:r>
                        <a:rPr lang="en-ZA" sz="1100" b="1" dirty="0">
                          <a:solidFill>
                            <a:schemeClr val="dk1"/>
                          </a:solidFill>
                        </a:rPr>
                        <a:t> les </a:t>
                      </a:r>
                      <a:r>
                        <a:rPr lang="en-ZA" sz="1100" b="1" dirty="0" err="1">
                          <a:solidFill>
                            <a:schemeClr val="dk1"/>
                          </a:solidFill>
                        </a:rPr>
                        <a:t>avantages</a:t>
                      </a:r>
                      <a:r>
                        <a:rPr lang="en-ZA" sz="1100" b="1" dirty="0">
                          <a:solidFill>
                            <a:schemeClr val="dk1"/>
                          </a:solidFill>
                        </a:rPr>
                        <a:t> </a:t>
                      </a:r>
                      <a:r>
                        <a:rPr lang="en-ZA" sz="1100" b="1" dirty="0" err="1">
                          <a:solidFill>
                            <a:schemeClr val="dk1"/>
                          </a:solidFill>
                        </a:rPr>
                        <a:t>ou</a:t>
                      </a:r>
                      <a:r>
                        <a:rPr lang="en-ZA" sz="1100" b="1" dirty="0">
                          <a:solidFill>
                            <a:schemeClr val="dk1"/>
                          </a:solidFill>
                        </a:rPr>
                        <a:t> les points </a:t>
                      </a:r>
                      <a:r>
                        <a:rPr lang="en-ZA" sz="1100" b="1" dirty="0" err="1">
                          <a:solidFill>
                            <a:schemeClr val="dk1"/>
                          </a:solidFill>
                        </a:rPr>
                        <a:t>positifs</a:t>
                      </a:r>
                      <a:r>
                        <a:rPr lang="en-ZA" sz="1100" b="1" dirty="0">
                          <a:solidFill>
                            <a:schemeClr val="dk1"/>
                          </a:solidFill>
                        </a:rPr>
                        <a:t> de </a:t>
                      </a:r>
                      <a:r>
                        <a:rPr lang="en-ZA" sz="1100" b="1" dirty="0" err="1">
                          <a:solidFill>
                            <a:schemeClr val="dk1"/>
                          </a:solidFill>
                        </a:rPr>
                        <a:t>ce</a:t>
                      </a:r>
                      <a:r>
                        <a:rPr lang="en-ZA" sz="1100" b="1" dirty="0">
                          <a:solidFill>
                            <a:schemeClr val="dk1"/>
                          </a:solidFill>
                        </a:rPr>
                        <a:t> type de question ?</a:t>
                      </a:r>
                      <a:endParaRPr sz="1100" b="1" dirty="0">
                        <a:solidFill>
                          <a:schemeClr val="dk1"/>
                        </a:solidFill>
                      </a:endParaRPr>
                    </a:p>
                  </a:txBody>
                  <a:tcPr marL="108000" marR="108000" marT="108000" marB="108000" vert="vert27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2308200">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err="1">
                          <a:solidFill>
                            <a:schemeClr val="dk1"/>
                          </a:solidFill>
                        </a:rPr>
                        <a:t>Exemples</a:t>
                      </a:r>
                      <a:r>
                        <a:rPr lang="en-ZA" sz="1100" b="1" dirty="0">
                          <a:solidFill>
                            <a:schemeClr val="dk1"/>
                          </a:solidFill>
                        </a:rPr>
                        <a:t> de </a:t>
                      </a:r>
                      <a:r>
                        <a:rPr lang="en-ZA" sz="1100" b="1" dirty="0" err="1">
                          <a:solidFill>
                            <a:schemeClr val="dk1"/>
                          </a:solidFill>
                        </a:rPr>
                        <a:t>ce</a:t>
                      </a:r>
                      <a:r>
                        <a:rPr lang="en-ZA" sz="1100" b="1" dirty="0">
                          <a:solidFill>
                            <a:schemeClr val="dk1"/>
                          </a:solidFill>
                        </a:rPr>
                        <a:t> type de questions</a:t>
                      </a:r>
                      <a:endParaRPr sz="1100" b="1" dirty="0">
                        <a:solidFill>
                          <a:schemeClr val="dk1"/>
                        </a:solidFill>
                      </a:endParaRPr>
                    </a:p>
                  </a:txBody>
                  <a:tcPr marL="108000" marR="108000" marT="108000" marB="108000" vert="vert27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endParaRPr>
                    </a:p>
                  </a:txBody>
                  <a:tcPr marL="108000" marR="108000" marT="108000" marB="10800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832000">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a:solidFill>
                            <a:schemeClr val="dk1"/>
                          </a:solidFill>
                        </a:rPr>
                        <a:t>Type de question</a:t>
                      </a:r>
                      <a:endParaRPr sz="1100" b="1" dirty="0">
                        <a:solidFill>
                          <a:schemeClr val="dk1"/>
                        </a:solidFill>
                      </a:endParaRPr>
                    </a:p>
                  </a:txBody>
                  <a:tcPr marL="108000" marR="108000" marT="108000" marB="108000" vert="vert27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rgbClr val="E7F4E5"/>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dirty="0">
                          <a:solidFill>
                            <a:schemeClr val="dk1"/>
                          </a:solidFill>
                          <a:latin typeface="Calibri"/>
                          <a:ea typeface="Calibri"/>
                          <a:cs typeface="Calibri"/>
                          <a:sym typeface="Calibri"/>
                        </a:rPr>
                        <a:t>Question </a:t>
                      </a:r>
                      <a:r>
                        <a:rPr lang="en-ZA" sz="1100" dirty="0" err="1">
                          <a:solidFill>
                            <a:schemeClr val="dk1"/>
                          </a:solidFill>
                          <a:latin typeface="Calibri"/>
                          <a:ea typeface="Calibri"/>
                          <a:cs typeface="Calibri"/>
                          <a:sym typeface="Calibri"/>
                        </a:rPr>
                        <a:t>fermée</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dirty="0">
                        <a:solidFill>
                          <a:schemeClr val="dk1"/>
                        </a:solidFill>
                      </a:endParaRPr>
                    </a:p>
                  </a:txBody>
                  <a:tcPr marL="108000" marR="108000" marT="108000" marB="108000" vert="vert27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dirty="0">
                          <a:solidFill>
                            <a:schemeClr val="dk1"/>
                          </a:solidFill>
                          <a:latin typeface="Calibri"/>
                          <a:ea typeface="Calibri"/>
                          <a:cs typeface="Calibri"/>
                          <a:sym typeface="Calibri"/>
                        </a:rPr>
                        <a:t>Question ouverte</a:t>
                      </a:r>
                      <a:endParaRPr dirty="0"/>
                    </a:p>
                    <a:p>
                      <a:pPr marL="0" marR="0" lvl="0" indent="0" algn="l" rtl="0">
                        <a:spcBef>
                          <a:spcPts val="0"/>
                        </a:spcBef>
                        <a:spcAft>
                          <a:spcPts val="0"/>
                        </a:spcAft>
                        <a:buNone/>
                      </a:pPr>
                      <a:endParaRPr sz="1100" dirty="0">
                        <a:solidFill>
                          <a:schemeClr val="dk1"/>
                        </a:solidFill>
                      </a:endParaRPr>
                    </a:p>
                  </a:txBody>
                  <a:tcPr marL="108000" marR="108000" marT="108000" marB="108000" vert="vert27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dirty="0">
                          <a:solidFill>
                            <a:schemeClr val="dk1"/>
                          </a:solidFill>
                          <a:latin typeface="Calibri"/>
                          <a:ea typeface="Calibri"/>
                          <a:cs typeface="Calibri"/>
                          <a:sym typeface="Calibri"/>
                        </a:rPr>
                        <a:t>Question </a:t>
                      </a:r>
                      <a:r>
                        <a:rPr lang="en-ZA" sz="1100" dirty="0" err="1">
                          <a:solidFill>
                            <a:schemeClr val="dk1"/>
                          </a:solidFill>
                          <a:latin typeface="Calibri"/>
                          <a:ea typeface="Calibri"/>
                          <a:cs typeface="Calibri"/>
                          <a:sym typeface="Calibri"/>
                        </a:rPr>
                        <a:t>préjudicielle</a:t>
                      </a:r>
                      <a:endParaRPr dirty="0"/>
                    </a:p>
                    <a:p>
                      <a:pPr marL="0" marR="0" lvl="0" indent="0" algn="l" rtl="0">
                        <a:spcBef>
                          <a:spcPts val="0"/>
                        </a:spcBef>
                        <a:spcAft>
                          <a:spcPts val="0"/>
                        </a:spcAft>
                        <a:buNone/>
                      </a:pPr>
                      <a:endParaRPr sz="1100" dirty="0">
                        <a:solidFill>
                          <a:schemeClr val="dk1"/>
                        </a:solidFill>
                      </a:endParaRPr>
                    </a:p>
                  </a:txBody>
                  <a:tcPr marL="108000" marR="108000" marT="108000" marB="108000" vert="vert270">
                    <a:lnL w="12700" cap="flat" cmpd="sng">
                      <a:solidFill>
                        <a:schemeClr val="accent3"/>
                      </a:solidFill>
                      <a:prstDash val="solid"/>
                      <a:round/>
                      <a:headEnd type="none" w="sm" len="sm"/>
                      <a:tailEnd type="none" w="sm" len="sm"/>
                    </a:lnL>
                    <a:lnR w="12700" cap="flat" cmpd="sng">
                      <a:solidFill>
                        <a:schemeClr val="accent3"/>
                      </a:solidFill>
                      <a:prstDash val="solid"/>
                      <a:round/>
                      <a:headEnd type="none" w="sm" len="sm"/>
                      <a:tailEnd type="none" w="sm" len="sm"/>
                    </a:lnR>
                    <a:lnT w="12700" cap="flat" cmpd="sng">
                      <a:solidFill>
                        <a:schemeClr val="accent3"/>
                      </a:solidFill>
                      <a:prstDash val="solid"/>
                      <a:round/>
                      <a:headEnd type="none" w="sm" len="sm"/>
                      <a:tailEnd type="none" w="sm" len="sm"/>
                    </a:lnT>
                    <a:lnB w="12700" cap="flat" cmpd="sng">
                      <a:solidFill>
                        <a:schemeClr val="accent3"/>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bl>
          </a:graphicData>
        </a:graphic>
      </p:graphicFrame>
      <p:sp>
        <p:nvSpPr>
          <p:cNvPr id="1759" name="Google Shape;1759;p49"/>
          <p:cNvSpPr txBox="1"/>
          <p:nvPr/>
        </p:nvSpPr>
        <p:spPr>
          <a:xfrm>
            <a:off x="993596" y="731430"/>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DES QUESTIONS ET UNE ÉCOUTE EFFICACES</a:t>
            </a:r>
            <a:endParaRPr sz="1200" b="1">
              <a:solidFill>
                <a:schemeClr val="dk1"/>
              </a:solidFill>
              <a:latin typeface="Calibri"/>
              <a:ea typeface="Calibri"/>
              <a:cs typeface="Calibri"/>
              <a:sym typeface="Calibri"/>
            </a:endParaRPr>
          </a:p>
        </p:txBody>
      </p:sp>
      <p:sp>
        <p:nvSpPr>
          <p:cNvPr id="1760" name="Google Shape;1760;p49"/>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1" name="Google Shape;1761;p49"/>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2" name="Google Shape;1762;p49"/>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3" name="Google Shape;1763;p49"/>
          <p:cNvSpPr/>
          <p:nvPr/>
        </p:nvSpPr>
        <p:spPr>
          <a:xfrm rot="1782986">
            <a:off x="286724" y="1689645"/>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4" name="Google Shape;1764;p49"/>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5"/>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218" name="Google Shape;218;p5"/>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607A"/>
                </a:highlight>
                <a:latin typeface="Calibri"/>
                <a:ea typeface="Calibri"/>
                <a:cs typeface="Calibri"/>
                <a:sym typeface="Calibri"/>
              </a:rPr>
              <a:t>SESSION 1 : OUVERTURE DU MODULE</a:t>
            </a:r>
            <a:endParaRPr/>
          </a:p>
        </p:txBody>
      </p:sp>
      <p:sp>
        <p:nvSpPr>
          <p:cNvPr id="219" name="Google Shape;219;p5"/>
          <p:cNvSpPr txBox="1"/>
          <p:nvPr/>
        </p:nvSpPr>
        <p:spPr>
          <a:xfrm>
            <a:off x="996287" y="1599327"/>
            <a:ext cx="5254042"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Explorer les fondements de la protection et du développement de l'enfant qui peuvent être appliqués pour obtenir des résultats en matière de protection de l'enfance dans le cadre de la gestion de cas.</a:t>
            </a:r>
            <a:endParaRPr/>
          </a:p>
        </p:txBody>
      </p:sp>
      <p:sp>
        <p:nvSpPr>
          <p:cNvPr id="220" name="Google Shape;220;p5"/>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221" name="Google Shape;221;p5"/>
          <p:cNvSpPr txBox="1"/>
          <p:nvPr/>
        </p:nvSpPr>
        <p:spPr>
          <a:xfrm>
            <a:off x="1675087" y="2821316"/>
            <a:ext cx="4575242"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Reconnaître les différents types de maltraitance, de violence, de négligence et d'exploitation des enfants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Décrire le modèle socio-écologique et identifier les facteurs de risque et de protection dans l'environnement de l'enfant</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Énumérer et décrire les obstacles auxquels se heurtent les enfants handicapés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comment les capacités des enfants peuvent varier en fonction de leur âge et de leur stade de développement.  </a:t>
            </a:r>
            <a:endParaRPr/>
          </a:p>
        </p:txBody>
      </p:sp>
      <p:grpSp>
        <p:nvGrpSpPr>
          <p:cNvPr id="222" name="Google Shape;222;p5"/>
          <p:cNvGrpSpPr/>
          <p:nvPr/>
        </p:nvGrpSpPr>
        <p:grpSpPr>
          <a:xfrm>
            <a:off x="1020268" y="2771366"/>
            <a:ext cx="559955" cy="387333"/>
            <a:chOff x="6878053" y="1156317"/>
            <a:chExt cx="1431178" cy="1039513"/>
          </a:xfrm>
        </p:grpSpPr>
        <p:grpSp>
          <p:nvGrpSpPr>
            <p:cNvPr id="223" name="Google Shape;223;p5"/>
            <p:cNvGrpSpPr/>
            <p:nvPr/>
          </p:nvGrpSpPr>
          <p:grpSpPr>
            <a:xfrm>
              <a:off x="7672978" y="1156317"/>
              <a:ext cx="412941" cy="436880"/>
              <a:chOff x="243840" y="1676400"/>
              <a:chExt cx="701040" cy="741680"/>
            </a:xfrm>
          </p:grpSpPr>
          <p:sp>
            <p:nvSpPr>
              <p:cNvPr id="224" name="Google Shape;224;p5"/>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5" name="Google Shape;225;p5"/>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26" name="Google Shape;226;p5"/>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5"/>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28" name="Google Shape;228;p5"/>
          <p:cNvGrpSpPr/>
          <p:nvPr/>
        </p:nvGrpSpPr>
        <p:grpSpPr>
          <a:xfrm>
            <a:off x="1003633" y="3465355"/>
            <a:ext cx="559955" cy="387333"/>
            <a:chOff x="6878053" y="1156317"/>
            <a:chExt cx="1431178" cy="1039513"/>
          </a:xfrm>
        </p:grpSpPr>
        <p:grpSp>
          <p:nvGrpSpPr>
            <p:cNvPr id="229" name="Google Shape;229;p5"/>
            <p:cNvGrpSpPr/>
            <p:nvPr/>
          </p:nvGrpSpPr>
          <p:grpSpPr>
            <a:xfrm>
              <a:off x="7672978" y="1156317"/>
              <a:ext cx="412941" cy="436880"/>
              <a:chOff x="243840" y="1676400"/>
              <a:chExt cx="701040" cy="741680"/>
            </a:xfrm>
          </p:grpSpPr>
          <p:sp>
            <p:nvSpPr>
              <p:cNvPr id="230" name="Google Shape;230;p5"/>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 name="Google Shape;231;p5"/>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32" name="Google Shape;232;p5"/>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5"/>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34" name="Google Shape;234;p5"/>
          <p:cNvGrpSpPr/>
          <p:nvPr/>
        </p:nvGrpSpPr>
        <p:grpSpPr>
          <a:xfrm>
            <a:off x="1024014" y="4104257"/>
            <a:ext cx="559955" cy="387333"/>
            <a:chOff x="6878053" y="1156317"/>
            <a:chExt cx="1431178" cy="1039513"/>
          </a:xfrm>
        </p:grpSpPr>
        <p:grpSp>
          <p:nvGrpSpPr>
            <p:cNvPr id="235" name="Google Shape;235;p5"/>
            <p:cNvGrpSpPr/>
            <p:nvPr/>
          </p:nvGrpSpPr>
          <p:grpSpPr>
            <a:xfrm>
              <a:off x="7672978" y="1156317"/>
              <a:ext cx="412941" cy="436880"/>
              <a:chOff x="243840" y="1676400"/>
              <a:chExt cx="701040" cy="741680"/>
            </a:xfrm>
          </p:grpSpPr>
          <p:sp>
            <p:nvSpPr>
              <p:cNvPr id="236" name="Google Shape;236;p5"/>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5"/>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38" name="Google Shape;238;p5"/>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9" name="Google Shape;239;p5"/>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40" name="Google Shape;240;p5"/>
          <p:cNvGrpSpPr/>
          <p:nvPr/>
        </p:nvGrpSpPr>
        <p:grpSpPr>
          <a:xfrm>
            <a:off x="1020268" y="4759333"/>
            <a:ext cx="559955" cy="387333"/>
            <a:chOff x="6878053" y="1156317"/>
            <a:chExt cx="1431178" cy="1039513"/>
          </a:xfrm>
        </p:grpSpPr>
        <p:grpSp>
          <p:nvGrpSpPr>
            <p:cNvPr id="241" name="Google Shape;241;p5"/>
            <p:cNvGrpSpPr/>
            <p:nvPr/>
          </p:nvGrpSpPr>
          <p:grpSpPr>
            <a:xfrm>
              <a:off x="7672978" y="1156317"/>
              <a:ext cx="412941" cy="436880"/>
              <a:chOff x="243840" y="1676400"/>
              <a:chExt cx="701040" cy="741680"/>
            </a:xfrm>
          </p:grpSpPr>
          <p:sp>
            <p:nvSpPr>
              <p:cNvPr id="242" name="Google Shape;242;p5"/>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3" name="Google Shape;243;p5"/>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44" name="Google Shape;244;p5"/>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5" name="Google Shape;245;p5"/>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46" name="Google Shape;246;p5"/>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5"/>
          <p:cNvSpPr/>
          <p:nvPr/>
        </p:nvSpPr>
        <p:spPr>
          <a:xfrm rot="1782986">
            <a:off x="286724" y="76395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5"/>
          <p:cNvSpPr/>
          <p:nvPr/>
        </p:nvSpPr>
        <p:spPr>
          <a:xfrm rot="1782986">
            <a:off x="286724" y="122680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5"/>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5"/>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5"/>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sp>
        <p:nvSpPr>
          <p:cNvPr id="1769" name="Google Shape;1769;p50"/>
          <p:cNvSpPr/>
          <p:nvPr/>
        </p:nvSpPr>
        <p:spPr>
          <a:xfrm>
            <a:off x="2679700" y="1928808"/>
            <a:ext cx="3569614" cy="1693968"/>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0" name="Google Shape;1770;p50"/>
          <p:cNvSpPr/>
          <p:nvPr/>
        </p:nvSpPr>
        <p:spPr>
          <a:xfrm>
            <a:off x="3429000" y="4093866"/>
            <a:ext cx="2820314" cy="1922236"/>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1" name="Google Shape;1771;p50"/>
          <p:cNvSpPr/>
          <p:nvPr/>
        </p:nvSpPr>
        <p:spPr>
          <a:xfrm>
            <a:off x="2650283" y="6424284"/>
            <a:ext cx="3599031" cy="1922236"/>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2" name="Google Shape;1772;p50"/>
          <p:cNvSpPr txBox="1"/>
          <p:nvPr/>
        </p:nvSpPr>
        <p:spPr>
          <a:xfrm>
            <a:off x="610934" y="6425845"/>
            <a:ext cx="1867575"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2. Existe-t-il des différences dans la manière dont les adultes communiquent avec les enfants en fonction de l'âge, du sexe ou d'autres caractéristiques ?</a:t>
            </a:r>
            <a:endParaRPr sz="1100">
              <a:solidFill>
                <a:schemeClr val="dk1"/>
              </a:solidFill>
              <a:latin typeface="Calibri"/>
              <a:ea typeface="Calibri"/>
              <a:cs typeface="Calibri"/>
              <a:sym typeface="Calibri"/>
            </a:endParaRPr>
          </a:p>
        </p:txBody>
      </p:sp>
      <p:sp>
        <p:nvSpPr>
          <p:cNvPr id="1773" name="Google Shape;1773;p50"/>
          <p:cNvSpPr txBox="1"/>
          <p:nvPr/>
        </p:nvSpPr>
        <p:spPr>
          <a:xfrm>
            <a:off x="996288" y="1926021"/>
            <a:ext cx="1482221"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1. Dans votre culture, quelle est la manière appropriée de saluer, de parler et d'écouter les enfants ?</a:t>
            </a:r>
            <a:endParaRPr/>
          </a:p>
        </p:txBody>
      </p:sp>
      <p:sp>
        <p:nvSpPr>
          <p:cNvPr id="1774" name="Google Shape;1774;p50"/>
          <p:cNvSpPr txBox="1"/>
          <p:nvPr/>
        </p:nvSpPr>
        <p:spPr>
          <a:xfrm>
            <a:off x="1917700" y="4093866"/>
            <a:ext cx="1301750" cy="12772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Cette situation est-elle différente dans </a:t>
            </a:r>
            <a:r>
              <a:rPr lang="en-ZA" sz="1100" u="sng">
                <a:solidFill>
                  <a:schemeClr val="dk1"/>
                </a:solidFill>
                <a:latin typeface="Calibri"/>
                <a:ea typeface="Calibri"/>
                <a:cs typeface="Calibri"/>
                <a:sym typeface="Calibri"/>
              </a:rPr>
              <a:t>votre </a:t>
            </a:r>
            <a:r>
              <a:rPr lang="en-ZA" sz="1100">
                <a:solidFill>
                  <a:schemeClr val="dk1"/>
                </a:solidFill>
                <a:latin typeface="Calibri"/>
                <a:ea typeface="Calibri"/>
                <a:cs typeface="Calibri"/>
                <a:sym typeface="Calibri"/>
              </a:rPr>
              <a:t>communauté par rapport à celle où vous fournissez des services de gestion de cas ?</a:t>
            </a:r>
            <a:endParaRPr/>
          </a:p>
        </p:txBody>
      </p:sp>
      <p:sp>
        <p:nvSpPr>
          <p:cNvPr id="1775" name="Google Shape;1775;p50"/>
          <p:cNvSpPr txBox="1"/>
          <p:nvPr/>
        </p:nvSpPr>
        <p:spPr>
          <a:xfrm>
            <a:off x="996287" y="718944"/>
            <a:ext cx="52540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4AF4B"/>
                </a:highlight>
                <a:latin typeface="Calibri"/>
                <a:ea typeface="Calibri"/>
                <a:cs typeface="Calibri"/>
                <a:sym typeface="Calibri"/>
              </a:rPr>
              <a:t>SESSION 4 : COMMENT ADAPTER LA COMMUNICATION À L'ENFANT ?</a:t>
            </a:r>
            <a:endParaRPr/>
          </a:p>
        </p:txBody>
      </p:sp>
      <p:sp>
        <p:nvSpPr>
          <p:cNvPr id="1776" name="Google Shape;1776;p50"/>
          <p:cNvSpPr txBox="1"/>
          <p:nvPr/>
        </p:nvSpPr>
        <p:spPr>
          <a:xfrm>
            <a:off x="1000125" y="1404847"/>
            <a:ext cx="524827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CONSIDÉRATIONS CULTURELLES </a:t>
            </a:r>
            <a:endParaRPr/>
          </a:p>
        </p:txBody>
      </p:sp>
      <p:sp>
        <p:nvSpPr>
          <p:cNvPr id="1777" name="Google Shape;1777;p50"/>
          <p:cNvSpPr/>
          <p:nvPr/>
        </p:nvSpPr>
        <p:spPr>
          <a:xfrm>
            <a:off x="1257300" y="3086100"/>
            <a:ext cx="533400" cy="1231900"/>
          </a:xfrm>
          <a:custGeom>
            <a:avLst/>
            <a:gdLst/>
            <a:ahLst/>
            <a:cxnLst/>
            <a:rect l="l" t="t" r="r" b="b"/>
            <a:pathLst>
              <a:path w="203200" h="1231900" extrusionOk="0">
                <a:moveTo>
                  <a:pt x="0" y="0"/>
                </a:moveTo>
                <a:lnTo>
                  <a:pt x="0" y="1231900"/>
                </a:lnTo>
                <a:lnTo>
                  <a:pt x="203200" y="1231900"/>
                </a:lnTo>
              </a:path>
            </a:pathLst>
          </a:custGeom>
          <a:noFill/>
          <a:ln w="76200" cap="flat" cmpd="sng">
            <a:solidFill>
              <a:schemeClr val="accent3"/>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8" name="Google Shape;1778;p50"/>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9" name="Google Shape;1779;p50"/>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0" name="Google Shape;1780;p50"/>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1" name="Google Shape;1781;p50"/>
          <p:cNvSpPr/>
          <p:nvPr/>
        </p:nvSpPr>
        <p:spPr>
          <a:xfrm rot="1782986">
            <a:off x="286724" y="168964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2" name="Google Shape;1782;p50"/>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86"/>
        <p:cNvGrpSpPr/>
        <p:nvPr/>
      </p:nvGrpSpPr>
      <p:grpSpPr>
        <a:xfrm>
          <a:off x="0" y="0"/>
          <a:ext cx="0" cy="0"/>
          <a:chOff x="0" y="0"/>
          <a:chExt cx="0" cy="0"/>
        </a:xfrm>
      </p:grpSpPr>
      <p:sp>
        <p:nvSpPr>
          <p:cNvPr id="1787" name="Google Shape;1787;p51"/>
          <p:cNvSpPr txBox="1"/>
          <p:nvPr/>
        </p:nvSpPr>
        <p:spPr>
          <a:xfrm>
            <a:off x="990600" y="1249053"/>
            <a:ext cx="1244302"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3. Les enfants sont-ils encouragés à exprimer leurs idées, leurs points de vue et leurs opinions ?</a:t>
            </a:r>
            <a:endParaRPr sz="1100">
              <a:solidFill>
                <a:schemeClr val="dk1"/>
              </a:solidFill>
              <a:latin typeface="Calibri"/>
              <a:ea typeface="Calibri"/>
              <a:cs typeface="Calibri"/>
              <a:sym typeface="Calibri"/>
            </a:endParaRPr>
          </a:p>
        </p:txBody>
      </p:sp>
      <p:sp>
        <p:nvSpPr>
          <p:cNvPr id="1788" name="Google Shape;1788;p51"/>
          <p:cNvSpPr txBox="1"/>
          <p:nvPr/>
        </p:nvSpPr>
        <p:spPr>
          <a:xfrm>
            <a:off x="990600" y="704216"/>
            <a:ext cx="428886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Dans la culture et le contexte où vous travaillez :</a:t>
            </a:r>
            <a:endParaRPr sz="1100">
              <a:solidFill>
                <a:schemeClr val="dk1"/>
              </a:solidFill>
              <a:latin typeface="Calibri"/>
              <a:ea typeface="Calibri"/>
              <a:cs typeface="Calibri"/>
              <a:sym typeface="Calibri"/>
            </a:endParaRPr>
          </a:p>
        </p:txBody>
      </p:sp>
      <p:sp>
        <p:nvSpPr>
          <p:cNvPr id="1789" name="Google Shape;1789;p51"/>
          <p:cNvSpPr txBox="1"/>
          <p:nvPr/>
        </p:nvSpPr>
        <p:spPr>
          <a:xfrm>
            <a:off x="1917700" y="3414112"/>
            <a:ext cx="1301750"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Les enfants sont-ils encouragés à exprimer leurs émotions et leurs sentiments ? </a:t>
            </a:r>
            <a:endParaRPr sz="1100">
              <a:solidFill>
                <a:schemeClr val="dk1"/>
              </a:solidFill>
              <a:latin typeface="Calibri"/>
              <a:ea typeface="Calibri"/>
              <a:cs typeface="Calibri"/>
              <a:sym typeface="Calibri"/>
            </a:endParaRPr>
          </a:p>
        </p:txBody>
      </p:sp>
      <p:sp>
        <p:nvSpPr>
          <p:cNvPr id="1790" name="Google Shape;1790;p51"/>
          <p:cNvSpPr/>
          <p:nvPr/>
        </p:nvSpPr>
        <p:spPr>
          <a:xfrm>
            <a:off x="1279525" y="2677280"/>
            <a:ext cx="533400" cy="1270000"/>
          </a:xfrm>
          <a:custGeom>
            <a:avLst/>
            <a:gdLst/>
            <a:ahLst/>
            <a:cxnLst/>
            <a:rect l="l" t="t" r="r" b="b"/>
            <a:pathLst>
              <a:path w="203200" h="1231900" extrusionOk="0">
                <a:moveTo>
                  <a:pt x="0" y="0"/>
                </a:moveTo>
                <a:lnTo>
                  <a:pt x="0" y="1231900"/>
                </a:lnTo>
                <a:lnTo>
                  <a:pt x="203200" y="1231900"/>
                </a:lnTo>
              </a:path>
            </a:pathLst>
          </a:custGeom>
          <a:noFill/>
          <a:ln w="76200" cap="flat" cmpd="sng">
            <a:solidFill>
              <a:schemeClr val="accent3"/>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1" name="Google Shape;1791;p51"/>
          <p:cNvSpPr/>
          <p:nvPr/>
        </p:nvSpPr>
        <p:spPr>
          <a:xfrm>
            <a:off x="2679700" y="1249053"/>
            <a:ext cx="3569614" cy="1746359"/>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2" name="Google Shape;1792;p51"/>
          <p:cNvSpPr/>
          <p:nvPr/>
        </p:nvSpPr>
        <p:spPr>
          <a:xfrm>
            <a:off x="3429000" y="3414111"/>
            <a:ext cx="2820314" cy="1981687"/>
          </a:xfrm>
          <a:prstGeom prst="rect">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3" name="Google Shape;1793;p51"/>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4" name="Google Shape;1794;p51"/>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5" name="Google Shape;1795;p51"/>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6" name="Google Shape;1796;p51"/>
          <p:cNvSpPr/>
          <p:nvPr/>
        </p:nvSpPr>
        <p:spPr>
          <a:xfrm rot="1782986">
            <a:off x="286724" y="168964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7" name="Google Shape;1797;p51"/>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98" name="Google Shape;1798;p51"/>
          <p:cNvGrpSpPr/>
          <p:nvPr/>
        </p:nvGrpSpPr>
        <p:grpSpPr>
          <a:xfrm>
            <a:off x="2604414" y="7194318"/>
            <a:ext cx="3866677" cy="1773328"/>
            <a:chOff x="4101417" y="4550496"/>
            <a:chExt cx="4284315" cy="1964865"/>
          </a:xfrm>
        </p:grpSpPr>
        <p:grpSp>
          <p:nvGrpSpPr>
            <p:cNvPr id="1799" name="Google Shape;1799;p51"/>
            <p:cNvGrpSpPr/>
            <p:nvPr/>
          </p:nvGrpSpPr>
          <p:grpSpPr>
            <a:xfrm>
              <a:off x="5026136" y="4550496"/>
              <a:ext cx="2351206" cy="1964865"/>
              <a:chOff x="6753502" y="4766094"/>
              <a:chExt cx="1164705" cy="1044047"/>
            </a:xfrm>
          </p:grpSpPr>
          <p:grpSp>
            <p:nvGrpSpPr>
              <p:cNvPr id="1800" name="Google Shape;1800;p51"/>
              <p:cNvGrpSpPr/>
              <p:nvPr/>
            </p:nvGrpSpPr>
            <p:grpSpPr>
              <a:xfrm>
                <a:off x="6753502" y="5024349"/>
                <a:ext cx="500332" cy="459236"/>
                <a:chOff x="6376458" y="4851543"/>
                <a:chExt cx="774687" cy="711057"/>
              </a:xfrm>
            </p:grpSpPr>
            <p:sp>
              <p:nvSpPr>
                <p:cNvPr id="1801" name="Google Shape;1801;p51"/>
                <p:cNvSpPr/>
                <p:nvPr/>
              </p:nvSpPr>
              <p:spPr>
                <a:xfrm>
                  <a:off x="6376458" y="4851543"/>
                  <a:ext cx="774687" cy="311188"/>
                </a:xfrm>
                <a:prstGeom prst="trapezoid">
                  <a:avLst>
                    <a:gd name="adj" fmla="val 2500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2" name="Google Shape;1802;p51"/>
                <p:cNvSpPr/>
                <p:nvPr/>
              </p:nvSpPr>
              <p:spPr>
                <a:xfrm>
                  <a:off x="6443558" y="5162731"/>
                  <a:ext cx="640487" cy="399869"/>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03" name="Google Shape;1803;p51"/>
              <p:cNvGrpSpPr/>
              <p:nvPr/>
            </p:nvGrpSpPr>
            <p:grpSpPr>
              <a:xfrm>
                <a:off x="7300192" y="4766094"/>
                <a:ext cx="500332" cy="459236"/>
                <a:chOff x="6376458" y="4851543"/>
                <a:chExt cx="774687" cy="711057"/>
              </a:xfrm>
            </p:grpSpPr>
            <p:sp>
              <p:nvSpPr>
                <p:cNvPr id="1804" name="Google Shape;1804;p51"/>
                <p:cNvSpPr/>
                <p:nvPr/>
              </p:nvSpPr>
              <p:spPr>
                <a:xfrm>
                  <a:off x="6376458" y="4851543"/>
                  <a:ext cx="774687" cy="311188"/>
                </a:xfrm>
                <a:prstGeom prst="trapezoid">
                  <a:avLst>
                    <a:gd name="adj" fmla="val 2500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5" name="Google Shape;1805;p51"/>
                <p:cNvSpPr/>
                <p:nvPr/>
              </p:nvSpPr>
              <p:spPr>
                <a:xfrm>
                  <a:off x="6443558" y="5162731"/>
                  <a:ext cx="640487" cy="399869"/>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06" name="Google Shape;1806;p51"/>
              <p:cNvGrpSpPr/>
              <p:nvPr/>
            </p:nvGrpSpPr>
            <p:grpSpPr>
              <a:xfrm>
                <a:off x="7417875" y="5350905"/>
                <a:ext cx="500332" cy="459236"/>
                <a:chOff x="6376458" y="4851543"/>
                <a:chExt cx="774687" cy="711057"/>
              </a:xfrm>
            </p:grpSpPr>
            <p:sp>
              <p:nvSpPr>
                <p:cNvPr id="1807" name="Google Shape;1807;p51"/>
                <p:cNvSpPr/>
                <p:nvPr/>
              </p:nvSpPr>
              <p:spPr>
                <a:xfrm>
                  <a:off x="6376458" y="4851543"/>
                  <a:ext cx="774687" cy="311188"/>
                </a:xfrm>
                <a:prstGeom prst="trapezoid">
                  <a:avLst>
                    <a:gd name="adj" fmla="val 2500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8" name="Google Shape;1808;p51"/>
                <p:cNvSpPr/>
                <p:nvPr/>
              </p:nvSpPr>
              <p:spPr>
                <a:xfrm>
                  <a:off x="6443558" y="5162731"/>
                  <a:ext cx="640487" cy="399869"/>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809" name="Google Shape;1809;p51"/>
            <p:cNvGrpSpPr/>
            <p:nvPr/>
          </p:nvGrpSpPr>
          <p:grpSpPr>
            <a:xfrm>
              <a:off x="7588004" y="5066329"/>
              <a:ext cx="253795" cy="564154"/>
              <a:chOff x="7123547" y="4391502"/>
              <a:chExt cx="671707" cy="1493118"/>
            </a:xfrm>
          </p:grpSpPr>
          <p:sp>
            <p:nvSpPr>
              <p:cNvPr id="1810" name="Google Shape;1810;p51"/>
              <p:cNvSpPr/>
              <p:nvPr/>
            </p:nvSpPr>
            <p:spPr>
              <a:xfrm>
                <a:off x="7128473" y="5178575"/>
                <a:ext cx="664157" cy="706045"/>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1" name="Google Shape;1811;p51"/>
              <p:cNvSpPr/>
              <p:nvPr/>
            </p:nvSpPr>
            <p:spPr>
              <a:xfrm>
                <a:off x="7123547" y="4391502"/>
                <a:ext cx="671707" cy="67170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12" name="Google Shape;1812;p51"/>
            <p:cNvGrpSpPr/>
            <p:nvPr/>
          </p:nvGrpSpPr>
          <p:grpSpPr>
            <a:xfrm>
              <a:off x="4101417" y="5215021"/>
              <a:ext cx="253795" cy="564154"/>
              <a:chOff x="7123547" y="4391502"/>
              <a:chExt cx="671707" cy="1493118"/>
            </a:xfrm>
          </p:grpSpPr>
          <p:sp>
            <p:nvSpPr>
              <p:cNvPr id="1813" name="Google Shape;1813;p51"/>
              <p:cNvSpPr/>
              <p:nvPr/>
            </p:nvSpPr>
            <p:spPr>
              <a:xfrm>
                <a:off x="7128473" y="5178575"/>
                <a:ext cx="664157" cy="706045"/>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4" name="Google Shape;1814;p51"/>
              <p:cNvSpPr/>
              <p:nvPr/>
            </p:nvSpPr>
            <p:spPr>
              <a:xfrm>
                <a:off x="7123547" y="4391502"/>
                <a:ext cx="671707" cy="67170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15" name="Google Shape;1815;p51"/>
            <p:cNvGrpSpPr/>
            <p:nvPr/>
          </p:nvGrpSpPr>
          <p:grpSpPr>
            <a:xfrm>
              <a:off x="4578273" y="5579731"/>
              <a:ext cx="253795" cy="564154"/>
              <a:chOff x="7123547" y="4391502"/>
              <a:chExt cx="671707" cy="1493118"/>
            </a:xfrm>
          </p:grpSpPr>
          <p:sp>
            <p:nvSpPr>
              <p:cNvPr id="1816" name="Google Shape;1816;p51"/>
              <p:cNvSpPr/>
              <p:nvPr/>
            </p:nvSpPr>
            <p:spPr>
              <a:xfrm>
                <a:off x="7128473" y="5178575"/>
                <a:ext cx="664157" cy="706045"/>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7" name="Google Shape;1817;p51"/>
              <p:cNvSpPr/>
              <p:nvPr/>
            </p:nvSpPr>
            <p:spPr>
              <a:xfrm>
                <a:off x="7123547" y="4391502"/>
                <a:ext cx="671707" cy="67170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18" name="Google Shape;1818;p51"/>
            <p:cNvGrpSpPr/>
            <p:nvPr/>
          </p:nvGrpSpPr>
          <p:grpSpPr>
            <a:xfrm>
              <a:off x="5969102" y="5951207"/>
              <a:ext cx="253795" cy="564154"/>
              <a:chOff x="7123547" y="4391502"/>
              <a:chExt cx="671707" cy="1493118"/>
            </a:xfrm>
          </p:grpSpPr>
          <p:sp>
            <p:nvSpPr>
              <p:cNvPr id="1819" name="Google Shape;1819;p51"/>
              <p:cNvSpPr/>
              <p:nvPr/>
            </p:nvSpPr>
            <p:spPr>
              <a:xfrm>
                <a:off x="7128473" y="5178575"/>
                <a:ext cx="664157" cy="706045"/>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0" name="Google Shape;1820;p51"/>
              <p:cNvSpPr/>
              <p:nvPr/>
            </p:nvSpPr>
            <p:spPr>
              <a:xfrm>
                <a:off x="7123547" y="4391502"/>
                <a:ext cx="671707" cy="67170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21" name="Google Shape;1821;p51"/>
            <p:cNvGrpSpPr/>
            <p:nvPr/>
          </p:nvGrpSpPr>
          <p:grpSpPr>
            <a:xfrm>
              <a:off x="8131937" y="5424552"/>
              <a:ext cx="253795" cy="564154"/>
              <a:chOff x="7123547" y="4391502"/>
              <a:chExt cx="671707" cy="1493118"/>
            </a:xfrm>
          </p:grpSpPr>
          <p:sp>
            <p:nvSpPr>
              <p:cNvPr id="1822" name="Google Shape;1822;p51"/>
              <p:cNvSpPr/>
              <p:nvPr/>
            </p:nvSpPr>
            <p:spPr>
              <a:xfrm>
                <a:off x="7128473" y="5178575"/>
                <a:ext cx="664157" cy="706045"/>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3" name="Google Shape;1823;p51"/>
              <p:cNvSpPr/>
              <p:nvPr/>
            </p:nvSpPr>
            <p:spPr>
              <a:xfrm>
                <a:off x="7123547" y="4391502"/>
                <a:ext cx="671707" cy="67170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27"/>
        <p:cNvGrpSpPr/>
        <p:nvPr/>
      </p:nvGrpSpPr>
      <p:grpSpPr>
        <a:xfrm>
          <a:off x="0" y="0"/>
          <a:ext cx="0" cy="0"/>
          <a:chOff x="0" y="0"/>
          <a:chExt cx="0" cy="0"/>
        </a:xfrm>
      </p:grpSpPr>
      <p:sp>
        <p:nvSpPr>
          <p:cNvPr id="1828" name="Google Shape;1828;p52"/>
          <p:cNvSpPr txBox="1"/>
          <p:nvPr/>
        </p:nvSpPr>
        <p:spPr>
          <a:xfrm>
            <a:off x="1879601" y="1461192"/>
            <a:ext cx="4368800" cy="13080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DIEGO</a:t>
            </a:r>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Diego est un garçon de 3 ans qui est en bonne santé et se développe bien. Il peut marcher, grimper, lancer une balle et jouer avec d'autres enfants. Il peut parler en utilisant des phrases courtes. Diego adore jouer et il lui est difficile de rester assis ! Diego est séparé de ses parents et c'est sa tante maternelle qui s'occupe de lui. </a:t>
            </a:r>
            <a:endParaRPr sz="1100">
              <a:solidFill>
                <a:schemeClr val="dk1"/>
              </a:solidFill>
              <a:latin typeface="Calibri"/>
              <a:ea typeface="Calibri"/>
              <a:cs typeface="Calibri"/>
              <a:sym typeface="Calibri"/>
            </a:endParaRPr>
          </a:p>
        </p:txBody>
      </p:sp>
      <p:sp>
        <p:nvSpPr>
          <p:cNvPr id="1829" name="Google Shape;1829;p52"/>
          <p:cNvSpPr txBox="1"/>
          <p:nvPr/>
        </p:nvSpPr>
        <p:spPr>
          <a:xfrm>
            <a:off x="1879601" y="2935060"/>
            <a:ext cx="4368800" cy="2323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ZE NAW</a:t>
            </a:r>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Ze Naw est une petite fille de 6 ans qui souffre d'un handicap physique. Son côté droit est plus faible (hémiparésie), ce qui l'empêche de faire des activités quotidiennes comme s'habiller ou manger. Pour une fille de son âge, elle est très bavarde et intelligente ! Elle sait lire et écrire, faire des calculs de base et lire l'heure. Ze Naw est déplacée à l'intérieur du pays et vit avec sa famille dans un camp de déplacés. Sa mère s'est rendue au centre communautaire et a demandé un soutien en matière de gestion de cas. Ze Naw avait dit à sa mère que son oncle la touchait parfois d'une manière qu'elle n'aimait pas. Cela s'est déjà produit plusieurs fois et Ze Naw a dit qu'elle n'aimait pas cela. L'oncle vit dans le même camp de déplacés.</a:t>
            </a:r>
            <a:endParaRPr sz="1100">
              <a:solidFill>
                <a:schemeClr val="dk1"/>
              </a:solidFill>
              <a:latin typeface="Calibri"/>
              <a:ea typeface="Calibri"/>
              <a:cs typeface="Calibri"/>
              <a:sym typeface="Calibri"/>
            </a:endParaRPr>
          </a:p>
        </p:txBody>
      </p:sp>
      <p:sp>
        <p:nvSpPr>
          <p:cNvPr id="1830" name="Google Shape;1830;p52"/>
          <p:cNvSpPr txBox="1"/>
          <p:nvPr/>
        </p:nvSpPr>
        <p:spPr>
          <a:xfrm>
            <a:off x="1879601" y="5332257"/>
            <a:ext cx="4368800" cy="16466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AMINA</a:t>
            </a:r>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Amina est une jeune fille de 12 ans qui vit avec son père, son jeune frère et sa jeune sœur. Amina ne va pas à l'école, elle travaille comme femme de ménage chez un riche voisin. Amina soutient financièrement sa famille et ces responsabilités l'ont rendue très mature pour son jeune âge. Amina est en bonne santé physique, mais elle souffre de détresse. Récemment, le riche voisin lui a fait la toilette et elle se sent très mal à l'aise lorsqu'elle travaille chez lui.</a:t>
            </a:r>
            <a:endParaRPr sz="1100">
              <a:solidFill>
                <a:schemeClr val="dk1"/>
              </a:solidFill>
              <a:latin typeface="Calibri"/>
              <a:ea typeface="Calibri"/>
              <a:cs typeface="Calibri"/>
              <a:sym typeface="Calibri"/>
            </a:endParaRPr>
          </a:p>
        </p:txBody>
      </p:sp>
      <p:sp>
        <p:nvSpPr>
          <p:cNvPr id="1831" name="Google Shape;1831;p52"/>
          <p:cNvSpPr txBox="1"/>
          <p:nvPr/>
        </p:nvSpPr>
        <p:spPr>
          <a:xfrm>
            <a:off x="1879601" y="7360121"/>
            <a:ext cx="4368800" cy="16466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SELIM</a:t>
            </a:r>
            <a:endParaRPr/>
          </a:p>
          <a:p>
            <a:pPr marL="0" marR="0" lvl="0" indent="0" algn="l" rtl="0">
              <a:spcBef>
                <a:spcPts val="0"/>
              </a:spcBef>
              <a:spcAft>
                <a:spcPts val="0"/>
              </a:spcAft>
              <a:buNone/>
            </a:pPr>
            <a:endParaRPr sz="12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Selim est un jeune réfugié de 16 ans qui vit seul dans un gigantesque centre de réfugiés. Avant que le conflit ne commence et que Selim ne doive fuir, il allait à l'école et se préparait à entrer à l'université l'année prochaine. Mais aujourd'hui, tout a changé. Ses parents sont toujours dans son pays d'origine. Il espère qu'ils pourront venir le rejoindre dès qu'il aura obtenu le statut de réfugié et la résidence dans ce nouveau pays. </a:t>
            </a:r>
            <a:endParaRPr sz="1100">
              <a:solidFill>
                <a:schemeClr val="dk1"/>
              </a:solidFill>
              <a:latin typeface="Calibri"/>
              <a:ea typeface="Calibri"/>
              <a:cs typeface="Calibri"/>
              <a:sym typeface="Calibri"/>
            </a:endParaRPr>
          </a:p>
        </p:txBody>
      </p:sp>
      <p:sp>
        <p:nvSpPr>
          <p:cNvPr id="1832" name="Google Shape;1832;p52"/>
          <p:cNvSpPr txBox="1"/>
          <p:nvPr/>
        </p:nvSpPr>
        <p:spPr>
          <a:xfrm>
            <a:off x="1000125" y="718367"/>
            <a:ext cx="52482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ADAPTER LE STYLE DE COMMUNICATION À L'ÂGE ET AU STADE DE DÉVELOPPEMENT DE L'ENFANT</a:t>
            </a:r>
            <a:endParaRPr/>
          </a:p>
        </p:txBody>
      </p:sp>
      <p:grpSp>
        <p:nvGrpSpPr>
          <p:cNvPr id="1833" name="Google Shape;1833;p52"/>
          <p:cNvGrpSpPr/>
          <p:nvPr/>
        </p:nvGrpSpPr>
        <p:grpSpPr>
          <a:xfrm>
            <a:off x="1109665" y="1619241"/>
            <a:ext cx="456112" cy="848228"/>
            <a:chOff x="1109665" y="1619241"/>
            <a:chExt cx="456112" cy="848228"/>
          </a:xfrm>
        </p:grpSpPr>
        <p:sp>
          <p:nvSpPr>
            <p:cNvPr id="1834" name="Google Shape;1834;p52"/>
            <p:cNvSpPr/>
            <p:nvPr/>
          </p:nvSpPr>
          <p:spPr>
            <a:xfrm>
              <a:off x="1113010" y="2153690"/>
              <a:ext cx="450985" cy="313779"/>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835" name="Google Shape;1835;p52"/>
            <p:cNvSpPr/>
            <p:nvPr/>
          </p:nvSpPr>
          <p:spPr>
            <a:xfrm>
              <a:off x="1109665" y="1619241"/>
              <a:ext cx="456112" cy="456112"/>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200" b="1">
                  <a:solidFill>
                    <a:schemeClr val="dk1"/>
                  </a:solidFill>
                  <a:latin typeface="Arial"/>
                  <a:ea typeface="Arial"/>
                  <a:cs typeface="Arial"/>
                  <a:sym typeface="Arial"/>
                </a:rPr>
                <a:t>3</a:t>
              </a:r>
              <a:endParaRPr/>
            </a:p>
          </p:txBody>
        </p:sp>
        <p:sp>
          <p:nvSpPr>
            <p:cNvPr id="1836" name="Google Shape;1836;p52"/>
            <p:cNvSpPr/>
            <p:nvPr/>
          </p:nvSpPr>
          <p:spPr>
            <a:xfrm>
              <a:off x="1260814" y="2353465"/>
              <a:ext cx="158412" cy="11400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837" name="Google Shape;1837;p52"/>
          <p:cNvGrpSpPr/>
          <p:nvPr/>
        </p:nvGrpSpPr>
        <p:grpSpPr>
          <a:xfrm>
            <a:off x="1109665" y="7269846"/>
            <a:ext cx="456112" cy="1475270"/>
            <a:chOff x="1109665" y="7269846"/>
            <a:chExt cx="456112" cy="1475270"/>
          </a:xfrm>
        </p:grpSpPr>
        <p:sp>
          <p:nvSpPr>
            <p:cNvPr id="1838" name="Google Shape;1838;p52"/>
            <p:cNvSpPr/>
            <p:nvPr/>
          </p:nvSpPr>
          <p:spPr>
            <a:xfrm>
              <a:off x="1109665" y="7773341"/>
              <a:ext cx="456112" cy="971775"/>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839" name="Google Shape;1839;p52"/>
            <p:cNvSpPr/>
            <p:nvPr/>
          </p:nvSpPr>
          <p:spPr>
            <a:xfrm>
              <a:off x="1109665" y="7269846"/>
              <a:ext cx="456112" cy="445468"/>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200" b="1">
                  <a:solidFill>
                    <a:schemeClr val="dk1"/>
                  </a:solidFill>
                  <a:latin typeface="Arial"/>
                  <a:ea typeface="Arial"/>
                  <a:cs typeface="Arial"/>
                  <a:sym typeface="Arial"/>
                </a:rPr>
                <a:t>16</a:t>
              </a:r>
              <a:endParaRPr/>
            </a:p>
          </p:txBody>
        </p:sp>
        <p:sp>
          <p:nvSpPr>
            <p:cNvPr id="1840" name="Google Shape;1840;p52"/>
            <p:cNvSpPr/>
            <p:nvPr/>
          </p:nvSpPr>
          <p:spPr>
            <a:xfrm>
              <a:off x="1258515" y="8420100"/>
              <a:ext cx="158412" cy="32501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841" name="Google Shape;1841;p52"/>
          <p:cNvGrpSpPr/>
          <p:nvPr/>
        </p:nvGrpSpPr>
        <p:grpSpPr>
          <a:xfrm>
            <a:off x="1026208" y="3248786"/>
            <a:ext cx="623026" cy="1124149"/>
            <a:chOff x="1026208" y="3248786"/>
            <a:chExt cx="623026" cy="1124149"/>
          </a:xfrm>
        </p:grpSpPr>
        <p:sp>
          <p:nvSpPr>
            <p:cNvPr id="1842" name="Google Shape;1842;p52"/>
            <p:cNvSpPr/>
            <p:nvPr/>
          </p:nvSpPr>
          <p:spPr>
            <a:xfrm>
              <a:off x="1113010" y="3783235"/>
              <a:ext cx="450985" cy="589700"/>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1843" name="Google Shape;1843;p52"/>
            <p:cNvSpPr/>
            <p:nvPr/>
          </p:nvSpPr>
          <p:spPr>
            <a:xfrm>
              <a:off x="1109665" y="3248786"/>
              <a:ext cx="456112" cy="456112"/>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200" b="1">
                  <a:solidFill>
                    <a:schemeClr val="dk1"/>
                  </a:solidFill>
                  <a:latin typeface="Arial"/>
                  <a:ea typeface="Arial"/>
                  <a:cs typeface="Arial"/>
                  <a:sym typeface="Arial"/>
                </a:rPr>
                <a:t>6</a:t>
              </a:r>
              <a:endParaRPr/>
            </a:p>
          </p:txBody>
        </p:sp>
        <p:sp>
          <p:nvSpPr>
            <p:cNvPr id="1844" name="Google Shape;1844;p52"/>
            <p:cNvSpPr/>
            <p:nvPr/>
          </p:nvSpPr>
          <p:spPr>
            <a:xfrm>
              <a:off x="1026208" y="4002671"/>
              <a:ext cx="623026" cy="370264"/>
            </a:xfrm>
            <a:prstGeom prst="trapezoid">
              <a:avLst>
                <a:gd name="adj" fmla="val 2500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45" name="Google Shape;1845;p52"/>
          <p:cNvGrpSpPr/>
          <p:nvPr/>
        </p:nvGrpSpPr>
        <p:grpSpPr>
          <a:xfrm>
            <a:off x="1026208" y="5409473"/>
            <a:ext cx="623026" cy="1376197"/>
            <a:chOff x="1026208" y="5409473"/>
            <a:chExt cx="623026" cy="1376197"/>
          </a:xfrm>
        </p:grpSpPr>
        <p:sp>
          <p:nvSpPr>
            <p:cNvPr id="1846" name="Google Shape;1846;p52"/>
            <p:cNvSpPr/>
            <p:nvPr/>
          </p:nvSpPr>
          <p:spPr>
            <a:xfrm>
              <a:off x="1109665" y="5903329"/>
              <a:ext cx="456112" cy="882341"/>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847" name="Google Shape;1847;p52"/>
            <p:cNvSpPr/>
            <p:nvPr/>
          </p:nvSpPr>
          <p:spPr>
            <a:xfrm>
              <a:off x="1109665" y="5409473"/>
              <a:ext cx="456112" cy="456112"/>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200" b="1">
                  <a:solidFill>
                    <a:schemeClr val="dk1"/>
                  </a:solidFill>
                  <a:latin typeface="Arial"/>
                  <a:ea typeface="Arial"/>
                  <a:cs typeface="Arial"/>
                  <a:sym typeface="Arial"/>
                </a:rPr>
                <a:t>12</a:t>
              </a:r>
              <a:endParaRPr/>
            </a:p>
          </p:txBody>
        </p:sp>
        <p:sp>
          <p:nvSpPr>
            <p:cNvPr id="1848" name="Google Shape;1848;p52"/>
            <p:cNvSpPr/>
            <p:nvPr/>
          </p:nvSpPr>
          <p:spPr>
            <a:xfrm>
              <a:off x="1026208" y="6210300"/>
              <a:ext cx="623026" cy="575370"/>
            </a:xfrm>
            <a:prstGeom prst="trapezoid">
              <a:avLst>
                <a:gd name="adj" fmla="val 15067"/>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49" name="Google Shape;1849;p52"/>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0" name="Google Shape;1850;p52"/>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1" name="Google Shape;1851;p52"/>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2" name="Google Shape;1852;p52"/>
          <p:cNvSpPr/>
          <p:nvPr/>
        </p:nvSpPr>
        <p:spPr>
          <a:xfrm rot="1782986">
            <a:off x="286724" y="168964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3" name="Google Shape;1853;p52"/>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857"/>
        <p:cNvGrpSpPr/>
        <p:nvPr/>
      </p:nvGrpSpPr>
      <p:grpSpPr>
        <a:xfrm>
          <a:off x="0" y="0"/>
          <a:ext cx="0" cy="0"/>
          <a:chOff x="0" y="0"/>
          <a:chExt cx="0" cy="0"/>
        </a:xfrm>
      </p:grpSpPr>
      <p:sp>
        <p:nvSpPr>
          <p:cNvPr id="1858" name="Google Shape;1858;p53"/>
          <p:cNvSpPr/>
          <p:nvPr/>
        </p:nvSpPr>
        <p:spPr>
          <a:xfrm>
            <a:off x="4005285" y="6955809"/>
            <a:ext cx="501916" cy="1030823"/>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9" name="Google Shape;1859;p53"/>
          <p:cNvSpPr/>
          <p:nvPr/>
        </p:nvSpPr>
        <p:spPr>
          <a:xfrm>
            <a:off x="3503369" y="5709845"/>
            <a:ext cx="501916" cy="1093089"/>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0" name="Google Shape;1860;p53"/>
          <p:cNvSpPr/>
          <p:nvPr/>
        </p:nvSpPr>
        <p:spPr>
          <a:xfrm>
            <a:off x="4005289" y="3314765"/>
            <a:ext cx="501916" cy="2261525"/>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1" name="Google Shape;1861;p53"/>
          <p:cNvSpPr/>
          <p:nvPr/>
        </p:nvSpPr>
        <p:spPr>
          <a:xfrm>
            <a:off x="3503369" y="2108771"/>
            <a:ext cx="501916" cy="1079351"/>
          </a:xfrm>
          <a:prstGeom prst="rect">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2" name="Google Shape;1862;p53"/>
          <p:cNvSpPr txBox="1"/>
          <p:nvPr/>
        </p:nvSpPr>
        <p:spPr>
          <a:xfrm>
            <a:off x="1000125" y="1312548"/>
            <a:ext cx="2498129" cy="3816429"/>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3-5 ans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Jouer à faire semblant</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Commencer à aimer les blagues simples, même s'ils ne les comprennent pas.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Poser de nombreuses questions en utilisant des mots comme "quoi", "où" et "pourquoi".</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Choisir ses propres amis et camarades de jeu (4 à 5 ans)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Prendre la parole à tour de rôle dans des conversations plus longues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Commencer à aimer les blagues simples, même s'ils ne les comprennent pas.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Poser de nombreuses questions en utilisant des mots comme "quoi", "où" et "pourquoi".</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Choisir ses propres amis et camarades de jeu (4 à 5 ans)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Prendre la parole à tour de rôle dans des conversations plus longues</a:t>
            </a:r>
            <a:endParaRPr/>
          </a:p>
        </p:txBody>
      </p:sp>
      <p:sp>
        <p:nvSpPr>
          <p:cNvPr id="1863" name="Google Shape;1863;p53"/>
          <p:cNvSpPr txBox="1"/>
          <p:nvPr/>
        </p:nvSpPr>
        <p:spPr>
          <a:xfrm>
            <a:off x="1655208" y="7813586"/>
            <a:ext cx="184306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i="1">
                <a:solidFill>
                  <a:schemeClr val="dk1"/>
                </a:solidFill>
                <a:latin typeface="Calibri"/>
                <a:ea typeface="Calibri"/>
                <a:cs typeface="Calibri"/>
                <a:sym typeface="Calibri"/>
              </a:rPr>
              <a:t>*Remarque : il s'agit de caractéristiques communes à la tranche d'âge concernée, mais elles ne s'appliquent pas à tous les enfants.</a:t>
            </a:r>
            <a:endParaRPr sz="1100" i="1">
              <a:solidFill>
                <a:schemeClr val="dk1"/>
              </a:solidFill>
              <a:latin typeface="Calibri"/>
              <a:ea typeface="Calibri"/>
              <a:cs typeface="Calibri"/>
              <a:sym typeface="Calibri"/>
            </a:endParaRPr>
          </a:p>
        </p:txBody>
      </p:sp>
      <p:sp>
        <p:nvSpPr>
          <p:cNvPr id="1864" name="Google Shape;1864;p53"/>
          <p:cNvSpPr txBox="1"/>
          <p:nvPr/>
        </p:nvSpPr>
        <p:spPr>
          <a:xfrm>
            <a:off x="4507202" y="3224212"/>
            <a:ext cx="1986729" cy="2462213"/>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6-11 ans</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Utiliser la langue à différentes fins, par exemple pour poser des questions ou persuader.</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Partager et discuter des idées plus complexes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Comprendre d'autres points de vue et montrer qu'ils sont d'accord ou non</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Entamer des conversations avec des adultes et des enfants qu'ils ne connaissent pas</a:t>
            </a:r>
            <a:endParaRPr/>
          </a:p>
        </p:txBody>
      </p:sp>
      <p:sp>
        <p:nvSpPr>
          <p:cNvPr id="1865" name="Google Shape;1865;p53"/>
          <p:cNvSpPr txBox="1"/>
          <p:nvPr/>
        </p:nvSpPr>
        <p:spPr>
          <a:xfrm>
            <a:off x="995025" y="5343674"/>
            <a:ext cx="2503240" cy="2292935"/>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12-14 ans</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Entretenir une conversation en donnant des raisons et en expliquant ses choix.</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Utiliser la langue pour prédire et tirer des conclusions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Savoir utiliser le sarcasme. Savoir quand les autres sont sarcastiques à leur égard</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Savoir qu'ils ne parlent pas de la même façon à leurs amis qu'à leurs professeurs et être capable de s'adapter facilement.</a:t>
            </a:r>
            <a:endParaRPr/>
          </a:p>
        </p:txBody>
      </p:sp>
      <p:sp>
        <p:nvSpPr>
          <p:cNvPr id="1866" name="Google Shape;1866;p53"/>
          <p:cNvSpPr txBox="1"/>
          <p:nvPr/>
        </p:nvSpPr>
        <p:spPr>
          <a:xfrm>
            <a:off x="4507203" y="6368735"/>
            <a:ext cx="1846754" cy="1954381"/>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15-17 ans</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Sachez quand ils n'ont pas compris. Il demandera qu'on lui répète ou qu'on lui explique quelque chose de précis.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Raconter des histoires longues et très compliquées</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Ils comprennent mieux les instructions individuelles.</a:t>
            </a:r>
            <a:endParaRPr/>
          </a:p>
        </p:txBody>
      </p:sp>
      <p:cxnSp>
        <p:nvCxnSpPr>
          <p:cNvPr id="1867" name="Google Shape;1867;p53"/>
          <p:cNvCxnSpPr/>
          <p:nvPr/>
        </p:nvCxnSpPr>
        <p:spPr>
          <a:xfrm>
            <a:off x="4005287" y="1443717"/>
            <a:ext cx="0" cy="7229418"/>
          </a:xfrm>
          <a:prstGeom prst="straightConnector1">
            <a:avLst/>
          </a:prstGeom>
          <a:noFill/>
          <a:ln w="12700" cap="flat" cmpd="sng">
            <a:solidFill>
              <a:schemeClr val="accent3"/>
            </a:solidFill>
            <a:prstDash val="solid"/>
            <a:miter lim="800000"/>
            <a:headEnd type="none" w="sm" len="sm"/>
            <a:tailEnd type="triangle" w="med" len="med"/>
          </a:ln>
        </p:spPr>
      </p:cxnSp>
      <p:sp>
        <p:nvSpPr>
          <p:cNvPr id="1868" name="Google Shape;1868;p53"/>
          <p:cNvSpPr/>
          <p:nvPr/>
        </p:nvSpPr>
        <p:spPr>
          <a:xfrm>
            <a:off x="3874482" y="131634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a:t>
            </a:r>
            <a:endParaRPr/>
          </a:p>
        </p:txBody>
      </p:sp>
      <p:sp>
        <p:nvSpPr>
          <p:cNvPr id="1869" name="Google Shape;1869;p53"/>
          <p:cNvSpPr/>
          <p:nvPr/>
        </p:nvSpPr>
        <p:spPr>
          <a:xfrm>
            <a:off x="3874482" y="171727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2</a:t>
            </a:r>
            <a:endParaRPr/>
          </a:p>
        </p:txBody>
      </p:sp>
      <p:sp>
        <p:nvSpPr>
          <p:cNvPr id="1870" name="Google Shape;1870;p53"/>
          <p:cNvSpPr/>
          <p:nvPr/>
        </p:nvSpPr>
        <p:spPr>
          <a:xfrm>
            <a:off x="3874482" y="211820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3</a:t>
            </a:r>
            <a:endParaRPr/>
          </a:p>
        </p:txBody>
      </p:sp>
      <p:sp>
        <p:nvSpPr>
          <p:cNvPr id="1871" name="Google Shape;1871;p53"/>
          <p:cNvSpPr/>
          <p:nvPr/>
        </p:nvSpPr>
        <p:spPr>
          <a:xfrm>
            <a:off x="3874482" y="251913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4</a:t>
            </a:r>
            <a:endParaRPr/>
          </a:p>
        </p:txBody>
      </p:sp>
      <p:sp>
        <p:nvSpPr>
          <p:cNvPr id="1872" name="Google Shape;1872;p53"/>
          <p:cNvSpPr/>
          <p:nvPr/>
        </p:nvSpPr>
        <p:spPr>
          <a:xfrm>
            <a:off x="3874482" y="292006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5</a:t>
            </a:r>
            <a:endParaRPr/>
          </a:p>
        </p:txBody>
      </p:sp>
      <p:sp>
        <p:nvSpPr>
          <p:cNvPr id="1873" name="Google Shape;1873;p53"/>
          <p:cNvSpPr/>
          <p:nvPr/>
        </p:nvSpPr>
        <p:spPr>
          <a:xfrm>
            <a:off x="3874482" y="332099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6</a:t>
            </a:r>
            <a:endParaRPr/>
          </a:p>
        </p:txBody>
      </p:sp>
      <p:sp>
        <p:nvSpPr>
          <p:cNvPr id="1874" name="Google Shape;1874;p53"/>
          <p:cNvSpPr/>
          <p:nvPr/>
        </p:nvSpPr>
        <p:spPr>
          <a:xfrm>
            <a:off x="3874482" y="372192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7</a:t>
            </a:r>
            <a:endParaRPr/>
          </a:p>
        </p:txBody>
      </p:sp>
      <p:sp>
        <p:nvSpPr>
          <p:cNvPr id="1875" name="Google Shape;1875;p53"/>
          <p:cNvSpPr/>
          <p:nvPr/>
        </p:nvSpPr>
        <p:spPr>
          <a:xfrm>
            <a:off x="3874482" y="412285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8</a:t>
            </a:r>
            <a:endParaRPr/>
          </a:p>
        </p:txBody>
      </p:sp>
      <p:sp>
        <p:nvSpPr>
          <p:cNvPr id="1876" name="Google Shape;1876;p53"/>
          <p:cNvSpPr/>
          <p:nvPr/>
        </p:nvSpPr>
        <p:spPr>
          <a:xfrm>
            <a:off x="3874482" y="452378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9</a:t>
            </a:r>
            <a:endParaRPr/>
          </a:p>
        </p:txBody>
      </p:sp>
      <p:sp>
        <p:nvSpPr>
          <p:cNvPr id="1877" name="Google Shape;1877;p53"/>
          <p:cNvSpPr/>
          <p:nvPr/>
        </p:nvSpPr>
        <p:spPr>
          <a:xfrm>
            <a:off x="3874482" y="492471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78" name="Google Shape;1878;p53"/>
          <p:cNvSpPr/>
          <p:nvPr/>
        </p:nvSpPr>
        <p:spPr>
          <a:xfrm>
            <a:off x="3874482" y="652843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79" name="Google Shape;1879;p53"/>
          <p:cNvSpPr/>
          <p:nvPr/>
        </p:nvSpPr>
        <p:spPr>
          <a:xfrm>
            <a:off x="3874482" y="692936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80" name="Google Shape;1880;p53"/>
          <p:cNvSpPr/>
          <p:nvPr/>
        </p:nvSpPr>
        <p:spPr>
          <a:xfrm>
            <a:off x="3874482" y="733029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81" name="Google Shape;1881;p53"/>
          <p:cNvSpPr/>
          <p:nvPr/>
        </p:nvSpPr>
        <p:spPr>
          <a:xfrm>
            <a:off x="3874482" y="7731233"/>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82" name="Google Shape;1882;p53"/>
          <p:cNvSpPr txBox="1"/>
          <p:nvPr/>
        </p:nvSpPr>
        <p:spPr>
          <a:xfrm>
            <a:off x="3832314" y="4929983"/>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10</a:t>
            </a:r>
            <a:endParaRPr/>
          </a:p>
        </p:txBody>
      </p:sp>
      <p:sp>
        <p:nvSpPr>
          <p:cNvPr id="1883" name="Google Shape;1883;p53"/>
          <p:cNvSpPr/>
          <p:nvPr/>
        </p:nvSpPr>
        <p:spPr>
          <a:xfrm>
            <a:off x="3874482" y="612750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84" name="Google Shape;1884;p53"/>
          <p:cNvSpPr/>
          <p:nvPr/>
        </p:nvSpPr>
        <p:spPr>
          <a:xfrm>
            <a:off x="3874482" y="532564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85" name="Google Shape;1885;p53"/>
          <p:cNvSpPr/>
          <p:nvPr/>
        </p:nvSpPr>
        <p:spPr>
          <a:xfrm>
            <a:off x="3874482" y="5726579"/>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86" name="Google Shape;1886;p53"/>
          <p:cNvSpPr txBox="1"/>
          <p:nvPr/>
        </p:nvSpPr>
        <p:spPr>
          <a:xfrm>
            <a:off x="3832314" y="5320868"/>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11</a:t>
            </a:r>
            <a:endParaRPr/>
          </a:p>
        </p:txBody>
      </p:sp>
      <p:sp>
        <p:nvSpPr>
          <p:cNvPr id="1887" name="Google Shape;1887;p53"/>
          <p:cNvSpPr txBox="1"/>
          <p:nvPr/>
        </p:nvSpPr>
        <p:spPr>
          <a:xfrm>
            <a:off x="3832314" y="5731843"/>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12</a:t>
            </a:r>
            <a:endParaRPr/>
          </a:p>
        </p:txBody>
      </p:sp>
      <p:sp>
        <p:nvSpPr>
          <p:cNvPr id="1888" name="Google Shape;1888;p53"/>
          <p:cNvSpPr txBox="1"/>
          <p:nvPr/>
        </p:nvSpPr>
        <p:spPr>
          <a:xfrm>
            <a:off x="3832314" y="6120096"/>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13</a:t>
            </a:r>
            <a:endParaRPr/>
          </a:p>
        </p:txBody>
      </p:sp>
      <p:sp>
        <p:nvSpPr>
          <p:cNvPr id="1889" name="Google Shape;1889;p53"/>
          <p:cNvSpPr txBox="1"/>
          <p:nvPr/>
        </p:nvSpPr>
        <p:spPr>
          <a:xfrm>
            <a:off x="3832314" y="6521155"/>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14</a:t>
            </a:r>
            <a:endParaRPr/>
          </a:p>
        </p:txBody>
      </p:sp>
      <p:sp>
        <p:nvSpPr>
          <p:cNvPr id="1890" name="Google Shape;1890;p53"/>
          <p:cNvSpPr txBox="1"/>
          <p:nvPr/>
        </p:nvSpPr>
        <p:spPr>
          <a:xfrm>
            <a:off x="3832314" y="6935812"/>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15</a:t>
            </a:r>
            <a:endParaRPr/>
          </a:p>
        </p:txBody>
      </p:sp>
      <p:sp>
        <p:nvSpPr>
          <p:cNvPr id="1891" name="Google Shape;1891;p53"/>
          <p:cNvSpPr txBox="1"/>
          <p:nvPr/>
        </p:nvSpPr>
        <p:spPr>
          <a:xfrm>
            <a:off x="3832314" y="7336068"/>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16</a:t>
            </a:r>
            <a:endParaRPr/>
          </a:p>
        </p:txBody>
      </p:sp>
      <p:sp>
        <p:nvSpPr>
          <p:cNvPr id="1892" name="Google Shape;1892;p53"/>
          <p:cNvSpPr txBox="1"/>
          <p:nvPr/>
        </p:nvSpPr>
        <p:spPr>
          <a:xfrm>
            <a:off x="3832314" y="7733297"/>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17</a:t>
            </a:r>
            <a:endParaRPr/>
          </a:p>
        </p:txBody>
      </p:sp>
      <p:sp>
        <p:nvSpPr>
          <p:cNvPr id="1893" name="Google Shape;1893;p53"/>
          <p:cNvSpPr/>
          <p:nvPr/>
        </p:nvSpPr>
        <p:spPr>
          <a:xfrm>
            <a:off x="3874482" y="8145718"/>
            <a:ext cx="261610" cy="261610"/>
          </a:xfrm>
          <a:prstGeom prst="ellipse">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b="1">
              <a:solidFill>
                <a:schemeClr val="accent3"/>
              </a:solidFill>
              <a:latin typeface="Calibri"/>
              <a:ea typeface="Calibri"/>
              <a:cs typeface="Calibri"/>
              <a:sym typeface="Calibri"/>
            </a:endParaRPr>
          </a:p>
        </p:txBody>
      </p:sp>
      <p:sp>
        <p:nvSpPr>
          <p:cNvPr id="1894" name="Google Shape;1894;p53"/>
          <p:cNvSpPr txBox="1"/>
          <p:nvPr/>
        </p:nvSpPr>
        <p:spPr>
          <a:xfrm>
            <a:off x="3832314" y="8147782"/>
            <a:ext cx="345945"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100" b="1">
                <a:solidFill>
                  <a:schemeClr val="accent3"/>
                </a:solidFill>
                <a:latin typeface="Calibri"/>
                <a:ea typeface="Calibri"/>
                <a:cs typeface="Calibri"/>
                <a:sym typeface="Calibri"/>
              </a:rPr>
              <a:t>18</a:t>
            </a:r>
            <a:endParaRPr/>
          </a:p>
        </p:txBody>
      </p:sp>
      <p:grpSp>
        <p:nvGrpSpPr>
          <p:cNvPr id="1895" name="Google Shape;1895;p53"/>
          <p:cNvGrpSpPr/>
          <p:nvPr/>
        </p:nvGrpSpPr>
        <p:grpSpPr>
          <a:xfrm>
            <a:off x="1124936" y="7701400"/>
            <a:ext cx="358701" cy="797344"/>
            <a:chOff x="3524508" y="2679091"/>
            <a:chExt cx="327409" cy="727787"/>
          </a:xfrm>
        </p:grpSpPr>
        <p:sp>
          <p:nvSpPr>
            <p:cNvPr id="1896" name="Google Shape;1896;p53"/>
            <p:cNvSpPr/>
            <p:nvPr/>
          </p:nvSpPr>
          <p:spPr>
            <a:xfrm>
              <a:off x="3526909" y="3062732"/>
              <a:ext cx="323729" cy="344146"/>
            </a:xfrm>
            <a:prstGeom prst="round2SameRect">
              <a:avLst>
                <a:gd name="adj1" fmla="val 50000"/>
                <a:gd name="adj2" fmla="val 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7" name="Google Shape;1897;p53"/>
            <p:cNvSpPr/>
            <p:nvPr/>
          </p:nvSpPr>
          <p:spPr>
            <a:xfrm>
              <a:off x="3524508" y="2679091"/>
              <a:ext cx="327409" cy="327409"/>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98" name="Google Shape;1898;p53"/>
          <p:cNvSpPr txBox="1"/>
          <p:nvPr/>
        </p:nvSpPr>
        <p:spPr>
          <a:xfrm>
            <a:off x="1000125" y="718367"/>
            <a:ext cx="52482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LA COMMUNICATION AVEC DES ENFANTS D'ÂGES DIFFÉRENTS*</a:t>
            </a:r>
            <a:endParaRPr/>
          </a:p>
        </p:txBody>
      </p:sp>
      <p:sp>
        <p:nvSpPr>
          <p:cNvPr id="1899" name="Google Shape;1899;p53"/>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0" name="Google Shape;1900;p53"/>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1" name="Google Shape;1901;p53"/>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2" name="Google Shape;1902;p53"/>
          <p:cNvSpPr/>
          <p:nvPr/>
        </p:nvSpPr>
        <p:spPr>
          <a:xfrm rot="1782986">
            <a:off x="286724" y="168964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3" name="Google Shape;1903;p53"/>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07"/>
        <p:cNvGrpSpPr/>
        <p:nvPr/>
      </p:nvGrpSpPr>
      <p:grpSpPr>
        <a:xfrm>
          <a:off x="0" y="0"/>
          <a:ext cx="0" cy="0"/>
          <a:chOff x="0" y="0"/>
          <a:chExt cx="0" cy="0"/>
        </a:xfrm>
      </p:grpSpPr>
      <p:sp>
        <p:nvSpPr>
          <p:cNvPr id="1908" name="Google Shape;1908;p54"/>
          <p:cNvSpPr txBox="1"/>
          <p:nvPr/>
        </p:nvSpPr>
        <p:spPr>
          <a:xfrm>
            <a:off x="1000125" y="718367"/>
            <a:ext cx="52482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CONSEILS DE COMMUNICATION POUR LES ENFANTS AYANT DES CAPACITÉS DIFFÉRENTES</a:t>
            </a:r>
            <a:endParaRPr/>
          </a:p>
        </p:txBody>
      </p:sp>
      <p:grpSp>
        <p:nvGrpSpPr>
          <p:cNvPr id="1909" name="Google Shape;1909;p54"/>
          <p:cNvGrpSpPr/>
          <p:nvPr/>
        </p:nvGrpSpPr>
        <p:grpSpPr>
          <a:xfrm>
            <a:off x="1153483" y="1526004"/>
            <a:ext cx="942017" cy="822422"/>
            <a:chOff x="5253067" y="8218588"/>
            <a:chExt cx="995333" cy="868969"/>
          </a:xfrm>
        </p:grpSpPr>
        <p:sp>
          <p:nvSpPr>
            <p:cNvPr id="1910" name="Google Shape;1910;p54"/>
            <p:cNvSpPr/>
            <p:nvPr/>
          </p:nvSpPr>
          <p:spPr>
            <a:xfrm>
              <a:off x="5316249" y="8218588"/>
              <a:ext cx="868969" cy="868969"/>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1" name="Google Shape;1911;p54"/>
            <p:cNvSpPr/>
            <p:nvPr/>
          </p:nvSpPr>
          <p:spPr>
            <a:xfrm>
              <a:off x="525306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2" name="Google Shape;1912;p54"/>
            <p:cNvSpPr/>
            <p:nvPr/>
          </p:nvSpPr>
          <p:spPr>
            <a:xfrm>
              <a:off x="610530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13" name="Google Shape;1913;p54"/>
          <p:cNvSpPr/>
          <p:nvPr/>
        </p:nvSpPr>
        <p:spPr>
          <a:xfrm>
            <a:off x="1306395" y="1812016"/>
            <a:ext cx="636194" cy="181030"/>
          </a:xfrm>
          <a:prstGeom prst="rect">
            <a:avLst/>
          </a:prstGeom>
          <a:solidFill>
            <a:srgbClr val="B8DF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914" name="Google Shape;1914;p54"/>
          <p:cNvGraphicFramePr/>
          <p:nvPr>
            <p:extLst>
              <p:ext uri="{D42A27DB-BD31-4B8C-83A1-F6EECF244321}">
                <p14:modId xmlns:p14="http://schemas.microsoft.com/office/powerpoint/2010/main" val="1329956704"/>
              </p:ext>
            </p:extLst>
          </p:nvPr>
        </p:nvGraphicFramePr>
        <p:xfrm>
          <a:off x="2460149" y="1526003"/>
          <a:ext cx="3788250" cy="3032780"/>
        </p:xfrm>
        <a:graphic>
          <a:graphicData uri="http://schemas.openxmlformats.org/drawingml/2006/table">
            <a:tbl>
              <a:tblPr firstRow="1" bandRow="1">
                <a:noFill/>
                <a:tableStyleId>{2E002EEE-DCA1-4BBC-BB20-DC795D1CDC30}</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rPr>
                        <a:t>Les déficiences visuelles</a:t>
                      </a:r>
                      <a:endParaRPr sz="1100" b="1">
                        <a:solidFill>
                          <a:schemeClr val="dk1"/>
                        </a:solidFill>
                      </a:endParaRPr>
                    </a:p>
                  </a:txBody>
                  <a:tcPr marL="91450" marR="91450" marT="45725" marB="45725">
                    <a:solidFill>
                      <a:srgbClr val="E7F4E5"/>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ZA" sz="1100" dirty="0" err="1"/>
                        <a:t>Fournir</a:t>
                      </a:r>
                      <a:r>
                        <a:rPr lang="en-ZA" sz="1100" dirty="0"/>
                        <a:t> des </a:t>
                      </a:r>
                      <a:r>
                        <a:rPr lang="en-ZA" sz="1100" dirty="0" err="1"/>
                        <a:t>informations</a:t>
                      </a:r>
                      <a:r>
                        <a:rPr lang="en-ZA" sz="1100" dirty="0"/>
                        <a:t> </a:t>
                      </a:r>
                      <a:r>
                        <a:rPr lang="en-ZA" sz="1100" dirty="0" err="1"/>
                        <a:t>orales</a:t>
                      </a:r>
                      <a:r>
                        <a:rPr lang="en-ZA" sz="1100" dirty="0"/>
                        <a:t> (</a:t>
                      </a:r>
                      <a:r>
                        <a:rPr lang="en-ZA" sz="1100" dirty="0" err="1"/>
                        <a:t>décrire</a:t>
                      </a:r>
                      <a:r>
                        <a:rPr lang="en-ZA" sz="1100" dirty="0"/>
                        <a:t> </a:t>
                      </a:r>
                      <a:r>
                        <a:rPr lang="en-ZA" sz="1100" dirty="0" err="1"/>
                        <a:t>ce</a:t>
                      </a:r>
                      <a:r>
                        <a:rPr lang="en-ZA" sz="1100" dirty="0"/>
                        <a:t> que </a:t>
                      </a:r>
                      <a:r>
                        <a:rPr lang="en-ZA" sz="1100" dirty="0" err="1"/>
                        <a:t>l'on</a:t>
                      </a:r>
                      <a:r>
                        <a:rPr lang="en-ZA" sz="1100" dirty="0"/>
                        <a:t> </a:t>
                      </a:r>
                      <a:r>
                        <a:rPr lang="en-ZA" sz="1100" dirty="0" err="1"/>
                        <a:t>voit</a:t>
                      </a:r>
                      <a:r>
                        <a:rPr lang="en-ZA" sz="1100" dirty="0"/>
                        <a:t>, lire un </a:t>
                      </a:r>
                      <a:r>
                        <a:rPr lang="en-ZA" sz="1100" dirty="0" err="1"/>
                        <a:t>texte</a:t>
                      </a:r>
                      <a:r>
                        <a:rPr lang="en-ZA" sz="1100" dirty="0"/>
                        <a:t>,...)</a:t>
                      </a:r>
                      <a:endParaRPr dirty="0"/>
                    </a:p>
                    <a:p>
                      <a:pPr marL="171450" marR="0" lvl="0" indent="-171450" algn="l" rtl="0">
                        <a:spcBef>
                          <a:spcPts val="0"/>
                        </a:spcBef>
                        <a:spcAft>
                          <a:spcPts val="0"/>
                        </a:spcAft>
                        <a:buClr>
                          <a:schemeClr val="dk1"/>
                        </a:buClr>
                        <a:buSzPts val="1100"/>
                        <a:buFont typeface="Arial"/>
                        <a:buChar char="•"/>
                      </a:pPr>
                      <a:r>
                        <a:rPr lang="en-ZA" sz="1100" dirty="0" err="1"/>
                        <a:t>Toujours</a:t>
                      </a:r>
                      <a:r>
                        <a:rPr lang="en-ZA" sz="1100" dirty="0"/>
                        <a:t> </a:t>
                      </a:r>
                      <a:r>
                        <a:rPr lang="en-ZA" sz="1100" dirty="0" err="1"/>
                        <a:t>parler</a:t>
                      </a:r>
                      <a:r>
                        <a:rPr lang="en-ZA" sz="1100" dirty="0"/>
                        <a:t> </a:t>
                      </a:r>
                      <a:r>
                        <a:rPr lang="en-ZA" sz="1100" dirty="0" err="1"/>
                        <a:t>directement</a:t>
                      </a:r>
                      <a:r>
                        <a:rPr lang="en-ZA" sz="1100" dirty="0"/>
                        <a:t> aux enfants, et non aux </a:t>
                      </a:r>
                      <a:r>
                        <a:rPr lang="en-ZA" sz="1100" dirty="0" err="1"/>
                        <a:t>adultes</a:t>
                      </a:r>
                      <a:r>
                        <a:rPr lang="en-ZA" sz="1100" dirty="0"/>
                        <a:t> qui les </a:t>
                      </a:r>
                      <a:r>
                        <a:rPr lang="en-ZA" sz="1100" dirty="0" err="1"/>
                        <a:t>assistent</a:t>
                      </a:r>
                      <a:r>
                        <a:rPr lang="en-ZA" sz="1100" dirty="0"/>
                        <a:t> </a:t>
                      </a:r>
                      <a:r>
                        <a:rPr lang="en-ZA" sz="1100" dirty="0" err="1"/>
                        <a:t>ou</a:t>
                      </a:r>
                      <a:r>
                        <a:rPr lang="en-ZA" sz="1100" dirty="0"/>
                        <a:t> les </a:t>
                      </a:r>
                      <a:r>
                        <a:rPr lang="en-ZA" sz="1100" dirty="0" err="1"/>
                        <a:t>accompagnent</a:t>
                      </a:r>
                      <a:r>
                        <a:rPr lang="en-ZA" sz="1100" dirty="0"/>
                        <a:t>.</a:t>
                      </a:r>
                      <a:endParaRPr dirty="0"/>
                    </a:p>
                    <a:p>
                      <a:pPr marL="171450" marR="0" lvl="0" indent="-171450" algn="l" rtl="0">
                        <a:spcBef>
                          <a:spcPts val="0"/>
                        </a:spcBef>
                        <a:spcAft>
                          <a:spcPts val="0"/>
                        </a:spcAft>
                        <a:buClr>
                          <a:schemeClr val="dk1"/>
                        </a:buClr>
                        <a:buSzPts val="1100"/>
                        <a:buFont typeface="Arial"/>
                        <a:buChar char="•"/>
                      </a:pPr>
                      <a:r>
                        <a:rPr lang="en-ZA" sz="1100" dirty="0" err="1"/>
                        <a:t>Parler</a:t>
                      </a:r>
                      <a:r>
                        <a:rPr lang="en-ZA" sz="1100" dirty="0"/>
                        <a:t> </a:t>
                      </a:r>
                      <a:r>
                        <a:rPr lang="en-ZA" sz="1100" dirty="0" err="1"/>
                        <a:t>directement</a:t>
                      </a:r>
                      <a:r>
                        <a:rPr lang="en-ZA" sz="1100" dirty="0"/>
                        <a:t> à </a:t>
                      </a:r>
                      <a:r>
                        <a:rPr lang="en-ZA" sz="1100" dirty="0" err="1"/>
                        <a:t>l'enfant</a:t>
                      </a:r>
                      <a:r>
                        <a:rPr lang="en-ZA" sz="1100" dirty="0"/>
                        <a:t> </a:t>
                      </a:r>
                      <a:r>
                        <a:rPr lang="en-ZA" sz="1100" dirty="0" err="1"/>
                        <a:t>en</a:t>
                      </a:r>
                      <a:r>
                        <a:rPr lang="en-ZA" sz="1100" dirty="0"/>
                        <a:t> </a:t>
                      </a:r>
                      <a:r>
                        <a:rPr lang="en-ZA" sz="1100" dirty="0" err="1"/>
                        <a:t>utilisant</a:t>
                      </a:r>
                      <a:r>
                        <a:rPr lang="en-ZA" sz="1100" dirty="0"/>
                        <a:t> </a:t>
                      </a:r>
                      <a:r>
                        <a:rPr lang="en-ZA" sz="1100" dirty="0" err="1"/>
                        <a:t>une</a:t>
                      </a:r>
                      <a:r>
                        <a:rPr lang="en-ZA" sz="1100" dirty="0"/>
                        <a:t> </a:t>
                      </a:r>
                      <a:r>
                        <a:rPr lang="en-ZA" sz="1100" dirty="0" err="1"/>
                        <a:t>voix</a:t>
                      </a:r>
                      <a:r>
                        <a:rPr lang="en-ZA" sz="1100" dirty="0"/>
                        <a:t> </a:t>
                      </a:r>
                      <a:r>
                        <a:rPr lang="en-ZA" sz="1100" dirty="0" err="1"/>
                        <a:t>normale</a:t>
                      </a:r>
                      <a:r>
                        <a:rPr lang="en-ZA" sz="1100" dirty="0"/>
                        <a:t> ; il </a:t>
                      </a:r>
                      <a:r>
                        <a:rPr lang="en-ZA" sz="1100" dirty="0" err="1"/>
                        <a:t>n'y</a:t>
                      </a:r>
                      <a:r>
                        <a:rPr lang="en-ZA" sz="1100" dirty="0"/>
                        <a:t> a </a:t>
                      </a:r>
                      <a:r>
                        <a:rPr lang="en-ZA" sz="1100" dirty="0" err="1"/>
                        <a:t>généralement</a:t>
                      </a:r>
                      <a:r>
                        <a:rPr lang="en-ZA" sz="1100" dirty="0"/>
                        <a:t> pas de </a:t>
                      </a:r>
                      <a:r>
                        <a:rPr lang="en-ZA" sz="1100" dirty="0" err="1"/>
                        <a:t>problème</a:t>
                      </a:r>
                      <a:r>
                        <a:rPr lang="en-ZA" sz="1100" dirty="0"/>
                        <a:t> </a:t>
                      </a:r>
                      <a:r>
                        <a:rPr lang="en-ZA" sz="1100" dirty="0" err="1"/>
                        <a:t>d'audition</a:t>
                      </a:r>
                      <a:r>
                        <a:rPr lang="en-ZA" sz="1100" dirty="0"/>
                        <a:t> pour </a:t>
                      </a:r>
                      <a:r>
                        <a:rPr lang="en-ZA" sz="1100" dirty="0" err="1"/>
                        <a:t>une</a:t>
                      </a:r>
                      <a:r>
                        <a:rPr lang="en-ZA" sz="1100" dirty="0"/>
                        <a:t> </a:t>
                      </a:r>
                      <a:r>
                        <a:rPr lang="en-ZA" sz="1100" dirty="0" err="1"/>
                        <a:t>personne</a:t>
                      </a:r>
                      <a:r>
                        <a:rPr lang="en-ZA" sz="1100" dirty="0"/>
                        <a:t> </a:t>
                      </a:r>
                      <a:r>
                        <a:rPr lang="en-ZA" sz="1100" dirty="0" err="1"/>
                        <a:t>aveugle</a:t>
                      </a:r>
                      <a:r>
                        <a:rPr lang="en-ZA" sz="1100" dirty="0"/>
                        <a:t>.</a:t>
                      </a:r>
                      <a:endParaRPr dirty="0"/>
                    </a:p>
                    <a:p>
                      <a:pPr marL="171450" marR="0" lvl="0" indent="-171450" algn="l" rtl="0">
                        <a:spcBef>
                          <a:spcPts val="0"/>
                        </a:spcBef>
                        <a:spcAft>
                          <a:spcPts val="0"/>
                        </a:spcAft>
                        <a:buClr>
                          <a:schemeClr val="dk1"/>
                        </a:buClr>
                        <a:buSzPts val="1100"/>
                        <a:buFont typeface="Arial"/>
                        <a:buChar char="•"/>
                      </a:pPr>
                      <a:r>
                        <a:rPr lang="en-ZA" sz="1100" dirty="0" err="1"/>
                        <a:t>Vérifier</a:t>
                      </a:r>
                      <a:r>
                        <a:rPr lang="en-ZA" sz="1100" dirty="0"/>
                        <a:t> </a:t>
                      </a:r>
                      <a:r>
                        <a:rPr lang="en-ZA" sz="1100" dirty="0" err="1"/>
                        <a:t>si</a:t>
                      </a:r>
                      <a:r>
                        <a:rPr lang="en-ZA" sz="1100" dirty="0"/>
                        <a:t> les </a:t>
                      </a:r>
                      <a:r>
                        <a:rPr lang="en-ZA" sz="1100" dirty="0" err="1"/>
                        <a:t>informations</a:t>
                      </a:r>
                      <a:r>
                        <a:rPr lang="en-ZA" sz="1100" dirty="0"/>
                        <a:t> </a:t>
                      </a:r>
                      <a:r>
                        <a:rPr lang="en-ZA" sz="1100" dirty="0" err="1"/>
                        <a:t>écrites</a:t>
                      </a:r>
                      <a:r>
                        <a:rPr lang="en-ZA" sz="1100" dirty="0"/>
                        <a:t> </a:t>
                      </a:r>
                      <a:r>
                        <a:rPr lang="en-ZA" sz="1100" dirty="0" err="1"/>
                        <a:t>peuvent</a:t>
                      </a:r>
                      <a:r>
                        <a:rPr lang="en-ZA" sz="1100" dirty="0"/>
                        <a:t> </a:t>
                      </a:r>
                      <a:r>
                        <a:rPr lang="en-ZA" sz="1100" dirty="0" err="1"/>
                        <a:t>être</a:t>
                      </a:r>
                      <a:r>
                        <a:rPr lang="en-ZA" sz="1100" dirty="0"/>
                        <a:t> </a:t>
                      </a:r>
                      <a:r>
                        <a:rPr lang="en-ZA" sz="1100" dirty="0" err="1"/>
                        <a:t>fournies</a:t>
                      </a:r>
                      <a:r>
                        <a:rPr lang="en-ZA" sz="1100" dirty="0"/>
                        <a:t> </a:t>
                      </a:r>
                      <a:r>
                        <a:rPr lang="en-ZA" sz="1100" dirty="0" err="1"/>
                        <a:t>en</a:t>
                      </a:r>
                      <a:r>
                        <a:rPr lang="en-ZA" sz="1100" dirty="0"/>
                        <a:t> braille </a:t>
                      </a:r>
                      <a:r>
                        <a:rPr lang="en-ZA" sz="1100" dirty="0" err="1"/>
                        <a:t>ou</a:t>
                      </a:r>
                      <a:r>
                        <a:rPr lang="en-ZA" sz="1100" dirty="0"/>
                        <a:t> </a:t>
                      </a:r>
                      <a:r>
                        <a:rPr lang="en-ZA" sz="1100" dirty="0" err="1"/>
                        <a:t>en</a:t>
                      </a:r>
                      <a:r>
                        <a:rPr lang="en-ZA" sz="1100" dirty="0"/>
                        <a:t> format audio.</a:t>
                      </a:r>
                      <a:endParaRPr dirty="0"/>
                    </a:p>
                    <a:p>
                      <a:pPr marL="171450" marR="0" lvl="0" indent="-171450" algn="l" rtl="0">
                        <a:spcBef>
                          <a:spcPts val="0"/>
                        </a:spcBef>
                        <a:spcAft>
                          <a:spcPts val="0"/>
                        </a:spcAft>
                        <a:buClr>
                          <a:schemeClr val="dk1"/>
                        </a:buClr>
                        <a:buSzPts val="1100"/>
                        <a:buFont typeface="Arial"/>
                        <a:buChar char="•"/>
                      </a:pPr>
                      <a:r>
                        <a:rPr lang="en-ZA" sz="1100" dirty="0" err="1"/>
                        <a:t>Lorsque</a:t>
                      </a:r>
                      <a:r>
                        <a:rPr lang="en-ZA" sz="1100" dirty="0"/>
                        <a:t> </a:t>
                      </a:r>
                      <a:r>
                        <a:rPr lang="en-ZA" sz="1100" dirty="0" err="1"/>
                        <a:t>l'enfant</a:t>
                      </a:r>
                      <a:r>
                        <a:rPr lang="en-ZA" sz="1100" dirty="0"/>
                        <a:t> se </a:t>
                      </a:r>
                      <a:r>
                        <a:rPr lang="en-ZA" sz="1100" dirty="0" err="1"/>
                        <a:t>trouve</a:t>
                      </a:r>
                      <a:r>
                        <a:rPr lang="en-ZA" sz="1100" dirty="0"/>
                        <a:t> dans un </a:t>
                      </a:r>
                      <a:r>
                        <a:rPr lang="en-ZA" sz="1100" dirty="0" err="1"/>
                        <a:t>groupe</a:t>
                      </a:r>
                      <a:r>
                        <a:rPr lang="en-ZA" sz="1100" dirty="0"/>
                        <a:t>, il faut </a:t>
                      </a:r>
                      <a:r>
                        <a:rPr lang="en-ZA" sz="1100" dirty="0" err="1"/>
                        <a:t>toujours</a:t>
                      </a:r>
                      <a:r>
                        <a:rPr lang="en-ZA" sz="1100" dirty="0"/>
                        <a:t> </a:t>
                      </a:r>
                      <a:r>
                        <a:rPr lang="en-ZA" sz="1100" dirty="0" err="1"/>
                        <a:t>s'adresser</a:t>
                      </a:r>
                      <a:r>
                        <a:rPr lang="en-ZA" sz="1100" dirty="0"/>
                        <a:t> à </a:t>
                      </a:r>
                      <a:r>
                        <a:rPr lang="en-ZA" sz="1100" dirty="0" err="1"/>
                        <a:t>l'enfant</a:t>
                      </a:r>
                      <a:r>
                        <a:rPr lang="en-ZA" sz="1100" dirty="0"/>
                        <a:t> </a:t>
                      </a:r>
                      <a:r>
                        <a:rPr lang="en-ZA" sz="1100" dirty="0" err="1"/>
                        <a:t>aveugle</a:t>
                      </a:r>
                      <a:r>
                        <a:rPr lang="en-ZA" sz="1100" dirty="0"/>
                        <a:t> </a:t>
                      </a:r>
                      <a:r>
                        <a:rPr lang="en-ZA" sz="1100" dirty="0" err="1"/>
                        <a:t>en</a:t>
                      </a:r>
                      <a:r>
                        <a:rPr lang="en-ZA" sz="1100" dirty="0"/>
                        <a:t> </a:t>
                      </a:r>
                      <a:r>
                        <a:rPr lang="en-ZA" sz="1100" dirty="0" err="1"/>
                        <a:t>utilisant</a:t>
                      </a:r>
                      <a:r>
                        <a:rPr lang="en-ZA" sz="1100" dirty="0"/>
                        <a:t> son nom, </a:t>
                      </a:r>
                      <a:r>
                        <a:rPr lang="en-ZA" sz="1100" dirty="0" err="1"/>
                        <a:t>sinon</a:t>
                      </a:r>
                      <a:r>
                        <a:rPr lang="en-ZA" sz="1100" dirty="0"/>
                        <a:t> il </a:t>
                      </a:r>
                      <a:r>
                        <a:rPr lang="en-ZA" sz="1100" dirty="0" err="1"/>
                        <a:t>risque</a:t>
                      </a:r>
                      <a:r>
                        <a:rPr lang="en-ZA" sz="1100" dirty="0"/>
                        <a:t> de ne pas savoir que </a:t>
                      </a:r>
                      <a:r>
                        <a:rPr lang="en-ZA" sz="1100" dirty="0" err="1"/>
                        <a:t>vous</a:t>
                      </a:r>
                      <a:r>
                        <a:rPr lang="en-ZA" sz="1100" dirty="0"/>
                        <a:t> </a:t>
                      </a:r>
                      <a:r>
                        <a:rPr lang="en-ZA" sz="1100" dirty="0" err="1"/>
                        <a:t>vous</a:t>
                      </a:r>
                      <a:r>
                        <a:rPr lang="en-ZA" sz="1100" dirty="0"/>
                        <a:t> </a:t>
                      </a:r>
                      <a:r>
                        <a:rPr lang="en-ZA" sz="1100" dirty="0" err="1"/>
                        <a:t>adressez</a:t>
                      </a:r>
                      <a:r>
                        <a:rPr lang="en-ZA" sz="1100" dirty="0"/>
                        <a:t> à </a:t>
                      </a:r>
                      <a:r>
                        <a:rPr lang="en-ZA" sz="1100" dirty="0" err="1"/>
                        <a:t>lui</a:t>
                      </a:r>
                      <a:r>
                        <a:rPr lang="en-ZA" sz="1100" dirty="0"/>
                        <a:t>.</a:t>
                      </a:r>
                      <a:endParaRPr dirty="0"/>
                    </a:p>
                    <a:p>
                      <a:pPr marL="171450" marR="0" lvl="0" indent="-171450" algn="l" rtl="0">
                        <a:spcBef>
                          <a:spcPts val="0"/>
                        </a:spcBef>
                        <a:spcAft>
                          <a:spcPts val="0"/>
                        </a:spcAft>
                        <a:buClr>
                          <a:schemeClr val="dk1"/>
                        </a:buClr>
                        <a:buSzPts val="1100"/>
                        <a:buFont typeface="Arial"/>
                        <a:buChar char="•"/>
                      </a:pPr>
                      <a:r>
                        <a:rPr lang="en-ZA" sz="1100" dirty="0"/>
                        <a:t>Si </a:t>
                      </a:r>
                      <a:r>
                        <a:rPr lang="en-ZA" sz="1100" dirty="0" err="1"/>
                        <a:t>vous</a:t>
                      </a:r>
                      <a:r>
                        <a:rPr lang="en-ZA" sz="1100" dirty="0"/>
                        <a:t> </a:t>
                      </a:r>
                      <a:r>
                        <a:rPr lang="en-ZA" sz="1100" dirty="0" err="1"/>
                        <a:t>quittez</a:t>
                      </a:r>
                      <a:r>
                        <a:rPr lang="en-ZA" sz="1100" dirty="0"/>
                        <a:t> la pièce, </a:t>
                      </a:r>
                      <a:r>
                        <a:rPr lang="en-ZA" sz="1100" dirty="0" err="1"/>
                        <a:t>faites</a:t>
                      </a:r>
                      <a:r>
                        <a:rPr lang="en-ZA" sz="1100" dirty="0"/>
                        <a:t>-le savoir à </a:t>
                      </a:r>
                      <a:r>
                        <a:rPr lang="en-ZA" sz="1100" dirty="0" err="1"/>
                        <a:t>l'enfant</a:t>
                      </a:r>
                      <a:r>
                        <a:rPr lang="en-ZA" sz="1100" dirty="0"/>
                        <a:t>.</a:t>
                      </a:r>
                      <a:endParaRPr dirty="0"/>
                    </a:p>
                    <a:p>
                      <a:pPr marL="171450" marR="0" lvl="0" indent="-171450" algn="l" rtl="0">
                        <a:spcBef>
                          <a:spcPts val="0"/>
                        </a:spcBef>
                        <a:spcAft>
                          <a:spcPts val="0"/>
                        </a:spcAft>
                        <a:buClr>
                          <a:schemeClr val="dk1"/>
                        </a:buClr>
                        <a:buSzPts val="1100"/>
                        <a:buFont typeface="Arial"/>
                        <a:buChar char="•"/>
                      </a:pPr>
                      <a:r>
                        <a:rPr lang="en-ZA" sz="1100" dirty="0" err="1"/>
                        <a:t>Assurez-vous</a:t>
                      </a:r>
                      <a:r>
                        <a:rPr lang="en-ZA" sz="1100" dirty="0"/>
                        <a:t> que </a:t>
                      </a:r>
                      <a:r>
                        <a:rPr lang="en-ZA" sz="1100" dirty="0" err="1"/>
                        <a:t>l'enfant</a:t>
                      </a:r>
                      <a:r>
                        <a:rPr lang="en-ZA" sz="1100" dirty="0"/>
                        <a:t> </a:t>
                      </a:r>
                      <a:r>
                        <a:rPr lang="en-ZA" sz="1100" dirty="0" err="1"/>
                        <a:t>sait</a:t>
                      </a:r>
                      <a:r>
                        <a:rPr lang="en-ZA" sz="1100" dirty="0"/>
                        <a:t> </a:t>
                      </a:r>
                      <a:r>
                        <a:rPr lang="en-ZA" sz="1100" dirty="0" err="1"/>
                        <a:t>où</a:t>
                      </a:r>
                      <a:r>
                        <a:rPr lang="en-ZA" sz="1100" dirty="0"/>
                        <a:t> se </a:t>
                      </a:r>
                      <a:r>
                        <a:rPr lang="en-ZA" sz="1100" dirty="0" err="1"/>
                        <a:t>trouvent</a:t>
                      </a:r>
                      <a:r>
                        <a:rPr lang="en-ZA" sz="1100" dirty="0"/>
                        <a:t> les </a:t>
                      </a:r>
                      <a:r>
                        <a:rPr lang="en-ZA" sz="1100" dirty="0" err="1"/>
                        <a:t>portes</a:t>
                      </a:r>
                      <a:r>
                        <a:rPr lang="en-ZA" sz="1100" dirty="0"/>
                        <a:t>, les </a:t>
                      </a:r>
                      <a:r>
                        <a:rPr lang="en-ZA" sz="1100" dirty="0" err="1"/>
                        <a:t>fenêtres</a:t>
                      </a:r>
                      <a:r>
                        <a:rPr lang="en-ZA" sz="1100" dirty="0"/>
                        <a:t> et les </a:t>
                      </a:r>
                      <a:r>
                        <a:rPr lang="en-ZA" sz="1100" dirty="0" err="1"/>
                        <a:t>meubles</a:t>
                      </a:r>
                      <a:r>
                        <a:rPr lang="en-ZA" sz="1100" dirty="0"/>
                        <a:t>, comment </a:t>
                      </a:r>
                      <a:r>
                        <a:rPr lang="en-ZA" sz="1100" dirty="0" err="1"/>
                        <a:t>trouver</a:t>
                      </a:r>
                      <a:r>
                        <a:rPr lang="en-ZA" sz="1100" dirty="0"/>
                        <a:t> les toilettes et </a:t>
                      </a:r>
                      <a:r>
                        <a:rPr lang="en-ZA" sz="1100" dirty="0" err="1"/>
                        <a:t>éliminez</a:t>
                      </a:r>
                      <a:r>
                        <a:rPr lang="en-ZA" sz="1100" dirty="0"/>
                        <a:t> </a:t>
                      </a:r>
                      <a:r>
                        <a:rPr lang="en-ZA" sz="1100" dirty="0" err="1"/>
                        <a:t>tous</a:t>
                      </a:r>
                      <a:r>
                        <a:rPr lang="en-ZA" sz="1100" dirty="0"/>
                        <a:t> les obstacles </a:t>
                      </a:r>
                      <a:r>
                        <a:rPr lang="en-ZA" sz="1100" dirty="0" err="1"/>
                        <a:t>inutiles</a:t>
                      </a:r>
                      <a:r>
                        <a:rPr lang="en-ZA" sz="1100" dirty="0"/>
                        <a:t>.</a:t>
                      </a:r>
                      <a:endParaRPr dirty="0"/>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grpSp>
        <p:nvGrpSpPr>
          <p:cNvPr id="1915" name="Google Shape;1915;p54"/>
          <p:cNvGrpSpPr/>
          <p:nvPr/>
        </p:nvGrpSpPr>
        <p:grpSpPr>
          <a:xfrm>
            <a:off x="1153483" y="4707157"/>
            <a:ext cx="942017" cy="822422"/>
            <a:chOff x="5253067" y="8218588"/>
            <a:chExt cx="995333" cy="868969"/>
          </a:xfrm>
        </p:grpSpPr>
        <p:sp>
          <p:nvSpPr>
            <p:cNvPr id="1916" name="Google Shape;1916;p54"/>
            <p:cNvSpPr/>
            <p:nvPr/>
          </p:nvSpPr>
          <p:spPr>
            <a:xfrm>
              <a:off x="5316249" y="8218588"/>
              <a:ext cx="868969" cy="868969"/>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7" name="Google Shape;1917;p54"/>
            <p:cNvSpPr/>
            <p:nvPr/>
          </p:nvSpPr>
          <p:spPr>
            <a:xfrm>
              <a:off x="525306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8" name="Google Shape;1918;p54"/>
            <p:cNvSpPr/>
            <p:nvPr/>
          </p:nvSpPr>
          <p:spPr>
            <a:xfrm>
              <a:off x="610530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19" name="Google Shape;1919;p54"/>
          <p:cNvSpPr/>
          <p:nvPr/>
        </p:nvSpPr>
        <p:spPr>
          <a:xfrm>
            <a:off x="1119281" y="5038704"/>
            <a:ext cx="203831" cy="181030"/>
          </a:xfrm>
          <a:prstGeom prst="rect">
            <a:avLst/>
          </a:prstGeom>
          <a:solidFill>
            <a:srgbClr val="B8DF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920" name="Google Shape;1920;p54"/>
          <p:cNvGraphicFramePr/>
          <p:nvPr>
            <p:extLst>
              <p:ext uri="{D42A27DB-BD31-4B8C-83A1-F6EECF244321}">
                <p14:modId xmlns:p14="http://schemas.microsoft.com/office/powerpoint/2010/main" val="320028001"/>
              </p:ext>
            </p:extLst>
          </p:nvPr>
        </p:nvGraphicFramePr>
        <p:xfrm>
          <a:off x="2460149" y="4707156"/>
          <a:ext cx="3788250" cy="4038620"/>
        </p:xfrm>
        <a:graphic>
          <a:graphicData uri="http://schemas.openxmlformats.org/drawingml/2006/table">
            <a:tbl>
              <a:tblPr firstRow="1" bandRow="1">
                <a:noFill/>
                <a:tableStyleId>{2E002EEE-DCA1-4BBC-BB20-DC795D1CDC30}</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spcBef>
                          <a:spcPts val="0"/>
                        </a:spcBef>
                        <a:spcAft>
                          <a:spcPts val="0"/>
                        </a:spcAft>
                        <a:buNone/>
                      </a:pPr>
                      <a:r>
                        <a:rPr lang="en-ZA" sz="1100" b="1">
                          <a:solidFill>
                            <a:schemeClr val="dk1"/>
                          </a:solidFill>
                        </a:rPr>
                        <a:t>Déficience auditive</a:t>
                      </a:r>
                      <a:endParaRPr sz="1100" b="1">
                        <a:solidFill>
                          <a:schemeClr val="dk1"/>
                        </a:solidFill>
                      </a:endParaRPr>
                    </a:p>
                  </a:txBody>
                  <a:tcPr marL="91450" marR="91450" marT="45725" marB="45725">
                    <a:solidFill>
                      <a:srgbClr val="E7F4E5"/>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Demandez</a:t>
                      </a:r>
                      <a:r>
                        <a:rPr lang="en-ZA" sz="1100" dirty="0">
                          <a:solidFill>
                            <a:schemeClr val="dk1"/>
                          </a:solidFill>
                        </a:rPr>
                        <a:t> </a:t>
                      </a:r>
                      <a:r>
                        <a:rPr lang="en-ZA" sz="1100" dirty="0" err="1">
                          <a:solidFill>
                            <a:schemeClr val="dk1"/>
                          </a:solidFill>
                        </a:rPr>
                        <a:t>toujours</a:t>
                      </a:r>
                      <a:r>
                        <a:rPr lang="en-ZA" sz="1100" dirty="0">
                          <a:solidFill>
                            <a:schemeClr val="dk1"/>
                          </a:solidFill>
                        </a:rPr>
                        <a:t> à </a:t>
                      </a:r>
                      <a:r>
                        <a:rPr lang="en-ZA" sz="1100" dirty="0" err="1">
                          <a:solidFill>
                            <a:schemeClr val="dk1"/>
                          </a:solidFill>
                        </a:rPr>
                        <a:t>l'enfant</a:t>
                      </a:r>
                      <a:r>
                        <a:rPr lang="en-ZA" sz="1100" dirty="0">
                          <a:solidFill>
                            <a:schemeClr val="dk1"/>
                          </a:solidFill>
                        </a:rPr>
                        <a:t> </a:t>
                      </a:r>
                      <a:r>
                        <a:rPr lang="en-ZA" sz="1100" dirty="0" err="1">
                          <a:solidFill>
                            <a:schemeClr val="dk1"/>
                          </a:solidFill>
                        </a:rPr>
                        <a:t>quel</a:t>
                      </a:r>
                      <a:r>
                        <a:rPr lang="en-ZA" sz="1100" dirty="0">
                          <a:solidFill>
                            <a:schemeClr val="dk1"/>
                          </a:solidFill>
                        </a:rPr>
                        <a:t> mode </a:t>
                      </a:r>
                      <a:r>
                        <a:rPr lang="en-ZA" sz="1100" dirty="0" err="1">
                          <a:solidFill>
                            <a:schemeClr val="dk1"/>
                          </a:solidFill>
                        </a:rPr>
                        <a:t>ou</a:t>
                      </a:r>
                      <a:r>
                        <a:rPr lang="en-ZA" sz="1100" dirty="0">
                          <a:solidFill>
                            <a:schemeClr val="dk1"/>
                          </a:solidFill>
                        </a:rPr>
                        <a:t> </a:t>
                      </a:r>
                      <a:r>
                        <a:rPr lang="en-ZA" sz="1100" dirty="0" err="1">
                          <a:solidFill>
                            <a:schemeClr val="dk1"/>
                          </a:solidFill>
                        </a:rPr>
                        <a:t>quels</a:t>
                      </a:r>
                      <a:r>
                        <a:rPr lang="en-ZA" sz="1100" dirty="0">
                          <a:solidFill>
                            <a:schemeClr val="dk1"/>
                          </a:solidFill>
                        </a:rPr>
                        <a:t> modes de communication </a:t>
                      </a:r>
                      <a:r>
                        <a:rPr lang="en-ZA" sz="1100" dirty="0" err="1">
                          <a:solidFill>
                            <a:schemeClr val="dk1"/>
                          </a:solidFill>
                        </a:rPr>
                        <a:t>lui</a:t>
                      </a:r>
                      <a:r>
                        <a:rPr lang="en-ZA" sz="1100" dirty="0">
                          <a:solidFill>
                            <a:schemeClr val="dk1"/>
                          </a:solidFill>
                        </a:rPr>
                        <a:t> </a:t>
                      </a:r>
                      <a:r>
                        <a:rPr lang="en-ZA" sz="1100" dirty="0" err="1">
                          <a:solidFill>
                            <a:schemeClr val="dk1"/>
                          </a:solidFill>
                        </a:rPr>
                        <a:t>conviendraient</a:t>
                      </a:r>
                      <a:r>
                        <a:rPr lang="en-ZA" sz="1100" dirty="0">
                          <a:solidFill>
                            <a:schemeClr val="dk1"/>
                          </a:solidFill>
                        </a:rPr>
                        <a:t> le </a:t>
                      </a:r>
                      <a:r>
                        <a:rPr lang="en-ZA" sz="1100" dirty="0" err="1">
                          <a:solidFill>
                            <a:schemeClr val="dk1"/>
                          </a:solidFill>
                        </a:rPr>
                        <a:t>mieux</a:t>
                      </a:r>
                      <a:r>
                        <a:rPr lang="en-ZA" sz="1100" dirty="0">
                          <a:solidFill>
                            <a:schemeClr val="dk1"/>
                          </a:solidFill>
                        </a:rPr>
                        <a:t> - par </a:t>
                      </a:r>
                      <a:r>
                        <a:rPr lang="en-ZA" sz="1100" dirty="0" err="1">
                          <a:solidFill>
                            <a:schemeClr val="dk1"/>
                          </a:solidFill>
                        </a:rPr>
                        <a:t>exemple</a:t>
                      </a:r>
                      <a:r>
                        <a:rPr lang="en-ZA" sz="1100" dirty="0">
                          <a:solidFill>
                            <a:schemeClr val="dk1"/>
                          </a:solidFill>
                        </a:rPr>
                        <a:t>, </a:t>
                      </a:r>
                      <a:r>
                        <a:rPr lang="en-ZA" sz="1100" dirty="0" err="1">
                          <a:solidFill>
                            <a:schemeClr val="dk1"/>
                          </a:solidFill>
                        </a:rPr>
                        <a:t>l'interprétation</a:t>
                      </a:r>
                      <a:r>
                        <a:rPr lang="en-ZA" sz="1100" dirty="0">
                          <a:solidFill>
                            <a:schemeClr val="dk1"/>
                          </a:solidFill>
                        </a:rPr>
                        <a:t> </a:t>
                      </a:r>
                      <a:r>
                        <a:rPr lang="en-ZA" sz="1100" dirty="0" err="1">
                          <a:solidFill>
                            <a:schemeClr val="dk1"/>
                          </a:solidFill>
                        </a:rPr>
                        <a:t>en</a:t>
                      </a:r>
                      <a:r>
                        <a:rPr lang="en-ZA" sz="1100" dirty="0">
                          <a:solidFill>
                            <a:schemeClr val="dk1"/>
                          </a:solidFill>
                        </a:rPr>
                        <a:t> langue des </a:t>
                      </a:r>
                      <a:r>
                        <a:rPr lang="en-ZA" sz="1100" dirty="0" err="1">
                          <a:solidFill>
                            <a:schemeClr val="dk1"/>
                          </a:solidFill>
                        </a:rPr>
                        <a:t>signes</a:t>
                      </a:r>
                      <a:r>
                        <a:rPr lang="en-ZA" sz="1100" dirty="0">
                          <a:solidFill>
                            <a:schemeClr val="dk1"/>
                          </a:solidFill>
                        </a:rPr>
                        <a:t>, le sous-</a:t>
                      </a:r>
                      <a:r>
                        <a:rPr lang="en-ZA" sz="1100" dirty="0" err="1">
                          <a:solidFill>
                            <a:schemeClr val="dk1"/>
                          </a:solidFill>
                        </a:rPr>
                        <a:t>titrage</a:t>
                      </a:r>
                      <a:r>
                        <a:rPr lang="en-ZA" sz="1100" dirty="0">
                          <a:solidFill>
                            <a:schemeClr val="dk1"/>
                          </a:solidFill>
                        </a:rPr>
                        <a:t> </a:t>
                      </a:r>
                      <a:r>
                        <a:rPr lang="en-ZA" sz="1100" dirty="0" err="1">
                          <a:solidFill>
                            <a:schemeClr val="dk1"/>
                          </a:solidFill>
                        </a:rPr>
                        <a:t>ou</a:t>
                      </a:r>
                      <a:r>
                        <a:rPr lang="en-ZA" sz="1100" dirty="0">
                          <a:solidFill>
                            <a:schemeClr val="dk1"/>
                          </a:solidFill>
                        </a:rPr>
                        <a:t> la </a:t>
                      </a:r>
                      <a:r>
                        <a:rPr lang="en-ZA" sz="1100" dirty="0" err="1">
                          <a:solidFill>
                            <a:schemeClr val="dk1"/>
                          </a:solidFill>
                        </a:rPr>
                        <a:t>messagerie</a:t>
                      </a:r>
                      <a:r>
                        <a:rPr lang="en-ZA" sz="1100" dirty="0">
                          <a:solidFill>
                            <a:schemeClr val="dk1"/>
                          </a:solidFill>
                        </a:rPr>
                        <a:t> </a:t>
                      </a:r>
                      <a:r>
                        <a:rPr lang="en-ZA" sz="1100" dirty="0" err="1">
                          <a:solidFill>
                            <a:schemeClr val="dk1"/>
                          </a:solidFill>
                        </a:rPr>
                        <a:t>textuelle</a:t>
                      </a:r>
                      <a:r>
                        <a:rPr lang="en-ZA" sz="1100" dirty="0">
                          <a:solidFill>
                            <a:schemeClr val="dk1"/>
                          </a:solidFill>
                        </a:rPr>
                        <a:t> ;</a:t>
                      </a:r>
                      <a:endParaRPr dirty="0"/>
                    </a:p>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Si </a:t>
                      </a:r>
                      <a:r>
                        <a:rPr lang="en-ZA" sz="1100" dirty="0" err="1">
                          <a:solidFill>
                            <a:schemeClr val="dk1"/>
                          </a:solidFill>
                        </a:rPr>
                        <a:t>l'enfant</a:t>
                      </a:r>
                      <a:r>
                        <a:rPr lang="en-ZA" sz="1100" dirty="0">
                          <a:solidFill>
                            <a:schemeClr val="dk1"/>
                          </a:solidFill>
                        </a:rPr>
                        <a:t> utilise la langue des </a:t>
                      </a:r>
                      <a:r>
                        <a:rPr lang="en-ZA" sz="1100" dirty="0" err="1">
                          <a:solidFill>
                            <a:schemeClr val="dk1"/>
                          </a:solidFill>
                        </a:rPr>
                        <a:t>signes</a:t>
                      </a:r>
                      <a:r>
                        <a:rPr lang="en-ZA" sz="1100" dirty="0">
                          <a:solidFill>
                            <a:schemeClr val="dk1"/>
                          </a:solidFill>
                        </a:rPr>
                        <a:t>, il </a:t>
                      </a:r>
                      <a:r>
                        <a:rPr lang="en-ZA" sz="1100" dirty="0" err="1">
                          <a:solidFill>
                            <a:schemeClr val="dk1"/>
                          </a:solidFill>
                        </a:rPr>
                        <a:t>est</a:t>
                      </a:r>
                      <a:r>
                        <a:rPr lang="en-ZA" sz="1100" dirty="0">
                          <a:solidFill>
                            <a:schemeClr val="dk1"/>
                          </a:solidFill>
                        </a:rPr>
                        <a:t> important </a:t>
                      </a:r>
                      <a:r>
                        <a:rPr lang="en-ZA" sz="1100" dirty="0" err="1">
                          <a:solidFill>
                            <a:schemeClr val="dk1"/>
                          </a:solidFill>
                        </a:rPr>
                        <a:t>d'avoir</a:t>
                      </a:r>
                      <a:r>
                        <a:rPr lang="en-ZA" sz="1100" dirty="0">
                          <a:solidFill>
                            <a:schemeClr val="dk1"/>
                          </a:solidFill>
                        </a:rPr>
                        <a:t> un </a:t>
                      </a:r>
                      <a:r>
                        <a:rPr lang="en-ZA" sz="1100" dirty="0" err="1">
                          <a:solidFill>
                            <a:schemeClr val="dk1"/>
                          </a:solidFill>
                        </a:rPr>
                        <a:t>interprète</a:t>
                      </a:r>
                      <a:r>
                        <a:rPr lang="en-ZA" sz="1100" dirty="0">
                          <a:solidFill>
                            <a:schemeClr val="dk1"/>
                          </a:solidFill>
                        </a:rPr>
                        <a:t> (il </a:t>
                      </a:r>
                      <a:r>
                        <a:rPr lang="en-ZA" sz="1100" dirty="0" err="1">
                          <a:solidFill>
                            <a:schemeClr val="dk1"/>
                          </a:solidFill>
                        </a:rPr>
                        <a:t>est</a:t>
                      </a:r>
                      <a:r>
                        <a:rPr lang="en-ZA" sz="1100" dirty="0">
                          <a:solidFill>
                            <a:schemeClr val="dk1"/>
                          </a:solidFill>
                        </a:rPr>
                        <a:t> courant que les parents </a:t>
                      </a:r>
                      <a:r>
                        <a:rPr lang="en-ZA" sz="1100" dirty="0" err="1">
                          <a:solidFill>
                            <a:schemeClr val="dk1"/>
                          </a:solidFill>
                        </a:rPr>
                        <a:t>ou</a:t>
                      </a:r>
                      <a:r>
                        <a:rPr lang="en-ZA" sz="1100" dirty="0">
                          <a:solidFill>
                            <a:schemeClr val="dk1"/>
                          </a:solidFill>
                        </a:rPr>
                        <a:t> les frères et </a:t>
                      </a:r>
                      <a:r>
                        <a:rPr lang="en-ZA" sz="1100" dirty="0" err="1">
                          <a:solidFill>
                            <a:schemeClr val="dk1"/>
                          </a:solidFill>
                        </a:rPr>
                        <a:t>sœurs</a:t>
                      </a:r>
                      <a:r>
                        <a:rPr lang="en-ZA" sz="1100" dirty="0">
                          <a:solidFill>
                            <a:schemeClr val="dk1"/>
                          </a:solidFill>
                        </a:rPr>
                        <a:t> </a:t>
                      </a:r>
                      <a:r>
                        <a:rPr lang="en-ZA" sz="1100" dirty="0" err="1">
                          <a:solidFill>
                            <a:schemeClr val="dk1"/>
                          </a:solidFill>
                        </a:rPr>
                        <a:t>interprètent</a:t>
                      </a:r>
                      <a:r>
                        <a:rPr lang="en-ZA" sz="1100" dirty="0">
                          <a:solidFill>
                            <a:schemeClr val="dk1"/>
                          </a:solidFill>
                        </a:rPr>
                        <a:t> pour un enfant </a:t>
                      </a:r>
                      <a:r>
                        <a:rPr lang="en-ZA" sz="1100" dirty="0" err="1">
                          <a:solidFill>
                            <a:schemeClr val="dk1"/>
                          </a:solidFill>
                        </a:rPr>
                        <a:t>sourd</a:t>
                      </a:r>
                      <a:r>
                        <a:rPr lang="en-ZA" sz="1100" dirty="0">
                          <a:solidFill>
                            <a:schemeClr val="dk1"/>
                          </a:solidFill>
                        </a:rPr>
                        <a:t>). </a:t>
                      </a:r>
                      <a:r>
                        <a:rPr lang="en-ZA" sz="1100" dirty="0" err="1">
                          <a:solidFill>
                            <a:schemeClr val="dk1"/>
                          </a:solidFill>
                        </a:rPr>
                        <a:t>Cependant</a:t>
                      </a:r>
                      <a:r>
                        <a:rPr lang="en-ZA" sz="1100" dirty="0">
                          <a:solidFill>
                            <a:schemeClr val="dk1"/>
                          </a:solidFill>
                        </a:rPr>
                        <a:t>, pour </a:t>
                      </a:r>
                      <a:r>
                        <a:rPr lang="en-ZA" sz="1100" dirty="0" err="1">
                          <a:solidFill>
                            <a:schemeClr val="dk1"/>
                          </a:solidFill>
                        </a:rPr>
                        <a:t>pouvoir</a:t>
                      </a:r>
                      <a:r>
                        <a:rPr lang="en-ZA" sz="1100" dirty="0">
                          <a:solidFill>
                            <a:schemeClr val="dk1"/>
                          </a:solidFill>
                        </a:rPr>
                        <a:t> </a:t>
                      </a:r>
                      <a:r>
                        <a:rPr lang="en-ZA" sz="1100" dirty="0" err="1">
                          <a:solidFill>
                            <a:schemeClr val="dk1"/>
                          </a:solidFill>
                        </a:rPr>
                        <a:t>parler</a:t>
                      </a:r>
                      <a:r>
                        <a:rPr lang="en-ZA" sz="1100" dirty="0">
                          <a:solidFill>
                            <a:schemeClr val="dk1"/>
                          </a:solidFill>
                        </a:rPr>
                        <a:t> </a:t>
                      </a:r>
                      <a:r>
                        <a:rPr lang="en-ZA" sz="1100" dirty="0" err="1">
                          <a:solidFill>
                            <a:schemeClr val="dk1"/>
                          </a:solidFill>
                        </a:rPr>
                        <a:t>ouvertement</a:t>
                      </a:r>
                      <a:r>
                        <a:rPr lang="en-ZA" sz="1100" dirty="0">
                          <a:solidFill>
                            <a:schemeClr val="dk1"/>
                          </a:solidFill>
                        </a:rPr>
                        <a:t> et </a:t>
                      </a:r>
                      <a:r>
                        <a:rPr lang="en-ZA" sz="1100" dirty="0" err="1">
                          <a:solidFill>
                            <a:schemeClr val="dk1"/>
                          </a:solidFill>
                        </a:rPr>
                        <a:t>en</a:t>
                      </a:r>
                      <a:r>
                        <a:rPr lang="en-ZA" sz="1100" dirty="0">
                          <a:solidFill>
                            <a:schemeClr val="dk1"/>
                          </a:solidFill>
                        </a:rPr>
                        <a:t> </a:t>
                      </a:r>
                      <a:r>
                        <a:rPr lang="en-ZA" sz="1100" dirty="0" err="1">
                          <a:solidFill>
                            <a:schemeClr val="dk1"/>
                          </a:solidFill>
                        </a:rPr>
                        <a:t>toute</a:t>
                      </a:r>
                      <a:r>
                        <a:rPr lang="en-ZA" sz="1100" dirty="0">
                          <a:solidFill>
                            <a:schemeClr val="dk1"/>
                          </a:solidFill>
                        </a:rPr>
                        <a:t> </a:t>
                      </a:r>
                      <a:r>
                        <a:rPr lang="en-ZA" sz="1100" dirty="0" err="1">
                          <a:solidFill>
                            <a:schemeClr val="dk1"/>
                          </a:solidFill>
                        </a:rPr>
                        <a:t>sécurité</a:t>
                      </a:r>
                      <a:r>
                        <a:rPr lang="en-ZA" sz="1100" dirty="0">
                          <a:solidFill>
                            <a:schemeClr val="dk1"/>
                          </a:solidFill>
                        </a:rPr>
                        <a:t>, un enfant </a:t>
                      </a:r>
                      <a:r>
                        <a:rPr lang="en-ZA" sz="1100" dirty="0" err="1">
                          <a:solidFill>
                            <a:schemeClr val="dk1"/>
                          </a:solidFill>
                        </a:rPr>
                        <a:t>sourd</a:t>
                      </a:r>
                      <a:r>
                        <a:rPr lang="en-ZA" sz="1100" dirty="0">
                          <a:solidFill>
                            <a:schemeClr val="dk1"/>
                          </a:solidFill>
                        </a:rPr>
                        <a:t> a </a:t>
                      </a:r>
                      <a:r>
                        <a:rPr lang="en-ZA" sz="1100" dirty="0" err="1">
                          <a:solidFill>
                            <a:schemeClr val="dk1"/>
                          </a:solidFill>
                        </a:rPr>
                        <a:t>parfois</a:t>
                      </a:r>
                      <a:r>
                        <a:rPr lang="en-ZA" sz="1100" dirty="0">
                          <a:solidFill>
                            <a:schemeClr val="dk1"/>
                          </a:solidFill>
                        </a:rPr>
                        <a:t> </a:t>
                      </a:r>
                      <a:r>
                        <a:rPr lang="en-ZA" sz="1100" dirty="0" err="1">
                          <a:solidFill>
                            <a:schemeClr val="dk1"/>
                          </a:solidFill>
                        </a:rPr>
                        <a:t>besoin</a:t>
                      </a:r>
                      <a:r>
                        <a:rPr lang="en-ZA" sz="1100" dirty="0">
                          <a:solidFill>
                            <a:schemeClr val="dk1"/>
                          </a:solidFill>
                        </a:rPr>
                        <a:t> </a:t>
                      </a:r>
                      <a:r>
                        <a:rPr lang="en-ZA" sz="1100" dirty="0" err="1">
                          <a:solidFill>
                            <a:schemeClr val="dk1"/>
                          </a:solidFill>
                        </a:rPr>
                        <a:t>d'intimité</a:t>
                      </a:r>
                      <a:r>
                        <a:rPr lang="en-ZA" sz="1100" dirty="0">
                          <a:solidFill>
                            <a:schemeClr val="dk1"/>
                          </a:solidFill>
                        </a:rPr>
                        <a:t> et de </a:t>
                      </a:r>
                      <a:r>
                        <a:rPr lang="en-ZA" sz="1100" dirty="0" err="1">
                          <a:solidFill>
                            <a:schemeClr val="dk1"/>
                          </a:solidFill>
                        </a:rPr>
                        <a:t>confidentialité</a:t>
                      </a:r>
                      <a:r>
                        <a:rPr lang="en-ZA" sz="1100" dirty="0">
                          <a:solidFill>
                            <a:schemeClr val="dk1"/>
                          </a:solidFill>
                        </a:rPr>
                        <a:t>. Dans </a:t>
                      </a:r>
                      <a:r>
                        <a:rPr lang="en-ZA" sz="1100" dirty="0" err="1">
                          <a:solidFill>
                            <a:schemeClr val="dk1"/>
                          </a:solidFill>
                        </a:rPr>
                        <a:t>ces</a:t>
                      </a:r>
                      <a:r>
                        <a:rPr lang="en-ZA" sz="1100" dirty="0">
                          <a:solidFill>
                            <a:schemeClr val="dk1"/>
                          </a:solidFill>
                        </a:rPr>
                        <a:t> situations, il </a:t>
                      </a:r>
                      <a:r>
                        <a:rPr lang="en-ZA" sz="1100" dirty="0" err="1">
                          <a:solidFill>
                            <a:schemeClr val="dk1"/>
                          </a:solidFill>
                        </a:rPr>
                        <a:t>est</a:t>
                      </a:r>
                      <a:r>
                        <a:rPr lang="en-ZA" sz="1100" dirty="0">
                          <a:solidFill>
                            <a:schemeClr val="dk1"/>
                          </a:solidFill>
                        </a:rPr>
                        <a:t> </a:t>
                      </a:r>
                      <a:r>
                        <a:rPr lang="en-ZA" sz="1100" dirty="0" err="1">
                          <a:solidFill>
                            <a:schemeClr val="dk1"/>
                          </a:solidFill>
                        </a:rPr>
                        <a:t>nécessaire</a:t>
                      </a:r>
                      <a:r>
                        <a:rPr lang="en-ZA" sz="1100" dirty="0">
                          <a:solidFill>
                            <a:schemeClr val="dk1"/>
                          </a:solidFill>
                        </a:rPr>
                        <a:t> de </a:t>
                      </a:r>
                      <a:r>
                        <a:rPr lang="en-ZA" sz="1100" dirty="0" err="1">
                          <a:solidFill>
                            <a:schemeClr val="dk1"/>
                          </a:solidFill>
                        </a:rPr>
                        <a:t>prévoir</a:t>
                      </a:r>
                      <a:r>
                        <a:rPr lang="en-ZA" sz="1100" dirty="0">
                          <a:solidFill>
                            <a:schemeClr val="dk1"/>
                          </a:solidFill>
                        </a:rPr>
                        <a:t> un </a:t>
                      </a:r>
                      <a:r>
                        <a:rPr lang="en-ZA" sz="1100" dirty="0" err="1">
                          <a:solidFill>
                            <a:schemeClr val="dk1"/>
                          </a:solidFill>
                        </a:rPr>
                        <a:t>interprète</a:t>
                      </a:r>
                      <a:r>
                        <a:rPr lang="en-ZA" sz="1100" dirty="0">
                          <a:solidFill>
                            <a:schemeClr val="dk1"/>
                          </a:solidFill>
                        </a:rPr>
                        <a:t> </a:t>
                      </a:r>
                      <a:r>
                        <a:rPr lang="en-ZA" sz="1100" dirty="0" err="1">
                          <a:solidFill>
                            <a:schemeClr val="dk1"/>
                          </a:solidFill>
                        </a:rPr>
                        <a:t>en</a:t>
                      </a:r>
                      <a:r>
                        <a:rPr lang="en-ZA" sz="1100" dirty="0">
                          <a:solidFill>
                            <a:schemeClr val="dk1"/>
                          </a:solidFill>
                        </a:rPr>
                        <a:t> langue des </a:t>
                      </a:r>
                      <a:r>
                        <a:rPr lang="en-ZA" sz="1100" dirty="0" err="1">
                          <a:solidFill>
                            <a:schemeClr val="dk1"/>
                          </a:solidFill>
                        </a:rPr>
                        <a:t>signes</a:t>
                      </a:r>
                      <a:r>
                        <a:rPr lang="en-ZA" sz="1100" dirty="0">
                          <a:solidFill>
                            <a:schemeClr val="dk1"/>
                          </a:solidFill>
                        </a:rPr>
                        <a:t>. </a:t>
                      </a:r>
                      <a:endParaRPr dirty="0"/>
                    </a:p>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Si </a:t>
                      </a:r>
                      <a:r>
                        <a:rPr lang="en-ZA" sz="1100" dirty="0" err="1">
                          <a:solidFill>
                            <a:schemeClr val="dk1"/>
                          </a:solidFill>
                        </a:rPr>
                        <a:t>l'enfant</a:t>
                      </a:r>
                      <a:r>
                        <a:rPr lang="en-ZA" sz="1100" dirty="0">
                          <a:solidFill>
                            <a:schemeClr val="dk1"/>
                          </a:solidFill>
                        </a:rPr>
                        <a:t> utilise un </a:t>
                      </a:r>
                      <a:r>
                        <a:rPr lang="en-ZA" sz="1100" dirty="0" err="1">
                          <a:solidFill>
                            <a:schemeClr val="dk1"/>
                          </a:solidFill>
                        </a:rPr>
                        <a:t>appareil</a:t>
                      </a:r>
                      <a:r>
                        <a:rPr lang="en-ZA" sz="1100" dirty="0">
                          <a:solidFill>
                            <a:schemeClr val="dk1"/>
                          </a:solidFill>
                        </a:rPr>
                        <a:t> </a:t>
                      </a:r>
                      <a:r>
                        <a:rPr lang="en-ZA" sz="1100" dirty="0" err="1">
                          <a:solidFill>
                            <a:schemeClr val="dk1"/>
                          </a:solidFill>
                        </a:rPr>
                        <a:t>auditif</a:t>
                      </a:r>
                      <a:r>
                        <a:rPr lang="en-ZA" sz="1100" dirty="0">
                          <a:solidFill>
                            <a:schemeClr val="dk1"/>
                          </a:solidFill>
                        </a:rPr>
                        <a:t>, </a:t>
                      </a:r>
                      <a:r>
                        <a:rPr lang="en-ZA" sz="1100" dirty="0" err="1">
                          <a:solidFill>
                            <a:schemeClr val="dk1"/>
                          </a:solidFill>
                        </a:rPr>
                        <a:t>une</a:t>
                      </a:r>
                      <a:r>
                        <a:rPr lang="en-ZA" sz="1100" dirty="0">
                          <a:solidFill>
                            <a:schemeClr val="dk1"/>
                          </a:solidFill>
                        </a:rPr>
                        <a:t> boucle auditive </a:t>
                      </a:r>
                      <a:r>
                        <a:rPr lang="en-ZA" sz="1100" dirty="0" err="1">
                          <a:solidFill>
                            <a:schemeClr val="dk1"/>
                          </a:solidFill>
                        </a:rPr>
                        <a:t>ou</a:t>
                      </a:r>
                      <a:r>
                        <a:rPr lang="en-ZA" sz="1100" dirty="0">
                          <a:solidFill>
                            <a:schemeClr val="dk1"/>
                          </a:solidFill>
                        </a:rPr>
                        <a:t> un </a:t>
                      </a:r>
                      <a:r>
                        <a:rPr lang="en-ZA" sz="1100" dirty="0" err="1">
                          <a:solidFill>
                            <a:schemeClr val="dk1"/>
                          </a:solidFill>
                        </a:rPr>
                        <a:t>autre</a:t>
                      </a:r>
                      <a:r>
                        <a:rPr lang="en-ZA" sz="1100" dirty="0">
                          <a:solidFill>
                            <a:schemeClr val="dk1"/>
                          </a:solidFill>
                        </a:rPr>
                        <a:t> </a:t>
                      </a:r>
                      <a:r>
                        <a:rPr lang="en-ZA" sz="1100" dirty="0" err="1">
                          <a:solidFill>
                            <a:schemeClr val="dk1"/>
                          </a:solidFill>
                        </a:rPr>
                        <a:t>dispositif</a:t>
                      </a:r>
                      <a:r>
                        <a:rPr lang="en-ZA" sz="1100" dirty="0">
                          <a:solidFill>
                            <a:schemeClr val="dk1"/>
                          </a:solidFill>
                        </a:rPr>
                        <a:t> </a:t>
                      </a:r>
                      <a:r>
                        <a:rPr lang="en-ZA" sz="1100" dirty="0" err="1">
                          <a:solidFill>
                            <a:schemeClr val="dk1"/>
                          </a:solidFill>
                        </a:rPr>
                        <a:t>d'assistance</a:t>
                      </a:r>
                      <a:r>
                        <a:rPr lang="en-ZA" sz="1100" dirty="0">
                          <a:solidFill>
                            <a:schemeClr val="dk1"/>
                          </a:solidFill>
                        </a:rPr>
                        <a:t> auditive, </a:t>
                      </a:r>
                      <a:r>
                        <a:rPr lang="en-ZA" sz="1100" dirty="0" err="1">
                          <a:solidFill>
                            <a:schemeClr val="dk1"/>
                          </a:solidFill>
                        </a:rPr>
                        <a:t>évitez</a:t>
                      </a:r>
                      <a:r>
                        <a:rPr lang="en-ZA" sz="1100" dirty="0">
                          <a:solidFill>
                            <a:schemeClr val="dk1"/>
                          </a:solidFill>
                        </a:rPr>
                        <a:t> de le </a:t>
                      </a:r>
                      <a:r>
                        <a:rPr lang="en-ZA" sz="1100" dirty="0" err="1">
                          <a:solidFill>
                            <a:schemeClr val="dk1"/>
                          </a:solidFill>
                        </a:rPr>
                        <a:t>rencontrer</a:t>
                      </a:r>
                      <a:r>
                        <a:rPr lang="en-ZA" sz="1100" dirty="0">
                          <a:solidFill>
                            <a:schemeClr val="dk1"/>
                          </a:solidFill>
                        </a:rPr>
                        <a:t> dans des </a:t>
                      </a:r>
                      <a:r>
                        <a:rPr lang="en-ZA" sz="1100" dirty="0" err="1">
                          <a:solidFill>
                            <a:schemeClr val="dk1"/>
                          </a:solidFill>
                        </a:rPr>
                        <a:t>endroits</a:t>
                      </a:r>
                      <a:r>
                        <a:rPr lang="en-ZA" sz="1100" dirty="0">
                          <a:solidFill>
                            <a:schemeClr val="dk1"/>
                          </a:solidFill>
                        </a:rPr>
                        <a:t> </a:t>
                      </a:r>
                      <a:r>
                        <a:rPr lang="en-ZA" sz="1100" dirty="0" err="1">
                          <a:solidFill>
                            <a:schemeClr val="dk1"/>
                          </a:solidFill>
                        </a:rPr>
                        <a:t>où</a:t>
                      </a:r>
                      <a:r>
                        <a:rPr lang="en-ZA" sz="1100" dirty="0">
                          <a:solidFill>
                            <a:schemeClr val="dk1"/>
                          </a:solidFill>
                        </a:rPr>
                        <a:t> il y a beaucoup de bruits de fond.</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Lorsque</a:t>
                      </a:r>
                      <a:r>
                        <a:rPr lang="en-ZA" sz="1100" dirty="0">
                          <a:solidFill>
                            <a:schemeClr val="dk1"/>
                          </a:solidFill>
                        </a:rPr>
                        <a:t> </a:t>
                      </a:r>
                      <a:r>
                        <a:rPr lang="en-ZA" sz="1100" dirty="0" err="1">
                          <a:solidFill>
                            <a:schemeClr val="dk1"/>
                          </a:solidFill>
                        </a:rPr>
                        <a:t>vous</a:t>
                      </a:r>
                      <a:r>
                        <a:rPr lang="en-ZA" sz="1100" dirty="0">
                          <a:solidFill>
                            <a:schemeClr val="dk1"/>
                          </a:solidFill>
                        </a:rPr>
                        <a:t> </a:t>
                      </a:r>
                      <a:r>
                        <a:rPr lang="en-ZA" sz="1100" dirty="0" err="1">
                          <a:solidFill>
                            <a:schemeClr val="dk1"/>
                          </a:solidFill>
                        </a:rPr>
                        <a:t>rencontrez</a:t>
                      </a:r>
                      <a:r>
                        <a:rPr lang="en-ZA" sz="1100" dirty="0">
                          <a:solidFill>
                            <a:schemeClr val="dk1"/>
                          </a:solidFill>
                        </a:rPr>
                        <a:t> </a:t>
                      </a:r>
                      <a:r>
                        <a:rPr lang="en-ZA" sz="1100" dirty="0" err="1">
                          <a:solidFill>
                            <a:schemeClr val="dk1"/>
                          </a:solidFill>
                        </a:rPr>
                        <a:t>l'enfant</a:t>
                      </a:r>
                      <a:r>
                        <a:rPr lang="en-ZA" sz="1100" dirty="0">
                          <a:solidFill>
                            <a:schemeClr val="dk1"/>
                          </a:solidFill>
                        </a:rPr>
                        <a:t> avec </a:t>
                      </a:r>
                      <a:r>
                        <a:rPr lang="en-ZA" sz="1100" dirty="0" err="1">
                          <a:solidFill>
                            <a:schemeClr val="dk1"/>
                          </a:solidFill>
                        </a:rPr>
                        <a:t>d'autres</a:t>
                      </a:r>
                      <a:r>
                        <a:rPr lang="en-ZA" sz="1100" dirty="0">
                          <a:solidFill>
                            <a:schemeClr val="dk1"/>
                          </a:solidFill>
                        </a:rPr>
                        <a:t> </a:t>
                      </a:r>
                      <a:r>
                        <a:rPr lang="en-ZA" sz="1100" dirty="0" err="1">
                          <a:solidFill>
                            <a:schemeClr val="dk1"/>
                          </a:solidFill>
                        </a:rPr>
                        <a:t>personnes</a:t>
                      </a:r>
                      <a:r>
                        <a:rPr lang="en-ZA" sz="1100" dirty="0">
                          <a:solidFill>
                            <a:schemeClr val="dk1"/>
                          </a:solidFill>
                        </a:rPr>
                        <a:t>, </a:t>
                      </a:r>
                      <a:r>
                        <a:rPr lang="en-ZA" sz="1100" dirty="0" err="1">
                          <a:solidFill>
                            <a:schemeClr val="dk1"/>
                          </a:solidFill>
                        </a:rPr>
                        <a:t>veillez</a:t>
                      </a:r>
                      <a:r>
                        <a:rPr lang="en-ZA" sz="1100" dirty="0">
                          <a:solidFill>
                            <a:schemeClr val="dk1"/>
                          </a:solidFill>
                        </a:rPr>
                        <a:t> à </a:t>
                      </a:r>
                      <a:r>
                        <a:rPr lang="en-ZA" sz="1100" dirty="0" err="1">
                          <a:solidFill>
                            <a:schemeClr val="dk1"/>
                          </a:solidFill>
                        </a:rPr>
                        <a:t>ce</a:t>
                      </a:r>
                      <a:r>
                        <a:rPr lang="en-ZA" sz="1100" dirty="0">
                          <a:solidFill>
                            <a:schemeClr val="dk1"/>
                          </a:solidFill>
                        </a:rPr>
                        <a:t> </a:t>
                      </a:r>
                      <a:r>
                        <a:rPr lang="en-ZA" sz="1100" dirty="0" err="1">
                          <a:solidFill>
                            <a:schemeClr val="dk1"/>
                          </a:solidFill>
                        </a:rPr>
                        <a:t>qu'une</a:t>
                      </a:r>
                      <a:r>
                        <a:rPr lang="en-ZA" sz="1100" dirty="0">
                          <a:solidFill>
                            <a:schemeClr val="dk1"/>
                          </a:solidFill>
                        </a:rPr>
                        <a:t> </a:t>
                      </a:r>
                      <a:r>
                        <a:rPr lang="en-ZA" sz="1100" dirty="0" err="1">
                          <a:solidFill>
                            <a:schemeClr val="dk1"/>
                          </a:solidFill>
                        </a:rPr>
                        <a:t>seule</a:t>
                      </a:r>
                      <a:r>
                        <a:rPr lang="en-ZA" sz="1100" dirty="0">
                          <a:solidFill>
                            <a:schemeClr val="dk1"/>
                          </a:solidFill>
                        </a:rPr>
                        <a:t> </a:t>
                      </a:r>
                      <a:r>
                        <a:rPr lang="en-ZA" sz="1100" dirty="0" err="1">
                          <a:solidFill>
                            <a:schemeClr val="dk1"/>
                          </a:solidFill>
                        </a:rPr>
                        <a:t>personne</a:t>
                      </a:r>
                      <a:r>
                        <a:rPr lang="en-ZA" sz="1100" dirty="0">
                          <a:solidFill>
                            <a:schemeClr val="dk1"/>
                          </a:solidFill>
                        </a:rPr>
                        <a:t> parle à la </a:t>
                      </a:r>
                      <a:r>
                        <a:rPr lang="en-ZA" sz="1100" dirty="0" err="1">
                          <a:solidFill>
                            <a:schemeClr val="dk1"/>
                          </a:solidFill>
                        </a:rPr>
                        <a:t>fois</a:t>
                      </a:r>
                      <a:r>
                        <a:rPr lang="en-ZA" sz="1100" dirty="0">
                          <a:solidFill>
                            <a:schemeClr val="dk1"/>
                          </a:solidFill>
                        </a:rPr>
                        <a:t> et </a:t>
                      </a:r>
                      <a:r>
                        <a:rPr lang="en-ZA" sz="1100" dirty="0" err="1">
                          <a:solidFill>
                            <a:schemeClr val="dk1"/>
                          </a:solidFill>
                        </a:rPr>
                        <a:t>encouragez</a:t>
                      </a:r>
                      <a:r>
                        <a:rPr lang="en-ZA" sz="1100" dirty="0">
                          <a:solidFill>
                            <a:schemeClr val="dk1"/>
                          </a:solidFill>
                        </a:rPr>
                        <a:t> les </a:t>
                      </a:r>
                      <a:r>
                        <a:rPr lang="en-ZA" sz="1100" dirty="0" err="1">
                          <a:solidFill>
                            <a:schemeClr val="dk1"/>
                          </a:solidFill>
                        </a:rPr>
                        <a:t>autres</a:t>
                      </a:r>
                      <a:r>
                        <a:rPr lang="en-ZA" sz="1100" dirty="0">
                          <a:solidFill>
                            <a:schemeClr val="dk1"/>
                          </a:solidFill>
                        </a:rPr>
                        <a:t> à </a:t>
                      </a:r>
                      <a:r>
                        <a:rPr lang="en-ZA" sz="1100" dirty="0" err="1">
                          <a:solidFill>
                            <a:schemeClr val="dk1"/>
                          </a:solidFill>
                        </a:rPr>
                        <a:t>parler</a:t>
                      </a:r>
                      <a:r>
                        <a:rPr lang="en-ZA" sz="1100" dirty="0">
                          <a:solidFill>
                            <a:schemeClr val="dk1"/>
                          </a:solidFill>
                        </a:rPr>
                        <a:t> </a:t>
                      </a:r>
                      <a:r>
                        <a:rPr lang="en-ZA" sz="1100" dirty="0" err="1">
                          <a:solidFill>
                            <a:schemeClr val="dk1"/>
                          </a:solidFill>
                        </a:rPr>
                        <a:t>lentement</a:t>
                      </a:r>
                      <a:r>
                        <a:rPr lang="en-ZA" sz="1100" dirty="0">
                          <a:solidFill>
                            <a:schemeClr val="dk1"/>
                          </a:solidFill>
                        </a:rPr>
                        <a:t> et </a:t>
                      </a:r>
                      <a:r>
                        <a:rPr lang="en-ZA" sz="1100" dirty="0" err="1">
                          <a:solidFill>
                            <a:schemeClr val="dk1"/>
                          </a:solidFill>
                        </a:rPr>
                        <a:t>clairement</a:t>
                      </a:r>
                      <a:r>
                        <a:rPr lang="en-ZA" sz="1100" dirty="0">
                          <a:solidFill>
                            <a:schemeClr val="dk1"/>
                          </a:solidFill>
                        </a:rPr>
                        <a:t>.</a:t>
                      </a:r>
                      <a:endParaRPr dirty="0"/>
                    </a:p>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Ne </a:t>
                      </a:r>
                      <a:r>
                        <a:rPr lang="en-ZA" sz="1100" dirty="0" err="1">
                          <a:solidFill>
                            <a:schemeClr val="dk1"/>
                          </a:solidFill>
                        </a:rPr>
                        <a:t>criez</a:t>
                      </a:r>
                      <a:r>
                        <a:rPr lang="en-ZA" sz="1100" dirty="0">
                          <a:solidFill>
                            <a:schemeClr val="dk1"/>
                          </a:solidFill>
                        </a:rPr>
                        <a:t> jamais sur un enfant </a:t>
                      </a:r>
                      <a:r>
                        <a:rPr lang="en-ZA" sz="1100" dirty="0" err="1">
                          <a:solidFill>
                            <a:schemeClr val="dk1"/>
                          </a:solidFill>
                        </a:rPr>
                        <a:t>sourd</a:t>
                      </a:r>
                      <a:r>
                        <a:rPr lang="en-ZA" sz="1100" dirty="0">
                          <a:solidFill>
                            <a:schemeClr val="dk1"/>
                          </a:solidFill>
                        </a:rPr>
                        <a:t>. </a:t>
                      </a:r>
                      <a:r>
                        <a:rPr lang="en-ZA" sz="1100" dirty="0" err="1">
                          <a:solidFill>
                            <a:schemeClr val="dk1"/>
                          </a:solidFill>
                        </a:rPr>
                        <a:t>Cela</a:t>
                      </a:r>
                      <a:r>
                        <a:rPr lang="en-ZA" sz="1100" dirty="0">
                          <a:solidFill>
                            <a:schemeClr val="dk1"/>
                          </a:solidFill>
                        </a:rPr>
                        <a:t> </a:t>
                      </a:r>
                      <a:r>
                        <a:rPr lang="en-ZA" sz="1100" dirty="0" err="1">
                          <a:solidFill>
                            <a:schemeClr val="dk1"/>
                          </a:solidFill>
                        </a:rPr>
                        <a:t>n'aidera</a:t>
                      </a:r>
                      <a:r>
                        <a:rPr lang="en-ZA" sz="1100" dirty="0">
                          <a:solidFill>
                            <a:schemeClr val="dk1"/>
                          </a:solidFill>
                        </a:rPr>
                        <a:t> pas un enfant qui </a:t>
                      </a:r>
                      <a:r>
                        <a:rPr lang="en-ZA" sz="1100" dirty="0" err="1">
                          <a:solidFill>
                            <a:schemeClr val="dk1"/>
                          </a:solidFill>
                        </a:rPr>
                        <a:t>est</a:t>
                      </a:r>
                      <a:r>
                        <a:rPr lang="en-ZA" sz="1100" dirty="0">
                          <a:solidFill>
                            <a:schemeClr val="dk1"/>
                          </a:solidFill>
                        </a:rPr>
                        <a:t> </a:t>
                      </a:r>
                      <a:r>
                        <a:rPr lang="en-ZA" sz="1100" dirty="0" err="1">
                          <a:solidFill>
                            <a:schemeClr val="dk1"/>
                          </a:solidFill>
                        </a:rPr>
                        <a:t>complètement</a:t>
                      </a:r>
                      <a:r>
                        <a:rPr lang="en-ZA" sz="1100" dirty="0">
                          <a:solidFill>
                            <a:schemeClr val="dk1"/>
                          </a:solidFill>
                        </a:rPr>
                        <a:t> </a:t>
                      </a:r>
                      <a:r>
                        <a:rPr lang="en-ZA" sz="1100" dirty="0" err="1">
                          <a:solidFill>
                            <a:schemeClr val="dk1"/>
                          </a:solidFill>
                        </a:rPr>
                        <a:t>sourd</a:t>
                      </a:r>
                      <a:r>
                        <a:rPr lang="en-ZA" sz="1100" dirty="0">
                          <a:solidFill>
                            <a:schemeClr val="dk1"/>
                          </a:solidFill>
                        </a:rPr>
                        <a:t>, </a:t>
                      </a:r>
                      <a:r>
                        <a:rPr lang="en-ZA" sz="1100" dirty="0" err="1">
                          <a:solidFill>
                            <a:schemeClr val="dk1"/>
                          </a:solidFill>
                        </a:rPr>
                        <a:t>tandis</a:t>
                      </a:r>
                      <a:r>
                        <a:rPr lang="en-ZA" sz="1100" dirty="0">
                          <a:solidFill>
                            <a:schemeClr val="dk1"/>
                          </a:solidFill>
                        </a:rPr>
                        <a:t> que crier </a:t>
                      </a:r>
                      <a:r>
                        <a:rPr lang="en-ZA" sz="1100" dirty="0" err="1">
                          <a:solidFill>
                            <a:schemeClr val="dk1"/>
                          </a:solidFill>
                        </a:rPr>
                        <a:t>déformera</a:t>
                      </a:r>
                      <a:r>
                        <a:rPr lang="en-ZA" sz="1100" dirty="0">
                          <a:solidFill>
                            <a:schemeClr val="dk1"/>
                          </a:solidFill>
                        </a:rPr>
                        <a:t> le son de manière </a:t>
                      </a:r>
                      <a:r>
                        <a:rPr lang="en-ZA" sz="1100" dirty="0" err="1">
                          <a:solidFill>
                            <a:schemeClr val="dk1"/>
                          </a:solidFill>
                        </a:rPr>
                        <a:t>inconfortable</a:t>
                      </a:r>
                      <a:r>
                        <a:rPr lang="en-ZA" sz="1100" dirty="0">
                          <a:solidFill>
                            <a:schemeClr val="dk1"/>
                          </a:solidFill>
                        </a:rPr>
                        <a:t> pour un enfant qui utilise un </a:t>
                      </a:r>
                      <a:r>
                        <a:rPr lang="en-ZA" sz="1100" dirty="0" err="1">
                          <a:solidFill>
                            <a:schemeClr val="dk1"/>
                          </a:solidFill>
                        </a:rPr>
                        <a:t>appareil</a:t>
                      </a:r>
                      <a:r>
                        <a:rPr lang="en-ZA" sz="1100" dirty="0">
                          <a:solidFill>
                            <a:schemeClr val="dk1"/>
                          </a:solidFill>
                        </a:rPr>
                        <a:t> </a:t>
                      </a:r>
                      <a:r>
                        <a:rPr lang="en-ZA" sz="1100" dirty="0" err="1">
                          <a:solidFill>
                            <a:schemeClr val="dk1"/>
                          </a:solidFill>
                        </a:rPr>
                        <a:t>auditif</a:t>
                      </a:r>
                      <a:r>
                        <a:rPr lang="en-ZA" sz="1100" dirty="0">
                          <a:solidFill>
                            <a:schemeClr val="dk1"/>
                          </a:solidFill>
                        </a:rPr>
                        <a:t>.</a:t>
                      </a:r>
                      <a:endParaRPr sz="1100" dirty="0">
                        <a:solidFill>
                          <a:schemeClr val="dk1"/>
                        </a:solidFill>
                      </a:endParaRPr>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sp>
        <p:nvSpPr>
          <p:cNvPr id="1921" name="Google Shape;1921;p54"/>
          <p:cNvSpPr/>
          <p:nvPr/>
        </p:nvSpPr>
        <p:spPr>
          <a:xfrm>
            <a:off x="1933787" y="5038704"/>
            <a:ext cx="203831" cy="181030"/>
          </a:xfrm>
          <a:prstGeom prst="rect">
            <a:avLst/>
          </a:prstGeom>
          <a:solidFill>
            <a:srgbClr val="B8DF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2" name="Google Shape;1922;p54"/>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3" name="Google Shape;1923;p54"/>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4" name="Google Shape;1924;p54"/>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5" name="Google Shape;1925;p54"/>
          <p:cNvSpPr/>
          <p:nvPr/>
        </p:nvSpPr>
        <p:spPr>
          <a:xfrm rot="1782986">
            <a:off x="286724" y="168964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6" name="Google Shape;1926;p54"/>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grpSp>
        <p:nvGrpSpPr>
          <p:cNvPr id="1931" name="Google Shape;1931;p55"/>
          <p:cNvGrpSpPr/>
          <p:nvPr/>
        </p:nvGrpSpPr>
        <p:grpSpPr>
          <a:xfrm>
            <a:off x="1153483" y="713204"/>
            <a:ext cx="942017" cy="822422"/>
            <a:chOff x="5253067" y="8218588"/>
            <a:chExt cx="995333" cy="868969"/>
          </a:xfrm>
        </p:grpSpPr>
        <p:sp>
          <p:nvSpPr>
            <p:cNvPr id="1932" name="Google Shape;1932;p55"/>
            <p:cNvSpPr/>
            <p:nvPr/>
          </p:nvSpPr>
          <p:spPr>
            <a:xfrm>
              <a:off x="5316249" y="8218588"/>
              <a:ext cx="868969" cy="868969"/>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3" name="Google Shape;1933;p55"/>
            <p:cNvSpPr/>
            <p:nvPr/>
          </p:nvSpPr>
          <p:spPr>
            <a:xfrm>
              <a:off x="525306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4" name="Google Shape;1934;p55"/>
            <p:cNvSpPr/>
            <p:nvPr/>
          </p:nvSpPr>
          <p:spPr>
            <a:xfrm>
              <a:off x="610530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35" name="Google Shape;1935;p55"/>
          <p:cNvSpPr/>
          <p:nvPr/>
        </p:nvSpPr>
        <p:spPr>
          <a:xfrm>
            <a:off x="1421010" y="1226307"/>
            <a:ext cx="406962" cy="181030"/>
          </a:xfrm>
          <a:prstGeom prst="rect">
            <a:avLst/>
          </a:prstGeom>
          <a:solidFill>
            <a:srgbClr val="B8DF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936" name="Google Shape;1936;p55"/>
          <p:cNvGraphicFramePr/>
          <p:nvPr>
            <p:extLst>
              <p:ext uri="{D42A27DB-BD31-4B8C-83A1-F6EECF244321}">
                <p14:modId xmlns:p14="http://schemas.microsoft.com/office/powerpoint/2010/main" val="1645969854"/>
              </p:ext>
            </p:extLst>
          </p:nvPr>
        </p:nvGraphicFramePr>
        <p:xfrm>
          <a:off x="2460149" y="713203"/>
          <a:ext cx="3788250" cy="1859300"/>
        </p:xfrm>
        <a:graphic>
          <a:graphicData uri="http://schemas.openxmlformats.org/drawingml/2006/table">
            <a:tbl>
              <a:tblPr firstRow="1" bandRow="1">
                <a:noFill/>
                <a:tableStyleId>{2E002EEE-DCA1-4BBC-BB20-DC795D1CDC30}</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spcBef>
                          <a:spcPts val="0"/>
                        </a:spcBef>
                        <a:spcAft>
                          <a:spcPts val="0"/>
                        </a:spcAft>
                        <a:buNone/>
                      </a:pPr>
                      <a:r>
                        <a:rPr lang="en-ZA" sz="1100" b="1">
                          <a:solidFill>
                            <a:schemeClr val="dk1"/>
                          </a:solidFill>
                        </a:rPr>
                        <a:t>Troubles de la parole</a:t>
                      </a:r>
                      <a:endParaRPr sz="1100" b="1">
                        <a:solidFill>
                          <a:schemeClr val="dk1"/>
                        </a:solidFill>
                      </a:endParaRPr>
                    </a:p>
                  </a:txBody>
                  <a:tcPr marL="91450" marR="91450" marT="45725" marB="45725">
                    <a:solidFill>
                      <a:srgbClr val="E7F4E5"/>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Prendre le temps </a:t>
                      </a:r>
                      <a:r>
                        <a:rPr lang="en-ZA" sz="1100" dirty="0" err="1">
                          <a:solidFill>
                            <a:schemeClr val="dk1"/>
                          </a:solidFill>
                        </a:rPr>
                        <a:t>d'écouter</a:t>
                      </a:r>
                      <a:r>
                        <a:rPr lang="en-ZA" sz="1100" dirty="0">
                          <a:solidFill>
                            <a:schemeClr val="dk1"/>
                          </a:solidFill>
                        </a:rPr>
                        <a:t> </a:t>
                      </a:r>
                      <a:r>
                        <a:rPr lang="en-ZA" sz="1100" dirty="0" err="1">
                          <a:solidFill>
                            <a:schemeClr val="dk1"/>
                          </a:solidFill>
                        </a:rPr>
                        <a:t>ce</a:t>
                      </a:r>
                      <a:r>
                        <a:rPr lang="en-ZA" sz="1100" dirty="0">
                          <a:solidFill>
                            <a:schemeClr val="dk1"/>
                          </a:solidFill>
                        </a:rPr>
                        <a:t> que </a:t>
                      </a:r>
                      <a:r>
                        <a:rPr lang="en-ZA" sz="1100" dirty="0" err="1">
                          <a:solidFill>
                            <a:schemeClr val="dk1"/>
                          </a:solidFill>
                        </a:rPr>
                        <a:t>l'enfant</a:t>
                      </a:r>
                      <a:r>
                        <a:rPr lang="en-ZA" sz="1100" dirty="0">
                          <a:solidFill>
                            <a:schemeClr val="dk1"/>
                          </a:solidFill>
                        </a:rPr>
                        <a:t> </a:t>
                      </a:r>
                      <a:r>
                        <a:rPr lang="en-ZA" sz="1100" dirty="0" err="1">
                          <a:solidFill>
                            <a:schemeClr val="dk1"/>
                          </a:solidFill>
                        </a:rPr>
                        <a:t>cherche</a:t>
                      </a:r>
                      <a:r>
                        <a:rPr lang="en-ZA" sz="1100" dirty="0">
                          <a:solidFill>
                            <a:schemeClr val="dk1"/>
                          </a:solidFill>
                        </a:rPr>
                        <a:t> à dire et </a:t>
                      </a:r>
                      <a:r>
                        <a:rPr lang="en-ZA" sz="1100" dirty="0" err="1">
                          <a:solidFill>
                            <a:schemeClr val="dk1"/>
                          </a:solidFill>
                        </a:rPr>
                        <a:t>éviter</a:t>
                      </a:r>
                      <a:r>
                        <a:rPr lang="en-ZA" sz="1100" dirty="0">
                          <a:solidFill>
                            <a:schemeClr val="dk1"/>
                          </a:solidFill>
                        </a:rPr>
                        <a:t> de </a:t>
                      </a:r>
                      <a:r>
                        <a:rPr lang="en-ZA" sz="1100" dirty="0" err="1">
                          <a:solidFill>
                            <a:schemeClr val="dk1"/>
                          </a:solidFill>
                        </a:rPr>
                        <a:t>lui</a:t>
                      </a:r>
                      <a:r>
                        <a:rPr lang="en-ZA" sz="1100" dirty="0">
                          <a:solidFill>
                            <a:schemeClr val="dk1"/>
                          </a:solidFill>
                        </a:rPr>
                        <a:t> </a:t>
                      </a:r>
                      <a:r>
                        <a:rPr lang="en-ZA" sz="1100" dirty="0" err="1">
                          <a:solidFill>
                            <a:schemeClr val="dk1"/>
                          </a:solidFill>
                        </a:rPr>
                        <a:t>couper</a:t>
                      </a:r>
                      <a:r>
                        <a:rPr lang="en-ZA" sz="1100" dirty="0">
                          <a:solidFill>
                            <a:schemeClr val="dk1"/>
                          </a:solidFill>
                        </a:rPr>
                        <a:t> la parole. </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Envisager</a:t>
                      </a:r>
                      <a:r>
                        <a:rPr lang="en-ZA" sz="1100" dirty="0">
                          <a:solidFill>
                            <a:schemeClr val="dk1"/>
                          </a:solidFill>
                        </a:rPr>
                        <a:t> </a:t>
                      </a:r>
                      <a:r>
                        <a:rPr lang="en-ZA" sz="1100" dirty="0" err="1">
                          <a:solidFill>
                            <a:schemeClr val="dk1"/>
                          </a:solidFill>
                        </a:rPr>
                        <a:t>d'autres</a:t>
                      </a:r>
                      <a:r>
                        <a:rPr lang="en-ZA" sz="1100" dirty="0">
                          <a:solidFill>
                            <a:schemeClr val="dk1"/>
                          </a:solidFill>
                        </a:rPr>
                        <a:t> </a:t>
                      </a:r>
                      <a:r>
                        <a:rPr lang="en-ZA" sz="1100" dirty="0" err="1">
                          <a:solidFill>
                            <a:schemeClr val="dk1"/>
                          </a:solidFill>
                        </a:rPr>
                        <a:t>formes</a:t>
                      </a:r>
                      <a:r>
                        <a:rPr lang="en-ZA" sz="1100" dirty="0">
                          <a:solidFill>
                            <a:schemeClr val="dk1"/>
                          </a:solidFill>
                        </a:rPr>
                        <a:t> de communication, par </a:t>
                      </a:r>
                      <a:r>
                        <a:rPr lang="en-ZA" sz="1100" dirty="0" err="1">
                          <a:solidFill>
                            <a:schemeClr val="dk1"/>
                          </a:solidFill>
                        </a:rPr>
                        <a:t>exemple</a:t>
                      </a:r>
                      <a:r>
                        <a:rPr lang="en-ZA" sz="1100" dirty="0">
                          <a:solidFill>
                            <a:schemeClr val="dk1"/>
                          </a:solidFill>
                        </a:rPr>
                        <a:t> </a:t>
                      </a:r>
                      <a:r>
                        <a:rPr lang="en-ZA" sz="1100" dirty="0" err="1">
                          <a:solidFill>
                            <a:schemeClr val="dk1"/>
                          </a:solidFill>
                        </a:rPr>
                        <a:t>en</a:t>
                      </a:r>
                      <a:r>
                        <a:rPr lang="en-ZA" sz="1100" dirty="0">
                          <a:solidFill>
                            <a:schemeClr val="dk1"/>
                          </a:solidFill>
                        </a:rPr>
                        <a:t> </a:t>
                      </a:r>
                      <a:r>
                        <a:rPr lang="en-ZA" sz="1100" dirty="0" err="1">
                          <a:solidFill>
                            <a:schemeClr val="dk1"/>
                          </a:solidFill>
                        </a:rPr>
                        <a:t>utilisant</a:t>
                      </a:r>
                      <a:r>
                        <a:rPr lang="en-ZA" sz="1100" dirty="0">
                          <a:solidFill>
                            <a:schemeClr val="dk1"/>
                          </a:solidFill>
                        </a:rPr>
                        <a:t> des tableaux de </a:t>
                      </a:r>
                      <a:r>
                        <a:rPr lang="en-ZA" sz="1100" dirty="0" err="1">
                          <a:solidFill>
                            <a:schemeClr val="dk1"/>
                          </a:solidFill>
                        </a:rPr>
                        <a:t>symboles</a:t>
                      </a:r>
                      <a:r>
                        <a:rPr lang="en-ZA" sz="1100" dirty="0">
                          <a:solidFill>
                            <a:schemeClr val="dk1"/>
                          </a:solidFill>
                        </a:rPr>
                        <a:t>, </a:t>
                      </a:r>
                      <a:r>
                        <a:rPr lang="en-ZA" sz="1100" dirty="0" err="1">
                          <a:solidFill>
                            <a:schemeClr val="dk1"/>
                          </a:solidFill>
                        </a:rPr>
                        <a:t>en</a:t>
                      </a:r>
                      <a:r>
                        <a:rPr lang="en-ZA" sz="1100" dirty="0">
                          <a:solidFill>
                            <a:schemeClr val="dk1"/>
                          </a:solidFill>
                        </a:rPr>
                        <a:t> </a:t>
                      </a:r>
                      <a:r>
                        <a:rPr lang="en-ZA" sz="1100" dirty="0" err="1">
                          <a:solidFill>
                            <a:schemeClr val="dk1"/>
                          </a:solidFill>
                        </a:rPr>
                        <a:t>écrivant</a:t>
                      </a:r>
                      <a:r>
                        <a:rPr lang="en-ZA" sz="1100" dirty="0">
                          <a:solidFill>
                            <a:schemeClr val="dk1"/>
                          </a:solidFill>
                        </a:rPr>
                        <a:t> </a:t>
                      </a:r>
                      <a:r>
                        <a:rPr lang="en-ZA" sz="1100" dirty="0" err="1">
                          <a:solidFill>
                            <a:schemeClr val="dk1"/>
                          </a:solidFill>
                        </a:rPr>
                        <a:t>ou</a:t>
                      </a:r>
                      <a:r>
                        <a:rPr lang="en-ZA" sz="1100" dirty="0">
                          <a:solidFill>
                            <a:schemeClr val="dk1"/>
                          </a:solidFill>
                        </a:rPr>
                        <a:t> </a:t>
                      </a:r>
                      <a:r>
                        <a:rPr lang="en-ZA" sz="1100" dirty="0" err="1">
                          <a:solidFill>
                            <a:schemeClr val="dk1"/>
                          </a:solidFill>
                        </a:rPr>
                        <a:t>en</a:t>
                      </a:r>
                      <a:r>
                        <a:rPr lang="en-ZA" sz="1100" dirty="0">
                          <a:solidFill>
                            <a:schemeClr val="dk1"/>
                          </a:solidFill>
                        </a:rPr>
                        <a:t> </a:t>
                      </a:r>
                      <a:r>
                        <a:rPr lang="en-ZA" sz="1100" dirty="0" err="1">
                          <a:solidFill>
                            <a:schemeClr val="dk1"/>
                          </a:solidFill>
                        </a:rPr>
                        <a:t>envoyant</a:t>
                      </a:r>
                      <a:r>
                        <a:rPr lang="en-ZA" sz="1100" dirty="0">
                          <a:solidFill>
                            <a:schemeClr val="dk1"/>
                          </a:solidFill>
                        </a:rPr>
                        <a:t> des SMS. </a:t>
                      </a:r>
                      <a:endParaRPr dirty="0"/>
                    </a:p>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Si </a:t>
                      </a:r>
                      <a:r>
                        <a:rPr lang="en-ZA" sz="1100" dirty="0" err="1">
                          <a:solidFill>
                            <a:schemeClr val="dk1"/>
                          </a:solidFill>
                        </a:rPr>
                        <a:t>vous</a:t>
                      </a:r>
                      <a:r>
                        <a:rPr lang="en-ZA" sz="1100" dirty="0">
                          <a:solidFill>
                            <a:schemeClr val="dk1"/>
                          </a:solidFill>
                        </a:rPr>
                        <a:t> ne </a:t>
                      </a:r>
                      <a:r>
                        <a:rPr lang="en-ZA" sz="1100" dirty="0" err="1">
                          <a:solidFill>
                            <a:schemeClr val="dk1"/>
                          </a:solidFill>
                        </a:rPr>
                        <a:t>comprenez</a:t>
                      </a:r>
                      <a:r>
                        <a:rPr lang="en-ZA" sz="1100" dirty="0">
                          <a:solidFill>
                            <a:schemeClr val="dk1"/>
                          </a:solidFill>
                        </a:rPr>
                        <a:t> pas </a:t>
                      </a:r>
                      <a:r>
                        <a:rPr lang="en-ZA" sz="1100" dirty="0" err="1">
                          <a:solidFill>
                            <a:schemeClr val="dk1"/>
                          </a:solidFill>
                        </a:rPr>
                        <a:t>l'enfant</a:t>
                      </a:r>
                      <a:r>
                        <a:rPr lang="en-ZA" sz="1100" dirty="0">
                          <a:solidFill>
                            <a:schemeClr val="dk1"/>
                          </a:solidFill>
                        </a:rPr>
                        <a:t>, </a:t>
                      </a:r>
                      <a:r>
                        <a:rPr lang="en-ZA" sz="1100" dirty="0" err="1">
                          <a:solidFill>
                            <a:schemeClr val="dk1"/>
                          </a:solidFill>
                        </a:rPr>
                        <a:t>vous</a:t>
                      </a:r>
                      <a:r>
                        <a:rPr lang="en-ZA" sz="1100" dirty="0">
                          <a:solidFill>
                            <a:schemeClr val="dk1"/>
                          </a:solidFill>
                        </a:rPr>
                        <a:t> </a:t>
                      </a:r>
                      <a:r>
                        <a:rPr lang="en-ZA" sz="1100" dirty="0" err="1">
                          <a:solidFill>
                            <a:schemeClr val="dk1"/>
                          </a:solidFill>
                        </a:rPr>
                        <a:t>pouvez</a:t>
                      </a:r>
                      <a:r>
                        <a:rPr lang="en-ZA" sz="1100" dirty="0">
                          <a:solidFill>
                            <a:schemeClr val="dk1"/>
                          </a:solidFill>
                        </a:rPr>
                        <a:t> </a:t>
                      </a:r>
                      <a:r>
                        <a:rPr lang="en-ZA" sz="1100" dirty="0" err="1">
                          <a:solidFill>
                            <a:schemeClr val="dk1"/>
                          </a:solidFill>
                        </a:rPr>
                        <a:t>lui</a:t>
                      </a:r>
                      <a:r>
                        <a:rPr lang="en-ZA" sz="1100" dirty="0">
                          <a:solidFill>
                            <a:schemeClr val="dk1"/>
                          </a:solidFill>
                        </a:rPr>
                        <a:t> demander de </a:t>
                      </a:r>
                      <a:r>
                        <a:rPr lang="en-ZA" sz="1100" dirty="0" err="1">
                          <a:solidFill>
                            <a:schemeClr val="dk1"/>
                          </a:solidFill>
                        </a:rPr>
                        <a:t>répéter</a:t>
                      </a:r>
                      <a:r>
                        <a:rPr lang="en-ZA" sz="1100" dirty="0">
                          <a:solidFill>
                            <a:schemeClr val="dk1"/>
                          </a:solidFill>
                        </a:rPr>
                        <a:t> </a:t>
                      </a:r>
                      <a:r>
                        <a:rPr lang="en-ZA" sz="1100" dirty="0" err="1">
                          <a:solidFill>
                            <a:schemeClr val="dk1"/>
                          </a:solidFill>
                        </a:rPr>
                        <a:t>ou</a:t>
                      </a:r>
                      <a:r>
                        <a:rPr lang="en-ZA" sz="1100" dirty="0">
                          <a:solidFill>
                            <a:schemeClr val="dk1"/>
                          </a:solidFill>
                        </a:rPr>
                        <a:t> de dire "</a:t>
                      </a:r>
                      <a:r>
                        <a:rPr lang="en-ZA" sz="1100" dirty="0" err="1">
                          <a:solidFill>
                            <a:schemeClr val="dk1"/>
                          </a:solidFill>
                        </a:rPr>
                        <a:t>si</a:t>
                      </a:r>
                      <a:r>
                        <a:rPr lang="en-ZA" sz="1100" dirty="0">
                          <a:solidFill>
                            <a:schemeClr val="dk1"/>
                          </a:solidFill>
                        </a:rPr>
                        <a:t> je </a:t>
                      </a:r>
                      <a:r>
                        <a:rPr lang="en-ZA" sz="1100" dirty="0" err="1">
                          <a:solidFill>
                            <a:schemeClr val="dk1"/>
                          </a:solidFill>
                        </a:rPr>
                        <a:t>te</a:t>
                      </a:r>
                      <a:r>
                        <a:rPr lang="en-ZA" sz="1100" dirty="0">
                          <a:solidFill>
                            <a:schemeClr val="dk1"/>
                          </a:solidFill>
                        </a:rPr>
                        <a:t> </a:t>
                      </a:r>
                      <a:r>
                        <a:rPr lang="en-ZA" sz="1100" dirty="0" err="1">
                          <a:solidFill>
                            <a:schemeClr val="dk1"/>
                          </a:solidFill>
                        </a:rPr>
                        <a:t>comprends</a:t>
                      </a:r>
                      <a:r>
                        <a:rPr lang="en-ZA" sz="1100" dirty="0">
                          <a:solidFill>
                            <a:schemeClr val="dk1"/>
                          </a:solidFill>
                        </a:rPr>
                        <a:t> bien,...", </a:t>
                      </a:r>
                      <a:r>
                        <a:rPr lang="en-ZA" sz="1100" dirty="0" err="1">
                          <a:solidFill>
                            <a:schemeClr val="dk1"/>
                          </a:solidFill>
                        </a:rPr>
                        <a:t>puis</a:t>
                      </a:r>
                      <a:r>
                        <a:rPr lang="en-ZA" sz="1100" dirty="0">
                          <a:solidFill>
                            <a:schemeClr val="dk1"/>
                          </a:solidFill>
                        </a:rPr>
                        <a:t> </a:t>
                      </a:r>
                      <a:r>
                        <a:rPr lang="en-ZA" sz="1100" dirty="0" err="1">
                          <a:solidFill>
                            <a:schemeClr val="dk1"/>
                          </a:solidFill>
                        </a:rPr>
                        <a:t>lui</a:t>
                      </a:r>
                      <a:r>
                        <a:rPr lang="en-ZA" sz="1100" dirty="0">
                          <a:solidFill>
                            <a:schemeClr val="dk1"/>
                          </a:solidFill>
                        </a:rPr>
                        <a:t> donner le temps de </a:t>
                      </a:r>
                      <a:r>
                        <a:rPr lang="en-ZA" sz="1100" dirty="0" err="1">
                          <a:solidFill>
                            <a:schemeClr val="dk1"/>
                          </a:solidFill>
                        </a:rPr>
                        <a:t>répondre</a:t>
                      </a:r>
                      <a:r>
                        <a:rPr lang="en-ZA" sz="1100" dirty="0">
                          <a:solidFill>
                            <a:schemeClr val="dk1"/>
                          </a:solidFill>
                        </a:rPr>
                        <a:t> </a:t>
                      </a:r>
                      <a:r>
                        <a:rPr lang="en-ZA" sz="1100" dirty="0" err="1">
                          <a:solidFill>
                            <a:schemeClr val="dk1"/>
                          </a:solidFill>
                        </a:rPr>
                        <a:t>ou</a:t>
                      </a:r>
                      <a:r>
                        <a:rPr lang="en-ZA" sz="1100" dirty="0">
                          <a:solidFill>
                            <a:schemeClr val="dk1"/>
                          </a:solidFill>
                        </a:rPr>
                        <a:t> de </a:t>
                      </a:r>
                      <a:r>
                        <a:rPr lang="en-ZA" sz="1100" dirty="0" err="1">
                          <a:solidFill>
                            <a:schemeClr val="dk1"/>
                          </a:solidFill>
                        </a:rPr>
                        <a:t>corriger</a:t>
                      </a:r>
                      <a:r>
                        <a:rPr lang="en-ZA" sz="1100" dirty="0">
                          <a:solidFill>
                            <a:schemeClr val="dk1"/>
                          </a:solidFill>
                        </a:rPr>
                        <a:t> </a:t>
                      </a:r>
                      <a:r>
                        <a:rPr lang="en-ZA" sz="1100" dirty="0" err="1">
                          <a:solidFill>
                            <a:schemeClr val="dk1"/>
                          </a:solidFill>
                        </a:rPr>
                        <a:t>ce</a:t>
                      </a:r>
                      <a:r>
                        <a:rPr lang="en-ZA" sz="1100" dirty="0">
                          <a:solidFill>
                            <a:schemeClr val="dk1"/>
                          </a:solidFill>
                        </a:rPr>
                        <a:t> que </a:t>
                      </a:r>
                      <a:r>
                        <a:rPr lang="en-ZA" sz="1100" dirty="0" err="1">
                          <a:solidFill>
                            <a:schemeClr val="dk1"/>
                          </a:solidFill>
                        </a:rPr>
                        <a:t>vous</a:t>
                      </a:r>
                      <a:r>
                        <a:rPr lang="en-ZA" sz="1100" dirty="0">
                          <a:solidFill>
                            <a:schemeClr val="dk1"/>
                          </a:solidFill>
                        </a:rPr>
                        <a:t> </a:t>
                      </a:r>
                      <a:r>
                        <a:rPr lang="en-ZA" sz="1100" dirty="0" err="1">
                          <a:solidFill>
                            <a:schemeClr val="dk1"/>
                          </a:solidFill>
                        </a:rPr>
                        <a:t>avez</a:t>
                      </a:r>
                      <a:r>
                        <a:rPr lang="en-ZA" sz="1100" dirty="0">
                          <a:solidFill>
                            <a:schemeClr val="dk1"/>
                          </a:solidFill>
                        </a:rPr>
                        <a:t> </a:t>
                      </a:r>
                      <a:r>
                        <a:rPr lang="en-ZA" sz="1100" dirty="0" err="1">
                          <a:solidFill>
                            <a:schemeClr val="dk1"/>
                          </a:solidFill>
                        </a:rPr>
                        <a:t>compris</a:t>
                      </a:r>
                      <a:r>
                        <a:rPr lang="en-ZA" sz="1100" dirty="0">
                          <a:solidFill>
                            <a:schemeClr val="dk1"/>
                          </a:solidFill>
                        </a:rPr>
                        <a:t>.</a:t>
                      </a:r>
                      <a:endParaRPr sz="1100" dirty="0">
                        <a:solidFill>
                          <a:schemeClr val="dk1"/>
                        </a:solidFill>
                      </a:endParaRPr>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grpSp>
        <p:nvGrpSpPr>
          <p:cNvPr id="1937" name="Google Shape;1937;p55"/>
          <p:cNvGrpSpPr/>
          <p:nvPr/>
        </p:nvGrpSpPr>
        <p:grpSpPr>
          <a:xfrm>
            <a:off x="1153483" y="2641908"/>
            <a:ext cx="942017" cy="822422"/>
            <a:chOff x="5253067" y="8218588"/>
            <a:chExt cx="995333" cy="868969"/>
          </a:xfrm>
        </p:grpSpPr>
        <p:sp>
          <p:nvSpPr>
            <p:cNvPr id="1938" name="Google Shape;1938;p55"/>
            <p:cNvSpPr/>
            <p:nvPr/>
          </p:nvSpPr>
          <p:spPr>
            <a:xfrm>
              <a:off x="5316249" y="8218588"/>
              <a:ext cx="868969" cy="868969"/>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9" name="Google Shape;1939;p55"/>
            <p:cNvSpPr/>
            <p:nvPr/>
          </p:nvSpPr>
          <p:spPr>
            <a:xfrm>
              <a:off x="525306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0" name="Google Shape;1940;p55"/>
            <p:cNvSpPr/>
            <p:nvPr/>
          </p:nvSpPr>
          <p:spPr>
            <a:xfrm>
              <a:off x="6105307" y="8595922"/>
              <a:ext cx="143093" cy="191276"/>
            </a:xfrm>
            <a:prstGeom prst="ellipse">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aphicFrame>
        <p:nvGraphicFramePr>
          <p:cNvPr id="1941" name="Google Shape;1941;p55"/>
          <p:cNvGraphicFramePr/>
          <p:nvPr>
            <p:extLst>
              <p:ext uri="{D42A27DB-BD31-4B8C-83A1-F6EECF244321}">
                <p14:modId xmlns:p14="http://schemas.microsoft.com/office/powerpoint/2010/main" val="327153176"/>
              </p:ext>
            </p:extLst>
          </p:nvPr>
        </p:nvGraphicFramePr>
        <p:xfrm>
          <a:off x="2460149" y="2641907"/>
          <a:ext cx="3788250" cy="3200420"/>
        </p:xfrm>
        <a:graphic>
          <a:graphicData uri="http://schemas.openxmlformats.org/drawingml/2006/table">
            <a:tbl>
              <a:tblPr firstRow="1" bandRow="1">
                <a:noFill/>
                <a:tableStyleId>{2E002EEE-DCA1-4BBC-BB20-DC795D1CDC30}</a:tableStyleId>
              </a:tblPr>
              <a:tblGrid>
                <a:gridCol w="3788250">
                  <a:extLst>
                    <a:ext uri="{9D8B030D-6E8A-4147-A177-3AD203B41FA5}">
                      <a16:colId xmlns:a16="http://schemas.microsoft.com/office/drawing/2014/main" val="20000"/>
                    </a:ext>
                  </a:extLst>
                </a:gridCol>
              </a:tblGrid>
              <a:tr h="139700">
                <a:tc>
                  <a:txBody>
                    <a:bodyPr/>
                    <a:lstStyle/>
                    <a:p>
                      <a:pPr marL="0" marR="0" lvl="0" indent="0" algn="l" rtl="0">
                        <a:spcBef>
                          <a:spcPts val="0"/>
                        </a:spcBef>
                        <a:spcAft>
                          <a:spcPts val="0"/>
                        </a:spcAft>
                        <a:buNone/>
                      </a:pPr>
                      <a:r>
                        <a:rPr lang="en-ZA" sz="1100" b="1">
                          <a:solidFill>
                            <a:schemeClr val="dk1"/>
                          </a:solidFill>
                        </a:rPr>
                        <a:t>Handicaps intellectuels</a:t>
                      </a:r>
                      <a:endParaRPr sz="1100" b="1">
                        <a:solidFill>
                          <a:schemeClr val="dk1"/>
                        </a:solidFill>
                      </a:endParaRPr>
                    </a:p>
                  </a:txBody>
                  <a:tcPr marL="91450" marR="91450" marT="45725" marB="45725">
                    <a:solidFill>
                      <a:srgbClr val="E7F4E5"/>
                    </a:solidFill>
                  </a:tcPr>
                </a:tc>
                <a:extLst>
                  <a:ext uri="{0D108BD9-81ED-4DB2-BD59-A6C34878D82A}">
                    <a16:rowId xmlns:a16="http://schemas.microsoft.com/office/drawing/2014/main" val="10000"/>
                  </a:ext>
                </a:extLst>
              </a:tr>
              <a:tr h="139700">
                <a:tc>
                  <a:txBody>
                    <a:bodyPr/>
                    <a:lstStyle/>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Ne pas </a:t>
                      </a:r>
                      <a:r>
                        <a:rPr lang="en-ZA" sz="1100" dirty="0" err="1">
                          <a:solidFill>
                            <a:schemeClr val="dk1"/>
                          </a:solidFill>
                        </a:rPr>
                        <a:t>infantiliser</a:t>
                      </a:r>
                      <a:r>
                        <a:rPr lang="en-ZA" sz="1100" dirty="0">
                          <a:solidFill>
                            <a:schemeClr val="dk1"/>
                          </a:solidFill>
                        </a:rPr>
                        <a:t> les enfants : </a:t>
                      </a:r>
                      <a:r>
                        <a:rPr lang="en-ZA" sz="1100" dirty="0" err="1">
                          <a:solidFill>
                            <a:schemeClr val="dk1"/>
                          </a:solidFill>
                        </a:rPr>
                        <a:t>communiquer</a:t>
                      </a:r>
                      <a:r>
                        <a:rPr lang="en-ZA" sz="1100" dirty="0">
                          <a:solidFill>
                            <a:schemeClr val="dk1"/>
                          </a:solidFill>
                        </a:rPr>
                        <a:t> de manière </a:t>
                      </a:r>
                      <a:r>
                        <a:rPr lang="en-ZA" sz="1100" dirty="0" err="1">
                          <a:solidFill>
                            <a:schemeClr val="dk1"/>
                          </a:solidFill>
                        </a:rPr>
                        <a:t>adaptée</a:t>
                      </a:r>
                      <a:r>
                        <a:rPr lang="en-ZA" sz="1100" dirty="0">
                          <a:solidFill>
                            <a:schemeClr val="dk1"/>
                          </a:solidFill>
                        </a:rPr>
                        <a:t> à </a:t>
                      </a:r>
                      <a:r>
                        <a:rPr lang="en-ZA" sz="1100" dirty="0" err="1">
                          <a:solidFill>
                            <a:schemeClr val="dk1"/>
                          </a:solidFill>
                        </a:rPr>
                        <a:t>l'âge</a:t>
                      </a:r>
                      <a:r>
                        <a:rPr lang="en-ZA" sz="1100" dirty="0">
                          <a:solidFill>
                            <a:schemeClr val="dk1"/>
                          </a:solidFill>
                        </a:rPr>
                        <a:t> physique et au </a:t>
                      </a:r>
                      <a:r>
                        <a:rPr lang="en-ZA" sz="1100" dirty="0" err="1">
                          <a:solidFill>
                            <a:schemeClr val="dk1"/>
                          </a:solidFill>
                        </a:rPr>
                        <a:t>niveau</a:t>
                      </a:r>
                      <a:r>
                        <a:rPr lang="en-ZA" sz="1100" dirty="0">
                          <a:solidFill>
                            <a:schemeClr val="dk1"/>
                          </a:solidFill>
                        </a:rPr>
                        <a:t> de </a:t>
                      </a:r>
                      <a:r>
                        <a:rPr lang="en-ZA" sz="1100" dirty="0" err="1">
                          <a:solidFill>
                            <a:schemeClr val="dk1"/>
                          </a:solidFill>
                        </a:rPr>
                        <a:t>développement</a:t>
                      </a:r>
                      <a:r>
                        <a:rPr lang="en-ZA" sz="1100" dirty="0">
                          <a:solidFill>
                            <a:schemeClr val="dk1"/>
                          </a:solidFill>
                        </a:rPr>
                        <a:t> </a:t>
                      </a:r>
                      <a:r>
                        <a:rPr lang="en-ZA" sz="1100" dirty="0" err="1">
                          <a:solidFill>
                            <a:schemeClr val="dk1"/>
                          </a:solidFill>
                        </a:rPr>
                        <a:t>cognitif</a:t>
                      </a:r>
                      <a:r>
                        <a:rPr lang="en-ZA" sz="1100" dirty="0">
                          <a:solidFill>
                            <a:schemeClr val="dk1"/>
                          </a:solidFill>
                        </a:rPr>
                        <a:t>.</a:t>
                      </a:r>
                      <a:endParaRPr dirty="0"/>
                    </a:p>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Simplifier le </a:t>
                      </a:r>
                      <a:r>
                        <a:rPr lang="en-ZA" sz="1100" dirty="0" err="1">
                          <a:solidFill>
                            <a:schemeClr val="dk1"/>
                          </a:solidFill>
                        </a:rPr>
                        <a:t>langage</a:t>
                      </a:r>
                      <a:r>
                        <a:rPr lang="en-ZA" sz="1100" dirty="0">
                          <a:solidFill>
                            <a:schemeClr val="dk1"/>
                          </a:solidFill>
                        </a:rPr>
                        <a:t>, </a:t>
                      </a:r>
                      <a:r>
                        <a:rPr lang="en-ZA" sz="1100" dirty="0" err="1">
                          <a:solidFill>
                            <a:schemeClr val="dk1"/>
                          </a:solidFill>
                        </a:rPr>
                        <a:t>résumer</a:t>
                      </a:r>
                      <a:r>
                        <a:rPr lang="en-ZA" sz="1100" dirty="0">
                          <a:solidFill>
                            <a:schemeClr val="dk1"/>
                          </a:solidFill>
                        </a:rPr>
                        <a:t> les </a:t>
                      </a:r>
                      <a:r>
                        <a:rPr lang="en-ZA" sz="1100" dirty="0" err="1">
                          <a:solidFill>
                            <a:schemeClr val="dk1"/>
                          </a:solidFill>
                        </a:rPr>
                        <a:t>informations</a:t>
                      </a:r>
                      <a:r>
                        <a:rPr lang="en-ZA" sz="1100" dirty="0">
                          <a:solidFill>
                            <a:schemeClr val="dk1"/>
                          </a:solidFill>
                        </a:rPr>
                        <a:t> et utiliser </a:t>
                      </a:r>
                      <a:r>
                        <a:rPr lang="en-ZA" sz="1100" dirty="0" err="1">
                          <a:solidFill>
                            <a:schemeClr val="dk1"/>
                          </a:solidFill>
                        </a:rPr>
                        <a:t>une</a:t>
                      </a:r>
                      <a:r>
                        <a:rPr lang="en-ZA" sz="1100" dirty="0">
                          <a:solidFill>
                            <a:schemeClr val="dk1"/>
                          </a:solidFill>
                        </a:rPr>
                        <a:t> </a:t>
                      </a:r>
                      <a:r>
                        <a:rPr lang="en-ZA" sz="1100" dirty="0" err="1">
                          <a:solidFill>
                            <a:schemeClr val="dk1"/>
                          </a:solidFill>
                        </a:rPr>
                        <a:t>variété</a:t>
                      </a:r>
                      <a:r>
                        <a:rPr lang="en-ZA" sz="1100" dirty="0">
                          <a:solidFill>
                            <a:schemeClr val="dk1"/>
                          </a:solidFill>
                        </a:rPr>
                        <a:t> </a:t>
                      </a:r>
                      <a:r>
                        <a:rPr lang="en-ZA" sz="1100" dirty="0" err="1">
                          <a:solidFill>
                            <a:schemeClr val="dk1"/>
                          </a:solidFill>
                        </a:rPr>
                        <a:t>d'outils</a:t>
                      </a:r>
                      <a:r>
                        <a:rPr lang="en-ZA" sz="1100" dirty="0">
                          <a:solidFill>
                            <a:schemeClr val="dk1"/>
                          </a:solidFill>
                        </a:rPr>
                        <a:t> de communication (</a:t>
                      </a:r>
                      <a:r>
                        <a:rPr lang="en-ZA" sz="1100" dirty="0" err="1">
                          <a:solidFill>
                            <a:schemeClr val="dk1"/>
                          </a:solidFill>
                        </a:rPr>
                        <a:t>marionnettes</a:t>
                      </a:r>
                      <a:r>
                        <a:rPr lang="en-ZA" sz="1100" dirty="0">
                          <a:solidFill>
                            <a:schemeClr val="dk1"/>
                          </a:solidFill>
                        </a:rPr>
                        <a:t>, tapis </a:t>
                      </a:r>
                      <a:r>
                        <a:rPr lang="en-ZA" sz="1100" dirty="0" err="1">
                          <a:solidFill>
                            <a:schemeClr val="dk1"/>
                          </a:solidFill>
                        </a:rPr>
                        <a:t>d'éveil</a:t>
                      </a:r>
                      <a:r>
                        <a:rPr lang="en-ZA" sz="1100" dirty="0">
                          <a:solidFill>
                            <a:schemeClr val="dk1"/>
                          </a:solidFill>
                        </a:rPr>
                        <a:t>, dessins,...). </a:t>
                      </a:r>
                      <a:endParaRPr dirty="0"/>
                    </a:p>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Utiliser des images </a:t>
                      </a:r>
                      <a:r>
                        <a:rPr lang="en-ZA" sz="1100" dirty="0" err="1">
                          <a:solidFill>
                            <a:schemeClr val="dk1"/>
                          </a:solidFill>
                        </a:rPr>
                        <a:t>visuelles</a:t>
                      </a:r>
                      <a:r>
                        <a:rPr lang="en-ZA" sz="1100" dirty="0">
                          <a:solidFill>
                            <a:schemeClr val="dk1"/>
                          </a:solidFill>
                        </a:rPr>
                        <a:t> - photos, dessins, </a:t>
                      </a:r>
                      <a:r>
                        <a:rPr lang="en-ZA" sz="1100" dirty="0" err="1">
                          <a:solidFill>
                            <a:schemeClr val="dk1"/>
                          </a:solidFill>
                        </a:rPr>
                        <a:t>vidéos</a:t>
                      </a:r>
                      <a:r>
                        <a:rPr lang="en-ZA" sz="1100" dirty="0">
                          <a:solidFill>
                            <a:schemeClr val="dk1"/>
                          </a:solidFill>
                        </a:rPr>
                        <a:t> - pour </a:t>
                      </a:r>
                      <a:r>
                        <a:rPr lang="en-ZA" sz="1100" dirty="0" err="1">
                          <a:solidFill>
                            <a:schemeClr val="dk1"/>
                          </a:solidFill>
                        </a:rPr>
                        <a:t>favoriser</a:t>
                      </a:r>
                      <a:r>
                        <a:rPr lang="en-ZA" sz="1100" dirty="0">
                          <a:solidFill>
                            <a:schemeClr val="dk1"/>
                          </a:solidFill>
                        </a:rPr>
                        <a:t> la communication, </a:t>
                      </a:r>
                      <a:r>
                        <a:rPr lang="en-ZA" sz="1100" dirty="0" err="1">
                          <a:solidFill>
                            <a:schemeClr val="dk1"/>
                          </a:solidFill>
                        </a:rPr>
                        <a:t>en</a:t>
                      </a:r>
                      <a:r>
                        <a:rPr lang="en-ZA" sz="1100" dirty="0">
                          <a:solidFill>
                            <a:schemeClr val="dk1"/>
                          </a:solidFill>
                        </a:rPr>
                        <a:t> particulier </a:t>
                      </a:r>
                      <a:r>
                        <a:rPr lang="en-ZA" sz="1100" dirty="0" err="1">
                          <a:solidFill>
                            <a:schemeClr val="dk1"/>
                          </a:solidFill>
                        </a:rPr>
                        <a:t>lorsque</a:t>
                      </a:r>
                      <a:r>
                        <a:rPr lang="en-ZA" sz="1100" dirty="0">
                          <a:solidFill>
                            <a:schemeClr val="dk1"/>
                          </a:solidFill>
                        </a:rPr>
                        <a:t> </a:t>
                      </a:r>
                      <a:r>
                        <a:rPr lang="en-ZA" sz="1100" dirty="0" err="1">
                          <a:solidFill>
                            <a:schemeClr val="dk1"/>
                          </a:solidFill>
                        </a:rPr>
                        <a:t>vous</a:t>
                      </a:r>
                      <a:r>
                        <a:rPr lang="en-ZA" sz="1100" dirty="0">
                          <a:solidFill>
                            <a:schemeClr val="dk1"/>
                          </a:solidFill>
                        </a:rPr>
                        <a:t> </a:t>
                      </a:r>
                      <a:r>
                        <a:rPr lang="en-ZA" sz="1100" dirty="0" err="1">
                          <a:solidFill>
                            <a:schemeClr val="dk1"/>
                          </a:solidFill>
                        </a:rPr>
                        <a:t>abordez</a:t>
                      </a:r>
                      <a:r>
                        <a:rPr lang="en-ZA" sz="1100" dirty="0">
                          <a:solidFill>
                            <a:schemeClr val="dk1"/>
                          </a:solidFill>
                        </a:rPr>
                        <a:t> des </a:t>
                      </a:r>
                      <a:r>
                        <a:rPr lang="en-ZA" sz="1100" dirty="0" err="1">
                          <a:solidFill>
                            <a:schemeClr val="dk1"/>
                          </a:solidFill>
                        </a:rPr>
                        <a:t>sujets</a:t>
                      </a:r>
                      <a:r>
                        <a:rPr lang="en-ZA" sz="1100" dirty="0">
                          <a:solidFill>
                            <a:schemeClr val="dk1"/>
                          </a:solidFill>
                        </a:rPr>
                        <a:t> </a:t>
                      </a:r>
                      <a:r>
                        <a:rPr lang="en-ZA" sz="1100" dirty="0" err="1">
                          <a:solidFill>
                            <a:schemeClr val="dk1"/>
                          </a:solidFill>
                        </a:rPr>
                        <a:t>difficiles</a:t>
                      </a:r>
                      <a:r>
                        <a:rPr lang="en-ZA" sz="1100" dirty="0">
                          <a:solidFill>
                            <a:schemeClr val="dk1"/>
                          </a:solidFill>
                        </a:rPr>
                        <a:t>.</a:t>
                      </a:r>
                      <a:endParaRPr dirty="0"/>
                    </a:p>
                    <a:p>
                      <a:pPr marL="171450" marR="0" lvl="0" indent="-171450" algn="l" rtl="0">
                        <a:spcBef>
                          <a:spcPts val="0"/>
                        </a:spcBef>
                        <a:spcAft>
                          <a:spcPts val="0"/>
                        </a:spcAft>
                        <a:buClr>
                          <a:schemeClr val="dk1"/>
                        </a:buClr>
                        <a:buSzPts val="1100"/>
                        <a:buFont typeface="Arial"/>
                        <a:buChar char="•"/>
                      </a:pPr>
                      <a:r>
                        <a:rPr lang="en-ZA" sz="1100" dirty="0">
                          <a:solidFill>
                            <a:schemeClr val="dk1"/>
                          </a:solidFill>
                        </a:rPr>
                        <a:t>Faire </a:t>
                      </a:r>
                      <a:r>
                        <a:rPr lang="en-ZA" sz="1100" dirty="0" err="1">
                          <a:solidFill>
                            <a:schemeClr val="dk1"/>
                          </a:solidFill>
                        </a:rPr>
                        <a:t>preuve</a:t>
                      </a:r>
                      <a:r>
                        <a:rPr lang="en-ZA" sz="1100" dirty="0">
                          <a:solidFill>
                            <a:schemeClr val="dk1"/>
                          </a:solidFill>
                        </a:rPr>
                        <a:t> de patience et accepter de </a:t>
                      </a:r>
                      <a:r>
                        <a:rPr lang="en-ZA" sz="1100" dirty="0" err="1">
                          <a:solidFill>
                            <a:schemeClr val="dk1"/>
                          </a:solidFill>
                        </a:rPr>
                        <a:t>répéter</a:t>
                      </a:r>
                      <a:r>
                        <a:rPr lang="en-ZA" sz="1100" dirty="0">
                          <a:solidFill>
                            <a:schemeClr val="dk1"/>
                          </a:solidFill>
                        </a:rPr>
                        <a:t> </a:t>
                      </a:r>
                      <a:r>
                        <a:rPr lang="en-ZA" sz="1100" dirty="0" err="1">
                          <a:solidFill>
                            <a:schemeClr val="dk1"/>
                          </a:solidFill>
                        </a:rPr>
                        <a:t>plusieurs</a:t>
                      </a:r>
                      <a:r>
                        <a:rPr lang="en-ZA" sz="1100" dirty="0">
                          <a:solidFill>
                            <a:schemeClr val="dk1"/>
                          </a:solidFill>
                        </a:rPr>
                        <a:t> </a:t>
                      </a:r>
                      <a:r>
                        <a:rPr lang="en-ZA" sz="1100" dirty="0" err="1">
                          <a:solidFill>
                            <a:schemeClr val="dk1"/>
                          </a:solidFill>
                        </a:rPr>
                        <a:t>fois</a:t>
                      </a:r>
                      <a:r>
                        <a:rPr lang="en-ZA" sz="1100" dirty="0">
                          <a:solidFill>
                            <a:schemeClr val="dk1"/>
                          </a:solidFill>
                        </a:rPr>
                        <a:t> les points, les questions </a:t>
                      </a:r>
                      <a:r>
                        <a:rPr lang="en-ZA" sz="1100" dirty="0" err="1">
                          <a:solidFill>
                            <a:schemeClr val="dk1"/>
                          </a:solidFill>
                        </a:rPr>
                        <a:t>ou</a:t>
                      </a:r>
                      <a:r>
                        <a:rPr lang="en-ZA" sz="1100" dirty="0">
                          <a:solidFill>
                            <a:schemeClr val="dk1"/>
                          </a:solidFill>
                        </a:rPr>
                        <a:t> les </a:t>
                      </a:r>
                      <a:r>
                        <a:rPr lang="en-ZA" sz="1100" dirty="0" err="1">
                          <a:solidFill>
                            <a:schemeClr val="dk1"/>
                          </a:solidFill>
                        </a:rPr>
                        <a:t>réponses</a:t>
                      </a:r>
                      <a:r>
                        <a:rPr lang="en-ZA" sz="1100" dirty="0">
                          <a:solidFill>
                            <a:schemeClr val="dk1"/>
                          </a:solidFill>
                        </a:rPr>
                        <a:t> pour se faire </a:t>
                      </a:r>
                      <a:r>
                        <a:rPr lang="en-ZA" sz="1100" dirty="0" err="1">
                          <a:solidFill>
                            <a:schemeClr val="dk1"/>
                          </a:solidFill>
                        </a:rPr>
                        <a:t>comprendre</a:t>
                      </a:r>
                      <a:r>
                        <a:rPr lang="en-ZA" sz="1100" dirty="0">
                          <a:solidFill>
                            <a:schemeClr val="dk1"/>
                          </a:solidFill>
                        </a:rPr>
                        <a:t>.</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Vérifier</a:t>
                      </a:r>
                      <a:r>
                        <a:rPr lang="en-ZA" sz="1100" dirty="0">
                          <a:solidFill>
                            <a:schemeClr val="dk1"/>
                          </a:solidFill>
                        </a:rPr>
                        <a:t> que </a:t>
                      </a:r>
                      <a:r>
                        <a:rPr lang="en-ZA" sz="1100" dirty="0" err="1">
                          <a:solidFill>
                            <a:schemeClr val="dk1"/>
                          </a:solidFill>
                        </a:rPr>
                        <a:t>l'enfant</a:t>
                      </a:r>
                      <a:r>
                        <a:rPr lang="en-ZA" sz="1100" dirty="0">
                          <a:solidFill>
                            <a:schemeClr val="dk1"/>
                          </a:solidFill>
                        </a:rPr>
                        <a:t> </a:t>
                      </a:r>
                      <a:r>
                        <a:rPr lang="en-ZA" sz="1100" dirty="0" err="1">
                          <a:solidFill>
                            <a:schemeClr val="dk1"/>
                          </a:solidFill>
                        </a:rPr>
                        <a:t>comprend</a:t>
                      </a:r>
                      <a:r>
                        <a:rPr lang="en-ZA" sz="1100" dirty="0">
                          <a:solidFill>
                            <a:schemeClr val="dk1"/>
                          </a:solidFill>
                        </a:rPr>
                        <a:t> le </a:t>
                      </a:r>
                      <a:r>
                        <a:rPr lang="en-ZA" sz="1100" dirty="0" err="1">
                          <a:solidFill>
                            <a:schemeClr val="dk1"/>
                          </a:solidFill>
                        </a:rPr>
                        <a:t>sujet</a:t>
                      </a:r>
                      <a:r>
                        <a:rPr lang="en-ZA" sz="1100" dirty="0">
                          <a:solidFill>
                            <a:schemeClr val="dk1"/>
                          </a:solidFill>
                        </a:rPr>
                        <a:t> </a:t>
                      </a:r>
                      <a:r>
                        <a:rPr lang="en-ZA" sz="1100" dirty="0" err="1">
                          <a:solidFill>
                            <a:schemeClr val="dk1"/>
                          </a:solidFill>
                        </a:rPr>
                        <a:t>ou</a:t>
                      </a:r>
                      <a:r>
                        <a:rPr lang="en-ZA" sz="1100" dirty="0">
                          <a:solidFill>
                            <a:schemeClr val="dk1"/>
                          </a:solidFill>
                        </a:rPr>
                        <a:t> </a:t>
                      </a:r>
                      <a:r>
                        <a:rPr lang="en-ZA" sz="1100" dirty="0" err="1">
                          <a:solidFill>
                            <a:schemeClr val="dk1"/>
                          </a:solidFill>
                        </a:rPr>
                        <a:t>l'action</a:t>
                      </a:r>
                      <a:r>
                        <a:rPr lang="en-ZA" sz="1100" dirty="0">
                          <a:solidFill>
                            <a:schemeClr val="dk1"/>
                          </a:solidFill>
                        </a:rPr>
                        <a:t> à </a:t>
                      </a:r>
                      <a:r>
                        <a:rPr lang="en-ZA" sz="1100" dirty="0" err="1">
                          <a:solidFill>
                            <a:schemeClr val="dk1"/>
                          </a:solidFill>
                        </a:rPr>
                        <a:t>accomplir</a:t>
                      </a:r>
                      <a:r>
                        <a:rPr lang="en-ZA" sz="1100" dirty="0">
                          <a:solidFill>
                            <a:schemeClr val="dk1"/>
                          </a:solidFill>
                        </a:rPr>
                        <a:t>.</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Récompenser</a:t>
                      </a:r>
                      <a:r>
                        <a:rPr lang="en-ZA" sz="1100" dirty="0">
                          <a:solidFill>
                            <a:schemeClr val="dk1"/>
                          </a:solidFill>
                        </a:rPr>
                        <a:t> </a:t>
                      </a:r>
                      <a:r>
                        <a:rPr lang="en-ZA" sz="1100" dirty="0" err="1">
                          <a:solidFill>
                            <a:schemeClr val="dk1"/>
                          </a:solidFill>
                        </a:rPr>
                        <a:t>toute</a:t>
                      </a:r>
                      <a:r>
                        <a:rPr lang="en-ZA" sz="1100" dirty="0">
                          <a:solidFill>
                            <a:schemeClr val="dk1"/>
                          </a:solidFill>
                        </a:rPr>
                        <a:t> tentative de </a:t>
                      </a:r>
                      <a:r>
                        <a:rPr lang="en-ZA" sz="1100" dirty="0" err="1">
                          <a:solidFill>
                            <a:schemeClr val="dk1"/>
                          </a:solidFill>
                        </a:rPr>
                        <a:t>compréhension</a:t>
                      </a:r>
                      <a:r>
                        <a:rPr lang="en-ZA" sz="1100" dirty="0">
                          <a:solidFill>
                            <a:schemeClr val="dk1"/>
                          </a:solidFill>
                        </a:rPr>
                        <a:t> et de communication. De </a:t>
                      </a:r>
                      <a:r>
                        <a:rPr lang="en-ZA" sz="1100" dirty="0" err="1">
                          <a:solidFill>
                            <a:schemeClr val="dk1"/>
                          </a:solidFill>
                        </a:rPr>
                        <a:t>cette</a:t>
                      </a:r>
                      <a:r>
                        <a:rPr lang="en-ZA" sz="1100" dirty="0">
                          <a:solidFill>
                            <a:schemeClr val="dk1"/>
                          </a:solidFill>
                        </a:rPr>
                        <a:t> manière, </a:t>
                      </a:r>
                      <a:r>
                        <a:rPr lang="en-ZA" sz="1100" dirty="0" err="1">
                          <a:solidFill>
                            <a:schemeClr val="dk1"/>
                          </a:solidFill>
                        </a:rPr>
                        <a:t>vous</a:t>
                      </a:r>
                      <a:r>
                        <a:rPr lang="en-ZA" sz="1100" dirty="0">
                          <a:solidFill>
                            <a:schemeClr val="dk1"/>
                          </a:solidFill>
                        </a:rPr>
                        <a:t> </a:t>
                      </a:r>
                      <a:r>
                        <a:rPr lang="en-ZA" sz="1100" dirty="0" err="1">
                          <a:solidFill>
                            <a:schemeClr val="dk1"/>
                          </a:solidFill>
                        </a:rPr>
                        <a:t>augmentez</a:t>
                      </a:r>
                      <a:r>
                        <a:rPr lang="en-ZA" sz="1100" dirty="0">
                          <a:solidFill>
                            <a:schemeClr val="dk1"/>
                          </a:solidFill>
                        </a:rPr>
                        <a:t> la </a:t>
                      </a:r>
                      <a:r>
                        <a:rPr lang="en-ZA" sz="1100" dirty="0" err="1">
                          <a:solidFill>
                            <a:schemeClr val="dk1"/>
                          </a:solidFill>
                        </a:rPr>
                        <a:t>probabilité</a:t>
                      </a:r>
                      <a:r>
                        <a:rPr lang="en-ZA" sz="1100" dirty="0">
                          <a:solidFill>
                            <a:schemeClr val="dk1"/>
                          </a:solidFill>
                        </a:rPr>
                        <a:t> </a:t>
                      </a:r>
                      <a:r>
                        <a:rPr lang="en-ZA" sz="1100" dirty="0" err="1">
                          <a:solidFill>
                            <a:schemeClr val="dk1"/>
                          </a:solidFill>
                        </a:rPr>
                        <a:t>qu'ils</a:t>
                      </a:r>
                      <a:r>
                        <a:rPr lang="en-ZA" sz="1100" dirty="0">
                          <a:solidFill>
                            <a:schemeClr val="dk1"/>
                          </a:solidFill>
                        </a:rPr>
                        <a:t> </a:t>
                      </a:r>
                      <a:r>
                        <a:rPr lang="en-ZA" sz="1100" dirty="0" err="1">
                          <a:solidFill>
                            <a:schemeClr val="dk1"/>
                          </a:solidFill>
                        </a:rPr>
                        <a:t>essaient</a:t>
                      </a:r>
                      <a:r>
                        <a:rPr lang="en-ZA" sz="1100" dirty="0">
                          <a:solidFill>
                            <a:schemeClr val="dk1"/>
                          </a:solidFill>
                        </a:rPr>
                        <a:t> et </a:t>
                      </a:r>
                      <a:r>
                        <a:rPr lang="en-ZA" sz="1100" dirty="0" err="1">
                          <a:solidFill>
                            <a:schemeClr val="dk1"/>
                          </a:solidFill>
                        </a:rPr>
                        <a:t>recommencent</a:t>
                      </a:r>
                      <a:r>
                        <a:rPr lang="en-ZA" sz="1100" dirty="0">
                          <a:solidFill>
                            <a:schemeClr val="dk1"/>
                          </a:solidFill>
                        </a:rPr>
                        <a:t>.</a:t>
                      </a:r>
                      <a:endParaRPr dirty="0"/>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sp>
        <p:nvSpPr>
          <p:cNvPr id="1942" name="Google Shape;1942;p55"/>
          <p:cNvSpPr txBox="1"/>
          <p:nvPr/>
        </p:nvSpPr>
        <p:spPr>
          <a:xfrm>
            <a:off x="2460149" y="6013331"/>
            <a:ext cx="37882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i="1">
                <a:solidFill>
                  <a:srgbClr val="53AF4B"/>
                </a:solidFill>
                <a:latin typeface="Calibri"/>
                <a:ea typeface="Calibri"/>
                <a:cs typeface="Calibri"/>
                <a:sym typeface="Calibri"/>
              </a:rPr>
              <a:t>Source : UNICEF (2013) UNICEF (2013) Prenez-nous au sérieux ! Faire participer les enfants handicapés aux décisions qui affectent leur vie</a:t>
            </a:r>
            <a:endParaRPr sz="1000" i="1">
              <a:solidFill>
                <a:srgbClr val="53AF4B"/>
              </a:solidFill>
              <a:latin typeface="Calibri"/>
              <a:ea typeface="Calibri"/>
              <a:cs typeface="Calibri"/>
              <a:sym typeface="Calibri"/>
            </a:endParaRPr>
          </a:p>
        </p:txBody>
      </p:sp>
      <p:sp>
        <p:nvSpPr>
          <p:cNvPr id="1943" name="Google Shape;1943;p55"/>
          <p:cNvSpPr/>
          <p:nvPr/>
        </p:nvSpPr>
        <p:spPr>
          <a:xfrm>
            <a:off x="1421010" y="2782272"/>
            <a:ext cx="406962" cy="181030"/>
          </a:xfrm>
          <a:prstGeom prst="rect">
            <a:avLst/>
          </a:prstGeom>
          <a:solidFill>
            <a:srgbClr val="B8DF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4" name="Google Shape;1944;p55"/>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5" name="Google Shape;1945;p55"/>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6" name="Google Shape;1946;p55"/>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7" name="Google Shape;1947;p55"/>
          <p:cNvSpPr/>
          <p:nvPr/>
        </p:nvSpPr>
        <p:spPr>
          <a:xfrm rot="1782986">
            <a:off x="286724" y="168964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8" name="Google Shape;1948;p55"/>
          <p:cNvSpPr/>
          <p:nvPr/>
        </p:nvSpPr>
        <p:spPr>
          <a:xfrm rot="1782986">
            <a:off x="286724" y="2152490"/>
            <a:ext cx="335595" cy="289306"/>
          </a:xfrm>
          <a:prstGeom prst="hexagon">
            <a:avLst>
              <a:gd name="adj" fmla="val 28965"/>
              <a:gd name="vf" fmla="val 115470"/>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sp>
        <p:nvSpPr>
          <p:cNvPr id="1953" name="Google Shape;1953;p56"/>
          <p:cNvSpPr/>
          <p:nvPr/>
        </p:nvSpPr>
        <p:spPr>
          <a:xfrm rot="1782986">
            <a:off x="-1328855" y="5145441"/>
            <a:ext cx="3595260" cy="3099365"/>
          </a:xfrm>
          <a:prstGeom prst="hexagon">
            <a:avLst>
              <a:gd name="adj" fmla="val 28965"/>
              <a:gd name="vf" fmla="val 11547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4" name="Google Shape;1954;p56"/>
          <p:cNvSpPr/>
          <p:nvPr/>
        </p:nvSpPr>
        <p:spPr>
          <a:xfrm rot="1782986">
            <a:off x="4678406" y="654853"/>
            <a:ext cx="3595260" cy="3099365"/>
          </a:xfrm>
          <a:prstGeom prst="hexagon">
            <a:avLst>
              <a:gd name="adj" fmla="val 28965"/>
              <a:gd name="vf" fmla="val 115470"/>
            </a:avLst>
          </a:prstGeom>
          <a:solidFill>
            <a:srgbClr val="E7F4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5" name="Google Shape;1955;p56"/>
          <p:cNvSpPr/>
          <p:nvPr/>
        </p:nvSpPr>
        <p:spPr>
          <a:xfrm>
            <a:off x="2501900" y="2149381"/>
            <a:ext cx="3745466" cy="1071180"/>
          </a:xfrm>
          <a:prstGeom prst="rect">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6" name="Google Shape;1956;p56"/>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1957" name="Google Shape;1957;p56"/>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1958" name="Google Shape;1958;p56"/>
          <p:cNvSpPr/>
          <p:nvPr/>
        </p:nvSpPr>
        <p:spPr>
          <a:xfrm>
            <a:off x="2501900" y="3398040"/>
            <a:ext cx="3745466" cy="1118934"/>
          </a:xfrm>
          <a:prstGeom prst="rect">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9" name="Google Shape;1959;p56"/>
          <p:cNvSpPr txBox="1"/>
          <p:nvPr/>
        </p:nvSpPr>
        <p:spPr>
          <a:xfrm>
            <a:off x="1007471" y="341381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1960" name="Google Shape;1960;p56"/>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1961" name="Google Shape;1961;p56"/>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54AF4B"/>
                </a:highlight>
                <a:latin typeface="Calibri"/>
                <a:ea typeface="Calibri"/>
                <a:cs typeface="Calibri"/>
                <a:sym typeface="Calibri"/>
              </a:rPr>
              <a:t>SESSION 5 : CLÔTURE DU MODULE</a:t>
            </a:r>
            <a:endParaRPr/>
          </a:p>
        </p:txBody>
      </p:sp>
      <p:sp>
        <p:nvSpPr>
          <p:cNvPr id="1962" name="Google Shape;1962;p56"/>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1963" name="Google Shape;1963;p56"/>
          <p:cNvSpPr/>
          <p:nvPr/>
        </p:nvSpPr>
        <p:spPr>
          <a:xfrm>
            <a:off x="2501900" y="5633117"/>
            <a:ext cx="3745466" cy="939353"/>
          </a:xfrm>
          <a:prstGeom prst="rect">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4" name="Google Shape;1964;p56"/>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1965" name="Google Shape;1965;p56"/>
          <p:cNvSpPr/>
          <p:nvPr/>
        </p:nvSpPr>
        <p:spPr>
          <a:xfrm>
            <a:off x="2501900" y="6753342"/>
            <a:ext cx="3745466" cy="981230"/>
          </a:xfrm>
          <a:prstGeom prst="rect">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6" name="Google Shape;1966;p56"/>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1967" name="Google Shape;1967;p56"/>
          <p:cNvSpPr/>
          <p:nvPr/>
        </p:nvSpPr>
        <p:spPr>
          <a:xfrm>
            <a:off x="2501900" y="7928131"/>
            <a:ext cx="3745466" cy="981230"/>
          </a:xfrm>
          <a:prstGeom prst="rect">
            <a:avLst/>
          </a:prstGeom>
          <a:no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8" name="Google Shape;1968;p56"/>
          <p:cNvSpPr txBox="1"/>
          <p:nvPr/>
        </p:nvSpPr>
        <p:spPr>
          <a:xfrm>
            <a:off x="1007471" y="7928131"/>
            <a:ext cx="142246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1969" name="Google Shape;1969;p56"/>
          <p:cNvSpPr/>
          <p:nvPr/>
        </p:nvSpPr>
        <p:spPr>
          <a:xfrm rot="1782986">
            <a:off x="286724" y="30111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0" name="Google Shape;1970;p56"/>
          <p:cNvSpPr/>
          <p:nvPr/>
        </p:nvSpPr>
        <p:spPr>
          <a:xfrm rot="1782986">
            <a:off x="286724" y="76395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1" name="Google Shape;1971;p56"/>
          <p:cNvSpPr/>
          <p:nvPr/>
        </p:nvSpPr>
        <p:spPr>
          <a:xfrm rot="1782986">
            <a:off x="286724" y="122680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2" name="Google Shape;1972;p56"/>
          <p:cNvSpPr/>
          <p:nvPr/>
        </p:nvSpPr>
        <p:spPr>
          <a:xfrm rot="1782986">
            <a:off x="286724" y="1689645"/>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3" name="Google Shape;1973;p56"/>
          <p:cNvSpPr/>
          <p:nvPr/>
        </p:nvSpPr>
        <p:spPr>
          <a:xfrm rot="1782986">
            <a:off x="286724" y="2152490"/>
            <a:ext cx="335595" cy="289306"/>
          </a:xfrm>
          <a:prstGeom prst="hexagon">
            <a:avLst>
              <a:gd name="adj" fmla="val 28965"/>
              <a:gd name="vf" fmla="val 115470"/>
            </a:avLst>
          </a:prstGeom>
          <a:solidFill>
            <a:srgbClr val="53AF4B"/>
          </a:solidFill>
          <a:ln w="12700" cap="flat" cmpd="sng">
            <a:solidFill>
              <a:srgbClr val="54AF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57"/>
          <p:cNvSpPr/>
          <p:nvPr/>
        </p:nvSpPr>
        <p:spPr>
          <a:xfrm>
            <a:off x="0" y="0"/>
            <a:ext cx="6858000" cy="3314700"/>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9" name="Google Shape;1979;p57"/>
          <p:cNvSpPr txBox="1"/>
          <p:nvPr/>
        </p:nvSpPr>
        <p:spPr>
          <a:xfrm>
            <a:off x="752439" y="4817751"/>
            <a:ext cx="5061022" cy="27392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ABDEA"/>
              </a:buClr>
              <a:buSzPts val="2000"/>
              <a:buFont typeface="Garamond"/>
              <a:buNone/>
            </a:pPr>
            <a:r>
              <a:rPr lang="en-ZA" sz="2000" b="1" i="0" u="none" strike="noStrike" cap="none">
                <a:solidFill>
                  <a:srgbClr val="6ABDEA"/>
                </a:solidFill>
                <a:latin typeface="Garamond"/>
                <a:ea typeface="Garamond"/>
                <a:cs typeface="Garamond"/>
                <a:sym typeface="Garamond"/>
              </a:rPr>
              <a:t>MODULE 4</a:t>
            </a:r>
            <a:endParaRPr/>
          </a:p>
          <a:p>
            <a:pPr marL="0" marR="0" lvl="0" indent="0" algn="l" rtl="0">
              <a:lnSpc>
                <a:spcPct val="100000"/>
              </a:lnSpc>
              <a:spcBef>
                <a:spcPts val="0"/>
              </a:spcBef>
              <a:spcAft>
                <a:spcPts val="0"/>
              </a:spcAft>
              <a:buClr>
                <a:srgbClr val="6ABDEA"/>
              </a:buClr>
              <a:buSzPts val="2000"/>
              <a:buFont typeface="Garamond"/>
              <a:buNone/>
            </a:pPr>
            <a:r>
              <a:rPr lang="en-ZA" sz="2000" b="1">
                <a:solidFill>
                  <a:srgbClr val="6ABDEA"/>
                </a:solidFill>
                <a:latin typeface="Garamond"/>
                <a:ea typeface="Garamond"/>
                <a:cs typeface="Garamond"/>
                <a:sym typeface="Garamond"/>
              </a:rPr>
              <a:t> </a:t>
            </a:r>
            <a:endParaRPr sz="4400" b="1">
              <a:solidFill>
                <a:srgbClr val="6ABDEA"/>
              </a:solidFill>
              <a:latin typeface="Garamond"/>
              <a:ea typeface="Garamond"/>
              <a:cs typeface="Garamond"/>
              <a:sym typeface="Garamond"/>
            </a:endParaRPr>
          </a:p>
          <a:p>
            <a:pPr marL="0" marR="0" lvl="0" indent="0" algn="l" rtl="0">
              <a:spcBef>
                <a:spcPts val="0"/>
              </a:spcBef>
              <a:spcAft>
                <a:spcPts val="0"/>
              </a:spcAft>
              <a:buNone/>
            </a:pPr>
            <a:r>
              <a:rPr lang="en-ZA" sz="4400" b="1">
                <a:solidFill>
                  <a:srgbClr val="6ABDEA"/>
                </a:solidFill>
                <a:latin typeface="Garamond"/>
                <a:ea typeface="Garamond"/>
                <a:cs typeface="Garamond"/>
                <a:sym typeface="Garamond"/>
              </a:rPr>
              <a:t>Santé mentale et soutien psychosocial</a:t>
            </a:r>
            <a:endParaRPr/>
          </a:p>
        </p:txBody>
      </p:sp>
      <p:sp>
        <p:nvSpPr>
          <p:cNvPr id="1980" name="Google Shape;1980;p57"/>
          <p:cNvSpPr/>
          <p:nvPr/>
        </p:nvSpPr>
        <p:spPr>
          <a:xfrm rot="1782986">
            <a:off x="539630" y="2109486"/>
            <a:ext cx="2269827" cy="1956740"/>
          </a:xfrm>
          <a:prstGeom prst="hexagon">
            <a:avLst>
              <a:gd name="adj" fmla="val 28965"/>
              <a:gd name="vf" fmla="val 115470"/>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81" name="Google Shape;1981;p57"/>
          <p:cNvGrpSpPr/>
          <p:nvPr/>
        </p:nvGrpSpPr>
        <p:grpSpPr>
          <a:xfrm>
            <a:off x="986999" y="2594096"/>
            <a:ext cx="1375088" cy="1208020"/>
            <a:chOff x="3370418" y="3012992"/>
            <a:chExt cx="385258" cy="321207"/>
          </a:xfrm>
        </p:grpSpPr>
        <p:sp>
          <p:nvSpPr>
            <p:cNvPr id="1982" name="Google Shape;1982;p57"/>
            <p:cNvSpPr/>
            <p:nvPr/>
          </p:nvSpPr>
          <p:spPr>
            <a:xfrm>
              <a:off x="3370418" y="3012992"/>
              <a:ext cx="385258" cy="321207"/>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83" name="Google Shape;1983;p57"/>
            <p:cNvSpPr/>
            <p:nvPr/>
          </p:nvSpPr>
          <p:spPr>
            <a:xfrm rot="-3238909">
              <a:off x="3505897" y="3140174"/>
              <a:ext cx="143017" cy="72785"/>
            </a:xfrm>
            <a:prstGeom prst="corner">
              <a:avLst>
                <a:gd name="adj1" fmla="val 42208"/>
                <a:gd name="adj2" fmla="val 43350"/>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Google Shape;1988;p58"/>
          <p:cNvSpPr txBox="1"/>
          <p:nvPr/>
        </p:nvSpPr>
        <p:spPr>
          <a:xfrm>
            <a:off x="1560773" y="1226139"/>
            <a:ext cx="4682543"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Qu'entend-on par santé mentale et bien-être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Quel est le rôle du gestionnaire de cas dans la mise en œuvre de la SMSPS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Quelles sont les compétences en matière de SMSPS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Comment puis-je apporter les premiers secours psychologiques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6 : </a:t>
            </a:r>
            <a:r>
              <a:rPr lang="en-ZA" sz="1100">
                <a:solidFill>
                  <a:schemeClr val="dk1"/>
                </a:solidFill>
                <a:latin typeface="Calibri"/>
                <a:ea typeface="Calibri"/>
                <a:cs typeface="Calibri"/>
                <a:sym typeface="Calibri"/>
              </a:rPr>
              <a:t>Clôture du module </a:t>
            </a:r>
            <a:endParaRPr/>
          </a:p>
        </p:txBody>
      </p:sp>
      <p:sp>
        <p:nvSpPr>
          <p:cNvPr id="1989" name="Google Shape;1989;p58"/>
          <p:cNvSpPr txBox="1"/>
          <p:nvPr/>
        </p:nvSpPr>
        <p:spPr>
          <a:xfrm>
            <a:off x="1064660" y="1310778"/>
            <a:ext cx="496113" cy="22621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59</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60</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62             </a:t>
            </a:r>
            <a:endParaRPr sz="1100">
              <a:solidFill>
                <a:schemeClr val="dk1"/>
              </a:solidFill>
              <a:latin typeface="Calibri"/>
              <a:ea typeface="Calibri"/>
              <a:cs typeface="Calibri"/>
              <a:sym typeface="Calibri"/>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65</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67</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68</a:t>
            </a:r>
            <a:endParaRPr/>
          </a:p>
        </p:txBody>
      </p:sp>
      <p:sp>
        <p:nvSpPr>
          <p:cNvPr id="1990" name="Google Shape;1990;p58"/>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6CBDEA"/>
                </a:highlight>
                <a:latin typeface="Calibri"/>
                <a:ea typeface="Calibri"/>
                <a:cs typeface="Calibri"/>
                <a:sym typeface="Calibri"/>
              </a:rPr>
              <a:t>TABLE DES MATIÈRES</a:t>
            </a:r>
            <a:endParaRPr/>
          </a:p>
        </p:txBody>
      </p:sp>
      <p:sp>
        <p:nvSpPr>
          <p:cNvPr id="1991" name="Google Shape;1991;p58"/>
          <p:cNvSpPr/>
          <p:nvPr/>
        </p:nvSpPr>
        <p:spPr>
          <a:xfrm rot="1782986">
            <a:off x="286724" y="30111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2" name="Google Shape;1992;p58"/>
          <p:cNvSpPr/>
          <p:nvPr/>
        </p:nvSpPr>
        <p:spPr>
          <a:xfrm rot="1782986">
            <a:off x="286724" y="76395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3" name="Google Shape;1993;p58"/>
          <p:cNvSpPr/>
          <p:nvPr/>
        </p:nvSpPr>
        <p:spPr>
          <a:xfrm rot="1782986">
            <a:off x="286724" y="122680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4" name="Google Shape;1994;p58"/>
          <p:cNvSpPr/>
          <p:nvPr/>
        </p:nvSpPr>
        <p:spPr>
          <a:xfrm rot="1782986">
            <a:off x="286724" y="168964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5" name="Google Shape;1995;p58"/>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6" name="Google Shape;1996;p58"/>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97" name="Google Shape;1997;p58"/>
          <p:cNvGrpSpPr/>
          <p:nvPr/>
        </p:nvGrpSpPr>
        <p:grpSpPr>
          <a:xfrm>
            <a:off x="5095173" y="7855210"/>
            <a:ext cx="1375088" cy="1208020"/>
            <a:chOff x="3370418" y="3012992"/>
            <a:chExt cx="385258" cy="321207"/>
          </a:xfrm>
        </p:grpSpPr>
        <p:sp>
          <p:nvSpPr>
            <p:cNvPr id="1998" name="Google Shape;1998;p58"/>
            <p:cNvSpPr/>
            <p:nvPr/>
          </p:nvSpPr>
          <p:spPr>
            <a:xfrm>
              <a:off x="3370418" y="3012992"/>
              <a:ext cx="385258" cy="321207"/>
            </a:xfrm>
            <a:prstGeom prst="hear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999" name="Google Shape;1999;p58"/>
            <p:cNvSpPr/>
            <p:nvPr/>
          </p:nvSpPr>
          <p:spPr>
            <a:xfrm rot="-3238909">
              <a:off x="3505897" y="3140174"/>
              <a:ext cx="143017" cy="72785"/>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03"/>
        <p:cNvGrpSpPr/>
        <p:nvPr/>
      </p:nvGrpSpPr>
      <p:grpSpPr>
        <a:xfrm>
          <a:off x="0" y="0"/>
          <a:ext cx="0" cy="0"/>
          <a:chOff x="0" y="0"/>
          <a:chExt cx="0" cy="0"/>
        </a:xfrm>
      </p:grpSpPr>
      <p:sp>
        <p:nvSpPr>
          <p:cNvPr id="2004" name="Google Shape;2004;p59"/>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2005" name="Google Shape;2005;p59"/>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6CBDEA"/>
                </a:highlight>
                <a:latin typeface="Calibri"/>
                <a:ea typeface="Calibri"/>
                <a:cs typeface="Calibri"/>
                <a:sym typeface="Calibri"/>
              </a:rPr>
              <a:t>SESSION 1 : OUVERTURE DU MODULE</a:t>
            </a:r>
            <a:endParaRPr/>
          </a:p>
        </p:txBody>
      </p:sp>
      <p:sp>
        <p:nvSpPr>
          <p:cNvPr id="2006" name="Google Shape;2006;p59"/>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Offrir la possibilité de mettre en pratique les compétences de base nécessaires aux gestionnaires de cas pour apporter un soutien psychosocial aux enfants.</a:t>
            </a:r>
            <a:endParaRPr/>
          </a:p>
        </p:txBody>
      </p:sp>
      <p:sp>
        <p:nvSpPr>
          <p:cNvPr id="2007" name="Google Shape;2007;p59"/>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2008" name="Google Shape;2008;p59"/>
          <p:cNvSpPr txBox="1"/>
          <p:nvPr/>
        </p:nvSpPr>
        <p:spPr>
          <a:xfrm>
            <a:off x="1675087" y="2821316"/>
            <a:ext cx="4575242"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Définir et différencier les termes clés liés à la SMSPS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comment les situations d'urgence peuvent avoir un impact sur la santé mentale et le fonctionnement psychosocial de l'enfant. </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le rôle des assistants sociaux dans la mise en œuvre de la SMSPS</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des compétences de base en matière de SMSPS</a:t>
            </a:r>
            <a:endParaRPr/>
          </a:p>
        </p:txBody>
      </p:sp>
      <p:grpSp>
        <p:nvGrpSpPr>
          <p:cNvPr id="2009" name="Google Shape;2009;p59"/>
          <p:cNvGrpSpPr/>
          <p:nvPr/>
        </p:nvGrpSpPr>
        <p:grpSpPr>
          <a:xfrm>
            <a:off x="1020268" y="2771366"/>
            <a:ext cx="559955" cy="387333"/>
            <a:chOff x="6878053" y="1156317"/>
            <a:chExt cx="1431178" cy="1039513"/>
          </a:xfrm>
        </p:grpSpPr>
        <p:grpSp>
          <p:nvGrpSpPr>
            <p:cNvPr id="2010" name="Google Shape;2010;p59"/>
            <p:cNvGrpSpPr/>
            <p:nvPr/>
          </p:nvGrpSpPr>
          <p:grpSpPr>
            <a:xfrm>
              <a:off x="7672978" y="1156317"/>
              <a:ext cx="412941" cy="436880"/>
              <a:chOff x="243840" y="1676400"/>
              <a:chExt cx="701040" cy="741680"/>
            </a:xfrm>
          </p:grpSpPr>
          <p:sp>
            <p:nvSpPr>
              <p:cNvPr id="2011" name="Google Shape;2011;p59"/>
              <p:cNvSpPr/>
              <p:nvPr/>
            </p:nvSpPr>
            <p:spPr>
              <a:xfrm>
                <a:off x="243840" y="1676400"/>
                <a:ext cx="116839" cy="7416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2" name="Google Shape;2012;p59"/>
              <p:cNvSpPr/>
              <p:nvPr/>
            </p:nvSpPr>
            <p:spPr>
              <a:xfrm>
                <a:off x="314960" y="1676400"/>
                <a:ext cx="629920" cy="4368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13" name="Google Shape;2013;p59"/>
            <p:cNvSpPr/>
            <p:nvPr/>
          </p:nvSpPr>
          <p:spPr>
            <a:xfrm>
              <a:off x="7120511" y="1517650"/>
              <a:ext cx="1188720" cy="678180"/>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4" name="Google Shape;2014;p59"/>
            <p:cNvSpPr/>
            <p:nvPr/>
          </p:nvSpPr>
          <p:spPr>
            <a:xfrm>
              <a:off x="6878053" y="1727035"/>
              <a:ext cx="821708" cy="468795"/>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015" name="Google Shape;2015;p59"/>
          <p:cNvGrpSpPr/>
          <p:nvPr/>
        </p:nvGrpSpPr>
        <p:grpSpPr>
          <a:xfrm>
            <a:off x="1020268" y="3332844"/>
            <a:ext cx="559955" cy="387333"/>
            <a:chOff x="6878053" y="1156317"/>
            <a:chExt cx="1431178" cy="1039513"/>
          </a:xfrm>
        </p:grpSpPr>
        <p:grpSp>
          <p:nvGrpSpPr>
            <p:cNvPr id="2016" name="Google Shape;2016;p59"/>
            <p:cNvGrpSpPr/>
            <p:nvPr/>
          </p:nvGrpSpPr>
          <p:grpSpPr>
            <a:xfrm>
              <a:off x="7672978" y="1156317"/>
              <a:ext cx="412941" cy="436880"/>
              <a:chOff x="243840" y="1676400"/>
              <a:chExt cx="701040" cy="741680"/>
            </a:xfrm>
          </p:grpSpPr>
          <p:sp>
            <p:nvSpPr>
              <p:cNvPr id="2017" name="Google Shape;2017;p59"/>
              <p:cNvSpPr/>
              <p:nvPr/>
            </p:nvSpPr>
            <p:spPr>
              <a:xfrm>
                <a:off x="243840" y="1676400"/>
                <a:ext cx="116839" cy="7416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8" name="Google Shape;2018;p59"/>
              <p:cNvSpPr/>
              <p:nvPr/>
            </p:nvSpPr>
            <p:spPr>
              <a:xfrm>
                <a:off x="314960" y="1676400"/>
                <a:ext cx="629920" cy="4368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19" name="Google Shape;2019;p59"/>
            <p:cNvSpPr/>
            <p:nvPr/>
          </p:nvSpPr>
          <p:spPr>
            <a:xfrm>
              <a:off x="7120511" y="1517650"/>
              <a:ext cx="1188720" cy="678180"/>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20" name="Google Shape;2020;p59"/>
            <p:cNvSpPr/>
            <p:nvPr/>
          </p:nvSpPr>
          <p:spPr>
            <a:xfrm>
              <a:off x="6878053" y="1727035"/>
              <a:ext cx="821708" cy="468795"/>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021" name="Google Shape;2021;p59"/>
          <p:cNvGrpSpPr/>
          <p:nvPr/>
        </p:nvGrpSpPr>
        <p:grpSpPr>
          <a:xfrm>
            <a:off x="1020268" y="3894487"/>
            <a:ext cx="559955" cy="387333"/>
            <a:chOff x="6878053" y="1156317"/>
            <a:chExt cx="1431178" cy="1039513"/>
          </a:xfrm>
        </p:grpSpPr>
        <p:grpSp>
          <p:nvGrpSpPr>
            <p:cNvPr id="2022" name="Google Shape;2022;p59"/>
            <p:cNvGrpSpPr/>
            <p:nvPr/>
          </p:nvGrpSpPr>
          <p:grpSpPr>
            <a:xfrm>
              <a:off x="7672978" y="1156317"/>
              <a:ext cx="412941" cy="436880"/>
              <a:chOff x="243840" y="1676400"/>
              <a:chExt cx="701040" cy="741680"/>
            </a:xfrm>
          </p:grpSpPr>
          <p:sp>
            <p:nvSpPr>
              <p:cNvPr id="2023" name="Google Shape;2023;p59"/>
              <p:cNvSpPr/>
              <p:nvPr/>
            </p:nvSpPr>
            <p:spPr>
              <a:xfrm>
                <a:off x="243840" y="1676400"/>
                <a:ext cx="116839" cy="7416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24" name="Google Shape;2024;p59"/>
              <p:cNvSpPr/>
              <p:nvPr/>
            </p:nvSpPr>
            <p:spPr>
              <a:xfrm>
                <a:off x="314960" y="1676400"/>
                <a:ext cx="629920" cy="4368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25" name="Google Shape;2025;p59"/>
            <p:cNvSpPr/>
            <p:nvPr/>
          </p:nvSpPr>
          <p:spPr>
            <a:xfrm>
              <a:off x="7120511" y="1517650"/>
              <a:ext cx="1188720" cy="678180"/>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26" name="Google Shape;2026;p59"/>
            <p:cNvSpPr/>
            <p:nvPr/>
          </p:nvSpPr>
          <p:spPr>
            <a:xfrm>
              <a:off x="6878053" y="1727035"/>
              <a:ext cx="821708" cy="468795"/>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027" name="Google Shape;2027;p59"/>
          <p:cNvGrpSpPr/>
          <p:nvPr/>
        </p:nvGrpSpPr>
        <p:grpSpPr>
          <a:xfrm>
            <a:off x="1020268" y="4465987"/>
            <a:ext cx="559955" cy="387333"/>
            <a:chOff x="6878053" y="1156317"/>
            <a:chExt cx="1431178" cy="1039513"/>
          </a:xfrm>
        </p:grpSpPr>
        <p:grpSp>
          <p:nvGrpSpPr>
            <p:cNvPr id="2028" name="Google Shape;2028;p59"/>
            <p:cNvGrpSpPr/>
            <p:nvPr/>
          </p:nvGrpSpPr>
          <p:grpSpPr>
            <a:xfrm>
              <a:off x="7672978" y="1156317"/>
              <a:ext cx="412941" cy="436880"/>
              <a:chOff x="243840" y="1676400"/>
              <a:chExt cx="701040" cy="741680"/>
            </a:xfrm>
          </p:grpSpPr>
          <p:sp>
            <p:nvSpPr>
              <p:cNvPr id="2029" name="Google Shape;2029;p59"/>
              <p:cNvSpPr/>
              <p:nvPr/>
            </p:nvSpPr>
            <p:spPr>
              <a:xfrm>
                <a:off x="243840" y="1676400"/>
                <a:ext cx="116839" cy="7416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30" name="Google Shape;2030;p59"/>
              <p:cNvSpPr/>
              <p:nvPr/>
            </p:nvSpPr>
            <p:spPr>
              <a:xfrm>
                <a:off x="314960" y="1676400"/>
                <a:ext cx="629920" cy="436880"/>
              </a:xfrm>
              <a:prstGeom prst="rect">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31" name="Google Shape;2031;p59"/>
            <p:cNvSpPr/>
            <p:nvPr/>
          </p:nvSpPr>
          <p:spPr>
            <a:xfrm>
              <a:off x="7120511" y="1517650"/>
              <a:ext cx="1188720" cy="678180"/>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32" name="Google Shape;2032;p59"/>
            <p:cNvSpPr/>
            <p:nvPr/>
          </p:nvSpPr>
          <p:spPr>
            <a:xfrm>
              <a:off x="6878053" y="1727035"/>
              <a:ext cx="821708" cy="468795"/>
            </a:xfrm>
            <a:prstGeom prst="triangle">
              <a:avLst>
                <a:gd name="adj" fmla="val 50000"/>
              </a:avLst>
            </a:prstGeom>
            <a:solidFill>
              <a:srgbClr val="6ABD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033" name="Google Shape;2033;p59"/>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4" name="Google Shape;2034;p59"/>
          <p:cNvSpPr/>
          <p:nvPr/>
        </p:nvSpPr>
        <p:spPr>
          <a:xfrm rot="1782986">
            <a:off x="286724" y="76395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5" name="Google Shape;2035;p59"/>
          <p:cNvSpPr/>
          <p:nvPr/>
        </p:nvSpPr>
        <p:spPr>
          <a:xfrm rot="1782986">
            <a:off x="286724" y="122680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6" name="Google Shape;2036;p59"/>
          <p:cNvSpPr/>
          <p:nvPr/>
        </p:nvSpPr>
        <p:spPr>
          <a:xfrm rot="1782986">
            <a:off x="286724" y="168964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7" name="Google Shape;2037;p59"/>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8" name="Google Shape;2038;p59"/>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9" name="Google Shape;2039;p59"/>
          <p:cNvSpPr txBox="1"/>
          <p:nvPr/>
        </p:nvSpPr>
        <p:spPr>
          <a:xfrm>
            <a:off x="883112" y="5255618"/>
            <a:ext cx="525404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Énumérer les techniques de communication :</a:t>
            </a:r>
            <a:endParaRPr sz="11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p:nvPr/>
        </p:nvSpPr>
        <p:spPr>
          <a:xfrm>
            <a:off x="1231900" y="1719317"/>
            <a:ext cx="5029200" cy="715717"/>
          </a:xfrm>
          <a:prstGeom prst="roundRect">
            <a:avLst>
              <a:gd name="adj" fmla="val 16667"/>
            </a:avLst>
          </a:prstGeom>
          <a:solidFill>
            <a:srgbClr val="EEE7EB"/>
          </a:solidFill>
          <a:ln>
            <a:noFill/>
          </a:ln>
        </p:spPr>
        <p:txBody>
          <a:bodyPr spcFirstLastPara="1" wrap="square" lIns="91425" tIns="45700" rIns="91425" bIns="45700" anchor="ctr" anchorCtr="0">
            <a:noAutofit/>
          </a:bodyPr>
          <a:lstStyle/>
          <a:p>
            <a:pPr marL="631825" marR="0" lvl="0" indent="0" algn="l" rtl="0">
              <a:spcBef>
                <a:spcPts val="0"/>
              </a:spcBef>
              <a:spcAft>
                <a:spcPts val="0"/>
              </a:spcAft>
              <a:buNone/>
            </a:pPr>
            <a:r>
              <a:rPr lang="en-ZA" sz="1100">
                <a:solidFill>
                  <a:schemeClr val="dk1"/>
                </a:solidFill>
                <a:latin typeface="Arial"/>
                <a:ea typeface="Arial"/>
                <a:cs typeface="Arial"/>
                <a:sym typeface="Arial"/>
              </a:rPr>
              <a:t>"La prévention et la réponse aux abus, à la négligence, à l'exploitation et à la violence à l'encontre des enfants.</a:t>
            </a:r>
            <a:endParaRPr/>
          </a:p>
        </p:txBody>
      </p:sp>
      <p:pic>
        <p:nvPicPr>
          <p:cNvPr id="257" name="Google Shape;257;p6"/>
          <p:cNvPicPr preferRelativeResize="0"/>
          <p:nvPr/>
        </p:nvPicPr>
        <p:blipFill rotWithShape="1">
          <a:blip r:embed="rId3">
            <a:alphaModFix/>
          </a:blip>
          <a:srcRect/>
          <a:stretch/>
        </p:blipFill>
        <p:spPr>
          <a:xfrm>
            <a:off x="996287" y="1603612"/>
            <a:ext cx="833875" cy="1150515"/>
          </a:xfrm>
          <a:prstGeom prst="rect">
            <a:avLst/>
          </a:prstGeom>
          <a:noFill/>
          <a:ln w="9525" cap="flat" cmpd="sng">
            <a:solidFill>
              <a:srgbClr val="8C5F7A"/>
            </a:solidFill>
            <a:prstDash val="solid"/>
            <a:round/>
            <a:headEnd type="none" w="sm" len="sm"/>
            <a:tailEnd type="none" w="sm" len="sm"/>
          </a:ln>
        </p:spPr>
      </p:pic>
      <p:sp>
        <p:nvSpPr>
          <p:cNvPr id="258" name="Google Shape;258;p6"/>
          <p:cNvSpPr txBox="1"/>
          <p:nvPr/>
        </p:nvSpPr>
        <p:spPr>
          <a:xfrm>
            <a:off x="1021545" y="3873082"/>
            <a:ext cx="1423829" cy="53318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Abus</a:t>
            </a:r>
            <a:endParaRPr sz="1100" b="1">
              <a:solidFill>
                <a:schemeClr val="dk1"/>
              </a:solidFill>
              <a:latin typeface="Calibri"/>
              <a:ea typeface="Calibri"/>
              <a:cs typeface="Calibri"/>
              <a:sym typeface="Calibri"/>
            </a:endParaRPr>
          </a:p>
        </p:txBody>
      </p:sp>
      <p:sp>
        <p:nvSpPr>
          <p:cNvPr id="259" name="Google Shape;259;p6"/>
          <p:cNvSpPr txBox="1"/>
          <p:nvPr/>
        </p:nvSpPr>
        <p:spPr>
          <a:xfrm>
            <a:off x="2967107" y="3537947"/>
            <a:ext cx="3564322" cy="1209901"/>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Tous les actes qui impliquent l'utilisation intentionnelle du pouvoir ou de la force (verbale ou physique) à l'encontre d'un enfant et qui entraînent un préjudice ou une forte probabilité de préjudice pour la sécurité, le bien-être, la dignité et le développement de l'enfant.</a:t>
            </a:r>
            <a:endParaRPr sz="1100">
              <a:solidFill>
                <a:schemeClr val="dk1"/>
              </a:solidFill>
              <a:latin typeface="Calibri"/>
              <a:ea typeface="Calibri"/>
              <a:cs typeface="Calibri"/>
              <a:sym typeface="Calibri"/>
            </a:endParaRPr>
          </a:p>
        </p:txBody>
      </p:sp>
      <p:sp>
        <p:nvSpPr>
          <p:cNvPr id="260" name="Google Shape;260;p6"/>
          <p:cNvSpPr txBox="1"/>
          <p:nvPr/>
        </p:nvSpPr>
        <p:spPr>
          <a:xfrm>
            <a:off x="996287" y="5166159"/>
            <a:ext cx="1423829" cy="53318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Négligence</a:t>
            </a:r>
            <a:endParaRPr sz="1100" b="1">
              <a:solidFill>
                <a:schemeClr val="dk1"/>
              </a:solidFill>
              <a:latin typeface="Calibri"/>
              <a:ea typeface="Calibri"/>
              <a:cs typeface="Calibri"/>
              <a:sym typeface="Calibri"/>
            </a:endParaRPr>
          </a:p>
        </p:txBody>
      </p:sp>
      <p:sp>
        <p:nvSpPr>
          <p:cNvPr id="261" name="Google Shape;261;p6"/>
          <p:cNvSpPr txBox="1"/>
          <p:nvPr/>
        </p:nvSpPr>
        <p:spPr>
          <a:xfrm>
            <a:off x="2967106" y="4944365"/>
            <a:ext cx="3551371" cy="1209901"/>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Un acte délibéré ayant des effets négatifs réels ou potentiels sur la sécurité, le bien-être, la dignité et le développement d'un enfant. Cet acte est commis dans le cadre d'une relation de responsabilité, de confiance ou de pouvoir.</a:t>
            </a:r>
            <a:endParaRPr/>
          </a:p>
        </p:txBody>
      </p:sp>
      <p:sp>
        <p:nvSpPr>
          <p:cNvPr id="262" name="Google Shape;262;p6"/>
          <p:cNvSpPr txBox="1"/>
          <p:nvPr/>
        </p:nvSpPr>
        <p:spPr>
          <a:xfrm>
            <a:off x="2967106" y="6181506"/>
            <a:ext cx="3551372" cy="137917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Lorsqu'une personne en position de pouvoir et/ou de confiance profite ou tente de profiter d'un enfant pour son bénéfice personnel, son avantage, sa gratification ou son profit. Cet avantage personnel peut prendre différentes formes : physique, sexuelle, financière, matérielle, sociale, militaire ou politique.</a:t>
            </a:r>
            <a:endParaRPr/>
          </a:p>
        </p:txBody>
      </p:sp>
      <p:sp>
        <p:nvSpPr>
          <p:cNvPr id="263" name="Google Shape;263;p6"/>
          <p:cNvSpPr txBox="1"/>
          <p:nvPr/>
        </p:nvSpPr>
        <p:spPr>
          <a:xfrm>
            <a:off x="2980057" y="7757202"/>
            <a:ext cx="3551372" cy="1548455"/>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L'incapacité, intentionnelle ou non, de protéger un enfant contre des atteintes réelles ou potentielles à sa sécurité, à son bien-être, à sa dignité et à son développement, ou l'incapacité de respecter les droits de l'enfant, alors qu'il est clairement responsable de son bien-être et qu'il a les capacités, les aptitudes et les ressources nécessaires pour le faire. </a:t>
            </a:r>
            <a:endParaRPr/>
          </a:p>
        </p:txBody>
      </p:sp>
      <p:sp>
        <p:nvSpPr>
          <p:cNvPr id="264" name="Google Shape;264;p6"/>
          <p:cNvSpPr txBox="1"/>
          <p:nvPr/>
        </p:nvSpPr>
        <p:spPr>
          <a:xfrm>
            <a:off x="996287" y="6511752"/>
            <a:ext cx="1423829" cy="53318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La violence</a:t>
            </a:r>
            <a:endParaRPr sz="1100" b="1">
              <a:solidFill>
                <a:schemeClr val="dk1"/>
              </a:solidFill>
              <a:latin typeface="Calibri"/>
              <a:ea typeface="Calibri"/>
              <a:cs typeface="Calibri"/>
              <a:sym typeface="Calibri"/>
            </a:endParaRPr>
          </a:p>
        </p:txBody>
      </p:sp>
      <p:sp>
        <p:nvSpPr>
          <p:cNvPr id="265" name="Google Shape;265;p6"/>
          <p:cNvSpPr txBox="1"/>
          <p:nvPr/>
        </p:nvSpPr>
        <p:spPr>
          <a:xfrm>
            <a:off x="996286" y="7913603"/>
            <a:ext cx="1423830" cy="53318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Exploitation</a:t>
            </a:r>
            <a:endParaRPr/>
          </a:p>
        </p:txBody>
      </p:sp>
      <p:sp>
        <p:nvSpPr>
          <p:cNvPr id="266" name="Google Shape;266;p6"/>
          <p:cNvSpPr txBox="1"/>
          <p:nvPr/>
        </p:nvSpPr>
        <p:spPr>
          <a:xfrm>
            <a:off x="996287" y="3051669"/>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TERMES RELATIFS À LA PROTECTION DE L'ENFANCE EXPLIQUÉS</a:t>
            </a:r>
            <a:endParaRPr/>
          </a:p>
        </p:txBody>
      </p:sp>
      <p:sp>
        <p:nvSpPr>
          <p:cNvPr id="267" name="Google Shape;267;p6"/>
          <p:cNvSpPr txBox="1"/>
          <p:nvPr/>
        </p:nvSpPr>
        <p:spPr>
          <a:xfrm>
            <a:off x="996287" y="1222077"/>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DÉFINITION DE LA PROTECTION DE L'ENFANCE</a:t>
            </a:r>
            <a:endParaRPr/>
          </a:p>
        </p:txBody>
      </p:sp>
      <p:sp>
        <p:nvSpPr>
          <p:cNvPr id="268" name="Google Shape;268;p6"/>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607A"/>
                </a:highlight>
                <a:latin typeface="Calibri"/>
                <a:ea typeface="Calibri"/>
                <a:cs typeface="Calibri"/>
                <a:sym typeface="Calibri"/>
              </a:rPr>
              <a:t>SESSION 2 : QU'EST-CE QUE LA PROTECTION DE L'ENFANCE ?</a:t>
            </a:r>
            <a:endParaRPr/>
          </a:p>
        </p:txBody>
      </p:sp>
      <p:sp>
        <p:nvSpPr>
          <p:cNvPr id="269" name="Google Shape;269;p6"/>
          <p:cNvSpPr/>
          <p:nvPr/>
        </p:nvSpPr>
        <p:spPr>
          <a:xfrm>
            <a:off x="2350124" y="4034093"/>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6"/>
          <p:cNvSpPr/>
          <p:nvPr/>
        </p:nvSpPr>
        <p:spPr>
          <a:xfrm>
            <a:off x="2871856" y="4024274"/>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6"/>
          <p:cNvSpPr/>
          <p:nvPr/>
        </p:nvSpPr>
        <p:spPr>
          <a:xfrm>
            <a:off x="2305071" y="5328784"/>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
          <p:cNvSpPr/>
          <p:nvPr/>
        </p:nvSpPr>
        <p:spPr>
          <a:xfrm>
            <a:off x="2335611" y="6696620"/>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6"/>
          <p:cNvSpPr/>
          <p:nvPr/>
        </p:nvSpPr>
        <p:spPr>
          <a:xfrm>
            <a:off x="2324866" y="8084947"/>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6"/>
          <p:cNvSpPr/>
          <p:nvPr/>
        </p:nvSpPr>
        <p:spPr>
          <a:xfrm>
            <a:off x="2871856" y="5328784"/>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6"/>
          <p:cNvSpPr/>
          <p:nvPr/>
        </p:nvSpPr>
        <p:spPr>
          <a:xfrm>
            <a:off x="2871856" y="6696620"/>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6"/>
          <p:cNvSpPr/>
          <p:nvPr/>
        </p:nvSpPr>
        <p:spPr>
          <a:xfrm>
            <a:off x="2871856" y="8351541"/>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6"/>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6"/>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6"/>
          <p:cNvSpPr/>
          <p:nvPr/>
        </p:nvSpPr>
        <p:spPr>
          <a:xfrm rot="1782986">
            <a:off x="286724" y="122680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6"/>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6"/>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6"/>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4" name="Google Shape;2044;p60"/>
          <p:cNvSpPr txBox="1"/>
          <p:nvPr/>
        </p:nvSpPr>
        <p:spPr>
          <a:xfrm>
            <a:off x="987931" y="1839268"/>
            <a:ext cx="5254041" cy="542116"/>
          </a:xfrm>
          <a:prstGeom prst="rect">
            <a:avLst/>
          </a:prstGeom>
          <a:noFill/>
          <a:ln>
            <a:noFill/>
          </a:ln>
        </p:spPr>
        <p:txBody>
          <a:bodyPr spcFirstLastPara="1" wrap="square" lIns="90000" tIns="90000" rIns="90000" bIns="900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mots vous viennent à l'esprit lorsque vous pensez à la santé mentale ? </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Notez-les et créez votre propre nuage de mots.</a:t>
            </a:r>
            <a:endParaRPr sz="1100">
              <a:solidFill>
                <a:schemeClr val="dk1"/>
              </a:solidFill>
              <a:latin typeface="Calibri"/>
              <a:ea typeface="Calibri"/>
              <a:cs typeface="Calibri"/>
              <a:sym typeface="Calibri"/>
            </a:endParaRPr>
          </a:p>
        </p:txBody>
      </p:sp>
      <p:sp>
        <p:nvSpPr>
          <p:cNvPr id="2045" name="Google Shape;2045;p60"/>
          <p:cNvSpPr txBox="1"/>
          <p:nvPr/>
        </p:nvSpPr>
        <p:spPr>
          <a:xfrm>
            <a:off x="987932" y="708984"/>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6CBDEA"/>
                </a:highlight>
                <a:latin typeface="Calibri"/>
                <a:ea typeface="Calibri"/>
                <a:cs typeface="Calibri"/>
                <a:sym typeface="Calibri"/>
              </a:rPr>
              <a:t>SESSION 2 : QU'ENTENDONS-NOUS PAR SANTÉ MENTALE ET BIEN-ÊTRE ? </a:t>
            </a:r>
            <a:endParaRPr/>
          </a:p>
        </p:txBody>
      </p:sp>
      <p:sp>
        <p:nvSpPr>
          <p:cNvPr id="2046" name="Google Shape;2046;p60"/>
          <p:cNvSpPr txBox="1"/>
          <p:nvPr/>
        </p:nvSpPr>
        <p:spPr>
          <a:xfrm>
            <a:off x="996287" y="152495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NUAGE DE MOTS SANTÉ MENTALE</a:t>
            </a:r>
            <a:endParaRPr/>
          </a:p>
        </p:txBody>
      </p:sp>
      <p:grpSp>
        <p:nvGrpSpPr>
          <p:cNvPr id="2047" name="Google Shape;2047;p60"/>
          <p:cNvGrpSpPr/>
          <p:nvPr/>
        </p:nvGrpSpPr>
        <p:grpSpPr>
          <a:xfrm>
            <a:off x="1140302" y="2558203"/>
            <a:ext cx="4949298" cy="6409139"/>
            <a:chOff x="1176217" y="2558203"/>
            <a:chExt cx="4949298" cy="6409139"/>
          </a:xfrm>
        </p:grpSpPr>
        <p:sp>
          <p:nvSpPr>
            <p:cNvPr id="2048" name="Google Shape;2048;p60"/>
            <p:cNvSpPr/>
            <p:nvPr/>
          </p:nvSpPr>
          <p:spPr>
            <a:xfrm>
              <a:off x="3076495" y="7982390"/>
              <a:ext cx="984952" cy="98495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049" name="Google Shape;2049;p60"/>
            <p:cNvGrpSpPr/>
            <p:nvPr/>
          </p:nvGrpSpPr>
          <p:grpSpPr>
            <a:xfrm>
              <a:off x="1176217" y="2558203"/>
              <a:ext cx="4949298" cy="6090959"/>
              <a:chOff x="1176217" y="2558203"/>
              <a:chExt cx="4949298" cy="6090959"/>
            </a:xfrm>
          </p:grpSpPr>
          <p:sp>
            <p:nvSpPr>
              <p:cNvPr id="2050" name="Google Shape;2050;p60"/>
              <p:cNvSpPr/>
              <p:nvPr/>
            </p:nvSpPr>
            <p:spPr>
              <a:xfrm>
                <a:off x="4923212" y="7048001"/>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1" name="Google Shape;2051;p60"/>
              <p:cNvSpPr/>
              <p:nvPr/>
            </p:nvSpPr>
            <p:spPr>
              <a:xfrm>
                <a:off x="2183793" y="2925978"/>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2" name="Google Shape;2052;p60"/>
              <p:cNvSpPr/>
              <p:nvPr/>
            </p:nvSpPr>
            <p:spPr>
              <a:xfrm>
                <a:off x="1827668" y="3335424"/>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3" name="Google Shape;2053;p60"/>
              <p:cNvSpPr/>
              <p:nvPr/>
            </p:nvSpPr>
            <p:spPr>
              <a:xfrm>
                <a:off x="3916203" y="4077870"/>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4" name="Google Shape;2054;p60"/>
              <p:cNvSpPr/>
              <p:nvPr/>
            </p:nvSpPr>
            <p:spPr>
              <a:xfrm>
                <a:off x="1639210" y="4675903"/>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5" name="Google Shape;2055;p60"/>
              <p:cNvSpPr/>
              <p:nvPr/>
            </p:nvSpPr>
            <p:spPr>
              <a:xfrm>
                <a:off x="4150118" y="5329160"/>
                <a:ext cx="1465791" cy="146579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6" name="Google Shape;2056;p60"/>
              <p:cNvSpPr/>
              <p:nvPr/>
            </p:nvSpPr>
            <p:spPr>
              <a:xfrm>
                <a:off x="3611944" y="5664293"/>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7" name="Google Shape;2057;p60"/>
              <p:cNvSpPr/>
              <p:nvPr/>
            </p:nvSpPr>
            <p:spPr>
              <a:xfrm>
                <a:off x="4203113" y="2805187"/>
                <a:ext cx="816006" cy="81600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8" name="Google Shape;2058;p60"/>
              <p:cNvSpPr/>
              <p:nvPr/>
            </p:nvSpPr>
            <p:spPr>
              <a:xfrm>
                <a:off x="3179783" y="3798965"/>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9" name="Google Shape;2059;p60"/>
              <p:cNvSpPr/>
              <p:nvPr/>
            </p:nvSpPr>
            <p:spPr>
              <a:xfrm>
                <a:off x="1622972" y="4105878"/>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0" name="Google Shape;2060;p60"/>
              <p:cNvSpPr/>
              <p:nvPr/>
            </p:nvSpPr>
            <p:spPr>
              <a:xfrm>
                <a:off x="4536665" y="6328187"/>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1" name="Google Shape;2061;p60"/>
              <p:cNvSpPr/>
              <p:nvPr/>
            </p:nvSpPr>
            <p:spPr>
              <a:xfrm>
                <a:off x="5019119" y="4816678"/>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2" name="Google Shape;2062;p60"/>
              <p:cNvSpPr/>
              <p:nvPr/>
            </p:nvSpPr>
            <p:spPr>
              <a:xfrm>
                <a:off x="2047421" y="5635512"/>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2063" name="Google Shape;2063;p60"/>
              <p:cNvSpPr/>
              <p:nvPr/>
            </p:nvSpPr>
            <p:spPr>
              <a:xfrm>
                <a:off x="1242277" y="5603626"/>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4" name="Google Shape;2064;p60"/>
              <p:cNvSpPr/>
              <p:nvPr/>
            </p:nvSpPr>
            <p:spPr>
              <a:xfrm>
                <a:off x="2940060" y="2558203"/>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5" name="Google Shape;2065;p60"/>
              <p:cNvSpPr/>
              <p:nvPr/>
            </p:nvSpPr>
            <p:spPr>
              <a:xfrm>
                <a:off x="1536683" y="6495685"/>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6" name="Google Shape;2066;p60"/>
              <p:cNvSpPr/>
              <p:nvPr/>
            </p:nvSpPr>
            <p:spPr>
              <a:xfrm>
                <a:off x="3672769" y="4893679"/>
                <a:ext cx="1106396" cy="110639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7" name="Google Shape;2067;p60"/>
              <p:cNvSpPr/>
              <p:nvPr/>
            </p:nvSpPr>
            <p:spPr>
              <a:xfrm>
                <a:off x="2610236" y="4409728"/>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2068" name="Google Shape;2068;p60"/>
              <p:cNvSpPr/>
              <p:nvPr/>
            </p:nvSpPr>
            <p:spPr>
              <a:xfrm>
                <a:off x="3164269" y="5855130"/>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Arial"/>
                  <a:ea typeface="Arial"/>
                  <a:cs typeface="Arial"/>
                  <a:sym typeface="Arial"/>
                </a:endParaRPr>
              </a:p>
            </p:txBody>
          </p:sp>
          <p:sp>
            <p:nvSpPr>
              <p:cNvPr id="2069" name="Google Shape;2069;p60"/>
              <p:cNvSpPr/>
              <p:nvPr/>
            </p:nvSpPr>
            <p:spPr>
              <a:xfrm>
                <a:off x="5159042" y="4423486"/>
                <a:ext cx="816006" cy="81600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0" name="Google Shape;2070;p60"/>
              <p:cNvSpPr/>
              <p:nvPr/>
            </p:nvSpPr>
            <p:spPr>
              <a:xfrm>
                <a:off x="4164735" y="3000870"/>
                <a:ext cx="1922219" cy="192221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1" name="Google Shape;2071;p60"/>
              <p:cNvSpPr/>
              <p:nvPr/>
            </p:nvSpPr>
            <p:spPr>
              <a:xfrm>
                <a:off x="1176217" y="2867892"/>
                <a:ext cx="1613182" cy="161318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2" name="Google Shape;2072;p60"/>
              <p:cNvSpPr/>
              <p:nvPr/>
            </p:nvSpPr>
            <p:spPr>
              <a:xfrm>
                <a:off x="3429000" y="6628873"/>
                <a:ext cx="2020289" cy="202028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3" name="Google Shape;2073;p60"/>
              <p:cNvSpPr/>
              <p:nvPr/>
            </p:nvSpPr>
            <p:spPr>
              <a:xfrm>
                <a:off x="2007816" y="6881385"/>
                <a:ext cx="1722043" cy="1722043"/>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074" name="Google Shape;2074;p60"/>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5" name="Google Shape;2075;p60"/>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6" name="Google Shape;2076;p60"/>
          <p:cNvSpPr/>
          <p:nvPr/>
        </p:nvSpPr>
        <p:spPr>
          <a:xfrm rot="1782986">
            <a:off x="286724" y="122680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7" name="Google Shape;2077;p60"/>
          <p:cNvSpPr/>
          <p:nvPr/>
        </p:nvSpPr>
        <p:spPr>
          <a:xfrm rot="1782986">
            <a:off x="286724" y="168964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8" name="Google Shape;2078;p60"/>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9" name="Google Shape;2079;p60"/>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pSp>
        <p:nvGrpSpPr>
          <p:cNvPr id="2085" name="Google Shape;2085;p61"/>
          <p:cNvGrpSpPr/>
          <p:nvPr/>
        </p:nvGrpSpPr>
        <p:grpSpPr>
          <a:xfrm>
            <a:off x="996287" y="1221266"/>
            <a:ext cx="5251862" cy="1548455"/>
            <a:chOff x="996287" y="1322866"/>
            <a:chExt cx="5251862" cy="1548455"/>
          </a:xfrm>
        </p:grpSpPr>
        <p:sp>
          <p:nvSpPr>
            <p:cNvPr id="2086" name="Google Shape;2086;p61"/>
            <p:cNvSpPr txBox="1"/>
            <p:nvPr/>
          </p:nvSpPr>
          <p:spPr>
            <a:xfrm>
              <a:off x="996287" y="1580670"/>
              <a:ext cx="1423829" cy="1032847"/>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Psychosocial</a:t>
              </a:r>
              <a:endParaRPr/>
            </a:p>
          </p:txBody>
        </p:sp>
        <p:sp>
          <p:nvSpPr>
            <p:cNvPr id="2087" name="Google Shape;2087;p61"/>
            <p:cNvSpPr txBox="1"/>
            <p:nvPr/>
          </p:nvSpPr>
          <p:spPr>
            <a:xfrm>
              <a:off x="2967107" y="1322866"/>
              <a:ext cx="3281042" cy="1548455"/>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L'absence de troubles mentaux tels que la dépression, l'anxiété, la toxicomanie et l'abus de substances. Mais aussi la présence d'un bien-être mental (psychologique, émotionnel) et social dans lequel l'enfant individuel peut réaliser son potentiel, faire face au stress normal de la vie et contribuer à sa famille et à sa communauté.</a:t>
              </a:r>
              <a:endParaRPr/>
            </a:p>
          </p:txBody>
        </p:sp>
        <p:sp>
          <p:nvSpPr>
            <p:cNvPr id="2088" name="Google Shape;2088;p61"/>
            <p:cNvSpPr/>
            <p:nvPr/>
          </p:nvSpPr>
          <p:spPr>
            <a:xfrm>
              <a:off x="2324866" y="2001843"/>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9" name="Google Shape;2089;p61"/>
            <p:cNvSpPr/>
            <p:nvPr/>
          </p:nvSpPr>
          <p:spPr>
            <a:xfrm>
              <a:off x="2871856" y="2001843"/>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90" name="Google Shape;2090;p61"/>
          <p:cNvGrpSpPr/>
          <p:nvPr/>
        </p:nvGrpSpPr>
        <p:grpSpPr>
          <a:xfrm>
            <a:off x="996287" y="3196897"/>
            <a:ext cx="5251810" cy="1887010"/>
            <a:chOff x="996287" y="3257672"/>
            <a:chExt cx="5251810" cy="1887010"/>
          </a:xfrm>
        </p:grpSpPr>
        <p:sp>
          <p:nvSpPr>
            <p:cNvPr id="2091" name="Google Shape;2091;p61"/>
            <p:cNvSpPr txBox="1"/>
            <p:nvPr/>
          </p:nvSpPr>
          <p:spPr>
            <a:xfrm>
              <a:off x="996287" y="3515476"/>
              <a:ext cx="1423829" cy="1032847"/>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État de santé mentale</a:t>
              </a:r>
              <a:endParaRPr/>
            </a:p>
          </p:txBody>
        </p:sp>
        <p:sp>
          <p:nvSpPr>
            <p:cNvPr id="2092" name="Google Shape;2092;p61"/>
            <p:cNvSpPr txBox="1"/>
            <p:nvPr/>
          </p:nvSpPr>
          <p:spPr>
            <a:xfrm>
              <a:off x="2967107" y="3257672"/>
              <a:ext cx="3280990" cy="1887010"/>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Tout type de soutien local ou extérieur visant à protéger ou à promouvoir le bien-être psychosocial et à prévenir ou à traiter les problèmes de santé mentale. Les programmes de SMSPS visent à réduire et à prévenir les dommages, à renforcer la résilience pour se remettre de l'adversité et à améliorer les conditions de soins qui permettent aux enfants et aux familles de survivre et de s'épanouir. </a:t>
              </a:r>
              <a:endParaRPr/>
            </a:p>
          </p:txBody>
        </p:sp>
        <p:sp>
          <p:nvSpPr>
            <p:cNvPr id="2093" name="Google Shape;2093;p61"/>
            <p:cNvSpPr/>
            <p:nvPr/>
          </p:nvSpPr>
          <p:spPr>
            <a:xfrm>
              <a:off x="2324866" y="3936649"/>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4" name="Google Shape;2094;p61"/>
            <p:cNvSpPr/>
            <p:nvPr/>
          </p:nvSpPr>
          <p:spPr>
            <a:xfrm>
              <a:off x="2871856" y="3936649"/>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95" name="Google Shape;2095;p61"/>
          <p:cNvGrpSpPr/>
          <p:nvPr/>
        </p:nvGrpSpPr>
        <p:grpSpPr>
          <a:xfrm>
            <a:off x="996287" y="5172528"/>
            <a:ext cx="5251811" cy="1379178"/>
            <a:chOff x="996287" y="5238626"/>
            <a:chExt cx="5251811" cy="1379178"/>
          </a:xfrm>
        </p:grpSpPr>
        <p:sp>
          <p:nvSpPr>
            <p:cNvPr id="2096" name="Google Shape;2096;p61"/>
            <p:cNvSpPr txBox="1"/>
            <p:nvPr/>
          </p:nvSpPr>
          <p:spPr>
            <a:xfrm>
              <a:off x="2967106" y="5238626"/>
              <a:ext cx="3280992" cy="1379178"/>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Un large éventail de conditions, c'est-à-dire des conditions qui affectent l'humeur, la pensée et le comportement. Parmi les exemples, citons la dépression, l'anxiété, la dépendance et l'abus de substances, la schizophrénie, les troubles de l'alimentation, les troubles bipolaires et les troubles du développement, y compris l'autisme.</a:t>
              </a:r>
              <a:endParaRPr/>
            </a:p>
          </p:txBody>
        </p:sp>
        <p:sp>
          <p:nvSpPr>
            <p:cNvPr id="2097" name="Google Shape;2097;p61"/>
            <p:cNvSpPr txBox="1"/>
            <p:nvPr/>
          </p:nvSpPr>
          <p:spPr>
            <a:xfrm>
              <a:off x="996287" y="5411792"/>
              <a:ext cx="1423829" cy="1032847"/>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Santé mentale et bien-être </a:t>
              </a:r>
              <a:endParaRPr/>
            </a:p>
          </p:txBody>
        </p:sp>
        <p:sp>
          <p:nvSpPr>
            <p:cNvPr id="2098" name="Google Shape;2098;p61"/>
            <p:cNvSpPr/>
            <p:nvPr/>
          </p:nvSpPr>
          <p:spPr>
            <a:xfrm>
              <a:off x="2324866" y="5832965"/>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9" name="Google Shape;2099;p61"/>
            <p:cNvSpPr/>
            <p:nvPr/>
          </p:nvSpPr>
          <p:spPr>
            <a:xfrm>
              <a:off x="2871856" y="5832965"/>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00" name="Google Shape;2100;p61"/>
          <p:cNvGrpSpPr/>
          <p:nvPr/>
        </p:nvGrpSpPr>
        <p:grpSpPr>
          <a:xfrm>
            <a:off x="996286" y="6978882"/>
            <a:ext cx="5251862" cy="1548455"/>
            <a:chOff x="996286" y="7080482"/>
            <a:chExt cx="5251862" cy="1548455"/>
          </a:xfrm>
        </p:grpSpPr>
        <p:sp>
          <p:nvSpPr>
            <p:cNvPr id="2101" name="Google Shape;2101;p61"/>
            <p:cNvSpPr txBox="1"/>
            <p:nvPr/>
          </p:nvSpPr>
          <p:spPr>
            <a:xfrm>
              <a:off x="2980057" y="7080482"/>
              <a:ext cx="3268091" cy="1548455"/>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L'interaction entre les aspects sociaux (tels que les relations interpersonnelles, les liens sociaux, les normes sociales, les rôles sociaux, la vie communautaire et la vie religieuse) et les aspects psychologiques (tels que les émotions, les pensées, les comportements, les connaissances et les stratégies d'adaptation) qui contribuent au bien-être général.</a:t>
              </a:r>
              <a:endParaRPr/>
            </a:p>
          </p:txBody>
        </p:sp>
        <p:sp>
          <p:nvSpPr>
            <p:cNvPr id="2102" name="Google Shape;2102;p61"/>
            <p:cNvSpPr txBox="1"/>
            <p:nvPr/>
          </p:nvSpPr>
          <p:spPr>
            <a:xfrm>
              <a:off x="996286" y="7338286"/>
              <a:ext cx="1423830" cy="1032847"/>
            </a:xfrm>
            <a:prstGeom prst="rect">
              <a:avLst/>
            </a:prstGeom>
            <a:noFill/>
            <a:ln w="9525" cap="flat" cmpd="sng">
              <a:solidFill>
                <a:srgbClr val="6ABDE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Santé mentale et soutien psychosocial </a:t>
              </a:r>
              <a:endParaRPr/>
            </a:p>
          </p:txBody>
        </p:sp>
        <p:sp>
          <p:nvSpPr>
            <p:cNvPr id="2103" name="Google Shape;2103;p61"/>
            <p:cNvSpPr/>
            <p:nvPr/>
          </p:nvSpPr>
          <p:spPr>
            <a:xfrm>
              <a:off x="2324866" y="7759459"/>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4" name="Google Shape;2104;p61"/>
            <p:cNvSpPr/>
            <p:nvPr/>
          </p:nvSpPr>
          <p:spPr>
            <a:xfrm>
              <a:off x="2871856" y="7759459"/>
              <a:ext cx="190500" cy="190500"/>
            </a:xfrm>
            <a:prstGeom prst="ellipse">
              <a:avLst/>
            </a:prstGeom>
            <a:solidFill>
              <a:schemeClr val="lt1"/>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05" name="Google Shape;2105;p61"/>
          <p:cNvSpPr txBox="1"/>
          <p:nvPr/>
        </p:nvSpPr>
        <p:spPr>
          <a:xfrm>
            <a:off x="996286" y="707320"/>
            <a:ext cx="52518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TERMES DE LA SANTÉ MENTALE ET SOUTIEN PSYCHOSOCIAL</a:t>
            </a:r>
            <a:endParaRPr/>
          </a:p>
        </p:txBody>
      </p:sp>
      <p:sp>
        <p:nvSpPr>
          <p:cNvPr id="2106" name="Google Shape;2106;p61"/>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7" name="Google Shape;2107;p61"/>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8" name="Google Shape;2108;p61"/>
          <p:cNvSpPr/>
          <p:nvPr/>
        </p:nvSpPr>
        <p:spPr>
          <a:xfrm rot="1782986">
            <a:off x="286724" y="122680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9" name="Google Shape;2109;p61"/>
          <p:cNvSpPr/>
          <p:nvPr/>
        </p:nvSpPr>
        <p:spPr>
          <a:xfrm rot="1782986">
            <a:off x="286724" y="168964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0" name="Google Shape;2110;p61"/>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1" name="Google Shape;2111;p61"/>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62"/>
          <p:cNvSpPr txBox="1"/>
          <p:nvPr/>
        </p:nvSpPr>
        <p:spPr>
          <a:xfrm>
            <a:off x="990600" y="1821381"/>
            <a:ext cx="524509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Notez les signes qui peuvent indiquer qu'un enfant ou un adulte est en détresse.</a:t>
            </a:r>
            <a:endParaRPr sz="1100" i="1">
              <a:solidFill>
                <a:schemeClr val="dk1"/>
              </a:solidFill>
              <a:latin typeface="Calibri"/>
              <a:ea typeface="Calibri"/>
              <a:cs typeface="Calibri"/>
              <a:sym typeface="Calibri"/>
            </a:endParaRPr>
          </a:p>
        </p:txBody>
      </p:sp>
      <p:sp>
        <p:nvSpPr>
          <p:cNvPr id="2117" name="Google Shape;2117;p62"/>
          <p:cNvSpPr/>
          <p:nvPr/>
        </p:nvSpPr>
        <p:spPr>
          <a:xfrm>
            <a:off x="990601" y="2507182"/>
            <a:ext cx="5257496" cy="5923002"/>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8" name="Google Shape;2118;p62"/>
          <p:cNvSpPr txBox="1"/>
          <p:nvPr/>
        </p:nvSpPr>
        <p:spPr>
          <a:xfrm>
            <a:off x="990601" y="697682"/>
            <a:ext cx="5245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6CBDEA"/>
                </a:highlight>
                <a:latin typeface="Calibri"/>
                <a:ea typeface="Calibri"/>
                <a:cs typeface="Calibri"/>
                <a:sym typeface="Calibri"/>
              </a:rPr>
              <a:t>SESSION 3 : QUEL EST LE RÔLE </a:t>
            </a:r>
            <a:r>
              <a:rPr lang="en-ZA" b="1">
                <a:solidFill>
                  <a:schemeClr val="lt1"/>
                </a:solidFill>
                <a:highlight>
                  <a:srgbClr val="6CBDEA"/>
                </a:highlight>
                <a:latin typeface="Calibri"/>
                <a:ea typeface="Calibri"/>
                <a:cs typeface="Calibri"/>
                <a:sym typeface="Calibri"/>
              </a:rPr>
              <a:t>DU GESTIONNAIRE DE CAS </a:t>
            </a:r>
            <a:r>
              <a:rPr lang="en-ZA" sz="1400" b="1">
                <a:solidFill>
                  <a:schemeClr val="lt1"/>
                </a:solidFill>
                <a:highlight>
                  <a:srgbClr val="6CBDEA"/>
                </a:highlight>
                <a:latin typeface="Calibri"/>
                <a:ea typeface="Calibri"/>
                <a:cs typeface="Calibri"/>
                <a:sym typeface="Calibri"/>
              </a:rPr>
              <a:t> DANS LA MISE EN ŒUVRE DE LA SMSPS ?</a:t>
            </a:r>
            <a:endParaRPr/>
          </a:p>
        </p:txBody>
      </p:sp>
      <p:sp>
        <p:nvSpPr>
          <p:cNvPr id="2119" name="Google Shape;2119;p62"/>
          <p:cNvSpPr txBox="1"/>
          <p:nvPr/>
        </p:nvSpPr>
        <p:spPr>
          <a:xfrm>
            <a:off x="996286" y="1475816"/>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SIGNES POSSIBLES DE DÉTRESSE</a:t>
            </a:r>
            <a:endParaRPr/>
          </a:p>
        </p:txBody>
      </p:sp>
      <p:sp>
        <p:nvSpPr>
          <p:cNvPr id="2120" name="Google Shape;2120;p62"/>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1" name="Google Shape;2121;p62"/>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2" name="Google Shape;2122;p62"/>
          <p:cNvSpPr/>
          <p:nvPr/>
        </p:nvSpPr>
        <p:spPr>
          <a:xfrm rot="1782986">
            <a:off x="286724" y="122680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3" name="Google Shape;2123;p62"/>
          <p:cNvSpPr/>
          <p:nvPr/>
        </p:nvSpPr>
        <p:spPr>
          <a:xfrm rot="1782986">
            <a:off x="286724" y="168964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4" name="Google Shape;2124;p62"/>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5" name="Google Shape;2125;p62"/>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26" name="Google Shape;2126;p62"/>
          <p:cNvGrpSpPr/>
          <p:nvPr/>
        </p:nvGrpSpPr>
        <p:grpSpPr>
          <a:xfrm>
            <a:off x="4336473" y="7654636"/>
            <a:ext cx="2013527" cy="1410631"/>
            <a:chOff x="8137790" y="1537622"/>
            <a:chExt cx="2308537" cy="1617309"/>
          </a:xfrm>
        </p:grpSpPr>
        <p:sp>
          <p:nvSpPr>
            <p:cNvPr id="2127" name="Google Shape;2127;p62"/>
            <p:cNvSpPr/>
            <p:nvPr/>
          </p:nvSpPr>
          <p:spPr>
            <a:xfrm>
              <a:off x="8469774" y="1537622"/>
              <a:ext cx="1177901" cy="914540"/>
            </a:xfrm>
            <a:prstGeom prst="cloud">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8" name="Google Shape;2128;p62"/>
            <p:cNvSpPr/>
            <p:nvPr/>
          </p:nvSpPr>
          <p:spPr>
            <a:xfrm>
              <a:off x="9543151" y="1720755"/>
              <a:ext cx="104524" cy="1357726"/>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9" name="Google Shape;2129;p62"/>
            <p:cNvSpPr/>
            <p:nvPr/>
          </p:nvSpPr>
          <p:spPr>
            <a:xfrm>
              <a:off x="9156845" y="2986050"/>
              <a:ext cx="1289482" cy="168881"/>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0" name="Google Shape;2130;p62"/>
            <p:cNvSpPr/>
            <p:nvPr/>
          </p:nvSpPr>
          <p:spPr>
            <a:xfrm rot="10800000">
              <a:off x="8137790" y="1885950"/>
              <a:ext cx="1457623" cy="1268981"/>
            </a:xfrm>
            <a:prstGeom prst="trapezoid">
              <a:avLst>
                <a:gd name="adj" fmla="val 17494"/>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63"/>
          <p:cNvSpPr txBox="1"/>
          <p:nvPr/>
        </p:nvSpPr>
        <p:spPr>
          <a:xfrm>
            <a:off x="996286" y="1332828"/>
            <a:ext cx="525181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Notez les actions possibles qu'un gestionnaire de cas pourrait entreprendre pour répondre aux différents types de besoins de la SMSPS.</a:t>
            </a:r>
            <a:endParaRPr/>
          </a:p>
        </p:txBody>
      </p:sp>
      <p:sp>
        <p:nvSpPr>
          <p:cNvPr id="2136" name="Google Shape;2136;p63"/>
          <p:cNvSpPr txBox="1"/>
          <p:nvPr/>
        </p:nvSpPr>
        <p:spPr>
          <a:xfrm>
            <a:off x="996286" y="715279"/>
            <a:ext cx="525181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RÔLE du gestionnaire de cas POUR RÉPONDRE AUX BESOINS DE LA SMSPS</a:t>
            </a:r>
            <a:endParaRPr/>
          </a:p>
        </p:txBody>
      </p:sp>
      <p:grpSp>
        <p:nvGrpSpPr>
          <p:cNvPr id="2137" name="Google Shape;2137;p63"/>
          <p:cNvGrpSpPr/>
          <p:nvPr/>
        </p:nvGrpSpPr>
        <p:grpSpPr>
          <a:xfrm>
            <a:off x="748694" y="2090882"/>
            <a:ext cx="5562600" cy="6482289"/>
            <a:chOff x="0" y="0"/>
            <a:chExt cx="5562600" cy="6482289"/>
          </a:xfrm>
        </p:grpSpPr>
        <p:sp>
          <p:nvSpPr>
            <p:cNvPr id="2138" name="Google Shape;2138;p63"/>
            <p:cNvSpPr/>
            <p:nvPr/>
          </p:nvSpPr>
          <p:spPr>
            <a:xfrm>
              <a:off x="2085975" y="0"/>
              <a:ext cx="1390650" cy="1620572"/>
            </a:xfrm>
            <a:prstGeom prst="trapezoid">
              <a:avLst>
                <a:gd name="adj" fmla="val 50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3"/>
            <p:cNvSpPr txBox="1"/>
            <p:nvPr/>
          </p:nvSpPr>
          <p:spPr>
            <a:xfrm>
              <a:off x="2085975" y="0"/>
              <a:ext cx="1390650" cy="162057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lt1"/>
                </a:buClr>
                <a:buSzPts val="1100"/>
                <a:buFont typeface="Calibri"/>
                <a:buNone/>
              </a:pPr>
              <a:r>
                <a:rPr lang="en-ZA" sz="1100" b="1">
                  <a:solidFill>
                    <a:schemeClr val="lt1"/>
                  </a:solidFill>
                  <a:latin typeface="Calibri"/>
                  <a:ea typeface="Calibri"/>
                  <a:cs typeface="Calibri"/>
                  <a:sym typeface="Calibri"/>
                </a:rPr>
                <a:t>Soutien spécialisé</a:t>
              </a:r>
              <a:endParaRPr/>
            </a:p>
          </p:txBody>
        </p:sp>
        <p:sp>
          <p:nvSpPr>
            <p:cNvPr id="2140" name="Google Shape;2140;p63"/>
            <p:cNvSpPr/>
            <p:nvPr/>
          </p:nvSpPr>
          <p:spPr>
            <a:xfrm>
              <a:off x="1390650" y="1620572"/>
              <a:ext cx="2781300" cy="1620572"/>
            </a:xfrm>
            <a:prstGeom prst="trapezoid">
              <a:avLst>
                <a:gd name="adj" fmla="val 42906"/>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3"/>
            <p:cNvSpPr txBox="1"/>
            <p:nvPr/>
          </p:nvSpPr>
          <p:spPr>
            <a:xfrm>
              <a:off x="1877377" y="1620572"/>
              <a:ext cx="1807845" cy="162057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lt1"/>
                </a:buClr>
                <a:buSzPts val="1100"/>
                <a:buFont typeface="Calibri"/>
                <a:buNone/>
              </a:pPr>
              <a:r>
                <a:rPr lang="en-ZA" sz="1100" b="1">
                  <a:solidFill>
                    <a:schemeClr val="lt1"/>
                  </a:solidFill>
                  <a:latin typeface="Calibri"/>
                  <a:ea typeface="Calibri"/>
                  <a:cs typeface="Calibri"/>
                  <a:sym typeface="Calibri"/>
                </a:rPr>
                <a:t>Soutien ciblé et non spécialisé</a:t>
              </a:r>
              <a:endParaRPr/>
            </a:p>
          </p:txBody>
        </p:sp>
        <p:sp>
          <p:nvSpPr>
            <p:cNvPr id="2142" name="Google Shape;2142;p63"/>
            <p:cNvSpPr/>
            <p:nvPr/>
          </p:nvSpPr>
          <p:spPr>
            <a:xfrm>
              <a:off x="695324" y="3241145"/>
              <a:ext cx="4171950" cy="1620572"/>
            </a:xfrm>
            <a:prstGeom prst="trapezoid">
              <a:avLst>
                <a:gd name="adj" fmla="val 42906"/>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3"/>
            <p:cNvSpPr txBox="1"/>
            <p:nvPr/>
          </p:nvSpPr>
          <p:spPr>
            <a:xfrm>
              <a:off x="1425416" y="3241145"/>
              <a:ext cx="2711767" cy="162057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lt1"/>
                </a:buClr>
                <a:buSzPts val="1100"/>
                <a:buFont typeface="Calibri"/>
                <a:buNone/>
              </a:pPr>
              <a:r>
                <a:rPr lang="en-ZA" sz="1100" b="1">
                  <a:solidFill>
                    <a:schemeClr val="lt1"/>
                  </a:solidFill>
                  <a:latin typeface="Calibri"/>
                  <a:ea typeface="Calibri"/>
                  <a:cs typeface="Calibri"/>
                  <a:sym typeface="Calibri"/>
                </a:rPr>
                <a:t>Soutien de la communauté et de la famille</a:t>
              </a:r>
              <a:endParaRPr/>
            </a:p>
          </p:txBody>
        </p:sp>
        <p:sp>
          <p:nvSpPr>
            <p:cNvPr id="2144" name="Google Shape;2144;p63"/>
            <p:cNvSpPr/>
            <p:nvPr/>
          </p:nvSpPr>
          <p:spPr>
            <a:xfrm>
              <a:off x="0" y="4861717"/>
              <a:ext cx="5562600" cy="1620572"/>
            </a:xfrm>
            <a:prstGeom prst="trapezoid">
              <a:avLst>
                <a:gd name="adj" fmla="val 42906"/>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3"/>
            <p:cNvSpPr txBox="1"/>
            <p:nvPr/>
          </p:nvSpPr>
          <p:spPr>
            <a:xfrm>
              <a:off x="973454" y="4861717"/>
              <a:ext cx="3615690" cy="1620572"/>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dk1"/>
                </a:buClr>
                <a:buSzPts val="1100"/>
                <a:buFont typeface="Calibri"/>
                <a:buNone/>
              </a:pPr>
              <a:endParaRPr sz="1100" b="1">
                <a:solidFill>
                  <a:schemeClr val="lt1"/>
                </a:solidFill>
                <a:latin typeface="Calibri"/>
                <a:ea typeface="Calibri"/>
                <a:cs typeface="Calibri"/>
                <a:sym typeface="Calibri"/>
              </a:endParaRPr>
            </a:p>
            <a:p>
              <a:pPr marL="0" marR="0" lvl="0" indent="0" algn="ctr" rtl="0">
                <a:lnSpc>
                  <a:spcPct val="90000"/>
                </a:lnSpc>
                <a:spcBef>
                  <a:spcPts val="385"/>
                </a:spcBef>
                <a:spcAft>
                  <a:spcPts val="0"/>
                </a:spcAft>
                <a:buClr>
                  <a:schemeClr val="lt1"/>
                </a:buClr>
                <a:buSzPts val="1100"/>
                <a:buFont typeface="Calibri"/>
                <a:buNone/>
              </a:pPr>
              <a:r>
                <a:rPr lang="en-ZA" sz="1100" b="1">
                  <a:solidFill>
                    <a:schemeClr val="lt1"/>
                  </a:solidFill>
                  <a:latin typeface="Calibri"/>
                  <a:ea typeface="Calibri"/>
                  <a:cs typeface="Calibri"/>
                  <a:sym typeface="Calibri"/>
                </a:rPr>
                <a:t>Services de base et sécurité </a:t>
              </a:r>
              <a:endParaRPr/>
            </a:p>
          </p:txBody>
        </p:sp>
      </p:grpSp>
      <p:sp>
        <p:nvSpPr>
          <p:cNvPr id="2146" name="Google Shape;2146;p63"/>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7" name="Google Shape;2147;p63"/>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8" name="Google Shape;2148;p63"/>
          <p:cNvSpPr/>
          <p:nvPr/>
        </p:nvSpPr>
        <p:spPr>
          <a:xfrm rot="1782986">
            <a:off x="286724" y="122680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9" name="Google Shape;2149;p63"/>
          <p:cNvSpPr/>
          <p:nvPr/>
        </p:nvSpPr>
        <p:spPr>
          <a:xfrm rot="1782986">
            <a:off x="286724" y="168964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0" name="Google Shape;2150;p63"/>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1" name="Google Shape;2151;p63"/>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graphicFrame>
        <p:nvGraphicFramePr>
          <p:cNvPr id="2156" name="Google Shape;2156;p64"/>
          <p:cNvGraphicFramePr/>
          <p:nvPr/>
        </p:nvGraphicFramePr>
        <p:xfrm>
          <a:off x="996286" y="1219200"/>
          <a:ext cx="5251825" cy="4889775"/>
        </p:xfrm>
        <a:graphic>
          <a:graphicData uri="http://schemas.openxmlformats.org/drawingml/2006/table">
            <a:tbl>
              <a:tblPr firstRow="1" bandRow="1">
                <a:noFill/>
                <a:tableStyleId>{7104991F-C057-476F-A2D0-F42B397E5F60}</a:tableStyleId>
              </a:tblPr>
              <a:tblGrid>
                <a:gridCol w="4361500">
                  <a:extLst>
                    <a:ext uri="{9D8B030D-6E8A-4147-A177-3AD203B41FA5}">
                      <a16:colId xmlns:a16="http://schemas.microsoft.com/office/drawing/2014/main" val="20000"/>
                    </a:ext>
                  </a:extLst>
                </a:gridCol>
                <a:gridCol w="890325">
                  <a:extLst>
                    <a:ext uri="{9D8B030D-6E8A-4147-A177-3AD203B41FA5}">
                      <a16:colId xmlns:a16="http://schemas.microsoft.com/office/drawing/2014/main" val="20001"/>
                    </a:ext>
                  </a:extLst>
                </a:gridCol>
              </a:tblGrid>
              <a:tr h="699900">
                <a:tc>
                  <a:txBody>
                    <a:bodyPr/>
                    <a:lstStyle/>
                    <a:p>
                      <a:pPr marL="0" marR="0" lvl="1" indent="0" algn="l" rtl="0">
                        <a:lnSpc>
                          <a:spcPct val="107000"/>
                        </a:lnSpc>
                        <a:spcBef>
                          <a:spcPts val="0"/>
                        </a:spcBef>
                        <a:spcAft>
                          <a:spcPts val="0"/>
                        </a:spcAft>
                        <a:buClr>
                          <a:schemeClr val="dk1"/>
                        </a:buClr>
                        <a:buSzPts val="1100"/>
                        <a:buFont typeface="Calibri"/>
                        <a:buNone/>
                      </a:pPr>
                      <a:r>
                        <a:rPr lang="en-ZA" sz="1100" u="none" strike="noStrike" cap="none">
                          <a:solidFill>
                            <a:schemeClr val="dk1"/>
                          </a:solidFill>
                          <a:latin typeface="Calibri"/>
                          <a:ea typeface="Calibri"/>
                          <a:cs typeface="Calibri"/>
                          <a:sym typeface="Calibri"/>
                        </a:rPr>
                        <a:t>les gestionnaires de cas doivent travailler de manière isolée (seuls) pour résoudre les problèmes de santé mentale.</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0"/>
                  </a:ext>
                </a:extLst>
              </a:tr>
              <a:tr h="699900">
                <a:tc>
                  <a:txBody>
                    <a:bodyPr/>
                    <a:lstStyle/>
                    <a:p>
                      <a:pPr marL="0" marR="0" lvl="1" indent="0" algn="l" rtl="0">
                        <a:lnSpc>
                          <a:spcPct val="107000"/>
                        </a:lnSpc>
                        <a:spcBef>
                          <a:spcPts val="0"/>
                        </a:spcBef>
                        <a:spcAft>
                          <a:spcPts val="0"/>
                        </a:spcAft>
                        <a:buClr>
                          <a:schemeClr val="dk1"/>
                        </a:buClr>
                        <a:buSzPts val="1100"/>
                        <a:buFont typeface="Calibri"/>
                        <a:buNone/>
                      </a:pPr>
                      <a:r>
                        <a:rPr lang="en-ZA" sz="1100" u="none" strike="noStrike" cap="none">
                          <a:solidFill>
                            <a:schemeClr val="dk1"/>
                          </a:solidFill>
                          <a:latin typeface="Calibri"/>
                          <a:ea typeface="Calibri"/>
                          <a:cs typeface="Calibri"/>
                          <a:sym typeface="Calibri"/>
                        </a:rPr>
                        <a:t>Une partie du rôle du gestionnaire de cas consiste à mettre les enfants en contact avec la communauté et les systèmes sociaux afin de renforcer le bien-être de l'enfant.</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1"/>
                  </a:ext>
                </a:extLst>
              </a:tr>
              <a:tr h="699900">
                <a:tc>
                  <a:txBody>
                    <a:bodyPr/>
                    <a:lstStyle/>
                    <a:p>
                      <a:pPr marL="0" marR="0" lvl="1" indent="0" algn="l" rtl="0">
                        <a:lnSpc>
                          <a:spcPct val="107000"/>
                        </a:lnSpc>
                        <a:spcBef>
                          <a:spcPts val="0"/>
                        </a:spcBef>
                        <a:spcAft>
                          <a:spcPts val="0"/>
                        </a:spcAft>
                        <a:buClr>
                          <a:schemeClr val="dk1"/>
                        </a:buClr>
                        <a:buSzPts val="1100"/>
                        <a:buFont typeface="Calibri"/>
                        <a:buNone/>
                      </a:pPr>
                      <a:r>
                        <a:rPr lang="en-ZA" sz="1100" u="none" strike="noStrike" cap="none">
                          <a:solidFill>
                            <a:schemeClr val="dk1"/>
                          </a:solidFill>
                          <a:latin typeface="Calibri"/>
                          <a:ea typeface="Calibri"/>
                          <a:cs typeface="Calibri"/>
                          <a:sym typeface="Calibri"/>
                        </a:rPr>
                        <a:t>La santé mentale, c'est l'absence de troubles mentaux.</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2"/>
                  </a:ext>
                </a:extLst>
              </a:tr>
              <a:tr h="699900">
                <a:tc>
                  <a:txBody>
                    <a:bodyPr/>
                    <a:lstStyle/>
                    <a:p>
                      <a:pPr marL="0" marR="0" lvl="1" indent="0" algn="l" rtl="0">
                        <a:lnSpc>
                          <a:spcPct val="107000"/>
                        </a:lnSpc>
                        <a:spcBef>
                          <a:spcPts val="0"/>
                        </a:spcBef>
                        <a:spcAft>
                          <a:spcPts val="0"/>
                        </a:spcAft>
                        <a:buClr>
                          <a:schemeClr val="dk1"/>
                        </a:buClr>
                        <a:buSzPts val="1100"/>
                        <a:buFont typeface="Calibri"/>
                        <a:buNone/>
                      </a:pPr>
                      <a:r>
                        <a:rPr lang="en-ZA" sz="1100" u="none" strike="noStrike" cap="none">
                          <a:solidFill>
                            <a:schemeClr val="dk1"/>
                          </a:solidFill>
                          <a:latin typeface="Calibri"/>
                          <a:ea typeface="Calibri"/>
                          <a:cs typeface="Calibri"/>
                          <a:sym typeface="Calibri"/>
                        </a:rPr>
                        <a:t>Les gestionnaires de cas doivent diagnostiquer les enfants souffrant de troubles mentaux tels que la dépression et l'anxiété.</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3"/>
                  </a:ext>
                </a:extLst>
              </a:tr>
              <a:tr h="696725">
                <a:tc>
                  <a:txBody>
                    <a:bodyPr/>
                    <a:lstStyle/>
                    <a:p>
                      <a:pPr marL="0" marR="0" lvl="1" indent="0" algn="l" rtl="0">
                        <a:lnSpc>
                          <a:spcPct val="107000"/>
                        </a:lnSpc>
                        <a:spcBef>
                          <a:spcPts val="0"/>
                        </a:spcBef>
                        <a:spcAft>
                          <a:spcPts val="0"/>
                        </a:spcAft>
                        <a:buClr>
                          <a:schemeClr val="dk1"/>
                        </a:buClr>
                        <a:buSzPts val="1100"/>
                        <a:buFont typeface="Calibri"/>
                        <a:buNone/>
                      </a:pPr>
                      <a:r>
                        <a:rPr lang="en-ZA" sz="1100" u="none" strike="noStrike" cap="none">
                          <a:solidFill>
                            <a:schemeClr val="dk1"/>
                          </a:solidFill>
                          <a:latin typeface="Calibri"/>
                          <a:ea typeface="Calibri"/>
                          <a:cs typeface="Calibri"/>
                          <a:sym typeface="Calibri"/>
                        </a:rPr>
                        <a:t>Tous les enfants touchés par une situation d'urgence sont traumatisés</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4"/>
                  </a:ext>
                </a:extLst>
              </a:tr>
              <a:tr h="696725">
                <a:tc>
                  <a:txBody>
                    <a:bodyPr/>
                    <a:lstStyle/>
                    <a:p>
                      <a:pPr marL="0" marR="0" lvl="1" indent="0" algn="l" rtl="0">
                        <a:lnSpc>
                          <a:spcPct val="107000"/>
                        </a:lnSpc>
                        <a:spcBef>
                          <a:spcPts val="0"/>
                        </a:spcBef>
                        <a:spcAft>
                          <a:spcPts val="0"/>
                        </a:spcAft>
                        <a:buClr>
                          <a:schemeClr val="dk1"/>
                        </a:buClr>
                        <a:buSzPts val="1100"/>
                        <a:buFont typeface="Calibri"/>
                        <a:buNone/>
                      </a:pPr>
                      <a:r>
                        <a:rPr lang="en-ZA" sz="1100" u="none" strike="noStrike" cap="none">
                          <a:solidFill>
                            <a:schemeClr val="dk1"/>
                          </a:solidFill>
                          <a:latin typeface="Calibri"/>
                          <a:ea typeface="Calibri"/>
                          <a:cs typeface="Calibri"/>
                          <a:sym typeface="Calibri"/>
                        </a:rPr>
                        <a:t>Veiller à ce que l'enfant et sa famille bénéficient des services de base et de la sécurité est un élément important du rôle du gestionnaire de cas.</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5"/>
                  </a:ext>
                </a:extLst>
              </a:tr>
              <a:tr h="696725">
                <a:tc>
                  <a:txBody>
                    <a:bodyPr/>
                    <a:lstStyle/>
                    <a:p>
                      <a:pPr marL="0" marR="0" lvl="1" indent="0" algn="l" rtl="0">
                        <a:lnSpc>
                          <a:spcPct val="107000"/>
                        </a:lnSpc>
                        <a:spcBef>
                          <a:spcPts val="0"/>
                        </a:spcBef>
                        <a:spcAft>
                          <a:spcPts val="0"/>
                        </a:spcAft>
                        <a:buClr>
                          <a:schemeClr val="dk1"/>
                        </a:buClr>
                        <a:buSzPts val="1100"/>
                        <a:buFont typeface="Calibri"/>
                        <a:buNone/>
                      </a:pPr>
                      <a:r>
                        <a:rPr lang="en-ZA" sz="1100" u="none" strike="noStrike" cap="none">
                          <a:solidFill>
                            <a:schemeClr val="dk1"/>
                          </a:solidFill>
                          <a:latin typeface="Calibri"/>
                          <a:ea typeface="Calibri"/>
                          <a:cs typeface="Calibri"/>
                          <a:sym typeface="Calibri"/>
                        </a:rPr>
                        <a:t>Avec une formation et une supervision, les gestionnaires de cas peuvent mener des interventions de SMSPS ciblées et non spécialisées pour un enfant.</a:t>
                      </a:r>
                      <a:endParaRPr sz="1100" u="none" strike="noStrike" cap="none">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pSp>
        <p:nvGrpSpPr>
          <p:cNvPr id="2157" name="Google Shape;2157;p64"/>
          <p:cNvGrpSpPr/>
          <p:nvPr/>
        </p:nvGrpSpPr>
        <p:grpSpPr>
          <a:xfrm>
            <a:off x="4496402" y="8152322"/>
            <a:ext cx="1022978" cy="1068955"/>
            <a:chOff x="7345680" y="2484120"/>
            <a:chExt cx="904240" cy="944880"/>
          </a:xfrm>
        </p:grpSpPr>
        <p:sp>
          <p:nvSpPr>
            <p:cNvPr id="2158" name="Google Shape;2158;p64"/>
            <p:cNvSpPr/>
            <p:nvPr/>
          </p:nvSpPr>
          <p:spPr>
            <a:xfrm>
              <a:off x="7345680" y="2484120"/>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9" name="Google Shape;2159;p64"/>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60" name="Google Shape;2160;p64"/>
          <p:cNvGrpSpPr/>
          <p:nvPr/>
        </p:nvGrpSpPr>
        <p:grpSpPr>
          <a:xfrm>
            <a:off x="5347116" y="7264399"/>
            <a:ext cx="1060393" cy="1068955"/>
            <a:chOff x="7082252" y="3731241"/>
            <a:chExt cx="937312" cy="944880"/>
          </a:xfrm>
        </p:grpSpPr>
        <p:sp>
          <p:nvSpPr>
            <p:cNvPr id="2161" name="Google Shape;2161;p64"/>
            <p:cNvSpPr/>
            <p:nvPr/>
          </p:nvSpPr>
          <p:spPr>
            <a:xfrm>
              <a:off x="7090831" y="3731241"/>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2" name="Google Shape;2162;p64"/>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163" name="Google Shape;2163;p64"/>
          <p:cNvSpPr txBox="1"/>
          <p:nvPr/>
        </p:nvSpPr>
        <p:spPr>
          <a:xfrm>
            <a:off x="966804" y="748134"/>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À PROPOS DE LA SMSPS- VRAI OU FAUX ?</a:t>
            </a:r>
            <a:endParaRPr/>
          </a:p>
        </p:txBody>
      </p:sp>
      <p:sp>
        <p:nvSpPr>
          <p:cNvPr id="2164" name="Google Shape;2164;p64"/>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5" name="Google Shape;2165;p64"/>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6" name="Google Shape;2166;p64"/>
          <p:cNvSpPr/>
          <p:nvPr/>
        </p:nvSpPr>
        <p:spPr>
          <a:xfrm rot="1782986">
            <a:off x="286724" y="122680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7" name="Google Shape;2167;p64"/>
          <p:cNvSpPr/>
          <p:nvPr/>
        </p:nvSpPr>
        <p:spPr>
          <a:xfrm rot="1782986">
            <a:off x="286724" y="168964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8" name="Google Shape;2168;p64"/>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9" name="Google Shape;2169;p64"/>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65"/>
          <p:cNvSpPr txBox="1"/>
          <p:nvPr/>
        </p:nvSpPr>
        <p:spPr>
          <a:xfrm>
            <a:off x="996286" y="1630211"/>
            <a:ext cx="525181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Choisissez l'un des scénarios suivants. Lisez-le attentivement et préparez-vous à jouer le rôle de ce personnage. Vous pouvez vous inspirer de ce qui est écrit ici et de la façon dont le membre de votre équipe interagit. N'hésitez pas à faire preuve de créativité.</a:t>
            </a:r>
            <a:endParaRPr/>
          </a:p>
        </p:txBody>
      </p:sp>
      <p:sp>
        <p:nvSpPr>
          <p:cNvPr id="2175" name="Google Shape;2175;p65"/>
          <p:cNvSpPr txBox="1"/>
          <p:nvPr/>
        </p:nvSpPr>
        <p:spPr>
          <a:xfrm>
            <a:off x="996286" y="729792"/>
            <a:ext cx="5254041" cy="969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6CBDEA"/>
                </a:highlight>
                <a:latin typeface="Calibri"/>
                <a:ea typeface="Calibri"/>
                <a:cs typeface="Calibri"/>
                <a:sym typeface="Calibri"/>
              </a:rPr>
              <a:t>SESSION 4 : QU'EST-CE QUE LES COMPÉTENCES EN SMSPS ?</a:t>
            </a:r>
            <a:endParaRPr/>
          </a:p>
          <a:p>
            <a:pPr marL="0" marR="0" lvl="0" indent="0" algn="l" rtl="0">
              <a:spcBef>
                <a:spcPts val="1800"/>
              </a:spcBef>
              <a:spcAft>
                <a:spcPts val="0"/>
              </a:spcAft>
              <a:buClr>
                <a:schemeClr val="dk1"/>
              </a:buClr>
              <a:buSzPts val="1400"/>
              <a:buFont typeface="Calibri"/>
              <a:buNone/>
            </a:pPr>
            <a:endParaRPr sz="1400" b="1">
              <a:solidFill>
                <a:schemeClr val="lt1"/>
              </a:solidFill>
              <a:highlight>
                <a:srgbClr val="6CBDEA"/>
              </a:highlight>
              <a:latin typeface="Calibri"/>
              <a:ea typeface="Calibri"/>
              <a:cs typeface="Calibri"/>
              <a:sym typeface="Calibri"/>
            </a:endParaRPr>
          </a:p>
        </p:txBody>
      </p:sp>
      <p:sp>
        <p:nvSpPr>
          <p:cNvPr id="2176" name="Google Shape;2176;p65"/>
          <p:cNvSpPr txBox="1"/>
          <p:nvPr/>
        </p:nvSpPr>
        <p:spPr>
          <a:xfrm>
            <a:off x="996285" y="1306839"/>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RÉAGIR AVEC EMPATHIE JEUX DE RÔLE</a:t>
            </a:r>
            <a:endParaRPr/>
          </a:p>
        </p:txBody>
      </p:sp>
      <p:grpSp>
        <p:nvGrpSpPr>
          <p:cNvPr id="2177" name="Google Shape;2177;p65"/>
          <p:cNvGrpSpPr/>
          <p:nvPr/>
        </p:nvGrpSpPr>
        <p:grpSpPr>
          <a:xfrm>
            <a:off x="4411972" y="8286038"/>
            <a:ext cx="1181034" cy="1387614"/>
            <a:chOff x="6805603" y="1046705"/>
            <a:chExt cx="1097888" cy="1277895"/>
          </a:xfrm>
        </p:grpSpPr>
        <p:sp>
          <p:nvSpPr>
            <p:cNvPr id="2178" name="Google Shape;2178;p65"/>
            <p:cNvSpPr/>
            <p:nvPr/>
          </p:nvSpPr>
          <p:spPr>
            <a:xfrm rot="1100420">
              <a:off x="7141985" y="1874813"/>
              <a:ext cx="152400" cy="436907"/>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79" name="Google Shape;2179;p65"/>
            <p:cNvSpPr/>
            <p:nvPr/>
          </p:nvSpPr>
          <p:spPr>
            <a:xfrm rot="826591">
              <a:off x="6902427" y="1141103"/>
              <a:ext cx="904241" cy="922418"/>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0" name="Google Shape;2180;p65"/>
            <p:cNvSpPr/>
            <p:nvPr/>
          </p:nvSpPr>
          <p:spPr>
            <a:xfrm rot="826591">
              <a:off x="6846848" y="1323092"/>
              <a:ext cx="197662" cy="32612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1" name="Google Shape;2181;p65"/>
            <p:cNvSpPr/>
            <p:nvPr/>
          </p:nvSpPr>
          <p:spPr>
            <a:xfrm rot="826591">
              <a:off x="7648389" y="1519621"/>
              <a:ext cx="197662" cy="32612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2" name="Google Shape;2182;p65"/>
            <p:cNvSpPr/>
            <p:nvPr/>
          </p:nvSpPr>
          <p:spPr>
            <a:xfrm rot="-9880359">
              <a:off x="7178956" y="163781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2183" name="Google Shape;2183;p65"/>
          <p:cNvGrpSpPr/>
          <p:nvPr/>
        </p:nvGrpSpPr>
        <p:grpSpPr>
          <a:xfrm rot="-1967241">
            <a:off x="5560291" y="7650572"/>
            <a:ext cx="1181033" cy="1403885"/>
            <a:chOff x="6805604" y="1046705"/>
            <a:chExt cx="1097888" cy="1292882"/>
          </a:xfrm>
        </p:grpSpPr>
        <p:sp>
          <p:nvSpPr>
            <p:cNvPr id="2184" name="Google Shape;2184;p65"/>
            <p:cNvSpPr/>
            <p:nvPr/>
          </p:nvSpPr>
          <p:spPr>
            <a:xfrm rot="582262">
              <a:off x="7185878" y="1892961"/>
              <a:ext cx="152400" cy="436908"/>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5" name="Google Shape;2185;p65"/>
            <p:cNvSpPr/>
            <p:nvPr/>
          </p:nvSpPr>
          <p:spPr>
            <a:xfrm rot="826591">
              <a:off x="6902428" y="1141103"/>
              <a:ext cx="904241" cy="922418"/>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6" name="Google Shape;2186;p65"/>
            <p:cNvSpPr/>
            <p:nvPr/>
          </p:nvSpPr>
          <p:spPr>
            <a:xfrm rot="826591">
              <a:off x="6846848" y="1323092"/>
              <a:ext cx="197662" cy="32612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7" name="Google Shape;2187;p65"/>
            <p:cNvSpPr/>
            <p:nvPr/>
          </p:nvSpPr>
          <p:spPr>
            <a:xfrm rot="826591">
              <a:off x="7648389" y="1519621"/>
              <a:ext cx="197662" cy="32612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88" name="Google Shape;2188;p65"/>
            <p:cNvSpPr/>
            <p:nvPr/>
          </p:nvSpPr>
          <p:spPr>
            <a:xfrm rot="726908">
              <a:off x="7119521" y="1730088"/>
              <a:ext cx="306872" cy="247075"/>
            </a:xfrm>
            <a:prstGeom prst="blockArc">
              <a:avLst>
                <a:gd name="adj1" fmla="val 10800000"/>
                <a:gd name="adj2" fmla="val 0"/>
                <a:gd name="adj3" fmla="val 25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2189" name="Google Shape;2189;p65"/>
          <p:cNvSpPr txBox="1"/>
          <p:nvPr/>
        </p:nvSpPr>
        <p:spPr>
          <a:xfrm>
            <a:off x="1000125" y="2463109"/>
            <a:ext cx="2433043" cy="68634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SCÉNARIO D’ENFANT 1</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êtes un garçon de 3 ans qui est perdu. Votre assistante vous rend visite à la maison mais vous venez de vous disputer avec votre mère. Vous vous sentez encore très en colère (montrer l'émotion de la colère).</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Au cours de ce jeu de rôle, vous devriez fournir les informations suivantes si le gestionnaire de cas vous met à l'aise et vous rassure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êtes très en colère contre votre mère ; vous vous êtes crié dessus juste avant que le gestionnaire de cas n'arrive chez vous.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deviez faire quelques courses et vous avez vu une amie de l'école primaire au magasin. Elle est très gentille et vous avez commencé à parler. Elle vous a invité chez elle, dans la même rue que le magasin. Vous l'avez accompagnée chez elle, vous avez bavardé un peu et bu du thé. Vous étiez très heureux de la voir et de passer un peu de temps avec elle. Aujourd'hui, vous ne voyez pratiquement plus aucun de vos amis. </a:t>
            </a:r>
            <a:endParaRPr/>
          </a:p>
          <a:p>
            <a:pPr marL="171450" marR="0" lvl="0" indent="-1714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Vous êtes revenu, votre mère vous a demandé où vous étiez et elle a dit qu'elle était très inquiète. Vous lui avez expliqué que vous n’avez rien fait de mal, mais elle a dit que vous ne pouviez pas disparaître pendant deux heures sans la prévenir et lui demander la permission.</a:t>
            </a:r>
            <a:endParaRPr sz="1100">
              <a:solidFill>
                <a:schemeClr val="dk1"/>
              </a:solidFill>
              <a:latin typeface="Calibri"/>
              <a:ea typeface="Calibri"/>
              <a:cs typeface="Calibri"/>
              <a:sym typeface="Calibri"/>
            </a:endParaRPr>
          </a:p>
        </p:txBody>
      </p:sp>
      <p:sp>
        <p:nvSpPr>
          <p:cNvPr id="2190" name="Google Shape;2190;p65"/>
          <p:cNvSpPr txBox="1"/>
          <p:nvPr/>
        </p:nvSpPr>
        <p:spPr>
          <a:xfrm>
            <a:off x="3815355" y="2459912"/>
            <a:ext cx="2433043" cy="63459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SCÉNARIO D’ENFANT 2</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lnSpc>
                <a:spcPct val="107000"/>
              </a:lnSpc>
              <a:spcBef>
                <a:spcPts val="0"/>
              </a:spcBef>
              <a:spcAft>
                <a:spcPts val="0"/>
              </a:spcAft>
              <a:buNone/>
            </a:pPr>
            <a:r>
              <a:rPr lang="en-ZA" sz="1100">
                <a:solidFill>
                  <a:schemeClr val="dk1"/>
                </a:solidFill>
                <a:latin typeface="Calibri"/>
                <a:ea typeface="Calibri"/>
                <a:cs typeface="Calibri"/>
                <a:sym typeface="Calibri"/>
              </a:rPr>
              <a:t>Votre assistante sociale vous rend visite à votre domicile, mais ce n'est pas le bon moment. Vous n'avez pas envie de parler à qui que ce soit. Vous vous sentez triste (montrer une émotion de tristesse sans dire explicitement que vous êtes triste).</a:t>
            </a:r>
            <a:endParaRPr/>
          </a:p>
          <a:p>
            <a:pPr marL="0" marR="0" lvl="0" indent="0" algn="l" rtl="0">
              <a:lnSpc>
                <a:spcPct val="107000"/>
              </a:lnSpc>
              <a:spcBef>
                <a:spcPts val="800"/>
              </a:spcBef>
              <a:spcAft>
                <a:spcPts val="0"/>
              </a:spcAft>
              <a:buNone/>
            </a:pPr>
            <a:r>
              <a:rPr lang="en-ZA" sz="1100" b="0" i="0" u="none" strike="noStrike">
                <a:solidFill>
                  <a:srgbClr val="000000"/>
                </a:solidFill>
                <a:latin typeface="Calibri"/>
                <a:ea typeface="Calibri"/>
                <a:cs typeface="Calibri"/>
                <a:sym typeface="Calibri"/>
              </a:rPr>
              <a:t>Au cours de ce jeu de rôle, vous devriez fournir les informations suivantes si le gestionnaire de cas vous met à l'aise et vous rassure :</a:t>
            </a:r>
            <a:endParaRPr sz="1100" b="0" i="0" u="none" strike="noStrike">
              <a:solidFill>
                <a:srgbClr val="000000"/>
              </a:solidFill>
              <a:latin typeface="Calibri"/>
              <a:ea typeface="Calibri"/>
              <a:cs typeface="Calibri"/>
              <a:sym typeface="Calibri"/>
            </a:endParaRPr>
          </a:p>
          <a:p>
            <a:pPr marL="171450" marR="0" lvl="0" indent="-171450" algn="l" rtl="0">
              <a:lnSpc>
                <a:spcPct val="107000"/>
              </a:lnSpc>
              <a:spcBef>
                <a:spcPts val="800"/>
              </a:spcBef>
              <a:spcAft>
                <a:spcPts val="0"/>
              </a:spcAft>
              <a:buClr>
                <a:srgbClr val="000000"/>
              </a:buClr>
              <a:buSzPts val="1100"/>
              <a:buFont typeface="Arial"/>
              <a:buChar char="•"/>
            </a:pPr>
            <a:r>
              <a:rPr lang="en-ZA" sz="1100" b="0" i="0" u="none" strike="noStrike">
                <a:solidFill>
                  <a:srgbClr val="000000"/>
                </a:solidFill>
                <a:latin typeface="Calibri"/>
                <a:ea typeface="Calibri"/>
                <a:cs typeface="Calibri"/>
                <a:sym typeface="Calibri"/>
              </a:rPr>
              <a:t>Vous avez vu votre amie de l'école primaire au magasin lorsque vous deviez faire quelques courses. Elle est très gentille et vous avez commencé à parler un peu, mais vous n'avez pas eu beaucoup de temps car vous deviez rentrer chez vous. </a:t>
            </a:r>
            <a:endParaRPr/>
          </a:p>
          <a:p>
            <a:pPr marL="171450" marR="0" lvl="0" indent="-171450" algn="l" rtl="0">
              <a:lnSpc>
                <a:spcPct val="107000"/>
              </a:lnSpc>
              <a:spcBef>
                <a:spcPts val="800"/>
              </a:spcBef>
              <a:spcAft>
                <a:spcPts val="0"/>
              </a:spcAft>
              <a:buClr>
                <a:srgbClr val="000000"/>
              </a:buClr>
              <a:buSzPts val="1100"/>
              <a:buFont typeface="Arial"/>
              <a:buChar char="•"/>
            </a:pPr>
            <a:r>
              <a:rPr lang="en-ZA" sz="1100" b="0" i="0" u="none" strike="noStrike">
                <a:solidFill>
                  <a:srgbClr val="000000"/>
                </a:solidFill>
                <a:latin typeface="Calibri"/>
                <a:ea typeface="Calibri"/>
                <a:cs typeface="Calibri"/>
                <a:sym typeface="Calibri"/>
              </a:rPr>
              <a:t>Votre amie entre à l'école secondaire et se plaint auprès de vous d'avoir trop de devoirs. Elle se plaint de ses devoirs alors que vous aimeriez aller à l'école ! Vous préféreriez faire vos devoirs plutôt que de travailler comme femme de ménage et d'effectuer toutes ces tâches ménagères ! Ce n'est pas juste que vous ne puissiez pas aller à l'école et qu'elle puisse le faire. </a:t>
            </a:r>
            <a:endParaRPr/>
          </a:p>
        </p:txBody>
      </p:sp>
      <p:sp>
        <p:nvSpPr>
          <p:cNvPr id="2191" name="Google Shape;2191;p65"/>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2" name="Google Shape;2192;p65"/>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3" name="Google Shape;2193;p65"/>
          <p:cNvSpPr/>
          <p:nvPr/>
        </p:nvSpPr>
        <p:spPr>
          <a:xfrm rot="1782986">
            <a:off x="286724" y="122680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4" name="Google Shape;2194;p65"/>
          <p:cNvSpPr/>
          <p:nvPr/>
        </p:nvSpPr>
        <p:spPr>
          <a:xfrm rot="1782986">
            <a:off x="286724" y="168964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5" name="Google Shape;2195;p65"/>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6" name="Google Shape;2196;p65"/>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00"/>
        <p:cNvGrpSpPr/>
        <p:nvPr/>
      </p:nvGrpSpPr>
      <p:grpSpPr>
        <a:xfrm>
          <a:off x="0" y="0"/>
          <a:ext cx="0" cy="0"/>
          <a:chOff x="0" y="0"/>
          <a:chExt cx="0" cy="0"/>
        </a:xfrm>
      </p:grpSpPr>
      <p:sp>
        <p:nvSpPr>
          <p:cNvPr id="2201" name="Google Shape;2201;p66"/>
          <p:cNvSpPr txBox="1"/>
          <p:nvPr/>
        </p:nvSpPr>
        <p:spPr>
          <a:xfrm>
            <a:off x="996286" y="1755774"/>
            <a:ext cx="1178878"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Faire preuve de respect, d'acceptation, de reconnaissance des forces et des ressources</a:t>
            </a:r>
            <a:endParaRPr sz="1100">
              <a:solidFill>
                <a:schemeClr val="dk1"/>
              </a:solidFill>
              <a:latin typeface="Calibri"/>
              <a:ea typeface="Calibri"/>
              <a:cs typeface="Calibri"/>
              <a:sym typeface="Calibri"/>
            </a:endParaRPr>
          </a:p>
        </p:txBody>
      </p:sp>
      <p:sp>
        <p:nvSpPr>
          <p:cNvPr id="2202" name="Google Shape;2202;p66"/>
          <p:cNvSpPr txBox="1"/>
          <p:nvPr/>
        </p:nvSpPr>
        <p:spPr>
          <a:xfrm>
            <a:off x="996287" y="1220825"/>
            <a:ext cx="525181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Notez des exemples de chaque caractéristique d'une attitude centrée sur l'enfant.</a:t>
            </a:r>
            <a:endParaRPr sz="1100" b="1">
              <a:solidFill>
                <a:schemeClr val="dk1"/>
              </a:solidFill>
              <a:latin typeface="Calibri"/>
              <a:ea typeface="Calibri"/>
              <a:cs typeface="Calibri"/>
              <a:sym typeface="Calibri"/>
            </a:endParaRPr>
          </a:p>
        </p:txBody>
      </p:sp>
      <p:sp>
        <p:nvSpPr>
          <p:cNvPr id="2203" name="Google Shape;2203;p66"/>
          <p:cNvSpPr txBox="1"/>
          <p:nvPr/>
        </p:nvSpPr>
        <p:spPr>
          <a:xfrm>
            <a:off x="998241" y="3950420"/>
            <a:ext cx="1178878"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Être présent (pour que l'enfant ne soit pas seul)</a:t>
            </a:r>
            <a:endParaRPr/>
          </a:p>
        </p:txBody>
      </p:sp>
      <p:sp>
        <p:nvSpPr>
          <p:cNvPr id="2204" name="Google Shape;2204;p66"/>
          <p:cNvSpPr/>
          <p:nvPr/>
        </p:nvSpPr>
        <p:spPr>
          <a:xfrm>
            <a:off x="2341418" y="1755774"/>
            <a:ext cx="3906679" cy="1800226"/>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205" name="Google Shape;2205;p66"/>
          <p:cNvSpPr txBox="1"/>
          <p:nvPr/>
        </p:nvSpPr>
        <p:spPr>
          <a:xfrm>
            <a:off x="998241" y="6145066"/>
            <a:ext cx="117887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Être vrai et honnête</a:t>
            </a:r>
            <a:endParaRPr/>
          </a:p>
        </p:txBody>
      </p:sp>
      <p:sp>
        <p:nvSpPr>
          <p:cNvPr id="2206" name="Google Shape;2206;p66"/>
          <p:cNvSpPr txBox="1"/>
          <p:nvPr/>
        </p:nvSpPr>
        <p:spPr>
          <a:xfrm>
            <a:off x="996286" y="715279"/>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EXEMPLES D'ATTITUDE CENTRÉE SUR L'ENFANT</a:t>
            </a:r>
            <a:endParaRPr/>
          </a:p>
        </p:txBody>
      </p:sp>
      <p:sp>
        <p:nvSpPr>
          <p:cNvPr id="2207" name="Google Shape;2207;p66"/>
          <p:cNvSpPr/>
          <p:nvPr/>
        </p:nvSpPr>
        <p:spPr>
          <a:xfrm>
            <a:off x="2341418" y="3950420"/>
            <a:ext cx="3906679" cy="1800226"/>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208" name="Google Shape;2208;p66"/>
          <p:cNvSpPr/>
          <p:nvPr/>
        </p:nvSpPr>
        <p:spPr>
          <a:xfrm>
            <a:off x="2341418" y="6145066"/>
            <a:ext cx="3906679" cy="1800226"/>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2209" name="Google Shape;2209;p66"/>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0" name="Google Shape;2210;p66"/>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1" name="Google Shape;2211;p66"/>
          <p:cNvSpPr/>
          <p:nvPr/>
        </p:nvSpPr>
        <p:spPr>
          <a:xfrm rot="1782986">
            <a:off x="286724" y="122680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2" name="Google Shape;2212;p66"/>
          <p:cNvSpPr/>
          <p:nvPr/>
        </p:nvSpPr>
        <p:spPr>
          <a:xfrm rot="1782986">
            <a:off x="286724" y="168964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3" name="Google Shape;2213;p66"/>
          <p:cNvSpPr/>
          <p:nvPr/>
        </p:nvSpPr>
        <p:spPr>
          <a:xfrm rot="1782986">
            <a:off x="286724" y="2152490"/>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4" name="Google Shape;2214;p66"/>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18"/>
        <p:cNvGrpSpPr/>
        <p:nvPr/>
      </p:nvGrpSpPr>
      <p:grpSpPr>
        <a:xfrm>
          <a:off x="0" y="0"/>
          <a:ext cx="0" cy="0"/>
          <a:chOff x="0" y="0"/>
          <a:chExt cx="0" cy="0"/>
        </a:xfrm>
      </p:grpSpPr>
      <p:graphicFrame>
        <p:nvGraphicFramePr>
          <p:cNvPr id="2219" name="Google Shape;2219;p67"/>
          <p:cNvGraphicFramePr/>
          <p:nvPr/>
        </p:nvGraphicFramePr>
        <p:xfrm>
          <a:off x="999288" y="1935628"/>
          <a:ext cx="5254050" cy="6628000"/>
        </p:xfrm>
        <a:graphic>
          <a:graphicData uri="http://schemas.openxmlformats.org/drawingml/2006/table">
            <a:tbl>
              <a:tblPr firstRow="1" bandRow="1">
                <a:noFill/>
                <a:tableStyleId>{7104991F-C057-476F-A2D0-F42B397E5F60}</a:tableStyleId>
              </a:tblPr>
              <a:tblGrid>
                <a:gridCol w="4363350">
                  <a:extLst>
                    <a:ext uri="{9D8B030D-6E8A-4147-A177-3AD203B41FA5}">
                      <a16:colId xmlns:a16="http://schemas.microsoft.com/office/drawing/2014/main" val="20000"/>
                    </a:ext>
                  </a:extLst>
                </a:gridCol>
                <a:gridCol w="890700">
                  <a:extLst>
                    <a:ext uri="{9D8B030D-6E8A-4147-A177-3AD203B41FA5}">
                      <a16:colId xmlns:a16="http://schemas.microsoft.com/office/drawing/2014/main" val="20001"/>
                    </a:ext>
                  </a:extLst>
                </a:gridCol>
              </a:tblGrid>
              <a:tr h="662800">
                <a:tc>
                  <a:txBody>
                    <a:bodyPr/>
                    <a:lstStyle/>
                    <a:p>
                      <a:pPr marL="0" marR="0" lvl="0" indent="0" algn="l" rtl="0">
                        <a:lnSpc>
                          <a:spcPct val="100000"/>
                        </a:lnSpc>
                        <a:spcBef>
                          <a:spcPts val="0"/>
                        </a:spcBef>
                        <a:spcAft>
                          <a:spcPts val="0"/>
                        </a:spcAft>
                        <a:buClr>
                          <a:schemeClr val="dk1"/>
                        </a:buClr>
                        <a:buSzPts val="1200"/>
                        <a:buFont typeface="Calibri"/>
                        <a:buNone/>
                      </a:pPr>
                      <a:r>
                        <a:rPr lang="en-ZA" sz="1200">
                          <a:latin typeface="Calibri"/>
                          <a:ea typeface="Calibri"/>
                          <a:cs typeface="Calibri"/>
                          <a:sym typeface="Calibri"/>
                        </a:rPr>
                        <a:t>...réconforter une personne en détresse et l'aider à se sentir en sécurité et calme.</a:t>
                      </a:r>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0"/>
                  </a:ext>
                </a:extLst>
              </a:tr>
              <a:tr h="662800">
                <a:tc>
                  <a:txBody>
                    <a:bodyPr/>
                    <a:lstStyle/>
                    <a:p>
                      <a:pPr marL="0" marR="0" lvl="0" indent="0" algn="l" rtl="0">
                        <a:spcBef>
                          <a:spcPts val="0"/>
                        </a:spcBef>
                        <a:spcAft>
                          <a:spcPts val="0"/>
                        </a:spcAft>
                        <a:buNone/>
                      </a:pPr>
                      <a:r>
                        <a:rPr lang="en-ZA" sz="1200">
                          <a:latin typeface="Calibri"/>
                          <a:ea typeface="Calibri"/>
                          <a:cs typeface="Calibri"/>
                          <a:sym typeface="Calibri"/>
                        </a:rPr>
                        <a:t>...que seuls les professionnels peuvent offrir </a:t>
                      </a: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1"/>
                  </a:ext>
                </a:extLst>
              </a:tr>
              <a:tr h="662800">
                <a:tc>
                  <a:txBody>
                    <a:bodyPr/>
                    <a:lstStyle/>
                    <a:p>
                      <a:pPr marL="0" marR="0" lvl="0" indent="0" algn="l" rtl="0">
                        <a:lnSpc>
                          <a:spcPct val="100000"/>
                        </a:lnSpc>
                        <a:spcBef>
                          <a:spcPts val="0"/>
                        </a:spcBef>
                        <a:spcAft>
                          <a:spcPts val="0"/>
                        </a:spcAft>
                        <a:buClr>
                          <a:schemeClr val="dk1"/>
                        </a:buClr>
                        <a:buSzPts val="1200"/>
                        <a:buFont typeface="Calibri"/>
                        <a:buNone/>
                      </a:pPr>
                      <a:r>
                        <a:rPr lang="en-ZA" sz="1200">
                          <a:latin typeface="Calibri"/>
                          <a:ea typeface="Calibri"/>
                          <a:cs typeface="Calibri"/>
                          <a:sym typeface="Calibri"/>
                        </a:rPr>
                        <a:t>...Écouter les gens sans les forcer à parler</a:t>
                      </a:r>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2"/>
                  </a:ext>
                </a:extLst>
              </a:tr>
              <a:tr h="662800">
                <a:tc>
                  <a:txBody>
                    <a:bodyPr/>
                    <a:lstStyle/>
                    <a:p>
                      <a:pPr marL="0" marR="0" lvl="0" indent="0" algn="l" rtl="0">
                        <a:spcBef>
                          <a:spcPts val="0"/>
                        </a:spcBef>
                        <a:spcAft>
                          <a:spcPts val="0"/>
                        </a:spcAft>
                        <a:buNone/>
                      </a:pPr>
                      <a:r>
                        <a:rPr lang="en-ZA" sz="1200">
                          <a:latin typeface="Calibri"/>
                          <a:ea typeface="Calibri"/>
                          <a:cs typeface="Calibri"/>
                          <a:sym typeface="Calibri"/>
                        </a:rPr>
                        <a:t>...des conseils professionnels</a:t>
                      </a: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3"/>
                  </a:ext>
                </a:extLst>
              </a:tr>
              <a:tr h="662800">
                <a:tc>
                  <a:txBody>
                    <a:bodyPr/>
                    <a:lstStyle/>
                    <a:p>
                      <a:pPr marL="0" marR="0" lvl="0" indent="0" algn="l" rtl="0">
                        <a:spcBef>
                          <a:spcPts val="0"/>
                        </a:spcBef>
                        <a:spcAft>
                          <a:spcPts val="0"/>
                        </a:spcAft>
                        <a:buNone/>
                      </a:pPr>
                      <a:r>
                        <a:rPr lang="en-ZA" sz="1200">
                          <a:latin typeface="Calibri"/>
                          <a:ea typeface="Calibri"/>
                          <a:cs typeface="Calibri"/>
                          <a:sym typeface="Calibri"/>
                        </a:rPr>
                        <a:t>...</a:t>
                      </a:r>
                      <a:r>
                        <a:rPr lang="en-ZA" sz="1200" b="0" i="0" u="none" strike="noStrike"/>
                        <a:t>utilisé immédiatement pour obtenir les informations nécessaires sur l'événement pénible </a:t>
                      </a: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4"/>
                  </a:ext>
                </a:extLst>
              </a:tr>
              <a:tr h="662800">
                <a:tc>
                  <a:txBody>
                    <a:bodyPr/>
                    <a:lstStyle/>
                    <a:p>
                      <a:pPr marL="0" marR="0" lvl="0" indent="0" algn="l" rtl="0">
                        <a:spcBef>
                          <a:spcPts val="0"/>
                        </a:spcBef>
                        <a:spcAft>
                          <a:spcPts val="0"/>
                        </a:spcAft>
                        <a:buNone/>
                      </a:pPr>
                      <a:r>
                        <a:rPr lang="en-ZA" sz="1200">
                          <a:latin typeface="Calibri"/>
                          <a:ea typeface="Calibri"/>
                          <a:cs typeface="Calibri"/>
                          <a:sym typeface="Calibri"/>
                        </a:rPr>
                        <a:t>...une intervention médicale psychiatrique </a:t>
                      </a: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5"/>
                  </a:ext>
                </a:extLst>
              </a:tr>
              <a:tr h="662800">
                <a:tc>
                  <a:txBody>
                    <a:bodyPr/>
                    <a:lstStyle/>
                    <a:p>
                      <a:pPr marL="0" marR="0" lvl="0" indent="0" algn="l" rtl="0">
                        <a:spcBef>
                          <a:spcPts val="0"/>
                        </a:spcBef>
                        <a:spcAft>
                          <a:spcPts val="0"/>
                        </a:spcAft>
                        <a:buNone/>
                      </a:pPr>
                      <a:r>
                        <a:rPr lang="en-ZA" sz="1200">
                          <a:latin typeface="Calibri"/>
                          <a:ea typeface="Calibri"/>
                          <a:cs typeface="Calibri"/>
                          <a:sym typeface="Calibri"/>
                        </a:rPr>
                        <a:t>...en demandant aux gens de raconter tous les détails de ce qui s'est passé.</a:t>
                      </a:r>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6"/>
                  </a:ext>
                </a:extLst>
              </a:tr>
              <a:tr h="662800">
                <a:tc>
                  <a:txBody>
                    <a:bodyPr/>
                    <a:lstStyle/>
                    <a:p>
                      <a:pPr marL="0" marR="0" lvl="0" indent="0" algn="l" rtl="0">
                        <a:spcBef>
                          <a:spcPts val="0"/>
                        </a:spcBef>
                        <a:spcAft>
                          <a:spcPts val="0"/>
                        </a:spcAft>
                        <a:buNone/>
                      </a:pPr>
                      <a:r>
                        <a:rPr lang="en-ZA" sz="1200">
                          <a:latin typeface="Calibri"/>
                          <a:ea typeface="Calibri"/>
                          <a:cs typeface="Calibri"/>
                          <a:sym typeface="Calibri"/>
                        </a:rPr>
                        <a:t>...réconforter les gens et les aider à se sentir calmes</a:t>
                      </a: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7"/>
                  </a:ext>
                </a:extLst>
              </a:tr>
              <a:tr h="662800">
                <a:tc>
                  <a:txBody>
                    <a:bodyPr/>
                    <a:lstStyle/>
                    <a:p>
                      <a:pPr marL="0" marR="0" lvl="0" indent="0" algn="l" rtl="0">
                        <a:spcBef>
                          <a:spcPts val="0"/>
                        </a:spcBef>
                        <a:spcAft>
                          <a:spcPts val="0"/>
                        </a:spcAft>
                        <a:buNone/>
                      </a:pPr>
                      <a:r>
                        <a:rPr lang="en-ZA" sz="1200">
                          <a:latin typeface="Calibri"/>
                          <a:ea typeface="Calibri"/>
                          <a:cs typeface="Calibri"/>
                          <a:sym typeface="Calibri"/>
                        </a:rPr>
                        <a:t>...demander à quelqu'un d'analyser ce qui lui est arrivé</a:t>
                      </a: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8"/>
                  </a:ext>
                </a:extLst>
              </a:tr>
              <a:tr h="662800">
                <a:tc>
                  <a:txBody>
                    <a:bodyPr/>
                    <a:lstStyle/>
                    <a:p>
                      <a:pPr marL="0" marR="0" lvl="0" indent="0" algn="l" rtl="0">
                        <a:spcBef>
                          <a:spcPts val="0"/>
                        </a:spcBef>
                        <a:spcAft>
                          <a:spcPts val="0"/>
                        </a:spcAft>
                        <a:buNone/>
                      </a:pPr>
                      <a:r>
                        <a:rPr lang="en-ZA" sz="1200" b="0" i="0" u="none" strike="noStrike">
                          <a:solidFill>
                            <a:srgbClr val="000000"/>
                          </a:solidFill>
                          <a:latin typeface="Calibri"/>
                          <a:ea typeface="Calibri"/>
                          <a:cs typeface="Calibri"/>
                          <a:sym typeface="Calibri"/>
                        </a:rPr>
                        <a:t>...en aidant à répondre aux besoins de base immédiats, tels que la nourriture et l'eau, une couverture ou un lieu d'hébergement temporaire.</a:t>
                      </a:r>
                      <a:endParaRPr sz="1200" b="0" i="0" u="none" strike="noStrike">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91450" marR="91450" marT="45725" marB="45725" anchor="ctr">
                    <a:lnL w="12700" cap="flat" cmpd="sng">
                      <a:solidFill>
                        <a:srgbClr val="6ABDEA"/>
                      </a:solidFill>
                      <a:prstDash val="solid"/>
                      <a:round/>
                      <a:headEnd type="none" w="sm" len="sm"/>
                      <a:tailEnd type="none" w="sm" len="sm"/>
                    </a:lnL>
                    <a:lnR w="12700" cap="flat" cmpd="sng">
                      <a:solidFill>
                        <a:srgbClr val="6ABDEA"/>
                      </a:solidFill>
                      <a:prstDash val="solid"/>
                      <a:round/>
                      <a:headEnd type="none" w="sm" len="sm"/>
                      <a:tailEnd type="none" w="sm" len="sm"/>
                    </a:lnR>
                    <a:lnT w="12700" cap="flat" cmpd="sng">
                      <a:solidFill>
                        <a:srgbClr val="6ABDEA"/>
                      </a:solidFill>
                      <a:prstDash val="solid"/>
                      <a:round/>
                      <a:headEnd type="none" w="sm" len="sm"/>
                      <a:tailEnd type="none" w="sm" len="sm"/>
                    </a:lnT>
                    <a:lnB w="12700" cap="flat" cmpd="sng">
                      <a:solidFill>
                        <a:srgbClr val="6ABDEA"/>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2220" name="Google Shape;2220;p67"/>
          <p:cNvSpPr txBox="1"/>
          <p:nvPr/>
        </p:nvSpPr>
        <p:spPr>
          <a:xfrm>
            <a:off x="999289" y="708063"/>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6CBDEA"/>
                </a:highlight>
                <a:latin typeface="Calibri"/>
                <a:ea typeface="Calibri"/>
                <a:cs typeface="Calibri"/>
                <a:sym typeface="Calibri"/>
              </a:rPr>
              <a:t>SESSION 5 : COMMENT PUIS-JE APPORTER LES PREMIERS SECOURS PSYCHOLOGIQUES ? </a:t>
            </a:r>
            <a:endParaRPr/>
          </a:p>
        </p:txBody>
      </p:sp>
      <p:sp>
        <p:nvSpPr>
          <p:cNvPr id="2221" name="Google Shape;2221;p67"/>
          <p:cNvSpPr txBox="1"/>
          <p:nvPr/>
        </p:nvSpPr>
        <p:spPr>
          <a:xfrm>
            <a:off x="996286" y="1508456"/>
            <a:ext cx="52518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PREMIERS SECOURS PSYCHOLOGIQUES SONT...</a:t>
            </a:r>
            <a:endParaRPr/>
          </a:p>
        </p:txBody>
      </p:sp>
      <p:sp>
        <p:nvSpPr>
          <p:cNvPr id="2222" name="Google Shape;2222;p67"/>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3" name="Google Shape;2223;p67"/>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4" name="Google Shape;2224;p67"/>
          <p:cNvSpPr/>
          <p:nvPr/>
        </p:nvSpPr>
        <p:spPr>
          <a:xfrm rot="1782986">
            <a:off x="286724" y="122680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5" name="Google Shape;2225;p67"/>
          <p:cNvSpPr/>
          <p:nvPr/>
        </p:nvSpPr>
        <p:spPr>
          <a:xfrm rot="1782986">
            <a:off x="286724" y="168964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6" name="Google Shape;2226;p67"/>
          <p:cNvSpPr/>
          <p:nvPr/>
        </p:nvSpPr>
        <p:spPr>
          <a:xfrm rot="1782986">
            <a:off x="286724" y="215249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7" name="Google Shape;2227;p67"/>
          <p:cNvSpPr/>
          <p:nvPr/>
        </p:nvSpPr>
        <p:spPr>
          <a:xfrm rot="1782986">
            <a:off x="286724" y="2615335"/>
            <a:ext cx="335595" cy="289306"/>
          </a:xfrm>
          <a:prstGeom prst="hexagon">
            <a:avLst>
              <a:gd name="adj" fmla="val 28965"/>
              <a:gd name="vf" fmla="val 115470"/>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Google Shape;2232;p68"/>
          <p:cNvSpPr/>
          <p:nvPr/>
        </p:nvSpPr>
        <p:spPr>
          <a:xfrm rot="1782986">
            <a:off x="-1328855" y="5145441"/>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3" name="Google Shape;2233;p68"/>
          <p:cNvSpPr/>
          <p:nvPr/>
        </p:nvSpPr>
        <p:spPr>
          <a:xfrm rot="1782986">
            <a:off x="4678406" y="654853"/>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4" name="Google Shape;2234;p68"/>
          <p:cNvSpPr/>
          <p:nvPr/>
        </p:nvSpPr>
        <p:spPr>
          <a:xfrm>
            <a:off x="2501900" y="2149381"/>
            <a:ext cx="3745466" cy="1071180"/>
          </a:xfrm>
          <a:prstGeom prst="rect">
            <a:avLst/>
          </a:prstGeom>
          <a:noFill/>
          <a:ln w="12700" cap="flat" cmpd="sng">
            <a:solidFill>
              <a:srgbClr val="6C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5" name="Google Shape;2235;p68"/>
          <p:cNvSpPr txBox="1"/>
          <p:nvPr/>
        </p:nvSpPr>
        <p:spPr>
          <a:xfrm>
            <a:off x="993324" y="169652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2236" name="Google Shape;2236;p68"/>
          <p:cNvSpPr txBox="1"/>
          <p:nvPr/>
        </p:nvSpPr>
        <p:spPr>
          <a:xfrm>
            <a:off x="993326" y="210734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2237" name="Google Shape;2237;p68"/>
          <p:cNvSpPr/>
          <p:nvPr/>
        </p:nvSpPr>
        <p:spPr>
          <a:xfrm>
            <a:off x="2501900" y="3398040"/>
            <a:ext cx="3745466" cy="1118934"/>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8" name="Google Shape;2238;p68"/>
          <p:cNvSpPr txBox="1"/>
          <p:nvPr/>
        </p:nvSpPr>
        <p:spPr>
          <a:xfrm>
            <a:off x="1007471" y="3413814"/>
            <a:ext cx="1309210" cy="1366698"/>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 de pratique ou de soutien ? </a:t>
            </a:r>
            <a:endParaRPr/>
          </a:p>
        </p:txBody>
      </p:sp>
      <p:sp>
        <p:nvSpPr>
          <p:cNvPr id="2239" name="Google Shape;2239;p68"/>
          <p:cNvSpPr txBox="1"/>
          <p:nvPr/>
        </p:nvSpPr>
        <p:spPr>
          <a:xfrm>
            <a:off x="993324" y="126434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2240" name="Google Shape;2240;p68"/>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6CBDEA"/>
                </a:highlight>
                <a:latin typeface="Calibri"/>
                <a:ea typeface="Calibri"/>
                <a:cs typeface="Calibri"/>
                <a:sym typeface="Calibri"/>
              </a:rPr>
              <a:t>SESSION 6 : CLÔTURE DU MODULE</a:t>
            </a:r>
            <a:endParaRPr/>
          </a:p>
        </p:txBody>
      </p:sp>
      <p:sp>
        <p:nvSpPr>
          <p:cNvPr id="2241" name="Google Shape;2241;p68"/>
          <p:cNvSpPr txBox="1"/>
          <p:nvPr/>
        </p:nvSpPr>
        <p:spPr>
          <a:xfrm>
            <a:off x="993324" y="518713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2242" name="Google Shape;2242;p68"/>
          <p:cNvSpPr/>
          <p:nvPr/>
        </p:nvSpPr>
        <p:spPr>
          <a:xfrm>
            <a:off x="2501900" y="5633117"/>
            <a:ext cx="3745466" cy="939353"/>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3" name="Google Shape;2243;p68"/>
          <p:cNvSpPr txBox="1"/>
          <p:nvPr/>
        </p:nvSpPr>
        <p:spPr>
          <a:xfrm>
            <a:off x="993326" y="562858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2244" name="Google Shape;2244;p68"/>
          <p:cNvSpPr/>
          <p:nvPr/>
        </p:nvSpPr>
        <p:spPr>
          <a:xfrm>
            <a:off x="2501900" y="6753342"/>
            <a:ext cx="3745466" cy="981230"/>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5" name="Google Shape;2245;p68"/>
          <p:cNvSpPr txBox="1"/>
          <p:nvPr/>
        </p:nvSpPr>
        <p:spPr>
          <a:xfrm>
            <a:off x="1007471" y="676239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2246" name="Google Shape;2246;p68"/>
          <p:cNvSpPr/>
          <p:nvPr/>
        </p:nvSpPr>
        <p:spPr>
          <a:xfrm>
            <a:off x="2501900" y="7928131"/>
            <a:ext cx="3745466" cy="981230"/>
          </a:xfrm>
          <a:prstGeom prst="rect">
            <a:avLst/>
          </a:prstGeom>
          <a:no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7" name="Google Shape;2247;p68"/>
          <p:cNvSpPr txBox="1"/>
          <p:nvPr/>
        </p:nvSpPr>
        <p:spPr>
          <a:xfrm>
            <a:off x="1007471" y="7928131"/>
            <a:ext cx="142246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2248" name="Google Shape;2248;p68"/>
          <p:cNvSpPr/>
          <p:nvPr/>
        </p:nvSpPr>
        <p:spPr>
          <a:xfrm rot="1782986">
            <a:off x="286724" y="30111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9" name="Google Shape;2249;p68"/>
          <p:cNvSpPr/>
          <p:nvPr/>
        </p:nvSpPr>
        <p:spPr>
          <a:xfrm rot="1782986">
            <a:off x="286724" y="76395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0" name="Google Shape;2250;p68"/>
          <p:cNvSpPr/>
          <p:nvPr/>
        </p:nvSpPr>
        <p:spPr>
          <a:xfrm rot="1782986">
            <a:off x="286724" y="122680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1" name="Google Shape;2251;p68"/>
          <p:cNvSpPr/>
          <p:nvPr/>
        </p:nvSpPr>
        <p:spPr>
          <a:xfrm rot="1782986">
            <a:off x="286724" y="168964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2" name="Google Shape;2252;p68"/>
          <p:cNvSpPr/>
          <p:nvPr/>
        </p:nvSpPr>
        <p:spPr>
          <a:xfrm rot="1782986">
            <a:off x="286724" y="2152490"/>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3" name="Google Shape;2253;p68"/>
          <p:cNvSpPr/>
          <p:nvPr/>
        </p:nvSpPr>
        <p:spPr>
          <a:xfrm rot="1782986">
            <a:off x="286724" y="2615335"/>
            <a:ext cx="335595" cy="289306"/>
          </a:xfrm>
          <a:prstGeom prst="hexagon">
            <a:avLst>
              <a:gd name="adj" fmla="val 28965"/>
              <a:gd name="vf" fmla="val 115470"/>
            </a:avLst>
          </a:prstGeom>
          <a:solidFill>
            <a:srgbClr val="6ABDEA"/>
          </a:solidFill>
          <a:ln w="12700" cap="flat" cmpd="sng">
            <a:solidFill>
              <a:srgbClr val="6ABD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p69"/>
          <p:cNvSpPr/>
          <p:nvPr/>
        </p:nvSpPr>
        <p:spPr>
          <a:xfrm>
            <a:off x="0" y="0"/>
            <a:ext cx="6858000" cy="3314700"/>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0" name="Google Shape;2260;p69"/>
          <p:cNvSpPr txBox="1"/>
          <p:nvPr/>
        </p:nvSpPr>
        <p:spPr>
          <a:xfrm>
            <a:off x="752439" y="4817751"/>
            <a:ext cx="506102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56995"/>
              </a:buClr>
              <a:buSzPts val="2000"/>
              <a:buFont typeface="Garamond"/>
              <a:buNone/>
            </a:pPr>
            <a:r>
              <a:rPr lang="en-ZA" sz="2000" b="1" i="0" u="none" strike="noStrike" cap="none">
                <a:solidFill>
                  <a:srgbClr val="156995"/>
                </a:solidFill>
                <a:latin typeface="Garamond"/>
                <a:ea typeface="Garamond"/>
                <a:cs typeface="Garamond"/>
                <a:sym typeface="Garamond"/>
              </a:rPr>
              <a:t>MODULE 5</a:t>
            </a:r>
            <a:endParaRPr/>
          </a:p>
          <a:p>
            <a:pPr marL="0" marR="0" lvl="0" indent="0" algn="l" rtl="0">
              <a:lnSpc>
                <a:spcPct val="100000"/>
              </a:lnSpc>
              <a:spcBef>
                <a:spcPts val="0"/>
              </a:spcBef>
              <a:spcAft>
                <a:spcPts val="0"/>
              </a:spcAft>
              <a:buClr>
                <a:srgbClr val="156995"/>
              </a:buClr>
              <a:buSzPts val="2000"/>
              <a:buFont typeface="Garamond"/>
              <a:buNone/>
            </a:pPr>
            <a:r>
              <a:rPr lang="en-ZA" sz="2000" b="1">
                <a:solidFill>
                  <a:srgbClr val="156995"/>
                </a:solidFill>
                <a:latin typeface="Garamond"/>
                <a:ea typeface="Garamond"/>
                <a:cs typeface="Garamond"/>
                <a:sym typeface="Garamond"/>
              </a:rPr>
              <a:t> </a:t>
            </a:r>
            <a:endParaRPr sz="4400" b="1">
              <a:solidFill>
                <a:srgbClr val="156995"/>
              </a:solidFill>
              <a:latin typeface="Garamond"/>
              <a:ea typeface="Garamond"/>
              <a:cs typeface="Garamond"/>
              <a:sym typeface="Garamond"/>
            </a:endParaRPr>
          </a:p>
          <a:p>
            <a:pPr marL="0" marR="0" lvl="0" indent="0" algn="l" rtl="0">
              <a:spcBef>
                <a:spcPts val="0"/>
              </a:spcBef>
              <a:spcAft>
                <a:spcPts val="0"/>
              </a:spcAft>
              <a:buNone/>
            </a:pPr>
            <a:r>
              <a:rPr lang="en-ZA" sz="4400" b="1">
                <a:solidFill>
                  <a:srgbClr val="156995"/>
                </a:solidFill>
                <a:latin typeface="Garamond"/>
                <a:ea typeface="Garamond"/>
                <a:cs typeface="Garamond"/>
                <a:sym typeface="Garamond"/>
              </a:rPr>
              <a:t>Soutien immédiat</a:t>
            </a:r>
            <a:endParaRPr/>
          </a:p>
        </p:txBody>
      </p:sp>
      <p:sp>
        <p:nvSpPr>
          <p:cNvPr id="2261" name="Google Shape;2261;p69"/>
          <p:cNvSpPr/>
          <p:nvPr/>
        </p:nvSpPr>
        <p:spPr>
          <a:xfrm rot="1782986">
            <a:off x="539630" y="2109486"/>
            <a:ext cx="2269827" cy="1956740"/>
          </a:xfrm>
          <a:prstGeom prst="hexagon">
            <a:avLst>
              <a:gd name="adj" fmla="val 28965"/>
              <a:gd name="vf" fmla="val 11547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62" name="Google Shape;2262;p69"/>
          <p:cNvGrpSpPr/>
          <p:nvPr/>
        </p:nvGrpSpPr>
        <p:grpSpPr>
          <a:xfrm>
            <a:off x="1158289" y="2477729"/>
            <a:ext cx="1021414" cy="1291591"/>
            <a:chOff x="6552775" y="3385093"/>
            <a:chExt cx="997833" cy="1261775"/>
          </a:xfrm>
        </p:grpSpPr>
        <p:grpSp>
          <p:nvGrpSpPr>
            <p:cNvPr id="2263" name="Google Shape;2263;p69"/>
            <p:cNvGrpSpPr/>
            <p:nvPr/>
          </p:nvGrpSpPr>
          <p:grpSpPr>
            <a:xfrm>
              <a:off x="6552775" y="3385093"/>
              <a:ext cx="997833" cy="1261775"/>
              <a:chOff x="2742000" y="3039417"/>
              <a:chExt cx="1237785" cy="1565198"/>
            </a:xfrm>
          </p:grpSpPr>
          <p:sp>
            <p:nvSpPr>
              <p:cNvPr id="2264" name="Google Shape;2264;p69"/>
              <p:cNvSpPr/>
              <p:nvPr/>
            </p:nvSpPr>
            <p:spPr>
              <a:xfrm>
                <a:off x="2780231" y="3268017"/>
                <a:ext cx="1162307" cy="8622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65" name="Google Shape;2265;p69"/>
              <p:cNvSpPr/>
              <p:nvPr/>
            </p:nvSpPr>
            <p:spPr>
              <a:xfrm rot="-7610534">
                <a:off x="3349123" y="3854894"/>
                <a:ext cx="426233" cy="724133"/>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66" name="Google Shape;2266;p69"/>
              <p:cNvSpPr/>
              <p:nvPr/>
            </p:nvSpPr>
            <p:spPr>
              <a:xfrm rot="-3178657">
                <a:off x="2946281" y="3849609"/>
                <a:ext cx="426233" cy="724134"/>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67" name="Google Shape;2267;p69"/>
              <p:cNvSpPr/>
              <p:nvPr/>
            </p:nvSpPr>
            <p:spPr>
              <a:xfrm>
                <a:off x="2966276" y="3704343"/>
                <a:ext cx="790215" cy="507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68" name="Google Shape;2268;p69"/>
              <p:cNvSpPr/>
              <p:nvPr/>
            </p:nvSpPr>
            <p:spPr>
              <a:xfrm>
                <a:off x="2780231" y="3039417"/>
                <a:ext cx="1162307" cy="228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2269" name="Google Shape;2269;p69"/>
            <p:cNvSpPr/>
            <p:nvPr/>
          </p:nvSpPr>
          <p:spPr>
            <a:xfrm>
              <a:off x="6602642" y="3392652"/>
              <a:ext cx="886622" cy="1184526"/>
            </a:xfrm>
            <a:prstGeom prst="mathPlus">
              <a:avLst>
                <a:gd name="adj1" fmla="val 17014"/>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
          <p:cNvSpPr txBox="1"/>
          <p:nvPr/>
        </p:nvSpPr>
        <p:spPr>
          <a:xfrm>
            <a:off x="996287" y="1490170"/>
            <a:ext cx="1423829" cy="53318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Violence physique</a:t>
            </a:r>
            <a:endParaRPr/>
          </a:p>
        </p:txBody>
      </p:sp>
      <p:sp>
        <p:nvSpPr>
          <p:cNvPr id="288" name="Google Shape;288;p7"/>
          <p:cNvSpPr txBox="1"/>
          <p:nvPr/>
        </p:nvSpPr>
        <p:spPr>
          <a:xfrm>
            <a:off x="2967107" y="1255974"/>
            <a:ext cx="3463308" cy="1040624"/>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Comprend les traitements humiliants et dégradants, par exemple les injures, les critiques constantes, le dénigrement, la honte persistante, l'isolement, la mise à l'écart, etc.</a:t>
            </a:r>
            <a:endParaRPr/>
          </a:p>
        </p:txBody>
      </p:sp>
      <p:sp>
        <p:nvSpPr>
          <p:cNvPr id="289" name="Google Shape;289;p7"/>
          <p:cNvSpPr txBox="1"/>
          <p:nvPr/>
        </p:nvSpPr>
        <p:spPr>
          <a:xfrm>
            <a:off x="996287" y="2844308"/>
            <a:ext cx="1423829" cy="53318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Violence psychologique</a:t>
            </a:r>
            <a:endParaRPr/>
          </a:p>
        </p:txBody>
      </p:sp>
      <p:sp>
        <p:nvSpPr>
          <p:cNvPr id="290" name="Google Shape;290;p7"/>
          <p:cNvSpPr txBox="1"/>
          <p:nvPr/>
        </p:nvSpPr>
        <p:spPr>
          <a:xfrm>
            <a:off x="2967107" y="2505952"/>
            <a:ext cx="3463308" cy="137917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Toutes les formes de violence sexuelle, par exemple le viol (quel qu'en soit l'auteur), l'exploitation sexuelle, les attouchements et l'exhibitionnisme, l'utilisation d'un langage sexuellement explicite à l'égard d'un enfant, la présentation de matériel pornographique à des enfants, etc. </a:t>
            </a:r>
            <a:endParaRPr/>
          </a:p>
        </p:txBody>
      </p:sp>
      <p:sp>
        <p:nvSpPr>
          <p:cNvPr id="291" name="Google Shape;291;p7"/>
          <p:cNvSpPr txBox="1"/>
          <p:nvPr/>
        </p:nvSpPr>
        <p:spPr>
          <a:xfrm>
            <a:off x="2967106" y="3899533"/>
            <a:ext cx="3463308" cy="1040624"/>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Implique l'utilisation d'une force physique violente afin de causer des blessures ou des souffrances physiques réelles ou probables, par exemple en frappant, en secouant, en brûlant, en torturant, etc.</a:t>
            </a:r>
            <a:endParaRPr/>
          </a:p>
        </p:txBody>
      </p:sp>
      <p:sp>
        <p:nvSpPr>
          <p:cNvPr id="292" name="Google Shape;292;p7"/>
          <p:cNvSpPr txBox="1"/>
          <p:nvPr/>
        </p:nvSpPr>
        <p:spPr>
          <a:xfrm>
            <a:off x="996287" y="4068612"/>
            <a:ext cx="1423829" cy="533188"/>
          </a:xfrm>
          <a:prstGeom prst="rect">
            <a:avLst/>
          </a:prstGeom>
          <a:noFill/>
          <a:ln w="9525" cap="flat" cmpd="sng">
            <a:solidFill>
              <a:srgbClr val="8C5F7A"/>
            </a:solidFill>
            <a:prstDash val="solid"/>
            <a:round/>
            <a:headEnd type="none" w="sm" len="sm"/>
            <a:tailEnd type="none" w="sm" len="sm"/>
          </a:ln>
        </p:spPr>
        <p:txBody>
          <a:bodyPr spcFirstLastPara="1" wrap="square" lIns="180000" tIns="180000" rIns="180000" bIns="180000" anchor="ctr" anchorCtr="0">
            <a:noAutofit/>
          </a:bodyPr>
          <a:lstStyle/>
          <a:p>
            <a:pPr marL="0" marR="0" lvl="0" indent="0" algn="ctr" rtl="0">
              <a:spcBef>
                <a:spcPts val="0"/>
              </a:spcBef>
              <a:spcAft>
                <a:spcPts val="0"/>
              </a:spcAft>
              <a:buNone/>
            </a:pPr>
            <a:r>
              <a:rPr lang="en-ZA" sz="1100" b="1">
                <a:solidFill>
                  <a:schemeClr val="dk1"/>
                </a:solidFill>
                <a:latin typeface="Calibri"/>
                <a:ea typeface="Calibri"/>
                <a:cs typeface="Calibri"/>
                <a:sym typeface="Calibri"/>
              </a:rPr>
              <a:t>Abus sexuels</a:t>
            </a:r>
            <a:endParaRPr/>
          </a:p>
        </p:txBody>
      </p:sp>
      <p:sp>
        <p:nvSpPr>
          <p:cNvPr id="293" name="Google Shape;293;p7"/>
          <p:cNvSpPr txBox="1"/>
          <p:nvPr/>
        </p:nvSpPr>
        <p:spPr>
          <a:xfrm>
            <a:off x="996287" y="72328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TYPES DE VIOLENCE ET D'ABUS LES PLUS COURANTS</a:t>
            </a:r>
            <a:endParaRPr/>
          </a:p>
        </p:txBody>
      </p:sp>
      <p:sp>
        <p:nvSpPr>
          <p:cNvPr id="294" name="Google Shape;294;p7"/>
          <p:cNvSpPr/>
          <p:nvPr/>
        </p:nvSpPr>
        <p:spPr>
          <a:xfrm>
            <a:off x="2324866" y="4225705"/>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7"/>
          <p:cNvSpPr/>
          <p:nvPr/>
        </p:nvSpPr>
        <p:spPr>
          <a:xfrm>
            <a:off x="2324866" y="3005830"/>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7"/>
          <p:cNvSpPr/>
          <p:nvPr/>
        </p:nvSpPr>
        <p:spPr>
          <a:xfrm>
            <a:off x="2324866" y="1657994"/>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7"/>
          <p:cNvSpPr/>
          <p:nvPr/>
        </p:nvSpPr>
        <p:spPr>
          <a:xfrm>
            <a:off x="2871856" y="4239956"/>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7"/>
          <p:cNvSpPr/>
          <p:nvPr/>
        </p:nvSpPr>
        <p:spPr>
          <a:xfrm>
            <a:off x="2871856" y="3002816"/>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7"/>
          <p:cNvSpPr/>
          <p:nvPr/>
        </p:nvSpPr>
        <p:spPr>
          <a:xfrm>
            <a:off x="2871856" y="1655764"/>
            <a:ext cx="190500" cy="190500"/>
          </a:xfrm>
          <a:prstGeom prst="ellipse">
            <a:avLst/>
          </a:prstGeom>
          <a:solidFill>
            <a:schemeClr val="lt1"/>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7"/>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7"/>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7"/>
          <p:cNvSpPr/>
          <p:nvPr/>
        </p:nvSpPr>
        <p:spPr>
          <a:xfrm rot="1782986">
            <a:off x="286724" y="122680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7"/>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7"/>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7"/>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70"/>
          <p:cNvSpPr txBox="1"/>
          <p:nvPr/>
        </p:nvSpPr>
        <p:spPr>
          <a:xfrm>
            <a:off x="1567786" y="1310779"/>
            <a:ext cx="5120881" cy="30008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Quelles sont les préoccupations qui nécessitent une réponse immédiate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Que puis-je faire lorsqu'un enfant a des besoins immédiats en matière de SMSPS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réagir face à un enfant ayant des besoins urgents en matière de santé physique, sexuelle et reproductive ?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Comment puis-je aider un enfant à se sentir plus en sécurité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6 : </a:t>
            </a:r>
            <a:r>
              <a:rPr lang="en-ZA" sz="1100">
                <a:solidFill>
                  <a:schemeClr val="dk1"/>
                </a:solidFill>
                <a:latin typeface="Calibri"/>
                <a:ea typeface="Calibri"/>
                <a:cs typeface="Calibri"/>
                <a:sym typeface="Calibri"/>
              </a:rPr>
              <a:t>Comment puis-je aider un enfant dont la garde n'est pas sûre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7 : </a:t>
            </a:r>
            <a:r>
              <a:rPr lang="en-ZA" sz="1100">
                <a:solidFill>
                  <a:schemeClr val="dk1"/>
                </a:solidFill>
                <a:latin typeface="Calibri"/>
                <a:ea typeface="Calibri"/>
                <a:cs typeface="Calibri"/>
                <a:sym typeface="Calibri"/>
              </a:rPr>
              <a:t>Clôture du module</a:t>
            </a:r>
            <a:endParaRPr/>
          </a:p>
        </p:txBody>
      </p:sp>
      <p:sp>
        <p:nvSpPr>
          <p:cNvPr id="2275" name="Google Shape;2275;p70"/>
          <p:cNvSpPr txBox="1"/>
          <p:nvPr/>
        </p:nvSpPr>
        <p:spPr>
          <a:xfrm>
            <a:off x="1064660" y="1310779"/>
            <a:ext cx="503127" cy="2831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71</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72</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73</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74</a:t>
            </a:r>
            <a:br>
              <a:rPr lang="en-ZA"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75</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83</a:t>
            </a:r>
            <a:endParaRPr sz="1100">
              <a:solidFill>
                <a:schemeClr val="dk1"/>
              </a:solidFill>
              <a:latin typeface="Calibri"/>
              <a:ea typeface="Calibri"/>
              <a:cs typeface="Calibri"/>
              <a:sym typeface="Calibri"/>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84</a:t>
            </a:r>
            <a:endParaRPr sz="1100">
              <a:solidFill>
                <a:schemeClr val="dk1"/>
              </a:solidFill>
              <a:latin typeface="Calibri"/>
              <a:ea typeface="Calibri"/>
              <a:cs typeface="Calibri"/>
              <a:sym typeface="Calibri"/>
            </a:endParaRPr>
          </a:p>
        </p:txBody>
      </p:sp>
      <p:sp>
        <p:nvSpPr>
          <p:cNvPr id="2276" name="Google Shape;2276;p70"/>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TABLE DES MATIÈRES</a:t>
            </a:r>
            <a:endParaRPr/>
          </a:p>
        </p:txBody>
      </p:sp>
      <p:sp>
        <p:nvSpPr>
          <p:cNvPr id="2277" name="Google Shape;2277;p70"/>
          <p:cNvSpPr/>
          <p:nvPr/>
        </p:nvSpPr>
        <p:spPr>
          <a:xfrm rot="1782986">
            <a:off x="286724" y="30111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8" name="Google Shape;2278;p70"/>
          <p:cNvSpPr/>
          <p:nvPr/>
        </p:nvSpPr>
        <p:spPr>
          <a:xfrm rot="1782986">
            <a:off x="286724" y="76395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9" name="Google Shape;2279;p70"/>
          <p:cNvSpPr/>
          <p:nvPr/>
        </p:nvSpPr>
        <p:spPr>
          <a:xfrm rot="1782986">
            <a:off x="286724" y="122680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0" name="Google Shape;2280;p70"/>
          <p:cNvSpPr/>
          <p:nvPr/>
        </p:nvSpPr>
        <p:spPr>
          <a:xfrm rot="1782986">
            <a:off x="286724" y="168964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1" name="Google Shape;2281;p70"/>
          <p:cNvSpPr/>
          <p:nvPr/>
        </p:nvSpPr>
        <p:spPr>
          <a:xfrm rot="1782986">
            <a:off x="286724" y="215249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2" name="Google Shape;2282;p70"/>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83" name="Google Shape;2283;p70"/>
          <p:cNvGrpSpPr/>
          <p:nvPr/>
        </p:nvGrpSpPr>
        <p:grpSpPr>
          <a:xfrm>
            <a:off x="5089206" y="7457430"/>
            <a:ext cx="1197147" cy="1513807"/>
            <a:chOff x="6552775" y="3385093"/>
            <a:chExt cx="997833" cy="1261775"/>
          </a:xfrm>
        </p:grpSpPr>
        <p:grpSp>
          <p:nvGrpSpPr>
            <p:cNvPr id="2284" name="Google Shape;2284;p70"/>
            <p:cNvGrpSpPr/>
            <p:nvPr/>
          </p:nvGrpSpPr>
          <p:grpSpPr>
            <a:xfrm>
              <a:off x="6552775" y="3385093"/>
              <a:ext cx="997833" cy="1261775"/>
              <a:chOff x="2742000" y="3039417"/>
              <a:chExt cx="1237785" cy="1565198"/>
            </a:xfrm>
          </p:grpSpPr>
          <p:sp>
            <p:nvSpPr>
              <p:cNvPr id="2285" name="Google Shape;2285;p70"/>
              <p:cNvSpPr/>
              <p:nvPr/>
            </p:nvSpPr>
            <p:spPr>
              <a:xfrm>
                <a:off x="2780231" y="3268017"/>
                <a:ext cx="1162307" cy="862277"/>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86" name="Google Shape;2286;p70"/>
              <p:cNvSpPr/>
              <p:nvPr/>
            </p:nvSpPr>
            <p:spPr>
              <a:xfrm rot="-7610534">
                <a:off x="3349123" y="3854894"/>
                <a:ext cx="426233" cy="724133"/>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87" name="Google Shape;2287;p70"/>
              <p:cNvSpPr/>
              <p:nvPr/>
            </p:nvSpPr>
            <p:spPr>
              <a:xfrm rot="-3178657">
                <a:off x="2946281" y="3849609"/>
                <a:ext cx="426233" cy="724134"/>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88" name="Google Shape;2288;p70"/>
              <p:cNvSpPr/>
              <p:nvPr/>
            </p:nvSpPr>
            <p:spPr>
              <a:xfrm>
                <a:off x="2966276" y="3704343"/>
                <a:ext cx="790215" cy="507333"/>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89" name="Google Shape;2289;p70"/>
              <p:cNvSpPr/>
              <p:nvPr/>
            </p:nvSpPr>
            <p:spPr>
              <a:xfrm>
                <a:off x="2780231" y="3039417"/>
                <a:ext cx="1162307" cy="228600"/>
              </a:xfrm>
              <a:prstGeom prst="triangle">
                <a:avLst>
                  <a:gd name="adj" fmla="val 50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2290" name="Google Shape;2290;p70"/>
            <p:cNvSpPr/>
            <p:nvPr/>
          </p:nvSpPr>
          <p:spPr>
            <a:xfrm>
              <a:off x="6602642" y="3392652"/>
              <a:ext cx="886622" cy="1184526"/>
            </a:xfrm>
            <a:prstGeom prst="mathPlus">
              <a:avLst>
                <a:gd name="adj1" fmla="val 1701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grpSp>
      <p:sp>
        <p:nvSpPr>
          <p:cNvPr id="2291" name="Google Shape;2291;p70"/>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295"/>
        <p:cNvGrpSpPr/>
        <p:nvPr/>
      </p:nvGrpSpPr>
      <p:grpSpPr>
        <a:xfrm>
          <a:off x="0" y="0"/>
          <a:ext cx="0" cy="0"/>
          <a:chOff x="0" y="0"/>
          <a:chExt cx="0" cy="0"/>
        </a:xfrm>
      </p:grpSpPr>
      <p:sp>
        <p:nvSpPr>
          <p:cNvPr id="2296" name="Google Shape;2296;p71"/>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2297" name="Google Shape;2297;p71"/>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SESSION 1 : OUVERTURE DU MODULE</a:t>
            </a:r>
            <a:endParaRPr/>
          </a:p>
        </p:txBody>
      </p:sp>
      <p:sp>
        <p:nvSpPr>
          <p:cNvPr id="2298" name="Google Shape;2298;p71"/>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Mettre en pratique les compétences nécessaires pour apporter un soutien immédiat aux enfants ayant des besoins urgents.</a:t>
            </a:r>
            <a:endParaRPr/>
          </a:p>
        </p:txBody>
      </p:sp>
      <p:sp>
        <p:nvSpPr>
          <p:cNvPr id="2299" name="Google Shape;2299;p71"/>
          <p:cNvSpPr txBox="1"/>
          <p:nvPr/>
        </p:nvSpPr>
        <p:spPr>
          <a:xfrm>
            <a:off x="996287" y="226841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2300" name="Google Shape;2300;p71"/>
          <p:cNvSpPr txBox="1"/>
          <p:nvPr/>
        </p:nvSpPr>
        <p:spPr>
          <a:xfrm>
            <a:off x="1675087" y="2903688"/>
            <a:ext cx="4575242" cy="16158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Expliquer le rôle du gestionnaire de cas dans la réponse aux besoins immédiats</a:t>
            </a:r>
            <a:br>
              <a:rPr lang="en-ZA"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comment élaborer un plan de sécurité avec l'enfant </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Comprendre les éléments clés à prendre en compte avant de retirer un enfant d'une structure d'accueil existante </a:t>
            </a:r>
            <a:endParaRPr/>
          </a:p>
        </p:txBody>
      </p:sp>
      <p:grpSp>
        <p:nvGrpSpPr>
          <p:cNvPr id="2301" name="Google Shape;2301;p71"/>
          <p:cNvGrpSpPr/>
          <p:nvPr/>
        </p:nvGrpSpPr>
        <p:grpSpPr>
          <a:xfrm>
            <a:off x="1020268" y="2771366"/>
            <a:ext cx="559955" cy="387333"/>
            <a:chOff x="6878053" y="1156317"/>
            <a:chExt cx="1431178" cy="1039513"/>
          </a:xfrm>
        </p:grpSpPr>
        <p:grpSp>
          <p:nvGrpSpPr>
            <p:cNvPr id="2302" name="Google Shape;2302;p71"/>
            <p:cNvGrpSpPr/>
            <p:nvPr/>
          </p:nvGrpSpPr>
          <p:grpSpPr>
            <a:xfrm>
              <a:off x="7672978" y="1156317"/>
              <a:ext cx="412941" cy="436880"/>
              <a:chOff x="243840" y="1676400"/>
              <a:chExt cx="701040" cy="741680"/>
            </a:xfrm>
          </p:grpSpPr>
          <p:sp>
            <p:nvSpPr>
              <p:cNvPr id="2303" name="Google Shape;2303;p71"/>
              <p:cNvSpPr/>
              <p:nvPr/>
            </p:nvSpPr>
            <p:spPr>
              <a:xfrm>
                <a:off x="243840" y="1676400"/>
                <a:ext cx="116839" cy="7416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04" name="Google Shape;2304;p71"/>
              <p:cNvSpPr/>
              <p:nvPr/>
            </p:nvSpPr>
            <p:spPr>
              <a:xfrm>
                <a:off x="314960" y="1676400"/>
                <a:ext cx="629920" cy="4368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305" name="Google Shape;2305;p71"/>
            <p:cNvSpPr/>
            <p:nvPr/>
          </p:nvSpPr>
          <p:spPr>
            <a:xfrm>
              <a:off x="7120511" y="1517650"/>
              <a:ext cx="1188720" cy="67818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06" name="Google Shape;2306;p71"/>
            <p:cNvSpPr/>
            <p:nvPr/>
          </p:nvSpPr>
          <p:spPr>
            <a:xfrm>
              <a:off x="6878053" y="1727035"/>
              <a:ext cx="821708" cy="468795"/>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307" name="Google Shape;2307;p71"/>
          <p:cNvGrpSpPr/>
          <p:nvPr/>
        </p:nvGrpSpPr>
        <p:grpSpPr>
          <a:xfrm>
            <a:off x="1020268" y="3332844"/>
            <a:ext cx="559955" cy="387333"/>
            <a:chOff x="6878053" y="1156317"/>
            <a:chExt cx="1431178" cy="1039513"/>
          </a:xfrm>
        </p:grpSpPr>
        <p:grpSp>
          <p:nvGrpSpPr>
            <p:cNvPr id="2308" name="Google Shape;2308;p71"/>
            <p:cNvGrpSpPr/>
            <p:nvPr/>
          </p:nvGrpSpPr>
          <p:grpSpPr>
            <a:xfrm>
              <a:off x="7672978" y="1156317"/>
              <a:ext cx="412941" cy="436880"/>
              <a:chOff x="243840" y="1676400"/>
              <a:chExt cx="701040" cy="741680"/>
            </a:xfrm>
          </p:grpSpPr>
          <p:sp>
            <p:nvSpPr>
              <p:cNvPr id="2309" name="Google Shape;2309;p71"/>
              <p:cNvSpPr/>
              <p:nvPr/>
            </p:nvSpPr>
            <p:spPr>
              <a:xfrm>
                <a:off x="243840" y="1676400"/>
                <a:ext cx="116839" cy="7416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0" name="Google Shape;2310;p71"/>
              <p:cNvSpPr/>
              <p:nvPr/>
            </p:nvSpPr>
            <p:spPr>
              <a:xfrm>
                <a:off x="314960" y="1676400"/>
                <a:ext cx="629920" cy="4368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311" name="Google Shape;2311;p71"/>
            <p:cNvSpPr/>
            <p:nvPr/>
          </p:nvSpPr>
          <p:spPr>
            <a:xfrm>
              <a:off x="7120511" y="1517650"/>
              <a:ext cx="1188720" cy="67818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2" name="Google Shape;2312;p71"/>
            <p:cNvSpPr/>
            <p:nvPr/>
          </p:nvSpPr>
          <p:spPr>
            <a:xfrm>
              <a:off x="6878053" y="1727035"/>
              <a:ext cx="821708" cy="468795"/>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313" name="Google Shape;2313;p71"/>
          <p:cNvGrpSpPr/>
          <p:nvPr/>
        </p:nvGrpSpPr>
        <p:grpSpPr>
          <a:xfrm>
            <a:off x="1020268" y="3894487"/>
            <a:ext cx="559955" cy="387333"/>
            <a:chOff x="6878053" y="1156317"/>
            <a:chExt cx="1431178" cy="1039513"/>
          </a:xfrm>
        </p:grpSpPr>
        <p:grpSp>
          <p:nvGrpSpPr>
            <p:cNvPr id="2314" name="Google Shape;2314;p71"/>
            <p:cNvGrpSpPr/>
            <p:nvPr/>
          </p:nvGrpSpPr>
          <p:grpSpPr>
            <a:xfrm>
              <a:off x="7672978" y="1156317"/>
              <a:ext cx="412941" cy="436880"/>
              <a:chOff x="243840" y="1676400"/>
              <a:chExt cx="701040" cy="741680"/>
            </a:xfrm>
          </p:grpSpPr>
          <p:sp>
            <p:nvSpPr>
              <p:cNvPr id="2315" name="Google Shape;2315;p71"/>
              <p:cNvSpPr/>
              <p:nvPr/>
            </p:nvSpPr>
            <p:spPr>
              <a:xfrm>
                <a:off x="243840" y="1676400"/>
                <a:ext cx="116839" cy="7416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6" name="Google Shape;2316;p71"/>
              <p:cNvSpPr/>
              <p:nvPr/>
            </p:nvSpPr>
            <p:spPr>
              <a:xfrm>
                <a:off x="314960" y="1676400"/>
                <a:ext cx="629920" cy="43688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317" name="Google Shape;2317;p71"/>
            <p:cNvSpPr/>
            <p:nvPr/>
          </p:nvSpPr>
          <p:spPr>
            <a:xfrm>
              <a:off x="7120511" y="1517650"/>
              <a:ext cx="1188720" cy="678180"/>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18" name="Google Shape;2318;p71"/>
            <p:cNvSpPr/>
            <p:nvPr/>
          </p:nvSpPr>
          <p:spPr>
            <a:xfrm>
              <a:off x="6878053" y="1727035"/>
              <a:ext cx="821708" cy="468795"/>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319" name="Google Shape;2319;p71"/>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0" name="Google Shape;2320;p71"/>
          <p:cNvSpPr/>
          <p:nvPr/>
        </p:nvSpPr>
        <p:spPr>
          <a:xfrm rot="1782986">
            <a:off x="286724" y="76395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1" name="Google Shape;2321;p71"/>
          <p:cNvSpPr/>
          <p:nvPr/>
        </p:nvSpPr>
        <p:spPr>
          <a:xfrm rot="1782986">
            <a:off x="286724" y="122680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2" name="Google Shape;2322;p71"/>
          <p:cNvSpPr/>
          <p:nvPr/>
        </p:nvSpPr>
        <p:spPr>
          <a:xfrm rot="1782986">
            <a:off x="286724" y="168964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3" name="Google Shape;2323;p71"/>
          <p:cNvSpPr/>
          <p:nvPr/>
        </p:nvSpPr>
        <p:spPr>
          <a:xfrm rot="1782986">
            <a:off x="286724" y="215249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4" name="Google Shape;2324;p71"/>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5" name="Google Shape;2325;p71"/>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29"/>
        <p:cNvGrpSpPr/>
        <p:nvPr/>
      </p:nvGrpSpPr>
      <p:grpSpPr>
        <a:xfrm>
          <a:off x="0" y="0"/>
          <a:ext cx="0" cy="0"/>
          <a:chOff x="0" y="0"/>
          <a:chExt cx="0" cy="0"/>
        </a:xfrm>
      </p:grpSpPr>
      <p:sp>
        <p:nvSpPr>
          <p:cNvPr id="2330" name="Google Shape;2330;p72"/>
          <p:cNvSpPr txBox="1"/>
          <p:nvPr/>
        </p:nvSpPr>
        <p:spPr>
          <a:xfrm>
            <a:off x="996287" y="1923248"/>
            <a:ext cx="524669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Veuillez énumérer les différents besoins urgents auxquels un gestionnaire de cas doit répondre :</a:t>
            </a:r>
            <a:endParaRPr sz="1100">
              <a:solidFill>
                <a:schemeClr val="dk1"/>
              </a:solidFill>
              <a:latin typeface="Calibri"/>
              <a:ea typeface="Calibri"/>
              <a:cs typeface="Calibri"/>
              <a:sym typeface="Calibri"/>
            </a:endParaRPr>
          </a:p>
        </p:txBody>
      </p:sp>
      <p:sp>
        <p:nvSpPr>
          <p:cNvPr id="2331" name="Google Shape;2331;p72"/>
          <p:cNvSpPr txBox="1"/>
          <p:nvPr/>
        </p:nvSpPr>
        <p:spPr>
          <a:xfrm>
            <a:off x="996287" y="714152"/>
            <a:ext cx="52466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SESSION 2 : QUELLES SONT LES PREOCCUPATIONS QUI NECESSITENT UNE REPONSE IMMEDIATE ?</a:t>
            </a:r>
            <a:endParaRPr/>
          </a:p>
        </p:txBody>
      </p:sp>
      <p:sp>
        <p:nvSpPr>
          <p:cNvPr id="2332" name="Google Shape;2332;p72"/>
          <p:cNvSpPr txBox="1"/>
          <p:nvPr/>
        </p:nvSpPr>
        <p:spPr>
          <a:xfrm>
            <a:off x="996287" y="148170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APERÇU DES BESOINS URGENTS</a:t>
            </a:r>
            <a:endParaRPr/>
          </a:p>
        </p:txBody>
      </p:sp>
      <p:grpSp>
        <p:nvGrpSpPr>
          <p:cNvPr id="2333" name="Google Shape;2333;p72"/>
          <p:cNvGrpSpPr/>
          <p:nvPr/>
        </p:nvGrpSpPr>
        <p:grpSpPr>
          <a:xfrm>
            <a:off x="705846" y="2586000"/>
            <a:ext cx="5827571" cy="5595024"/>
            <a:chOff x="852495" y="-198273"/>
            <a:chExt cx="5827571" cy="5595024"/>
          </a:xfrm>
        </p:grpSpPr>
        <p:sp>
          <p:nvSpPr>
            <p:cNvPr id="2334" name="Google Shape;2334;p72"/>
            <p:cNvSpPr/>
            <p:nvPr/>
          </p:nvSpPr>
          <p:spPr>
            <a:xfrm>
              <a:off x="1627431" y="659897"/>
              <a:ext cx="4277698" cy="4277698"/>
            </a:xfrm>
            <a:prstGeom prst="blockArc">
              <a:avLst>
                <a:gd name="adj1" fmla="val 11880000"/>
                <a:gd name="adj2" fmla="val 1620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72"/>
            <p:cNvSpPr/>
            <p:nvPr/>
          </p:nvSpPr>
          <p:spPr>
            <a:xfrm>
              <a:off x="1627431" y="659897"/>
              <a:ext cx="4277698" cy="4277698"/>
            </a:xfrm>
            <a:prstGeom prst="blockArc">
              <a:avLst>
                <a:gd name="adj1" fmla="val 7560000"/>
                <a:gd name="adj2" fmla="val 1188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72"/>
            <p:cNvSpPr/>
            <p:nvPr/>
          </p:nvSpPr>
          <p:spPr>
            <a:xfrm>
              <a:off x="1627431" y="659897"/>
              <a:ext cx="4277698" cy="4277698"/>
            </a:xfrm>
            <a:prstGeom prst="blockArc">
              <a:avLst>
                <a:gd name="adj1" fmla="val 3240000"/>
                <a:gd name="adj2" fmla="val 756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72"/>
            <p:cNvSpPr/>
            <p:nvPr/>
          </p:nvSpPr>
          <p:spPr>
            <a:xfrm>
              <a:off x="1627431" y="659897"/>
              <a:ext cx="4277698" cy="4277698"/>
            </a:xfrm>
            <a:prstGeom prst="blockArc">
              <a:avLst>
                <a:gd name="adj1" fmla="val 20520000"/>
                <a:gd name="adj2" fmla="val 324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72"/>
            <p:cNvSpPr/>
            <p:nvPr/>
          </p:nvSpPr>
          <p:spPr>
            <a:xfrm>
              <a:off x="1627431" y="659897"/>
              <a:ext cx="4277698" cy="4277698"/>
            </a:xfrm>
            <a:prstGeom prst="blockArc">
              <a:avLst>
                <a:gd name="adj1" fmla="val 16200000"/>
                <a:gd name="adj2" fmla="val 20520000"/>
                <a:gd name="adj3" fmla="val 4637"/>
              </a:avLst>
            </a:prstGeom>
            <a:solidFill>
              <a:srgbClr val="1569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72"/>
            <p:cNvSpPr/>
            <p:nvPr/>
          </p:nvSpPr>
          <p:spPr>
            <a:xfrm>
              <a:off x="2782413" y="1814878"/>
              <a:ext cx="1967734" cy="1967734"/>
            </a:xfrm>
            <a:prstGeom prst="ellipse">
              <a:avLst/>
            </a:prstGeom>
            <a:solidFill>
              <a:srgbClr val="9BD3F1"/>
            </a:solidFill>
            <a:ln w="12700" cap="flat" cmpd="sng">
              <a:solidFill>
                <a:srgbClr val="CCE9F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72"/>
            <p:cNvSpPr txBox="1"/>
            <p:nvPr/>
          </p:nvSpPr>
          <p:spPr>
            <a:xfrm>
              <a:off x="3070581" y="2103046"/>
              <a:ext cx="1391398" cy="139139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6500">
                <a:solidFill>
                  <a:schemeClr val="lt1"/>
                </a:solidFill>
                <a:latin typeface="Calibri"/>
                <a:ea typeface="Calibri"/>
                <a:cs typeface="Calibri"/>
                <a:sym typeface="Calibri"/>
              </a:endParaRPr>
            </a:p>
          </p:txBody>
        </p:sp>
        <p:sp>
          <p:nvSpPr>
            <p:cNvPr id="2341" name="Google Shape;2341;p72"/>
            <p:cNvSpPr/>
            <p:nvPr/>
          </p:nvSpPr>
          <p:spPr>
            <a:xfrm>
              <a:off x="2839501" y="-198273"/>
              <a:ext cx="1853558" cy="1815514"/>
            </a:xfrm>
            <a:prstGeom prst="ellipse">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72"/>
            <p:cNvSpPr txBox="1"/>
            <p:nvPr/>
          </p:nvSpPr>
          <p:spPr>
            <a:xfrm>
              <a:off x="3110948" y="6760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a:solidFill>
                  <a:schemeClr val="lt1"/>
                </a:solidFill>
                <a:latin typeface="Arial"/>
                <a:ea typeface="Arial"/>
                <a:cs typeface="Arial"/>
                <a:sym typeface="Arial"/>
              </a:endParaRPr>
            </a:p>
          </p:txBody>
        </p:sp>
        <p:sp>
          <p:nvSpPr>
            <p:cNvPr id="2343" name="Google Shape;2343;p72"/>
            <p:cNvSpPr/>
            <p:nvPr/>
          </p:nvSpPr>
          <p:spPr>
            <a:xfrm>
              <a:off x="4826508" y="1245371"/>
              <a:ext cx="1853558" cy="1815514"/>
            </a:xfrm>
            <a:prstGeom prst="ellipse">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72"/>
            <p:cNvSpPr txBox="1"/>
            <p:nvPr/>
          </p:nvSpPr>
          <p:spPr>
            <a:xfrm>
              <a:off x="5097955"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a:solidFill>
                  <a:schemeClr val="lt1"/>
                </a:solidFill>
                <a:latin typeface="Arial"/>
                <a:ea typeface="Arial"/>
                <a:cs typeface="Arial"/>
                <a:sym typeface="Arial"/>
              </a:endParaRPr>
            </a:p>
          </p:txBody>
        </p:sp>
        <p:sp>
          <p:nvSpPr>
            <p:cNvPr id="2345" name="Google Shape;2345;p72"/>
            <p:cNvSpPr/>
            <p:nvPr/>
          </p:nvSpPr>
          <p:spPr>
            <a:xfrm>
              <a:off x="4067539" y="3581237"/>
              <a:ext cx="1853558" cy="1815514"/>
            </a:xfrm>
            <a:prstGeom prst="ellipse">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72"/>
            <p:cNvSpPr txBox="1"/>
            <p:nvPr/>
          </p:nvSpPr>
          <p:spPr>
            <a:xfrm>
              <a:off x="4338986"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a:solidFill>
                  <a:schemeClr val="lt1"/>
                </a:solidFill>
                <a:latin typeface="Arial"/>
                <a:ea typeface="Arial"/>
                <a:cs typeface="Arial"/>
                <a:sym typeface="Arial"/>
              </a:endParaRPr>
            </a:p>
          </p:txBody>
        </p:sp>
        <p:sp>
          <p:nvSpPr>
            <p:cNvPr id="2347" name="Google Shape;2347;p72"/>
            <p:cNvSpPr/>
            <p:nvPr/>
          </p:nvSpPr>
          <p:spPr>
            <a:xfrm>
              <a:off x="1611464" y="3581237"/>
              <a:ext cx="1853558" cy="1815514"/>
            </a:xfrm>
            <a:prstGeom prst="ellipse">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72"/>
            <p:cNvSpPr txBox="1"/>
            <p:nvPr/>
          </p:nvSpPr>
          <p:spPr>
            <a:xfrm>
              <a:off x="1882911" y="3847113"/>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a:solidFill>
                  <a:schemeClr val="lt1"/>
                </a:solidFill>
                <a:latin typeface="Arial"/>
                <a:ea typeface="Arial"/>
                <a:cs typeface="Arial"/>
                <a:sym typeface="Arial"/>
              </a:endParaRPr>
            </a:p>
          </p:txBody>
        </p:sp>
        <p:sp>
          <p:nvSpPr>
            <p:cNvPr id="2349" name="Google Shape;2349;p72"/>
            <p:cNvSpPr/>
            <p:nvPr/>
          </p:nvSpPr>
          <p:spPr>
            <a:xfrm>
              <a:off x="852495" y="1245371"/>
              <a:ext cx="1853558" cy="1815514"/>
            </a:xfrm>
            <a:prstGeom prst="ellipse">
              <a:avLst/>
            </a:prstGeom>
            <a:solidFill>
              <a:schemeClr val="lt1"/>
            </a:solidFill>
            <a:ln w="12700" cap="flat" cmpd="sng">
              <a:solidFill>
                <a:srgbClr val="15699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2"/>
            <p:cNvSpPr txBox="1"/>
            <p:nvPr/>
          </p:nvSpPr>
          <p:spPr>
            <a:xfrm>
              <a:off x="1123942" y="1511247"/>
              <a:ext cx="1310664" cy="12837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a:solidFill>
                  <a:schemeClr val="lt1"/>
                </a:solidFill>
                <a:latin typeface="Arial"/>
                <a:ea typeface="Arial"/>
                <a:cs typeface="Arial"/>
                <a:sym typeface="Arial"/>
              </a:endParaRPr>
            </a:p>
          </p:txBody>
        </p:sp>
      </p:grpSp>
      <p:grpSp>
        <p:nvGrpSpPr>
          <p:cNvPr id="2351" name="Google Shape;2351;p72"/>
          <p:cNvGrpSpPr/>
          <p:nvPr/>
        </p:nvGrpSpPr>
        <p:grpSpPr>
          <a:xfrm>
            <a:off x="3327439" y="4787961"/>
            <a:ext cx="643719" cy="1490140"/>
            <a:chOff x="8155842" y="2175314"/>
            <a:chExt cx="1334607" cy="3089473"/>
          </a:xfrm>
        </p:grpSpPr>
        <p:sp>
          <p:nvSpPr>
            <p:cNvPr id="2352" name="Google Shape;2352;p72"/>
            <p:cNvSpPr/>
            <p:nvPr/>
          </p:nvSpPr>
          <p:spPr>
            <a:xfrm>
              <a:off x="8212525" y="3701175"/>
              <a:ext cx="1224623" cy="1563612"/>
            </a:xfrm>
            <a:prstGeom prst="round2SameRect">
              <a:avLst>
                <a:gd name="adj1" fmla="val 41871"/>
                <a:gd name="adj2" fmla="val 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3" name="Google Shape;2353;p72"/>
            <p:cNvSpPr/>
            <p:nvPr/>
          </p:nvSpPr>
          <p:spPr>
            <a:xfrm>
              <a:off x="8155842" y="2175314"/>
              <a:ext cx="1334607" cy="1334608"/>
            </a:xfrm>
            <a:prstGeom prst="ellipse">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354" name="Google Shape;2354;p72"/>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5" name="Google Shape;2355;p72"/>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6" name="Google Shape;2356;p72"/>
          <p:cNvSpPr/>
          <p:nvPr/>
        </p:nvSpPr>
        <p:spPr>
          <a:xfrm rot="1782986">
            <a:off x="286724" y="122680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7" name="Google Shape;2357;p72"/>
          <p:cNvSpPr/>
          <p:nvPr/>
        </p:nvSpPr>
        <p:spPr>
          <a:xfrm rot="1782986">
            <a:off x="286724" y="168964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8" name="Google Shape;2358;p72"/>
          <p:cNvSpPr/>
          <p:nvPr/>
        </p:nvSpPr>
        <p:spPr>
          <a:xfrm rot="1782986">
            <a:off x="286724" y="215249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9" name="Google Shape;2359;p72"/>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0" name="Google Shape;2360;p72"/>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364"/>
        <p:cNvGrpSpPr/>
        <p:nvPr/>
      </p:nvGrpSpPr>
      <p:grpSpPr>
        <a:xfrm>
          <a:off x="0" y="0"/>
          <a:ext cx="0" cy="0"/>
          <a:chOff x="0" y="0"/>
          <a:chExt cx="0" cy="0"/>
        </a:xfrm>
      </p:grpSpPr>
      <p:sp>
        <p:nvSpPr>
          <p:cNvPr id="2365" name="Google Shape;2365;p73"/>
          <p:cNvSpPr txBox="1"/>
          <p:nvPr/>
        </p:nvSpPr>
        <p:spPr>
          <a:xfrm>
            <a:off x="996287" y="712506"/>
            <a:ext cx="524669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SESSION 3 : QUE PUIS-JE FAIRE LORSQU'UN ENFANT A DES BESOINS IMMÉDIATS EN MATIERE DE SMSPS ? </a:t>
            </a:r>
            <a:endParaRPr/>
          </a:p>
        </p:txBody>
      </p:sp>
      <p:sp>
        <p:nvSpPr>
          <p:cNvPr id="2366" name="Google Shape;2366;p73"/>
          <p:cNvSpPr txBox="1"/>
          <p:nvPr/>
        </p:nvSpPr>
        <p:spPr>
          <a:xfrm>
            <a:off x="996287" y="148170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ENFANTS AYANT DES PROBLÈMES URGENTS EN MATIÈRE DE PROTECTION SOCIALE</a:t>
            </a:r>
            <a:endParaRPr/>
          </a:p>
        </p:txBody>
      </p:sp>
      <p:sp>
        <p:nvSpPr>
          <p:cNvPr id="2367" name="Google Shape;2367;p73"/>
          <p:cNvSpPr txBox="1"/>
          <p:nvPr/>
        </p:nvSpPr>
        <p:spPr>
          <a:xfrm>
            <a:off x="996287" y="2004683"/>
            <a:ext cx="1238912" cy="626994"/>
          </a:xfrm>
          <a:prstGeom prst="rect">
            <a:avLst/>
          </a:prstGeom>
          <a:noFill/>
          <a:ln>
            <a:noFill/>
          </a:ln>
        </p:spPr>
        <p:txBody>
          <a:bodyPr spcFirstLastPara="1" wrap="square" lIns="90000" tIns="90000" rIns="90000" bIns="900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 doit écouter le gestionnaire de cas ?</a:t>
            </a:r>
            <a:endParaRPr/>
          </a:p>
        </p:txBody>
      </p:sp>
      <p:sp>
        <p:nvSpPr>
          <p:cNvPr id="2368" name="Google Shape;2368;p73"/>
          <p:cNvSpPr txBox="1"/>
          <p:nvPr/>
        </p:nvSpPr>
        <p:spPr>
          <a:xfrm>
            <a:off x="996287" y="4152625"/>
            <a:ext cx="1238912" cy="632866"/>
          </a:xfrm>
          <a:prstGeom prst="rect">
            <a:avLst/>
          </a:prstGeom>
          <a:noFill/>
          <a:ln>
            <a:noFill/>
          </a:ln>
        </p:spPr>
        <p:txBody>
          <a:bodyPr spcFirstLastPara="1" wrap="square" lIns="90000" tIns="90000" rIns="90000" bIns="900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 doit rechercher le gestionnaire de cas ?</a:t>
            </a:r>
            <a:endParaRPr/>
          </a:p>
        </p:txBody>
      </p:sp>
      <p:sp>
        <p:nvSpPr>
          <p:cNvPr id="2369" name="Google Shape;2369;p73"/>
          <p:cNvSpPr txBox="1"/>
          <p:nvPr/>
        </p:nvSpPr>
        <p:spPr>
          <a:xfrm>
            <a:off x="996286" y="6338678"/>
            <a:ext cx="1238912" cy="632866"/>
          </a:xfrm>
          <a:prstGeom prst="rect">
            <a:avLst/>
          </a:prstGeom>
          <a:noFill/>
          <a:ln>
            <a:noFill/>
          </a:ln>
        </p:spPr>
        <p:txBody>
          <a:bodyPr spcFirstLastPara="1" wrap="square" lIns="90000" tIns="90000" rIns="90000" bIns="90000" anchor="t" anchorCtr="0">
            <a:no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 doit dire le gestionnaire de cas ?</a:t>
            </a:r>
            <a:endParaRPr/>
          </a:p>
        </p:txBody>
      </p:sp>
      <p:grpSp>
        <p:nvGrpSpPr>
          <p:cNvPr id="2370" name="Google Shape;2370;p73"/>
          <p:cNvGrpSpPr/>
          <p:nvPr/>
        </p:nvGrpSpPr>
        <p:grpSpPr>
          <a:xfrm>
            <a:off x="2235200" y="2004683"/>
            <a:ext cx="4015127" cy="6153043"/>
            <a:chOff x="3002507" y="5793844"/>
            <a:chExt cx="3113644" cy="3836028"/>
          </a:xfrm>
        </p:grpSpPr>
        <p:sp>
          <p:nvSpPr>
            <p:cNvPr id="2371" name="Google Shape;2371;p73"/>
            <p:cNvSpPr/>
            <p:nvPr/>
          </p:nvSpPr>
          <p:spPr>
            <a:xfrm>
              <a:off x="3002507" y="5793844"/>
              <a:ext cx="3113644" cy="1134060"/>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C</a:t>
              </a:r>
              <a:endParaRPr/>
            </a:p>
          </p:txBody>
        </p:sp>
        <p:sp>
          <p:nvSpPr>
            <p:cNvPr id="2372" name="Google Shape;2372;p73"/>
            <p:cNvSpPr/>
            <p:nvPr/>
          </p:nvSpPr>
          <p:spPr>
            <a:xfrm>
              <a:off x="3002507" y="7132948"/>
              <a:ext cx="3113644" cy="1134060"/>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C</a:t>
              </a:r>
              <a:endParaRPr/>
            </a:p>
          </p:txBody>
        </p:sp>
        <p:sp>
          <p:nvSpPr>
            <p:cNvPr id="2373" name="Google Shape;2373;p73"/>
            <p:cNvSpPr/>
            <p:nvPr/>
          </p:nvSpPr>
          <p:spPr>
            <a:xfrm>
              <a:off x="3002507" y="8495812"/>
              <a:ext cx="3113644" cy="1134060"/>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C</a:t>
              </a:r>
              <a:endParaRPr/>
            </a:p>
          </p:txBody>
        </p:sp>
      </p:grpSp>
      <p:sp>
        <p:nvSpPr>
          <p:cNvPr id="2374" name="Google Shape;2374;p73"/>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5" name="Google Shape;2375;p73"/>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6" name="Google Shape;2376;p73"/>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7" name="Google Shape;2377;p73"/>
          <p:cNvSpPr/>
          <p:nvPr/>
        </p:nvSpPr>
        <p:spPr>
          <a:xfrm rot="1782986">
            <a:off x="286724" y="168964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8" name="Google Shape;2378;p73"/>
          <p:cNvSpPr/>
          <p:nvPr/>
        </p:nvSpPr>
        <p:spPr>
          <a:xfrm rot="1782986">
            <a:off x="286724" y="215249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9" name="Google Shape;2379;p73"/>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0" name="Google Shape;2380;p73"/>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5" name="Google Shape;2385;p74"/>
          <p:cNvSpPr txBox="1"/>
          <p:nvPr/>
        </p:nvSpPr>
        <p:spPr>
          <a:xfrm>
            <a:off x="996287" y="164127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NOTES</a:t>
            </a:r>
            <a:endParaRPr/>
          </a:p>
        </p:txBody>
      </p:sp>
      <p:sp>
        <p:nvSpPr>
          <p:cNvPr id="2386" name="Google Shape;2386;p74"/>
          <p:cNvSpPr/>
          <p:nvPr/>
        </p:nvSpPr>
        <p:spPr>
          <a:xfrm>
            <a:off x="996286" y="2087433"/>
            <a:ext cx="5254042" cy="6827967"/>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C</a:t>
            </a:r>
            <a:endParaRPr/>
          </a:p>
        </p:txBody>
      </p:sp>
      <p:sp>
        <p:nvSpPr>
          <p:cNvPr id="2387" name="Google Shape;2387;p74"/>
          <p:cNvSpPr txBox="1"/>
          <p:nvPr/>
        </p:nvSpPr>
        <p:spPr>
          <a:xfrm>
            <a:off x="996287" y="720414"/>
            <a:ext cx="524669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SESSION 4 : COMMENT RÉPONDRE À UN ENFANT AYANT DES BESOINS URGENTS EN MATIÈRE DE SANTÉ PHYSIQUE, SEXUELLE ET REPRODUCTIVE ? </a:t>
            </a:r>
            <a:endParaRPr/>
          </a:p>
        </p:txBody>
      </p:sp>
      <p:sp>
        <p:nvSpPr>
          <p:cNvPr id="2388" name="Google Shape;2388;p74"/>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9" name="Google Shape;2389;p74"/>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0" name="Google Shape;2390;p74"/>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1" name="Google Shape;2391;p74"/>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2" name="Google Shape;2392;p74"/>
          <p:cNvSpPr/>
          <p:nvPr/>
        </p:nvSpPr>
        <p:spPr>
          <a:xfrm rot="1782986">
            <a:off x="286724" y="2152490"/>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3" name="Google Shape;2393;p74"/>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4" name="Google Shape;2394;p74"/>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398"/>
        <p:cNvGrpSpPr/>
        <p:nvPr/>
      </p:nvGrpSpPr>
      <p:grpSpPr>
        <a:xfrm>
          <a:off x="0" y="0"/>
          <a:ext cx="0" cy="0"/>
          <a:chOff x="0" y="0"/>
          <a:chExt cx="0" cy="0"/>
        </a:xfrm>
      </p:grpSpPr>
      <p:sp>
        <p:nvSpPr>
          <p:cNvPr id="2399" name="Google Shape;2399;p75"/>
          <p:cNvSpPr txBox="1"/>
          <p:nvPr/>
        </p:nvSpPr>
        <p:spPr>
          <a:xfrm>
            <a:off x="996287" y="1593302"/>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POINTS DE DISCUSSION PLANIFICATION DE LA SÉCURITÉ </a:t>
            </a:r>
            <a:endParaRPr/>
          </a:p>
        </p:txBody>
      </p:sp>
      <p:sp>
        <p:nvSpPr>
          <p:cNvPr id="2400" name="Google Shape;2400;p75"/>
          <p:cNvSpPr txBox="1"/>
          <p:nvPr/>
        </p:nvSpPr>
        <p:spPr>
          <a:xfrm>
            <a:off x="996287" y="713608"/>
            <a:ext cx="52466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SESSION 5 : COMMENT PUIS-JE AIDER UN ENFANT À SE SENTIR PLUS EN SÉCURITÉ ?</a:t>
            </a:r>
            <a:endParaRPr/>
          </a:p>
        </p:txBody>
      </p:sp>
      <p:graphicFrame>
        <p:nvGraphicFramePr>
          <p:cNvPr id="2401" name="Google Shape;2401;p75"/>
          <p:cNvGraphicFramePr/>
          <p:nvPr>
            <p:extLst>
              <p:ext uri="{D42A27DB-BD31-4B8C-83A1-F6EECF244321}">
                <p14:modId xmlns:p14="http://schemas.microsoft.com/office/powerpoint/2010/main" val="1566844793"/>
              </p:ext>
            </p:extLst>
          </p:nvPr>
        </p:nvGraphicFramePr>
        <p:xfrm>
          <a:off x="1003637" y="2226775"/>
          <a:ext cx="5246700" cy="2606060"/>
        </p:xfrm>
        <a:graphic>
          <a:graphicData uri="http://schemas.openxmlformats.org/drawingml/2006/table">
            <a:tbl>
              <a:tblPr firstRow="1" bandRow="1">
                <a:noFill/>
                <a:tableStyleId>{2E002EEE-DCA1-4BBC-BB20-DC795D1CDC30}</a:tableStyleId>
              </a:tblPr>
              <a:tblGrid>
                <a:gridCol w="2623350">
                  <a:extLst>
                    <a:ext uri="{9D8B030D-6E8A-4147-A177-3AD203B41FA5}">
                      <a16:colId xmlns:a16="http://schemas.microsoft.com/office/drawing/2014/main" val="20000"/>
                    </a:ext>
                  </a:extLst>
                </a:gridCol>
                <a:gridCol w="262335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Modèles (personnes, lieux, moments,...) qui font qu'un enfant ne se sent pas en sécurité</a:t>
                      </a:r>
                      <a:endParaRPr sz="1100" b="1">
                        <a:solidFill>
                          <a:schemeClr val="dk1"/>
                        </a:solidFill>
                        <a:latin typeface="Calibri"/>
                        <a:ea typeface="Calibri"/>
                        <a:cs typeface="Calibri"/>
                        <a:sym typeface="Calibri"/>
                      </a:endParaRPr>
                    </a:p>
                  </a:txBody>
                  <a:tcPr marL="91450" marR="91450" marT="45725" marB="45725" anchor="ctr">
                    <a:solidFill>
                      <a:srgbClr val="9BD3F1"/>
                    </a:solidFill>
                  </a:tcPr>
                </a:tc>
                <a:tc hMerge="1">
                  <a:txBody>
                    <a:bodyPr/>
                    <a:lstStyle/>
                    <a:p>
                      <a:endParaRPr lang="en-BE"/>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Question pour évaluer la sécurité</a:t>
                      </a:r>
                      <a:endParaRPr/>
                    </a:p>
                    <a:p>
                      <a:pPr marL="285750" marR="0" lvl="0" indent="-285750" algn="l" rtl="0">
                        <a:spcBef>
                          <a:spcPts val="60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Pouvez-vous me parler de certains moments où vous ne vous sentez pas en sécurité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Êtes-vous à un endroit précis ou à un moment précis ?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Êtes-vous seul(e) ? Si non, qui est avec vous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Que se passe-t-il juste avant que vous ne commenciez à vous sentir en danger ? </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b="1">
                        <a:solidFill>
                          <a:schemeClr val="dk1"/>
                        </a:solidFill>
                        <a:latin typeface="Calibri"/>
                        <a:ea typeface="Calibri"/>
                        <a:cs typeface="Calibri"/>
                        <a:sym typeface="Calibri"/>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a:solidFill>
                            <a:schemeClr val="dk1"/>
                          </a:solidFill>
                          <a:latin typeface="Calibri"/>
                          <a:ea typeface="Calibri"/>
                          <a:cs typeface="Calibri"/>
                          <a:sym typeface="Calibri"/>
                        </a:rPr>
                        <a:t>Questions pour </a:t>
                      </a:r>
                      <a:r>
                        <a:rPr lang="en-ZA" sz="1100" b="1" dirty="0" err="1">
                          <a:solidFill>
                            <a:schemeClr val="dk1"/>
                          </a:solidFill>
                          <a:latin typeface="Calibri"/>
                          <a:ea typeface="Calibri"/>
                          <a:cs typeface="Calibri"/>
                          <a:sym typeface="Calibri"/>
                        </a:rPr>
                        <a:t>l'élaboration</a:t>
                      </a:r>
                      <a:r>
                        <a:rPr lang="en-ZA" sz="1100" b="1" dirty="0">
                          <a:solidFill>
                            <a:schemeClr val="dk1"/>
                          </a:solidFill>
                          <a:latin typeface="Calibri"/>
                          <a:ea typeface="Calibri"/>
                          <a:cs typeface="Calibri"/>
                          <a:sym typeface="Calibri"/>
                        </a:rPr>
                        <a:t> d'un plan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 (explorer les options et les </a:t>
                      </a:r>
                      <a:r>
                        <a:rPr lang="en-ZA" sz="1100" b="1" dirty="0" err="1">
                          <a:solidFill>
                            <a:schemeClr val="dk1"/>
                          </a:solidFill>
                          <a:latin typeface="Calibri"/>
                          <a:ea typeface="Calibri"/>
                          <a:cs typeface="Calibri"/>
                          <a:sym typeface="Calibri"/>
                        </a:rPr>
                        <a:t>mesures</a:t>
                      </a:r>
                      <a:r>
                        <a:rPr lang="en-ZA" sz="1100" b="1" dirty="0">
                          <a:solidFill>
                            <a:schemeClr val="dk1"/>
                          </a:solidFill>
                          <a:latin typeface="Calibri"/>
                          <a:ea typeface="Calibri"/>
                          <a:cs typeface="Calibri"/>
                          <a:sym typeface="Calibri"/>
                        </a:rPr>
                        <a:t>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a:t>
                      </a:r>
                      <a:endParaRPr dirty="0"/>
                    </a:p>
                    <a:p>
                      <a:pPr marL="285750" marR="0" lvl="0" indent="-285750" algn="l" rtl="0">
                        <a:spcBef>
                          <a:spcPts val="60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Y a-t-il un </a:t>
                      </a:r>
                      <a:r>
                        <a:rPr lang="en-ZA" sz="1100" dirty="0" err="1">
                          <a:solidFill>
                            <a:schemeClr val="dk1"/>
                          </a:solidFill>
                          <a:latin typeface="Calibri"/>
                          <a:ea typeface="Calibri"/>
                          <a:cs typeface="Calibri"/>
                          <a:sym typeface="Calibri"/>
                        </a:rPr>
                        <a:t>moyen</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d'éviter</a:t>
                      </a:r>
                      <a:r>
                        <a:rPr lang="en-ZA" sz="1100" dirty="0">
                          <a:solidFill>
                            <a:schemeClr val="dk1"/>
                          </a:solidFill>
                          <a:latin typeface="Calibri"/>
                          <a:ea typeface="Calibri"/>
                          <a:cs typeface="Calibri"/>
                          <a:sym typeface="Calibri"/>
                        </a:rPr>
                        <a:t> ...[lieu] ?</a:t>
                      </a:r>
                      <a:endParaRPr dirty="0"/>
                    </a:p>
                    <a:p>
                      <a:pPr marL="285750" marR="0" lvl="0" indent="-285750" algn="l" rtl="0">
                        <a:spcBef>
                          <a:spcPts val="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Y a-t-il un </a:t>
                      </a:r>
                      <a:r>
                        <a:rPr lang="en-ZA" sz="1100" dirty="0" err="1">
                          <a:solidFill>
                            <a:schemeClr val="dk1"/>
                          </a:solidFill>
                          <a:latin typeface="Calibri"/>
                          <a:ea typeface="Calibri"/>
                          <a:cs typeface="Calibri"/>
                          <a:sym typeface="Calibri"/>
                        </a:rPr>
                        <a:t>adulte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qui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avez</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confiance</a:t>
                      </a:r>
                      <a:r>
                        <a:rPr lang="en-ZA" sz="1100" dirty="0">
                          <a:solidFill>
                            <a:schemeClr val="dk1"/>
                          </a:solidFill>
                          <a:latin typeface="Calibri"/>
                          <a:ea typeface="Calibri"/>
                          <a:cs typeface="Calibri"/>
                          <a:sym typeface="Calibri"/>
                        </a:rPr>
                        <a:t> et qui </a:t>
                      </a:r>
                      <a:r>
                        <a:rPr lang="en-ZA" sz="1100" dirty="0" err="1">
                          <a:solidFill>
                            <a:schemeClr val="dk1"/>
                          </a:solidFill>
                          <a:latin typeface="Calibri"/>
                          <a:ea typeface="Calibri"/>
                          <a:cs typeface="Calibri"/>
                          <a:sym typeface="Calibri"/>
                        </a:rPr>
                        <a:t>pourrait</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être</a:t>
                      </a:r>
                      <a:r>
                        <a:rPr lang="en-ZA" sz="1100" dirty="0">
                          <a:solidFill>
                            <a:schemeClr val="dk1"/>
                          </a:solidFill>
                          <a:latin typeface="Calibri"/>
                          <a:ea typeface="Calibri"/>
                          <a:cs typeface="Calibri"/>
                          <a:sym typeface="Calibri"/>
                        </a:rPr>
                        <a:t> avec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 [au moment </a:t>
                      </a:r>
                      <a:r>
                        <a:rPr lang="en-ZA" sz="1100" dirty="0" err="1">
                          <a:solidFill>
                            <a:schemeClr val="dk1"/>
                          </a:solidFill>
                          <a:latin typeface="Calibri"/>
                          <a:ea typeface="Calibri"/>
                          <a:cs typeface="Calibri"/>
                          <a:sym typeface="Calibri"/>
                        </a:rPr>
                        <a:t>ou</a:t>
                      </a:r>
                      <a:r>
                        <a:rPr lang="en-ZA" sz="1100" dirty="0">
                          <a:solidFill>
                            <a:schemeClr val="dk1"/>
                          </a:solidFill>
                          <a:latin typeface="Calibri"/>
                          <a:ea typeface="Calibri"/>
                          <a:cs typeface="Calibri"/>
                          <a:sym typeface="Calibri"/>
                        </a:rPr>
                        <a:t> à </a:t>
                      </a:r>
                      <a:r>
                        <a:rPr lang="en-ZA" sz="1100" dirty="0" err="1">
                          <a:solidFill>
                            <a:schemeClr val="dk1"/>
                          </a:solidFill>
                          <a:latin typeface="Calibri"/>
                          <a:ea typeface="Calibri"/>
                          <a:cs typeface="Calibri"/>
                          <a:sym typeface="Calibri"/>
                        </a:rPr>
                        <a:t>l'endroit</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indiqué</a:t>
                      </a:r>
                      <a:r>
                        <a:rPr lang="en-ZA" sz="11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Y a-t-il </a:t>
                      </a:r>
                      <a:r>
                        <a:rPr lang="en-ZA" sz="1100" dirty="0" err="1">
                          <a:solidFill>
                            <a:schemeClr val="dk1"/>
                          </a:solidFill>
                          <a:latin typeface="Calibri"/>
                          <a:ea typeface="Calibri"/>
                          <a:cs typeface="Calibri"/>
                          <a:sym typeface="Calibri"/>
                        </a:rPr>
                        <a:t>quelque</a:t>
                      </a:r>
                      <a:r>
                        <a:rPr lang="en-ZA" sz="1100" dirty="0">
                          <a:solidFill>
                            <a:schemeClr val="dk1"/>
                          </a:solidFill>
                          <a:latin typeface="Calibri"/>
                          <a:ea typeface="Calibri"/>
                          <a:cs typeface="Calibri"/>
                          <a:sym typeface="Calibri"/>
                        </a:rPr>
                        <a:t> chose que nous </a:t>
                      </a:r>
                      <a:r>
                        <a:rPr lang="en-ZA" sz="1100" dirty="0" err="1">
                          <a:solidFill>
                            <a:schemeClr val="dk1"/>
                          </a:solidFill>
                          <a:latin typeface="Calibri"/>
                          <a:ea typeface="Calibri"/>
                          <a:cs typeface="Calibri"/>
                          <a:sym typeface="Calibri"/>
                        </a:rPr>
                        <a:t>pourrions</a:t>
                      </a:r>
                      <a:r>
                        <a:rPr lang="en-ZA" sz="1100" dirty="0">
                          <a:solidFill>
                            <a:schemeClr val="dk1"/>
                          </a:solidFill>
                          <a:latin typeface="Calibri"/>
                          <a:ea typeface="Calibri"/>
                          <a:cs typeface="Calibri"/>
                          <a:sym typeface="Calibri"/>
                        </a:rPr>
                        <a:t> faire pour que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sentiez</a:t>
                      </a:r>
                      <a:r>
                        <a:rPr lang="en-ZA" sz="1100" dirty="0">
                          <a:solidFill>
                            <a:schemeClr val="dk1"/>
                          </a:solidFill>
                          <a:latin typeface="Calibri"/>
                          <a:ea typeface="Calibri"/>
                          <a:cs typeface="Calibri"/>
                          <a:sym typeface="Calibri"/>
                        </a:rPr>
                        <a:t> plus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sécurité</a:t>
                      </a:r>
                      <a:r>
                        <a:rPr lang="en-ZA" sz="1100" dirty="0">
                          <a:solidFill>
                            <a:schemeClr val="dk1"/>
                          </a:solidFill>
                          <a:latin typeface="Calibri"/>
                          <a:ea typeface="Calibri"/>
                          <a:cs typeface="Calibri"/>
                          <a:sym typeface="Calibri"/>
                        </a:rPr>
                        <a:t> ... [au moment </a:t>
                      </a:r>
                      <a:r>
                        <a:rPr lang="en-ZA" sz="1100" dirty="0" err="1">
                          <a:solidFill>
                            <a:schemeClr val="dk1"/>
                          </a:solidFill>
                          <a:latin typeface="Calibri"/>
                          <a:ea typeface="Calibri"/>
                          <a:cs typeface="Calibri"/>
                          <a:sym typeface="Calibri"/>
                        </a:rPr>
                        <a:t>ou</a:t>
                      </a:r>
                      <a:r>
                        <a:rPr lang="en-ZA" sz="1100" dirty="0">
                          <a:solidFill>
                            <a:schemeClr val="dk1"/>
                          </a:solidFill>
                          <a:latin typeface="Calibri"/>
                          <a:ea typeface="Calibri"/>
                          <a:cs typeface="Calibri"/>
                          <a:sym typeface="Calibri"/>
                        </a:rPr>
                        <a:t> à </a:t>
                      </a:r>
                      <a:r>
                        <a:rPr lang="en-ZA" sz="1100" dirty="0" err="1">
                          <a:solidFill>
                            <a:schemeClr val="dk1"/>
                          </a:solidFill>
                          <a:latin typeface="Calibri"/>
                          <a:ea typeface="Calibri"/>
                          <a:cs typeface="Calibri"/>
                          <a:sym typeface="Calibri"/>
                        </a:rPr>
                        <a:t>l'endroit</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indiqué</a:t>
                      </a:r>
                      <a:r>
                        <a:rPr lang="en-ZA"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graphicFrame>
        <p:nvGraphicFramePr>
          <p:cNvPr id="2402" name="Google Shape;2402;p75"/>
          <p:cNvGraphicFramePr/>
          <p:nvPr>
            <p:extLst>
              <p:ext uri="{D42A27DB-BD31-4B8C-83A1-F6EECF244321}">
                <p14:modId xmlns:p14="http://schemas.microsoft.com/office/powerpoint/2010/main" val="383984415"/>
              </p:ext>
            </p:extLst>
          </p:nvPr>
        </p:nvGraphicFramePr>
        <p:xfrm>
          <a:off x="996286" y="4924338"/>
          <a:ext cx="5246700" cy="3388380"/>
        </p:xfrm>
        <a:graphic>
          <a:graphicData uri="http://schemas.openxmlformats.org/drawingml/2006/table">
            <a:tbl>
              <a:tblPr firstRow="1" bandRow="1">
                <a:noFill/>
                <a:tableStyleId>{2E002EEE-DCA1-4BBC-BB20-DC795D1CDC30}</a:tableStyleId>
              </a:tblPr>
              <a:tblGrid>
                <a:gridCol w="2623350">
                  <a:extLst>
                    <a:ext uri="{9D8B030D-6E8A-4147-A177-3AD203B41FA5}">
                      <a16:colId xmlns:a16="http://schemas.microsoft.com/office/drawing/2014/main" val="20000"/>
                    </a:ext>
                  </a:extLst>
                </a:gridCol>
                <a:gridCol w="262335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Réactions de l'enfant</a:t>
                      </a:r>
                      <a:endParaRPr/>
                    </a:p>
                  </a:txBody>
                  <a:tcPr marL="91450" marR="91450" marT="45725" marB="45725" anchor="ctr">
                    <a:solidFill>
                      <a:srgbClr val="9BD3F1"/>
                    </a:solidFill>
                  </a:tcPr>
                </a:tc>
                <a:tc hMerge="1">
                  <a:txBody>
                    <a:bodyPr/>
                    <a:lstStyle/>
                    <a:p>
                      <a:endParaRPr lang="en-BE"/>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Question pour évaluer la sécurité</a:t>
                      </a:r>
                      <a:endParaRPr/>
                    </a:p>
                    <a:p>
                      <a:pPr marL="285750" marR="0" lvl="0" indent="-285750" algn="l" rtl="0">
                        <a:spcBef>
                          <a:spcPts val="60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Que faites-vous habituellement si vous êtes en danger ou si vous avez peur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Y a-t-il une chose que vous avez faite et qui a bien fonctionné pour vous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Y a-t-il autre chose que vous aimeriez faire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Avez-vous un téléphone ou un accès au téléphone d'un voisin, d'un ami, d'un membre de la famille, d'un frère ou d'une sœur, etc.</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Qui appelez-vous habituellement ou qui pourriez-vous appeler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Êtes-vous en mesure de conserver votre argent et votre téléphone en lieu sûr ?</a:t>
                      </a:r>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a:solidFill>
                            <a:schemeClr val="dk1"/>
                          </a:solidFill>
                          <a:latin typeface="Calibri"/>
                          <a:ea typeface="Calibri"/>
                          <a:cs typeface="Calibri"/>
                          <a:sym typeface="Calibri"/>
                        </a:rPr>
                        <a:t>Questions pour </a:t>
                      </a:r>
                      <a:r>
                        <a:rPr lang="en-ZA" sz="1100" b="1" dirty="0" err="1">
                          <a:solidFill>
                            <a:schemeClr val="dk1"/>
                          </a:solidFill>
                          <a:latin typeface="Calibri"/>
                          <a:ea typeface="Calibri"/>
                          <a:cs typeface="Calibri"/>
                          <a:sym typeface="Calibri"/>
                        </a:rPr>
                        <a:t>l'élaboration</a:t>
                      </a:r>
                      <a:r>
                        <a:rPr lang="en-ZA" sz="1100" b="1" dirty="0">
                          <a:solidFill>
                            <a:schemeClr val="dk1"/>
                          </a:solidFill>
                          <a:latin typeface="Calibri"/>
                          <a:ea typeface="Calibri"/>
                          <a:cs typeface="Calibri"/>
                          <a:sym typeface="Calibri"/>
                        </a:rPr>
                        <a:t> d'un plan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 (explorer les options et les </a:t>
                      </a:r>
                      <a:r>
                        <a:rPr lang="en-ZA" sz="1100" b="1" dirty="0" err="1">
                          <a:solidFill>
                            <a:schemeClr val="dk1"/>
                          </a:solidFill>
                          <a:latin typeface="Calibri"/>
                          <a:ea typeface="Calibri"/>
                          <a:cs typeface="Calibri"/>
                          <a:sym typeface="Calibri"/>
                        </a:rPr>
                        <a:t>mesures</a:t>
                      </a:r>
                      <a:r>
                        <a:rPr lang="en-ZA" sz="1100" b="1" dirty="0">
                          <a:solidFill>
                            <a:schemeClr val="dk1"/>
                          </a:solidFill>
                          <a:latin typeface="Calibri"/>
                          <a:ea typeface="Calibri"/>
                          <a:cs typeface="Calibri"/>
                          <a:sym typeface="Calibri"/>
                        </a:rPr>
                        <a:t>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a:t>
                      </a:r>
                      <a:endParaRPr dirty="0"/>
                    </a:p>
                    <a:p>
                      <a:pPr marL="285750" marR="0" lvl="0" indent="-285750" algn="l" rtl="0">
                        <a:spcBef>
                          <a:spcPts val="600"/>
                        </a:spcBef>
                        <a:spcAft>
                          <a:spcPts val="0"/>
                        </a:spcAft>
                        <a:buClr>
                          <a:schemeClr val="dk1"/>
                        </a:buClr>
                        <a:buSzPts val="1100"/>
                        <a:buFont typeface="Arial"/>
                        <a:buChar char="•"/>
                      </a:pP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pouvez</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accéder</a:t>
                      </a:r>
                      <a:r>
                        <a:rPr lang="en-ZA" sz="1100" dirty="0">
                          <a:solidFill>
                            <a:schemeClr val="dk1"/>
                          </a:solidFill>
                          <a:latin typeface="Calibri"/>
                          <a:ea typeface="Calibri"/>
                          <a:cs typeface="Calibri"/>
                          <a:sym typeface="Calibri"/>
                        </a:rPr>
                        <a:t> à un </a:t>
                      </a:r>
                      <a:r>
                        <a:rPr lang="en-ZA" sz="1100" dirty="0" err="1">
                          <a:solidFill>
                            <a:schemeClr val="dk1"/>
                          </a:solidFill>
                          <a:latin typeface="Calibri"/>
                          <a:ea typeface="Calibri"/>
                          <a:cs typeface="Calibri"/>
                          <a:sym typeface="Calibri"/>
                        </a:rPr>
                        <a:t>téléphone</a:t>
                      </a:r>
                      <a:r>
                        <a:rPr lang="en-ZA" sz="1100" dirty="0">
                          <a:solidFill>
                            <a:schemeClr val="dk1"/>
                          </a:solidFill>
                          <a:latin typeface="Calibri"/>
                          <a:ea typeface="Calibri"/>
                          <a:cs typeface="Calibri"/>
                          <a:sym typeface="Calibri"/>
                        </a:rPr>
                        <a:t> par </a:t>
                      </a:r>
                      <a:r>
                        <a:rPr lang="en-ZA" sz="1100" dirty="0" err="1">
                          <a:solidFill>
                            <a:schemeClr val="dk1"/>
                          </a:solidFill>
                          <a:latin typeface="Calibri"/>
                          <a:ea typeface="Calibri"/>
                          <a:cs typeface="Calibri"/>
                          <a:sym typeface="Calibri"/>
                        </a:rPr>
                        <a:t>ce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biais</a:t>
                      </a:r>
                      <a:r>
                        <a:rPr lang="en-ZA" sz="1100" dirty="0">
                          <a:solidFill>
                            <a:schemeClr val="dk1"/>
                          </a:solidFill>
                          <a:latin typeface="Calibri"/>
                          <a:ea typeface="Calibri"/>
                          <a:cs typeface="Calibri"/>
                          <a:sym typeface="Calibri"/>
                        </a:rPr>
                        <a:t>...</a:t>
                      </a:r>
                      <a:endParaRPr dirty="0"/>
                    </a:p>
                    <a:p>
                      <a:pPr marL="285750" marR="0" lvl="0" indent="-285750" algn="l" rtl="0">
                        <a:spcBef>
                          <a:spcPts val="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En </a:t>
                      </a:r>
                      <a:r>
                        <a:rPr lang="en-ZA" sz="1100" dirty="0" err="1">
                          <a:solidFill>
                            <a:schemeClr val="dk1"/>
                          </a:solidFill>
                          <a:latin typeface="Calibri"/>
                          <a:ea typeface="Calibri"/>
                          <a:cs typeface="Calibri"/>
                          <a:sym typeface="Calibri"/>
                        </a:rPr>
                        <a:t>cas</a:t>
                      </a:r>
                      <a:r>
                        <a:rPr lang="en-ZA" sz="1100" dirty="0">
                          <a:solidFill>
                            <a:schemeClr val="dk1"/>
                          </a:solidFill>
                          <a:latin typeface="Calibri"/>
                          <a:ea typeface="Calibri"/>
                          <a:cs typeface="Calibri"/>
                          <a:sym typeface="Calibri"/>
                        </a:rPr>
                        <a:t> de </a:t>
                      </a:r>
                      <a:r>
                        <a:rPr lang="en-ZA" sz="1100" dirty="0" err="1">
                          <a:solidFill>
                            <a:schemeClr val="dk1"/>
                          </a:solidFill>
                          <a:latin typeface="Calibri"/>
                          <a:ea typeface="Calibri"/>
                          <a:cs typeface="Calibri"/>
                          <a:sym typeface="Calibri"/>
                        </a:rPr>
                        <a:t>problème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pouvez</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appeler</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ou</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rendre</a:t>
                      </a:r>
                      <a:r>
                        <a:rPr lang="en-ZA" sz="1100" dirty="0">
                          <a:solidFill>
                            <a:schemeClr val="dk1"/>
                          </a:solidFill>
                          <a:latin typeface="Calibri"/>
                          <a:ea typeface="Calibri"/>
                          <a:cs typeface="Calibri"/>
                          <a:sym typeface="Calibri"/>
                        </a:rPr>
                        <a:t> sur ...</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latin typeface="Calibri"/>
                          <a:ea typeface="Calibri"/>
                          <a:cs typeface="Calibri"/>
                          <a:sym typeface="Calibri"/>
                        </a:rPr>
                        <a:t>Lorsque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devez</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rendre</a:t>
                      </a:r>
                      <a:r>
                        <a:rPr lang="en-ZA" sz="1100" dirty="0">
                          <a:solidFill>
                            <a:schemeClr val="dk1"/>
                          </a:solidFill>
                          <a:latin typeface="Calibri"/>
                          <a:ea typeface="Calibri"/>
                          <a:cs typeface="Calibri"/>
                          <a:sym typeface="Calibri"/>
                        </a:rPr>
                        <a:t> d'un point A à un point B,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pouvez</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emporter</a:t>
                      </a:r>
                      <a:r>
                        <a:rPr lang="en-ZA" sz="1100" dirty="0">
                          <a:solidFill>
                            <a:schemeClr val="dk1"/>
                          </a:solidFill>
                          <a:latin typeface="Calibri"/>
                          <a:ea typeface="Calibri"/>
                          <a:cs typeface="Calibri"/>
                          <a:sym typeface="Calibri"/>
                        </a:rPr>
                        <a:t> avec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a:t>
                      </a:r>
                      <a:endParaRPr dirty="0"/>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sp>
        <p:nvSpPr>
          <p:cNvPr id="2403" name="Google Shape;2403;p75"/>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4" name="Google Shape;2404;p75"/>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5" name="Google Shape;2405;p75"/>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6" name="Google Shape;2406;p75"/>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7" name="Google Shape;2407;p75"/>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8" name="Google Shape;2408;p75"/>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9" name="Google Shape;2409;p75"/>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graphicFrame>
        <p:nvGraphicFramePr>
          <p:cNvPr id="2414" name="Google Shape;2414;p76"/>
          <p:cNvGraphicFramePr/>
          <p:nvPr>
            <p:extLst>
              <p:ext uri="{D42A27DB-BD31-4B8C-83A1-F6EECF244321}">
                <p14:modId xmlns:p14="http://schemas.microsoft.com/office/powerpoint/2010/main" val="4128646051"/>
              </p:ext>
            </p:extLst>
          </p:nvPr>
        </p:nvGraphicFramePr>
        <p:xfrm>
          <a:off x="996286" y="732978"/>
          <a:ext cx="5246700" cy="2550180"/>
        </p:xfrm>
        <a:graphic>
          <a:graphicData uri="http://schemas.openxmlformats.org/drawingml/2006/table">
            <a:tbl>
              <a:tblPr firstRow="1" bandRow="1">
                <a:noFill/>
                <a:tableStyleId>{2E002EEE-DCA1-4BBC-BB20-DC795D1CDC30}</a:tableStyleId>
              </a:tblPr>
              <a:tblGrid>
                <a:gridCol w="2623350">
                  <a:extLst>
                    <a:ext uri="{9D8B030D-6E8A-4147-A177-3AD203B41FA5}">
                      <a16:colId xmlns:a16="http://schemas.microsoft.com/office/drawing/2014/main" val="20000"/>
                    </a:ext>
                  </a:extLst>
                </a:gridCol>
                <a:gridCol w="262335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Personnes de soutien</a:t>
                      </a:r>
                      <a:endParaRPr/>
                    </a:p>
                  </a:txBody>
                  <a:tcPr marL="91450" marR="91450" marT="45725" marB="45725" anchor="ctr">
                    <a:solidFill>
                      <a:srgbClr val="9BD3F1"/>
                    </a:solidFill>
                  </a:tcPr>
                </a:tc>
                <a:tc hMerge="1">
                  <a:txBody>
                    <a:bodyPr/>
                    <a:lstStyle/>
                    <a:p>
                      <a:endParaRPr lang="en-BE"/>
                    </a:p>
                  </a:txBody>
                  <a:tcPr/>
                </a:tc>
                <a:extLst>
                  <a:ext uri="{0D108BD9-81ED-4DB2-BD59-A6C34878D82A}">
                    <a16:rowId xmlns:a16="http://schemas.microsoft.com/office/drawing/2014/main" val="10000"/>
                  </a:ext>
                </a:extLst>
              </a:tr>
              <a:tr h="205950">
                <a:tc>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Question pour évaluer la sécurité</a:t>
                      </a:r>
                      <a:endParaRPr/>
                    </a:p>
                    <a:p>
                      <a:pPr marL="285750" marR="0" lvl="0" indent="-285750" algn="l" rtl="0">
                        <a:spcBef>
                          <a:spcPts val="60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À qui parlez-vous ou qui attirez-vous l'attention si vous êtes en danger ? (par exemple, un voisin, un ami, un membre de la famille, un membre du personnel)</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Y a-t-il quelqu'un en qui vous avez confiance et qui est au courant de... [la violence, l'abus, l'exploitation,...] ?</a:t>
                      </a:r>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a:solidFill>
                            <a:schemeClr val="dk1"/>
                          </a:solidFill>
                          <a:latin typeface="Calibri"/>
                          <a:ea typeface="Calibri"/>
                          <a:cs typeface="Calibri"/>
                          <a:sym typeface="Calibri"/>
                        </a:rPr>
                        <a:t>Questions pour </a:t>
                      </a:r>
                      <a:r>
                        <a:rPr lang="en-ZA" sz="1100" b="1" dirty="0" err="1">
                          <a:solidFill>
                            <a:schemeClr val="dk1"/>
                          </a:solidFill>
                          <a:latin typeface="Calibri"/>
                          <a:ea typeface="Calibri"/>
                          <a:cs typeface="Calibri"/>
                          <a:sym typeface="Calibri"/>
                        </a:rPr>
                        <a:t>l'élaboration</a:t>
                      </a:r>
                      <a:r>
                        <a:rPr lang="en-ZA" sz="1100" b="1" dirty="0">
                          <a:solidFill>
                            <a:schemeClr val="dk1"/>
                          </a:solidFill>
                          <a:latin typeface="Calibri"/>
                          <a:ea typeface="Calibri"/>
                          <a:cs typeface="Calibri"/>
                          <a:sym typeface="Calibri"/>
                        </a:rPr>
                        <a:t> d'un plan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 (explorer les options et les </a:t>
                      </a:r>
                      <a:r>
                        <a:rPr lang="en-ZA" sz="1100" b="1" dirty="0" err="1">
                          <a:solidFill>
                            <a:schemeClr val="dk1"/>
                          </a:solidFill>
                          <a:latin typeface="Calibri"/>
                          <a:ea typeface="Calibri"/>
                          <a:cs typeface="Calibri"/>
                          <a:sym typeface="Calibri"/>
                        </a:rPr>
                        <a:t>mesures</a:t>
                      </a:r>
                      <a:r>
                        <a:rPr lang="en-ZA" sz="1100" b="1" dirty="0">
                          <a:solidFill>
                            <a:schemeClr val="dk1"/>
                          </a:solidFill>
                          <a:latin typeface="Calibri"/>
                          <a:ea typeface="Calibri"/>
                          <a:cs typeface="Calibri"/>
                          <a:sym typeface="Calibri"/>
                        </a:rPr>
                        <a:t>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a:t>
                      </a:r>
                      <a:endParaRPr dirty="0"/>
                    </a:p>
                    <a:p>
                      <a:pPr marL="285750" marR="0" lvl="0" indent="-285750" algn="l" rtl="0">
                        <a:spcBef>
                          <a:spcPts val="60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Y a-t-il </a:t>
                      </a:r>
                      <a:r>
                        <a:rPr lang="en-ZA" sz="1100" dirty="0" err="1">
                          <a:solidFill>
                            <a:schemeClr val="dk1"/>
                          </a:solidFill>
                          <a:latin typeface="Calibri"/>
                          <a:ea typeface="Calibri"/>
                          <a:cs typeface="Calibri"/>
                          <a:sym typeface="Calibri"/>
                        </a:rPr>
                        <a:t>quelqu'un</a:t>
                      </a:r>
                      <a:r>
                        <a:rPr lang="en-ZA" sz="1100" dirty="0">
                          <a:solidFill>
                            <a:schemeClr val="dk1"/>
                          </a:solidFill>
                          <a:latin typeface="Calibri"/>
                          <a:ea typeface="Calibri"/>
                          <a:cs typeface="Calibri"/>
                          <a:sym typeface="Calibri"/>
                        </a:rPr>
                        <a:t> dans </a:t>
                      </a:r>
                      <a:r>
                        <a:rPr lang="en-ZA" sz="1100" dirty="0" err="1">
                          <a:solidFill>
                            <a:schemeClr val="dk1"/>
                          </a:solidFill>
                          <a:latin typeface="Calibri"/>
                          <a:ea typeface="Calibri"/>
                          <a:cs typeface="Calibri"/>
                          <a:sym typeface="Calibri"/>
                        </a:rPr>
                        <a:t>votre</a:t>
                      </a:r>
                      <a:r>
                        <a:rPr lang="en-ZA" sz="1100" dirty="0">
                          <a:solidFill>
                            <a:schemeClr val="dk1"/>
                          </a:solidFill>
                          <a:latin typeface="Calibri"/>
                          <a:ea typeface="Calibri"/>
                          <a:cs typeface="Calibri"/>
                          <a:sym typeface="Calibri"/>
                        </a:rPr>
                        <a:t> entourage </a:t>
                      </a:r>
                      <a:r>
                        <a:rPr lang="en-ZA" sz="1100" dirty="0" err="1">
                          <a:solidFill>
                            <a:schemeClr val="dk1"/>
                          </a:solidFill>
                          <a:latin typeface="Calibri"/>
                          <a:ea typeface="Calibri"/>
                          <a:cs typeface="Calibri"/>
                          <a:sym typeface="Calibri"/>
                        </a:rPr>
                        <a:t>vers</a:t>
                      </a:r>
                      <a:r>
                        <a:rPr lang="en-ZA" sz="1100" dirty="0">
                          <a:solidFill>
                            <a:schemeClr val="dk1"/>
                          </a:solidFill>
                          <a:latin typeface="Calibri"/>
                          <a:ea typeface="Calibri"/>
                          <a:cs typeface="Calibri"/>
                          <a:sym typeface="Calibri"/>
                        </a:rPr>
                        <a:t> qui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tournez</a:t>
                      </a:r>
                      <a:r>
                        <a:rPr lang="en-ZA" sz="1100" dirty="0">
                          <a:solidFill>
                            <a:schemeClr val="dk1"/>
                          </a:solidFill>
                          <a:latin typeface="Calibri"/>
                          <a:ea typeface="Calibri"/>
                          <a:cs typeface="Calibri"/>
                          <a:sym typeface="Calibri"/>
                        </a:rPr>
                        <a:t> pour </a:t>
                      </a:r>
                      <a:r>
                        <a:rPr lang="en-ZA" sz="1100" dirty="0" err="1">
                          <a:solidFill>
                            <a:schemeClr val="dk1"/>
                          </a:solidFill>
                          <a:latin typeface="Calibri"/>
                          <a:ea typeface="Calibri"/>
                          <a:cs typeface="Calibri"/>
                          <a:sym typeface="Calibri"/>
                        </a:rPr>
                        <a:t>obtenir</a:t>
                      </a:r>
                      <a:r>
                        <a:rPr lang="en-ZA" sz="1100" dirty="0">
                          <a:solidFill>
                            <a:schemeClr val="dk1"/>
                          </a:solidFill>
                          <a:latin typeface="Calibri"/>
                          <a:ea typeface="Calibri"/>
                          <a:cs typeface="Calibri"/>
                          <a:sym typeface="Calibri"/>
                        </a:rPr>
                        <a:t> de </a:t>
                      </a:r>
                      <a:r>
                        <a:rPr lang="en-ZA" sz="1100" dirty="0" err="1">
                          <a:solidFill>
                            <a:schemeClr val="dk1"/>
                          </a:solidFill>
                          <a:latin typeface="Calibri"/>
                          <a:ea typeface="Calibri"/>
                          <a:cs typeface="Calibri"/>
                          <a:sym typeface="Calibri"/>
                        </a:rPr>
                        <a:t>l'aide</a:t>
                      </a:r>
                      <a:r>
                        <a:rPr lang="en-ZA" sz="1100" dirty="0">
                          <a:solidFill>
                            <a:schemeClr val="dk1"/>
                          </a:solidFill>
                          <a:latin typeface="Calibri"/>
                          <a:ea typeface="Calibri"/>
                          <a:cs typeface="Calibri"/>
                          <a:sym typeface="Calibri"/>
                        </a:rPr>
                        <a:t> et du </a:t>
                      </a:r>
                      <a:r>
                        <a:rPr lang="en-ZA" sz="1100" dirty="0" err="1">
                          <a:solidFill>
                            <a:schemeClr val="dk1"/>
                          </a:solidFill>
                          <a:latin typeface="Calibri"/>
                          <a:ea typeface="Calibri"/>
                          <a:cs typeface="Calibri"/>
                          <a:sym typeface="Calibri"/>
                        </a:rPr>
                        <a:t>soutien</a:t>
                      </a:r>
                      <a:r>
                        <a:rPr lang="en-ZA" sz="11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Y a-t-il </a:t>
                      </a:r>
                      <a:r>
                        <a:rPr lang="en-ZA" sz="1100" dirty="0" err="1">
                          <a:solidFill>
                            <a:schemeClr val="dk1"/>
                          </a:solidFill>
                          <a:latin typeface="Calibri"/>
                          <a:ea typeface="Calibri"/>
                          <a:cs typeface="Calibri"/>
                          <a:sym typeface="Calibri"/>
                        </a:rPr>
                        <a:t>quelqu'un</a:t>
                      </a:r>
                      <a:r>
                        <a:rPr lang="en-ZA" sz="1100" dirty="0">
                          <a:solidFill>
                            <a:schemeClr val="dk1"/>
                          </a:solidFill>
                          <a:latin typeface="Calibri"/>
                          <a:ea typeface="Calibri"/>
                          <a:cs typeface="Calibri"/>
                          <a:sym typeface="Calibri"/>
                        </a:rPr>
                        <a:t> à </a:t>
                      </a:r>
                      <a:r>
                        <a:rPr lang="en-ZA" sz="1100" dirty="0" err="1">
                          <a:solidFill>
                            <a:schemeClr val="dk1"/>
                          </a:solidFill>
                          <a:latin typeface="Calibri"/>
                          <a:ea typeface="Calibri"/>
                          <a:cs typeface="Calibri"/>
                          <a:sym typeface="Calibri"/>
                        </a:rPr>
                        <a:t>proximité</a:t>
                      </a:r>
                      <a:r>
                        <a:rPr lang="en-ZA" sz="1100" dirty="0">
                          <a:solidFill>
                            <a:schemeClr val="dk1"/>
                          </a:solidFill>
                          <a:latin typeface="Calibri"/>
                          <a:ea typeface="Calibri"/>
                          <a:cs typeface="Calibri"/>
                          <a:sym typeface="Calibri"/>
                        </a:rPr>
                        <a:t> chez qui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sentiriez</a:t>
                      </a:r>
                      <a:r>
                        <a:rPr lang="en-ZA" sz="1100" dirty="0">
                          <a:solidFill>
                            <a:schemeClr val="dk1"/>
                          </a:solidFill>
                          <a:latin typeface="Calibri"/>
                          <a:ea typeface="Calibri"/>
                          <a:cs typeface="Calibri"/>
                          <a:sym typeface="Calibri"/>
                        </a:rPr>
                        <a:t> à </a:t>
                      </a:r>
                      <a:r>
                        <a:rPr lang="en-ZA" sz="1100" dirty="0" err="1">
                          <a:solidFill>
                            <a:schemeClr val="dk1"/>
                          </a:solidFill>
                          <a:latin typeface="Calibri"/>
                          <a:ea typeface="Calibri"/>
                          <a:cs typeface="Calibri"/>
                          <a:sym typeface="Calibri"/>
                        </a:rPr>
                        <a:t>l'aise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si</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ne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sentez</a:t>
                      </a:r>
                      <a:r>
                        <a:rPr lang="en-ZA" sz="1100" dirty="0">
                          <a:solidFill>
                            <a:schemeClr val="dk1"/>
                          </a:solidFill>
                          <a:latin typeface="Calibri"/>
                          <a:ea typeface="Calibri"/>
                          <a:cs typeface="Calibri"/>
                          <a:sym typeface="Calibri"/>
                        </a:rPr>
                        <a:t> pas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sécurité</a:t>
                      </a:r>
                      <a:r>
                        <a:rPr lang="en-ZA" sz="11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pouvez</a:t>
                      </a:r>
                      <a:r>
                        <a:rPr lang="en-ZA" sz="1100" dirty="0">
                          <a:solidFill>
                            <a:schemeClr val="dk1"/>
                          </a:solidFill>
                          <a:latin typeface="Calibri"/>
                          <a:ea typeface="Calibri"/>
                          <a:cs typeface="Calibri"/>
                          <a:sym typeface="Calibri"/>
                        </a:rPr>
                        <a:t> me </a:t>
                      </a:r>
                      <a:r>
                        <a:rPr lang="en-ZA" sz="1100" dirty="0" err="1">
                          <a:solidFill>
                            <a:schemeClr val="dk1"/>
                          </a:solidFill>
                          <a:latin typeface="Calibri"/>
                          <a:ea typeface="Calibri"/>
                          <a:cs typeface="Calibri"/>
                          <a:sym typeface="Calibri"/>
                        </a:rPr>
                        <a:t>contacter</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si</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ne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sentez</a:t>
                      </a:r>
                      <a:r>
                        <a:rPr lang="en-ZA" sz="1100" dirty="0">
                          <a:solidFill>
                            <a:schemeClr val="dk1"/>
                          </a:solidFill>
                          <a:latin typeface="Calibri"/>
                          <a:ea typeface="Calibri"/>
                          <a:cs typeface="Calibri"/>
                          <a:sym typeface="Calibri"/>
                        </a:rPr>
                        <a:t> pas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sécurité</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Cela</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plairait</a:t>
                      </a:r>
                      <a:r>
                        <a:rPr lang="en-ZA" sz="1100" dirty="0">
                          <a:solidFill>
                            <a:schemeClr val="dk1"/>
                          </a:solidFill>
                          <a:latin typeface="Calibri"/>
                          <a:ea typeface="Calibri"/>
                          <a:cs typeface="Calibri"/>
                          <a:sym typeface="Calibri"/>
                        </a:rPr>
                        <a:t>-il ?</a:t>
                      </a:r>
                      <a:endParaRPr dirty="0"/>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graphicFrame>
        <p:nvGraphicFramePr>
          <p:cNvPr id="2415" name="Google Shape;2415;p76"/>
          <p:cNvGraphicFramePr/>
          <p:nvPr>
            <p:extLst>
              <p:ext uri="{D42A27DB-BD31-4B8C-83A1-F6EECF244321}">
                <p14:modId xmlns:p14="http://schemas.microsoft.com/office/powerpoint/2010/main" val="1217840734"/>
              </p:ext>
            </p:extLst>
          </p:nvPr>
        </p:nvGraphicFramePr>
        <p:xfrm>
          <a:off x="996286" y="3393566"/>
          <a:ext cx="5246700" cy="3220740"/>
        </p:xfrm>
        <a:graphic>
          <a:graphicData uri="http://schemas.openxmlformats.org/drawingml/2006/table">
            <a:tbl>
              <a:tblPr firstRow="1" bandRow="1">
                <a:noFill/>
                <a:tableStyleId>{2E002EEE-DCA1-4BBC-BB20-DC795D1CDC30}</a:tableStyleId>
              </a:tblPr>
              <a:tblGrid>
                <a:gridCol w="2623350">
                  <a:extLst>
                    <a:ext uri="{9D8B030D-6E8A-4147-A177-3AD203B41FA5}">
                      <a16:colId xmlns:a16="http://schemas.microsoft.com/office/drawing/2014/main" val="20000"/>
                    </a:ext>
                  </a:extLst>
                </a:gridCol>
                <a:gridCol w="262335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Lieux sûrs</a:t>
                      </a:r>
                      <a:endParaRPr/>
                    </a:p>
                  </a:txBody>
                  <a:tcPr marL="91450" marR="91450" marT="45725" marB="45725" anchor="ctr">
                    <a:solidFill>
                      <a:srgbClr val="9BD3F1"/>
                    </a:solidFill>
                  </a:tcPr>
                </a:tc>
                <a:tc hMerge="1">
                  <a:txBody>
                    <a:bodyPr/>
                    <a:lstStyle/>
                    <a:p>
                      <a:endParaRPr lang="en-BE"/>
                    </a:p>
                  </a:txBody>
                  <a:tcPr/>
                </a:tc>
                <a:extLst>
                  <a:ext uri="{0D108BD9-81ED-4DB2-BD59-A6C34878D82A}">
                    <a16:rowId xmlns:a16="http://schemas.microsoft.com/office/drawing/2014/main" val="10000"/>
                  </a:ext>
                </a:extLst>
              </a:tr>
              <a:tr h="205950">
                <a:tc>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Question pour évaluer la sécurité</a:t>
                      </a:r>
                      <a:endParaRPr/>
                    </a:p>
                    <a:p>
                      <a:pPr marL="285750" marR="0" lvl="0" indent="-285750" algn="l" rtl="0">
                        <a:spcBef>
                          <a:spcPts val="60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Où allez-vous si vous ne vous sentez pas en sécurité ?</a:t>
                      </a:r>
                      <a:endParaRPr/>
                    </a:p>
                    <a:p>
                      <a:pPr marL="285750" marR="0" lvl="0" indent="-285750" algn="l" rtl="0">
                        <a:spcBef>
                          <a:spcPts val="0"/>
                        </a:spcBef>
                        <a:spcAft>
                          <a:spcPts val="0"/>
                        </a:spcAft>
                        <a:buClr>
                          <a:schemeClr val="dk1"/>
                        </a:buClr>
                        <a:buSzPts val="1100"/>
                        <a:buFont typeface="Arial"/>
                        <a:buChar char="•"/>
                      </a:pPr>
                      <a:r>
                        <a:rPr lang="en-ZA" sz="1100">
                          <a:solidFill>
                            <a:schemeClr val="dk1"/>
                          </a:solidFill>
                          <a:latin typeface="Calibri"/>
                          <a:ea typeface="Calibri"/>
                          <a:cs typeface="Calibri"/>
                          <a:sym typeface="Calibri"/>
                        </a:rPr>
                        <a:t>Y a-t-il un endroit où vous aimeriez vous rendre mais où vous n'êtes pas encore allé ?</a:t>
                      </a:r>
                      <a:endParaRPr/>
                    </a:p>
                  </a:txBody>
                  <a:tcPr marL="91450" marR="91450" marT="45725" marB="45725">
                    <a:solidFill>
                      <a:schemeClr val="bg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1" dirty="0">
                          <a:solidFill>
                            <a:schemeClr val="dk1"/>
                          </a:solidFill>
                          <a:latin typeface="Calibri"/>
                          <a:ea typeface="Calibri"/>
                          <a:cs typeface="Calibri"/>
                          <a:sym typeface="Calibri"/>
                        </a:rPr>
                        <a:t>Questions pour </a:t>
                      </a:r>
                      <a:r>
                        <a:rPr lang="en-ZA" sz="1100" b="1" dirty="0" err="1">
                          <a:solidFill>
                            <a:schemeClr val="dk1"/>
                          </a:solidFill>
                          <a:latin typeface="Calibri"/>
                          <a:ea typeface="Calibri"/>
                          <a:cs typeface="Calibri"/>
                          <a:sym typeface="Calibri"/>
                        </a:rPr>
                        <a:t>l'élaboration</a:t>
                      </a:r>
                      <a:r>
                        <a:rPr lang="en-ZA" sz="1100" b="1" dirty="0">
                          <a:solidFill>
                            <a:schemeClr val="dk1"/>
                          </a:solidFill>
                          <a:latin typeface="Calibri"/>
                          <a:ea typeface="Calibri"/>
                          <a:cs typeface="Calibri"/>
                          <a:sym typeface="Calibri"/>
                        </a:rPr>
                        <a:t> d'un plan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 (explorer les options et les </a:t>
                      </a:r>
                      <a:r>
                        <a:rPr lang="en-ZA" sz="1100" b="1" dirty="0" err="1">
                          <a:solidFill>
                            <a:schemeClr val="dk1"/>
                          </a:solidFill>
                          <a:latin typeface="Calibri"/>
                          <a:ea typeface="Calibri"/>
                          <a:cs typeface="Calibri"/>
                          <a:sym typeface="Calibri"/>
                        </a:rPr>
                        <a:t>mesures</a:t>
                      </a:r>
                      <a:r>
                        <a:rPr lang="en-ZA" sz="1100" b="1" dirty="0">
                          <a:solidFill>
                            <a:schemeClr val="dk1"/>
                          </a:solidFill>
                          <a:latin typeface="Calibri"/>
                          <a:ea typeface="Calibri"/>
                          <a:cs typeface="Calibri"/>
                          <a:sym typeface="Calibri"/>
                        </a:rPr>
                        <a:t> de </a:t>
                      </a:r>
                      <a:r>
                        <a:rPr lang="en-ZA" sz="1100" b="1" dirty="0" err="1">
                          <a:solidFill>
                            <a:schemeClr val="dk1"/>
                          </a:solidFill>
                          <a:latin typeface="Calibri"/>
                          <a:ea typeface="Calibri"/>
                          <a:cs typeface="Calibri"/>
                          <a:sym typeface="Calibri"/>
                        </a:rPr>
                        <a:t>sécurité</a:t>
                      </a:r>
                      <a:r>
                        <a:rPr lang="en-ZA" sz="1100" b="1" dirty="0">
                          <a:solidFill>
                            <a:schemeClr val="dk1"/>
                          </a:solidFill>
                          <a:latin typeface="Calibri"/>
                          <a:ea typeface="Calibri"/>
                          <a:cs typeface="Calibri"/>
                          <a:sym typeface="Calibri"/>
                        </a:rPr>
                        <a:t>)</a:t>
                      </a:r>
                      <a:endParaRPr dirty="0"/>
                    </a:p>
                    <a:p>
                      <a:pPr marL="285750" marR="0" lvl="0" indent="-285750" algn="l" rtl="0">
                        <a:spcBef>
                          <a:spcPts val="60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Y a-t-il un </a:t>
                      </a:r>
                      <a:r>
                        <a:rPr lang="en-ZA" sz="1100" dirty="0" err="1">
                          <a:solidFill>
                            <a:schemeClr val="dk1"/>
                          </a:solidFill>
                          <a:latin typeface="Calibri"/>
                          <a:ea typeface="Calibri"/>
                          <a:cs typeface="Calibri"/>
                          <a:sym typeface="Calibri"/>
                        </a:rPr>
                        <a:t>endroit</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où</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tu</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peux</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aller</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si</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tu</a:t>
                      </a:r>
                      <a:r>
                        <a:rPr lang="en-ZA" sz="1100" dirty="0">
                          <a:solidFill>
                            <a:schemeClr val="dk1"/>
                          </a:solidFill>
                          <a:latin typeface="Calibri"/>
                          <a:ea typeface="Calibri"/>
                          <a:cs typeface="Calibri"/>
                          <a:sym typeface="Calibri"/>
                        </a:rPr>
                        <a:t> ne </a:t>
                      </a:r>
                      <a:r>
                        <a:rPr lang="en-ZA" sz="1100" dirty="0" err="1">
                          <a:solidFill>
                            <a:schemeClr val="dk1"/>
                          </a:solidFill>
                          <a:latin typeface="Calibri"/>
                          <a:ea typeface="Calibri"/>
                          <a:cs typeface="Calibri"/>
                          <a:sym typeface="Calibri"/>
                        </a:rPr>
                        <a:t>te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sens</a:t>
                      </a:r>
                      <a:r>
                        <a:rPr lang="en-ZA" sz="1100" dirty="0">
                          <a:solidFill>
                            <a:schemeClr val="dk1"/>
                          </a:solidFill>
                          <a:latin typeface="Calibri"/>
                          <a:ea typeface="Calibri"/>
                          <a:cs typeface="Calibri"/>
                          <a:sym typeface="Calibri"/>
                        </a:rPr>
                        <a:t> pas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sécurité</a:t>
                      </a:r>
                      <a:r>
                        <a:rPr lang="en-ZA" sz="11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1100"/>
                        <a:buFont typeface="Arial"/>
                        <a:buChar char="•"/>
                      </a:pPr>
                      <a:r>
                        <a:rPr lang="en-ZA" sz="1100" dirty="0" err="1">
                          <a:solidFill>
                            <a:schemeClr val="dk1"/>
                          </a:solidFill>
                          <a:latin typeface="Calibri"/>
                          <a:ea typeface="Calibri"/>
                          <a:cs typeface="Calibri"/>
                          <a:sym typeface="Calibri"/>
                        </a:rPr>
                        <a:t>Connaissez-vous</a:t>
                      </a:r>
                      <a:r>
                        <a:rPr lang="en-ZA" sz="1100" dirty="0">
                          <a:solidFill>
                            <a:schemeClr val="dk1"/>
                          </a:solidFill>
                          <a:latin typeface="Calibri"/>
                          <a:ea typeface="Calibri"/>
                          <a:cs typeface="Calibri"/>
                          <a:sym typeface="Calibri"/>
                        </a:rPr>
                        <a:t> des </a:t>
                      </a:r>
                      <a:r>
                        <a:rPr lang="en-ZA" sz="1100" dirty="0" err="1">
                          <a:solidFill>
                            <a:schemeClr val="dk1"/>
                          </a:solidFill>
                          <a:latin typeface="Calibri"/>
                          <a:ea typeface="Calibri"/>
                          <a:cs typeface="Calibri"/>
                          <a:sym typeface="Calibri"/>
                        </a:rPr>
                        <a:t>espaces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sécurisés</a:t>
                      </a:r>
                      <a:r>
                        <a:rPr lang="en-ZA" sz="1100" dirty="0">
                          <a:solidFill>
                            <a:schemeClr val="dk1"/>
                          </a:solidFill>
                          <a:latin typeface="Calibri"/>
                          <a:ea typeface="Calibri"/>
                          <a:cs typeface="Calibri"/>
                          <a:sym typeface="Calibri"/>
                        </a:rPr>
                        <a:t> à </a:t>
                      </a:r>
                      <a:r>
                        <a:rPr lang="en-ZA" sz="1100" dirty="0" err="1">
                          <a:solidFill>
                            <a:schemeClr val="dk1"/>
                          </a:solidFill>
                          <a:latin typeface="Calibri"/>
                          <a:ea typeface="Calibri"/>
                          <a:cs typeface="Calibri"/>
                          <a:sym typeface="Calibri"/>
                        </a:rPr>
                        <a:t>proximité</a:t>
                      </a:r>
                      <a:r>
                        <a:rPr lang="en-ZA" sz="1100" dirty="0">
                          <a:solidFill>
                            <a:schemeClr val="dk1"/>
                          </a:solidFill>
                          <a:latin typeface="Calibri"/>
                          <a:ea typeface="Calibri"/>
                          <a:cs typeface="Calibri"/>
                          <a:sym typeface="Calibri"/>
                        </a:rPr>
                        <a:t> ? (par </a:t>
                      </a:r>
                      <a:r>
                        <a:rPr lang="en-ZA" sz="1100" dirty="0" err="1">
                          <a:solidFill>
                            <a:schemeClr val="dk1"/>
                          </a:solidFill>
                          <a:latin typeface="Calibri"/>
                          <a:ea typeface="Calibri"/>
                          <a:cs typeface="Calibri"/>
                          <a:sym typeface="Calibri"/>
                        </a:rPr>
                        <a:t>exemple</a:t>
                      </a:r>
                      <a:r>
                        <a:rPr lang="en-ZA" sz="1100" dirty="0">
                          <a:solidFill>
                            <a:schemeClr val="dk1"/>
                          </a:solidFill>
                          <a:latin typeface="Calibri"/>
                          <a:ea typeface="Calibri"/>
                          <a:cs typeface="Calibri"/>
                          <a:sym typeface="Calibri"/>
                        </a:rPr>
                        <a:t>, un </a:t>
                      </a:r>
                      <a:r>
                        <a:rPr lang="en-ZA" sz="1100" dirty="0" err="1">
                          <a:solidFill>
                            <a:schemeClr val="dk1"/>
                          </a:solidFill>
                          <a:latin typeface="Calibri"/>
                          <a:ea typeface="Calibri"/>
                          <a:cs typeface="Calibri"/>
                          <a:sym typeface="Calibri"/>
                        </a:rPr>
                        <a:t>voisin</a:t>
                      </a:r>
                      <a:r>
                        <a:rPr lang="en-ZA" sz="1100" dirty="0">
                          <a:solidFill>
                            <a:schemeClr val="dk1"/>
                          </a:solidFill>
                          <a:latin typeface="Calibri"/>
                          <a:ea typeface="Calibri"/>
                          <a:cs typeface="Calibri"/>
                          <a:sym typeface="Calibri"/>
                        </a:rPr>
                        <a:t>, un </a:t>
                      </a:r>
                      <a:r>
                        <a:rPr lang="en-ZA" sz="1100" dirty="0" err="1">
                          <a:solidFill>
                            <a:schemeClr val="dk1"/>
                          </a:solidFill>
                          <a:latin typeface="Calibri"/>
                          <a:ea typeface="Calibri"/>
                          <a:cs typeface="Calibri"/>
                          <a:sym typeface="Calibri"/>
                        </a:rPr>
                        <a:t>responsable</a:t>
                      </a:r>
                      <a:r>
                        <a:rPr lang="en-ZA" sz="1100" dirty="0">
                          <a:solidFill>
                            <a:schemeClr val="dk1"/>
                          </a:solidFill>
                          <a:latin typeface="Calibri"/>
                          <a:ea typeface="Calibri"/>
                          <a:cs typeface="Calibri"/>
                          <a:sym typeface="Calibri"/>
                        </a:rPr>
                        <a:t> de la </a:t>
                      </a:r>
                      <a:r>
                        <a:rPr lang="en-ZA" sz="1100" dirty="0" err="1">
                          <a:solidFill>
                            <a:schemeClr val="dk1"/>
                          </a:solidFill>
                          <a:latin typeface="Calibri"/>
                          <a:ea typeface="Calibri"/>
                          <a:cs typeface="Calibri"/>
                          <a:sym typeface="Calibri"/>
                        </a:rPr>
                        <a:t>communauté</a:t>
                      </a:r>
                      <a:r>
                        <a:rPr lang="en-ZA" sz="1100" dirty="0">
                          <a:solidFill>
                            <a:schemeClr val="dk1"/>
                          </a:solidFill>
                          <a:latin typeface="Calibri"/>
                          <a:ea typeface="Calibri"/>
                          <a:cs typeface="Calibri"/>
                          <a:sym typeface="Calibri"/>
                        </a:rPr>
                        <a:t>, un </a:t>
                      </a:r>
                      <a:r>
                        <a:rPr lang="en-ZA" sz="1100" dirty="0" err="1">
                          <a:solidFill>
                            <a:schemeClr val="dk1"/>
                          </a:solidFill>
                          <a:latin typeface="Calibri"/>
                          <a:ea typeface="Calibri"/>
                          <a:cs typeface="Calibri"/>
                          <a:sym typeface="Calibri"/>
                        </a:rPr>
                        <a:t>espace</a:t>
                      </a:r>
                      <a:r>
                        <a:rPr lang="en-ZA" sz="1100" dirty="0">
                          <a:solidFill>
                            <a:schemeClr val="dk1"/>
                          </a:solidFill>
                          <a:latin typeface="Calibri"/>
                          <a:ea typeface="Calibri"/>
                          <a:cs typeface="Calibri"/>
                          <a:sym typeface="Calibri"/>
                        </a:rPr>
                        <a:t> convivial pour les enfants, etc.)</a:t>
                      </a:r>
                      <a:endParaRPr dirty="0"/>
                    </a:p>
                    <a:p>
                      <a:pPr marL="285750" marR="0" lvl="0" indent="-285750" algn="l" rtl="0">
                        <a:spcBef>
                          <a:spcPts val="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Comment </a:t>
                      </a:r>
                      <a:r>
                        <a:rPr lang="en-ZA" sz="1100" dirty="0" err="1">
                          <a:solidFill>
                            <a:schemeClr val="dk1"/>
                          </a:solidFill>
                          <a:latin typeface="Calibri"/>
                          <a:ea typeface="Calibri"/>
                          <a:cs typeface="Calibri"/>
                          <a:sym typeface="Calibri"/>
                        </a:rPr>
                        <a:t>sortiriez-vous</a:t>
                      </a:r>
                      <a:r>
                        <a:rPr lang="en-ZA" sz="1100" dirty="0">
                          <a:solidFill>
                            <a:schemeClr val="dk1"/>
                          </a:solidFill>
                          <a:latin typeface="Calibri"/>
                          <a:ea typeface="Calibri"/>
                          <a:cs typeface="Calibri"/>
                          <a:sym typeface="Calibri"/>
                        </a:rPr>
                        <a:t> de la </a:t>
                      </a:r>
                      <a:r>
                        <a:rPr lang="en-ZA" sz="1100" dirty="0" err="1">
                          <a:solidFill>
                            <a:schemeClr val="dk1"/>
                          </a:solidFill>
                          <a:latin typeface="Calibri"/>
                          <a:ea typeface="Calibri"/>
                          <a:cs typeface="Calibri"/>
                          <a:sym typeface="Calibri"/>
                        </a:rPr>
                        <a:t>maison</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cas</a:t>
                      </a:r>
                      <a:r>
                        <a:rPr lang="en-ZA" sz="1100" dirty="0">
                          <a:solidFill>
                            <a:schemeClr val="dk1"/>
                          </a:solidFill>
                          <a:latin typeface="Calibri"/>
                          <a:ea typeface="Calibri"/>
                          <a:cs typeface="Calibri"/>
                          <a:sym typeface="Calibri"/>
                        </a:rPr>
                        <a:t> de danger ?</a:t>
                      </a:r>
                      <a:endParaRPr dirty="0"/>
                    </a:p>
                    <a:p>
                      <a:pPr marL="285750" marR="0" lvl="0" indent="-285750" algn="l" rtl="0">
                        <a:spcBef>
                          <a:spcPts val="0"/>
                        </a:spcBef>
                        <a:spcAft>
                          <a:spcPts val="0"/>
                        </a:spcAft>
                        <a:buClr>
                          <a:schemeClr val="dk1"/>
                        </a:buClr>
                        <a:buSzPts val="1100"/>
                        <a:buFont typeface="Arial"/>
                        <a:buChar char="•"/>
                      </a:pPr>
                      <a:r>
                        <a:rPr lang="en-ZA" sz="1100" dirty="0">
                          <a:solidFill>
                            <a:schemeClr val="dk1"/>
                          </a:solidFill>
                          <a:latin typeface="Calibri"/>
                          <a:ea typeface="Calibri"/>
                          <a:cs typeface="Calibri"/>
                          <a:sym typeface="Calibri"/>
                        </a:rPr>
                        <a:t>Y a-t-il un jour </a:t>
                      </a:r>
                      <a:r>
                        <a:rPr lang="en-ZA" sz="1100" dirty="0" err="1">
                          <a:solidFill>
                            <a:schemeClr val="dk1"/>
                          </a:solidFill>
                          <a:latin typeface="Calibri"/>
                          <a:ea typeface="Calibri"/>
                          <a:cs typeface="Calibri"/>
                          <a:sym typeface="Calibri"/>
                        </a:rPr>
                        <a:t>ou</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une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heure</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particulier </a:t>
                      </a:r>
                      <a:r>
                        <a:rPr lang="en-ZA" sz="1100" dirty="0" err="1">
                          <a:solidFill>
                            <a:schemeClr val="dk1"/>
                          </a:solidFill>
                          <a:latin typeface="Calibri"/>
                          <a:ea typeface="Calibri"/>
                          <a:cs typeface="Calibri"/>
                          <a:sym typeface="Calibri"/>
                        </a:rPr>
                        <a:t>où</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pouvez</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sortir</a:t>
                      </a:r>
                      <a:r>
                        <a:rPr lang="en-ZA" sz="1100" dirty="0">
                          <a:solidFill>
                            <a:schemeClr val="dk1"/>
                          </a:solidFill>
                          <a:latin typeface="Calibri"/>
                          <a:ea typeface="Calibri"/>
                          <a:cs typeface="Calibri"/>
                          <a:sym typeface="Calibri"/>
                        </a:rPr>
                        <a:t> de chez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et </a:t>
                      </a:r>
                      <a:r>
                        <a:rPr lang="en-ZA" sz="1100" dirty="0" err="1">
                          <a:solidFill>
                            <a:schemeClr val="dk1"/>
                          </a:solidFill>
                          <a:latin typeface="Calibri"/>
                          <a:ea typeface="Calibri"/>
                          <a:cs typeface="Calibri"/>
                          <a:sym typeface="Calibri"/>
                        </a:rPr>
                        <a:t>vous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déplacer</a:t>
                      </a:r>
                      <a:r>
                        <a:rPr lang="en-ZA" sz="1100" dirty="0">
                          <a:solidFill>
                            <a:schemeClr val="dk1"/>
                          </a:solidFill>
                          <a:latin typeface="Calibri"/>
                          <a:ea typeface="Calibri"/>
                          <a:cs typeface="Calibri"/>
                          <a:sym typeface="Calibri"/>
                        </a:rPr>
                        <a:t> plus </a:t>
                      </a:r>
                      <a:r>
                        <a:rPr lang="en-ZA" sz="1100" dirty="0" err="1">
                          <a:solidFill>
                            <a:schemeClr val="dk1"/>
                          </a:solidFill>
                          <a:latin typeface="Calibri"/>
                          <a:ea typeface="Calibri"/>
                          <a:cs typeface="Calibri"/>
                          <a:sym typeface="Calibri"/>
                        </a:rPr>
                        <a:t>librement</a:t>
                      </a:r>
                      <a:r>
                        <a:rPr lang="en-ZA" sz="1100" dirty="0">
                          <a:solidFill>
                            <a:schemeClr val="dk1"/>
                          </a:solidFill>
                          <a:latin typeface="Calibri"/>
                          <a:ea typeface="Calibri"/>
                          <a:cs typeface="Calibri"/>
                          <a:sym typeface="Calibri"/>
                        </a:rPr>
                        <a:t> ?</a:t>
                      </a:r>
                      <a:endParaRPr dirty="0"/>
                    </a:p>
                  </a:txBody>
                  <a:tcPr marL="91450" marR="91450" marT="45725" marB="45725">
                    <a:solidFill>
                      <a:schemeClr val="bg1"/>
                    </a:solidFill>
                  </a:tcPr>
                </a:tc>
                <a:extLst>
                  <a:ext uri="{0D108BD9-81ED-4DB2-BD59-A6C34878D82A}">
                    <a16:rowId xmlns:a16="http://schemas.microsoft.com/office/drawing/2014/main" val="10001"/>
                  </a:ext>
                </a:extLst>
              </a:tr>
            </a:tbl>
          </a:graphicData>
        </a:graphic>
      </p:graphicFrame>
      <p:sp>
        <p:nvSpPr>
          <p:cNvPr id="2416" name="Google Shape;2416;p76"/>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7" name="Google Shape;2417;p76"/>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8" name="Google Shape;2418;p76"/>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9" name="Google Shape;2419;p76"/>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0" name="Google Shape;2420;p76"/>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1" name="Google Shape;2421;p76"/>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2" name="Google Shape;2422;p76"/>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426"/>
        <p:cNvGrpSpPr/>
        <p:nvPr/>
      </p:nvGrpSpPr>
      <p:grpSpPr>
        <a:xfrm>
          <a:off x="0" y="0"/>
          <a:ext cx="0" cy="0"/>
          <a:chOff x="0" y="0"/>
          <a:chExt cx="0" cy="0"/>
        </a:xfrm>
      </p:grpSpPr>
      <p:sp>
        <p:nvSpPr>
          <p:cNvPr id="2427" name="Google Shape;2427;p77"/>
          <p:cNvSpPr txBox="1"/>
          <p:nvPr/>
        </p:nvSpPr>
        <p:spPr>
          <a:xfrm>
            <a:off x="996287" y="42280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CARTE DE LA COMMUNAUTÉ</a:t>
            </a:r>
            <a:endParaRPr/>
          </a:p>
        </p:txBody>
      </p:sp>
      <p:graphicFrame>
        <p:nvGraphicFramePr>
          <p:cNvPr id="2428" name="Google Shape;2428;p77"/>
          <p:cNvGraphicFramePr/>
          <p:nvPr>
            <p:extLst>
              <p:ext uri="{D42A27DB-BD31-4B8C-83A1-F6EECF244321}">
                <p14:modId xmlns:p14="http://schemas.microsoft.com/office/powerpoint/2010/main" val="3592793671"/>
              </p:ext>
            </p:extLst>
          </p:nvPr>
        </p:nvGraphicFramePr>
        <p:xfrm>
          <a:off x="996287" y="759460"/>
          <a:ext cx="5254050" cy="855480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Vue d'ensemble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solidFill>
                            <a:schemeClr val="dk1"/>
                          </a:solidFill>
                        </a:rPr>
                        <a:t>La carte de la </a:t>
                      </a:r>
                      <a:r>
                        <a:rPr lang="en-ZA" sz="1100" b="0" dirty="0" err="1">
                          <a:solidFill>
                            <a:schemeClr val="dk1"/>
                          </a:solidFill>
                        </a:rPr>
                        <a:t>communauté</a:t>
                      </a:r>
                      <a:r>
                        <a:rPr lang="en-ZA" sz="1100" b="0" dirty="0">
                          <a:solidFill>
                            <a:schemeClr val="dk1"/>
                          </a:solidFill>
                        </a:rPr>
                        <a:t> </a:t>
                      </a:r>
                      <a:r>
                        <a:rPr lang="en-ZA" sz="1100" b="0" dirty="0" err="1">
                          <a:solidFill>
                            <a:schemeClr val="dk1"/>
                          </a:solidFill>
                        </a:rPr>
                        <a:t>est</a:t>
                      </a:r>
                      <a:r>
                        <a:rPr lang="en-ZA" sz="1100" b="0" dirty="0">
                          <a:solidFill>
                            <a:schemeClr val="dk1"/>
                          </a:solidFill>
                        </a:rPr>
                        <a:t> un </a:t>
                      </a:r>
                      <a:r>
                        <a:rPr lang="en-ZA" sz="1100" b="0" dirty="0" err="1">
                          <a:solidFill>
                            <a:schemeClr val="dk1"/>
                          </a:solidFill>
                        </a:rPr>
                        <a:t>outil</a:t>
                      </a:r>
                      <a:r>
                        <a:rPr lang="en-ZA" sz="1100" b="0" dirty="0">
                          <a:solidFill>
                            <a:schemeClr val="dk1"/>
                          </a:solidFill>
                        </a:rPr>
                        <a:t> qui aide les enfants à dresser la carte des </a:t>
                      </a:r>
                      <a:r>
                        <a:rPr lang="en-ZA" sz="1100" b="0" dirty="0" err="1">
                          <a:solidFill>
                            <a:schemeClr val="dk1"/>
                          </a:solidFill>
                        </a:rPr>
                        <a:t>lieux</a:t>
                      </a:r>
                      <a:r>
                        <a:rPr lang="en-ZA" sz="1100" b="0" dirty="0">
                          <a:solidFill>
                            <a:schemeClr val="dk1"/>
                          </a:solidFill>
                        </a:rPr>
                        <a:t> et des </a:t>
                      </a:r>
                      <a:r>
                        <a:rPr lang="en-ZA" sz="1100" b="0" dirty="0" err="1">
                          <a:solidFill>
                            <a:schemeClr val="dk1"/>
                          </a:solidFill>
                        </a:rPr>
                        <a:t>personnes</a:t>
                      </a:r>
                      <a:r>
                        <a:rPr lang="en-ZA" sz="1100" b="0" dirty="0">
                          <a:solidFill>
                            <a:schemeClr val="dk1"/>
                          </a:solidFill>
                        </a:rPr>
                        <a:t> </a:t>
                      </a:r>
                      <a:r>
                        <a:rPr lang="en-ZA" sz="1100" b="0" dirty="0" err="1">
                          <a:solidFill>
                            <a:schemeClr val="dk1"/>
                          </a:solidFill>
                        </a:rPr>
                        <a:t>sûrs</a:t>
                      </a:r>
                      <a:r>
                        <a:rPr lang="en-ZA" sz="1100" b="0" dirty="0">
                          <a:solidFill>
                            <a:schemeClr val="dk1"/>
                          </a:solidFill>
                        </a:rPr>
                        <a:t> au sein de </a:t>
                      </a:r>
                      <a:r>
                        <a:rPr lang="en-ZA" sz="1100" b="0" dirty="0" err="1">
                          <a:solidFill>
                            <a:schemeClr val="dk1"/>
                          </a:solidFill>
                        </a:rPr>
                        <a:t>leur</a:t>
                      </a:r>
                      <a:r>
                        <a:rPr lang="en-ZA" sz="1100" b="0" dirty="0">
                          <a:solidFill>
                            <a:schemeClr val="dk1"/>
                          </a:solidFill>
                        </a:rPr>
                        <a:t> </a:t>
                      </a:r>
                      <a:r>
                        <a:rPr lang="en-ZA" sz="1100" b="0" dirty="0" err="1">
                          <a:solidFill>
                            <a:schemeClr val="dk1"/>
                          </a:solidFill>
                        </a:rPr>
                        <a:t>communauté</a:t>
                      </a:r>
                      <a:r>
                        <a:rPr lang="en-ZA" sz="1100" b="0" dirty="0">
                          <a:solidFill>
                            <a:schemeClr val="dk1"/>
                          </a:solidFill>
                        </a:rPr>
                        <a:t>.</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dk1"/>
                          </a:solidFill>
                        </a:rPr>
                        <a:t>L'heure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t>Cela</a:t>
                      </a:r>
                      <a:r>
                        <a:rPr lang="en-ZA" sz="1100" b="0" dirty="0"/>
                        <a:t> </a:t>
                      </a:r>
                      <a:r>
                        <a:rPr lang="en-ZA" sz="1100" b="0" dirty="0" err="1"/>
                        <a:t>dépend</a:t>
                      </a:r>
                      <a:r>
                        <a:rPr lang="en-ZA" sz="1100" b="0" dirty="0"/>
                        <a:t> de </a:t>
                      </a:r>
                      <a:r>
                        <a:rPr lang="en-ZA" sz="1100" b="0" dirty="0" err="1"/>
                        <a:t>l'enfant</a:t>
                      </a:r>
                      <a:r>
                        <a:rPr lang="en-ZA" sz="1100" b="0" dirty="0"/>
                        <a:t>. Tant </a:t>
                      </a:r>
                      <a:r>
                        <a:rPr lang="en-ZA" sz="1100" b="0" dirty="0" err="1"/>
                        <a:t>qu'il</a:t>
                      </a:r>
                      <a:r>
                        <a:rPr lang="en-ZA" sz="1100" b="0" dirty="0"/>
                        <a:t> </a:t>
                      </a:r>
                      <a:r>
                        <a:rPr lang="en-ZA" sz="1100" b="0" dirty="0" err="1"/>
                        <a:t>est</a:t>
                      </a:r>
                      <a:r>
                        <a:rPr lang="en-ZA" sz="1100" b="0" dirty="0"/>
                        <a:t> </a:t>
                      </a:r>
                      <a:r>
                        <a:rPr lang="en-ZA" sz="1100" b="0" dirty="0" err="1"/>
                        <a:t>engagé</a:t>
                      </a:r>
                      <a:r>
                        <a:rPr lang="en-ZA" sz="1100" b="0" dirty="0"/>
                        <a:t>. La durée </a:t>
                      </a:r>
                      <a:r>
                        <a:rPr lang="en-ZA" sz="1100" b="0" dirty="0" err="1"/>
                        <a:t>peut</a:t>
                      </a:r>
                      <a:r>
                        <a:rPr lang="en-ZA" sz="1100" b="0" dirty="0"/>
                        <a:t> varier de 15 à 30 minutes.</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dk1"/>
                          </a:solidFill>
                        </a:rPr>
                        <a:t>Âge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t>Cette</a:t>
                      </a:r>
                      <a:r>
                        <a:rPr lang="en-ZA" sz="1100" b="0" dirty="0"/>
                        <a:t> </a:t>
                      </a:r>
                      <a:r>
                        <a:rPr lang="en-ZA" sz="1100" b="0" dirty="0" err="1"/>
                        <a:t>activité</a:t>
                      </a:r>
                      <a:r>
                        <a:rPr lang="en-ZA" sz="1100" b="0" dirty="0"/>
                        <a:t> </a:t>
                      </a:r>
                      <a:r>
                        <a:rPr lang="en-ZA" sz="1100" b="0" dirty="0" err="1"/>
                        <a:t>est</a:t>
                      </a:r>
                      <a:r>
                        <a:rPr lang="en-ZA" sz="1100" b="0" dirty="0"/>
                        <a:t> </a:t>
                      </a:r>
                      <a:r>
                        <a:rPr lang="en-ZA" sz="1100" b="0" dirty="0" err="1"/>
                        <a:t>recommandée</a:t>
                      </a:r>
                      <a:r>
                        <a:rPr lang="en-ZA" sz="1100" b="0" dirty="0"/>
                        <a:t> pour les enfants </a:t>
                      </a:r>
                      <a:r>
                        <a:rPr lang="en-ZA" sz="1100" b="0" dirty="0" err="1"/>
                        <a:t>âgés</a:t>
                      </a:r>
                      <a:r>
                        <a:rPr lang="en-ZA" sz="1100" b="0" dirty="0"/>
                        <a:t> de 4 à 12 </a:t>
                      </a:r>
                      <a:r>
                        <a:rPr lang="en-ZA" sz="1100" b="0" dirty="0" err="1"/>
                        <a:t>ans</a:t>
                      </a:r>
                      <a:r>
                        <a:rPr lang="en-ZA" sz="1100" b="0" dirty="0"/>
                        <a:t> (</a:t>
                      </a:r>
                      <a:r>
                        <a:rPr lang="en-ZA" sz="1100" b="0" dirty="0" err="1"/>
                        <a:t>en</a:t>
                      </a:r>
                      <a:r>
                        <a:rPr lang="en-ZA" sz="1100" b="0" dirty="0"/>
                        <a:t> </a:t>
                      </a:r>
                      <a:r>
                        <a:rPr lang="en-ZA" sz="1100" b="0" dirty="0" err="1"/>
                        <a:t>fonction</a:t>
                      </a:r>
                      <a:r>
                        <a:rPr lang="en-ZA" sz="1100" b="0" dirty="0"/>
                        <a:t> de la </a:t>
                      </a:r>
                      <a:r>
                        <a:rPr lang="en-ZA" sz="1100" b="0" dirty="0" err="1"/>
                        <a:t>maturité</a:t>
                      </a:r>
                      <a:r>
                        <a:rPr lang="en-ZA" sz="1100" b="0" dirty="0"/>
                        <a:t> de </a:t>
                      </a:r>
                      <a:r>
                        <a:rPr lang="en-ZA" sz="1100" b="0" dirty="0" err="1"/>
                        <a:t>l'enfant</a:t>
                      </a:r>
                      <a:r>
                        <a:rPr lang="en-ZA" sz="1100" b="0" dirty="0"/>
                        <a:t> et de </a:t>
                      </a:r>
                      <a:r>
                        <a:rPr lang="en-ZA" sz="1100" b="0" dirty="0" err="1"/>
                        <a:t>sa</a:t>
                      </a:r>
                      <a:r>
                        <a:rPr lang="en-ZA" sz="1100" b="0" dirty="0"/>
                        <a:t> </a:t>
                      </a:r>
                      <a:r>
                        <a:rPr lang="en-ZA" sz="1100" b="0" dirty="0" err="1"/>
                        <a:t>capacité</a:t>
                      </a:r>
                      <a:r>
                        <a:rPr lang="en-ZA" sz="1100" b="0" dirty="0"/>
                        <a:t> à </a:t>
                      </a:r>
                      <a:r>
                        <a:rPr lang="en-ZA" sz="1100" b="0" dirty="0" err="1"/>
                        <a:t>s'exprimer</a:t>
                      </a:r>
                      <a:r>
                        <a:rPr lang="en-ZA" sz="1100" b="0" dirty="0"/>
                        <a:t>, </a:t>
                      </a:r>
                      <a:r>
                        <a:rPr lang="en-ZA" sz="1100" b="0" dirty="0" err="1"/>
                        <a:t>elle</a:t>
                      </a:r>
                      <a:r>
                        <a:rPr lang="en-ZA" sz="1100" b="0" dirty="0"/>
                        <a:t> </a:t>
                      </a:r>
                      <a:r>
                        <a:rPr lang="en-ZA" sz="1100" b="0" dirty="0" err="1"/>
                        <a:t>peut</a:t>
                      </a:r>
                      <a:r>
                        <a:rPr lang="en-ZA" sz="1100" b="0" dirty="0"/>
                        <a:t> </a:t>
                      </a:r>
                      <a:r>
                        <a:rPr lang="en-ZA" sz="1100" b="0" dirty="0" err="1"/>
                        <a:t>également</a:t>
                      </a:r>
                      <a:r>
                        <a:rPr lang="en-ZA" sz="1100" b="0" dirty="0"/>
                        <a:t> </a:t>
                      </a:r>
                      <a:r>
                        <a:rPr lang="en-ZA" sz="1100" b="0" dirty="0" err="1"/>
                        <a:t>être</a:t>
                      </a:r>
                      <a:r>
                        <a:rPr lang="en-ZA" sz="1100" b="0" dirty="0"/>
                        <a:t> utile à un </a:t>
                      </a:r>
                      <a:r>
                        <a:rPr lang="en-ZA" sz="1100" b="0" dirty="0" err="1"/>
                        <a:t>âge</a:t>
                      </a:r>
                      <a:r>
                        <a:rPr lang="en-ZA" sz="1100" b="0" dirty="0"/>
                        <a:t> plus </a:t>
                      </a:r>
                      <a:r>
                        <a:rPr lang="en-ZA" sz="1100" b="0" dirty="0" err="1"/>
                        <a:t>avancé</a:t>
                      </a:r>
                      <a:r>
                        <a:rPr lang="en-ZA" sz="1100" b="0" dirty="0"/>
                        <a:t>).</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dk1"/>
                          </a:solidFill>
                        </a:rPr>
                        <a:t>Matériaux</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t>Papier et </a:t>
                      </a:r>
                      <a:r>
                        <a:rPr lang="en-ZA" sz="1100" b="0" dirty="0" err="1"/>
                        <a:t>feutres</a:t>
                      </a:r>
                      <a:r>
                        <a:rPr lang="en-ZA" sz="1100" b="0" dirty="0"/>
                        <a:t> </a:t>
                      </a:r>
                      <a:r>
                        <a:rPr lang="en-ZA" sz="1100" b="0" dirty="0" err="1"/>
                        <a:t>ou</a:t>
                      </a:r>
                      <a:r>
                        <a:rPr lang="en-ZA" sz="1100" b="0" dirty="0"/>
                        <a:t> crayons de couleur</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dk1"/>
                          </a:solidFill>
                        </a:rPr>
                        <a:t>La participation</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t>Les </a:t>
                      </a:r>
                      <a:r>
                        <a:rPr lang="en-ZA" sz="1100" b="0" dirty="0" err="1"/>
                        <a:t>gestionnaires</a:t>
                      </a:r>
                      <a:r>
                        <a:rPr lang="en-ZA" sz="1100" b="0" dirty="0"/>
                        <a:t> de </a:t>
                      </a:r>
                      <a:r>
                        <a:rPr lang="en-ZA" sz="1100" b="0" dirty="0" err="1"/>
                        <a:t>cas</a:t>
                      </a:r>
                      <a:r>
                        <a:rPr lang="en-ZA" sz="1100" b="0" dirty="0"/>
                        <a:t> </a:t>
                      </a:r>
                      <a:r>
                        <a:rPr lang="en-ZA" sz="1100" b="0" dirty="0" err="1"/>
                        <a:t>doivent</a:t>
                      </a:r>
                      <a:r>
                        <a:rPr lang="en-ZA" sz="1100" b="0" dirty="0"/>
                        <a:t> </a:t>
                      </a:r>
                      <a:r>
                        <a:rPr lang="en-ZA" sz="1100" b="0" dirty="0" err="1"/>
                        <a:t>réaliser</a:t>
                      </a:r>
                      <a:r>
                        <a:rPr lang="en-ZA" sz="1100" b="0" dirty="0"/>
                        <a:t> </a:t>
                      </a:r>
                      <a:r>
                        <a:rPr lang="en-ZA" sz="1100" b="0" dirty="0" err="1"/>
                        <a:t>cette</a:t>
                      </a:r>
                      <a:r>
                        <a:rPr lang="en-ZA" sz="1100" b="0" dirty="0"/>
                        <a:t> </a:t>
                      </a:r>
                      <a:r>
                        <a:rPr lang="en-ZA" sz="1100" b="0" dirty="0" err="1"/>
                        <a:t>activité</a:t>
                      </a:r>
                      <a:r>
                        <a:rPr lang="en-ZA" sz="1100" b="0" dirty="0"/>
                        <a:t> avec les enfants </a:t>
                      </a:r>
                      <a:r>
                        <a:rPr lang="en-ZA" sz="1100" b="0" dirty="0" err="1"/>
                        <a:t>individuellement</a:t>
                      </a:r>
                      <a:r>
                        <a:rPr lang="en-ZA" sz="1100" b="0" dirty="0"/>
                        <a:t> ; </a:t>
                      </a:r>
                      <a:r>
                        <a:rPr lang="en-ZA" sz="1100" b="0" dirty="0" err="1"/>
                        <a:t>toutefois</a:t>
                      </a:r>
                      <a:r>
                        <a:rPr lang="en-ZA" sz="1100" b="0" dirty="0"/>
                        <a:t>, la </a:t>
                      </a:r>
                      <a:r>
                        <a:rPr lang="en-ZA" sz="1100" b="0" dirty="0" err="1"/>
                        <a:t>présence</a:t>
                      </a:r>
                      <a:r>
                        <a:rPr lang="en-ZA" sz="1100" b="0" dirty="0"/>
                        <a:t> de la </a:t>
                      </a:r>
                      <a:r>
                        <a:rPr lang="en-ZA" sz="1100" b="0" dirty="0" err="1"/>
                        <a:t>personne</a:t>
                      </a:r>
                      <a:r>
                        <a:rPr lang="en-ZA" sz="1100" b="0" dirty="0"/>
                        <a:t> qui </a:t>
                      </a:r>
                      <a:r>
                        <a:rPr lang="en-ZA" sz="1100" b="0" dirty="0" err="1"/>
                        <a:t>s'occupe</a:t>
                      </a:r>
                      <a:r>
                        <a:rPr lang="en-ZA" sz="1100" b="0" dirty="0"/>
                        <a:t> de </a:t>
                      </a:r>
                      <a:r>
                        <a:rPr lang="en-ZA" sz="1100" b="0" dirty="0" err="1"/>
                        <a:t>l'enfant</a:t>
                      </a:r>
                      <a:r>
                        <a:rPr lang="en-ZA" sz="1100" b="0" dirty="0"/>
                        <a:t> </a:t>
                      </a:r>
                      <a:r>
                        <a:rPr lang="en-ZA" sz="1100" b="0" dirty="0" err="1"/>
                        <a:t>peut</a:t>
                      </a:r>
                      <a:r>
                        <a:rPr lang="en-ZA" sz="1100" b="0" dirty="0"/>
                        <a:t> </a:t>
                      </a:r>
                      <a:r>
                        <a:rPr lang="en-ZA" sz="1100" b="0" dirty="0" err="1"/>
                        <a:t>s'avérer</a:t>
                      </a:r>
                      <a:r>
                        <a:rPr lang="en-ZA" sz="1100" b="0" dirty="0"/>
                        <a:t> </a:t>
                      </a:r>
                      <a:r>
                        <a:rPr lang="en-ZA" sz="1100" b="0" dirty="0" err="1"/>
                        <a:t>nécessaire</a:t>
                      </a:r>
                      <a:r>
                        <a:rPr lang="en-ZA" sz="1100" b="0" dirty="0"/>
                        <a:t> </a:t>
                      </a:r>
                      <a:r>
                        <a:rPr lang="en-ZA" sz="1100" b="0" dirty="0" err="1"/>
                        <a:t>ou</a:t>
                      </a:r>
                      <a:r>
                        <a:rPr lang="en-ZA" sz="1100" b="0" dirty="0"/>
                        <a:t> utile </a:t>
                      </a:r>
                      <a:r>
                        <a:rPr lang="en-ZA" sz="1100" b="0" dirty="0" err="1"/>
                        <a:t>si</a:t>
                      </a:r>
                      <a:r>
                        <a:rPr lang="en-ZA" sz="1100" b="0" dirty="0"/>
                        <a:t> </a:t>
                      </a:r>
                      <a:r>
                        <a:rPr lang="en-ZA" sz="1100" b="0" dirty="0" err="1"/>
                        <a:t>l'enfant</a:t>
                      </a:r>
                      <a:r>
                        <a:rPr lang="en-ZA" sz="1100" b="0" dirty="0"/>
                        <a:t> refuse de </a:t>
                      </a:r>
                      <a:r>
                        <a:rPr lang="en-ZA" sz="1100" b="0" dirty="0" err="1"/>
                        <a:t>participer</a:t>
                      </a:r>
                      <a:r>
                        <a:rPr lang="en-ZA" sz="1100" b="0" dirty="0"/>
                        <a:t> à </a:t>
                      </a:r>
                      <a:r>
                        <a:rPr lang="en-ZA" sz="1100" b="0" dirty="0" err="1"/>
                        <a:t>cette</a:t>
                      </a:r>
                      <a:r>
                        <a:rPr lang="en-ZA" sz="1100" b="0" dirty="0"/>
                        <a:t> </a:t>
                      </a:r>
                      <a:r>
                        <a:rPr lang="en-ZA" sz="1100" b="0" dirty="0" err="1"/>
                        <a:t>activité</a:t>
                      </a:r>
                      <a:r>
                        <a:rPr lang="en-ZA" sz="1100" b="0" dirty="0"/>
                        <a:t> </a:t>
                      </a:r>
                      <a:r>
                        <a:rPr lang="en-ZA" sz="1100" b="0" dirty="0" err="1"/>
                        <a:t>ou</a:t>
                      </a:r>
                      <a:r>
                        <a:rPr lang="en-ZA" sz="1100" b="0" dirty="0"/>
                        <a:t> </a:t>
                      </a:r>
                      <a:r>
                        <a:rPr lang="en-ZA" sz="1100" b="0" dirty="0" err="1"/>
                        <a:t>n'est</a:t>
                      </a:r>
                      <a:r>
                        <a:rPr lang="en-ZA" sz="1100" b="0" dirty="0"/>
                        <a:t> pas </a:t>
                      </a:r>
                      <a:r>
                        <a:rPr lang="en-ZA" sz="1100" b="0" dirty="0" err="1"/>
                        <a:t>en</a:t>
                      </a:r>
                      <a:r>
                        <a:rPr lang="en-ZA" sz="1100" b="0" dirty="0"/>
                        <a:t> </a:t>
                      </a:r>
                      <a:r>
                        <a:rPr lang="en-ZA" sz="1100" b="0" dirty="0" err="1"/>
                        <a:t>mesure</a:t>
                      </a:r>
                      <a:r>
                        <a:rPr lang="en-ZA" sz="1100" b="0" dirty="0"/>
                        <a:t> de le faire </a:t>
                      </a:r>
                      <a:r>
                        <a:rPr lang="en-ZA" sz="1100" b="0" dirty="0" err="1"/>
                        <a:t>en</a:t>
                      </a:r>
                      <a:r>
                        <a:rPr lang="en-ZA" sz="1100" b="0" dirty="0"/>
                        <a:t> raison de son </a:t>
                      </a:r>
                      <a:r>
                        <a:rPr lang="en-ZA" sz="1100" b="0" dirty="0" err="1"/>
                        <a:t>âge</a:t>
                      </a:r>
                      <a:r>
                        <a:rPr lang="en-ZA" sz="1100" b="0" dirty="0"/>
                        <a:t>, de son </a:t>
                      </a:r>
                      <a:r>
                        <a:rPr lang="en-ZA" sz="1100" b="0" dirty="0" err="1"/>
                        <a:t>stade</a:t>
                      </a:r>
                      <a:r>
                        <a:rPr lang="en-ZA" sz="1100" b="0" dirty="0"/>
                        <a:t> de </a:t>
                      </a:r>
                      <a:r>
                        <a:rPr lang="en-ZA" sz="1100" b="0" dirty="0" err="1"/>
                        <a:t>développement</a:t>
                      </a:r>
                      <a:r>
                        <a:rPr lang="en-ZA" sz="1100" b="0" dirty="0"/>
                        <a:t>, de </a:t>
                      </a:r>
                      <a:r>
                        <a:rPr lang="en-ZA" sz="1100" b="0" dirty="0" err="1"/>
                        <a:t>ses</a:t>
                      </a:r>
                      <a:r>
                        <a:rPr lang="en-ZA" sz="1100" b="0" dirty="0"/>
                        <a:t> </a:t>
                      </a:r>
                      <a:r>
                        <a:rPr lang="en-ZA" sz="1100" b="0" dirty="0" err="1"/>
                        <a:t>préférences</a:t>
                      </a:r>
                      <a:r>
                        <a:rPr lang="en-ZA" sz="1100" b="0" dirty="0"/>
                        <a:t> </a:t>
                      </a:r>
                      <a:r>
                        <a:rPr lang="en-ZA" sz="1100" b="0" dirty="0" err="1"/>
                        <a:t>ou</a:t>
                      </a:r>
                      <a:r>
                        <a:rPr lang="en-ZA" sz="1100" b="0" dirty="0"/>
                        <a:t> de </a:t>
                      </a:r>
                      <a:r>
                        <a:rPr lang="en-ZA" sz="1100" b="0" dirty="0" err="1"/>
                        <a:t>ses</a:t>
                      </a:r>
                      <a:r>
                        <a:rPr lang="en-ZA" sz="1100" b="0" dirty="0"/>
                        <a:t> </a:t>
                      </a:r>
                      <a:r>
                        <a:rPr lang="en-ZA" sz="1100" b="0" dirty="0" err="1"/>
                        <a:t>capacités</a:t>
                      </a:r>
                      <a:r>
                        <a:rPr lang="en-ZA" sz="1100" b="0" dirty="0"/>
                        <a:t> </a:t>
                      </a:r>
                      <a:r>
                        <a:rPr lang="en-ZA" sz="1100" b="0" dirty="0" err="1"/>
                        <a:t>en</a:t>
                      </a:r>
                      <a:r>
                        <a:rPr lang="en-ZA" sz="1100" b="0" dirty="0"/>
                        <a:t> matière de communication.</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dk1"/>
                          </a:solidFill>
                        </a:rPr>
                        <a:t>Objectif</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spcBef>
                          <a:spcPts val="0"/>
                        </a:spcBef>
                        <a:spcAft>
                          <a:spcPts val="0"/>
                        </a:spcAft>
                        <a:buNone/>
                      </a:pPr>
                      <a:r>
                        <a:rPr lang="en-ZA" sz="1100" b="0" dirty="0"/>
                        <a:t>Avant de </a:t>
                      </a:r>
                      <a:r>
                        <a:rPr lang="en-ZA" sz="1100" b="0" dirty="0" err="1"/>
                        <a:t>remplir</a:t>
                      </a:r>
                      <a:r>
                        <a:rPr lang="en-ZA" sz="1100" b="0" dirty="0"/>
                        <a:t> la carte de la </a:t>
                      </a:r>
                      <a:r>
                        <a:rPr lang="en-ZA" sz="1100" b="0" dirty="0" err="1"/>
                        <a:t>communauté</a:t>
                      </a:r>
                      <a:r>
                        <a:rPr lang="en-ZA" sz="1100" b="0" dirty="0"/>
                        <a:t>, les </a:t>
                      </a:r>
                      <a:r>
                        <a:rPr lang="en-ZA" sz="1100" b="0" dirty="0" err="1"/>
                        <a:t>gestionnaires</a:t>
                      </a:r>
                      <a:r>
                        <a:rPr lang="en-ZA" sz="1100" b="0" dirty="0"/>
                        <a:t> de </a:t>
                      </a:r>
                      <a:r>
                        <a:rPr lang="en-ZA" sz="1100" b="0" dirty="0" err="1"/>
                        <a:t>cas</a:t>
                      </a:r>
                      <a:r>
                        <a:rPr lang="en-ZA" sz="1100" b="0" dirty="0"/>
                        <a:t> </a:t>
                      </a:r>
                      <a:r>
                        <a:rPr lang="en-ZA" sz="1100" b="0" dirty="0" err="1"/>
                        <a:t>doivent</a:t>
                      </a:r>
                      <a:r>
                        <a:rPr lang="en-ZA" sz="1100" b="0" dirty="0"/>
                        <a:t> </a:t>
                      </a:r>
                      <a:r>
                        <a:rPr lang="en-ZA" sz="1100" b="0" dirty="0" err="1"/>
                        <a:t>expliquer</a:t>
                      </a:r>
                      <a:r>
                        <a:rPr lang="en-ZA" sz="1100" b="0" dirty="0"/>
                        <a:t> à </a:t>
                      </a:r>
                      <a:r>
                        <a:rPr lang="en-ZA" sz="1100" b="0" dirty="0" err="1"/>
                        <a:t>l'enfant</a:t>
                      </a:r>
                      <a:r>
                        <a:rPr lang="en-ZA" sz="1100" b="0" dirty="0"/>
                        <a:t> le but de </a:t>
                      </a:r>
                      <a:r>
                        <a:rPr lang="en-ZA" sz="1100" b="0" dirty="0" err="1"/>
                        <a:t>l'activité</a:t>
                      </a:r>
                      <a:r>
                        <a:rPr lang="en-ZA" sz="1100" b="0" dirty="0"/>
                        <a:t> : </a:t>
                      </a:r>
                      <a:endParaRPr dirty="0"/>
                    </a:p>
                    <a:p>
                      <a:pPr marL="628650" marR="0" lvl="1" indent="-171450" algn="l" rtl="0">
                        <a:spcBef>
                          <a:spcPts val="0"/>
                        </a:spcBef>
                        <a:spcAft>
                          <a:spcPts val="0"/>
                        </a:spcAft>
                        <a:buClr>
                          <a:schemeClr val="dk1"/>
                        </a:buClr>
                        <a:buSzPts val="1100"/>
                        <a:buFont typeface="Arial"/>
                        <a:buChar char="•"/>
                      </a:pPr>
                      <a:r>
                        <a:rPr lang="en-ZA" sz="1100" b="0" u="none" strike="noStrike" cap="none" dirty="0" err="1"/>
                        <a:t>Nommer</a:t>
                      </a:r>
                      <a:r>
                        <a:rPr lang="en-ZA" sz="1100" b="0" u="none" strike="noStrike" cap="none" dirty="0"/>
                        <a:t>/identifier les </a:t>
                      </a:r>
                      <a:r>
                        <a:rPr lang="en-ZA" sz="1100" b="0" u="none" strike="noStrike" cap="none" dirty="0" err="1"/>
                        <a:t>personnes</a:t>
                      </a:r>
                      <a:r>
                        <a:rPr lang="en-ZA" sz="1100" b="0" u="none" strike="noStrike" cap="none" dirty="0"/>
                        <a:t> avec </a:t>
                      </a:r>
                      <a:r>
                        <a:rPr lang="en-ZA" sz="1100" b="0" u="none" strike="noStrike" cap="none" dirty="0" err="1"/>
                        <a:t>lesquelles</a:t>
                      </a:r>
                      <a:r>
                        <a:rPr lang="en-ZA" sz="1100" b="0" u="none" strike="noStrike" cap="none" dirty="0"/>
                        <a:t> </a:t>
                      </a:r>
                      <a:r>
                        <a:rPr lang="en-ZA" sz="1100" b="0" u="none" strike="noStrike" cap="none" dirty="0" err="1"/>
                        <a:t>ils</a:t>
                      </a:r>
                      <a:r>
                        <a:rPr lang="en-ZA" sz="1100" b="0" u="none" strike="noStrike" cap="none" dirty="0"/>
                        <a:t> se </a:t>
                      </a:r>
                      <a:r>
                        <a:rPr lang="en-ZA" sz="1100" b="0" u="none" strike="noStrike" cap="none" dirty="0" err="1"/>
                        <a:t>sentent</a:t>
                      </a:r>
                      <a:r>
                        <a:rPr lang="en-ZA" sz="1100" b="0" u="none" strike="noStrike" cap="none" dirty="0"/>
                        <a:t> </a:t>
                      </a:r>
                      <a:r>
                        <a:rPr lang="en-ZA" sz="1100" b="0" u="none" strike="noStrike" cap="none" dirty="0" err="1"/>
                        <a:t>en</a:t>
                      </a:r>
                      <a:r>
                        <a:rPr lang="en-ZA" sz="1100" b="0" u="none" strike="noStrike" cap="none" dirty="0"/>
                        <a:t> </a:t>
                      </a:r>
                      <a:r>
                        <a:rPr lang="en-ZA" sz="1100" b="0" u="none" strike="noStrike" cap="none" dirty="0" err="1"/>
                        <a:t>sécurité</a:t>
                      </a:r>
                      <a:endParaRPr dirty="0"/>
                    </a:p>
                    <a:p>
                      <a:pPr marL="628650" marR="0" lvl="1" indent="-171450" algn="l" rtl="0">
                        <a:spcBef>
                          <a:spcPts val="0"/>
                        </a:spcBef>
                        <a:spcAft>
                          <a:spcPts val="0"/>
                        </a:spcAft>
                        <a:buClr>
                          <a:schemeClr val="dk1"/>
                        </a:buClr>
                        <a:buSzPts val="1100"/>
                        <a:buFont typeface="Arial"/>
                        <a:buChar char="•"/>
                      </a:pPr>
                      <a:r>
                        <a:rPr lang="en-ZA" sz="1100" b="0" u="none" strike="noStrike" cap="none" dirty="0"/>
                        <a:t>Identifier les </a:t>
                      </a:r>
                      <a:r>
                        <a:rPr lang="en-ZA" sz="1100" b="0" u="none" strike="noStrike" cap="none" dirty="0" err="1"/>
                        <a:t>lieux</a:t>
                      </a:r>
                      <a:r>
                        <a:rPr lang="en-ZA" sz="1100" b="0" u="none" strike="noStrike" cap="none" dirty="0"/>
                        <a:t> </a:t>
                      </a:r>
                      <a:r>
                        <a:rPr lang="en-ZA" sz="1100" b="0" u="none" strike="noStrike" cap="none" dirty="0" err="1"/>
                        <a:t>où</a:t>
                      </a:r>
                      <a:r>
                        <a:rPr lang="en-ZA" sz="1100" b="0" u="none" strike="noStrike" cap="none" dirty="0"/>
                        <a:t> </a:t>
                      </a:r>
                      <a:r>
                        <a:rPr lang="en-ZA" sz="1100" b="0" u="none" strike="noStrike" cap="none" dirty="0" err="1"/>
                        <a:t>ils</a:t>
                      </a:r>
                      <a:r>
                        <a:rPr lang="en-ZA" sz="1100" b="0" u="none" strike="noStrike" cap="none" dirty="0"/>
                        <a:t> se </a:t>
                      </a:r>
                      <a:r>
                        <a:rPr lang="en-ZA" sz="1100" b="0" u="none" strike="noStrike" cap="none" dirty="0" err="1"/>
                        <a:t>sentent</a:t>
                      </a:r>
                      <a:r>
                        <a:rPr lang="en-ZA" sz="1100" b="0" u="none" strike="noStrike" cap="none" dirty="0"/>
                        <a:t> </a:t>
                      </a:r>
                      <a:r>
                        <a:rPr lang="en-ZA" sz="1100" b="0" u="none" strike="noStrike" cap="none" dirty="0" err="1"/>
                        <a:t>en</a:t>
                      </a:r>
                      <a:r>
                        <a:rPr lang="en-ZA" sz="1100" b="0" u="none" strike="noStrike" cap="none" dirty="0"/>
                        <a:t> </a:t>
                      </a:r>
                      <a:r>
                        <a:rPr lang="en-ZA" sz="1100" b="0" u="none" strike="noStrike" cap="none" dirty="0" err="1"/>
                        <a:t>sécurité</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ZA" sz="1100" b="1">
                          <a:solidFill>
                            <a:schemeClr val="dk1"/>
                          </a:solidFill>
                        </a:rPr>
                        <a:t>Adaptations</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spcBef>
                          <a:spcPts val="0"/>
                        </a:spcBef>
                        <a:spcAft>
                          <a:spcPts val="0"/>
                        </a:spcAft>
                        <a:buNone/>
                      </a:pPr>
                      <a:r>
                        <a:rPr lang="en-ZA" sz="1100" b="0" dirty="0"/>
                        <a:t>Si </a:t>
                      </a:r>
                      <a:r>
                        <a:rPr lang="en-ZA" sz="1100" b="0" dirty="0" err="1"/>
                        <a:t>l'enfant</a:t>
                      </a:r>
                      <a:r>
                        <a:rPr lang="en-ZA" sz="1100" b="0" dirty="0"/>
                        <a:t> ne </a:t>
                      </a:r>
                      <a:r>
                        <a:rPr lang="en-ZA" sz="1100" b="0" dirty="0" err="1"/>
                        <a:t>sait</a:t>
                      </a:r>
                      <a:r>
                        <a:rPr lang="en-ZA" sz="1100" b="0" dirty="0"/>
                        <a:t> pas </a:t>
                      </a:r>
                      <a:r>
                        <a:rPr lang="en-ZA" sz="1100" b="0" dirty="0" err="1"/>
                        <a:t>ou</a:t>
                      </a:r>
                      <a:r>
                        <a:rPr lang="en-ZA" sz="1100" b="0" dirty="0"/>
                        <a:t> ne </a:t>
                      </a:r>
                      <a:r>
                        <a:rPr lang="en-ZA" sz="1100" b="0" dirty="0" err="1"/>
                        <a:t>veut</a:t>
                      </a:r>
                      <a:r>
                        <a:rPr lang="en-ZA" sz="1100" b="0" dirty="0"/>
                        <a:t> pas </a:t>
                      </a:r>
                      <a:r>
                        <a:rPr lang="en-ZA" sz="1100" b="0" dirty="0" err="1"/>
                        <a:t>dessiner</a:t>
                      </a:r>
                      <a:r>
                        <a:rPr lang="en-ZA" sz="1100" b="0" dirty="0"/>
                        <a:t>, </a:t>
                      </a:r>
                      <a:r>
                        <a:rPr lang="en-ZA" sz="1100" b="0" dirty="0" err="1"/>
                        <a:t>mais</a:t>
                      </a:r>
                      <a:r>
                        <a:rPr lang="en-ZA" sz="1100" b="0" dirty="0"/>
                        <a:t> </a:t>
                      </a:r>
                      <a:r>
                        <a:rPr lang="en-ZA" sz="1100" b="0" dirty="0" err="1"/>
                        <a:t>souhaite</a:t>
                      </a:r>
                      <a:r>
                        <a:rPr lang="en-ZA" sz="1100" b="0" dirty="0"/>
                        <a:t> que le </a:t>
                      </a:r>
                      <a:r>
                        <a:rPr lang="en-ZA" sz="1100" b="0" dirty="0" err="1"/>
                        <a:t>gestionnaire</a:t>
                      </a:r>
                      <a:r>
                        <a:rPr lang="en-ZA" sz="1100" b="0" dirty="0"/>
                        <a:t> de </a:t>
                      </a:r>
                      <a:r>
                        <a:rPr lang="en-ZA" sz="1100" b="0" dirty="0" err="1"/>
                        <a:t>cas</a:t>
                      </a:r>
                      <a:r>
                        <a:rPr lang="en-ZA" sz="1100" b="0" dirty="0"/>
                        <a:t> </a:t>
                      </a:r>
                      <a:r>
                        <a:rPr lang="en-ZA" sz="1100" b="0" dirty="0" err="1"/>
                        <a:t>dessine</a:t>
                      </a:r>
                      <a:r>
                        <a:rPr lang="en-ZA" sz="1100" b="0" dirty="0"/>
                        <a:t> pour </a:t>
                      </a:r>
                      <a:r>
                        <a:rPr lang="en-ZA" sz="1100" b="0" dirty="0" err="1"/>
                        <a:t>lui</a:t>
                      </a:r>
                      <a:r>
                        <a:rPr lang="en-ZA" sz="1100" b="0" dirty="0"/>
                        <a:t>, il </a:t>
                      </a:r>
                      <a:r>
                        <a:rPr lang="en-ZA" sz="1100" b="0" dirty="0" err="1"/>
                        <a:t>est</a:t>
                      </a:r>
                      <a:r>
                        <a:rPr lang="en-ZA" sz="1100" b="0" dirty="0"/>
                        <a:t> </a:t>
                      </a:r>
                      <a:r>
                        <a:rPr lang="en-ZA" sz="1100" b="0" dirty="0" err="1"/>
                        <a:t>alors</a:t>
                      </a:r>
                      <a:r>
                        <a:rPr lang="en-ZA" sz="1100" b="0" dirty="0"/>
                        <a:t> possible que </a:t>
                      </a:r>
                      <a:r>
                        <a:rPr lang="en-ZA" sz="1100" b="0" dirty="0" err="1"/>
                        <a:t>l'enfant</a:t>
                      </a:r>
                      <a:r>
                        <a:rPr lang="en-ZA" sz="1100" b="0" dirty="0"/>
                        <a:t> </a:t>
                      </a:r>
                      <a:r>
                        <a:rPr lang="en-ZA" sz="1100" b="0" dirty="0" err="1"/>
                        <a:t>guidu</a:t>
                      </a:r>
                      <a:r>
                        <a:rPr lang="en-ZA" sz="1100" b="0" dirty="0"/>
                        <a:t> </a:t>
                      </a:r>
                      <a:r>
                        <a:rPr lang="en-ZA" sz="1100" b="0" dirty="0" err="1"/>
                        <a:t>gestionnaire</a:t>
                      </a:r>
                      <a:r>
                        <a:rPr lang="en-ZA" sz="1100" b="0" dirty="0"/>
                        <a:t> de </a:t>
                      </a:r>
                      <a:r>
                        <a:rPr lang="en-ZA" sz="1100" b="0" dirty="0" err="1"/>
                        <a:t>cas</a:t>
                      </a:r>
                      <a:r>
                        <a:rPr lang="en-ZA" sz="1100" b="0" dirty="0"/>
                        <a:t> sur </a:t>
                      </a:r>
                      <a:r>
                        <a:rPr lang="en-ZA" sz="1100" b="0" dirty="0" err="1"/>
                        <a:t>ce</a:t>
                      </a:r>
                      <a:r>
                        <a:rPr lang="en-ZA" sz="1100" b="0" dirty="0"/>
                        <a:t> </a:t>
                      </a:r>
                      <a:r>
                        <a:rPr lang="en-ZA" sz="1100" b="0" dirty="0" err="1"/>
                        <a:t>qu'il</a:t>
                      </a:r>
                      <a:r>
                        <a:rPr lang="en-ZA" sz="1100" b="0" dirty="0"/>
                        <a:t> doit </a:t>
                      </a:r>
                      <a:r>
                        <a:rPr lang="en-ZA" sz="1100" b="0" dirty="0" err="1"/>
                        <a:t>dessiner</a:t>
                      </a:r>
                      <a:r>
                        <a:rPr lang="en-ZA" sz="1100" b="0" dirty="0"/>
                        <a:t> et qui il doit </a:t>
                      </a:r>
                      <a:r>
                        <a:rPr lang="en-ZA" sz="1100" b="0" dirty="0" err="1"/>
                        <a:t>dessiner</a:t>
                      </a:r>
                      <a:r>
                        <a:rPr lang="en-ZA" sz="1100" b="0" dirty="0"/>
                        <a:t>.</a:t>
                      </a:r>
                      <a:endParaRPr sz="1100" b="0" dirty="0">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ZA" sz="1100" b="1">
                          <a:solidFill>
                            <a:schemeClr val="dk1"/>
                          </a:solidFill>
                        </a:rPr>
                        <a:t>Orientations</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Demandez-leur</a:t>
                      </a:r>
                      <a:r>
                        <a:rPr lang="en-ZA" sz="1100" dirty="0">
                          <a:solidFill>
                            <a:schemeClr val="dk1"/>
                          </a:solidFill>
                        </a:rPr>
                        <a:t> de </a:t>
                      </a:r>
                      <a:r>
                        <a:rPr lang="en-ZA" sz="1100" dirty="0" err="1">
                          <a:solidFill>
                            <a:schemeClr val="dk1"/>
                          </a:solidFill>
                        </a:rPr>
                        <a:t>dessiner</a:t>
                      </a:r>
                      <a:r>
                        <a:rPr lang="en-ZA" sz="1100" dirty="0">
                          <a:solidFill>
                            <a:schemeClr val="dk1"/>
                          </a:solidFill>
                        </a:rPr>
                        <a:t> </a:t>
                      </a:r>
                      <a:r>
                        <a:rPr lang="en-ZA" sz="1100" dirty="0" err="1">
                          <a:solidFill>
                            <a:schemeClr val="dk1"/>
                          </a:solidFill>
                        </a:rPr>
                        <a:t>leur</a:t>
                      </a:r>
                      <a:r>
                        <a:rPr lang="en-ZA" sz="1100" dirty="0">
                          <a:solidFill>
                            <a:schemeClr val="dk1"/>
                          </a:solidFill>
                        </a:rPr>
                        <a:t> </a:t>
                      </a:r>
                      <a:r>
                        <a:rPr lang="en-ZA" sz="1100" dirty="0" err="1">
                          <a:solidFill>
                            <a:schemeClr val="dk1"/>
                          </a:solidFill>
                        </a:rPr>
                        <a:t>maison</a:t>
                      </a:r>
                      <a:r>
                        <a:rPr lang="en-ZA" sz="1100" dirty="0">
                          <a:solidFill>
                            <a:schemeClr val="dk1"/>
                          </a:solidFill>
                        </a:rPr>
                        <a:t> au milieu de la </a:t>
                      </a:r>
                      <a:r>
                        <a:rPr lang="en-ZA" sz="1100" dirty="0" err="1">
                          <a:solidFill>
                            <a:schemeClr val="dk1"/>
                          </a:solidFill>
                        </a:rPr>
                        <a:t>feuille</a:t>
                      </a:r>
                      <a:r>
                        <a:rPr lang="en-ZA" sz="1100" dirty="0">
                          <a:solidFill>
                            <a:schemeClr val="dk1"/>
                          </a:solidFill>
                        </a:rPr>
                        <a:t>.</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Demandez-leur</a:t>
                      </a:r>
                      <a:r>
                        <a:rPr lang="en-ZA" sz="1100" dirty="0">
                          <a:solidFill>
                            <a:schemeClr val="dk1"/>
                          </a:solidFill>
                        </a:rPr>
                        <a:t> ensuite de </a:t>
                      </a:r>
                      <a:r>
                        <a:rPr lang="en-ZA" sz="1100" dirty="0" err="1">
                          <a:solidFill>
                            <a:schemeClr val="dk1"/>
                          </a:solidFill>
                        </a:rPr>
                        <a:t>dessiner</a:t>
                      </a:r>
                      <a:r>
                        <a:rPr lang="en-ZA" sz="1100" dirty="0">
                          <a:solidFill>
                            <a:schemeClr val="dk1"/>
                          </a:solidFill>
                        </a:rPr>
                        <a:t> </a:t>
                      </a:r>
                      <a:r>
                        <a:rPr lang="en-ZA" sz="1100" dirty="0" err="1">
                          <a:solidFill>
                            <a:schemeClr val="dk1"/>
                          </a:solidFill>
                        </a:rPr>
                        <a:t>autour</a:t>
                      </a:r>
                      <a:r>
                        <a:rPr lang="en-ZA" sz="1100" dirty="0">
                          <a:solidFill>
                            <a:schemeClr val="dk1"/>
                          </a:solidFill>
                        </a:rPr>
                        <a:t> de la </a:t>
                      </a:r>
                      <a:r>
                        <a:rPr lang="en-ZA" sz="1100" dirty="0" err="1">
                          <a:solidFill>
                            <a:schemeClr val="dk1"/>
                          </a:solidFill>
                        </a:rPr>
                        <a:t>maison</a:t>
                      </a:r>
                      <a:r>
                        <a:rPr lang="en-ZA" sz="1100" dirty="0">
                          <a:solidFill>
                            <a:schemeClr val="dk1"/>
                          </a:solidFill>
                        </a:rPr>
                        <a:t> </a:t>
                      </a:r>
                      <a:r>
                        <a:rPr lang="en-ZA" sz="1100" dirty="0" err="1">
                          <a:solidFill>
                            <a:schemeClr val="dk1"/>
                          </a:solidFill>
                        </a:rPr>
                        <a:t>tous</a:t>
                      </a:r>
                      <a:r>
                        <a:rPr lang="en-ZA" sz="1100" dirty="0">
                          <a:solidFill>
                            <a:schemeClr val="dk1"/>
                          </a:solidFill>
                        </a:rPr>
                        <a:t> les </a:t>
                      </a:r>
                      <a:r>
                        <a:rPr lang="en-ZA" sz="1100" dirty="0" err="1">
                          <a:solidFill>
                            <a:schemeClr val="dk1"/>
                          </a:solidFill>
                        </a:rPr>
                        <a:t>lieux</a:t>
                      </a:r>
                      <a:r>
                        <a:rPr lang="en-ZA" sz="1100" dirty="0">
                          <a:solidFill>
                            <a:schemeClr val="dk1"/>
                          </a:solidFill>
                        </a:rPr>
                        <a:t> et les </a:t>
                      </a:r>
                      <a:r>
                        <a:rPr lang="en-ZA" sz="1100" dirty="0" err="1">
                          <a:solidFill>
                            <a:schemeClr val="dk1"/>
                          </a:solidFill>
                        </a:rPr>
                        <a:t>personnes</a:t>
                      </a:r>
                      <a:r>
                        <a:rPr lang="en-ZA" sz="1100" dirty="0">
                          <a:solidFill>
                            <a:schemeClr val="dk1"/>
                          </a:solidFill>
                        </a:rPr>
                        <a:t> </a:t>
                      </a:r>
                      <a:r>
                        <a:rPr lang="en-ZA" sz="1100" dirty="0" err="1">
                          <a:solidFill>
                            <a:schemeClr val="dk1"/>
                          </a:solidFill>
                        </a:rPr>
                        <a:t>qu'ils</a:t>
                      </a:r>
                      <a:r>
                        <a:rPr lang="en-ZA" sz="1100" dirty="0">
                          <a:solidFill>
                            <a:schemeClr val="dk1"/>
                          </a:solidFill>
                        </a:rPr>
                        <a:t> </a:t>
                      </a:r>
                      <a:r>
                        <a:rPr lang="en-ZA" sz="1100" dirty="0" err="1">
                          <a:solidFill>
                            <a:schemeClr val="dk1"/>
                          </a:solidFill>
                        </a:rPr>
                        <a:t>visitent</a:t>
                      </a:r>
                      <a:r>
                        <a:rPr lang="en-ZA" sz="1100" dirty="0">
                          <a:solidFill>
                            <a:schemeClr val="dk1"/>
                          </a:solidFill>
                        </a:rPr>
                        <a:t> </a:t>
                      </a:r>
                      <a:r>
                        <a:rPr lang="en-ZA" sz="1100" dirty="0" err="1">
                          <a:solidFill>
                            <a:schemeClr val="dk1"/>
                          </a:solidFill>
                        </a:rPr>
                        <a:t>parfois</a:t>
                      </a:r>
                      <a:r>
                        <a:rPr lang="en-ZA" sz="1100" dirty="0">
                          <a:solidFill>
                            <a:schemeClr val="dk1"/>
                          </a:solidFill>
                        </a:rPr>
                        <a:t> (par </a:t>
                      </a:r>
                      <a:r>
                        <a:rPr lang="en-ZA" sz="1100" dirty="0" err="1">
                          <a:solidFill>
                            <a:schemeClr val="dk1"/>
                          </a:solidFill>
                        </a:rPr>
                        <a:t>exemple</a:t>
                      </a:r>
                      <a:r>
                        <a:rPr lang="en-ZA" sz="1100" dirty="0">
                          <a:solidFill>
                            <a:schemeClr val="dk1"/>
                          </a:solidFill>
                        </a:rPr>
                        <a:t>, les </a:t>
                      </a:r>
                      <a:r>
                        <a:rPr lang="en-ZA" sz="1100" dirty="0" err="1">
                          <a:solidFill>
                            <a:schemeClr val="dk1"/>
                          </a:solidFill>
                        </a:rPr>
                        <a:t>voisins</a:t>
                      </a:r>
                      <a:r>
                        <a:rPr lang="en-ZA" sz="1100" dirty="0">
                          <a:solidFill>
                            <a:schemeClr val="dk1"/>
                          </a:solidFill>
                        </a:rPr>
                        <a:t>, la </a:t>
                      </a:r>
                      <a:r>
                        <a:rPr lang="en-ZA" sz="1100" dirty="0" err="1">
                          <a:solidFill>
                            <a:schemeClr val="dk1"/>
                          </a:solidFill>
                        </a:rPr>
                        <a:t>famille</a:t>
                      </a:r>
                      <a:r>
                        <a:rPr lang="en-ZA" sz="1100" dirty="0">
                          <a:solidFill>
                            <a:schemeClr val="dk1"/>
                          </a:solidFill>
                        </a:rPr>
                        <a:t>, les </a:t>
                      </a:r>
                      <a:r>
                        <a:rPr lang="en-ZA" sz="1100" dirty="0" err="1">
                          <a:solidFill>
                            <a:schemeClr val="dk1"/>
                          </a:solidFill>
                        </a:rPr>
                        <a:t>amis</a:t>
                      </a:r>
                      <a:r>
                        <a:rPr lang="en-ZA" sz="1100" dirty="0">
                          <a:solidFill>
                            <a:schemeClr val="dk1"/>
                          </a:solidFill>
                        </a:rPr>
                        <a:t>, les </a:t>
                      </a:r>
                      <a:r>
                        <a:rPr lang="en-ZA" sz="1100" dirty="0" err="1">
                          <a:solidFill>
                            <a:schemeClr val="dk1"/>
                          </a:solidFill>
                        </a:rPr>
                        <a:t>magasins</a:t>
                      </a:r>
                      <a:r>
                        <a:rPr lang="en-ZA" sz="1100" dirty="0">
                          <a:solidFill>
                            <a:schemeClr val="dk1"/>
                          </a:solidFill>
                        </a:rPr>
                        <a:t>, les </a:t>
                      </a:r>
                      <a:r>
                        <a:rPr lang="en-ZA" sz="1100" dirty="0" err="1">
                          <a:solidFill>
                            <a:schemeClr val="dk1"/>
                          </a:solidFill>
                        </a:rPr>
                        <a:t>lieux</a:t>
                      </a:r>
                      <a:r>
                        <a:rPr lang="en-ZA" sz="1100" dirty="0">
                          <a:solidFill>
                            <a:schemeClr val="dk1"/>
                          </a:solidFill>
                        </a:rPr>
                        <a:t> </a:t>
                      </a:r>
                      <a:r>
                        <a:rPr lang="en-ZA" sz="1100" dirty="0" err="1">
                          <a:solidFill>
                            <a:schemeClr val="dk1"/>
                          </a:solidFill>
                        </a:rPr>
                        <a:t>d'éducation</a:t>
                      </a:r>
                      <a:r>
                        <a:rPr lang="en-ZA" sz="1100" dirty="0">
                          <a:solidFill>
                            <a:schemeClr val="dk1"/>
                          </a:solidFill>
                        </a:rPr>
                        <a:t> et de </a:t>
                      </a:r>
                      <a:r>
                        <a:rPr lang="en-ZA" sz="1100" dirty="0" err="1">
                          <a:solidFill>
                            <a:schemeClr val="dk1"/>
                          </a:solidFill>
                        </a:rPr>
                        <a:t>culte</a:t>
                      </a:r>
                      <a:r>
                        <a:rPr lang="en-ZA" sz="1100" dirty="0">
                          <a:solidFill>
                            <a:schemeClr val="dk1"/>
                          </a:solidFill>
                        </a:rPr>
                        <a:t>, etc.)</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Lorsque</a:t>
                      </a:r>
                      <a:r>
                        <a:rPr lang="en-ZA" sz="1100" dirty="0">
                          <a:solidFill>
                            <a:schemeClr val="dk1"/>
                          </a:solidFill>
                        </a:rPr>
                        <a:t> la carte </a:t>
                      </a:r>
                      <a:r>
                        <a:rPr lang="en-ZA" sz="1100" dirty="0" err="1">
                          <a:solidFill>
                            <a:schemeClr val="dk1"/>
                          </a:solidFill>
                        </a:rPr>
                        <a:t>est</a:t>
                      </a:r>
                      <a:r>
                        <a:rPr lang="en-ZA" sz="1100" dirty="0">
                          <a:solidFill>
                            <a:schemeClr val="dk1"/>
                          </a:solidFill>
                        </a:rPr>
                        <a:t> </a:t>
                      </a:r>
                      <a:r>
                        <a:rPr lang="en-ZA" sz="1100" dirty="0" err="1">
                          <a:solidFill>
                            <a:schemeClr val="dk1"/>
                          </a:solidFill>
                        </a:rPr>
                        <a:t>terminée</a:t>
                      </a:r>
                      <a:r>
                        <a:rPr lang="en-ZA" sz="1100" dirty="0">
                          <a:solidFill>
                            <a:schemeClr val="dk1"/>
                          </a:solidFill>
                        </a:rPr>
                        <a:t>, </a:t>
                      </a:r>
                      <a:r>
                        <a:rPr lang="en-ZA" sz="1100" dirty="0" err="1">
                          <a:solidFill>
                            <a:schemeClr val="dk1"/>
                          </a:solidFill>
                        </a:rPr>
                        <a:t>demandez-leur</a:t>
                      </a:r>
                      <a:r>
                        <a:rPr lang="en-ZA" sz="1100" dirty="0">
                          <a:solidFill>
                            <a:schemeClr val="dk1"/>
                          </a:solidFill>
                        </a:rPr>
                        <a:t> de </a:t>
                      </a:r>
                      <a:r>
                        <a:rPr lang="en-ZA" sz="1100" dirty="0" err="1">
                          <a:solidFill>
                            <a:schemeClr val="dk1"/>
                          </a:solidFill>
                        </a:rPr>
                        <a:t>nommer</a:t>
                      </a:r>
                      <a:r>
                        <a:rPr lang="en-ZA" sz="1100" dirty="0">
                          <a:solidFill>
                            <a:schemeClr val="dk1"/>
                          </a:solidFill>
                        </a:rPr>
                        <a:t>/</a:t>
                      </a:r>
                      <a:r>
                        <a:rPr lang="en-ZA" sz="1100" dirty="0" err="1">
                          <a:solidFill>
                            <a:schemeClr val="dk1"/>
                          </a:solidFill>
                        </a:rPr>
                        <a:t>étiqueter</a:t>
                      </a:r>
                      <a:r>
                        <a:rPr lang="en-ZA" sz="1100" dirty="0">
                          <a:solidFill>
                            <a:schemeClr val="dk1"/>
                          </a:solidFill>
                        </a:rPr>
                        <a:t> </a:t>
                      </a:r>
                      <a:r>
                        <a:rPr lang="en-ZA" sz="1100" dirty="0" err="1">
                          <a:solidFill>
                            <a:schemeClr val="dk1"/>
                          </a:solidFill>
                        </a:rPr>
                        <a:t>tous</a:t>
                      </a:r>
                      <a:r>
                        <a:rPr lang="en-ZA" sz="1100" dirty="0">
                          <a:solidFill>
                            <a:schemeClr val="dk1"/>
                          </a:solidFill>
                        </a:rPr>
                        <a:t> les </a:t>
                      </a:r>
                      <a:r>
                        <a:rPr lang="en-ZA" sz="1100" dirty="0" err="1">
                          <a:solidFill>
                            <a:schemeClr val="dk1"/>
                          </a:solidFill>
                        </a:rPr>
                        <a:t>lieux</a:t>
                      </a:r>
                      <a:r>
                        <a:rPr lang="en-ZA" sz="1100" dirty="0">
                          <a:solidFill>
                            <a:schemeClr val="dk1"/>
                          </a:solidFill>
                        </a:rPr>
                        <a:t> et les </a:t>
                      </a:r>
                      <a:r>
                        <a:rPr lang="en-ZA" sz="1100" dirty="0" err="1">
                          <a:solidFill>
                            <a:schemeClr val="dk1"/>
                          </a:solidFill>
                        </a:rPr>
                        <a:t>personnes</a:t>
                      </a:r>
                      <a:r>
                        <a:rPr lang="en-ZA" sz="1100" dirty="0">
                          <a:solidFill>
                            <a:schemeClr val="dk1"/>
                          </a:solidFill>
                        </a:rPr>
                        <a:t> </a:t>
                      </a:r>
                      <a:r>
                        <a:rPr lang="en-ZA" sz="1100" dirty="0" err="1">
                          <a:solidFill>
                            <a:schemeClr val="dk1"/>
                          </a:solidFill>
                        </a:rPr>
                        <a:t>indiqués</a:t>
                      </a:r>
                      <a:r>
                        <a:rPr lang="en-ZA" sz="1100" dirty="0">
                          <a:solidFill>
                            <a:schemeClr val="dk1"/>
                          </a:solidFill>
                        </a:rPr>
                        <a:t> sur la carte. </a:t>
                      </a:r>
                      <a:endParaRPr dirty="0"/>
                    </a:p>
                    <a:p>
                      <a:pPr marL="628650" marR="0" lvl="1" indent="-171450" algn="l" rtl="0">
                        <a:spcBef>
                          <a:spcPts val="0"/>
                        </a:spcBef>
                        <a:spcAft>
                          <a:spcPts val="0"/>
                        </a:spcAft>
                        <a:buClr>
                          <a:schemeClr val="dk1"/>
                        </a:buClr>
                        <a:buSzPts val="1100"/>
                        <a:buFont typeface="Arial"/>
                        <a:buChar char="•"/>
                      </a:pPr>
                      <a:r>
                        <a:rPr lang="en-ZA" sz="1100" u="none" strike="noStrike" cap="none" dirty="0">
                          <a:solidFill>
                            <a:schemeClr val="dk1"/>
                          </a:solidFill>
                        </a:rPr>
                        <a:t>Si </a:t>
                      </a:r>
                      <a:r>
                        <a:rPr lang="en-ZA" sz="1100" u="none" strike="noStrike" cap="none" dirty="0" err="1">
                          <a:solidFill>
                            <a:schemeClr val="dk1"/>
                          </a:solidFill>
                        </a:rPr>
                        <a:t>l'enfant</a:t>
                      </a:r>
                      <a:r>
                        <a:rPr lang="en-ZA" sz="1100" u="none" strike="noStrike" cap="none" dirty="0">
                          <a:solidFill>
                            <a:schemeClr val="dk1"/>
                          </a:solidFill>
                        </a:rPr>
                        <a:t> </a:t>
                      </a:r>
                      <a:r>
                        <a:rPr lang="en-ZA" sz="1100" u="none" strike="noStrike" cap="none" dirty="0" err="1">
                          <a:solidFill>
                            <a:schemeClr val="dk1"/>
                          </a:solidFill>
                        </a:rPr>
                        <a:t>sait</a:t>
                      </a:r>
                      <a:r>
                        <a:rPr lang="en-ZA" sz="1100" u="none" strike="noStrike" cap="none" dirty="0">
                          <a:solidFill>
                            <a:schemeClr val="dk1"/>
                          </a:solidFill>
                        </a:rPr>
                        <a:t> lire et </a:t>
                      </a:r>
                      <a:r>
                        <a:rPr lang="en-ZA" sz="1100" u="none" strike="noStrike" cap="none" dirty="0" err="1">
                          <a:solidFill>
                            <a:schemeClr val="dk1"/>
                          </a:solidFill>
                        </a:rPr>
                        <a:t>écrire</a:t>
                      </a:r>
                      <a:r>
                        <a:rPr lang="en-ZA" sz="1100" u="none" strike="noStrike" cap="none" dirty="0">
                          <a:solidFill>
                            <a:schemeClr val="dk1"/>
                          </a:solidFill>
                        </a:rPr>
                        <a:t>, </a:t>
                      </a:r>
                      <a:r>
                        <a:rPr lang="en-ZA" sz="1100" u="none" strike="noStrike" cap="none" dirty="0" err="1">
                          <a:solidFill>
                            <a:schemeClr val="dk1"/>
                          </a:solidFill>
                        </a:rPr>
                        <a:t>demandez-lui</a:t>
                      </a:r>
                      <a:r>
                        <a:rPr lang="en-ZA" sz="1100" u="none" strike="noStrike" cap="none" dirty="0">
                          <a:solidFill>
                            <a:schemeClr val="dk1"/>
                          </a:solidFill>
                        </a:rPr>
                        <a:t> </a:t>
                      </a:r>
                      <a:r>
                        <a:rPr lang="en-ZA" sz="1100" u="none" strike="noStrike" cap="none" dirty="0" err="1">
                          <a:solidFill>
                            <a:schemeClr val="dk1"/>
                          </a:solidFill>
                        </a:rPr>
                        <a:t>d'étiqueter</a:t>
                      </a:r>
                      <a:r>
                        <a:rPr lang="en-ZA" sz="1100" u="none" strike="noStrike" cap="none" dirty="0">
                          <a:solidFill>
                            <a:schemeClr val="dk1"/>
                          </a:solidFill>
                        </a:rPr>
                        <a:t> </a:t>
                      </a:r>
                      <a:r>
                        <a:rPr lang="en-ZA" sz="1100" u="none" strike="noStrike" cap="none" dirty="0" err="1">
                          <a:solidFill>
                            <a:schemeClr val="dk1"/>
                          </a:solidFill>
                        </a:rPr>
                        <a:t>chaque</a:t>
                      </a:r>
                      <a:r>
                        <a:rPr lang="en-ZA" sz="1100" u="none" strike="noStrike" cap="none" dirty="0">
                          <a:solidFill>
                            <a:schemeClr val="dk1"/>
                          </a:solidFill>
                        </a:rPr>
                        <a:t> lieu </a:t>
                      </a:r>
                      <a:r>
                        <a:rPr lang="en-ZA" sz="1100" u="none" strike="noStrike" cap="none" dirty="0" err="1">
                          <a:solidFill>
                            <a:schemeClr val="dk1"/>
                          </a:solidFill>
                        </a:rPr>
                        <a:t>ou</a:t>
                      </a:r>
                      <a:r>
                        <a:rPr lang="en-ZA" sz="1100" u="none" strike="noStrike" cap="none" dirty="0">
                          <a:solidFill>
                            <a:schemeClr val="dk1"/>
                          </a:solidFill>
                        </a:rPr>
                        <a:t> </a:t>
                      </a:r>
                      <a:r>
                        <a:rPr lang="en-ZA" sz="1100" u="none" strike="noStrike" cap="none" dirty="0" err="1">
                          <a:solidFill>
                            <a:schemeClr val="dk1"/>
                          </a:solidFill>
                        </a:rPr>
                        <a:t>chaque</a:t>
                      </a:r>
                      <a:r>
                        <a:rPr lang="en-ZA" sz="1100" u="none" strike="noStrike" cap="none" dirty="0">
                          <a:solidFill>
                            <a:schemeClr val="dk1"/>
                          </a:solidFill>
                        </a:rPr>
                        <a:t> </a:t>
                      </a:r>
                      <a:r>
                        <a:rPr lang="en-ZA" sz="1100" u="none" strike="noStrike" cap="none" dirty="0" err="1">
                          <a:solidFill>
                            <a:schemeClr val="dk1"/>
                          </a:solidFill>
                        </a:rPr>
                        <a:t>personne</a:t>
                      </a:r>
                      <a:r>
                        <a:rPr lang="en-ZA" sz="1100" u="none" strike="noStrike" cap="none" dirty="0">
                          <a:solidFill>
                            <a:schemeClr val="dk1"/>
                          </a:solidFill>
                        </a:rPr>
                        <a:t>. </a:t>
                      </a:r>
                      <a:endParaRPr dirty="0"/>
                    </a:p>
                    <a:p>
                      <a:pPr marL="628650" marR="0" lvl="1" indent="-171450" algn="l" rtl="0">
                        <a:spcBef>
                          <a:spcPts val="0"/>
                        </a:spcBef>
                        <a:spcAft>
                          <a:spcPts val="0"/>
                        </a:spcAft>
                        <a:buClr>
                          <a:schemeClr val="dk1"/>
                        </a:buClr>
                        <a:buSzPts val="1100"/>
                        <a:buFont typeface="Arial"/>
                        <a:buChar char="•"/>
                      </a:pPr>
                      <a:r>
                        <a:rPr lang="en-ZA" sz="1100" u="none" strike="noStrike" cap="none" dirty="0" err="1">
                          <a:solidFill>
                            <a:schemeClr val="dk1"/>
                          </a:solidFill>
                        </a:rPr>
                        <a:t>S'ils</a:t>
                      </a:r>
                      <a:r>
                        <a:rPr lang="en-ZA" sz="1100" u="none" strike="noStrike" cap="none" dirty="0">
                          <a:solidFill>
                            <a:schemeClr val="dk1"/>
                          </a:solidFill>
                        </a:rPr>
                        <a:t> ne </a:t>
                      </a:r>
                      <a:r>
                        <a:rPr lang="en-ZA" sz="1100" u="none" strike="noStrike" cap="none" dirty="0" err="1">
                          <a:solidFill>
                            <a:schemeClr val="dk1"/>
                          </a:solidFill>
                        </a:rPr>
                        <a:t>savent</a:t>
                      </a:r>
                      <a:r>
                        <a:rPr lang="en-ZA" sz="1100" u="none" strike="noStrike" cap="none" dirty="0">
                          <a:solidFill>
                            <a:schemeClr val="dk1"/>
                          </a:solidFill>
                        </a:rPr>
                        <a:t> pas lire et </a:t>
                      </a:r>
                      <a:r>
                        <a:rPr lang="en-ZA" sz="1100" u="none" strike="noStrike" cap="none" dirty="0" err="1">
                          <a:solidFill>
                            <a:schemeClr val="dk1"/>
                          </a:solidFill>
                        </a:rPr>
                        <a:t>écrire</a:t>
                      </a:r>
                      <a:r>
                        <a:rPr lang="en-ZA" sz="1100" u="none" strike="noStrike" cap="none" dirty="0">
                          <a:solidFill>
                            <a:schemeClr val="dk1"/>
                          </a:solidFill>
                        </a:rPr>
                        <a:t>, le </a:t>
                      </a:r>
                      <a:r>
                        <a:rPr lang="en-ZA" sz="1100" u="none" strike="noStrike" cap="none" dirty="0" err="1">
                          <a:solidFill>
                            <a:schemeClr val="dk1"/>
                          </a:solidFill>
                        </a:rPr>
                        <a:t>gestionnaire</a:t>
                      </a:r>
                      <a:r>
                        <a:rPr lang="en-ZA" sz="1100" u="none" strike="noStrike" cap="none" dirty="0">
                          <a:solidFill>
                            <a:schemeClr val="dk1"/>
                          </a:solidFill>
                        </a:rPr>
                        <a:t> de </a:t>
                      </a:r>
                      <a:r>
                        <a:rPr lang="en-ZA" sz="1100" u="none" strike="noStrike" cap="none" dirty="0" err="1">
                          <a:solidFill>
                            <a:schemeClr val="dk1"/>
                          </a:solidFill>
                        </a:rPr>
                        <a:t>cas</a:t>
                      </a:r>
                      <a:r>
                        <a:rPr lang="en-ZA" sz="1100" u="none" strike="noStrike" cap="none" dirty="0">
                          <a:solidFill>
                            <a:schemeClr val="dk1"/>
                          </a:solidFill>
                        </a:rPr>
                        <a:t> doit </a:t>
                      </a:r>
                      <a:r>
                        <a:rPr lang="en-ZA" sz="1100" u="none" strike="noStrike" cap="none" dirty="0" err="1">
                          <a:solidFill>
                            <a:schemeClr val="dk1"/>
                          </a:solidFill>
                        </a:rPr>
                        <a:t>étiqueter</a:t>
                      </a:r>
                      <a:r>
                        <a:rPr lang="en-ZA" sz="1100" u="none" strike="noStrike" cap="none" dirty="0">
                          <a:solidFill>
                            <a:schemeClr val="dk1"/>
                          </a:solidFill>
                        </a:rPr>
                        <a:t> les </a:t>
                      </a:r>
                      <a:r>
                        <a:rPr lang="en-ZA" sz="1100" u="none" strike="noStrike" cap="none" dirty="0" err="1">
                          <a:solidFill>
                            <a:schemeClr val="dk1"/>
                          </a:solidFill>
                        </a:rPr>
                        <a:t>lieux</a:t>
                      </a:r>
                      <a:r>
                        <a:rPr lang="en-ZA" sz="1100" u="none" strike="noStrike" cap="none" dirty="0">
                          <a:solidFill>
                            <a:schemeClr val="dk1"/>
                          </a:solidFill>
                        </a:rPr>
                        <a:t>, </a:t>
                      </a:r>
                      <a:r>
                        <a:rPr lang="en-ZA" sz="1100" u="none" strike="noStrike" cap="none" dirty="0" err="1">
                          <a:solidFill>
                            <a:schemeClr val="dk1"/>
                          </a:solidFill>
                        </a:rPr>
                        <a:t>en</a:t>
                      </a:r>
                      <a:r>
                        <a:rPr lang="en-ZA" sz="1100" u="none" strike="noStrike" cap="none" dirty="0">
                          <a:solidFill>
                            <a:schemeClr val="dk1"/>
                          </a:solidFill>
                        </a:rPr>
                        <a:t> </a:t>
                      </a:r>
                      <a:r>
                        <a:rPr lang="en-ZA" sz="1100" u="none" strike="noStrike" cap="none" dirty="0" err="1">
                          <a:solidFill>
                            <a:schemeClr val="dk1"/>
                          </a:solidFill>
                        </a:rPr>
                        <a:t>expliquant</a:t>
                      </a:r>
                      <a:r>
                        <a:rPr lang="en-ZA" sz="1100" u="none" strike="noStrike" cap="none" dirty="0">
                          <a:solidFill>
                            <a:schemeClr val="dk1"/>
                          </a:solidFill>
                        </a:rPr>
                        <a:t> que </a:t>
                      </a:r>
                      <a:r>
                        <a:rPr lang="en-ZA" sz="1100" u="none" strike="noStrike" cap="none" dirty="0" err="1">
                          <a:solidFill>
                            <a:schemeClr val="dk1"/>
                          </a:solidFill>
                        </a:rPr>
                        <a:t>cela</a:t>
                      </a:r>
                      <a:r>
                        <a:rPr lang="en-ZA" sz="1100" u="none" strike="noStrike" cap="none" dirty="0">
                          <a:solidFill>
                            <a:schemeClr val="dk1"/>
                          </a:solidFill>
                        </a:rPr>
                        <a:t> </a:t>
                      </a:r>
                      <a:r>
                        <a:rPr lang="en-ZA" sz="1100" u="none" strike="noStrike" cap="none" dirty="0" err="1">
                          <a:solidFill>
                            <a:schemeClr val="dk1"/>
                          </a:solidFill>
                        </a:rPr>
                        <a:t>l'aidera</a:t>
                      </a:r>
                      <a:r>
                        <a:rPr lang="en-ZA" sz="1100" u="none" strike="noStrike" cap="none" dirty="0">
                          <a:solidFill>
                            <a:schemeClr val="dk1"/>
                          </a:solidFill>
                        </a:rPr>
                        <a:t> à se souvenir de chacun </a:t>
                      </a:r>
                      <a:r>
                        <a:rPr lang="en-ZA" sz="1100" u="none" strike="noStrike" cap="none" dirty="0" err="1">
                          <a:solidFill>
                            <a:schemeClr val="dk1"/>
                          </a:solidFill>
                        </a:rPr>
                        <a:t>d'entre</a:t>
                      </a:r>
                      <a:r>
                        <a:rPr lang="en-ZA" sz="1100" u="none" strike="noStrike" cap="none" dirty="0">
                          <a:solidFill>
                            <a:schemeClr val="dk1"/>
                          </a:solidFill>
                        </a:rPr>
                        <a:t> </a:t>
                      </a:r>
                      <a:r>
                        <a:rPr lang="en-ZA" sz="1100" u="none" strike="noStrike" cap="none" dirty="0" err="1">
                          <a:solidFill>
                            <a:schemeClr val="dk1"/>
                          </a:solidFill>
                        </a:rPr>
                        <a:t>eux</a:t>
                      </a:r>
                      <a:r>
                        <a:rPr lang="en-ZA" sz="1100" u="none" strike="noStrike" cap="none" dirty="0">
                          <a:solidFill>
                            <a:schemeClr val="dk1"/>
                          </a:solidFill>
                        </a:rPr>
                        <a:t>.</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Vérifiez</a:t>
                      </a:r>
                      <a:r>
                        <a:rPr lang="en-ZA" sz="1100" dirty="0">
                          <a:solidFill>
                            <a:schemeClr val="dk1"/>
                          </a:solidFill>
                        </a:rPr>
                        <a:t> </a:t>
                      </a:r>
                      <a:r>
                        <a:rPr lang="en-ZA" sz="1100" dirty="0" err="1">
                          <a:solidFill>
                            <a:schemeClr val="dk1"/>
                          </a:solidFill>
                        </a:rPr>
                        <a:t>s'ils</a:t>
                      </a:r>
                      <a:r>
                        <a:rPr lang="en-ZA" sz="1100" dirty="0">
                          <a:solidFill>
                            <a:schemeClr val="dk1"/>
                          </a:solidFill>
                        </a:rPr>
                        <a:t> </a:t>
                      </a:r>
                      <a:r>
                        <a:rPr lang="en-ZA" sz="1100" dirty="0" err="1">
                          <a:solidFill>
                            <a:schemeClr val="dk1"/>
                          </a:solidFill>
                        </a:rPr>
                        <a:t>ont</a:t>
                      </a:r>
                      <a:r>
                        <a:rPr lang="en-ZA" sz="1100" dirty="0">
                          <a:solidFill>
                            <a:schemeClr val="dk1"/>
                          </a:solidFill>
                        </a:rPr>
                        <a:t> </a:t>
                      </a:r>
                      <a:r>
                        <a:rPr lang="en-ZA" sz="1100" dirty="0" err="1">
                          <a:solidFill>
                            <a:schemeClr val="dk1"/>
                          </a:solidFill>
                        </a:rPr>
                        <a:t>oublié</a:t>
                      </a:r>
                      <a:r>
                        <a:rPr lang="en-ZA" sz="1100" dirty="0">
                          <a:solidFill>
                            <a:schemeClr val="dk1"/>
                          </a:solidFill>
                        </a:rPr>
                        <a:t> des </a:t>
                      </a:r>
                      <a:r>
                        <a:rPr lang="en-ZA" sz="1100" dirty="0" err="1">
                          <a:solidFill>
                            <a:schemeClr val="dk1"/>
                          </a:solidFill>
                        </a:rPr>
                        <a:t>lieux</a:t>
                      </a:r>
                      <a:r>
                        <a:rPr lang="en-ZA" sz="1100" dirty="0">
                          <a:solidFill>
                            <a:schemeClr val="dk1"/>
                          </a:solidFill>
                        </a:rPr>
                        <a:t> </a:t>
                      </a:r>
                      <a:r>
                        <a:rPr lang="en-ZA" sz="1100" dirty="0" err="1">
                          <a:solidFill>
                            <a:schemeClr val="dk1"/>
                          </a:solidFill>
                        </a:rPr>
                        <a:t>ou</a:t>
                      </a:r>
                      <a:r>
                        <a:rPr lang="en-ZA" sz="1100" dirty="0">
                          <a:solidFill>
                            <a:schemeClr val="dk1"/>
                          </a:solidFill>
                        </a:rPr>
                        <a:t> des </a:t>
                      </a:r>
                      <a:r>
                        <a:rPr lang="en-ZA" sz="1100" dirty="0" err="1">
                          <a:solidFill>
                            <a:schemeClr val="dk1"/>
                          </a:solidFill>
                        </a:rPr>
                        <a:t>personnes</a:t>
                      </a:r>
                      <a:r>
                        <a:rPr lang="en-ZA" sz="1100" dirty="0">
                          <a:solidFill>
                            <a:schemeClr val="dk1"/>
                          </a:solidFill>
                        </a:rPr>
                        <a:t>. </a:t>
                      </a:r>
                      <a:r>
                        <a:rPr lang="en-ZA" sz="1100" dirty="0" err="1">
                          <a:solidFill>
                            <a:schemeClr val="dk1"/>
                          </a:solidFill>
                        </a:rPr>
                        <a:t>N'oubliez</a:t>
                      </a:r>
                      <a:r>
                        <a:rPr lang="en-ZA" sz="1100" dirty="0">
                          <a:solidFill>
                            <a:schemeClr val="dk1"/>
                          </a:solidFill>
                        </a:rPr>
                        <a:t> pas </a:t>
                      </a:r>
                      <a:r>
                        <a:rPr lang="en-ZA" sz="1100" dirty="0" err="1">
                          <a:solidFill>
                            <a:schemeClr val="dk1"/>
                          </a:solidFill>
                        </a:rPr>
                        <a:t>vos</a:t>
                      </a:r>
                      <a:r>
                        <a:rPr lang="en-ZA" sz="1100" dirty="0">
                          <a:solidFill>
                            <a:schemeClr val="dk1"/>
                          </a:solidFill>
                        </a:rPr>
                        <a:t> </a:t>
                      </a:r>
                      <a:r>
                        <a:rPr lang="en-ZA" sz="1100" dirty="0" err="1">
                          <a:solidFill>
                            <a:schemeClr val="dk1"/>
                          </a:solidFill>
                        </a:rPr>
                        <a:t>compétences</a:t>
                      </a:r>
                      <a:r>
                        <a:rPr lang="en-ZA" sz="1100" dirty="0">
                          <a:solidFill>
                            <a:schemeClr val="dk1"/>
                          </a:solidFill>
                        </a:rPr>
                        <a:t> </a:t>
                      </a:r>
                      <a:r>
                        <a:rPr lang="en-ZA" sz="1100" dirty="0" err="1">
                          <a:solidFill>
                            <a:schemeClr val="dk1"/>
                          </a:solidFill>
                        </a:rPr>
                        <a:t>en</a:t>
                      </a:r>
                      <a:r>
                        <a:rPr lang="en-ZA" sz="1100" dirty="0">
                          <a:solidFill>
                            <a:schemeClr val="dk1"/>
                          </a:solidFill>
                        </a:rPr>
                        <a:t> matière </a:t>
                      </a:r>
                      <a:r>
                        <a:rPr lang="en-ZA" sz="1100" dirty="0" err="1">
                          <a:solidFill>
                            <a:schemeClr val="dk1"/>
                          </a:solidFill>
                        </a:rPr>
                        <a:t>d'expression</a:t>
                      </a:r>
                      <a:r>
                        <a:rPr lang="en-ZA" sz="1100" dirty="0">
                          <a:solidFill>
                            <a:schemeClr val="dk1"/>
                          </a:solidFill>
                        </a:rPr>
                        <a:t> </a:t>
                      </a:r>
                      <a:r>
                        <a:rPr lang="en-ZA" sz="1100" dirty="0" err="1">
                          <a:solidFill>
                            <a:schemeClr val="dk1"/>
                          </a:solidFill>
                        </a:rPr>
                        <a:t>orale</a:t>
                      </a:r>
                      <a:r>
                        <a:rPr lang="en-ZA" sz="1100" dirty="0">
                          <a:solidFill>
                            <a:schemeClr val="dk1"/>
                          </a:solidFill>
                        </a:rPr>
                        <a:t>, </a:t>
                      </a:r>
                      <a:r>
                        <a:rPr lang="en-ZA" sz="1100" dirty="0" err="1">
                          <a:solidFill>
                            <a:schemeClr val="dk1"/>
                          </a:solidFill>
                        </a:rPr>
                        <a:t>notamment</a:t>
                      </a:r>
                      <a:r>
                        <a:rPr lang="en-ZA" sz="1100" dirty="0">
                          <a:solidFill>
                            <a:schemeClr val="dk1"/>
                          </a:solidFill>
                        </a:rPr>
                        <a:t> </a:t>
                      </a:r>
                      <a:r>
                        <a:rPr lang="en-ZA" sz="1100" dirty="0" err="1">
                          <a:solidFill>
                            <a:schemeClr val="dk1"/>
                          </a:solidFill>
                        </a:rPr>
                        <a:t>en</a:t>
                      </a:r>
                      <a:r>
                        <a:rPr lang="en-ZA" sz="1100" dirty="0">
                          <a:solidFill>
                            <a:schemeClr val="dk1"/>
                          </a:solidFill>
                        </a:rPr>
                        <a:t> </a:t>
                      </a:r>
                      <a:r>
                        <a:rPr lang="en-ZA" sz="1100" dirty="0" err="1">
                          <a:solidFill>
                            <a:schemeClr val="dk1"/>
                          </a:solidFill>
                        </a:rPr>
                        <a:t>posant</a:t>
                      </a:r>
                      <a:r>
                        <a:rPr lang="en-ZA" sz="1100" dirty="0">
                          <a:solidFill>
                            <a:schemeClr val="dk1"/>
                          </a:solidFill>
                        </a:rPr>
                        <a:t> des questions </a:t>
                      </a:r>
                      <a:r>
                        <a:rPr lang="en-ZA" sz="1100" dirty="0" err="1">
                          <a:solidFill>
                            <a:schemeClr val="dk1"/>
                          </a:solidFill>
                        </a:rPr>
                        <a:t>douces</a:t>
                      </a:r>
                      <a:r>
                        <a:rPr lang="en-ZA" sz="1100" dirty="0">
                          <a:solidFill>
                            <a:schemeClr val="dk1"/>
                          </a:solidFill>
                        </a:rPr>
                        <a:t> et ouvertes. Par </a:t>
                      </a:r>
                      <a:r>
                        <a:rPr lang="en-ZA" sz="1100" dirty="0" err="1">
                          <a:solidFill>
                            <a:schemeClr val="dk1"/>
                          </a:solidFill>
                        </a:rPr>
                        <a:t>exemple</a:t>
                      </a:r>
                      <a:r>
                        <a:rPr lang="en-ZA" sz="1100" dirty="0">
                          <a:solidFill>
                            <a:schemeClr val="dk1"/>
                          </a:solidFill>
                        </a:rPr>
                        <a:t>, </a:t>
                      </a:r>
                      <a:r>
                        <a:rPr lang="en-ZA" sz="1100" dirty="0" err="1">
                          <a:solidFill>
                            <a:schemeClr val="dk1"/>
                          </a:solidFill>
                        </a:rPr>
                        <a:t>posez</a:t>
                      </a:r>
                      <a:r>
                        <a:rPr lang="en-ZA" sz="1100" dirty="0">
                          <a:solidFill>
                            <a:schemeClr val="dk1"/>
                          </a:solidFill>
                        </a:rPr>
                        <a:t> des questions </a:t>
                      </a:r>
                      <a:r>
                        <a:rPr lang="en-ZA" sz="1100" dirty="0" err="1">
                          <a:solidFill>
                            <a:schemeClr val="dk1"/>
                          </a:solidFill>
                        </a:rPr>
                        <a:t>douces</a:t>
                      </a:r>
                      <a:r>
                        <a:rPr lang="en-ZA" sz="1100" dirty="0">
                          <a:solidFill>
                            <a:schemeClr val="dk1"/>
                          </a:solidFill>
                        </a:rPr>
                        <a:t> et ouvertes :</a:t>
                      </a:r>
                      <a:endParaRPr dirty="0"/>
                    </a:p>
                    <a:p>
                      <a:pPr marL="628650" marR="0" lvl="1" indent="-171450" algn="l" rtl="0">
                        <a:spcBef>
                          <a:spcPts val="0"/>
                        </a:spcBef>
                        <a:spcAft>
                          <a:spcPts val="0"/>
                        </a:spcAft>
                        <a:buClr>
                          <a:schemeClr val="dk1"/>
                        </a:buClr>
                        <a:buSzPts val="1100"/>
                        <a:buFont typeface="Arial"/>
                        <a:buChar char="•"/>
                      </a:pPr>
                      <a:r>
                        <a:rPr lang="en-ZA" sz="1100" i="1" u="none" strike="noStrike" cap="none" dirty="0" err="1">
                          <a:solidFill>
                            <a:schemeClr val="dk1"/>
                          </a:solidFill>
                        </a:rPr>
                        <a:t>Vous</a:t>
                      </a:r>
                      <a:r>
                        <a:rPr lang="en-ZA" sz="1100" i="1" u="none" strike="noStrike" cap="none" dirty="0">
                          <a:solidFill>
                            <a:schemeClr val="dk1"/>
                          </a:solidFill>
                        </a:rPr>
                        <a:t> arrive-t-il de </a:t>
                      </a:r>
                      <a:r>
                        <a:rPr lang="en-ZA" sz="1100" i="1" u="none" strike="noStrike" cap="none" dirty="0" err="1">
                          <a:solidFill>
                            <a:schemeClr val="dk1"/>
                          </a:solidFill>
                        </a:rPr>
                        <a:t>rendre</a:t>
                      </a:r>
                      <a:r>
                        <a:rPr lang="en-ZA" sz="1100" i="1" u="none" strike="noStrike" cap="none" dirty="0">
                          <a:solidFill>
                            <a:schemeClr val="dk1"/>
                          </a:solidFill>
                        </a:rPr>
                        <a:t> </a:t>
                      </a:r>
                      <a:r>
                        <a:rPr lang="en-ZA" sz="1100" i="1" u="none" strike="noStrike" cap="none" dirty="0" err="1">
                          <a:solidFill>
                            <a:schemeClr val="dk1"/>
                          </a:solidFill>
                        </a:rPr>
                        <a:t>visite</a:t>
                      </a:r>
                      <a:r>
                        <a:rPr lang="en-ZA" sz="1100" i="1" u="none" strike="noStrike" cap="none" dirty="0">
                          <a:solidFill>
                            <a:schemeClr val="dk1"/>
                          </a:solidFill>
                        </a:rPr>
                        <a:t> à </a:t>
                      </a:r>
                      <a:r>
                        <a:rPr lang="en-ZA" sz="1100" i="1" u="none" strike="noStrike" cap="none" dirty="0" err="1">
                          <a:solidFill>
                            <a:schemeClr val="dk1"/>
                          </a:solidFill>
                        </a:rPr>
                        <a:t>vos</a:t>
                      </a:r>
                      <a:r>
                        <a:rPr lang="en-ZA" sz="1100" i="1" u="none" strike="noStrike" cap="none" dirty="0">
                          <a:solidFill>
                            <a:schemeClr val="dk1"/>
                          </a:solidFill>
                        </a:rPr>
                        <a:t> </a:t>
                      </a:r>
                      <a:r>
                        <a:rPr lang="en-ZA" sz="1100" i="1" u="none" strike="noStrike" cap="none" dirty="0" err="1">
                          <a:solidFill>
                            <a:schemeClr val="dk1"/>
                          </a:solidFill>
                        </a:rPr>
                        <a:t>voisins</a:t>
                      </a:r>
                      <a:r>
                        <a:rPr lang="en-ZA" sz="1100" i="1" u="none" strike="noStrike" cap="none" dirty="0">
                          <a:solidFill>
                            <a:schemeClr val="dk1"/>
                          </a:solidFill>
                        </a:rPr>
                        <a:t> ?</a:t>
                      </a:r>
                      <a:endParaRPr dirty="0"/>
                    </a:p>
                    <a:p>
                      <a:pPr marL="628650" marR="0" lvl="1" indent="-171450" algn="l" rtl="0">
                        <a:spcBef>
                          <a:spcPts val="0"/>
                        </a:spcBef>
                        <a:spcAft>
                          <a:spcPts val="0"/>
                        </a:spcAft>
                        <a:buClr>
                          <a:schemeClr val="dk1"/>
                        </a:buClr>
                        <a:buSzPts val="1100"/>
                        <a:buFont typeface="Arial"/>
                        <a:buChar char="•"/>
                      </a:pPr>
                      <a:r>
                        <a:rPr lang="en-ZA" sz="1100" i="1" u="none" strike="noStrike" cap="none" dirty="0" err="1">
                          <a:solidFill>
                            <a:schemeClr val="dk1"/>
                          </a:solidFill>
                        </a:rPr>
                        <a:t>Avez-vous</a:t>
                      </a:r>
                      <a:r>
                        <a:rPr lang="en-ZA" sz="1100" i="1" u="none" strike="noStrike" cap="none" dirty="0">
                          <a:solidFill>
                            <a:schemeClr val="dk1"/>
                          </a:solidFill>
                        </a:rPr>
                        <a:t> un </a:t>
                      </a:r>
                      <a:r>
                        <a:rPr lang="en-ZA" sz="1100" i="1" u="none" strike="noStrike" cap="none" dirty="0" err="1">
                          <a:solidFill>
                            <a:schemeClr val="dk1"/>
                          </a:solidFill>
                        </a:rPr>
                        <a:t>ami</a:t>
                      </a:r>
                      <a:r>
                        <a:rPr lang="en-ZA" sz="1100" i="1" u="none" strike="noStrike" cap="none" dirty="0">
                          <a:solidFill>
                            <a:schemeClr val="dk1"/>
                          </a:solidFill>
                        </a:rPr>
                        <a:t> à </a:t>
                      </a:r>
                      <a:r>
                        <a:rPr lang="en-ZA" sz="1100" i="1" u="none" strike="noStrike" cap="none" dirty="0" err="1">
                          <a:solidFill>
                            <a:schemeClr val="dk1"/>
                          </a:solidFill>
                        </a:rPr>
                        <a:t>proximité</a:t>
                      </a:r>
                      <a:r>
                        <a:rPr lang="en-ZA" sz="1100" i="1" u="none" strike="noStrike" cap="none" dirty="0">
                          <a:solidFill>
                            <a:schemeClr val="dk1"/>
                          </a:solidFill>
                        </a:rPr>
                        <a:t> ?</a:t>
                      </a:r>
                      <a:endParaRPr dirty="0"/>
                    </a:p>
                    <a:p>
                      <a:pPr marL="628650" marR="0" lvl="1" indent="-171450" algn="l" rtl="0">
                        <a:spcBef>
                          <a:spcPts val="0"/>
                        </a:spcBef>
                        <a:spcAft>
                          <a:spcPts val="0"/>
                        </a:spcAft>
                        <a:buClr>
                          <a:schemeClr val="dk1"/>
                        </a:buClr>
                        <a:buSzPts val="1100"/>
                        <a:buFont typeface="Arial"/>
                        <a:buChar char="•"/>
                      </a:pPr>
                      <a:r>
                        <a:rPr lang="en-ZA" sz="1100" i="1" u="none" strike="noStrike" cap="none" dirty="0">
                          <a:solidFill>
                            <a:schemeClr val="dk1"/>
                          </a:solidFill>
                        </a:rPr>
                        <a:t>Y a-t-il un jour de la </a:t>
                      </a:r>
                      <a:r>
                        <a:rPr lang="en-ZA" sz="1100" i="1" u="none" strike="noStrike" cap="none" dirty="0" err="1">
                          <a:solidFill>
                            <a:schemeClr val="dk1"/>
                          </a:solidFill>
                        </a:rPr>
                        <a:t>semaine</a:t>
                      </a:r>
                      <a:r>
                        <a:rPr lang="en-ZA" sz="1100" i="1" u="none" strike="noStrike" cap="none" dirty="0">
                          <a:solidFill>
                            <a:schemeClr val="dk1"/>
                          </a:solidFill>
                        </a:rPr>
                        <a:t> </a:t>
                      </a:r>
                      <a:r>
                        <a:rPr lang="en-ZA" sz="1100" i="1" u="none" strike="noStrike" cap="none" dirty="0" err="1">
                          <a:solidFill>
                            <a:schemeClr val="dk1"/>
                          </a:solidFill>
                        </a:rPr>
                        <a:t>où</a:t>
                      </a:r>
                      <a:r>
                        <a:rPr lang="en-ZA" sz="1100" i="1" u="none" strike="noStrike" cap="none" dirty="0">
                          <a:solidFill>
                            <a:schemeClr val="dk1"/>
                          </a:solidFill>
                        </a:rPr>
                        <a:t> </a:t>
                      </a:r>
                      <a:r>
                        <a:rPr lang="en-ZA" sz="1100" i="1" u="none" strike="noStrike" cap="none" dirty="0" err="1">
                          <a:solidFill>
                            <a:schemeClr val="dk1"/>
                          </a:solidFill>
                        </a:rPr>
                        <a:t>vous</a:t>
                      </a:r>
                      <a:r>
                        <a:rPr lang="en-ZA" sz="1100" i="1" u="none" strike="noStrike" cap="none" dirty="0">
                          <a:solidFill>
                            <a:schemeClr val="dk1"/>
                          </a:solidFill>
                        </a:rPr>
                        <a:t> </a:t>
                      </a:r>
                      <a:r>
                        <a:rPr lang="en-ZA" sz="1100" i="1" u="none" strike="noStrike" cap="none" dirty="0" err="1">
                          <a:solidFill>
                            <a:schemeClr val="dk1"/>
                          </a:solidFill>
                        </a:rPr>
                        <a:t>vous</a:t>
                      </a:r>
                      <a:r>
                        <a:rPr lang="en-ZA" sz="1100" i="1" u="none" strike="noStrike" cap="none" dirty="0">
                          <a:solidFill>
                            <a:schemeClr val="dk1"/>
                          </a:solidFill>
                        </a:rPr>
                        <a:t> </a:t>
                      </a:r>
                      <a:r>
                        <a:rPr lang="en-ZA" sz="1100" i="1" u="none" strike="noStrike" cap="none" dirty="0" err="1">
                          <a:solidFill>
                            <a:schemeClr val="dk1"/>
                          </a:solidFill>
                        </a:rPr>
                        <a:t>rendez</a:t>
                      </a:r>
                      <a:r>
                        <a:rPr lang="en-ZA" sz="1100" i="1" u="none" strike="noStrike" cap="none" dirty="0">
                          <a:solidFill>
                            <a:schemeClr val="dk1"/>
                          </a:solidFill>
                        </a:rPr>
                        <a:t> à un </a:t>
                      </a:r>
                      <a:r>
                        <a:rPr lang="en-ZA" sz="1100" i="1" u="none" strike="noStrike" cap="none" dirty="0" err="1">
                          <a:solidFill>
                            <a:schemeClr val="dk1"/>
                          </a:solidFill>
                        </a:rPr>
                        <a:t>endroit</a:t>
                      </a:r>
                      <a:r>
                        <a:rPr lang="en-ZA" sz="1100" i="1" u="none" strike="noStrike" cap="none" dirty="0">
                          <a:solidFill>
                            <a:schemeClr val="dk1"/>
                          </a:solidFill>
                        </a:rPr>
                        <a:t> particulier ?</a:t>
                      </a:r>
                      <a:endParaRPr dirty="0"/>
                    </a:p>
                    <a:p>
                      <a:pPr marL="0" marR="0" lvl="0" indent="0" algn="l" rtl="0">
                        <a:spcBef>
                          <a:spcPts val="0"/>
                        </a:spcBef>
                        <a:spcAft>
                          <a:spcPts val="0"/>
                        </a:spcAft>
                        <a:buClr>
                          <a:schemeClr val="dk1"/>
                        </a:buClr>
                        <a:buSzPts val="1100"/>
                        <a:buFont typeface="Arial"/>
                        <a:buNone/>
                      </a:pPr>
                      <a:endParaRPr sz="1100" i="1" dirty="0">
                        <a:solidFill>
                          <a:schemeClr val="dk1"/>
                        </a:solidFill>
                      </a:endParaRPr>
                    </a:p>
                    <a:p>
                      <a:pPr marL="0" marR="0" lvl="0" indent="0" algn="l" rtl="0">
                        <a:spcBef>
                          <a:spcPts val="0"/>
                        </a:spcBef>
                        <a:spcAft>
                          <a:spcPts val="0"/>
                        </a:spcAft>
                        <a:buClr>
                          <a:schemeClr val="dk1"/>
                        </a:buClr>
                        <a:buSzPts val="1100"/>
                        <a:buFont typeface="Arial"/>
                        <a:buNone/>
                      </a:pPr>
                      <a:r>
                        <a:rPr lang="en-ZA" sz="1100" b="1" i="1" dirty="0">
                          <a:solidFill>
                            <a:schemeClr val="dk1"/>
                          </a:solidFill>
                        </a:rPr>
                        <a:t>Suite 🡪</a:t>
                      </a:r>
                      <a:endParaRPr sz="1100" b="1" i="1" dirty="0">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sp>
        <p:nvSpPr>
          <p:cNvPr id="2429" name="Google Shape;2429;p77"/>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0" name="Google Shape;2430;p77"/>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1" name="Google Shape;2431;p77"/>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2" name="Google Shape;2432;p77"/>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3" name="Google Shape;2433;p77"/>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4" name="Google Shape;2434;p77"/>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5" name="Google Shape;2435;p77"/>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439"/>
        <p:cNvGrpSpPr/>
        <p:nvPr/>
      </p:nvGrpSpPr>
      <p:grpSpPr>
        <a:xfrm>
          <a:off x="0" y="0"/>
          <a:ext cx="0" cy="0"/>
          <a:chOff x="0" y="0"/>
          <a:chExt cx="0" cy="0"/>
        </a:xfrm>
      </p:grpSpPr>
      <p:graphicFrame>
        <p:nvGraphicFramePr>
          <p:cNvPr id="2440" name="Google Shape;2440;p78"/>
          <p:cNvGraphicFramePr/>
          <p:nvPr>
            <p:extLst>
              <p:ext uri="{D42A27DB-BD31-4B8C-83A1-F6EECF244321}">
                <p14:modId xmlns:p14="http://schemas.microsoft.com/office/powerpoint/2010/main" val="1515522857"/>
              </p:ext>
            </p:extLst>
          </p:nvPr>
        </p:nvGraphicFramePr>
        <p:xfrm>
          <a:off x="1001575" y="697608"/>
          <a:ext cx="5254050" cy="445009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Orientations </a:t>
                      </a:r>
                      <a:r>
                        <a:rPr lang="en-ZA" sz="1100" b="1" i="1">
                          <a:solidFill>
                            <a:schemeClr val="dk1"/>
                          </a:solidFill>
                        </a:rPr>
                        <a:t>(suite)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171450" marR="0" lvl="0" indent="-171450" algn="l" rtl="0">
                        <a:spcBef>
                          <a:spcPts val="0"/>
                        </a:spcBef>
                        <a:spcAft>
                          <a:spcPts val="0"/>
                        </a:spcAft>
                        <a:buClr>
                          <a:schemeClr val="dk1"/>
                        </a:buClr>
                        <a:buSzPts val="1100"/>
                        <a:buFont typeface="Arial"/>
                        <a:buChar char="•"/>
                      </a:pPr>
                      <a:r>
                        <a:rPr lang="en-ZA" sz="1100" b="0" dirty="0">
                          <a:solidFill>
                            <a:schemeClr val="dk1"/>
                          </a:solidFill>
                        </a:rPr>
                        <a:t>Une </a:t>
                      </a:r>
                      <a:r>
                        <a:rPr lang="en-ZA" sz="1100" b="0" dirty="0" err="1">
                          <a:solidFill>
                            <a:schemeClr val="dk1"/>
                          </a:solidFill>
                        </a:rPr>
                        <a:t>fois</a:t>
                      </a:r>
                      <a:r>
                        <a:rPr lang="en-ZA" sz="1100" b="0" dirty="0">
                          <a:solidFill>
                            <a:schemeClr val="dk1"/>
                          </a:solidFill>
                        </a:rPr>
                        <a:t> </a:t>
                      </a:r>
                      <a:r>
                        <a:rPr lang="en-ZA" sz="1100" b="0" dirty="0" err="1">
                          <a:solidFill>
                            <a:schemeClr val="dk1"/>
                          </a:solidFill>
                        </a:rPr>
                        <a:t>l'étiquetage</a:t>
                      </a:r>
                      <a:r>
                        <a:rPr lang="en-ZA" sz="1100" b="0" dirty="0">
                          <a:solidFill>
                            <a:schemeClr val="dk1"/>
                          </a:solidFill>
                        </a:rPr>
                        <a:t> </a:t>
                      </a:r>
                      <a:r>
                        <a:rPr lang="en-ZA" sz="1100" b="0" dirty="0" err="1">
                          <a:solidFill>
                            <a:schemeClr val="dk1"/>
                          </a:solidFill>
                        </a:rPr>
                        <a:t>terminé</a:t>
                      </a:r>
                      <a:r>
                        <a:rPr lang="en-ZA" sz="1100" b="0" dirty="0">
                          <a:solidFill>
                            <a:schemeClr val="dk1"/>
                          </a:solidFill>
                        </a:rPr>
                        <a:t>, </a:t>
                      </a:r>
                      <a:r>
                        <a:rPr lang="en-ZA" sz="1100" b="0" dirty="0" err="1">
                          <a:solidFill>
                            <a:schemeClr val="dk1"/>
                          </a:solidFill>
                        </a:rPr>
                        <a:t>demandez</a:t>
                      </a:r>
                      <a:r>
                        <a:rPr lang="en-ZA" sz="1100" b="0" dirty="0">
                          <a:solidFill>
                            <a:schemeClr val="dk1"/>
                          </a:solidFill>
                        </a:rPr>
                        <a:t> à </a:t>
                      </a:r>
                      <a:r>
                        <a:rPr lang="en-ZA" sz="1100" b="0" dirty="0" err="1">
                          <a:solidFill>
                            <a:schemeClr val="dk1"/>
                          </a:solidFill>
                        </a:rPr>
                        <a:t>l'enfant</a:t>
                      </a:r>
                      <a:r>
                        <a:rPr lang="en-ZA" sz="1100" b="0" dirty="0">
                          <a:solidFill>
                            <a:schemeClr val="dk1"/>
                          </a:solidFill>
                        </a:rPr>
                        <a:t> de </a:t>
                      </a:r>
                      <a:r>
                        <a:rPr lang="en-ZA" sz="1100" b="0" dirty="0" err="1">
                          <a:solidFill>
                            <a:schemeClr val="dk1"/>
                          </a:solidFill>
                        </a:rPr>
                        <a:t>marquer</a:t>
                      </a:r>
                      <a:r>
                        <a:rPr lang="en-ZA" sz="1100" b="0" dirty="0">
                          <a:solidFill>
                            <a:schemeClr val="dk1"/>
                          </a:solidFill>
                        </a:rPr>
                        <a:t> chacun des </a:t>
                      </a:r>
                      <a:r>
                        <a:rPr lang="en-ZA" sz="1100" b="0" dirty="0" err="1">
                          <a:solidFill>
                            <a:schemeClr val="dk1"/>
                          </a:solidFill>
                        </a:rPr>
                        <a:t>lieux</a:t>
                      </a:r>
                      <a:r>
                        <a:rPr lang="en-ZA" sz="1100" b="0" dirty="0">
                          <a:solidFill>
                            <a:schemeClr val="dk1"/>
                          </a:solidFill>
                        </a:rPr>
                        <a:t> et des </a:t>
                      </a:r>
                      <a:r>
                        <a:rPr lang="en-ZA" sz="1100" b="0" dirty="0" err="1">
                          <a:solidFill>
                            <a:schemeClr val="dk1"/>
                          </a:solidFill>
                        </a:rPr>
                        <a:t>personnes</a:t>
                      </a:r>
                      <a:r>
                        <a:rPr lang="en-ZA" sz="1100" b="0" dirty="0">
                          <a:solidFill>
                            <a:schemeClr val="dk1"/>
                          </a:solidFill>
                        </a:rPr>
                        <a:t> </a:t>
                      </a:r>
                      <a:r>
                        <a:rPr lang="en-ZA" sz="1100" b="0" dirty="0" err="1">
                          <a:solidFill>
                            <a:schemeClr val="dk1"/>
                          </a:solidFill>
                        </a:rPr>
                        <a:t>qu'il</a:t>
                      </a:r>
                      <a:r>
                        <a:rPr lang="en-ZA" sz="1100" b="0" dirty="0">
                          <a:solidFill>
                            <a:schemeClr val="dk1"/>
                          </a:solidFill>
                        </a:rPr>
                        <a:t> </a:t>
                      </a:r>
                      <a:r>
                        <a:rPr lang="en-ZA" sz="1100" b="0" dirty="0" err="1">
                          <a:solidFill>
                            <a:schemeClr val="dk1"/>
                          </a:solidFill>
                        </a:rPr>
                        <a:t>préfère</a:t>
                      </a:r>
                      <a:r>
                        <a:rPr lang="en-ZA" sz="1100" b="0" dirty="0">
                          <a:solidFill>
                            <a:schemeClr val="dk1"/>
                          </a:solidFill>
                        </a:rPr>
                        <a:t> </a:t>
                      </a:r>
                      <a:r>
                        <a:rPr lang="en-ZA" sz="1100" b="0" dirty="0" err="1">
                          <a:solidFill>
                            <a:schemeClr val="dk1"/>
                          </a:solidFill>
                        </a:rPr>
                        <a:t>ou</a:t>
                      </a:r>
                      <a:r>
                        <a:rPr lang="en-ZA" sz="1100" b="0" dirty="0">
                          <a:solidFill>
                            <a:schemeClr val="dk1"/>
                          </a:solidFill>
                        </a:rPr>
                        <a:t> </a:t>
                      </a:r>
                      <a:r>
                        <a:rPr lang="en-ZA" sz="1100" b="0" dirty="0" err="1">
                          <a:solidFill>
                            <a:schemeClr val="dk1"/>
                          </a:solidFill>
                        </a:rPr>
                        <a:t>où</a:t>
                      </a:r>
                      <a:r>
                        <a:rPr lang="en-ZA" sz="1100" b="0" dirty="0">
                          <a:solidFill>
                            <a:schemeClr val="dk1"/>
                          </a:solidFill>
                        </a:rPr>
                        <a:t> il se sent </a:t>
                      </a:r>
                      <a:r>
                        <a:rPr lang="en-ZA" sz="1100" b="0" dirty="0" err="1">
                          <a:solidFill>
                            <a:schemeClr val="dk1"/>
                          </a:solidFill>
                        </a:rPr>
                        <a:t>en</a:t>
                      </a:r>
                      <a:r>
                        <a:rPr lang="en-ZA" sz="1100" b="0" dirty="0">
                          <a:solidFill>
                            <a:schemeClr val="dk1"/>
                          </a:solidFill>
                        </a:rPr>
                        <a:t> </a:t>
                      </a:r>
                      <a:r>
                        <a:rPr lang="en-ZA" sz="1100" b="0" dirty="0" err="1">
                          <a:solidFill>
                            <a:schemeClr val="dk1"/>
                          </a:solidFill>
                        </a:rPr>
                        <a:t>sécurité</a:t>
                      </a:r>
                      <a:r>
                        <a:rPr lang="en-ZA" sz="1100" b="0" dirty="0">
                          <a:solidFill>
                            <a:schemeClr val="dk1"/>
                          </a:solidFill>
                        </a:rPr>
                        <a:t> </a:t>
                      </a:r>
                      <a:r>
                        <a:rPr lang="en-ZA" sz="1100" b="0" dirty="0" err="1">
                          <a:solidFill>
                            <a:schemeClr val="dk1"/>
                          </a:solidFill>
                        </a:rPr>
                        <a:t>d'une</a:t>
                      </a:r>
                      <a:r>
                        <a:rPr lang="en-ZA" sz="1100" b="0" dirty="0">
                          <a:solidFill>
                            <a:schemeClr val="dk1"/>
                          </a:solidFill>
                        </a:rPr>
                        <a:t> couleur </a:t>
                      </a:r>
                      <a:r>
                        <a:rPr lang="en-ZA" sz="1100" b="0" dirty="0" err="1">
                          <a:solidFill>
                            <a:schemeClr val="dk1"/>
                          </a:solidFill>
                        </a:rPr>
                        <a:t>particulière</a:t>
                      </a:r>
                      <a:r>
                        <a:rPr lang="en-ZA" sz="1100" b="0" dirty="0">
                          <a:solidFill>
                            <a:schemeClr val="dk1"/>
                          </a:solidFill>
                        </a:rPr>
                        <a:t> </a:t>
                      </a:r>
                      <a:r>
                        <a:rPr lang="en-ZA" sz="1100" b="0" dirty="0" err="1">
                          <a:solidFill>
                            <a:schemeClr val="dk1"/>
                          </a:solidFill>
                        </a:rPr>
                        <a:t>ou</a:t>
                      </a:r>
                      <a:r>
                        <a:rPr lang="en-ZA" sz="1100" b="0" dirty="0">
                          <a:solidFill>
                            <a:schemeClr val="dk1"/>
                          </a:solidFill>
                        </a:rPr>
                        <a:t> </a:t>
                      </a:r>
                      <a:r>
                        <a:rPr lang="en-ZA" sz="1100" b="0" dirty="0" err="1">
                          <a:solidFill>
                            <a:schemeClr val="dk1"/>
                          </a:solidFill>
                        </a:rPr>
                        <a:t>en</a:t>
                      </a:r>
                      <a:r>
                        <a:rPr lang="en-ZA" sz="1100" b="0" dirty="0">
                          <a:solidFill>
                            <a:schemeClr val="dk1"/>
                          </a:solidFill>
                        </a:rPr>
                        <a:t> </a:t>
                      </a:r>
                      <a:r>
                        <a:rPr lang="en-ZA" sz="1100" b="0" dirty="0" err="1">
                          <a:solidFill>
                            <a:schemeClr val="dk1"/>
                          </a:solidFill>
                        </a:rPr>
                        <a:t>vous</a:t>
                      </a:r>
                      <a:r>
                        <a:rPr lang="en-ZA" sz="1100" b="0" dirty="0">
                          <a:solidFill>
                            <a:schemeClr val="dk1"/>
                          </a:solidFill>
                        </a:rPr>
                        <a:t> le </a:t>
                      </a:r>
                      <a:r>
                        <a:rPr lang="en-ZA" sz="1100" b="0" dirty="0" err="1">
                          <a:solidFill>
                            <a:schemeClr val="dk1"/>
                          </a:solidFill>
                        </a:rPr>
                        <a:t>montrant</a:t>
                      </a:r>
                      <a:r>
                        <a:rPr lang="en-ZA" sz="1100" b="0" dirty="0">
                          <a:solidFill>
                            <a:schemeClr val="dk1"/>
                          </a:solidFill>
                        </a:rPr>
                        <a:t>. </a:t>
                      </a:r>
                      <a:endParaRPr dirty="0"/>
                    </a:p>
                    <a:p>
                      <a:pPr marL="628650" marR="0" lvl="1" indent="-171450" algn="l" rtl="0">
                        <a:spcBef>
                          <a:spcPts val="0"/>
                        </a:spcBef>
                        <a:spcAft>
                          <a:spcPts val="0"/>
                        </a:spcAft>
                        <a:buClr>
                          <a:schemeClr val="dk1"/>
                        </a:buClr>
                        <a:buSzPts val="1100"/>
                        <a:buFont typeface="Arial"/>
                        <a:buChar char="•"/>
                      </a:pPr>
                      <a:r>
                        <a:rPr lang="en-ZA" sz="1100" b="0" u="none" strike="noStrike" cap="none" dirty="0" err="1">
                          <a:solidFill>
                            <a:schemeClr val="dk1"/>
                          </a:solidFill>
                        </a:rPr>
                        <a:t>S'ils</a:t>
                      </a:r>
                      <a:r>
                        <a:rPr lang="en-ZA" sz="1100" b="0" u="none" strike="noStrike" cap="none" dirty="0">
                          <a:solidFill>
                            <a:schemeClr val="dk1"/>
                          </a:solidFill>
                        </a:rPr>
                        <a:t> </a:t>
                      </a:r>
                      <a:r>
                        <a:rPr lang="en-ZA" sz="1100" b="0" u="none" strike="noStrike" cap="none" dirty="0" err="1">
                          <a:solidFill>
                            <a:schemeClr val="dk1"/>
                          </a:solidFill>
                        </a:rPr>
                        <a:t>en</a:t>
                      </a:r>
                      <a:r>
                        <a:rPr lang="en-ZA" sz="1100" b="0" u="none" strike="noStrike" cap="none" dirty="0">
                          <a:solidFill>
                            <a:schemeClr val="dk1"/>
                          </a:solidFill>
                        </a:rPr>
                        <a:t> </a:t>
                      </a:r>
                      <a:r>
                        <a:rPr lang="en-ZA" sz="1100" b="0" u="none" strike="noStrike" cap="none" dirty="0" err="1">
                          <a:solidFill>
                            <a:schemeClr val="dk1"/>
                          </a:solidFill>
                        </a:rPr>
                        <a:t>ont</a:t>
                      </a:r>
                      <a:r>
                        <a:rPr lang="en-ZA" sz="1100" b="0" u="none" strike="noStrike" cap="none" dirty="0">
                          <a:solidFill>
                            <a:schemeClr val="dk1"/>
                          </a:solidFill>
                        </a:rPr>
                        <a:t> le temps et </a:t>
                      </a:r>
                      <a:r>
                        <a:rPr lang="en-ZA" sz="1100" b="0" u="none" strike="noStrike" cap="none" dirty="0" err="1">
                          <a:solidFill>
                            <a:schemeClr val="dk1"/>
                          </a:solidFill>
                        </a:rPr>
                        <a:t>si</a:t>
                      </a:r>
                      <a:r>
                        <a:rPr lang="en-ZA" sz="1100" b="0" u="none" strike="noStrike" cap="none" dirty="0">
                          <a:solidFill>
                            <a:schemeClr val="dk1"/>
                          </a:solidFill>
                        </a:rPr>
                        <a:t> </a:t>
                      </a:r>
                      <a:r>
                        <a:rPr lang="en-ZA" sz="1100" b="0" u="none" strike="noStrike" cap="none" dirty="0" err="1">
                          <a:solidFill>
                            <a:schemeClr val="dk1"/>
                          </a:solidFill>
                        </a:rPr>
                        <a:t>c'est</a:t>
                      </a:r>
                      <a:r>
                        <a:rPr lang="en-ZA" sz="1100" b="0" u="none" strike="noStrike" cap="none" dirty="0">
                          <a:solidFill>
                            <a:schemeClr val="dk1"/>
                          </a:solidFill>
                        </a:rPr>
                        <a:t> </a:t>
                      </a:r>
                      <a:r>
                        <a:rPr lang="en-ZA" sz="1100" b="0" u="none" strike="noStrike" cap="none" dirty="0" err="1">
                          <a:solidFill>
                            <a:schemeClr val="dk1"/>
                          </a:solidFill>
                        </a:rPr>
                        <a:t>approprié</a:t>
                      </a:r>
                      <a:r>
                        <a:rPr lang="en-ZA" sz="1100" b="0" u="none" strike="noStrike" cap="none" dirty="0">
                          <a:solidFill>
                            <a:schemeClr val="dk1"/>
                          </a:solidFill>
                        </a:rPr>
                        <a:t> (pas trop </a:t>
                      </a:r>
                      <a:r>
                        <a:rPr lang="en-ZA" sz="1100" b="0" u="none" strike="noStrike" cap="none" dirty="0" err="1">
                          <a:solidFill>
                            <a:schemeClr val="dk1"/>
                          </a:solidFill>
                        </a:rPr>
                        <a:t>dérangeant</a:t>
                      </a:r>
                      <a:r>
                        <a:rPr lang="en-ZA" sz="1100" b="0" u="none" strike="noStrike" cap="none" dirty="0">
                          <a:solidFill>
                            <a:schemeClr val="dk1"/>
                          </a:solidFill>
                        </a:rPr>
                        <a:t>), </a:t>
                      </a:r>
                      <a:r>
                        <a:rPr lang="en-ZA" sz="1100" b="0" u="none" strike="noStrike" cap="none" dirty="0" err="1">
                          <a:solidFill>
                            <a:schemeClr val="dk1"/>
                          </a:solidFill>
                        </a:rPr>
                        <a:t>demandez-leur</a:t>
                      </a:r>
                      <a:r>
                        <a:rPr lang="en-ZA" sz="1100" b="0" u="none" strike="noStrike" cap="none" dirty="0">
                          <a:solidFill>
                            <a:schemeClr val="dk1"/>
                          </a:solidFill>
                        </a:rPr>
                        <a:t> </a:t>
                      </a:r>
                      <a:r>
                        <a:rPr lang="en-ZA" sz="1100" b="0" u="none" strike="noStrike" cap="none" dirty="0" err="1">
                          <a:solidFill>
                            <a:schemeClr val="dk1"/>
                          </a:solidFill>
                        </a:rPr>
                        <a:t>d'utiliser</a:t>
                      </a:r>
                      <a:r>
                        <a:rPr lang="en-ZA" sz="1100" b="0" u="none" strike="noStrike" cap="none" dirty="0">
                          <a:solidFill>
                            <a:schemeClr val="dk1"/>
                          </a:solidFill>
                        </a:rPr>
                        <a:t> </a:t>
                      </a:r>
                      <a:r>
                        <a:rPr lang="en-ZA" sz="1100" b="0" u="none" strike="noStrike" cap="none" dirty="0" err="1">
                          <a:solidFill>
                            <a:schemeClr val="dk1"/>
                          </a:solidFill>
                        </a:rPr>
                        <a:t>une</a:t>
                      </a:r>
                      <a:r>
                        <a:rPr lang="en-ZA" sz="1100" b="0" u="none" strike="noStrike" cap="none" dirty="0">
                          <a:solidFill>
                            <a:schemeClr val="dk1"/>
                          </a:solidFill>
                        </a:rPr>
                        <a:t> couleur </a:t>
                      </a:r>
                      <a:r>
                        <a:rPr lang="en-ZA" sz="1100" b="0" u="none" strike="noStrike" cap="none" dirty="0" err="1">
                          <a:solidFill>
                            <a:schemeClr val="dk1"/>
                          </a:solidFill>
                        </a:rPr>
                        <a:t>différente</a:t>
                      </a:r>
                      <a:r>
                        <a:rPr lang="en-ZA" sz="1100" b="0" u="none" strike="noStrike" cap="none" dirty="0">
                          <a:solidFill>
                            <a:schemeClr val="dk1"/>
                          </a:solidFill>
                        </a:rPr>
                        <a:t> pour </a:t>
                      </a:r>
                      <a:r>
                        <a:rPr lang="en-ZA" sz="1100" b="0" u="none" strike="noStrike" cap="none" dirty="0" err="1">
                          <a:solidFill>
                            <a:schemeClr val="dk1"/>
                          </a:solidFill>
                        </a:rPr>
                        <a:t>indiquer</a:t>
                      </a:r>
                      <a:r>
                        <a:rPr lang="en-ZA" sz="1100" b="0" u="none" strike="noStrike" cap="none" dirty="0">
                          <a:solidFill>
                            <a:schemeClr val="dk1"/>
                          </a:solidFill>
                        </a:rPr>
                        <a:t> les </a:t>
                      </a:r>
                      <a:r>
                        <a:rPr lang="en-ZA" sz="1100" b="0" u="none" strike="noStrike" cap="none" dirty="0" err="1">
                          <a:solidFill>
                            <a:schemeClr val="dk1"/>
                          </a:solidFill>
                        </a:rPr>
                        <a:t>lieux</a:t>
                      </a:r>
                      <a:r>
                        <a:rPr lang="en-ZA" sz="1100" b="0" u="none" strike="noStrike" cap="none" dirty="0">
                          <a:solidFill>
                            <a:schemeClr val="dk1"/>
                          </a:solidFill>
                        </a:rPr>
                        <a:t> et les </a:t>
                      </a:r>
                      <a:r>
                        <a:rPr lang="en-ZA" sz="1100" b="0" u="none" strike="noStrike" cap="none" dirty="0" err="1">
                          <a:solidFill>
                            <a:schemeClr val="dk1"/>
                          </a:solidFill>
                        </a:rPr>
                        <a:t>personnes</a:t>
                      </a:r>
                      <a:r>
                        <a:rPr lang="en-ZA" sz="1100" b="0" u="none" strike="noStrike" cap="none" dirty="0">
                          <a:solidFill>
                            <a:schemeClr val="dk1"/>
                          </a:solidFill>
                        </a:rPr>
                        <a:t> </a:t>
                      </a:r>
                      <a:r>
                        <a:rPr lang="en-ZA" sz="1100" b="0" u="none" strike="noStrike" cap="none" dirty="0" err="1">
                          <a:solidFill>
                            <a:schemeClr val="dk1"/>
                          </a:solidFill>
                        </a:rPr>
                        <a:t>qu'ils</a:t>
                      </a:r>
                      <a:r>
                        <a:rPr lang="en-ZA" sz="1100" b="0" u="none" strike="noStrike" cap="none" dirty="0">
                          <a:solidFill>
                            <a:schemeClr val="dk1"/>
                          </a:solidFill>
                        </a:rPr>
                        <a:t> </a:t>
                      </a:r>
                      <a:r>
                        <a:rPr lang="en-ZA" sz="1100" b="0" u="none" strike="noStrike" cap="none" dirty="0" err="1">
                          <a:solidFill>
                            <a:schemeClr val="dk1"/>
                          </a:solidFill>
                        </a:rPr>
                        <a:t>n'aiment</a:t>
                      </a:r>
                      <a:r>
                        <a:rPr lang="en-ZA" sz="1100" b="0" u="none" strike="noStrike" cap="none" dirty="0">
                          <a:solidFill>
                            <a:schemeClr val="dk1"/>
                          </a:solidFill>
                        </a:rPr>
                        <a:t> pas </a:t>
                      </a:r>
                      <a:r>
                        <a:rPr lang="en-ZA" sz="1100" b="0" u="none" strike="noStrike" cap="none" dirty="0" err="1">
                          <a:solidFill>
                            <a:schemeClr val="dk1"/>
                          </a:solidFill>
                        </a:rPr>
                        <a:t>ou</a:t>
                      </a:r>
                      <a:r>
                        <a:rPr lang="en-ZA" sz="1100" b="0" u="none" strike="noStrike" cap="none" dirty="0">
                          <a:solidFill>
                            <a:schemeClr val="dk1"/>
                          </a:solidFill>
                        </a:rPr>
                        <a:t> dans </a:t>
                      </a:r>
                      <a:r>
                        <a:rPr lang="en-ZA" sz="1100" b="0" u="none" strike="noStrike" cap="none" dirty="0" err="1">
                          <a:solidFill>
                            <a:schemeClr val="dk1"/>
                          </a:solidFill>
                        </a:rPr>
                        <a:t>lesquels</a:t>
                      </a:r>
                      <a:r>
                        <a:rPr lang="en-ZA" sz="1100" b="0" u="none" strike="noStrike" cap="none" dirty="0">
                          <a:solidFill>
                            <a:schemeClr val="dk1"/>
                          </a:solidFill>
                        </a:rPr>
                        <a:t> </a:t>
                      </a:r>
                      <a:r>
                        <a:rPr lang="en-ZA" sz="1100" b="0" u="none" strike="noStrike" cap="none" dirty="0" err="1">
                          <a:solidFill>
                            <a:schemeClr val="dk1"/>
                          </a:solidFill>
                        </a:rPr>
                        <a:t>ils</a:t>
                      </a:r>
                      <a:r>
                        <a:rPr lang="en-ZA" sz="1100" b="0" u="none" strike="noStrike" cap="none" dirty="0">
                          <a:solidFill>
                            <a:schemeClr val="dk1"/>
                          </a:solidFill>
                        </a:rPr>
                        <a:t> ne se </a:t>
                      </a:r>
                      <a:r>
                        <a:rPr lang="en-ZA" sz="1100" b="0" u="none" strike="noStrike" cap="none" dirty="0" err="1">
                          <a:solidFill>
                            <a:schemeClr val="dk1"/>
                          </a:solidFill>
                        </a:rPr>
                        <a:t>sentent</a:t>
                      </a:r>
                      <a:r>
                        <a:rPr lang="en-ZA" sz="1100" b="0" u="none" strike="noStrike" cap="none" dirty="0">
                          <a:solidFill>
                            <a:schemeClr val="dk1"/>
                          </a:solidFill>
                        </a:rPr>
                        <a:t> pas </a:t>
                      </a:r>
                      <a:r>
                        <a:rPr lang="en-ZA" sz="1100" b="0" u="none" strike="noStrike" cap="none" dirty="0" err="1">
                          <a:solidFill>
                            <a:schemeClr val="dk1"/>
                          </a:solidFill>
                        </a:rPr>
                        <a:t>en</a:t>
                      </a:r>
                      <a:r>
                        <a:rPr lang="en-ZA" sz="1100" b="0" u="none" strike="noStrike" cap="none" dirty="0">
                          <a:solidFill>
                            <a:schemeClr val="dk1"/>
                          </a:solidFill>
                        </a:rPr>
                        <a:t> </a:t>
                      </a:r>
                      <a:r>
                        <a:rPr lang="en-ZA" sz="1100" b="0" u="none" strike="noStrike" cap="none" dirty="0" err="1">
                          <a:solidFill>
                            <a:schemeClr val="dk1"/>
                          </a:solidFill>
                        </a:rPr>
                        <a:t>sécurité</a:t>
                      </a:r>
                      <a:r>
                        <a:rPr lang="en-ZA" sz="1100" b="0" u="none" strike="noStrike" cap="none" dirty="0">
                          <a:solidFill>
                            <a:schemeClr val="dk1"/>
                          </a:solidFill>
                        </a:rPr>
                        <a:t>.</a:t>
                      </a:r>
                      <a:endParaRPr sz="1100" b="0" u="none" strike="noStrike" cap="none" dirty="0">
                        <a:solidFill>
                          <a:schemeClr val="dk1"/>
                        </a:solidFill>
                      </a:endParaRPr>
                    </a:p>
                    <a:p>
                      <a:pPr marL="171450" marR="0" lvl="0" indent="-171450" algn="l" rtl="0">
                        <a:spcBef>
                          <a:spcPts val="0"/>
                        </a:spcBef>
                        <a:spcAft>
                          <a:spcPts val="0"/>
                        </a:spcAft>
                        <a:buClr>
                          <a:schemeClr val="dk1"/>
                        </a:buClr>
                        <a:buSzPts val="1100"/>
                        <a:buFont typeface="Arial"/>
                        <a:buChar char="•"/>
                      </a:pPr>
                      <a:r>
                        <a:rPr lang="en-ZA" sz="1100" b="0" dirty="0">
                          <a:solidFill>
                            <a:schemeClr val="dk1"/>
                          </a:solidFill>
                        </a:rPr>
                        <a:t>Une </a:t>
                      </a:r>
                      <a:r>
                        <a:rPr lang="en-ZA" sz="1100" b="0" dirty="0" err="1">
                          <a:solidFill>
                            <a:schemeClr val="dk1"/>
                          </a:solidFill>
                        </a:rPr>
                        <a:t>fois</a:t>
                      </a:r>
                      <a:r>
                        <a:rPr lang="en-ZA" sz="1100" b="0" dirty="0">
                          <a:solidFill>
                            <a:schemeClr val="dk1"/>
                          </a:solidFill>
                        </a:rPr>
                        <a:t> la carte </a:t>
                      </a:r>
                      <a:r>
                        <a:rPr lang="en-ZA" sz="1100" b="0" dirty="0" err="1">
                          <a:solidFill>
                            <a:schemeClr val="dk1"/>
                          </a:solidFill>
                        </a:rPr>
                        <a:t>complétée</a:t>
                      </a:r>
                      <a:r>
                        <a:rPr lang="en-ZA" sz="1100" b="0" dirty="0">
                          <a:solidFill>
                            <a:schemeClr val="dk1"/>
                          </a:solidFill>
                        </a:rPr>
                        <a:t>, </a:t>
                      </a:r>
                      <a:r>
                        <a:rPr lang="en-ZA" sz="1100" b="0" dirty="0" err="1">
                          <a:solidFill>
                            <a:schemeClr val="dk1"/>
                          </a:solidFill>
                        </a:rPr>
                        <a:t>posez</a:t>
                      </a:r>
                      <a:r>
                        <a:rPr lang="en-ZA" sz="1100" b="0" dirty="0">
                          <a:solidFill>
                            <a:schemeClr val="dk1"/>
                          </a:solidFill>
                        </a:rPr>
                        <a:t> des questions sur les </a:t>
                      </a:r>
                      <a:r>
                        <a:rPr lang="en-ZA" sz="1100" b="0" dirty="0" err="1">
                          <a:solidFill>
                            <a:schemeClr val="dk1"/>
                          </a:solidFill>
                        </a:rPr>
                        <a:t>lieux</a:t>
                      </a:r>
                      <a:r>
                        <a:rPr lang="en-ZA" sz="1100" b="0" dirty="0">
                          <a:solidFill>
                            <a:schemeClr val="dk1"/>
                          </a:solidFill>
                        </a:rPr>
                        <a:t> et les </a:t>
                      </a:r>
                      <a:r>
                        <a:rPr lang="en-ZA" sz="1100" b="0" dirty="0" err="1">
                          <a:solidFill>
                            <a:schemeClr val="dk1"/>
                          </a:solidFill>
                        </a:rPr>
                        <a:t>personnes</a:t>
                      </a:r>
                      <a:r>
                        <a:rPr lang="en-ZA" sz="1100" b="0" dirty="0">
                          <a:solidFill>
                            <a:schemeClr val="dk1"/>
                          </a:solidFill>
                        </a:rPr>
                        <a:t> </a:t>
                      </a:r>
                      <a:r>
                        <a:rPr lang="en-ZA" sz="1100" b="0" dirty="0" err="1">
                          <a:solidFill>
                            <a:schemeClr val="dk1"/>
                          </a:solidFill>
                        </a:rPr>
                        <a:t>positifs</a:t>
                      </a:r>
                      <a:r>
                        <a:rPr lang="en-ZA" sz="1100" b="0" dirty="0">
                          <a:solidFill>
                            <a:schemeClr val="dk1"/>
                          </a:solidFill>
                        </a:rPr>
                        <a:t>. </a:t>
                      </a:r>
                      <a:r>
                        <a:rPr lang="en-ZA" sz="1100" b="0" dirty="0" err="1">
                          <a:solidFill>
                            <a:schemeClr val="dk1"/>
                          </a:solidFill>
                        </a:rPr>
                        <a:t>Demandez</a:t>
                      </a:r>
                      <a:r>
                        <a:rPr lang="en-ZA" sz="1100" b="0" dirty="0">
                          <a:solidFill>
                            <a:schemeClr val="dk1"/>
                          </a:solidFill>
                        </a:rPr>
                        <a:t> </a:t>
                      </a:r>
                      <a:r>
                        <a:rPr lang="en-ZA" sz="1100" b="0" dirty="0" err="1">
                          <a:solidFill>
                            <a:schemeClr val="dk1"/>
                          </a:solidFill>
                        </a:rPr>
                        <a:t>si</a:t>
                      </a:r>
                      <a:r>
                        <a:rPr lang="en-ZA" sz="1100" b="0" dirty="0">
                          <a:solidFill>
                            <a:schemeClr val="dk1"/>
                          </a:solidFill>
                        </a:rPr>
                        <a:t> </a:t>
                      </a:r>
                      <a:r>
                        <a:rPr lang="en-ZA" sz="1100" b="0" dirty="0" err="1">
                          <a:solidFill>
                            <a:schemeClr val="dk1"/>
                          </a:solidFill>
                        </a:rPr>
                        <a:t>vous</a:t>
                      </a:r>
                      <a:r>
                        <a:rPr lang="en-ZA" sz="1100" b="0" dirty="0">
                          <a:solidFill>
                            <a:schemeClr val="dk1"/>
                          </a:solidFill>
                        </a:rPr>
                        <a:t> </a:t>
                      </a:r>
                      <a:r>
                        <a:rPr lang="en-ZA" sz="1100" b="0" dirty="0" err="1">
                          <a:solidFill>
                            <a:schemeClr val="dk1"/>
                          </a:solidFill>
                        </a:rPr>
                        <a:t>pouvez</a:t>
                      </a:r>
                      <a:r>
                        <a:rPr lang="en-ZA" sz="1100" b="0" dirty="0">
                          <a:solidFill>
                            <a:schemeClr val="dk1"/>
                          </a:solidFill>
                        </a:rPr>
                        <a:t> </a:t>
                      </a:r>
                      <a:r>
                        <a:rPr lang="en-ZA" sz="1100" b="0" dirty="0" err="1">
                          <a:solidFill>
                            <a:schemeClr val="dk1"/>
                          </a:solidFill>
                        </a:rPr>
                        <a:t>écrire</a:t>
                      </a:r>
                      <a:r>
                        <a:rPr lang="en-ZA" sz="1100" b="0" dirty="0">
                          <a:solidFill>
                            <a:schemeClr val="dk1"/>
                          </a:solidFill>
                        </a:rPr>
                        <a:t> les </a:t>
                      </a:r>
                      <a:r>
                        <a:rPr lang="en-ZA" sz="1100" b="0" dirty="0" err="1">
                          <a:solidFill>
                            <a:schemeClr val="dk1"/>
                          </a:solidFill>
                        </a:rPr>
                        <a:t>réponses</a:t>
                      </a:r>
                      <a:r>
                        <a:rPr lang="en-ZA" sz="1100" b="0" dirty="0">
                          <a:solidFill>
                            <a:schemeClr val="dk1"/>
                          </a:solidFill>
                        </a:rPr>
                        <a:t>. Par </a:t>
                      </a:r>
                      <a:r>
                        <a:rPr lang="en-ZA" sz="1100" b="0" dirty="0" err="1">
                          <a:solidFill>
                            <a:schemeClr val="dk1"/>
                          </a:solidFill>
                        </a:rPr>
                        <a:t>exemple</a:t>
                      </a:r>
                      <a:endParaRPr dirty="0"/>
                    </a:p>
                    <a:p>
                      <a:pPr marL="628650" marR="0" lvl="1" indent="-171450" algn="l" rtl="0">
                        <a:spcBef>
                          <a:spcPts val="0"/>
                        </a:spcBef>
                        <a:spcAft>
                          <a:spcPts val="0"/>
                        </a:spcAft>
                        <a:buClr>
                          <a:schemeClr val="dk1"/>
                        </a:buClr>
                        <a:buSzPts val="1100"/>
                        <a:buFont typeface="Arial"/>
                        <a:buChar char="•"/>
                      </a:pPr>
                      <a:r>
                        <a:rPr lang="en-ZA" sz="1100" b="0" i="1" u="none" strike="noStrike" cap="none" dirty="0" err="1">
                          <a:solidFill>
                            <a:schemeClr val="dk1"/>
                          </a:solidFill>
                        </a:rPr>
                        <a:t>Parlez-moi</a:t>
                      </a:r>
                      <a:r>
                        <a:rPr lang="en-ZA" sz="1100" b="0" i="1" u="none" strike="noStrike" cap="none" dirty="0">
                          <a:solidFill>
                            <a:schemeClr val="dk1"/>
                          </a:solidFill>
                        </a:rPr>
                        <a:t> de </a:t>
                      </a:r>
                      <a:r>
                        <a:rPr lang="en-ZA" sz="1100" b="0" i="1" u="none" strike="noStrike" cap="none" dirty="0" err="1">
                          <a:solidFill>
                            <a:schemeClr val="dk1"/>
                          </a:solidFill>
                        </a:rPr>
                        <a:t>cet</a:t>
                      </a:r>
                      <a:r>
                        <a:rPr lang="en-ZA" sz="1100" b="0" i="1" u="none" strike="noStrike" cap="none" dirty="0">
                          <a:solidFill>
                            <a:schemeClr val="dk1"/>
                          </a:solidFill>
                        </a:rPr>
                        <a:t> </a:t>
                      </a:r>
                      <a:r>
                        <a:rPr lang="en-ZA" sz="1100" b="0" i="1" u="none" strike="noStrike" cap="none" dirty="0" err="1">
                          <a:solidFill>
                            <a:schemeClr val="dk1"/>
                          </a:solidFill>
                        </a:rPr>
                        <a:t>endroit</a:t>
                      </a:r>
                      <a:r>
                        <a:rPr lang="en-ZA" sz="1100" b="0" i="1" u="none" strike="noStrike" cap="none" dirty="0">
                          <a:solidFill>
                            <a:schemeClr val="dk1"/>
                          </a:solidFill>
                        </a:rPr>
                        <a:t>. </a:t>
                      </a:r>
                      <a:r>
                        <a:rPr lang="en-ZA" sz="1100" b="0" i="1" u="none" strike="noStrike" cap="none" dirty="0" err="1">
                          <a:solidFill>
                            <a:schemeClr val="dk1"/>
                          </a:solidFill>
                        </a:rPr>
                        <a:t>Pourquoi</a:t>
                      </a:r>
                      <a:r>
                        <a:rPr lang="en-ZA" sz="1100" b="0" i="1" u="none" strike="noStrike" cap="none" dirty="0">
                          <a:solidFill>
                            <a:schemeClr val="dk1"/>
                          </a:solidFill>
                        </a:rPr>
                        <a:t> </a:t>
                      </a:r>
                      <a:r>
                        <a:rPr lang="en-ZA" sz="1100" b="0" i="1" u="none" strike="noStrike" cap="none" dirty="0" err="1">
                          <a:solidFill>
                            <a:schemeClr val="dk1"/>
                          </a:solidFill>
                        </a:rPr>
                        <a:t>l'aimez-vous</a:t>
                      </a:r>
                      <a:r>
                        <a:rPr lang="en-ZA" sz="1100" b="0" i="1" u="none" strike="noStrike" cap="none" dirty="0">
                          <a:solidFill>
                            <a:schemeClr val="dk1"/>
                          </a:solidFill>
                        </a:rPr>
                        <a:t> ?</a:t>
                      </a:r>
                      <a:endParaRPr dirty="0"/>
                    </a:p>
                    <a:p>
                      <a:pPr marL="628650" marR="0" lvl="1" indent="-171450" algn="l" rtl="0">
                        <a:spcBef>
                          <a:spcPts val="0"/>
                        </a:spcBef>
                        <a:spcAft>
                          <a:spcPts val="0"/>
                        </a:spcAft>
                        <a:buClr>
                          <a:schemeClr val="dk1"/>
                        </a:buClr>
                        <a:buSzPts val="1100"/>
                        <a:buFont typeface="Arial"/>
                        <a:buChar char="•"/>
                      </a:pPr>
                      <a:r>
                        <a:rPr lang="en-ZA" sz="1100" b="0" i="1" u="none" strike="noStrike" cap="none" dirty="0">
                          <a:solidFill>
                            <a:schemeClr val="dk1"/>
                          </a:solidFill>
                        </a:rPr>
                        <a:t>Que </a:t>
                      </a:r>
                      <a:r>
                        <a:rPr lang="en-ZA" sz="1100" b="0" i="1" u="none" strike="noStrike" cap="none" dirty="0" err="1">
                          <a:solidFill>
                            <a:schemeClr val="dk1"/>
                          </a:solidFill>
                        </a:rPr>
                        <a:t>faites-vous</a:t>
                      </a:r>
                      <a:r>
                        <a:rPr lang="en-ZA" sz="1100" b="0" i="1" u="none" strike="noStrike" cap="none" dirty="0">
                          <a:solidFill>
                            <a:schemeClr val="dk1"/>
                          </a:solidFill>
                        </a:rPr>
                        <a:t> </a:t>
                      </a:r>
                      <a:r>
                        <a:rPr lang="en-ZA" sz="1100" b="0" i="1" u="none" strike="noStrike" cap="none" dirty="0" err="1">
                          <a:solidFill>
                            <a:schemeClr val="dk1"/>
                          </a:solidFill>
                        </a:rPr>
                        <a:t>là</a:t>
                      </a:r>
                      <a:r>
                        <a:rPr lang="en-ZA" sz="1100" b="0" i="1" u="none" strike="noStrike" cap="none" dirty="0">
                          <a:solidFill>
                            <a:schemeClr val="dk1"/>
                          </a:solidFill>
                        </a:rPr>
                        <a:t>-bas ? (Questions sur les </a:t>
                      </a:r>
                      <a:r>
                        <a:rPr lang="en-ZA" sz="1100" b="0" i="1" u="none" strike="noStrike" cap="none" dirty="0" err="1">
                          <a:solidFill>
                            <a:schemeClr val="dk1"/>
                          </a:solidFill>
                        </a:rPr>
                        <a:t>activités</a:t>
                      </a:r>
                      <a:r>
                        <a:rPr lang="en-ZA" sz="1100" b="0" i="1" u="none" strike="noStrike" cap="none" dirty="0">
                          <a:solidFill>
                            <a:schemeClr val="dk1"/>
                          </a:solidFill>
                        </a:rPr>
                        <a:t> et les raisons des </a:t>
                      </a:r>
                      <a:r>
                        <a:rPr lang="en-ZA" sz="1100" b="0" i="1" u="none" strike="noStrike" cap="none" dirty="0" err="1">
                          <a:solidFill>
                            <a:schemeClr val="dk1"/>
                          </a:solidFill>
                        </a:rPr>
                        <a:t>visites</a:t>
                      </a:r>
                      <a:r>
                        <a:rPr lang="en-ZA" sz="1100" b="0" i="1" u="none" strike="noStrike" cap="none" dirty="0">
                          <a:solidFill>
                            <a:schemeClr val="dk1"/>
                          </a:solidFill>
                        </a:rPr>
                        <a:t>)</a:t>
                      </a:r>
                      <a:endParaRPr dirty="0"/>
                    </a:p>
                    <a:p>
                      <a:pPr marL="628650" marR="0" lvl="1" indent="-171450" algn="l" rtl="0">
                        <a:spcBef>
                          <a:spcPts val="0"/>
                        </a:spcBef>
                        <a:spcAft>
                          <a:spcPts val="0"/>
                        </a:spcAft>
                        <a:buClr>
                          <a:schemeClr val="dk1"/>
                        </a:buClr>
                        <a:buSzPts val="1100"/>
                        <a:buFont typeface="Arial"/>
                        <a:buChar char="•"/>
                      </a:pPr>
                      <a:r>
                        <a:rPr lang="en-ZA" sz="1100" b="0" i="1" u="none" strike="noStrike" cap="none" dirty="0">
                          <a:solidFill>
                            <a:schemeClr val="dk1"/>
                          </a:solidFill>
                        </a:rPr>
                        <a:t>Avec qui </a:t>
                      </a:r>
                      <a:r>
                        <a:rPr lang="en-ZA" sz="1100" b="0" i="1" u="none" strike="noStrike" cap="none" dirty="0" err="1">
                          <a:solidFill>
                            <a:schemeClr val="dk1"/>
                          </a:solidFill>
                        </a:rPr>
                        <a:t>avez-vous</a:t>
                      </a:r>
                      <a:r>
                        <a:rPr lang="en-ZA" sz="1100" b="0" i="1" u="none" strike="noStrike" cap="none" dirty="0">
                          <a:solidFill>
                            <a:schemeClr val="dk1"/>
                          </a:solidFill>
                        </a:rPr>
                        <a:t> des contacts </a:t>
                      </a:r>
                      <a:r>
                        <a:rPr lang="en-ZA" sz="1100" b="0" i="1" u="none" strike="noStrike" cap="none" dirty="0" err="1">
                          <a:solidFill>
                            <a:schemeClr val="dk1"/>
                          </a:solidFill>
                        </a:rPr>
                        <a:t>là</a:t>
                      </a:r>
                      <a:r>
                        <a:rPr lang="en-ZA" sz="1100" b="0" i="1" u="none" strike="noStrike" cap="none" dirty="0">
                          <a:solidFill>
                            <a:schemeClr val="dk1"/>
                          </a:solidFill>
                        </a:rPr>
                        <a:t>-bas ? (</a:t>
                      </a:r>
                      <a:r>
                        <a:rPr lang="en-ZA" sz="1100" b="0" i="1" u="none" strike="noStrike" cap="none" dirty="0" err="1">
                          <a:solidFill>
                            <a:schemeClr val="dk1"/>
                          </a:solidFill>
                        </a:rPr>
                        <a:t>Demandez</a:t>
                      </a:r>
                      <a:r>
                        <a:rPr lang="en-ZA" sz="1100" b="0" i="1" u="none" strike="noStrike" cap="none" dirty="0">
                          <a:solidFill>
                            <a:schemeClr val="dk1"/>
                          </a:solidFill>
                        </a:rPr>
                        <a:t> la description et </a:t>
                      </a:r>
                      <a:r>
                        <a:rPr lang="en-ZA" sz="1100" b="0" i="1" u="none" strike="noStrike" cap="none" dirty="0" err="1">
                          <a:solidFill>
                            <a:schemeClr val="dk1"/>
                          </a:solidFill>
                        </a:rPr>
                        <a:t>l'importance</a:t>
                      </a:r>
                      <a:r>
                        <a:rPr lang="en-ZA" sz="1100" b="0" i="1" u="none" strike="noStrike" cap="none" dirty="0">
                          <a:solidFill>
                            <a:schemeClr val="dk1"/>
                          </a:solidFill>
                        </a:rPr>
                        <a:t> de </a:t>
                      </a:r>
                      <a:r>
                        <a:rPr lang="en-ZA" sz="1100" b="0" i="1" u="none" strike="noStrike" cap="none" dirty="0" err="1">
                          <a:solidFill>
                            <a:schemeClr val="dk1"/>
                          </a:solidFill>
                        </a:rPr>
                        <a:t>chaque</a:t>
                      </a:r>
                      <a:r>
                        <a:rPr lang="en-ZA" sz="1100" b="0" i="1" u="none" strike="noStrike" cap="none" dirty="0">
                          <a:solidFill>
                            <a:schemeClr val="dk1"/>
                          </a:solidFill>
                        </a:rPr>
                        <a:t> relation)</a:t>
                      </a:r>
                      <a:endParaRPr dirty="0"/>
                    </a:p>
                    <a:p>
                      <a:pPr marL="628650" marR="0" lvl="1" indent="-171450" algn="l" rtl="0">
                        <a:spcBef>
                          <a:spcPts val="0"/>
                        </a:spcBef>
                        <a:spcAft>
                          <a:spcPts val="0"/>
                        </a:spcAft>
                        <a:buClr>
                          <a:schemeClr val="dk1"/>
                        </a:buClr>
                        <a:buSzPts val="1100"/>
                        <a:buFont typeface="Arial"/>
                        <a:buChar char="•"/>
                      </a:pPr>
                      <a:r>
                        <a:rPr lang="en-ZA" sz="1100" b="0" i="1" u="none" strike="noStrike" cap="none" dirty="0">
                          <a:solidFill>
                            <a:schemeClr val="dk1"/>
                          </a:solidFill>
                        </a:rPr>
                        <a:t>Quelle </a:t>
                      </a:r>
                      <a:r>
                        <a:rPr lang="en-ZA" sz="1100" b="0" i="1" u="none" strike="noStrike" cap="none" dirty="0" err="1">
                          <a:solidFill>
                            <a:schemeClr val="dk1"/>
                          </a:solidFill>
                        </a:rPr>
                        <a:t>est</a:t>
                      </a:r>
                      <a:r>
                        <a:rPr lang="en-ZA" sz="1100" b="0" i="1" u="none" strike="noStrike" cap="none" dirty="0">
                          <a:solidFill>
                            <a:schemeClr val="dk1"/>
                          </a:solidFill>
                        </a:rPr>
                        <a:t> la </a:t>
                      </a:r>
                      <a:r>
                        <a:rPr lang="en-ZA" sz="1100" b="0" i="1" u="none" strike="noStrike" cap="none" dirty="0" err="1">
                          <a:solidFill>
                            <a:schemeClr val="dk1"/>
                          </a:solidFill>
                        </a:rPr>
                        <a:t>fréquence</a:t>
                      </a:r>
                      <a:r>
                        <a:rPr lang="en-ZA" sz="1100" b="0" i="1" u="none" strike="noStrike" cap="none" dirty="0">
                          <a:solidFill>
                            <a:schemeClr val="dk1"/>
                          </a:solidFill>
                        </a:rPr>
                        <a:t> de </a:t>
                      </a:r>
                      <a:r>
                        <a:rPr lang="en-ZA" sz="1100" b="0" i="1" u="none" strike="noStrike" cap="none" dirty="0" err="1">
                          <a:solidFill>
                            <a:schemeClr val="dk1"/>
                          </a:solidFill>
                        </a:rPr>
                        <a:t>vos</a:t>
                      </a:r>
                      <a:r>
                        <a:rPr lang="en-ZA" sz="1100" b="0" i="1" u="none" strike="noStrike" cap="none" dirty="0">
                          <a:solidFill>
                            <a:schemeClr val="dk1"/>
                          </a:solidFill>
                        </a:rPr>
                        <a:t> </a:t>
                      </a:r>
                      <a:r>
                        <a:rPr lang="en-ZA" sz="1100" b="0" i="1" u="none" strike="noStrike" cap="none" dirty="0" err="1">
                          <a:solidFill>
                            <a:schemeClr val="dk1"/>
                          </a:solidFill>
                        </a:rPr>
                        <a:t>visites</a:t>
                      </a:r>
                      <a:r>
                        <a:rPr lang="en-ZA" sz="1100" b="0" i="1" u="none" strike="noStrike" cap="none" dirty="0">
                          <a:solidFill>
                            <a:schemeClr val="dk1"/>
                          </a:solidFill>
                        </a:rPr>
                        <a:t> à </a:t>
                      </a:r>
                      <a:r>
                        <a:rPr lang="en-ZA" sz="1100" b="0" i="1" u="none" strike="noStrike" cap="none" dirty="0" err="1">
                          <a:solidFill>
                            <a:schemeClr val="dk1"/>
                          </a:solidFill>
                        </a:rPr>
                        <a:t>cet</a:t>
                      </a:r>
                      <a:r>
                        <a:rPr lang="en-ZA" sz="1100" b="0" i="1" u="none" strike="noStrike" cap="none" dirty="0">
                          <a:solidFill>
                            <a:schemeClr val="dk1"/>
                          </a:solidFill>
                        </a:rPr>
                        <a:t> </a:t>
                      </a:r>
                      <a:r>
                        <a:rPr lang="en-ZA" sz="1100" b="0" i="1" u="none" strike="noStrike" cap="none" dirty="0" err="1">
                          <a:solidFill>
                            <a:schemeClr val="dk1"/>
                          </a:solidFill>
                        </a:rPr>
                        <a:t>endroit</a:t>
                      </a:r>
                      <a:r>
                        <a:rPr lang="en-ZA" sz="1100" b="0" i="1" u="none" strike="noStrike" cap="none" dirty="0">
                          <a:solidFill>
                            <a:schemeClr val="dk1"/>
                          </a:solidFill>
                        </a:rPr>
                        <a:t> ? (</a:t>
                      </a:r>
                      <a:r>
                        <a:rPr lang="en-ZA" sz="1100" b="0" i="1" u="none" strike="noStrike" cap="none" dirty="0" err="1">
                          <a:solidFill>
                            <a:schemeClr val="dk1"/>
                          </a:solidFill>
                        </a:rPr>
                        <a:t>Déterminez</a:t>
                      </a:r>
                      <a:r>
                        <a:rPr lang="en-ZA" sz="1100" b="0" i="1" u="none" strike="noStrike" cap="none" dirty="0">
                          <a:solidFill>
                            <a:schemeClr val="dk1"/>
                          </a:solidFill>
                        </a:rPr>
                        <a:t> </a:t>
                      </a:r>
                      <a:r>
                        <a:rPr lang="en-ZA" sz="1100" b="0" i="1" u="none" strike="noStrike" cap="none" dirty="0" err="1">
                          <a:solidFill>
                            <a:schemeClr val="dk1"/>
                          </a:solidFill>
                        </a:rPr>
                        <a:t>s'il</a:t>
                      </a:r>
                      <a:r>
                        <a:rPr lang="en-ZA" sz="1100" b="0" i="1" u="none" strike="noStrike" cap="none" dirty="0">
                          <a:solidFill>
                            <a:schemeClr val="dk1"/>
                          </a:solidFill>
                        </a:rPr>
                        <a:t> </a:t>
                      </a:r>
                      <a:r>
                        <a:rPr lang="en-ZA" sz="1100" b="0" i="1" u="none" strike="noStrike" cap="none" dirty="0" err="1">
                          <a:solidFill>
                            <a:schemeClr val="dk1"/>
                          </a:solidFill>
                        </a:rPr>
                        <a:t>s'agit</a:t>
                      </a:r>
                      <a:r>
                        <a:rPr lang="en-ZA" sz="1100" b="0" i="1" u="none" strike="noStrike" cap="none" dirty="0">
                          <a:solidFill>
                            <a:schemeClr val="dk1"/>
                          </a:solidFill>
                        </a:rPr>
                        <a:t> </a:t>
                      </a:r>
                      <a:r>
                        <a:rPr lang="en-ZA" sz="1100" b="0" i="1" u="none" strike="noStrike" cap="none" dirty="0" err="1">
                          <a:solidFill>
                            <a:schemeClr val="dk1"/>
                          </a:solidFill>
                        </a:rPr>
                        <a:t>d'une</a:t>
                      </a:r>
                      <a:r>
                        <a:rPr lang="en-ZA" sz="1100" b="0" i="1" u="none" strike="noStrike" cap="none" dirty="0">
                          <a:solidFill>
                            <a:schemeClr val="dk1"/>
                          </a:solidFill>
                        </a:rPr>
                        <a:t> </a:t>
                      </a:r>
                      <a:r>
                        <a:rPr lang="en-ZA" sz="1100" b="0" i="1" u="none" strike="noStrike" cap="none" dirty="0" err="1">
                          <a:solidFill>
                            <a:schemeClr val="dk1"/>
                          </a:solidFill>
                        </a:rPr>
                        <a:t>visite</a:t>
                      </a:r>
                      <a:r>
                        <a:rPr lang="en-ZA" sz="1100" b="0" i="1" u="none" strike="noStrike" cap="none" dirty="0">
                          <a:solidFill>
                            <a:schemeClr val="dk1"/>
                          </a:solidFill>
                        </a:rPr>
                        <a:t> </a:t>
                      </a:r>
                      <a:r>
                        <a:rPr lang="en-ZA" sz="1100" b="0" i="1" u="none" strike="noStrike" cap="none" dirty="0" err="1">
                          <a:solidFill>
                            <a:schemeClr val="dk1"/>
                          </a:solidFill>
                        </a:rPr>
                        <a:t>fréquente</a:t>
                      </a:r>
                      <a:r>
                        <a:rPr lang="en-ZA" sz="1100" b="0" i="1" u="none" strike="noStrike" cap="none" dirty="0">
                          <a:solidFill>
                            <a:schemeClr val="dk1"/>
                          </a:solidFill>
                        </a:rPr>
                        <a:t>, </a:t>
                      </a:r>
                      <a:r>
                        <a:rPr lang="en-ZA" sz="1100" b="0" i="1" u="none" strike="noStrike" cap="none" dirty="0" err="1">
                          <a:solidFill>
                            <a:schemeClr val="dk1"/>
                          </a:solidFill>
                        </a:rPr>
                        <a:t>d'une</a:t>
                      </a:r>
                      <a:r>
                        <a:rPr lang="en-ZA" sz="1100" b="0" i="1" u="none" strike="noStrike" cap="none" dirty="0">
                          <a:solidFill>
                            <a:schemeClr val="dk1"/>
                          </a:solidFill>
                        </a:rPr>
                        <a:t> </a:t>
                      </a:r>
                      <a:r>
                        <a:rPr lang="en-ZA" sz="1100" b="0" i="1" u="none" strike="noStrike" cap="none" dirty="0" err="1">
                          <a:solidFill>
                            <a:schemeClr val="dk1"/>
                          </a:solidFill>
                        </a:rPr>
                        <a:t>visite</a:t>
                      </a:r>
                      <a:r>
                        <a:rPr lang="en-ZA" sz="1100" b="0" i="1" u="none" strike="noStrike" cap="none" dirty="0">
                          <a:solidFill>
                            <a:schemeClr val="dk1"/>
                          </a:solidFill>
                        </a:rPr>
                        <a:t> </a:t>
                      </a:r>
                      <a:r>
                        <a:rPr lang="en-ZA" sz="1100" b="0" i="1" u="none" strike="noStrike" cap="none" dirty="0" err="1">
                          <a:solidFill>
                            <a:schemeClr val="dk1"/>
                          </a:solidFill>
                        </a:rPr>
                        <a:t>occasionnelle</a:t>
                      </a:r>
                      <a:r>
                        <a:rPr lang="en-ZA" sz="1100" b="0" i="1" u="none" strike="noStrike" cap="none" dirty="0">
                          <a:solidFill>
                            <a:schemeClr val="dk1"/>
                          </a:solidFill>
                        </a:rPr>
                        <a:t> </a:t>
                      </a:r>
                      <a:r>
                        <a:rPr lang="en-ZA" sz="1100" b="0" i="1" u="none" strike="noStrike" cap="none" dirty="0" err="1">
                          <a:solidFill>
                            <a:schemeClr val="dk1"/>
                          </a:solidFill>
                        </a:rPr>
                        <a:t>ou</a:t>
                      </a:r>
                      <a:r>
                        <a:rPr lang="en-ZA" sz="1100" b="0" i="1" u="none" strike="noStrike" cap="none" dirty="0">
                          <a:solidFill>
                            <a:schemeClr val="dk1"/>
                          </a:solidFill>
                        </a:rPr>
                        <a:t> </a:t>
                      </a:r>
                      <a:r>
                        <a:rPr lang="en-ZA" sz="1100" b="0" i="1" u="none" strike="noStrike" cap="none" dirty="0" err="1">
                          <a:solidFill>
                            <a:schemeClr val="dk1"/>
                          </a:solidFill>
                        </a:rPr>
                        <a:t>d'une</a:t>
                      </a:r>
                      <a:r>
                        <a:rPr lang="en-ZA" sz="1100" b="0" i="1" u="none" strike="noStrike" cap="none" dirty="0">
                          <a:solidFill>
                            <a:schemeClr val="dk1"/>
                          </a:solidFill>
                        </a:rPr>
                        <a:t> </a:t>
                      </a:r>
                      <a:r>
                        <a:rPr lang="en-ZA" sz="1100" b="0" i="1" u="none" strike="noStrike" cap="none" dirty="0" err="1">
                          <a:solidFill>
                            <a:schemeClr val="dk1"/>
                          </a:solidFill>
                        </a:rPr>
                        <a:t>visite</a:t>
                      </a:r>
                      <a:r>
                        <a:rPr lang="en-ZA" sz="1100" b="0" i="1" u="none" strike="noStrike" cap="none" dirty="0">
                          <a:solidFill>
                            <a:schemeClr val="dk1"/>
                          </a:solidFill>
                        </a:rPr>
                        <a:t> rare)</a:t>
                      </a:r>
                      <a:endParaRPr dirty="0"/>
                    </a:p>
                    <a:p>
                      <a:pPr marL="171450" marR="0" lvl="0" indent="-171450" algn="l" rtl="0">
                        <a:spcBef>
                          <a:spcPts val="0"/>
                        </a:spcBef>
                        <a:spcAft>
                          <a:spcPts val="0"/>
                        </a:spcAft>
                        <a:buClr>
                          <a:schemeClr val="dk1"/>
                        </a:buClr>
                        <a:buSzPts val="1100"/>
                        <a:buFont typeface="Arial"/>
                        <a:buChar char="•"/>
                      </a:pPr>
                      <a:r>
                        <a:rPr lang="en-ZA" sz="1100" b="0" dirty="0">
                          <a:solidFill>
                            <a:schemeClr val="dk1"/>
                          </a:solidFill>
                        </a:rPr>
                        <a:t>Si </a:t>
                      </a:r>
                      <a:r>
                        <a:rPr lang="en-ZA" sz="1100" b="0" dirty="0" err="1">
                          <a:solidFill>
                            <a:schemeClr val="dk1"/>
                          </a:solidFill>
                        </a:rPr>
                        <a:t>vous</a:t>
                      </a:r>
                      <a:r>
                        <a:rPr lang="en-ZA" sz="1100" b="0" dirty="0">
                          <a:solidFill>
                            <a:schemeClr val="dk1"/>
                          </a:solidFill>
                        </a:rPr>
                        <a:t> </a:t>
                      </a:r>
                      <a:r>
                        <a:rPr lang="en-ZA" sz="1100" b="0" dirty="0" err="1">
                          <a:solidFill>
                            <a:schemeClr val="dk1"/>
                          </a:solidFill>
                        </a:rPr>
                        <a:t>en</a:t>
                      </a:r>
                      <a:r>
                        <a:rPr lang="en-ZA" sz="1100" b="0" dirty="0">
                          <a:solidFill>
                            <a:schemeClr val="dk1"/>
                          </a:solidFill>
                        </a:rPr>
                        <a:t> </a:t>
                      </a:r>
                      <a:r>
                        <a:rPr lang="en-ZA" sz="1100" b="0" dirty="0" err="1">
                          <a:solidFill>
                            <a:schemeClr val="dk1"/>
                          </a:solidFill>
                        </a:rPr>
                        <a:t>avez</a:t>
                      </a:r>
                      <a:r>
                        <a:rPr lang="en-ZA" sz="1100" b="0" dirty="0">
                          <a:solidFill>
                            <a:schemeClr val="dk1"/>
                          </a:solidFill>
                        </a:rPr>
                        <a:t> le temps et que </a:t>
                      </a:r>
                      <a:r>
                        <a:rPr lang="en-ZA" sz="1100" b="0" dirty="0" err="1">
                          <a:solidFill>
                            <a:schemeClr val="dk1"/>
                          </a:solidFill>
                        </a:rPr>
                        <a:t>cela</a:t>
                      </a:r>
                      <a:r>
                        <a:rPr lang="en-ZA" sz="1100" b="0" dirty="0">
                          <a:solidFill>
                            <a:schemeClr val="dk1"/>
                          </a:solidFill>
                        </a:rPr>
                        <a:t> ne </a:t>
                      </a:r>
                      <a:r>
                        <a:rPr lang="en-ZA" sz="1100" b="0" dirty="0" err="1">
                          <a:solidFill>
                            <a:schemeClr val="dk1"/>
                          </a:solidFill>
                        </a:rPr>
                        <a:t>vous</a:t>
                      </a:r>
                      <a:r>
                        <a:rPr lang="en-ZA" sz="1100" b="0" dirty="0">
                          <a:solidFill>
                            <a:schemeClr val="dk1"/>
                          </a:solidFill>
                        </a:rPr>
                        <a:t> </a:t>
                      </a:r>
                      <a:r>
                        <a:rPr lang="en-ZA" sz="1100" b="0" dirty="0" err="1">
                          <a:solidFill>
                            <a:schemeClr val="dk1"/>
                          </a:solidFill>
                        </a:rPr>
                        <a:t>perturbe</a:t>
                      </a:r>
                      <a:r>
                        <a:rPr lang="en-ZA" sz="1100" b="0" dirty="0">
                          <a:solidFill>
                            <a:schemeClr val="dk1"/>
                          </a:solidFill>
                        </a:rPr>
                        <a:t> pas trop, </a:t>
                      </a:r>
                      <a:r>
                        <a:rPr lang="en-ZA" sz="1100" b="0" dirty="0" err="1">
                          <a:solidFill>
                            <a:schemeClr val="dk1"/>
                          </a:solidFill>
                        </a:rPr>
                        <a:t>demandez</a:t>
                      </a:r>
                      <a:r>
                        <a:rPr lang="en-ZA" sz="1100" b="0" dirty="0">
                          <a:solidFill>
                            <a:schemeClr val="dk1"/>
                          </a:solidFill>
                        </a:rPr>
                        <a:t> à </a:t>
                      </a:r>
                      <a:r>
                        <a:rPr lang="en-ZA" sz="1100" b="0" dirty="0" err="1">
                          <a:solidFill>
                            <a:schemeClr val="dk1"/>
                          </a:solidFill>
                        </a:rPr>
                        <a:t>l'enfant</a:t>
                      </a:r>
                      <a:r>
                        <a:rPr lang="en-ZA" sz="1100" b="0" dirty="0">
                          <a:solidFill>
                            <a:schemeClr val="dk1"/>
                          </a:solidFill>
                        </a:rPr>
                        <a:t> de </a:t>
                      </a:r>
                      <a:r>
                        <a:rPr lang="en-ZA" sz="1100" b="0" dirty="0" err="1">
                          <a:solidFill>
                            <a:schemeClr val="dk1"/>
                          </a:solidFill>
                        </a:rPr>
                        <a:t>vous</a:t>
                      </a:r>
                      <a:r>
                        <a:rPr lang="en-ZA" sz="1100" b="0" dirty="0">
                          <a:solidFill>
                            <a:schemeClr val="dk1"/>
                          </a:solidFill>
                        </a:rPr>
                        <a:t> </a:t>
                      </a:r>
                      <a:r>
                        <a:rPr lang="en-ZA" sz="1100" b="0" dirty="0" err="1">
                          <a:solidFill>
                            <a:schemeClr val="dk1"/>
                          </a:solidFill>
                        </a:rPr>
                        <a:t>parler</a:t>
                      </a:r>
                      <a:r>
                        <a:rPr lang="en-ZA" sz="1100" b="0" dirty="0">
                          <a:solidFill>
                            <a:schemeClr val="dk1"/>
                          </a:solidFill>
                        </a:rPr>
                        <a:t> de </a:t>
                      </a:r>
                      <a:r>
                        <a:rPr lang="en-ZA" sz="1100" b="0" dirty="0" err="1">
                          <a:solidFill>
                            <a:schemeClr val="dk1"/>
                          </a:solidFill>
                        </a:rPr>
                        <a:t>certains</a:t>
                      </a:r>
                      <a:r>
                        <a:rPr lang="en-ZA" sz="1100" b="0" dirty="0">
                          <a:solidFill>
                            <a:schemeClr val="dk1"/>
                          </a:solidFill>
                        </a:rPr>
                        <a:t> des </a:t>
                      </a:r>
                      <a:r>
                        <a:rPr lang="en-ZA" sz="1100" b="0" dirty="0" err="1">
                          <a:solidFill>
                            <a:schemeClr val="dk1"/>
                          </a:solidFill>
                        </a:rPr>
                        <a:t>endroits</a:t>
                      </a:r>
                      <a:r>
                        <a:rPr lang="en-ZA" sz="1100" b="0" dirty="0">
                          <a:solidFill>
                            <a:schemeClr val="dk1"/>
                          </a:solidFill>
                        </a:rPr>
                        <a:t> </a:t>
                      </a:r>
                      <a:r>
                        <a:rPr lang="en-ZA" sz="1100" b="0" dirty="0" err="1">
                          <a:solidFill>
                            <a:schemeClr val="dk1"/>
                          </a:solidFill>
                        </a:rPr>
                        <a:t>qu'il</a:t>
                      </a:r>
                      <a:r>
                        <a:rPr lang="en-ZA" sz="1100" b="0" dirty="0">
                          <a:solidFill>
                            <a:schemeClr val="dk1"/>
                          </a:solidFill>
                        </a:rPr>
                        <a:t> a </a:t>
                      </a:r>
                      <a:r>
                        <a:rPr lang="en-ZA" sz="1100" b="0" dirty="0" err="1">
                          <a:solidFill>
                            <a:schemeClr val="dk1"/>
                          </a:solidFill>
                        </a:rPr>
                        <a:t>marqués</a:t>
                      </a:r>
                      <a:r>
                        <a:rPr lang="en-ZA" sz="1100" b="0" dirty="0">
                          <a:solidFill>
                            <a:schemeClr val="dk1"/>
                          </a:solidFill>
                        </a:rPr>
                        <a:t> avec la couleur </a:t>
                      </a:r>
                      <a:r>
                        <a:rPr lang="en-ZA" sz="1100" b="0" dirty="0" err="1">
                          <a:solidFill>
                            <a:schemeClr val="dk1"/>
                          </a:solidFill>
                        </a:rPr>
                        <a:t>qu'il</a:t>
                      </a:r>
                      <a:r>
                        <a:rPr lang="en-ZA" sz="1100" b="0" dirty="0">
                          <a:solidFill>
                            <a:schemeClr val="dk1"/>
                          </a:solidFill>
                        </a:rPr>
                        <a:t> </a:t>
                      </a:r>
                      <a:r>
                        <a:rPr lang="en-ZA" sz="1100" b="0" dirty="0" err="1">
                          <a:solidFill>
                            <a:schemeClr val="dk1"/>
                          </a:solidFill>
                        </a:rPr>
                        <a:t>n'aime</a:t>
                      </a:r>
                      <a:r>
                        <a:rPr lang="en-ZA" sz="1100" b="0" dirty="0">
                          <a:solidFill>
                            <a:schemeClr val="dk1"/>
                          </a:solidFill>
                        </a:rPr>
                        <a:t> pas. </a:t>
                      </a:r>
                      <a:endParaRPr dirty="0"/>
                    </a:p>
                    <a:p>
                      <a:pPr marL="171450" marR="0" lvl="0" indent="-171450" algn="l" rtl="0">
                        <a:spcBef>
                          <a:spcPts val="0"/>
                        </a:spcBef>
                        <a:spcAft>
                          <a:spcPts val="0"/>
                        </a:spcAft>
                        <a:buClr>
                          <a:schemeClr val="dk1"/>
                        </a:buClr>
                        <a:buSzPts val="1100"/>
                        <a:buFont typeface="Arial"/>
                        <a:buChar char="•"/>
                      </a:pPr>
                      <a:r>
                        <a:rPr lang="en-ZA" sz="1100" b="0" dirty="0" err="1">
                          <a:solidFill>
                            <a:schemeClr val="dk1"/>
                          </a:solidFill>
                        </a:rPr>
                        <a:t>Utilisez</a:t>
                      </a:r>
                      <a:r>
                        <a:rPr lang="en-ZA" sz="1100" b="0" dirty="0">
                          <a:solidFill>
                            <a:schemeClr val="dk1"/>
                          </a:solidFill>
                        </a:rPr>
                        <a:t> les questions sur les </a:t>
                      </a:r>
                      <a:r>
                        <a:rPr lang="en-ZA" sz="1100" b="0" dirty="0" err="1">
                          <a:solidFill>
                            <a:schemeClr val="dk1"/>
                          </a:solidFill>
                        </a:rPr>
                        <a:t>lieux</a:t>
                      </a:r>
                      <a:r>
                        <a:rPr lang="en-ZA" sz="1100" b="0" dirty="0">
                          <a:solidFill>
                            <a:schemeClr val="dk1"/>
                          </a:solidFill>
                        </a:rPr>
                        <a:t> </a:t>
                      </a:r>
                      <a:r>
                        <a:rPr lang="en-ZA" sz="1100" b="0" dirty="0" err="1">
                          <a:solidFill>
                            <a:schemeClr val="dk1"/>
                          </a:solidFill>
                        </a:rPr>
                        <a:t>positifs</a:t>
                      </a:r>
                      <a:r>
                        <a:rPr lang="en-ZA" sz="1100" b="0" dirty="0">
                          <a:solidFill>
                            <a:schemeClr val="dk1"/>
                          </a:solidFill>
                        </a:rPr>
                        <a:t> et </a:t>
                      </a:r>
                      <a:r>
                        <a:rPr lang="en-ZA" sz="1100" b="0" dirty="0" err="1">
                          <a:solidFill>
                            <a:schemeClr val="dk1"/>
                          </a:solidFill>
                        </a:rPr>
                        <a:t>négatifs</a:t>
                      </a:r>
                      <a:r>
                        <a:rPr lang="en-ZA" sz="1100" b="0" dirty="0">
                          <a:solidFill>
                            <a:schemeClr val="dk1"/>
                          </a:solidFill>
                        </a:rPr>
                        <a:t> pour </a:t>
                      </a:r>
                      <a:r>
                        <a:rPr lang="en-ZA" sz="1100" b="0" dirty="0" err="1">
                          <a:solidFill>
                            <a:schemeClr val="dk1"/>
                          </a:solidFill>
                        </a:rPr>
                        <a:t>susciter</a:t>
                      </a:r>
                      <a:r>
                        <a:rPr lang="en-ZA" sz="1100" b="0" dirty="0">
                          <a:solidFill>
                            <a:schemeClr val="dk1"/>
                          </a:solidFill>
                        </a:rPr>
                        <a:t> </a:t>
                      </a:r>
                      <a:r>
                        <a:rPr lang="en-ZA" sz="1100" b="0" dirty="0" err="1">
                          <a:solidFill>
                            <a:schemeClr val="dk1"/>
                          </a:solidFill>
                        </a:rPr>
                        <a:t>autant</a:t>
                      </a:r>
                      <a:r>
                        <a:rPr lang="en-ZA" sz="1100" b="0" dirty="0">
                          <a:solidFill>
                            <a:schemeClr val="dk1"/>
                          </a:solidFill>
                        </a:rPr>
                        <a:t> de conversations que possible </a:t>
                      </a:r>
                      <a:r>
                        <a:rPr lang="en-ZA" sz="1100" b="0" dirty="0" err="1">
                          <a:solidFill>
                            <a:schemeClr val="dk1"/>
                          </a:solidFill>
                        </a:rPr>
                        <a:t>afin</a:t>
                      </a:r>
                      <a:r>
                        <a:rPr lang="en-ZA" sz="1100" b="0" dirty="0">
                          <a:solidFill>
                            <a:schemeClr val="dk1"/>
                          </a:solidFill>
                        </a:rPr>
                        <a:t> de </a:t>
                      </a:r>
                      <a:r>
                        <a:rPr lang="en-ZA" sz="1100" b="0" dirty="0" err="1">
                          <a:solidFill>
                            <a:schemeClr val="dk1"/>
                          </a:solidFill>
                        </a:rPr>
                        <a:t>comprendre</a:t>
                      </a:r>
                      <a:r>
                        <a:rPr lang="en-ZA" sz="1100" b="0" dirty="0">
                          <a:solidFill>
                            <a:schemeClr val="dk1"/>
                          </a:solidFill>
                        </a:rPr>
                        <a:t> les </a:t>
                      </a:r>
                      <a:r>
                        <a:rPr lang="en-ZA" sz="1100" b="0" dirty="0" err="1">
                          <a:solidFill>
                            <a:schemeClr val="dk1"/>
                          </a:solidFill>
                        </a:rPr>
                        <a:t>facteurs</a:t>
                      </a:r>
                      <a:r>
                        <a:rPr lang="en-ZA" sz="1100" b="0" dirty="0">
                          <a:solidFill>
                            <a:schemeClr val="dk1"/>
                          </a:solidFill>
                        </a:rPr>
                        <a:t> de </a:t>
                      </a:r>
                      <a:r>
                        <a:rPr lang="en-ZA" sz="1100" b="0" dirty="0" err="1">
                          <a:solidFill>
                            <a:schemeClr val="dk1"/>
                          </a:solidFill>
                        </a:rPr>
                        <a:t>risque</a:t>
                      </a:r>
                      <a:r>
                        <a:rPr lang="en-ZA" sz="1100" b="0" dirty="0">
                          <a:solidFill>
                            <a:schemeClr val="dk1"/>
                          </a:solidFill>
                        </a:rPr>
                        <a:t> et de protection </a:t>
                      </a:r>
                      <a:r>
                        <a:rPr lang="en-ZA" sz="1100" b="0" dirty="0" err="1">
                          <a:solidFill>
                            <a:schemeClr val="dk1"/>
                          </a:solidFill>
                        </a:rPr>
                        <a:t>potentiels</a:t>
                      </a:r>
                      <a:r>
                        <a:rPr lang="en-ZA" sz="1100" b="0" dirty="0">
                          <a:solidFill>
                            <a:schemeClr val="dk1"/>
                          </a:solidFill>
                        </a:rPr>
                        <a:t> dans la </a:t>
                      </a:r>
                      <a:r>
                        <a:rPr lang="en-ZA" sz="1100" b="0" dirty="0" err="1">
                          <a:solidFill>
                            <a:schemeClr val="dk1"/>
                          </a:solidFill>
                        </a:rPr>
                        <a:t>communauté</a:t>
                      </a:r>
                      <a:r>
                        <a:rPr lang="en-ZA" sz="1100" b="0" dirty="0">
                          <a:solidFill>
                            <a:schemeClr val="dk1"/>
                          </a:solidFill>
                        </a:rPr>
                        <a:t> de </a:t>
                      </a:r>
                      <a:r>
                        <a:rPr lang="en-ZA" sz="1100" b="0" dirty="0" err="1">
                          <a:solidFill>
                            <a:schemeClr val="dk1"/>
                          </a:solidFill>
                        </a:rPr>
                        <a:t>l'enfant</a:t>
                      </a:r>
                      <a:r>
                        <a:rPr lang="en-ZA" sz="1100" b="0" dirty="0">
                          <a:solidFill>
                            <a:schemeClr val="dk1"/>
                          </a:solidFill>
                        </a:rPr>
                        <a:t>.</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sp>
        <p:nvSpPr>
          <p:cNvPr id="2441" name="Google Shape;2441;p78"/>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2" name="Google Shape;2442;p78"/>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3" name="Google Shape;2443;p78"/>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4" name="Google Shape;2444;p78"/>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5" name="Google Shape;2445;p78"/>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6" name="Google Shape;2446;p78"/>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7" name="Google Shape;2447;p78"/>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451"/>
        <p:cNvGrpSpPr/>
        <p:nvPr/>
      </p:nvGrpSpPr>
      <p:grpSpPr>
        <a:xfrm>
          <a:off x="0" y="0"/>
          <a:ext cx="0" cy="0"/>
          <a:chOff x="0" y="0"/>
          <a:chExt cx="0" cy="0"/>
        </a:xfrm>
      </p:grpSpPr>
      <p:sp>
        <p:nvSpPr>
          <p:cNvPr id="2452" name="Google Shape;2452;p79"/>
          <p:cNvSpPr/>
          <p:nvPr/>
        </p:nvSpPr>
        <p:spPr>
          <a:xfrm>
            <a:off x="4648200" y="6609396"/>
            <a:ext cx="1933968" cy="158845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3" name="Google Shape;2453;p79"/>
          <p:cNvSpPr/>
          <p:nvPr/>
        </p:nvSpPr>
        <p:spPr>
          <a:xfrm>
            <a:off x="996286" y="695955"/>
            <a:ext cx="5254042" cy="7838445"/>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C</a:t>
            </a:r>
            <a:endParaRPr/>
          </a:p>
        </p:txBody>
      </p:sp>
      <p:grpSp>
        <p:nvGrpSpPr>
          <p:cNvPr id="2454" name="Google Shape;2454;p79"/>
          <p:cNvGrpSpPr/>
          <p:nvPr/>
        </p:nvGrpSpPr>
        <p:grpSpPr>
          <a:xfrm>
            <a:off x="4322719" y="7694697"/>
            <a:ext cx="2188691" cy="1283551"/>
            <a:chOff x="1148814" y="2839157"/>
            <a:chExt cx="4770763" cy="1930400"/>
          </a:xfrm>
        </p:grpSpPr>
        <p:sp>
          <p:nvSpPr>
            <p:cNvPr id="2455" name="Google Shape;2455;p79"/>
            <p:cNvSpPr/>
            <p:nvPr/>
          </p:nvSpPr>
          <p:spPr>
            <a:xfrm rot="-5400000">
              <a:off x="1378914" y="2609057"/>
              <a:ext cx="1930400" cy="2390600"/>
            </a:xfrm>
            <a:prstGeom prst="chevron">
              <a:avLst>
                <a:gd name="adj" fmla="val 20395"/>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79"/>
            <p:cNvSpPr/>
            <p:nvPr/>
          </p:nvSpPr>
          <p:spPr>
            <a:xfrm rot="-5400000">
              <a:off x="3759077" y="2609057"/>
              <a:ext cx="1930400" cy="2390600"/>
            </a:xfrm>
            <a:prstGeom prst="chevron">
              <a:avLst>
                <a:gd name="adj" fmla="val 20395"/>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457" name="Google Shape;2457;p79" descr="Marker with solid fill"/>
          <p:cNvPicPr preferRelativeResize="0"/>
          <p:nvPr/>
        </p:nvPicPr>
        <p:blipFill rotWithShape="1">
          <a:blip r:embed="rId3">
            <a:alphaModFix/>
          </a:blip>
          <a:srcRect/>
          <a:stretch/>
        </p:blipFill>
        <p:spPr>
          <a:xfrm>
            <a:off x="4306955" y="7905084"/>
            <a:ext cx="607998" cy="607998"/>
          </a:xfrm>
          <a:prstGeom prst="rect">
            <a:avLst/>
          </a:prstGeom>
          <a:noFill/>
          <a:ln>
            <a:noFill/>
          </a:ln>
        </p:spPr>
      </p:pic>
      <p:pic>
        <p:nvPicPr>
          <p:cNvPr id="2458" name="Google Shape;2458;p79" descr="Marker with solid fill"/>
          <p:cNvPicPr preferRelativeResize="0"/>
          <p:nvPr/>
        </p:nvPicPr>
        <p:blipFill rotWithShape="1">
          <a:blip r:embed="rId3">
            <a:alphaModFix/>
          </a:blip>
          <a:srcRect/>
          <a:stretch/>
        </p:blipFill>
        <p:spPr>
          <a:xfrm>
            <a:off x="4924857" y="8100029"/>
            <a:ext cx="607998" cy="607998"/>
          </a:xfrm>
          <a:prstGeom prst="rect">
            <a:avLst/>
          </a:prstGeom>
          <a:noFill/>
          <a:ln>
            <a:noFill/>
          </a:ln>
        </p:spPr>
      </p:pic>
      <p:pic>
        <p:nvPicPr>
          <p:cNvPr id="2459" name="Google Shape;2459;p79" descr="Marker with solid fill"/>
          <p:cNvPicPr preferRelativeResize="0"/>
          <p:nvPr/>
        </p:nvPicPr>
        <p:blipFill rotWithShape="1">
          <a:blip r:embed="rId3">
            <a:alphaModFix/>
          </a:blip>
          <a:srcRect/>
          <a:stretch/>
        </p:blipFill>
        <p:spPr>
          <a:xfrm>
            <a:off x="5542761" y="7592998"/>
            <a:ext cx="607998" cy="607998"/>
          </a:xfrm>
          <a:prstGeom prst="rect">
            <a:avLst/>
          </a:prstGeom>
          <a:noFill/>
          <a:ln>
            <a:noFill/>
          </a:ln>
        </p:spPr>
      </p:pic>
      <p:grpSp>
        <p:nvGrpSpPr>
          <p:cNvPr id="2460" name="Google Shape;2460;p79"/>
          <p:cNvGrpSpPr/>
          <p:nvPr/>
        </p:nvGrpSpPr>
        <p:grpSpPr>
          <a:xfrm rot="1465369">
            <a:off x="4808130" y="7141569"/>
            <a:ext cx="853087" cy="398057"/>
            <a:chOff x="-136130" y="1406917"/>
            <a:chExt cx="2401118" cy="1120383"/>
          </a:xfrm>
        </p:grpSpPr>
        <p:sp>
          <p:nvSpPr>
            <p:cNvPr id="2461" name="Google Shape;2461;p79"/>
            <p:cNvSpPr/>
            <p:nvPr/>
          </p:nvSpPr>
          <p:spPr>
            <a:xfrm>
              <a:off x="1319570" y="1892300"/>
              <a:ext cx="635000" cy="635000"/>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2" name="Google Shape;2462;p79"/>
            <p:cNvSpPr/>
            <p:nvPr/>
          </p:nvSpPr>
          <p:spPr>
            <a:xfrm rot="6300000">
              <a:off x="267870" y="1225550"/>
              <a:ext cx="647700" cy="1333500"/>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3" name="Google Shape;2463;p79"/>
            <p:cNvSpPr/>
            <p:nvPr/>
          </p:nvSpPr>
          <p:spPr>
            <a:xfrm rot="6300000">
              <a:off x="1820522" y="1812699"/>
              <a:ext cx="259785" cy="581733"/>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64" name="Google Shape;2464;p79"/>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5" name="Google Shape;2465;p79"/>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6" name="Google Shape;2466;p79"/>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7" name="Google Shape;2467;p79"/>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8" name="Google Shape;2468;p79"/>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9" name="Google Shape;2469;p79"/>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0" name="Google Shape;2470;p79"/>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8"/>
          <p:cNvSpPr/>
          <p:nvPr/>
        </p:nvSpPr>
        <p:spPr>
          <a:xfrm>
            <a:off x="1066801" y="2184401"/>
            <a:ext cx="5252894" cy="6896100"/>
          </a:xfrm>
          <a:prstGeom prst="ellipse">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4" name="Google Shape;314;p8"/>
          <p:cNvSpPr/>
          <p:nvPr/>
        </p:nvSpPr>
        <p:spPr>
          <a:xfrm>
            <a:off x="1534983" y="2292174"/>
            <a:ext cx="4316531" cy="5670726"/>
          </a:xfrm>
          <a:prstGeom prst="ellipse">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grpSp>
        <p:nvGrpSpPr>
          <p:cNvPr id="316" name="Google Shape;316;p8"/>
          <p:cNvGrpSpPr/>
          <p:nvPr/>
        </p:nvGrpSpPr>
        <p:grpSpPr>
          <a:xfrm>
            <a:off x="1976134" y="2353463"/>
            <a:ext cx="3434228" cy="4237837"/>
            <a:chOff x="2149642" y="1913523"/>
            <a:chExt cx="3182392" cy="4193326"/>
          </a:xfrm>
        </p:grpSpPr>
        <p:sp>
          <p:nvSpPr>
            <p:cNvPr id="317" name="Google Shape;317;p8"/>
            <p:cNvSpPr/>
            <p:nvPr/>
          </p:nvSpPr>
          <p:spPr>
            <a:xfrm>
              <a:off x="2149642" y="1913523"/>
              <a:ext cx="3182392" cy="4193326"/>
            </a:xfrm>
            <a:prstGeom prst="ellipse">
              <a:avLst/>
            </a:prstGeom>
            <a:no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8" name="Google Shape;318;p8"/>
            <p:cNvSpPr/>
            <p:nvPr/>
          </p:nvSpPr>
          <p:spPr>
            <a:xfrm>
              <a:off x="3046581" y="5442401"/>
              <a:ext cx="1442155" cy="557608"/>
            </a:xfrm>
            <a:prstGeom prst="rect">
              <a:avLst/>
            </a:prstGeom>
          </p:spPr>
          <p:txBody>
            <a:bodyPr>
              <a:prstTxWarp prst="textPlain">
                <a:avLst/>
              </a:prstTxWarp>
            </a:bodyPr>
            <a:lstStyle/>
            <a:p>
              <a:pPr lvl="0" algn="ctr"/>
              <a:endParaRPr sz="1600" b="1" i="0" dirty="0">
                <a:ln>
                  <a:noFill/>
                </a:ln>
                <a:solidFill>
                  <a:schemeClr val="accent4"/>
                </a:solidFill>
                <a:latin typeface="Calibri"/>
              </a:endParaRPr>
            </a:p>
          </p:txBody>
        </p:sp>
      </p:grpSp>
      <p:sp>
        <p:nvSpPr>
          <p:cNvPr id="320" name="Google Shape;320;p8"/>
          <p:cNvSpPr/>
          <p:nvPr/>
        </p:nvSpPr>
        <p:spPr>
          <a:xfrm>
            <a:off x="2416620" y="2442881"/>
            <a:ext cx="2553256" cy="2814919"/>
          </a:xfrm>
          <a:prstGeom prst="ellipse">
            <a:avLst/>
          </a:prstGeom>
          <a:no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grpSp>
        <p:nvGrpSpPr>
          <p:cNvPr id="322" name="Google Shape;322;p8"/>
          <p:cNvGrpSpPr/>
          <p:nvPr/>
        </p:nvGrpSpPr>
        <p:grpSpPr>
          <a:xfrm>
            <a:off x="2911805" y="2505952"/>
            <a:ext cx="1562886" cy="1604465"/>
            <a:chOff x="3040458" y="2283836"/>
            <a:chExt cx="1448278" cy="1448278"/>
          </a:xfrm>
        </p:grpSpPr>
        <p:sp>
          <p:nvSpPr>
            <p:cNvPr id="323" name="Google Shape;323;p8"/>
            <p:cNvSpPr/>
            <p:nvPr/>
          </p:nvSpPr>
          <p:spPr>
            <a:xfrm>
              <a:off x="3040458" y="2283836"/>
              <a:ext cx="1448278" cy="1448278"/>
            </a:xfrm>
            <a:prstGeom prst="ellipse">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24" name="Google Shape;324;p8"/>
            <p:cNvSpPr/>
            <p:nvPr/>
          </p:nvSpPr>
          <p:spPr>
            <a:xfrm>
              <a:off x="3046581" y="3080080"/>
              <a:ext cx="1442155" cy="557608"/>
            </a:xfrm>
            <a:prstGeom prst="rect">
              <a:avLst/>
            </a:prstGeom>
          </p:spPr>
          <p:txBody>
            <a:bodyPr>
              <a:prstTxWarp prst="textPlain">
                <a:avLst/>
              </a:prstTxWarp>
            </a:bodyPr>
            <a:lstStyle/>
            <a:p>
              <a:pPr lvl="0" algn="ctr"/>
              <a:endParaRPr sz="1200" i="0" dirty="0">
                <a:ln>
                  <a:noFill/>
                </a:ln>
                <a:solidFill>
                  <a:schemeClr val="accent2"/>
                </a:solidFill>
                <a:latin typeface="Calibri"/>
              </a:endParaRPr>
            </a:p>
          </p:txBody>
        </p:sp>
      </p:grpSp>
      <p:grpSp>
        <p:nvGrpSpPr>
          <p:cNvPr id="325" name="Google Shape;325;p8"/>
          <p:cNvGrpSpPr/>
          <p:nvPr/>
        </p:nvGrpSpPr>
        <p:grpSpPr>
          <a:xfrm>
            <a:off x="3577113" y="2958034"/>
            <a:ext cx="229568" cy="510299"/>
            <a:chOff x="3524508" y="2679091"/>
            <a:chExt cx="327409" cy="727787"/>
          </a:xfrm>
        </p:grpSpPr>
        <p:sp>
          <p:nvSpPr>
            <p:cNvPr id="326" name="Google Shape;326;p8"/>
            <p:cNvSpPr/>
            <p:nvPr/>
          </p:nvSpPr>
          <p:spPr>
            <a:xfrm>
              <a:off x="3526909" y="3062732"/>
              <a:ext cx="323729" cy="344146"/>
            </a:xfrm>
            <a:prstGeom prst="round2SameRect">
              <a:avLst>
                <a:gd name="adj1" fmla="val 5000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8"/>
            <p:cNvSpPr/>
            <p:nvPr/>
          </p:nvSpPr>
          <p:spPr>
            <a:xfrm>
              <a:off x="3524508" y="2679091"/>
              <a:ext cx="327409" cy="327409"/>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8" name="Google Shape;328;p8"/>
          <p:cNvSpPr txBox="1"/>
          <p:nvPr/>
        </p:nvSpPr>
        <p:spPr>
          <a:xfrm>
            <a:off x="996287" y="173350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L'APPLICATION D'UNE APPROCHE SOCIO-ÉCOLOGIQUE</a:t>
            </a:r>
            <a:endParaRPr/>
          </a:p>
        </p:txBody>
      </p:sp>
      <p:sp>
        <p:nvSpPr>
          <p:cNvPr id="329" name="Google Shape;329;p8"/>
          <p:cNvSpPr txBox="1"/>
          <p:nvPr/>
        </p:nvSpPr>
        <p:spPr>
          <a:xfrm>
            <a:off x="996286" y="713169"/>
            <a:ext cx="5264813"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8D607A"/>
                </a:highlight>
                <a:latin typeface="Calibri"/>
                <a:ea typeface="Calibri"/>
                <a:cs typeface="Calibri"/>
                <a:sym typeface="Calibri"/>
              </a:rPr>
              <a:t>SESSION 3 : QUEL EST L'IMPACT DE L'ENVIRONNEMENT DE L'ENFANT SUR SA SÉCURITÉ ET SON BIEN-ÊTRE ?</a:t>
            </a:r>
            <a:endParaRPr/>
          </a:p>
        </p:txBody>
      </p:sp>
      <p:sp>
        <p:nvSpPr>
          <p:cNvPr id="330" name="Google Shape;330;p8"/>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8"/>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8"/>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8"/>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8"/>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8"/>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F8210E3-2121-6CA3-F8A9-64AA9FF7066D}"/>
              </a:ext>
            </a:extLst>
          </p:cNvPr>
          <p:cNvSpPr txBox="1"/>
          <p:nvPr/>
        </p:nvSpPr>
        <p:spPr>
          <a:xfrm>
            <a:off x="2836363" y="3775546"/>
            <a:ext cx="1834504" cy="307777"/>
          </a:xfrm>
          <a:prstGeom prst="rect">
            <a:avLst/>
          </a:prstGeom>
          <a:noFill/>
        </p:spPr>
        <p:txBody>
          <a:bodyPr wrap="square" rtlCol="0">
            <a:spAutoFit/>
          </a:bodyPr>
          <a:lstStyle/>
          <a:p>
            <a:pPr algn="ctr"/>
            <a:r>
              <a:rPr lang="en-GB" b="1" dirty="0">
                <a:solidFill>
                  <a:schemeClr val="accent2"/>
                </a:solidFill>
                <a:latin typeface="Calibri" panose="020F0502020204030204" pitchFamily="34" charset="0"/>
                <a:ea typeface="Calibri" panose="020F0502020204030204" pitchFamily="34" charset="0"/>
                <a:cs typeface="Calibri" panose="020F0502020204030204" pitchFamily="34" charset="0"/>
              </a:rPr>
              <a:t>Enfant</a:t>
            </a:r>
            <a:endParaRPr lang="en-BE" b="1"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6930D4A-A2A0-942A-8A6E-9155F1FE9652}"/>
              </a:ext>
            </a:extLst>
          </p:cNvPr>
          <p:cNvSpPr txBox="1"/>
          <p:nvPr/>
        </p:nvSpPr>
        <p:spPr>
          <a:xfrm>
            <a:off x="2513337" y="6140882"/>
            <a:ext cx="2480553" cy="307777"/>
          </a:xfrm>
          <a:prstGeom prst="rect">
            <a:avLst/>
          </a:prstGeom>
          <a:noFill/>
        </p:spPr>
        <p:txBody>
          <a:bodyPr wrap="square" rtlCol="0">
            <a:spAutoFit/>
          </a:bodyPr>
          <a:lstStyle/>
          <a:p>
            <a:pPr algn="ctr"/>
            <a:r>
              <a:rPr lang="en-CA" sz="1400" b="1" i="0" dirty="0" err="1">
                <a:ln>
                  <a:noFill/>
                </a:ln>
                <a:solidFill>
                  <a:schemeClr val="accent4"/>
                </a:solidFill>
                <a:latin typeface="Calibri"/>
              </a:rPr>
              <a:t>Communauté</a:t>
            </a:r>
            <a:endParaRPr lang="en-CA" sz="1400" b="1" i="0" dirty="0">
              <a:ln>
                <a:noFill/>
              </a:ln>
              <a:solidFill>
                <a:schemeClr val="accent4"/>
              </a:solidFill>
              <a:latin typeface="Calibri"/>
            </a:endParaRPr>
          </a:p>
        </p:txBody>
      </p:sp>
      <p:sp>
        <p:nvSpPr>
          <p:cNvPr id="4" name="TextBox 3">
            <a:extLst>
              <a:ext uri="{FF2B5EF4-FFF2-40B4-BE49-F238E27FC236}">
                <a16:creationId xmlns:a16="http://schemas.microsoft.com/office/drawing/2014/main" id="{D11C7BCA-B7CD-917A-8370-2EACDB88D02F}"/>
              </a:ext>
            </a:extLst>
          </p:cNvPr>
          <p:cNvSpPr txBox="1"/>
          <p:nvPr/>
        </p:nvSpPr>
        <p:spPr>
          <a:xfrm>
            <a:off x="3352701" y="4855421"/>
            <a:ext cx="801823" cy="307777"/>
          </a:xfrm>
          <a:prstGeom prst="rect">
            <a:avLst/>
          </a:prstGeom>
          <a:noFill/>
        </p:spPr>
        <p:txBody>
          <a:bodyPr wrap="none" rtlCol="0">
            <a:spAutoFit/>
          </a:bodyPr>
          <a:lstStyle/>
          <a:p>
            <a:r>
              <a:rPr lang="fr-BE" b="1" dirty="0">
                <a:solidFill>
                  <a:schemeClr val="accent3">
                    <a:lumMod val="75000"/>
                  </a:schemeClr>
                </a:solidFill>
              </a:rPr>
              <a:t>Famille</a:t>
            </a:r>
          </a:p>
        </p:txBody>
      </p:sp>
      <p:sp>
        <p:nvSpPr>
          <p:cNvPr id="5" name="TextBox 4">
            <a:extLst>
              <a:ext uri="{FF2B5EF4-FFF2-40B4-BE49-F238E27FC236}">
                <a16:creationId xmlns:a16="http://schemas.microsoft.com/office/drawing/2014/main" id="{EF7AB71D-A57F-DFD1-70C7-AA3205BF7B78}"/>
              </a:ext>
            </a:extLst>
          </p:cNvPr>
          <p:cNvSpPr txBox="1"/>
          <p:nvPr/>
        </p:nvSpPr>
        <p:spPr>
          <a:xfrm>
            <a:off x="3389571" y="7593287"/>
            <a:ext cx="728084" cy="523220"/>
          </a:xfrm>
          <a:prstGeom prst="rect">
            <a:avLst/>
          </a:prstGeom>
          <a:noFill/>
        </p:spPr>
        <p:txBody>
          <a:bodyPr wrap="none" rtlCol="0">
            <a:spAutoFit/>
          </a:bodyPr>
          <a:lstStyle/>
          <a:p>
            <a:r>
              <a:rPr lang="en-CA" sz="1400" b="1" i="0" dirty="0">
                <a:ln>
                  <a:noFill/>
                </a:ln>
                <a:solidFill>
                  <a:schemeClr val="accent1"/>
                </a:solidFill>
                <a:latin typeface="Calibri"/>
              </a:rPr>
              <a:t>Société</a:t>
            </a:r>
          </a:p>
          <a:p>
            <a:endParaRPr lang="en-BE" dirty="0"/>
          </a:p>
        </p:txBody>
      </p:sp>
      <p:sp>
        <p:nvSpPr>
          <p:cNvPr id="6" name="TextBox 5">
            <a:extLst>
              <a:ext uri="{FF2B5EF4-FFF2-40B4-BE49-F238E27FC236}">
                <a16:creationId xmlns:a16="http://schemas.microsoft.com/office/drawing/2014/main" id="{D08035A9-11B7-11AF-DCA1-44F21860B9F3}"/>
              </a:ext>
            </a:extLst>
          </p:cNvPr>
          <p:cNvSpPr txBox="1"/>
          <p:nvPr/>
        </p:nvSpPr>
        <p:spPr>
          <a:xfrm>
            <a:off x="2733779" y="8596039"/>
            <a:ext cx="1976823" cy="523220"/>
          </a:xfrm>
          <a:prstGeom prst="rect">
            <a:avLst/>
          </a:prstGeom>
          <a:noFill/>
        </p:spPr>
        <p:txBody>
          <a:bodyPr wrap="none" rtlCol="0">
            <a:spAutoFit/>
          </a:bodyPr>
          <a:lstStyle/>
          <a:p>
            <a:r>
              <a:rPr lang="en-CA" sz="1400" b="1" i="0" dirty="0" err="1">
                <a:ln>
                  <a:noFill/>
                </a:ln>
                <a:solidFill>
                  <a:schemeClr val="accent5"/>
                </a:solidFill>
                <a:latin typeface="Calibri"/>
              </a:rPr>
              <a:t>Normes</a:t>
            </a:r>
            <a:r>
              <a:rPr lang="en-CA" sz="1400" b="1" i="0" dirty="0">
                <a:ln>
                  <a:noFill/>
                </a:ln>
                <a:solidFill>
                  <a:schemeClr val="accent5"/>
                </a:solidFill>
                <a:latin typeface="Calibri"/>
              </a:rPr>
              <a:t> </a:t>
            </a:r>
            <a:r>
              <a:rPr lang="en-CA" sz="1400" b="1" i="0" dirty="0" err="1">
                <a:ln>
                  <a:noFill/>
                </a:ln>
                <a:solidFill>
                  <a:schemeClr val="accent5"/>
                </a:solidFill>
                <a:latin typeface="Calibri"/>
              </a:rPr>
              <a:t>socioculturelles</a:t>
            </a:r>
            <a:endParaRPr lang="en-CA" sz="1400" b="1" i="0" dirty="0">
              <a:ln>
                <a:noFill/>
              </a:ln>
              <a:solidFill>
                <a:schemeClr val="accent5"/>
              </a:solidFill>
              <a:latin typeface="Calibri"/>
            </a:endParaRPr>
          </a:p>
          <a:p>
            <a:endParaRPr lang="en-BE"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474"/>
        <p:cNvGrpSpPr/>
        <p:nvPr/>
      </p:nvGrpSpPr>
      <p:grpSpPr>
        <a:xfrm>
          <a:off x="0" y="0"/>
          <a:ext cx="0" cy="0"/>
          <a:chOff x="0" y="0"/>
          <a:chExt cx="0" cy="0"/>
        </a:xfrm>
      </p:grpSpPr>
      <p:sp>
        <p:nvSpPr>
          <p:cNvPr id="2475" name="Google Shape;2475;p80"/>
          <p:cNvSpPr txBox="1"/>
          <p:nvPr/>
        </p:nvSpPr>
        <p:spPr>
          <a:xfrm>
            <a:off x="996287" y="69830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CERCLE DE SÉCURITÉ</a:t>
            </a:r>
            <a:endParaRPr sz="1200" b="1">
              <a:solidFill>
                <a:schemeClr val="dk1"/>
              </a:solidFill>
              <a:latin typeface="Calibri"/>
              <a:ea typeface="Calibri"/>
              <a:cs typeface="Calibri"/>
              <a:sym typeface="Calibri"/>
            </a:endParaRPr>
          </a:p>
        </p:txBody>
      </p:sp>
      <p:graphicFrame>
        <p:nvGraphicFramePr>
          <p:cNvPr id="2476" name="Google Shape;2476;p80"/>
          <p:cNvGraphicFramePr/>
          <p:nvPr>
            <p:extLst>
              <p:ext uri="{D42A27DB-BD31-4B8C-83A1-F6EECF244321}">
                <p14:modId xmlns:p14="http://schemas.microsoft.com/office/powerpoint/2010/main" val="22937016"/>
              </p:ext>
            </p:extLst>
          </p:nvPr>
        </p:nvGraphicFramePr>
        <p:xfrm>
          <a:off x="996287" y="1144570"/>
          <a:ext cx="5254050" cy="720859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Vue d'ensemble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dirty="0">
                          <a:solidFill>
                            <a:schemeClr val="dk1"/>
                          </a:solidFill>
                        </a:rPr>
                        <a:t>Le cercle de </a:t>
                      </a:r>
                      <a:r>
                        <a:rPr lang="en-ZA" sz="1050" b="0" dirty="0" err="1">
                          <a:solidFill>
                            <a:schemeClr val="dk1"/>
                          </a:solidFill>
                        </a:rPr>
                        <a:t>sécurité</a:t>
                      </a:r>
                      <a:r>
                        <a:rPr lang="en-ZA" sz="1050" b="0" dirty="0">
                          <a:solidFill>
                            <a:schemeClr val="dk1"/>
                          </a:solidFill>
                        </a:rPr>
                        <a:t> </a:t>
                      </a:r>
                      <a:r>
                        <a:rPr lang="en-ZA" sz="1050" b="0" dirty="0" err="1">
                          <a:solidFill>
                            <a:schemeClr val="dk1"/>
                          </a:solidFill>
                        </a:rPr>
                        <a:t>est</a:t>
                      </a:r>
                      <a:r>
                        <a:rPr lang="en-ZA" sz="1050" b="0" dirty="0">
                          <a:solidFill>
                            <a:schemeClr val="dk1"/>
                          </a:solidFill>
                        </a:rPr>
                        <a:t> un </a:t>
                      </a:r>
                      <a:r>
                        <a:rPr lang="en-ZA" sz="1050" b="0" dirty="0" err="1">
                          <a:solidFill>
                            <a:schemeClr val="dk1"/>
                          </a:solidFill>
                        </a:rPr>
                        <a:t>outil</a:t>
                      </a:r>
                      <a:r>
                        <a:rPr lang="en-ZA" sz="1050" b="0" dirty="0">
                          <a:solidFill>
                            <a:schemeClr val="dk1"/>
                          </a:solidFill>
                        </a:rPr>
                        <a:t> qui aide les enfants à identifier les choses et les </a:t>
                      </a:r>
                      <a:r>
                        <a:rPr lang="en-ZA" sz="1050" b="0" dirty="0" err="1">
                          <a:solidFill>
                            <a:schemeClr val="dk1"/>
                          </a:solidFill>
                        </a:rPr>
                        <a:t>personnes</a:t>
                      </a:r>
                      <a:r>
                        <a:rPr lang="en-ZA" sz="1050" b="0" dirty="0">
                          <a:solidFill>
                            <a:schemeClr val="dk1"/>
                          </a:solidFill>
                        </a:rPr>
                        <a:t> qui les font se </a:t>
                      </a:r>
                      <a:r>
                        <a:rPr lang="en-ZA" sz="1050" b="0" dirty="0" err="1">
                          <a:solidFill>
                            <a:schemeClr val="dk1"/>
                          </a:solidFill>
                        </a:rPr>
                        <a:t>sentir</a:t>
                      </a:r>
                      <a:r>
                        <a:rPr lang="en-ZA" sz="1050" b="0" dirty="0">
                          <a:solidFill>
                            <a:schemeClr val="dk1"/>
                          </a:solidFill>
                        </a:rPr>
                        <a:t> à </a:t>
                      </a:r>
                      <a:r>
                        <a:rPr lang="en-ZA" sz="1050" b="0" dirty="0" err="1">
                          <a:solidFill>
                            <a:schemeClr val="dk1"/>
                          </a:solidFill>
                        </a:rPr>
                        <a:t>l'aise</a:t>
                      </a:r>
                      <a:r>
                        <a:rPr lang="en-ZA" sz="1050" b="0" dirty="0">
                          <a:solidFill>
                            <a:schemeClr val="dk1"/>
                          </a:solidFill>
                        </a:rPr>
                        <a:t>, </a:t>
                      </a:r>
                      <a:r>
                        <a:rPr lang="en-ZA" sz="1050" b="0" dirty="0" err="1">
                          <a:solidFill>
                            <a:schemeClr val="dk1"/>
                          </a:solidFill>
                        </a:rPr>
                        <a:t>confiants</a:t>
                      </a:r>
                      <a:r>
                        <a:rPr lang="en-ZA" sz="1050" b="0" dirty="0">
                          <a:solidFill>
                            <a:schemeClr val="dk1"/>
                          </a:solidFill>
                        </a:rPr>
                        <a:t> et </a:t>
                      </a:r>
                      <a:r>
                        <a:rPr lang="en-ZA" sz="1050" b="0" dirty="0" err="1">
                          <a:solidFill>
                            <a:schemeClr val="dk1"/>
                          </a:solidFill>
                        </a:rPr>
                        <a:t>en</a:t>
                      </a:r>
                      <a:r>
                        <a:rPr lang="en-ZA" sz="1050" b="0" dirty="0">
                          <a:solidFill>
                            <a:schemeClr val="dk1"/>
                          </a:solidFill>
                        </a:rPr>
                        <a:t> </a:t>
                      </a:r>
                      <a:r>
                        <a:rPr lang="en-ZA" sz="1050" b="0" dirty="0" err="1">
                          <a:solidFill>
                            <a:schemeClr val="dk1"/>
                          </a:solidFill>
                        </a:rPr>
                        <a:t>sécurité</a:t>
                      </a:r>
                      <a:r>
                        <a:rPr lang="en-ZA" sz="1050" b="0" dirty="0">
                          <a:solidFill>
                            <a:schemeClr val="dk1"/>
                          </a:solidFill>
                        </a:rPr>
                        <a:t>. Il </a:t>
                      </a:r>
                      <a:r>
                        <a:rPr lang="en-ZA" sz="1050" b="0" dirty="0" err="1">
                          <a:solidFill>
                            <a:schemeClr val="dk1"/>
                          </a:solidFill>
                        </a:rPr>
                        <a:t>permet</a:t>
                      </a:r>
                      <a:r>
                        <a:rPr lang="en-ZA" sz="1050" b="0" dirty="0">
                          <a:solidFill>
                            <a:schemeClr val="dk1"/>
                          </a:solidFill>
                        </a:rPr>
                        <a:t> </a:t>
                      </a:r>
                      <a:r>
                        <a:rPr lang="en-ZA" sz="1050" b="0" dirty="0" err="1">
                          <a:solidFill>
                            <a:schemeClr val="dk1"/>
                          </a:solidFill>
                        </a:rPr>
                        <a:t>également</a:t>
                      </a:r>
                      <a:r>
                        <a:rPr lang="en-ZA" sz="1050" b="0" dirty="0">
                          <a:solidFill>
                            <a:schemeClr val="dk1"/>
                          </a:solidFill>
                        </a:rPr>
                        <a:t> </a:t>
                      </a:r>
                      <a:r>
                        <a:rPr lang="en-ZA" sz="1050" b="0" dirty="0" err="1">
                          <a:solidFill>
                            <a:schemeClr val="dk1"/>
                          </a:solidFill>
                        </a:rPr>
                        <a:t>d'identifier</a:t>
                      </a:r>
                      <a:r>
                        <a:rPr lang="en-ZA" sz="1050" b="0" dirty="0">
                          <a:solidFill>
                            <a:schemeClr val="dk1"/>
                          </a:solidFill>
                        </a:rPr>
                        <a:t> les </a:t>
                      </a:r>
                      <a:r>
                        <a:rPr lang="en-ZA" sz="1050" b="0" dirty="0" err="1">
                          <a:solidFill>
                            <a:schemeClr val="dk1"/>
                          </a:solidFill>
                        </a:rPr>
                        <a:t>personnes</a:t>
                      </a:r>
                      <a:r>
                        <a:rPr lang="en-ZA" sz="1050" b="0" dirty="0">
                          <a:solidFill>
                            <a:schemeClr val="dk1"/>
                          </a:solidFill>
                        </a:rPr>
                        <a:t> </a:t>
                      </a:r>
                      <a:r>
                        <a:rPr lang="en-ZA" sz="1050" b="0" dirty="0" err="1">
                          <a:solidFill>
                            <a:schemeClr val="dk1"/>
                          </a:solidFill>
                        </a:rPr>
                        <a:t>ou</a:t>
                      </a:r>
                      <a:r>
                        <a:rPr lang="en-ZA" sz="1050" b="0" dirty="0">
                          <a:solidFill>
                            <a:schemeClr val="dk1"/>
                          </a:solidFill>
                        </a:rPr>
                        <a:t> les </a:t>
                      </a:r>
                      <a:r>
                        <a:rPr lang="en-ZA" sz="1050" b="0" dirty="0" err="1">
                          <a:solidFill>
                            <a:schemeClr val="dk1"/>
                          </a:solidFill>
                        </a:rPr>
                        <a:t>lieux</a:t>
                      </a:r>
                      <a:r>
                        <a:rPr lang="en-ZA" sz="1050" b="0" dirty="0">
                          <a:solidFill>
                            <a:schemeClr val="dk1"/>
                          </a:solidFill>
                        </a:rPr>
                        <a:t> </a:t>
                      </a:r>
                      <a:r>
                        <a:rPr lang="en-ZA" sz="1050" b="0" dirty="0" err="1">
                          <a:solidFill>
                            <a:schemeClr val="dk1"/>
                          </a:solidFill>
                        </a:rPr>
                        <a:t>où</a:t>
                      </a:r>
                      <a:r>
                        <a:rPr lang="en-ZA" sz="1050" b="0" dirty="0">
                          <a:solidFill>
                            <a:schemeClr val="dk1"/>
                          </a:solidFill>
                        </a:rPr>
                        <a:t> </a:t>
                      </a:r>
                      <a:r>
                        <a:rPr lang="en-ZA" sz="1050" b="0" dirty="0" err="1">
                          <a:solidFill>
                            <a:schemeClr val="dk1"/>
                          </a:solidFill>
                        </a:rPr>
                        <a:t>ou</a:t>
                      </a:r>
                      <a:r>
                        <a:rPr lang="en-ZA" sz="1050" b="0" dirty="0">
                          <a:solidFill>
                            <a:schemeClr val="dk1"/>
                          </a:solidFill>
                        </a:rPr>
                        <a:t> avec </a:t>
                      </a:r>
                      <a:r>
                        <a:rPr lang="en-ZA" sz="1050" b="0" dirty="0" err="1">
                          <a:solidFill>
                            <a:schemeClr val="dk1"/>
                          </a:solidFill>
                        </a:rPr>
                        <a:t>lesquels</a:t>
                      </a:r>
                      <a:r>
                        <a:rPr lang="en-ZA" sz="1050" b="0" dirty="0">
                          <a:solidFill>
                            <a:schemeClr val="dk1"/>
                          </a:solidFill>
                        </a:rPr>
                        <a:t> </a:t>
                      </a:r>
                      <a:r>
                        <a:rPr lang="en-ZA" sz="1050" b="0" dirty="0" err="1">
                          <a:solidFill>
                            <a:schemeClr val="dk1"/>
                          </a:solidFill>
                        </a:rPr>
                        <a:t>l'enfant</a:t>
                      </a:r>
                      <a:r>
                        <a:rPr lang="en-ZA" sz="1050" b="0" dirty="0">
                          <a:solidFill>
                            <a:schemeClr val="dk1"/>
                          </a:solidFill>
                        </a:rPr>
                        <a:t> se sent </a:t>
                      </a:r>
                      <a:r>
                        <a:rPr lang="en-ZA" sz="1050" b="0" dirty="0" err="1">
                          <a:solidFill>
                            <a:schemeClr val="dk1"/>
                          </a:solidFill>
                        </a:rPr>
                        <a:t>effrayé</a:t>
                      </a:r>
                      <a:r>
                        <a:rPr lang="en-ZA" sz="1050" b="0" dirty="0">
                          <a:solidFill>
                            <a:schemeClr val="dk1"/>
                          </a:solidFill>
                        </a:rPr>
                        <a:t>, </a:t>
                      </a:r>
                      <a:r>
                        <a:rPr lang="en-ZA" sz="1050" b="0" dirty="0" err="1">
                          <a:solidFill>
                            <a:schemeClr val="dk1"/>
                          </a:solidFill>
                        </a:rPr>
                        <a:t>insécurisé</a:t>
                      </a:r>
                      <a:r>
                        <a:rPr lang="en-ZA" sz="1050" b="0" dirty="0">
                          <a:solidFill>
                            <a:schemeClr val="dk1"/>
                          </a:solidFill>
                        </a:rPr>
                        <a:t> </a:t>
                      </a:r>
                      <a:r>
                        <a:rPr lang="en-ZA" sz="1050" b="0" dirty="0" err="1">
                          <a:solidFill>
                            <a:schemeClr val="dk1"/>
                          </a:solidFill>
                        </a:rPr>
                        <a:t>ou</a:t>
                      </a:r>
                      <a:r>
                        <a:rPr lang="en-ZA" sz="1050" b="0" dirty="0">
                          <a:solidFill>
                            <a:schemeClr val="dk1"/>
                          </a:solidFill>
                        </a:rPr>
                        <a:t> </a:t>
                      </a:r>
                      <a:r>
                        <a:rPr lang="en-ZA" sz="1050" b="0" dirty="0" err="1">
                          <a:solidFill>
                            <a:schemeClr val="dk1"/>
                          </a:solidFill>
                        </a:rPr>
                        <a:t>menacé</a:t>
                      </a:r>
                      <a:r>
                        <a:rPr lang="en-ZA" sz="1050" b="0" dirty="0">
                          <a:solidFill>
                            <a:schemeClr val="dk1"/>
                          </a:solidFill>
                        </a:rPr>
                        <a:t>.</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dk1"/>
                          </a:solidFill>
                        </a:rPr>
                        <a:t>L'heure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a:t>Cela dépend de l'enfant. Tant qu'il est engagé. La durée peut varier de 5 à 15 minutes</a:t>
                      </a:r>
                      <a:r>
                        <a:rPr lang="en-ZA" sz="1100" b="0"/>
                        <a:t>.</a:t>
                      </a:r>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dk1"/>
                          </a:solidFill>
                        </a:rPr>
                        <a:t>Âge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dirty="0" err="1"/>
                        <a:t>Cette</a:t>
                      </a:r>
                      <a:r>
                        <a:rPr lang="en-ZA" sz="1050" b="0" dirty="0"/>
                        <a:t> </a:t>
                      </a:r>
                      <a:r>
                        <a:rPr lang="en-ZA" sz="1050" b="0" dirty="0" err="1"/>
                        <a:t>activité</a:t>
                      </a:r>
                      <a:r>
                        <a:rPr lang="en-ZA" sz="1050" b="0" dirty="0"/>
                        <a:t> </a:t>
                      </a:r>
                      <a:r>
                        <a:rPr lang="en-ZA" sz="1050" b="0" dirty="0" err="1"/>
                        <a:t>est</a:t>
                      </a:r>
                      <a:r>
                        <a:rPr lang="en-ZA" sz="1050" b="0" dirty="0"/>
                        <a:t> </a:t>
                      </a:r>
                      <a:r>
                        <a:rPr lang="en-ZA" sz="1050" b="0" dirty="0" err="1"/>
                        <a:t>recommandée</a:t>
                      </a:r>
                      <a:r>
                        <a:rPr lang="en-ZA" sz="1050" b="0" dirty="0"/>
                        <a:t> pour les enfants </a:t>
                      </a:r>
                      <a:r>
                        <a:rPr lang="en-ZA" sz="1050" b="0" dirty="0" err="1"/>
                        <a:t>âgés</a:t>
                      </a:r>
                      <a:r>
                        <a:rPr lang="en-ZA" sz="1050" b="0" dirty="0"/>
                        <a:t> de 3 à 12 </a:t>
                      </a:r>
                      <a:r>
                        <a:rPr lang="en-ZA" sz="1050" b="0" dirty="0" err="1"/>
                        <a:t>ans</a:t>
                      </a:r>
                      <a:r>
                        <a:rPr lang="en-ZA" sz="1050" b="0" dirty="0"/>
                        <a:t> (</a:t>
                      </a:r>
                      <a:r>
                        <a:rPr lang="en-ZA" sz="1050" b="0" dirty="0" err="1"/>
                        <a:t>en</a:t>
                      </a:r>
                      <a:r>
                        <a:rPr lang="en-ZA" sz="1050" b="0" dirty="0"/>
                        <a:t> </a:t>
                      </a:r>
                      <a:r>
                        <a:rPr lang="en-ZA" sz="1050" b="0" dirty="0" err="1"/>
                        <a:t>fonction</a:t>
                      </a:r>
                      <a:r>
                        <a:rPr lang="en-ZA" sz="1050" b="0" dirty="0"/>
                        <a:t> de la </a:t>
                      </a:r>
                      <a:r>
                        <a:rPr lang="en-ZA" sz="1050" b="0" dirty="0" err="1"/>
                        <a:t>maturité</a:t>
                      </a:r>
                      <a:r>
                        <a:rPr lang="en-ZA" sz="1050" b="0" dirty="0"/>
                        <a:t> de </a:t>
                      </a:r>
                      <a:r>
                        <a:rPr lang="en-ZA" sz="1050" b="0" dirty="0" err="1"/>
                        <a:t>l'enfant</a:t>
                      </a:r>
                      <a:r>
                        <a:rPr lang="en-ZA" sz="1050" b="0" dirty="0"/>
                        <a:t> et de </a:t>
                      </a:r>
                      <a:r>
                        <a:rPr lang="en-ZA" sz="1050" b="0" dirty="0" err="1"/>
                        <a:t>sa</a:t>
                      </a:r>
                      <a:r>
                        <a:rPr lang="en-ZA" sz="1050" b="0" dirty="0"/>
                        <a:t> </a:t>
                      </a:r>
                      <a:r>
                        <a:rPr lang="en-ZA" sz="1050" b="0" dirty="0" err="1"/>
                        <a:t>capacité</a:t>
                      </a:r>
                      <a:r>
                        <a:rPr lang="en-ZA" sz="1050" b="0" dirty="0"/>
                        <a:t> à </a:t>
                      </a:r>
                      <a:r>
                        <a:rPr lang="en-ZA" sz="1050" b="0" dirty="0" err="1"/>
                        <a:t>s'exprimer</a:t>
                      </a:r>
                      <a:r>
                        <a:rPr lang="en-ZA" sz="1050" b="0" dirty="0"/>
                        <a:t>, </a:t>
                      </a:r>
                      <a:r>
                        <a:rPr lang="en-ZA" sz="1050" b="0" dirty="0" err="1"/>
                        <a:t>elle</a:t>
                      </a:r>
                      <a:r>
                        <a:rPr lang="en-ZA" sz="1050" b="0" dirty="0"/>
                        <a:t> </a:t>
                      </a:r>
                      <a:r>
                        <a:rPr lang="en-ZA" sz="1050" b="0" dirty="0" err="1"/>
                        <a:t>peut</a:t>
                      </a:r>
                      <a:r>
                        <a:rPr lang="en-ZA" sz="1050" b="0" dirty="0"/>
                        <a:t> </a:t>
                      </a:r>
                      <a:r>
                        <a:rPr lang="en-ZA" sz="1050" b="0" dirty="0" err="1"/>
                        <a:t>également</a:t>
                      </a:r>
                      <a:r>
                        <a:rPr lang="en-ZA" sz="1050" b="0" dirty="0"/>
                        <a:t> </a:t>
                      </a:r>
                      <a:r>
                        <a:rPr lang="en-ZA" sz="1050" b="0" dirty="0" err="1"/>
                        <a:t>être</a:t>
                      </a:r>
                      <a:r>
                        <a:rPr lang="en-ZA" sz="1050" b="0" dirty="0"/>
                        <a:t> utile à un </a:t>
                      </a:r>
                      <a:r>
                        <a:rPr lang="en-ZA" sz="1050" b="0" dirty="0" err="1"/>
                        <a:t>âge</a:t>
                      </a:r>
                      <a:r>
                        <a:rPr lang="en-ZA" sz="1050" b="0" dirty="0"/>
                        <a:t> plus </a:t>
                      </a:r>
                      <a:r>
                        <a:rPr lang="en-ZA" sz="1050" b="0" dirty="0" err="1"/>
                        <a:t>avancé</a:t>
                      </a:r>
                      <a:r>
                        <a:rPr lang="en-ZA" sz="1050" b="0" dirty="0"/>
                        <a:t>).</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dk1"/>
                          </a:solidFill>
                        </a:rPr>
                        <a:t>Matériaux</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dirty="0"/>
                        <a:t>Papier, </a:t>
                      </a:r>
                      <a:r>
                        <a:rPr lang="en-ZA" sz="1050" b="0" dirty="0" err="1"/>
                        <a:t>marqueurs</a:t>
                      </a:r>
                      <a:r>
                        <a:rPr lang="en-ZA" sz="1050" b="0" dirty="0"/>
                        <a:t> de couleur </a:t>
                      </a:r>
                      <a:r>
                        <a:rPr lang="en-ZA" sz="1050" b="0" dirty="0" err="1"/>
                        <a:t>ou</a:t>
                      </a:r>
                      <a:r>
                        <a:rPr lang="en-ZA" sz="1050" b="0" dirty="0"/>
                        <a:t> crayons (</a:t>
                      </a:r>
                      <a:r>
                        <a:rPr lang="en-ZA" sz="1050" b="0" dirty="0" err="1"/>
                        <a:t>si</a:t>
                      </a:r>
                      <a:r>
                        <a:rPr lang="en-ZA" sz="1050" b="0" dirty="0"/>
                        <a:t> possible, le </a:t>
                      </a:r>
                      <a:r>
                        <a:rPr lang="en-ZA" sz="1050" b="0" dirty="0" err="1"/>
                        <a:t>gestionnaire</a:t>
                      </a:r>
                      <a:r>
                        <a:rPr lang="en-ZA" sz="1050" b="0" dirty="0"/>
                        <a:t> de </a:t>
                      </a:r>
                      <a:r>
                        <a:rPr lang="en-ZA" sz="1050" b="0" dirty="0" err="1"/>
                        <a:t>cas</a:t>
                      </a:r>
                      <a:r>
                        <a:rPr lang="en-ZA" sz="1050" b="0" dirty="0"/>
                        <a:t> </a:t>
                      </a:r>
                      <a:r>
                        <a:rPr lang="en-ZA" sz="1050" b="0" dirty="0" err="1"/>
                        <a:t>peut</a:t>
                      </a:r>
                      <a:r>
                        <a:rPr lang="en-ZA" sz="1050" b="0" dirty="0"/>
                        <a:t> </a:t>
                      </a:r>
                      <a:r>
                        <a:rPr lang="en-ZA" sz="1050" b="0" dirty="0" err="1"/>
                        <a:t>également</a:t>
                      </a:r>
                      <a:r>
                        <a:rPr lang="en-ZA" sz="1050" b="0" dirty="0"/>
                        <a:t> utiliser des </a:t>
                      </a:r>
                      <a:r>
                        <a:rPr lang="en-ZA" sz="1050" b="0" dirty="0" err="1"/>
                        <a:t>poupées</a:t>
                      </a:r>
                      <a:r>
                        <a:rPr lang="en-ZA" sz="1050" b="0" dirty="0"/>
                        <a:t> </a:t>
                      </a:r>
                      <a:r>
                        <a:rPr lang="en-ZA" sz="1050" b="0" dirty="0" err="1"/>
                        <a:t>ou</a:t>
                      </a:r>
                      <a:r>
                        <a:rPr lang="en-ZA" sz="1050" b="0" dirty="0"/>
                        <a:t> des figurines pour symboliser les </a:t>
                      </a:r>
                      <a:r>
                        <a:rPr lang="en-ZA" sz="1050" b="0" dirty="0" err="1"/>
                        <a:t>personnes</a:t>
                      </a:r>
                      <a:r>
                        <a:rPr lang="en-ZA" sz="1050" b="0" dirty="0"/>
                        <a:t> et aider les </a:t>
                      </a:r>
                      <a:r>
                        <a:rPr lang="en-ZA" sz="1050" b="0" dirty="0" err="1"/>
                        <a:t>jeunes</a:t>
                      </a:r>
                      <a:r>
                        <a:rPr lang="en-ZA" sz="1050" b="0" dirty="0"/>
                        <a:t> enfants).</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dk1"/>
                          </a:solidFill>
                        </a:rPr>
                        <a:t>La participation</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050"/>
                        <a:buFont typeface="Calibri"/>
                        <a:buNone/>
                      </a:pPr>
                      <a:r>
                        <a:rPr lang="en-ZA" sz="1050" b="0" dirty="0"/>
                        <a:t>Les </a:t>
                      </a:r>
                      <a:r>
                        <a:rPr lang="en-ZA" sz="1050" b="0" dirty="0" err="1"/>
                        <a:t>gestionnaires</a:t>
                      </a:r>
                      <a:r>
                        <a:rPr lang="en-ZA" sz="1050" b="0" dirty="0"/>
                        <a:t> de </a:t>
                      </a:r>
                      <a:r>
                        <a:rPr lang="en-ZA" sz="1050" b="0" dirty="0" err="1"/>
                        <a:t>cas</a:t>
                      </a:r>
                      <a:r>
                        <a:rPr lang="en-ZA" sz="1050" b="0" dirty="0"/>
                        <a:t> </a:t>
                      </a:r>
                      <a:r>
                        <a:rPr lang="en-ZA" sz="1050" b="0" dirty="0" err="1"/>
                        <a:t>doivent</a:t>
                      </a:r>
                      <a:r>
                        <a:rPr lang="en-ZA" sz="1050" b="0" dirty="0"/>
                        <a:t> </a:t>
                      </a:r>
                      <a:r>
                        <a:rPr lang="en-ZA" sz="1050" b="0" dirty="0" err="1"/>
                        <a:t>réaliser</a:t>
                      </a:r>
                      <a:r>
                        <a:rPr lang="en-ZA" sz="1050" b="0" dirty="0"/>
                        <a:t> </a:t>
                      </a:r>
                      <a:r>
                        <a:rPr lang="en-ZA" sz="1050" b="0" dirty="0" err="1"/>
                        <a:t>cette</a:t>
                      </a:r>
                      <a:r>
                        <a:rPr lang="en-ZA" sz="1050" b="0" dirty="0"/>
                        <a:t> </a:t>
                      </a:r>
                      <a:r>
                        <a:rPr lang="en-ZA" sz="1050" b="0" dirty="0" err="1"/>
                        <a:t>activité</a:t>
                      </a:r>
                      <a:r>
                        <a:rPr lang="en-ZA" sz="1050" b="0" dirty="0"/>
                        <a:t> avec les enfants </a:t>
                      </a:r>
                      <a:r>
                        <a:rPr lang="en-ZA" sz="1050" b="0" dirty="0" err="1"/>
                        <a:t>individuellement</a:t>
                      </a:r>
                      <a:r>
                        <a:rPr lang="en-ZA" sz="1050" b="0" dirty="0"/>
                        <a:t> ; </a:t>
                      </a:r>
                      <a:r>
                        <a:rPr lang="en-ZA" sz="1050" b="0" dirty="0" err="1"/>
                        <a:t>toutefois</a:t>
                      </a:r>
                      <a:r>
                        <a:rPr lang="en-ZA" sz="1050" b="0" dirty="0"/>
                        <a:t>, la </a:t>
                      </a:r>
                      <a:r>
                        <a:rPr lang="en-ZA" sz="1050" b="0" dirty="0" err="1"/>
                        <a:t>présence</a:t>
                      </a:r>
                      <a:r>
                        <a:rPr lang="en-ZA" sz="1050" b="0" dirty="0"/>
                        <a:t> de la </a:t>
                      </a:r>
                      <a:r>
                        <a:rPr lang="en-ZA" sz="1050" b="0" dirty="0" err="1"/>
                        <a:t>personne</a:t>
                      </a:r>
                      <a:r>
                        <a:rPr lang="en-ZA" sz="1050" b="0" dirty="0"/>
                        <a:t> </a:t>
                      </a:r>
                      <a:r>
                        <a:rPr lang="en-ZA" sz="1050" b="0" dirty="0" err="1"/>
                        <a:t>en</a:t>
                      </a:r>
                      <a:r>
                        <a:rPr lang="en-ZA" sz="1050" b="0" dirty="0"/>
                        <a:t> charge de </a:t>
                      </a:r>
                      <a:r>
                        <a:rPr lang="en-ZA" sz="1050" b="0" dirty="0" err="1"/>
                        <a:t>l'enfant</a:t>
                      </a:r>
                      <a:r>
                        <a:rPr lang="en-ZA" sz="1050" b="0" dirty="0"/>
                        <a:t> </a:t>
                      </a:r>
                      <a:r>
                        <a:rPr lang="en-ZA" sz="1050" b="0" dirty="0" err="1"/>
                        <a:t>peut</a:t>
                      </a:r>
                      <a:r>
                        <a:rPr lang="en-ZA" sz="1050" b="0" dirty="0"/>
                        <a:t> </a:t>
                      </a:r>
                      <a:r>
                        <a:rPr lang="en-ZA" sz="1050" b="0" dirty="0" err="1"/>
                        <a:t>s'avérer</a:t>
                      </a:r>
                      <a:r>
                        <a:rPr lang="en-ZA" sz="1050" b="0" dirty="0"/>
                        <a:t> </a:t>
                      </a:r>
                      <a:r>
                        <a:rPr lang="en-ZA" sz="1050" b="0" dirty="0" err="1"/>
                        <a:t>nécessaire</a:t>
                      </a:r>
                      <a:r>
                        <a:rPr lang="en-ZA" sz="1050" b="0" dirty="0"/>
                        <a:t> </a:t>
                      </a:r>
                      <a:r>
                        <a:rPr lang="en-ZA" sz="1050" b="0" dirty="0" err="1"/>
                        <a:t>ou</a:t>
                      </a:r>
                      <a:r>
                        <a:rPr lang="en-ZA" sz="1050" b="0" dirty="0"/>
                        <a:t> utile </a:t>
                      </a:r>
                      <a:r>
                        <a:rPr lang="en-ZA" sz="1050" b="0" dirty="0" err="1"/>
                        <a:t>si</a:t>
                      </a:r>
                      <a:r>
                        <a:rPr lang="en-ZA" sz="1050" b="0" dirty="0"/>
                        <a:t> </a:t>
                      </a:r>
                      <a:r>
                        <a:rPr lang="en-ZA" sz="1050" b="0" dirty="0" err="1"/>
                        <a:t>l'enfant</a:t>
                      </a:r>
                      <a:r>
                        <a:rPr lang="en-ZA" sz="1050" b="0" dirty="0"/>
                        <a:t> refuse de </a:t>
                      </a:r>
                      <a:r>
                        <a:rPr lang="en-ZA" sz="1050" b="0" dirty="0" err="1"/>
                        <a:t>participer</a:t>
                      </a:r>
                      <a:r>
                        <a:rPr lang="en-ZA" sz="1050" b="0" dirty="0"/>
                        <a:t> à </a:t>
                      </a:r>
                      <a:r>
                        <a:rPr lang="en-ZA" sz="1050" b="0" dirty="0" err="1"/>
                        <a:t>cette</a:t>
                      </a:r>
                      <a:r>
                        <a:rPr lang="en-ZA" sz="1050" b="0" dirty="0"/>
                        <a:t> </a:t>
                      </a:r>
                      <a:r>
                        <a:rPr lang="en-ZA" sz="1050" b="0" dirty="0" err="1"/>
                        <a:t>activité</a:t>
                      </a:r>
                      <a:r>
                        <a:rPr lang="en-ZA" sz="1050" b="0" dirty="0"/>
                        <a:t> </a:t>
                      </a:r>
                      <a:r>
                        <a:rPr lang="en-ZA" sz="1050" b="0" dirty="0" err="1"/>
                        <a:t>ou</a:t>
                      </a:r>
                      <a:r>
                        <a:rPr lang="en-ZA" sz="1050" b="0" dirty="0"/>
                        <a:t> </a:t>
                      </a:r>
                      <a:r>
                        <a:rPr lang="en-ZA" sz="1050" b="0" dirty="0" err="1"/>
                        <a:t>n'est</a:t>
                      </a:r>
                      <a:r>
                        <a:rPr lang="en-ZA" sz="1050" b="0" dirty="0"/>
                        <a:t> pas </a:t>
                      </a:r>
                      <a:r>
                        <a:rPr lang="en-ZA" sz="1050" b="0" dirty="0" err="1"/>
                        <a:t>en</a:t>
                      </a:r>
                      <a:r>
                        <a:rPr lang="en-ZA" sz="1050" b="0" dirty="0"/>
                        <a:t> </a:t>
                      </a:r>
                      <a:r>
                        <a:rPr lang="en-ZA" sz="1050" b="0" dirty="0" err="1"/>
                        <a:t>mesure</a:t>
                      </a:r>
                      <a:r>
                        <a:rPr lang="en-ZA" sz="1050" b="0" dirty="0"/>
                        <a:t> de le faire </a:t>
                      </a:r>
                      <a:r>
                        <a:rPr lang="en-ZA" sz="1050" b="0" dirty="0" err="1"/>
                        <a:t>en</a:t>
                      </a:r>
                      <a:r>
                        <a:rPr lang="en-ZA" sz="1050" b="0" dirty="0"/>
                        <a:t> raison de son </a:t>
                      </a:r>
                      <a:r>
                        <a:rPr lang="en-ZA" sz="1050" b="0" dirty="0" err="1"/>
                        <a:t>âge</a:t>
                      </a:r>
                      <a:r>
                        <a:rPr lang="en-ZA" sz="1050" b="0" dirty="0"/>
                        <a:t>, de son </a:t>
                      </a:r>
                      <a:r>
                        <a:rPr lang="en-ZA" sz="1050" b="0" dirty="0" err="1"/>
                        <a:t>stade</a:t>
                      </a:r>
                      <a:r>
                        <a:rPr lang="en-ZA" sz="1050" b="0" dirty="0"/>
                        <a:t> de </a:t>
                      </a:r>
                      <a:r>
                        <a:rPr lang="en-ZA" sz="1050" b="0" dirty="0" err="1"/>
                        <a:t>développement</a:t>
                      </a:r>
                      <a:r>
                        <a:rPr lang="en-ZA" sz="1050" b="0" dirty="0"/>
                        <a:t>, de </a:t>
                      </a:r>
                      <a:r>
                        <a:rPr lang="en-ZA" sz="1050" b="0" dirty="0" err="1"/>
                        <a:t>ses</a:t>
                      </a:r>
                      <a:r>
                        <a:rPr lang="en-ZA" sz="1050" b="0" dirty="0"/>
                        <a:t> </a:t>
                      </a:r>
                      <a:r>
                        <a:rPr lang="en-ZA" sz="1050" b="0" dirty="0" err="1"/>
                        <a:t>préférences</a:t>
                      </a:r>
                      <a:r>
                        <a:rPr lang="en-ZA" sz="1050" b="0" dirty="0"/>
                        <a:t> </a:t>
                      </a:r>
                      <a:r>
                        <a:rPr lang="en-ZA" sz="1050" b="0" dirty="0" err="1"/>
                        <a:t>ou</a:t>
                      </a:r>
                      <a:r>
                        <a:rPr lang="en-ZA" sz="1050" b="0" dirty="0"/>
                        <a:t> de </a:t>
                      </a:r>
                      <a:r>
                        <a:rPr lang="en-ZA" sz="1050" b="0" dirty="0" err="1"/>
                        <a:t>ses</a:t>
                      </a:r>
                      <a:r>
                        <a:rPr lang="en-ZA" sz="1050" b="0" dirty="0"/>
                        <a:t> </a:t>
                      </a:r>
                      <a:r>
                        <a:rPr lang="en-ZA" sz="1050" b="0" dirty="0" err="1"/>
                        <a:t>capacités</a:t>
                      </a:r>
                      <a:r>
                        <a:rPr lang="en-ZA" sz="1050" b="0" dirty="0"/>
                        <a:t> de communication.</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dk1"/>
                          </a:solidFill>
                        </a:rPr>
                        <a:t>Objectif</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spcBef>
                          <a:spcPts val="0"/>
                        </a:spcBef>
                        <a:spcAft>
                          <a:spcPts val="0"/>
                        </a:spcAft>
                        <a:buNone/>
                      </a:pPr>
                      <a:r>
                        <a:rPr lang="en-ZA" sz="1050" dirty="0"/>
                        <a:t>Identifier les </a:t>
                      </a:r>
                      <a:r>
                        <a:rPr lang="en-ZA" sz="1050" dirty="0" err="1"/>
                        <a:t>personnes</a:t>
                      </a:r>
                      <a:r>
                        <a:rPr lang="en-ZA" sz="1050" dirty="0"/>
                        <a:t> avec </a:t>
                      </a:r>
                      <a:r>
                        <a:rPr lang="en-ZA" sz="1050" dirty="0" err="1"/>
                        <a:t>lesquelles</a:t>
                      </a:r>
                      <a:r>
                        <a:rPr lang="en-ZA" sz="1050" dirty="0"/>
                        <a:t> les enfants se </a:t>
                      </a:r>
                      <a:r>
                        <a:rPr lang="en-ZA" sz="1050" dirty="0" err="1"/>
                        <a:t>sentent</a:t>
                      </a:r>
                      <a:r>
                        <a:rPr lang="en-ZA" sz="1050" dirty="0"/>
                        <a:t> </a:t>
                      </a:r>
                      <a:r>
                        <a:rPr lang="en-ZA" sz="1050" dirty="0" err="1"/>
                        <a:t>en</a:t>
                      </a:r>
                      <a:r>
                        <a:rPr lang="en-ZA" sz="1050" dirty="0"/>
                        <a:t> </a:t>
                      </a:r>
                      <a:r>
                        <a:rPr lang="en-ZA" sz="1050" dirty="0" err="1"/>
                        <a:t>sécurité</a:t>
                      </a:r>
                      <a:endParaRPr sz="1200"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ZA" sz="1100" b="1">
                          <a:solidFill>
                            <a:schemeClr val="dk1"/>
                          </a:solidFill>
                        </a:rPr>
                        <a:t>Orientations</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171450" marR="0" lvl="0" indent="-171450" algn="l" rtl="0">
                        <a:spcBef>
                          <a:spcPts val="0"/>
                        </a:spcBef>
                        <a:spcAft>
                          <a:spcPts val="0"/>
                        </a:spcAft>
                        <a:buClr>
                          <a:schemeClr val="dk1"/>
                        </a:buClr>
                        <a:buSzPts val="1050"/>
                        <a:buFont typeface="Arial"/>
                        <a:buChar char="•"/>
                      </a:pPr>
                      <a:r>
                        <a:rPr lang="en-ZA" sz="1050" dirty="0" err="1">
                          <a:solidFill>
                            <a:schemeClr val="dk1"/>
                          </a:solidFill>
                        </a:rPr>
                        <a:t>Demandez-leur</a:t>
                      </a:r>
                      <a:r>
                        <a:rPr lang="en-ZA" sz="1050" dirty="0">
                          <a:solidFill>
                            <a:schemeClr val="dk1"/>
                          </a:solidFill>
                        </a:rPr>
                        <a:t> de </a:t>
                      </a:r>
                      <a:r>
                        <a:rPr lang="en-ZA" sz="1050" dirty="0" err="1">
                          <a:solidFill>
                            <a:schemeClr val="dk1"/>
                          </a:solidFill>
                        </a:rPr>
                        <a:t>dessiner</a:t>
                      </a:r>
                      <a:r>
                        <a:rPr lang="en-ZA" sz="1050" dirty="0">
                          <a:solidFill>
                            <a:schemeClr val="dk1"/>
                          </a:solidFill>
                        </a:rPr>
                        <a:t> un cercle au milieu du papier </a:t>
                      </a:r>
                      <a:r>
                        <a:rPr lang="en-ZA" sz="1050" dirty="0" err="1">
                          <a:solidFill>
                            <a:schemeClr val="dk1"/>
                          </a:solidFill>
                        </a:rPr>
                        <a:t>ou</a:t>
                      </a:r>
                      <a:r>
                        <a:rPr lang="en-ZA" sz="1050" dirty="0">
                          <a:solidFill>
                            <a:schemeClr val="dk1"/>
                          </a:solidFill>
                        </a:rPr>
                        <a:t> de faire un cercle avec du </a:t>
                      </a:r>
                      <a:r>
                        <a:rPr lang="en-ZA" sz="1050" dirty="0" err="1">
                          <a:solidFill>
                            <a:schemeClr val="dk1"/>
                          </a:solidFill>
                        </a:rPr>
                        <a:t>ruban</a:t>
                      </a:r>
                      <a:r>
                        <a:rPr lang="en-ZA" sz="1050" dirty="0">
                          <a:solidFill>
                            <a:schemeClr val="dk1"/>
                          </a:solidFill>
                        </a:rPr>
                        <a:t> </a:t>
                      </a:r>
                      <a:r>
                        <a:rPr lang="en-ZA" sz="1050" dirty="0" err="1">
                          <a:solidFill>
                            <a:schemeClr val="dk1"/>
                          </a:solidFill>
                        </a:rPr>
                        <a:t>adhésif</a:t>
                      </a:r>
                      <a:r>
                        <a:rPr lang="en-ZA" sz="1050" dirty="0">
                          <a:solidFill>
                            <a:schemeClr val="dk1"/>
                          </a:solidFill>
                        </a:rPr>
                        <a:t> sur le sol (</a:t>
                      </a:r>
                      <a:r>
                        <a:rPr lang="en-ZA" sz="1050" dirty="0" err="1">
                          <a:solidFill>
                            <a:schemeClr val="dk1"/>
                          </a:solidFill>
                        </a:rPr>
                        <a:t>si</a:t>
                      </a:r>
                      <a:r>
                        <a:rPr lang="en-ZA" sz="1050" dirty="0">
                          <a:solidFill>
                            <a:schemeClr val="dk1"/>
                          </a:solidFill>
                        </a:rPr>
                        <a:t> possible).</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rPr>
                        <a:t>Expliquez-lui</a:t>
                      </a:r>
                      <a:r>
                        <a:rPr lang="en-ZA" sz="1050" dirty="0">
                          <a:solidFill>
                            <a:schemeClr val="dk1"/>
                          </a:solidFill>
                        </a:rPr>
                        <a:t> </a:t>
                      </a:r>
                      <a:r>
                        <a:rPr lang="en-ZA" sz="1050" dirty="0" err="1">
                          <a:solidFill>
                            <a:schemeClr val="dk1"/>
                          </a:solidFill>
                        </a:rPr>
                        <a:t>qu'il</a:t>
                      </a:r>
                      <a:r>
                        <a:rPr lang="en-ZA" sz="1050" dirty="0">
                          <a:solidFill>
                            <a:schemeClr val="dk1"/>
                          </a:solidFill>
                        </a:rPr>
                        <a:t> </a:t>
                      </a:r>
                      <a:r>
                        <a:rPr lang="en-ZA" sz="1050" dirty="0" err="1">
                          <a:solidFill>
                            <a:schemeClr val="dk1"/>
                          </a:solidFill>
                        </a:rPr>
                        <a:t>s'agit</a:t>
                      </a:r>
                      <a:r>
                        <a:rPr lang="en-ZA" sz="1050" dirty="0">
                          <a:solidFill>
                            <a:schemeClr val="dk1"/>
                          </a:solidFill>
                        </a:rPr>
                        <a:t> d'un cercle dans </a:t>
                      </a:r>
                      <a:r>
                        <a:rPr lang="en-ZA" sz="1050" dirty="0" err="1">
                          <a:solidFill>
                            <a:schemeClr val="dk1"/>
                          </a:solidFill>
                        </a:rPr>
                        <a:t>lequel</a:t>
                      </a:r>
                      <a:r>
                        <a:rPr lang="en-ZA" sz="1050" dirty="0">
                          <a:solidFill>
                            <a:schemeClr val="dk1"/>
                          </a:solidFill>
                        </a:rPr>
                        <a:t> </a:t>
                      </a:r>
                      <a:r>
                        <a:rPr lang="en-ZA" sz="1050" dirty="0" err="1">
                          <a:solidFill>
                            <a:schemeClr val="dk1"/>
                          </a:solidFill>
                        </a:rPr>
                        <a:t>seules</a:t>
                      </a:r>
                      <a:r>
                        <a:rPr lang="en-ZA" sz="1050" dirty="0">
                          <a:solidFill>
                            <a:schemeClr val="dk1"/>
                          </a:solidFill>
                        </a:rPr>
                        <a:t> les </a:t>
                      </a:r>
                      <a:r>
                        <a:rPr lang="en-ZA" sz="1050" dirty="0" err="1">
                          <a:solidFill>
                            <a:schemeClr val="dk1"/>
                          </a:solidFill>
                        </a:rPr>
                        <a:t>bonnes</a:t>
                      </a:r>
                      <a:r>
                        <a:rPr lang="en-ZA" sz="1050" dirty="0">
                          <a:solidFill>
                            <a:schemeClr val="dk1"/>
                          </a:solidFill>
                        </a:rPr>
                        <a:t> choses et les </a:t>
                      </a:r>
                      <a:r>
                        <a:rPr lang="en-ZA" sz="1050" dirty="0" err="1">
                          <a:solidFill>
                            <a:schemeClr val="dk1"/>
                          </a:solidFill>
                        </a:rPr>
                        <a:t>bonnes</a:t>
                      </a:r>
                      <a:r>
                        <a:rPr lang="en-ZA" sz="1050" dirty="0">
                          <a:solidFill>
                            <a:schemeClr val="dk1"/>
                          </a:solidFill>
                        </a:rPr>
                        <a:t> </a:t>
                      </a:r>
                      <a:r>
                        <a:rPr lang="en-ZA" sz="1050" dirty="0" err="1">
                          <a:solidFill>
                            <a:schemeClr val="dk1"/>
                          </a:solidFill>
                        </a:rPr>
                        <a:t>personnes</a:t>
                      </a:r>
                      <a:r>
                        <a:rPr lang="en-ZA" sz="1050" dirty="0">
                          <a:solidFill>
                            <a:schemeClr val="dk1"/>
                          </a:solidFill>
                        </a:rPr>
                        <a:t> </a:t>
                      </a:r>
                      <a:r>
                        <a:rPr lang="en-ZA" sz="1050" dirty="0" err="1">
                          <a:solidFill>
                            <a:schemeClr val="dk1"/>
                          </a:solidFill>
                        </a:rPr>
                        <a:t>peuvent</a:t>
                      </a:r>
                      <a:r>
                        <a:rPr lang="en-ZA" sz="1050" dirty="0">
                          <a:solidFill>
                            <a:schemeClr val="dk1"/>
                          </a:solidFill>
                        </a:rPr>
                        <a:t> </a:t>
                      </a:r>
                      <a:r>
                        <a:rPr lang="en-ZA" sz="1050" dirty="0" err="1">
                          <a:solidFill>
                            <a:schemeClr val="dk1"/>
                          </a:solidFill>
                        </a:rPr>
                        <a:t>entrer</a:t>
                      </a:r>
                      <a:r>
                        <a:rPr lang="en-ZA" sz="1050" dirty="0">
                          <a:solidFill>
                            <a:schemeClr val="dk1"/>
                          </a:solidFill>
                        </a:rPr>
                        <a:t>. Le cercle ne </a:t>
                      </a:r>
                      <a:r>
                        <a:rPr lang="en-ZA" sz="1050" dirty="0" err="1">
                          <a:solidFill>
                            <a:schemeClr val="dk1"/>
                          </a:solidFill>
                        </a:rPr>
                        <a:t>peut</a:t>
                      </a:r>
                      <a:r>
                        <a:rPr lang="en-ZA" sz="1050" dirty="0">
                          <a:solidFill>
                            <a:schemeClr val="dk1"/>
                          </a:solidFill>
                        </a:rPr>
                        <a:t> </a:t>
                      </a:r>
                      <a:r>
                        <a:rPr lang="en-ZA" sz="1050" dirty="0" err="1">
                          <a:solidFill>
                            <a:schemeClr val="dk1"/>
                          </a:solidFill>
                        </a:rPr>
                        <a:t>contenir</a:t>
                      </a:r>
                      <a:r>
                        <a:rPr lang="en-ZA" sz="1050" dirty="0">
                          <a:solidFill>
                            <a:schemeClr val="dk1"/>
                          </a:solidFill>
                        </a:rPr>
                        <a:t> que des </a:t>
                      </a:r>
                      <a:r>
                        <a:rPr lang="en-ZA" sz="1050" dirty="0" err="1">
                          <a:solidFill>
                            <a:schemeClr val="dk1"/>
                          </a:solidFill>
                        </a:rPr>
                        <a:t>bonnes</a:t>
                      </a:r>
                      <a:r>
                        <a:rPr lang="en-ZA" sz="1050" dirty="0">
                          <a:solidFill>
                            <a:schemeClr val="dk1"/>
                          </a:solidFill>
                        </a:rPr>
                        <a:t> choses et des </a:t>
                      </a:r>
                      <a:r>
                        <a:rPr lang="en-ZA" sz="1050" dirty="0" err="1">
                          <a:solidFill>
                            <a:schemeClr val="dk1"/>
                          </a:solidFill>
                        </a:rPr>
                        <a:t>bonnes</a:t>
                      </a:r>
                      <a:r>
                        <a:rPr lang="en-ZA" sz="1050" dirty="0">
                          <a:solidFill>
                            <a:schemeClr val="dk1"/>
                          </a:solidFill>
                        </a:rPr>
                        <a:t> </a:t>
                      </a:r>
                      <a:r>
                        <a:rPr lang="en-ZA" sz="1050" dirty="0" err="1">
                          <a:solidFill>
                            <a:schemeClr val="dk1"/>
                          </a:solidFill>
                        </a:rPr>
                        <a:t>personnes</a:t>
                      </a:r>
                      <a:r>
                        <a:rPr lang="en-ZA" sz="1050" dirty="0">
                          <a:solidFill>
                            <a:schemeClr val="dk1"/>
                          </a:solidFill>
                        </a:rPr>
                        <a:t> avec </a:t>
                      </a:r>
                      <a:r>
                        <a:rPr lang="en-ZA" sz="1050" dirty="0" err="1">
                          <a:solidFill>
                            <a:schemeClr val="dk1"/>
                          </a:solidFill>
                        </a:rPr>
                        <a:t>lesquelles</a:t>
                      </a:r>
                      <a:r>
                        <a:rPr lang="en-ZA" sz="1050" dirty="0">
                          <a:solidFill>
                            <a:schemeClr val="dk1"/>
                          </a:solidFill>
                        </a:rPr>
                        <a:t> </a:t>
                      </a:r>
                      <a:r>
                        <a:rPr lang="en-ZA" sz="1050" dirty="0" err="1">
                          <a:solidFill>
                            <a:schemeClr val="dk1"/>
                          </a:solidFill>
                        </a:rPr>
                        <a:t>l'enfant</a:t>
                      </a:r>
                      <a:r>
                        <a:rPr lang="en-ZA" sz="1050" dirty="0">
                          <a:solidFill>
                            <a:schemeClr val="dk1"/>
                          </a:solidFill>
                        </a:rPr>
                        <a:t> se sent à </a:t>
                      </a:r>
                      <a:r>
                        <a:rPr lang="en-ZA" sz="1050" dirty="0" err="1">
                          <a:solidFill>
                            <a:schemeClr val="dk1"/>
                          </a:solidFill>
                        </a:rPr>
                        <a:t>l'aise</a:t>
                      </a:r>
                      <a:r>
                        <a:rPr lang="en-ZA" sz="1050" dirty="0">
                          <a:solidFill>
                            <a:schemeClr val="dk1"/>
                          </a:solidFill>
                        </a:rPr>
                        <a:t>, </a:t>
                      </a:r>
                      <a:r>
                        <a:rPr lang="en-ZA" sz="1050" dirty="0" err="1">
                          <a:solidFill>
                            <a:schemeClr val="dk1"/>
                          </a:solidFill>
                        </a:rPr>
                        <a:t>confiant</a:t>
                      </a:r>
                      <a:r>
                        <a:rPr lang="en-ZA" sz="1050" dirty="0">
                          <a:solidFill>
                            <a:schemeClr val="dk1"/>
                          </a:solidFill>
                        </a:rPr>
                        <a:t> et </a:t>
                      </a:r>
                      <a:r>
                        <a:rPr lang="en-ZA" sz="1050" dirty="0" err="1">
                          <a:solidFill>
                            <a:schemeClr val="dk1"/>
                          </a:solidFill>
                        </a:rPr>
                        <a:t>en</a:t>
                      </a:r>
                      <a:r>
                        <a:rPr lang="en-ZA" sz="1050" dirty="0">
                          <a:solidFill>
                            <a:schemeClr val="dk1"/>
                          </a:solidFill>
                        </a:rPr>
                        <a:t> </a:t>
                      </a:r>
                      <a:r>
                        <a:rPr lang="en-ZA" sz="1050" dirty="0" err="1">
                          <a:solidFill>
                            <a:schemeClr val="dk1"/>
                          </a:solidFill>
                        </a:rPr>
                        <a:t>sécurité</a:t>
                      </a:r>
                      <a:r>
                        <a:rPr lang="en-ZA" sz="1050" dirty="0">
                          <a:solidFill>
                            <a:schemeClr val="dk1"/>
                          </a:solidFill>
                        </a:rPr>
                        <a:t>. </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rPr>
                        <a:t>Demandez-leur</a:t>
                      </a:r>
                      <a:r>
                        <a:rPr lang="en-ZA" sz="1050" dirty="0">
                          <a:solidFill>
                            <a:schemeClr val="dk1"/>
                          </a:solidFill>
                        </a:rPr>
                        <a:t> ensuite de placer (</a:t>
                      </a:r>
                      <a:r>
                        <a:rPr lang="en-ZA" sz="1050" dirty="0" err="1">
                          <a:solidFill>
                            <a:schemeClr val="dk1"/>
                          </a:solidFill>
                        </a:rPr>
                        <a:t>si</a:t>
                      </a:r>
                      <a:r>
                        <a:rPr lang="en-ZA" sz="1050" dirty="0">
                          <a:solidFill>
                            <a:schemeClr val="dk1"/>
                          </a:solidFill>
                        </a:rPr>
                        <a:t> </a:t>
                      </a:r>
                      <a:r>
                        <a:rPr lang="en-ZA" sz="1050" dirty="0" err="1">
                          <a:solidFill>
                            <a:schemeClr val="dk1"/>
                          </a:solidFill>
                        </a:rPr>
                        <a:t>vous</a:t>
                      </a:r>
                      <a:r>
                        <a:rPr lang="en-ZA" sz="1050" dirty="0">
                          <a:solidFill>
                            <a:schemeClr val="dk1"/>
                          </a:solidFill>
                        </a:rPr>
                        <a:t> </a:t>
                      </a:r>
                      <a:r>
                        <a:rPr lang="en-ZA" sz="1050" dirty="0" err="1">
                          <a:solidFill>
                            <a:schemeClr val="dk1"/>
                          </a:solidFill>
                        </a:rPr>
                        <a:t>utilisez</a:t>
                      </a:r>
                      <a:r>
                        <a:rPr lang="en-ZA" sz="1050" dirty="0">
                          <a:solidFill>
                            <a:schemeClr val="dk1"/>
                          </a:solidFill>
                        </a:rPr>
                        <a:t> des </a:t>
                      </a:r>
                      <a:r>
                        <a:rPr lang="en-ZA" sz="1050" dirty="0" err="1">
                          <a:solidFill>
                            <a:schemeClr val="dk1"/>
                          </a:solidFill>
                        </a:rPr>
                        <a:t>poupées</a:t>
                      </a:r>
                      <a:r>
                        <a:rPr lang="en-ZA" sz="1050" dirty="0">
                          <a:solidFill>
                            <a:schemeClr val="dk1"/>
                          </a:solidFill>
                        </a:rPr>
                        <a:t> </a:t>
                      </a:r>
                      <a:r>
                        <a:rPr lang="en-ZA" sz="1050" dirty="0" err="1">
                          <a:solidFill>
                            <a:schemeClr val="dk1"/>
                          </a:solidFill>
                        </a:rPr>
                        <a:t>ou</a:t>
                      </a:r>
                      <a:r>
                        <a:rPr lang="en-ZA" sz="1050" dirty="0">
                          <a:solidFill>
                            <a:schemeClr val="dk1"/>
                          </a:solidFill>
                        </a:rPr>
                        <a:t> des figurines qui </a:t>
                      </a:r>
                      <a:r>
                        <a:rPr lang="en-ZA" sz="1050" dirty="0" err="1">
                          <a:solidFill>
                            <a:schemeClr val="dk1"/>
                          </a:solidFill>
                        </a:rPr>
                        <a:t>symbolisent</a:t>
                      </a:r>
                      <a:r>
                        <a:rPr lang="en-ZA" sz="1050" dirty="0">
                          <a:solidFill>
                            <a:schemeClr val="dk1"/>
                          </a:solidFill>
                        </a:rPr>
                        <a:t> des </a:t>
                      </a:r>
                      <a:r>
                        <a:rPr lang="en-ZA" sz="1050" dirty="0" err="1">
                          <a:solidFill>
                            <a:schemeClr val="dk1"/>
                          </a:solidFill>
                        </a:rPr>
                        <a:t>personnes</a:t>
                      </a:r>
                      <a:r>
                        <a:rPr lang="en-ZA" sz="1050" dirty="0">
                          <a:solidFill>
                            <a:schemeClr val="dk1"/>
                          </a:solidFill>
                        </a:rPr>
                        <a:t>) </a:t>
                      </a:r>
                      <a:r>
                        <a:rPr lang="en-ZA" sz="1050" dirty="0" err="1">
                          <a:solidFill>
                            <a:schemeClr val="dk1"/>
                          </a:solidFill>
                        </a:rPr>
                        <a:t>ou</a:t>
                      </a:r>
                      <a:r>
                        <a:rPr lang="en-ZA" sz="1050" dirty="0">
                          <a:solidFill>
                            <a:schemeClr val="dk1"/>
                          </a:solidFill>
                        </a:rPr>
                        <a:t> de </a:t>
                      </a:r>
                      <a:r>
                        <a:rPr lang="en-ZA" sz="1050" dirty="0" err="1">
                          <a:solidFill>
                            <a:schemeClr val="dk1"/>
                          </a:solidFill>
                        </a:rPr>
                        <a:t>dessiner</a:t>
                      </a:r>
                      <a:r>
                        <a:rPr lang="en-ZA" sz="1050" dirty="0">
                          <a:solidFill>
                            <a:schemeClr val="dk1"/>
                          </a:solidFill>
                        </a:rPr>
                        <a:t> à </a:t>
                      </a:r>
                      <a:r>
                        <a:rPr lang="en-ZA" sz="1050" dirty="0" err="1">
                          <a:solidFill>
                            <a:schemeClr val="dk1"/>
                          </a:solidFill>
                        </a:rPr>
                        <a:t>l'intérieur</a:t>
                      </a:r>
                      <a:r>
                        <a:rPr lang="en-ZA" sz="1050" dirty="0">
                          <a:solidFill>
                            <a:schemeClr val="dk1"/>
                          </a:solidFill>
                        </a:rPr>
                        <a:t> du cercle </a:t>
                      </a:r>
                      <a:r>
                        <a:rPr lang="en-ZA" sz="1050" dirty="0" err="1">
                          <a:solidFill>
                            <a:schemeClr val="dk1"/>
                          </a:solidFill>
                        </a:rPr>
                        <a:t>toutes</a:t>
                      </a:r>
                      <a:r>
                        <a:rPr lang="en-ZA" sz="1050" dirty="0">
                          <a:solidFill>
                            <a:schemeClr val="dk1"/>
                          </a:solidFill>
                        </a:rPr>
                        <a:t> les </a:t>
                      </a:r>
                      <a:r>
                        <a:rPr lang="en-ZA" sz="1050" dirty="0" err="1">
                          <a:solidFill>
                            <a:schemeClr val="dk1"/>
                          </a:solidFill>
                        </a:rPr>
                        <a:t>personnes</a:t>
                      </a:r>
                      <a:r>
                        <a:rPr lang="en-ZA" sz="1050" dirty="0">
                          <a:solidFill>
                            <a:schemeClr val="dk1"/>
                          </a:solidFill>
                        </a:rPr>
                        <a:t> et </a:t>
                      </a:r>
                      <a:r>
                        <a:rPr lang="en-ZA" sz="1050" dirty="0" err="1">
                          <a:solidFill>
                            <a:schemeClr val="dk1"/>
                          </a:solidFill>
                        </a:rPr>
                        <a:t>tous</a:t>
                      </a:r>
                      <a:r>
                        <a:rPr lang="en-ZA" sz="1050" dirty="0">
                          <a:solidFill>
                            <a:schemeClr val="dk1"/>
                          </a:solidFill>
                        </a:rPr>
                        <a:t> les </a:t>
                      </a:r>
                      <a:r>
                        <a:rPr lang="en-ZA" sz="1050" dirty="0" err="1">
                          <a:solidFill>
                            <a:schemeClr val="dk1"/>
                          </a:solidFill>
                        </a:rPr>
                        <a:t>objets</a:t>
                      </a:r>
                      <a:r>
                        <a:rPr lang="en-ZA" sz="1050" dirty="0">
                          <a:solidFill>
                            <a:schemeClr val="dk1"/>
                          </a:solidFill>
                        </a:rPr>
                        <a:t> qui les font se </a:t>
                      </a:r>
                      <a:r>
                        <a:rPr lang="en-ZA" sz="1050" dirty="0" err="1">
                          <a:solidFill>
                            <a:schemeClr val="dk1"/>
                          </a:solidFill>
                        </a:rPr>
                        <a:t>sentir</a:t>
                      </a:r>
                      <a:r>
                        <a:rPr lang="en-ZA" sz="1050" dirty="0">
                          <a:solidFill>
                            <a:schemeClr val="dk1"/>
                          </a:solidFill>
                        </a:rPr>
                        <a:t> à </a:t>
                      </a:r>
                      <a:r>
                        <a:rPr lang="en-ZA" sz="1050" dirty="0" err="1">
                          <a:solidFill>
                            <a:schemeClr val="dk1"/>
                          </a:solidFill>
                        </a:rPr>
                        <a:t>l'aise</a:t>
                      </a:r>
                      <a:r>
                        <a:rPr lang="en-ZA" sz="1050" dirty="0">
                          <a:solidFill>
                            <a:schemeClr val="dk1"/>
                          </a:solidFill>
                        </a:rPr>
                        <a:t>, </a:t>
                      </a:r>
                      <a:r>
                        <a:rPr lang="en-ZA" sz="1050" dirty="0" err="1">
                          <a:solidFill>
                            <a:schemeClr val="dk1"/>
                          </a:solidFill>
                        </a:rPr>
                        <a:t>confiants</a:t>
                      </a:r>
                      <a:r>
                        <a:rPr lang="en-ZA" sz="1050" dirty="0">
                          <a:solidFill>
                            <a:schemeClr val="dk1"/>
                          </a:solidFill>
                        </a:rPr>
                        <a:t> et </a:t>
                      </a:r>
                      <a:r>
                        <a:rPr lang="en-ZA" sz="1050" dirty="0" err="1">
                          <a:solidFill>
                            <a:schemeClr val="dk1"/>
                          </a:solidFill>
                        </a:rPr>
                        <a:t>en</a:t>
                      </a:r>
                      <a:r>
                        <a:rPr lang="en-ZA" sz="1050" dirty="0">
                          <a:solidFill>
                            <a:schemeClr val="dk1"/>
                          </a:solidFill>
                        </a:rPr>
                        <a:t> </a:t>
                      </a:r>
                      <a:r>
                        <a:rPr lang="en-ZA" sz="1050" dirty="0" err="1">
                          <a:solidFill>
                            <a:schemeClr val="dk1"/>
                          </a:solidFill>
                        </a:rPr>
                        <a:t>sécurité</a:t>
                      </a:r>
                      <a:r>
                        <a:rPr lang="en-ZA" sz="1050" dirty="0">
                          <a:solidFill>
                            <a:schemeClr val="dk1"/>
                          </a:solidFill>
                        </a:rPr>
                        <a:t>. </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rPr>
                        <a:t>Demandez-leur</a:t>
                      </a:r>
                      <a:r>
                        <a:rPr lang="en-ZA" sz="1050" dirty="0">
                          <a:solidFill>
                            <a:schemeClr val="dk1"/>
                          </a:solidFill>
                        </a:rPr>
                        <a:t> de </a:t>
                      </a:r>
                      <a:r>
                        <a:rPr lang="en-ZA" sz="1050" dirty="0" err="1">
                          <a:solidFill>
                            <a:schemeClr val="dk1"/>
                          </a:solidFill>
                        </a:rPr>
                        <a:t>nommer</a:t>
                      </a:r>
                      <a:r>
                        <a:rPr lang="en-ZA" sz="1050" dirty="0">
                          <a:solidFill>
                            <a:schemeClr val="dk1"/>
                          </a:solidFill>
                        </a:rPr>
                        <a:t> </a:t>
                      </a:r>
                      <a:r>
                        <a:rPr lang="en-ZA" sz="1050" dirty="0" err="1">
                          <a:solidFill>
                            <a:schemeClr val="dk1"/>
                          </a:solidFill>
                        </a:rPr>
                        <a:t>ou</a:t>
                      </a:r>
                      <a:r>
                        <a:rPr lang="en-ZA" sz="1050" dirty="0">
                          <a:solidFill>
                            <a:schemeClr val="dk1"/>
                          </a:solidFill>
                        </a:rPr>
                        <a:t> </a:t>
                      </a:r>
                      <a:r>
                        <a:rPr lang="en-ZA" sz="1050" dirty="0" err="1">
                          <a:solidFill>
                            <a:schemeClr val="dk1"/>
                          </a:solidFill>
                        </a:rPr>
                        <a:t>d'étiqueter</a:t>
                      </a:r>
                      <a:r>
                        <a:rPr lang="en-ZA" sz="1050" dirty="0">
                          <a:solidFill>
                            <a:schemeClr val="dk1"/>
                          </a:solidFill>
                        </a:rPr>
                        <a:t> </a:t>
                      </a:r>
                      <a:r>
                        <a:rPr lang="en-ZA" sz="1050" dirty="0" err="1">
                          <a:solidFill>
                            <a:schemeClr val="dk1"/>
                          </a:solidFill>
                        </a:rPr>
                        <a:t>toutes</a:t>
                      </a:r>
                      <a:r>
                        <a:rPr lang="en-ZA" sz="1050" dirty="0">
                          <a:solidFill>
                            <a:schemeClr val="dk1"/>
                          </a:solidFill>
                        </a:rPr>
                        <a:t> les </a:t>
                      </a:r>
                      <a:r>
                        <a:rPr lang="en-ZA" sz="1050" dirty="0" err="1">
                          <a:solidFill>
                            <a:schemeClr val="dk1"/>
                          </a:solidFill>
                        </a:rPr>
                        <a:t>personnes</a:t>
                      </a:r>
                      <a:r>
                        <a:rPr lang="en-ZA" sz="1050" dirty="0">
                          <a:solidFill>
                            <a:schemeClr val="dk1"/>
                          </a:solidFill>
                        </a:rPr>
                        <a:t> et </a:t>
                      </a:r>
                      <a:r>
                        <a:rPr lang="en-ZA" sz="1050" dirty="0" err="1">
                          <a:solidFill>
                            <a:schemeClr val="dk1"/>
                          </a:solidFill>
                        </a:rPr>
                        <a:t>tous</a:t>
                      </a:r>
                      <a:r>
                        <a:rPr lang="en-ZA" sz="1050" dirty="0">
                          <a:solidFill>
                            <a:schemeClr val="dk1"/>
                          </a:solidFill>
                        </a:rPr>
                        <a:t> les </a:t>
                      </a:r>
                      <a:r>
                        <a:rPr lang="en-ZA" sz="1050" dirty="0" err="1">
                          <a:solidFill>
                            <a:schemeClr val="dk1"/>
                          </a:solidFill>
                        </a:rPr>
                        <a:t>objets</a:t>
                      </a:r>
                      <a:r>
                        <a:rPr lang="en-ZA" sz="1050" dirty="0">
                          <a:solidFill>
                            <a:schemeClr val="dk1"/>
                          </a:solidFill>
                        </a:rPr>
                        <a:t> qui se </a:t>
                      </a:r>
                      <a:r>
                        <a:rPr lang="en-ZA" sz="1050" dirty="0" err="1">
                          <a:solidFill>
                            <a:schemeClr val="dk1"/>
                          </a:solidFill>
                        </a:rPr>
                        <a:t>trouvent</a:t>
                      </a:r>
                      <a:r>
                        <a:rPr lang="en-ZA" sz="1050" dirty="0">
                          <a:solidFill>
                            <a:schemeClr val="dk1"/>
                          </a:solidFill>
                        </a:rPr>
                        <a:t> dans le cercle de </a:t>
                      </a:r>
                      <a:r>
                        <a:rPr lang="en-ZA" sz="1050" dirty="0" err="1">
                          <a:solidFill>
                            <a:schemeClr val="dk1"/>
                          </a:solidFill>
                        </a:rPr>
                        <a:t>sécurité</a:t>
                      </a:r>
                      <a:r>
                        <a:rPr lang="en-ZA" sz="1050" dirty="0">
                          <a:solidFill>
                            <a:schemeClr val="dk1"/>
                          </a:solidFill>
                        </a:rPr>
                        <a:t>.</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rPr>
                        <a:t>S'il</a:t>
                      </a:r>
                      <a:r>
                        <a:rPr lang="en-ZA" sz="1050" dirty="0">
                          <a:solidFill>
                            <a:schemeClr val="dk1"/>
                          </a:solidFill>
                        </a:rPr>
                        <a:t> </a:t>
                      </a:r>
                      <a:r>
                        <a:rPr lang="en-ZA" sz="1050" dirty="0" err="1">
                          <a:solidFill>
                            <a:schemeClr val="dk1"/>
                          </a:solidFill>
                        </a:rPr>
                        <a:t>en</a:t>
                      </a:r>
                      <a:r>
                        <a:rPr lang="en-ZA" sz="1050" dirty="0">
                          <a:solidFill>
                            <a:schemeClr val="dk1"/>
                          </a:solidFill>
                        </a:rPr>
                        <a:t> a le temps et </a:t>
                      </a:r>
                      <a:r>
                        <a:rPr lang="en-ZA" sz="1050" dirty="0" err="1">
                          <a:solidFill>
                            <a:schemeClr val="dk1"/>
                          </a:solidFill>
                        </a:rPr>
                        <a:t>si</a:t>
                      </a:r>
                      <a:r>
                        <a:rPr lang="en-ZA" sz="1050" dirty="0">
                          <a:solidFill>
                            <a:schemeClr val="dk1"/>
                          </a:solidFill>
                        </a:rPr>
                        <a:t> </a:t>
                      </a:r>
                      <a:r>
                        <a:rPr lang="en-ZA" sz="1050" dirty="0" err="1">
                          <a:solidFill>
                            <a:schemeClr val="dk1"/>
                          </a:solidFill>
                        </a:rPr>
                        <a:t>cela</a:t>
                      </a:r>
                      <a:r>
                        <a:rPr lang="en-ZA" sz="1050" dirty="0">
                          <a:solidFill>
                            <a:schemeClr val="dk1"/>
                          </a:solidFill>
                        </a:rPr>
                        <a:t> </a:t>
                      </a:r>
                      <a:r>
                        <a:rPr lang="en-ZA" sz="1050" dirty="0" err="1">
                          <a:solidFill>
                            <a:schemeClr val="dk1"/>
                          </a:solidFill>
                        </a:rPr>
                        <a:t>est</a:t>
                      </a:r>
                      <a:r>
                        <a:rPr lang="en-ZA" sz="1050" dirty="0">
                          <a:solidFill>
                            <a:schemeClr val="dk1"/>
                          </a:solidFill>
                        </a:rPr>
                        <a:t> </a:t>
                      </a:r>
                      <a:r>
                        <a:rPr lang="en-ZA" sz="1050" dirty="0" err="1">
                          <a:solidFill>
                            <a:schemeClr val="dk1"/>
                          </a:solidFill>
                        </a:rPr>
                        <a:t>approprié</a:t>
                      </a:r>
                      <a:r>
                        <a:rPr lang="en-ZA" sz="1050" dirty="0">
                          <a:solidFill>
                            <a:schemeClr val="dk1"/>
                          </a:solidFill>
                        </a:rPr>
                        <a:t> (pas trop </a:t>
                      </a:r>
                      <a:r>
                        <a:rPr lang="en-ZA" sz="1050" dirty="0" err="1">
                          <a:solidFill>
                            <a:schemeClr val="dk1"/>
                          </a:solidFill>
                        </a:rPr>
                        <a:t>bouleversant</a:t>
                      </a:r>
                      <a:r>
                        <a:rPr lang="en-ZA" sz="1050" dirty="0">
                          <a:solidFill>
                            <a:schemeClr val="dk1"/>
                          </a:solidFill>
                        </a:rPr>
                        <a:t>), </a:t>
                      </a:r>
                      <a:r>
                        <a:rPr lang="en-ZA" sz="1050" dirty="0" err="1">
                          <a:solidFill>
                            <a:schemeClr val="dk1"/>
                          </a:solidFill>
                        </a:rPr>
                        <a:t>demandez-lui</a:t>
                      </a:r>
                      <a:r>
                        <a:rPr lang="en-ZA" sz="1050" dirty="0">
                          <a:solidFill>
                            <a:schemeClr val="dk1"/>
                          </a:solidFill>
                        </a:rPr>
                        <a:t> de placer </a:t>
                      </a:r>
                      <a:r>
                        <a:rPr lang="en-ZA" sz="1050" dirty="0" err="1">
                          <a:solidFill>
                            <a:schemeClr val="dk1"/>
                          </a:solidFill>
                        </a:rPr>
                        <a:t>également</a:t>
                      </a:r>
                      <a:r>
                        <a:rPr lang="en-ZA" sz="1050" dirty="0">
                          <a:solidFill>
                            <a:schemeClr val="dk1"/>
                          </a:solidFill>
                        </a:rPr>
                        <a:t> des </a:t>
                      </a:r>
                      <a:r>
                        <a:rPr lang="en-ZA" sz="1050" dirty="0" err="1">
                          <a:solidFill>
                            <a:schemeClr val="dk1"/>
                          </a:solidFill>
                        </a:rPr>
                        <a:t>personnes</a:t>
                      </a:r>
                      <a:r>
                        <a:rPr lang="en-ZA" sz="1050" dirty="0">
                          <a:solidFill>
                            <a:schemeClr val="dk1"/>
                          </a:solidFill>
                        </a:rPr>
                        <a:t> </a:t>
                      </a:r>
                      <a:r>
                        <a:rPr lang="en-ZA" sz="1050" dirty="0" err="1">
                          <a:solidFill>
                            <a:schemeClr val="dk1"/>
                          </a:solidFill>
                        </a:rPr>
                        <a:t>ou</a:t>
                      </a:r>
                      <a:r>
                        <a:rPr lang="en-ZA" sz="1050" dirty="0">
                          <a:solidFill>
                            <a:schemeClr val="dk1"/>
                          </a:solidFill>
                        </a:rPr>
                        <a:t> des choses </a:t>
                      </a:r>
                      <a:r>
                        <a:rPr lang="en-ZA" sz="1050" dirty="0" err="1">
                          <a:solidFill>
                            <a:schemeClr val="dk1"/>
                          </a:solidFill>
                        </a:rPr>
                        <a:t>en</a:t>
                      </a:r>
                      <a:r>
                        <a:rPr lang="en-ZA" sz="1050" dirty="0">
                          <a:solidFill>
                            <a:schemeClr val="dk1"/>
                          </a:solidFill>
                        </a:rPr>
                        <a:t> dehors du cercle, </a:t>
                      </a:r>
                      <a:r>
                        <a:rPr lang="en-ZA" sz="1050" dirty="0" err="1">
                          <a:solidFill>
                            <a:schemeClr val="dk1"/>
                          </a:solidFill>
                        </a:rPr>
                        <a:t>c'est</a:t>
                      </a:r>
                      <a:r>
                        <a:rPr lang="en-ZA" sz="1050" dirty="0">
                          <a:solidFill>
                            <a:schemeClr val="dk1"/>
                          </a:solidFill>
                        </a:rPr>
                        <a:t>-à-dire les choses </a:t>
                      </a:r>
                      <a:r>
                        <a:rPr lang="en-ZA" sz="1050" dirty="0" err="1">
                          <a:solidFill>
                            <a:schemeClr val="dk1"/>
                          </a:solidFill>
                        </a:rPr>
                        <a:t>ou</a:t>
                      </a:r>
                      <a:r>
                        <a:rPr lang="en-ZA" sz="1050" dirty="0">
                          <a:solidFill>
                            <a:schemeClr val="dk1"/>
                          </a:solidFill>
                        </a:rPr>
                        <a:t> les </a:t>
                      </a:r>
                      <a:r>
                        <a:rPr lang="en-ZA" sz="1050" dirty="0" err="1">
                          <a:solidFill>
                            <a:schemeClr val="dk1"/>
                          </a:solidFill>
                        </a:rPr>
                        <a:t>personnes</a:t>
                      </a:r>
                      <a:r>
                        <a:rPr lang="en-ZA" sz="1050" dirty="0">
                          <a:solidFill>
                            <a:schemeClr val="dk1"/>
                          </a:solidFill>
                        </a:rPr>
                        <a:t> </a:t>
                      </a:r>
                      <a:r>
                        <a:rPr lang="en-ZA" sz="1050" dirty="0" err="1">
                          <a:solidFill>
                            <a:schemeClr val="dk1"/>
                          </a:solidFill>
                        </a:rPr>
                        <a:t>qu'il</a:t>
                      </a:r>
                      <a:r>
                        <a:rPr lang="en-ZA" sz="1050" dirty="0">
                          <a:solidFill>
                            <a:schemeClr val="dk1"/>
                          </a:solidFill>
                        </a:rPr>
                        <a:t> </a:t>
                      </a:r>
                      <a:r>
                        <a:rPr lang="en-ZA" sz="1050" dirty="0" err="1">
                          <a:solidFill>
                            <a:schemeClr val="dk1"/>
                          </a:solidFill>
                        </a:rPr>
                        <a:t>n'aime</a:t>
                      </a:r>
                      <a:r>
                        <a:rPr lang="en-ZA" sz="1050" dirty="0">
                          <a:solidFill>
                            <a:schemeClr val="dk1"/>
                          </a:solidFill>
                        </a:rPr>
                        <a:t> pas. Il </a:t>
                      </a:r>
                      <a:r>
                        <a:rPr lang="en-ZA" sz="1050" dirty="0" err="1">
                          <a:solidFill>
                            <a:schemeClr val="dk1"/>
                          </a:solidFill>
                        </a:rPr>
                        <a:t>s'agit</a:t>
                      </a:r>
                      <a:r>
                        <a:rPr lang="en-ZA" sz="1050" dirty="0">
                          <a:solidFill>
                            <a:schemeClr val="dk1"/>
                          </a:solidFill>
                        </a:rPr>
                        <a:t> des choses </a:t>
                      </a:r>
                      <a:r>
                        <a:rPr lang="en-ZA" sz="1050" dirty="0" err="1">
                          <a:solidFill>
                            <a:schemeClr val="dk1"/>
                          </a:solidFill>
                        </a:rPr>
                        <a:t>ou</a:t>
                      </a:r>
                      <a:r>
                        <a:rPr lang="en-ZA" sz="1050" dirty="0">
                          <a:solidFill>
                            <a:schemeClr val="dk1"/>
                          </a:solidFill>
                        </a:rPr>
                        <a:t> des </a:t>
                      </a:r>
                      <a:r>
                        <a:rPr lang="en-ZA" sz="1050" dirty="0" err="1">
                          <a:solidFill>
                            <a:schemeClr val="dk1"/>
                          </a:solidFill>
                        </a:rPr>
                        <a:t>personnes</a:t>
                      </a:r>
                      <a:r>
                        <a:rPr lang="en-ZA" sz="1050" dirty="0">
                          <a:solidFill>
                            <a:schemeClr val="dk1"/>
                          </a:solidFill>
                        </a:rPr>
                        <a:t> </a:t>
                      </a:r>
                      <a:r>
                        <a:rPr lang="en-ZA" sz="1050" dirty="0" err="1">
                          <a:solidFill>
                            <a:schemeClr val="dk1"/>
                          </a:solidFill>
                        </a:rPr>
                        <a:t>qu'ils</a:t>
                      </a:r>
                      <a:r>
                        <a:rPr lang="en-ZA" sz="1050" dirty="0">
                          <a:solidFill>
                            <a:schemeClr val="dk1"/>
                          </a:solidFill>
                        </a:rPr>
                        <a:t> </a:t>
                      </a:r>
                      <a:r>
                        <a:rPr lang="en-ZA" sz="1050" dirty="0" err="1">
                          <a:solidFill>
                            <a:schemeClr val="dk1"/>
                          </a:solidFill>
                        </a:rPr>
                        <a:t>n'aiment</a:t>
                      </a:r>
                      <a:r>
                        <a:rPr lang="en-ZA" sz="1050" dirty="0">
                          <a:solidFill>
                            <a:schemeClr val="dk1"/>
                          </a:solidFill>
                        </a:rPr>
                        <a:t> pas. Par </a:t>
                      </a:r>
                      <a:r>
                        <a:rPr lang="en-ZA" sz="1050" dirty="0" err="1">
                          <a:solidFill>
                            <a:schemeClr val="dk1"/>
                          </a:solidFill>
                        </a:rPr>
                        <a:t>exemple</a:t>
                      </a:r>
                      <a:r>
                        <a:rPr lang="en-ZA" sz="1050" dirty="0">
                          <a:solidFill>
                            <a:schemeClr val="dk1"/>
                          </a:solidFill>
                        </a:rPr>
                        <a:t>, </a:t>
                      </a:r>
                      <a:r>
                        <a:rPr lang="en-ZA" sz="1050" dirty="0" err="1">
                          <a:solidFill>
                            <a:schemeClr val="dk1"/>
                          </a:solidFill>
                        </a:rPr>
                        <a:t>ceux</a:t>
                      </a:r>
                      <a:r>
                        <a:rPr lang="en-ZA" sz="1050" dirty="0">
                          <a:solidFill>
                            <a:schemeClr val="dk1"/>
                          </a:solidFill>
                        </a:rPr>
                        <a:t> qui </a:t>
                      </a:r>
                      <a:r>
                        <a:rPr lang="en-ZA" sz="1050" dirty="0" err="1">
                          <a:solidFill>
                            <a:schemeClr val="dk1"/>
                          </a:solidFill>
                        </a:rPr>
                        <a:t>leur</a:t>
                      </a:r>
                      <a:r>
                        <a:rPr lang="en-ZA" sz="1050" dirty="0">
                          <a:solidFill>
                            <a:schemeClr val="dk1"/>
                          </a:solidFill>
                        </a:rPr>
                        <a:t> font </a:t>
                      </a:r>
                      <a:r>
                        <a:rPr lang="en-ZA" sz="1050" dirty="0" err="1">
                          <a:solidFill>
                            <a:schemeClr val="dk1"/>
                          </a:solidFill>
                        </a:rPr>
                        <a:t>peur</a:t>
                      </a:r>
                      <a:r>
                        <a:rPr lang="en-ZA" sz="1050" dirty="0">
                          <a:solidFill>
                            <a:schemeClr val="dk1"/>
                          </a:solidFill>
                        </a:rPr>
                        <a:t> </a:t>
                      </a:r>
                      <a:r>
                        <a:rPr lang="en-ZA" sz="1050" dirty="0" err="1">
                          <a:solidFill>
                            <a:schemeClr val="dk1"/>
                          </a:solidFill>
                        </a:rPr>
                        <a:t>ou</a:t>
                      </a:r>
                      <a:r>
                        <a:rPr lang="en-ZA" sz="1050" dirty="0">
                          <a:solidFill>
                            <a:schemeClr val="dk1"/>
                          </a:solidFill>
                        </a:rPr>
                        <a:t> qui les font se </a:t>
                      </a:r>
                      <a:r>
                        <a:rPr lang="en-ZA" sz="1050" dirty="0" err="1">
                          <a:solidFill>
                            <a:schemeClr val="dk1"/>
                          </a:solidFill>
                        </a:rPr>
                        <a:t>sentir</a:t>
                      </a:r>
                      <a:r>
                        <a:rPr lang="en-ZA" sz="1050" dirty="0">
                          <a:solidFill>
                            <a:schemeClr val="dk1"/>
                          </a:solidFill>
                        </a:rPr>
                        <a:t> mal. </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rPr>
                        <a:t>Utilisez</a:t>
                      </a:r>
                      <a:r>
                        <a:rPr lang="en-ZA" sz="1050" dirty="0">
                          <a:solidFill>
                            <a:schemeClr val="dk1"/>
                          </a:solidFill>
                        </a:rPr>
                        <a:t> les questions sur les </a:t>
                      </a:r>
                      <a:r>
                        <a:rPr lang="en-ZA" sz="1050" dirty="0" err="1">
                          <a:solidFill>
                            <a:schemeClr val="dk1"/>
                          </a:solidFill>
                        </a:rPr>
                        <a:t>personnes</a:t>
                      </a:r>
                      <a:r>
                        <a:rPr lang="en-ZA" sz="1050" dirty="0">
                          <a:solidFill>
                            <a:schemeClr val="dk1"/>
                          </a:solidFill>
                        </a:rPr>
                        <a:t> et les choses positives et </a:t>
                      </a:r>
                      <a:r>
                        <a:rPr lang="en-ZA" sz="1050" dirty="0" err="1">
                          <a:solidFill>
                            <a:schemeClr val="dk1"/>
                          </a:solidFill>
                        </a:rPr>
                        <a:t>négatives</a:t>
                      </a:r>
                      <a:r>
                        <a:rPr lang="en-ZA" sz="1050" dirty="0">
                          <a:solidFill>
                            <a:schemeClr val="dk1"/>
                          </a:solidFill>
                        </a:rPr>
                        <a:t> pour </a:t>
                      </a:r>
                      <a:r>
                        <a:rPr lang="en-ZA" sz="1050" dirty="0" err="1">
                          <a:solidFill>
                            <a:schemeClr val="dk1"/>
                          </a:solidFill>
                        </a:rPr>
                        <a:t>susciter</a:t>
                      </a:r>
                      <a:r>
                        <a:rPr lang="en-ZA" sz="1050" dirty="0">
                          <a:solidFill>
                            <a:schemeClr val="dk1"/>
                          </a:solidFill>
                        </a:rPr>
                        <a:t> </a:t>
                      </a:r>
                      <a:r>
                        <a:rPr lang="en-ZA" sz="1050" dirty="0" err="1">
                          <a:solidFill>
                            <a:schemeClr val="dk1"/>
                          </a:solidFill>
                        </a:rPr>
                        <a:t>autant</a:t>
                      </a:r>
                      <a:r>
                        <a:rPr lang="en-ZA" sz="1050" dirty="0">
                          <a:solidFill>
                            <a:schemeClr val="dk1"/>
                          </a:solidFill>
                        </a:rPr>
                        <a:t> de conversations que possible </a:t>
                      </a:r>
                      <a:r>
                        <a:rPr lang="en-ZA" sz="1050" dirty="0" err="1">
                          <a:solidFill>
                            <a:schemeClr val="dk1"/>
                          </a:solidFill>
                        </a:rPr>
                        <a:t>afin</a:t>
                      </a:r>
                      <a:r>
                        <a:rPr lang="en-ZA" sz="1050" dirty="0">
                          <a:solidFill>
                            <a:schemeClr val="dk1"/>
                          </a:solidFill>
                        </a:rPr>
                        <a:t> de </a:t>
                      </a:r>
                      <a:r>
                        <a:rPr lang="en-ZA" sz="1050" dirty="0" err="1">
                          <a:solidFill>
                            <a:schemeClr val="dk1"/>
                          </a:solidFill>
                        </a:rPr>
                        <a:t>comprendre</a:t>
                      </a:r>
                      <a:r>
                        <a:rPr lang="en-ZA" sz="1050" dirty="0">
                          <a:solidFill>
                            <a:schemeClr val="dk1"/>
                          </a:solidFill>
                        </a:rPr>
                        <a:t> les </a:t>
                      </a:r>
                      <a:r>
                        <a:rPr lang="en-ZA" sz="1050" dirty="0" err="1">
                          <a:solidFill>
                            <a:schemeClr val="dk1"/>
                          </a:solidFill>
                        </a:rPr>
                        <a:t>facteurs</a:t>
                      </a:r>
                      <a:r>
                        <a:rPr lang="en-ZA" sz="1050" dirty="0">
                          <a:solidFill>
                            <a:schemeClr val="dk1"/>
                          </a:solidFill>
                        </a:rPr>
                        <a:t> de </a:t>
                      </a:r>
                      <a:r>
                        <a:rPr lang="en-ZA" sz="1050" dirty="0" err="1">
                          <a:solidFill>
                            <a:schemeClr val="dk1"/>
                          </a:solidFill>
                        </a:rPr>
                        <a:t>risque</a:t>
                      </a:r>
                      <a:r>
                        <a:rPr lang="en-ZA" sz="1050" dirty="0">
                          <a:solidFill>
                            <a:schemeClr val="dk1"/>
                          </a:solidFill>
                        </a:rPr>
                        <a:t> et de protection </a:t>
                      </a:r>
                      <a:r>
                        <a:rPr lang="en-ZA" sz="1050" dirty="0" err="1">
                          <a:solidFill>
                            <a:schemeClr val="dk1"/>
                          </a:solidFill>
                        </a:rPr>
                        <a:t>potentiels</a:t>
                      </a:r>
                      <a:r>
                        <a:rPr lang="en-ZA" sz="1050" dirty="0">
                          <a:solidFill>
                            <a:schemeClr val="dk1"/>
                          </a:solidFill>
                        </a:rPr>
                        <a:t> dans la </a:t>
                      </a:r>
                      <a:r>
                        <a:rPr lang="en-ZA" sz="1050" dirty="0" err="1">
                          <a:solidFill>
                            <a:schemeClr val="dk1"/>
                          </a:solidFill>
                        </a:rPr>
                        <a:t>communauté</a:t>
                      </a:r>
                      <a:r>
                        <a:rPr lang="en-ZA" sz="1050" dirty="0">
                          <a:solidFill>
                            <a:schemeClr val="dk1"/>
                          </a:solidFill>
                        </a:rPr>
                        <a:t> de </a:t>
                      </a:r>
                      <a:r>
                        <a:rPr lang="en-ZA" sz="1050" dirty="0" err="1">
                          <a:solidFill>
                            <a:schemeClr val="dk1"/>
                          </a:solidFill>
                        </a:rPr>
                        <a:t>l'enfant</a:t>
                      </a:r>
                      <a:r>
                        <a:rPr lang="en-ZA" sz="1050" dirty="0">
                          <a:solidFill>
                            <a:schemeClr val="dk1"/>
                          </a:solidFill>
                        </a:rPr>
                        <a:t>.</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sp>
        <p:nvSpPr>
          <p:cNvPr id="2477" name="Google Shape;2477;p80"/>
          <p:cNvSpPr/>
          <p:nvPr/>
        </p:nvSpPr>
        <p:spPr>
          <a:xfrm>
            <a:off x="5079739" y="8406813"/>
            <a:ext cx="1283135" cy="1283136"/>
          </a:xfrm>
          <a:prstGeom prst="ellipse">
            <a:avLst/>
          </a:prstGeom>
          <a:noFill/>
          <a:ln w="5715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478" name="Google Shape;2478;p80"/>
          <p:cNvGrpSpPr/>
          <p:nvPr/>
        </p:nvGrpSpPr>
        <p:grpSpPr>
          <a:xfrm>
            <a:off x="5282746" y="8671376"/>
            <a:ext cx="367117" cy="464225"/>
            <a:chOff x="6552775" y="3385093"/>
            <a:chExt cx="997833" cy="1261775"/>
          </a:xfrm>
        </p:grpSpPr>
        <p:grpSp>
          <p:nvGrpSpPr>
            <p:cNvPr id="2479" name="Google Shape;2479;p80"/>
            <p:cNvGrpSpPr/>
            <p:nvPr/>
          </p:nvGrpSpPr>
          <p:grpSpPr>
            <a:xfrm>
              <a:off x="6552775" y="3385093"/>
              <a:ext cx="997833" cy="1261775"/>
              <a:chOff x="2742000" y="3039417"/>
              <a:chExt cx="1237785" cy="1565198"/>
            </a:xfrm>
          </p:grpSpPr>
          <p:sp>
            <p:nvSpPr>
              <p:cNvPr id="2480" name="Google Shape;2480;p80"/>
              <p:cNvSpPr/>
              <p:nvPr/>
            </p:nvSpPr>
            <p:spPr>
              <a:xfrm>
                <a:off x="2780231" y="3268017"/>
                <a:ext cx="1162307" cy="862277"/>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1" name="Google Shape;2481;p80"/>
              <p:cNvSpPr/>
              <p:nvPr/>
            </p:nvSpPr>
            <p:spPr>
              <a:xfrm rot="-7610534">
                <a:off x="3349123" y="3854894"/>
                <a:ext cx="426233" cy="724133"/>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2" name="Google Shape;2482;p80"/>
              <p:cNvSpPr/>
              <p:nvPr/>
            </p:nvSpPr>
            <p:spPr>
              <a:xfrm rot="-3178657">
                <a:off x="2946281" y="3849609"/>
                <a:ext cx="426233" cy="724134"/>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3" name="Google Shape;2483;p80"/>
              <p:cNvSpPr/>
              <p:nvPr/>
            </p:nvSpPr>
            <p:spPr>
              <a:xfrm>
                <a:off x="2966276" y="3704343"/>
                <a:ext cx="790215" cy="507333"/>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4" name="Google Shape;2484;p80"/>
              <p:cNvSpPr/>
              <p:nvPr/>
            </p:nvSpPr>
            <p:spPr>
              <a:xfrm>
                <a:off x="2780231" y="3039417"/>
                <a:ext cx="1162307" cy="228600"/>
              </a:xfrm>
              <a:prstGeom prst="triangle">
                <a:avLst>
                  <a:gd name="adj" fmla="val 50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85" name="Google Shape;2485;p80"/>
            <p:cNvSpPr/>
            <p:nvPr/>
          </p:nvSpPr>
          <p:spPr>
            <a:xfrm>
              <a:off x="6602642" y="3392652"/>
              <a:ext cx="886622" cy="1184526"/>
            </a:xfrm>
            <a:prstGeom prst="mathPlus">
              <a:avLst>
                <a:gd name="adj1" fmla="val 1701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86" name="Google Shape;2486;p80"/>
          <p:cNvGrpSpPr/>
          <p:nvPr/>
        </p:nvGrpSpPr>
        <p:grpSpPr>
          <a:xfrm>
            <a:off x="5811616" y="8879189"/>
            <a:ext cx="367117" cy="464225"/>
            <a:chOff x="6552775" y="3385093"/>
            <a:chExt cx="997833" cy="1261775"/>
          </a:xfrm>
        </p:grpSpPr>
        <p:grpSp>
          <p:nvGrpSpPr>
            <p:cNvPr id="2487" name="Google Shape;2487;p80"/>
            <p:cNvGrpSpPr/>
            <p:nvPr/>
          </p:nvGrpSpPr>
          <p:grpSpPr>
            <a:xfrm>
              <a:off x="6552775" y="3385093"/>
              <a:ext cx="997833" cy="1261775"/>
              <a:chOff x="2742000" y="3039417"/>
              <a:chExt cx="1237785" cy="1565198"/>
            </a:xfrm>
          </p:grpSpPr>
          <p:sp>
            <p:nvSpPr>
              <p:cNvPr id="2488" name="Google Shape;2488;p80"/>
              <p:cNvSpPr/>
              <p:nvPr/>
            </p:nvSpPr>
            <p:spPr>
              <a:xfrm>
                <a:off x="2780231" y="3268017"/>
                <a:ext cx="1162307" cy="862277"/>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9" name="Google Shape;2489;p80"/>
              <p:cNvSpPr/>
              <p:nvPr/>
            </p:nvSpPr>
            <p:spPr>
              <a:xfrm rot="-7610534">
                <a:off x="3349123" y="3854894"/>
                <a:ext cx="426233" cy="724133"/>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0" name="Google Shape;2490;p80"/>
              <p:cNvSpPr/>
              <p:nvPr/>
            </p:nvSpPr>
            <p:spPr>
              <a:xfrm rot="-3178657">
                <a:off x="2946281" y="3849609"/>
                <a:ext cx="426233" cy="724134"/>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1" name="Google Shape;2491;p80"/>
              <p:cNvSpPr/>
              <p:nvPr/>
            </p:nvSpPr>
            <p:spPr>
              <a:xfrm>
                <a:off x="2966276" y="3704343"/>
                <a:ext cx="790215" cy="507333"/>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2" name="Google Shape;2492;p80"/>
              <p:cNvSpPr/>
              <p:nvPr/>
            </p:nvSpPr>
            <p:spPr>
              <a:xfrm>
                <a:off x="2780231" y="3039417"/>
                <a:ext cx="1162307" cy="228600"/>
              </a:xfrm>
              <a:prstGeom prst="triangle">
                <a:avLst>
                  <a:gd name="adj" fmla="val 50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493" name="Google Shape;2493;p80"/>
            <p:cNvSpPr/>
            <p:nvPr/>
          </p:nvSpPr>
          <p:spPr>
            <a:xfrm>
              <a:off x="6602642" y="3392652"/>
              <a:ext cx="886622" cy="1184526"/>
            </a:xfrm>
            <a:prstGeom prst="mathPlus">
              <a:avLst>
                <a:gd name="adj1" fmla="val 1701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494" name="Google Shape;2494;p80"/>
          <p:cNvGrpSpPr/>
          <p:nvPr/>
        </p:nvGrpSpPr>
        <p:grpSpPr>
          <a:xfrm>
            <a:off x="5555950" y="9251364"/>
            <a:ext cx="367117" cy="464225"/>
            <a:chOff x="6552775" y="3385093"/>
            <a:chExt cx="997833" cy="1261775"/>
          </a:xfrm>
        </p:grpSpPr>
        <p:grpSp>
          <p:nvGrpSpPr>
            <p:cNvPr id="2495" name="Google Shape;2495;p80"/>
            <p:cNvGrpSpPr/>
            <p:nvPr/>
          </p:nvGrpSpPr>
          <p:grpSpPr>
            <a:xfrm>
              <a:off x="6552775" y="3385093"/>
              <a:ext cx="997833" cy="1261775"/>
              <a:chOff x="2742000" y="3039417"/>
              <a:chExt cx="1237785" cy="1565198"/>
            </a:xfrm>
          </p:grpSpPr>
          <p:sp>
            <p:nvSpPr>
              <p:cNvPr id="2496" name="Google Shape;2496;p80"/>
              <p:cNvSpPr/>
              <p:nvPr/>
            </p:nvSpPr>
            <p:spPr>
              <a:xfrm>
                <a:off x="2780231" y="3268017"/>
                <a:ext cx="1162307" cy="862277"/>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7" name="Google Shape;2497;p80"/>
              <p:cNvSpPr/>
              <p:nvPr/>
            </p:nvSpPr>
            <p:spPr>
              <a:xfrm rot="-7610534">
                <a:off x="3349123" y="3854894"/>
                <a:ext cx="426233" cy="724133"/>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8" name="Google Shape;2498;p80"/>
              <p:cNvSpPr/>
              <p:nvPr/>
            </p:nvSpPr>
            <p:spPr>
              <a:xfrm rot="-3178657">
                <a:off x="2946281" y="3849609"/>
                <a:ext cx="426233" cy="724134"/>
              </a:xfrm>
              <a:prstGeom prst="flowChartOnlineStorag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9" name="Google Shape;2499;p80"/>
              <p:cNvSpPr/>
              <p:nvPr/>
            </p:nvSpPr>
            <p:spPr>
              <a:xfrm>
                <a:off x="2966276" y="3704343"/>
                <a:ext cx="790215" cy="507333"/>
              </a:xfrm>
              <a:prstGeom prst="rect">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00" name="Google Shape;2500;p80"/>
              <p:cNvSpPr/>
              <p:nvPr/>
            </p:nvSpPr>
            <p:spPr>
              <a:xfrm>
                <a:off x="2780231" y="3039417"/>
                <a:ext cx="1162307" cy="228600"/>
              </a:xfrm>
              <a:prstGeom prst="triangle">
                <a:avLst>
                  <a:gd name="adj" fmla="val 5000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01" name="Google Shape;2501;p80"/>
            <p:cNvSpPr/>
            <p:nvPr/>
          </p:nvSpPr>
          <p:spPr>
            <a:xfrm>
              <a:off x="6602642" y="3392652"/>
              <a:ext cx="886622" cy="1184526"/>
            </a:xfrm>
            <a:prstGeom prst="mathPlus">
              <a:avLst>
                <a:gd name="adj1" fmla="val 1701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02" name="Google Shape;2502;p80"/>
          <p:cNvGrpSpPr/>
          <p:nvPr/>
        </p:nvGrpSpPr>
        <p:grpSpPr>
          <a:xfrm rot="1465369">
            <a:off x="4794564" y="8405257"/>
            <a:ext cx="578234" cy="269809"/>
            <a:chOff x="-136130" y="1406917"/>
            <a:chExt cx="2401118" cy="1120383"/>
          </a:xfrm>
        </p:grpSpPr>
        <p:sp>
          <p:nvSpPr>
            <p:cNvPr id="2503" name="Google Shape;2503;p80"/>
            <p:cNvSpPr/>
            <p:nvPr/>
          </p:nvSpPr>
          <p:spPr>
            <a:xfrm>
              <a:off x="1319570" y="1892300"/>
              <a:ext cx="635000" cy="635000"/>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4" name="Google Shape;2504;p80"/>
            <p:cNvSpPr/>
            <p:nvPr/>
          </p:nvSpPr>
          <p:spPr>
            <a:xfrm rot="6300000">
              <a:off x="267870" y="1225550"/>
              <a:ext cx="647700" cy="1333500"/>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5" name="Google Shape;2505;p80"/>
            <p:cNvSpPr/>
            <p:nvPr/>
          </p:nvSpPr>
          <p:spPr>
            <a:xfrm rot="6300000">
              <a:off x="1820522" y="1812699"/>
              <a:ext cx="259785" cy="581733"/>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506" name="Google Shape;2506;p80"/>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7" name="Google Shape;2507;p80"/>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8" name="Google Shape;2508;p80"/>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9" name="Google Shape;2509;p80"/>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0" name="Google Shape;2510;p80"/>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1" name="Google Shape;2511;p80"/>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2" name="Google Shape;2512;p80"/>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516"/>
        <p:cNvGrpSpPr/>
        <p:nvPr/>
      </p:nvGrpSpPr>
      <p:grpSpPr>
        <a:xfrm>
          <a:off x="0" y="0"/>
          <a:ext cx="0" cy="0"/>
          <a:chOff x="0" y="0"/>
          <a:chExt cx="0" cy="0"/>
        </a:xfrm>
      </p:grpSpPr>
      <p:sp>
        <p:nvSpPr>
          <p:cNvPr id="2517" name="Google Shape;2517;p81"/>
          <p:cNvSpPr txBox="1"/>
          <p:nvPr/>
        </p:nvSpPr>
        <p:spPr>
          <a:xfrm>
            <a:off x="996287" y="69830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LISTE DE CONTRÔLE DE SÉCURITÉ</a:t>
            </a:r>
            <a:endParaRPr/>
          </a:p>
        </p:txBody>
      </p:sp>
      <p:graphicFrame>
        <p:nvGraphicFramePr>
          <p:cNvPr id="2518" name="Google Shape;2518;p81"/>
          <p:cNvGraphicFramePr/>
          <p:nvPr>
            <p:extLst>
              <p:ext uri="{D42A27DB-BD31-4B8C-83A1-F6EECF244321}">
                <p14:modId xmlns:p14="http://schemas.microsoft.com/office/powerpoint/2010/main" val="3514117765"/>
              </p:ext>
            </p:extLst>
          </p:nvPr>
        </p:nvGraphicFramePr>
        <p:xfrm>
          <a:off x="996287" y="1175655"/>
          <a:ext cx="5254050" cy="5222310"/>
        </p:xfrm>
        <a:graphic>
          <a:graphicData uri="http://schemas.openxmlformats.org/drawingml/2006/table">
            <a:tbl>
              <a:tblPr firstRow="1" bandRow="1">
                <a:noFill/>
                <a:tableStyleId>{2E002EEE-DCA1-4BBC-BB20-DC795D1CDC30}</a:tableStyleId>
              </a:tblPr>
              <a:tblGrid>
                <a:gridCol w="1137325">
                  <a:extLst>
                    <a:ext uri="{9D8B030D-6E8A-4147-A177-3AD203B41FA5}">
                      <a16:colId xmlns:a16="http://schemas.microsoft.com/office/drawing/2014/main" val="20000"/>
                    </a:ext>
                  </a:extLst>
                </a:gridCol>
                <a:gridCol w="4116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ZA" sz="1100" b="1">
                          <a:solidFill>
                            <a:schemeClr val="dk1"/>
                          </a:solidFill>
                        </a:rPr>
                        <a:t>Vue d'ensemble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solidFill>
                            <a:schemeClr val="dk1"/>
                          </a:solidFill>
                        </a:rPr>
                        <a:t>La </a:t>
                      </a:r>
                      <a:r>
                        <a:rPr lang="en-ZA" sz="1100" b="0" dirty="0" err="1">
                          <a:solidFill>
                            <a:schemeClr val="dk1"/>
                          </a:solidFill>
                        </a:rPr>
                        <a:t>liste</a:t>
                      </a:r>
                      <a:r>
                        <a:rPr lang="en-ZA" sz="1100" b="0" dirty="0">
                          <a:solidFill>
                            <a:schemeClr val="dk1"/>
                          </a:solidFill>
                        </a:rPr>
                        <a:t> de </a:t>
                      </a:r>
                      <a:r>
                        <a:rPr lang="en-ZA" sz="1100" b="0" dirty="0" err="1">
                          <a:solidFill>
                            <a:schemeClr val="dk1"/>
                          </a:solidFill>
                        </a:rPr>
                        <a:t>contrôle</a:t>
                      </a:r>
                      <a:r>
                        <a:rPr lang="en-ZA" sz="1100" b="0" dirty="0">
                          <a:solidFill>
                            <a:schemeClr val="dk1"/>
                          </a:solidFill>
                        </a:rPr>
                        <a:t> de </a:t>
                      </a:r>
                      <a:r>
                        <a:rPr lang="en-ZA" sz="1100" b="0" dirty="0" err="1">
                          <a:solidFill>
                            <a:schemeClr val="dk1"/>
                          </a:solidFill>
                        </a:rPr>
                        <a:t>sécurité</a:t>
                      </a:r>
                      <a:r>
                        <a:rPr lang="en-ZA" sz="1100" b="0" dirty="0">
                          <a:solidFill>
                            <a:schemeClr val="dk1"/>
                          </a:solidFill>
                        </a:rPr>
                        <a:t> </a:t>
                      </a:r>
                      <a:r>
                        <a:rPr lang="en-ZA" sz="1100" b="0" dirty="0" err="1">
                          <a:solidFill>
                            <a:schemeClr val="dk1"/>
                          </a:solidFill>
                        </a:rPr>
                        <a:t>est</a:t>
                      </a:r>
                      <a:r>
                        <a:rPr lang="en-ZA" sz="1100" b="0" dirty="0">
                          <a:solidFill>
                            <a:schemeClr val="dk1"/>
                          </a:solidFill>
                        </a:rPr>
                        <a:t> un </a:t>
                      </a:r>
                      <a:r>
                        <a:rPr lang="en-ZA" sz="1100" b="0" dirty="0" err="1">
                          <a:solidFill>
                            <a:schemeClr val="dk1"/>
                          </a:solidFill>
                        </a:rPr>
                        <a:t>outil</a:t>
                      </a:r>
                      <a:r>
                        <a:rPr lang="en-ZA" sz="1100" b="0" dirty="0">
                          <a:solidFill>
                            <a:schemeClr val="dk1"/>
                          </a:solidFill>
                        </a:rPr>
                        <a:t> qui aide les enfants à </a:t>
                      </a:r>
                      <a:r>
                        <a:rPr lang="en-ZA" sz="1100" b="0" dirty="0" err="1">
                          <a:solidFill>
                            <a:schemeClr val="dk1"/>
                          </a:solidFill>
                        </a:rPr>
                        <a:t>réfléchir</a:t>
                      </a:r>
                      <a:r>
                        <a:rPr lang="en-ZA" sz="1100" b="0" dirty="0">
                          <a:solidFill>
                            <a:schemeClr val="dk1"/>
                          </a:solidFill>
                        </a:rPr>
                        <a:t> aux actions </a:t>
                      </a:r>
                      <a:r>
                        <a:rPr lang="en-ZA" sz="1100" b="0" dirty="0" err="1">
                          <a:solidFill>
                            <a:schemeClr val="dk1"/>
                          </a:solidFill>
                        </a:rPr>
                        <a:t>potentielles</a:t>
                      </a:r>
                      <a:r>
                        <a:rPr lang="en-ZA" sz="1100" b="0" dirty="0">
                          <a:solidFill>
                            <a:schemeClr val="dk1"/>
                          </a:solidFill>
                        </a:rPr>
                        <a:t> </a:t>
                      </a:r>
                      <a:r>
                        <a:rPr lang="en-ZA" sz="1100" b="0" dirty="0" err="1">
                          <a:solidFill>
                            <a:schemeClr val="dk1"/>
                          </a:solidFill>
                        </a:rPr>
                        <a:t>qu'ils</a:t>
                      </a:r>
                      <a:r>
                        <a:rPr lang="en-ZA" sz="1100" b="0" dirty="0">
                          <a:solidFill>
                            <a:schemeClr val="dk1"/>
                          </a:solidFill>
                        </a:rPr>
                        <a:t> </a:t>
                      </a:r>
                      <a:r>
                        <a:rPr lang="en-ZA" sz="1100" b="0" dirty="0" err="1">
                          <a:solidFill>
                            <a:schemeClr val="dk1"/>
                          </a:solidFill>
                        </a:rPr>
                        <a:t>peuvent</a:t>
                      </a:r>
                      <a:r>
                        <a:rPr lang="en-ZA" sz="1100" b="0" dirty="0">
                          <a:solidFill>
                            <a:schemeClr val="dk1"/>
                          </a:solidFill>
                        </a:rPr>
                        <a:t> </a:t>
                      </a:r>
                      <a:r>
                        <a:rPr lang="en-ZA" sz="1100" b="0" dirty="0" err="1">
                          <a:solidFill>
                            <a:schemeClr val="dk1"/>
                          </a:solidFill>
                        </a:rPr>
                        <a:t>entreprendre</a:t>
                      </a:r>
                      <a:r>
                        <a:rPr lang="en-ZA" sz="1100" b="0" dirty="0">
                          <a:solidFill>
                            <a:schemeClr val="dk1"/>
                          </a:solidFill>
                        </a:rPr>
                        <a:t> </a:t>
                      </a:r>
                      <a:r>
                        <a:rPr lang="en-ZA" sz="1100" b="0" dirty="0" err="1">
                          <a:solidFill>
                            <a:schemeClr val="dk1"/>
                          </a:solidFill>
                        </a:rPr>
                        <a:t>lorsqu'ils</a:t>
                      </a:r>
                      <a:r>
                        <a:rPr lang="en-ZA" sz="1100" b="0" dirty="0">
                          <a:solidFill>
                            <a:schemeClr val="dk1"/>
                          </a:solidFill>
                        </a:rPr>
                        <a:t> ne se </a:t>
                      </a:r>
                      <a:r>
                        <a:rPr lang="en-ZA" sz="1100" b="0" dirty="0" err="1">
                          <a:solidFill>
                            <a:schemeClr val="dk1"/>
                          </a:solidFill>
                        </a:rPr>
                        <a:t>sentent</a:t>
                      </a:r>
                      <a:r>
                        <a:rPr lang="en-ZA" sz="1100" b="0" dirty="0">
                          <a:solidFill>
                            <a:schemeClr val="dk1"/>
                          </a:solidFill>
                        </a:rPr>
                        <a:t> pas </a:t>
                      </a:r>
                      <a:r>
                        <a:rPr lang="en-ZA" sz="1100" b="0" dirty="0" err="1">
                          <a:solidFill>
                            <a:schemeClr val="dk1"/>
                          </a:solidFill>
                        </a:rPr>
                        <a:t>en</a:t>
                      </a:r>
                      <a:r>
                        <a:rPr lang="en-ZA" sz="1100" b="0" dirty="0">
                          <a:solidFill>
                            <a:schemeClr val="dk1"/>
                          </a:solidFill>
                        </a:rPr>
                        <a:t> </a:t>
                      </a:r>
                      <a:r>
                        <a:rPr lang="en-ZA" sz="1100" b="0" dirty="0" err="1">
                          <a:solidFill>
                            <a:schemeClr val="dk1"/>
                          </a:solidFill>
                        </a:rPr>
                        <a:t>sécurité</a:t>
                      </a:r>
                      <a:r>
                        <a:rPr lang="en-ZA" sz="1100" b="0" dirty="0">
                          <a:solidFill>
                            <a:schemeClr val="dk1"/>
                          </a:solidFill>
                        </a:rPr>
                        <a:t>. </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ZA" sz="1100" b="1">
                          <a:solidFill>
                            <a:schemeClr val="dk1"/>
                          </a:solidFill>
                        </a:rPr>
                        <a:t>L'heure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t>Cela</a:t>
                      </a:r>
                      <a:r>
                        <a:rPr lang="en-ZA" sz="1100" b="0" dirty="0"/>
                        <a:t> </a:t>
                      </a:r>
                      <a:r>
                        <a:rPr lang="en-ZA" sz="1100" b="0" dirty="0" err="1"/>
                        <a:t>dépend</a:t>
                      </a:r>
                      <a:r>
                        <a:rPr lang="en-ZA" sz="1100" b="0" dirty="0"/>
                        <a:t> de </a:t>
                      </a:r>
                      <a:r>
                        <a:rPr lang="en-ZA" sz="1100" b="0" dirty="0" err="1"/>
                        <a:t>l'enfant</a:t>
                      </a:r>
                      <a:r>
                        <a:rPr lang="en-ZA" sz="1100" b="0" dirty="0"/>
                        <a:t>. La durée </a:t>
                      </a:r>
                      <a:r>
                        <a:rPr lang="en-ZA" sz="1100" b="0" dirty="0" err="1"/>
                        <a:t>peut</a:t>
                      </a:r>
                      <a:r>
                        <a:rPr lang="en-ZA" sz="1100" b="0" dirty="0"/>
                        <a:t> varier de 20 à 45 minutes.</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ZA" sz="1100" b="1">
                          <a:solidFill>
                            <a:schemeClr val="dk1"/>
                          </a:solidFill>
                        </a:rPr>
                        <a:t>Âge</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a:t>Cette activité est recommandée pour les enfants de plus de 10 ans (l'enfant doit savoir lire et écrire). </a:t>
                      </a:r>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ZA" sz="1100" b="1">
                          <a:solidFill>
                            <a:schemeClr val="dk1"/>
                          </a:solidFill>
                        </a:rPr>
                        <a:t>Matériaux</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err="1"/>
                        <a:t>Liste</a:t>
                      </a:r>
                      <a:r>
                        <a:rPr lang="en-ZA" sz="1100" b="0" dirty="0"/>
                        <a:t> de </a:t>
                      </a:r>
                      <a:r>
                        <a:rPr lang="en-ZA" sz="1100" b="0" dirty="0" err="1"/>
                        <a:t>contrôle</a:t>
                      </a:r>
                      <a:r>
                        <a:rPr lang="en-ZA" sz="1100" b="0" dirty="0"/>
                        <a:t> de </a:t>
                      </a:r>
                      <a:r>
                        <a:rPr lang="en-ZA" sz="1100" b="0" dirty="0" err="1"/>
                        <a:t>sécurité</a:t>
                      </a:r>
                      <a:r>
                        <a:rPr lang="en-ZA" sz="1100" b="0" dirty="0"/>
                        <a:t>, </a:t>
                      </a:r>
                      <a:r>
                        <a:rPr lang="en-ZA" sz="1100" b="0" dirty="0" err="1"/>
                        <a:t>marqueurs</a:t>
                      </a:r>
                      <a:r>
                        <a:rPr lang="en-ZA" sz="1100" b="0" dirty="0"/>
                        <a:t>, </a:t>
                      </a:r>
                      <a:r>
                        <a:rPr lang="en-ZA" sz="1100" b="0" dirty="0" err="1"/>
                        <a:t>stylos</a:t>
                      </a:r>
                      <a:r>
                        <a:rPr lang="en-ZA" sz="1100" b="0" dirty="0"/>
                        <a:t> </a:t>
                      </a:r>
                      <a:r>
                        <a:rPr lang="en-ZA" sz="1100" b="0" dirty="0" err="1"/>
                        <a:t>ou</a:t>
                      </a:r>
                      <a:r>
                        <a:rPr lang="en-ZA" sz="1100" b="0" dirty="0"/>
                        <a:t> crayons.</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ZA" sz="1100" b="1">
                          <a:solidFill>
                            <a:schemeClr val="dk1"/>
                          </a:solidFill>
                        </a:rPr>
                        <a:t>La participation</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ZA" sz="1100" b="0" dirty="0"/>
                        <a:t>Les </a:t>
                      </a:r>
                      <a:r>
                        <a:rPr lang="en-ZA" sz="1100" b="0" dirty="0" err="1"/>
                        <a:t>gestionnaires</a:t>
                      </a:r>
                      <a:r>
                        <a:rPr lang="en-ZA" sz="1100" b="0" dirty="0"/>
                        <a:t> de </a:t>
                      </a:r>
                      <a:r>
                        <a:rPr lang="en-ZA" sz="1100" b="0" dirty="0" err="1"/>
                        <a:t>cas</a:t>
                      </a:r>
                      <a:r>
                        <a:rPr lang="en-ZA" sz="1100" b="0" dirty="0"/>
                        <a:t> </a:t>
                      </a:r>
                      <a:r>
                        <a:rPr lang="en-ZA" sz="1100" b="0" dirty="0" err="1"/>
                        <a:t>doivent</a:t>
                      </a:r>
                      <a:r>
                        <a:rPr lang="en-ZA" sz="1100" b="0" dirty="0"/>
                        <a:t> </a:t>
                      </a:r>
                      <a:r>
                        <a:rPr lang="en-ZA" sz="1100" b="0" dirty="0" err="1"/>
                        <a:t>réaliser</a:t>
                      </a:r>
                      <a:r>
                        <a:rPr lang="en-ZA" sz="1100" b="0" dirty="0"/>
                        <a:t> </a:t>
                      </a:r>
                      <a:r>
                        <a:rPr lang="en-ZA" sz="1100" b="0" dirty="0" err="1"/>
                        <a:t>cette</a:t>
                      </a:r>
                      <a:r>
                        <a:rPr lang="en-ZA" sz="1100" b="0" dirty="0"/>
                        <a:t> </a:t>
                      </a:r>
                      <a:r>
                        <a:rPr lang="en-ZA" sz="1100" b="0" dirty="0" err="1"/>
                        <a:t>activité</a:t>
                      </a:r>
                      <a:r>
                        <a:rPr lang="en-ZA" sz="1100" b="0" dirty="0"/>
                        <a:t> avec les enfants </a:t>
                      </a:r>
                      <a:r>
                        <a:rPr lang="en-ZA" sz="1100" b="0" dirty="0" err="1"/>
                        <a:t>individuellement</a:t>
                      </a:r>
                      <a:r>
                        <a:rPr lang="en-ZA" sz="1100" b="0" dirty="0"/>
                        <a:t> ; </a:t>
                      </a:r>
                      <a:r>
                        <a:rPr lang="en-ZA" sz="1100" b="0" dirty="0" err="1"/>
                        <a:t>toutefois</a:t>
                      </a:r>
                      <a:r>
                        <a:rPr lang="en-ZA" sz="1100" b="0" dirty="0"/>
                        <a:t>, la </a:t>
                      </a:r>
                      <a:r>
                        <a:rPr lang="en-ZA" sz="1100" b="0" dirty="0" err="1"/>
                        <a:t>présence</a:t>
                      </a:r>
                      <a:r>
                        <a:rPr lang="en-ZA" sz="1100" b="0" dirty="0"/>
                        <a:t> de la </a:t>
                      </a:r>
                      <a:r>
                        <a:rPr lang="en-ZA" sz="1100" b="0" dirty="0" err="1"/>
                        <a:t>personne</a:t>
                      </a:r>
                      <a:r>
                        <a:rPr lang="en-ZA" sz="1100" b="0" dirty="0"/>
                        <a:t> qui </a:t>
                      </a:r>
                      <a:r>
                        <a:rPr lang="en-ZA" sz="1100" b="0" dirty="0" err="1"/>
                        <a:t>s'occupe</a:t>
                      </a:r>
                      <a:r>
                        <a:rPr lang="en-ZA" sz="1100" b="0" dirty="0"/>
                        <a:t> de </a:t>
                      </a:r>
                      <a:r>
                        <a:rPr lang="en-ZA" sz="1100" b="0" dirty="0" err="1"/>
                        <a:t>l'enfant</a:t>
                      </a:r>
                      <a:r>
                        <a:rPr lang="en-ZA" sz="1100" b="0" dirty="0"/>
                        <a:t> </a:t>
                      </a:r>
                      <a:r>
                        <a:rPr lang="en-ZA" sz="1100" b="0" dirty="0" err="1"/>
                        <a:t>peut</a:t>
                      </a:r>
                      <a:r>
                        <a:rPr lang="en-ZA" sz="1100" b="0" dirty="0"/>
                        <a:t> </a:t>
                      </a:r>
                      <a:r>
                        <a:rPr lang="en-ZA" sz="1100" b="0" dirty="0" err="1"/>
                        <a:t>s'avérer</a:t>
                      </a:r>
                      <a:r>
                        <a:rPr lang="en-ZA" sz="1100" b="0" dirty="0"/>
                        <a:t> </a:t>
                      </a:r>
                      <a:r>
                        <a:rPr lang="en-ZA" sz="1100" b="0" dirty="0" err="1"/>
                        <a:t>nécessaire</a:t>
                      </a:r>
                      <a:r>
                        <a:rPr lang="en-ZA" sz="1100" b="0" dirty="0"/>
                        <a:t> </a:t>
                      </a:r>
                      <a:r>
                        <a:rPr lang="en-ZA" sz="1100" b="0" dirty="0" err="1"/>
                        <a:t>ou</a:t>
                      </a:r>
                      <a:r>
                        <a:rPr lang="en-ZA" sz="1100" b="0" dirty="0"/>
                        <a:t> utile </a:t>
                      </a:r>
                      <a:r>
                        <a:rPr lang="en-ZA" sz="1100" b="0" dirty="0" err="1"/>
                        <a:t>si</a:t>
                      </a:r>
                      <a:r>
                        <a:rPr lang="en-ZA" sz="1100" b="0" dirty="0"/>
                        <a:t> </a:t>
                      </a:r>
                      <a:r>
                        <a:rPr lang="en-ZA" sz="1100" b="0" dirty="0" err="1"/>
                        <a:t>l'enfant</a:t>
                      </a:r>
                      <a:r>
                        <a:rPr lang="en-ZA" sz="1100" b="0" dirty="0"/>
                        <a:t> refuse de </a:t>
                      </a:r>
                      <a:r>
                        <a:rPr lang="en-ZA" sz="1100" b="0" dirty="0" err="1"/>
                        <a:t>participer</a:t>
                      </a:r>
                      <a:r>
                        <a:rPr lang="en-ZA" sz="1100" b="0" dirty="0"/>
                        <a:t> à </a:t>
                      </a:r>
                      <a:r>
                        <a:rPr lang="en-ZA" sz="1100" b="0" dirty="0" err="1"/>
                        <a:t>cette</a:t>
                      </a:r>
                      <a:r>
                        <a:rPr lang="en-ZA" sz="1100" b="0" dirty="0"/>
                        <a:t> </a:t>
                      </a:r>
                      <a:r>
                        <a:rPr lang="en-ZA" sz="1100" b="0" dirty="0" err="1"/>
                        <a:t>activité</a:t>
                      </a:r>
                      <a:r>
                        <a:rPr lang="en-ZA" sz="1100" b="0" dirty="0"/>
                        <a:t> </a:t>
                      </a:r>
                      <a:r>
                        <a:rPr lang="en-ZA" sz="1100" b="0" dirty="0" err="1"/>
                        <a:t>ou</a:t>
                      </a:r>
                      <a:r>
                        <a:rPr lang="en-ZA" sz="1100" b="0" dirty="0"/>
                        <a:t> </a:t>
                      </a:r>
                      <a:r>
                        <a:rPr lang="en-ZA" sz="1100" b="0" dirty="0" err="1"/>
                        <a:t>n'est</a:t>
                      </a:r>
                      <a:r>
                        <a:rPr lang="en-ZA" sz="1100" b="0" dirty="0"/>
                        <a:t> pas </a:t>
                      </a:r>
                      <a:r>
                        <a:rPr lang="en-ZA" sz="1100" b="0" dirty="0" err="1"/>
                        <a:t>en</a:t>
                      </a:r>
                      <a:r>
                        <a:rPr lang="en-ZA" sz="1100" b="0" dirty="0"/>
                        <a:t> </a:t>
                      </a:r>
                      <a:r>
                        <a:rPr lang="en-ZA" sz="1100" b="0" dirty="0" err="1"/>
                        <a:t>mesure</a:t>
                      </a:r>
                      <a:r>
                        <a:rPr lang="en-ZA" sz="1100" b="0" dirty="0"/>
                        <a:t> de le faire </a:t>
                      </a:r>
                      <a:r>
                        <a:rPr lang="en-ZA" sz="1100" b="0" dirty="0" err="1"/>
                        <a:t>en</a:t>
                      </a:r>
                      <a:r>
                        <a:rPr lang="en-ZA" sz="1100" b="0" dirty="0"/>
                        <a:t> raison de son </a:t>
                      </a:r>
                      <a:r>
                        <a:rPr lang="en-ZA" sz="1100" b="0" dirty="0" err="1"/>
                        <a:t>âge</a:t>
                      </a:r>
                      <a:r>
                        <a:rPr lang="en-ZA" sz="1100" b="0" dirty="0"/>
                        <a:t>, de son </a:t>
                      </a:r>
                      <a:r>
                        <a:rPr lang="en-ZA" sz="1100" b="0" dirty="0" err="1"/>
                        <a:t>stade</a:t>
                      </a:r>
                      <a:r>
                        <a:rPr lang="en-ZA" sz="1100" b="0" dirty="0"/>
                        <a:t> de </a:t>
                      </a:r>
                      <a:r>
                        <a:rPr lang="en-ZA" sz="1100" b="0" dirty="0" err="1"/>
                        <a:t>développement</a:t>
                      </a:r>
                      <a:r>
                        <a:rPr lang="en-ZA" sz="1100" b="0" dirty="0"/>
                        <a:t>, de </a:t>
                      </a:r>
                      <a:r>
                        <a:rPr lang="en-ZA" sz="1100" b="0" dirty="0" err="1"/>
                        <a:t>ses</a:t>
                      </a:r>
                      <a:r>
                        <a:rPr lang="en-ZA" sz="1100" b="0" dirty="0"/>
                        <a:t> </a:t>
                      </a:r>
                      <a:r>
                        <a:rPr lang="en-ZA" sz="1100" b="0" dirty="0" err="1"/>
                        <a:t>préférences</a:t>
                      </a:r>
                      <a:r>
                        <a:rPr lang="en-ZA" sz="1100" b="0" dirty="0"/>
                        <a:t> </a:t>
                      </a:r>
                      <a:r>
                        <a:rPr lang="en-ZA" sz="1100" b="0" dirty="0" err="1"/>
                        <a:t>en</a:t>
                      </a:r>
                      <a:r>
                        <a:rPr lang="en-ZA" sz="1100" b="0" dirty="0"/>
                        <a:t> matière de communication </a:t>
                      </a:r>
                      <a:r>
                        <a:rPr lang="en-ZA" sz="1100" b="0" dirty="0" err="1"/>
                        <a:t>ou</a:t>
                      </a:r>
                      <a:r>
                        <a:rPr lang="en-ZA" sz="1100" b="0" dirty="0"/>
                        <a:t> de </a:t>
                      </a:r>
                      <a:r>
                        <a:rPr lang="en-ZA" sz="1100" b="0" dirty="0" err="1"/>
                        <a:t>ses</a:t>
                      </a:r>
                      <a:r>
                        <a:rPr lang="en-ZA" sz="1100" b="0" dirty="0"/>
                        <a:t> aptitudes.</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ZA" sz="1100" b="1">
                          <a:solidFill>
                            <a:schemeClr val="dk1"/>
                          </a:solidFill>
                        </a:rPr>
                        <a:t>Objectif</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0" marR="0" lvl="0" indent="0" algn="l" rtl="0">
                        <a:spcBef>
                          <a:spcPts val="0"/>
                        </a:spcBef>
                        <a:spcAft>
                          <a:spcPts val="0"/>
                        </a:spcAft>
                        <a:buClr>
                          <a:schemeClr val="dk1"/>
                        </a:buClr>
                        <a:buSzPts val="1100"/>
                        <a:buFont typeface="Calibri"/>
                        <a:buNone/>
                      </a:pPr>
                      <a:r>
                        <a:rPr lang="en-ZA" sz="1100" dirty="0"/>
                        <a:t>Avant de </a:t>
                      </a:r>
                      <a:r>
                        <a:rPr lang="en-ZA" sz="1100" dirty="0" err="1"/>
                        <a:t>remplir</a:t>
                      </a:r>
                      <a:r>
                        <a:rPr lang="en-ZA" sz="1100" dirty="0"/>
                        <a:t> la </a:t>
                      </a:r>
                      <a:r>
                        <a:rPr lang="en-ZA" sz="1100" dirty="0" err="1"/>
                        <a:t>liste</a:t>
                      </a:r>
                      <a:r>
                        <a:rPr lang="en-ZA" sz="1100" dirty="0"/>
                        <a:t> de </a:t>
                      </a:r>
                      <a:r>
                        <a:rPr lang="en-ZA" sz="1100" dirty="0" err="1"/>
                        <a:t>contrôle</a:t>
                      </a:r>
                      <a:r>
                        <a:rPr lang="en-ZA" sz="1100" dirty="0"/>
                        <a:t> de </a:t>
                      </a:r>
                      <a:r>
                        <a:rPr lang="en-ZA" sz="1100" dirty="0" err="1"/>
                        <a:t>sécurité</a:t>
                      </a:r>
                      <a:r>
                        <a:rPr lang="en-ZA" sz="1100" dirty="0"/>
                        <a:t>, les </a:t>
                      </a:r>
                      <a:r>
                        <a:rPr lang="en-ZA" sz="1100" dirty="0" err="1"/>
                        <a:t>gestionnaires</a:t>
                      </a:r>
                      <a:r>
                        <a:rPr lang="en-ZA" sz="1100" dirty="0"/>
                        <a:t> de </a:t>
                      </a:r>
                      <a:r>
                        <a:rPr lang="en-ZA" sz="1100" dirty="0" err="1"/>
                        <a:t>cas</a:t>
                      </a:r>
                      <a:r>
                        <a:rPr lang="en-ZA" sz="1100" dirty="0"/>
                        <a:t> </a:t>
                      </a:r>
                      <a:r>
                        <a:rPr lang="en-ZA" sz="1100" dirty="0" err="1"/>
                        <a:t>doivent</a:t>
                      </a:r>
                      <a:r>
                        <a:rPr lang="en-ZA" sz="1100" dirty="0"/>
                        <a:t> </a:t>
                      </a:r>
                      <a:r>
                        <a:rPr lang="en-ZA" sz="1100" dirty="0" err="1"/>
                        <a:t>expliquer</a:t>
                      </a:r>
                      <a:r>
                        <a:rPr lang="en-ZA" sz="1100" dirty="0"/>
                        <a:t> à </a:t>
                      </a:r>
                      <a:r>
                        <a:rPr lang="en-ZA" sz="1100" dirty="0" err="1"/>
                        <a:t>l'enfant</a:t>
                      </a:r>
                      <a:r>
                        <a:rPr lang="en-ZA" sz="1100" dirty="0"/>
                        <a:t> le but de </a:t>
                      </a:r>
                      <a:r>
                        <a:rPr lang="en-ZA" sz="1100" dirty="0" err="1"/>
                        <a:t>l'activité</a:t>
                      </a:r>
                      <a:r>
                        <a:rPr lang="en-ZA" sz="1100" dirty="0"/>
                        <a:t> : </a:t>
                      </a:r>
                      <a:endParaRPr sz="1350" dirty="0"/>
                    </a:p>
                    <a:p>
                      <a:pPr marL="628650" marR="0" lvl="1" indent="-171450" algn="l" rtl="0">
                        <a:spcBef>
                          <a:spcPts val="0"/>
                        </a:spcBef>
                        <a:spcAft>
                          <a:spcPts val="0"/>
                        </a:spcAft>
                        <a:buClr>
                          <a:schemeClr val="dk1"/>
                        </a:buClr>
                        <a:buSzPts val="1100"/>
                        <a:buFont typeface="Arial"/>
                        <a:buChar char="•"/>
                      </a:pPr>
                      <a:r>
                        <a:rPr lang="en-ZA" sz="1100" u="none" strike="noStrike" cap="none" dirty="0" err="1"/>
                        <a:t>Discuter</a:t>
                      </a:r>
                      <a:r>
                        <a:rPr lang="en-ZA" sz="1100" u="none" strike="noStrike" cap="none" dirty="0"/>
                        <a:t> de </a:t>
                      </a:r>
                      <a:r>
                        <a:rPr lang="en-ZA" sz="1100" u="none" strike="noStrike" cap="none" dirty="0" err="1"/>
                        <a:t>ce</a:t>
                      </a:r>
                      <a:r>
                        <a:rPr lang="en-ZA" sz="1100" u="none" strike="noStrike" cap="none" dirty="0"/>
                        <a:t> </a:t>
                      </a:r>
                      <a:r>
                        <a:rPr lang="en-ZA" sz="1100" u="none" strike="noStrike" cap="none" dirty="0" err="1"/>
                        <a:t>qu'ils</a:t>
                      </a:r>
                      <a:r>
                        <a:rPr lang="en-ZA" sz="1100" u="none" strike="noStrike" cap="none" dirty="0"/>
                        <a:t> </a:t>
                      </a:r>
                      <a:r>
                        <a:rPr lang="en-ZA" sz="1100" u="none" strike="noStrike" cap="none" dirty="0" err="1"/>
                        <a:t>peuvent</a:t>
                      </a:r>
                      <a:r>
                        <a:rPr lang="en-ZA" sz="1100" u="none" strike="noStrike" cap="none" dirty="0"/>
                        <a:t> faire </a:t>
                      </a:r>
                      <a:r>
                        <a:rPr lang="en-ZA" sz="1100" u="none" strike="noStrike" cap="none" dirty="0" err="1"/>
                        <a:t>lorsqu'ils</a:t>
                      </a:r>
                      <a:r>
                        <a:rPr lang="en-ZA" sz="1100" u="none" strike="noStrike" cap="none" dirty="0"/>
                        <a:t> ne se </a:t>
                      </a:r>
                      <a:r>
                        <a:rPr lang="en-ZA" sz="1100" u="none" strike="noStrike" cap="none" dirty="0" err="1"/>
                        <a:t>sentent</a:t>
                      </a:r>
                      <a:r>
                        <a:rPr lang="en-ZA" sz="1100" u="none" strike="noStrike" cap="none" dirty="0"/>
                        <a:t> pas </a:t>
                      </a:r>
                      <a:r>
                        <a:rPr lang="en-ZA" sz="1100" u="none" strike="noStrike" cap="none" dirty="0" err="1"/>
                        <a:t>en</a:t>
                      </a:r>
                      <a:r>
                        <a:rPr lang="en-ZA" sz="1100" u="none" strike="noStrike" cap="none" dirty="0"/>
                        <a:t> </a:t>
                      </a:r>
                      <a:r>
                        <a:rPr lang="en-ZA" sz="1100" u="none" strike="noStrike" cap="none" dirty="0" err="1"/>
                        <a:t>sécurité</a:t>
                      </a:r>
                      <a:r>
                        <a:rPr lang="en-ZA" sz="1100" u="none" strike="noStrike" cap="none" dirty="0"/>
                        <a:t>. </a:t>
                      </a:r>
                      <a:endParaRPr sz="1350" u="none" strike="noStrike" cap="none" dirty="0"/>
                    </a:p>
                    <a:p>
                      <a:pPr marL="628650" marR="0" lvl="1" indent="-171450" algn="l" rtl="0">
                        <a:spcBef>
                          <a:spcPts val="0"/>
                        </a:spcBef>
                        <a:spcAft>
                          <a:spcPts val="0"/>
                        </a:spcAft>
                        <a:buClr>
                          <a:schemeClr val="dk1"/>
                        </a:buClr>
                        <a:buSzPts val="1100"/>
                        <a:buFont typeface="Arial"/>
                        <a:buChar char="•"/>
                      </a:pPr>
                      <a:r>
                        <a:rPr lang="en-ZA" sz="1100" u="none" strike="noStrike" cap="none" dirty="0" err="1"/>
                        <a:t>Ils</a:t>
                      </a:r>
                      <a:r>
                        <a:rPr lang="en-ZA" sz="1100" u="none" strike="noStrike" cap="none" dirty="0"/>
                        <a:t> </a:t>
                      </a:r>
                      <a:r>
                        <a:rPr lang="en-ZA" sz="1100" u="none" strike="noStrike" cap="none" dirty="0" err="1"/>
                        <a:t>élaborent</a:t>
                      </a:r>
                      <a:r>
                        <a:rPr lang="en-ZA" sz="1100" u="none" strike="noStrike" cap="none" dirty="0"/>
                        <a:t> ensemble un plan qui, </a:t>
                      </a:r>
                      <a:r>
                        <a:rPr lang="en-ZA" sz="1100" u="none" strike="noStrike" cap="none" dirty="0" err="1"/>
                        <a:t>espérons</a:t>
                      </a:r>
                      <a:r>
                        <a:rPr lang="en-ZA" sz="1100" u="none" strike="noStrike" cap="none" dirty="0"/>
                        <a:t>-le, </a:t>
                      </a:r>
                      <a:r>
                        <a:rPr lang="en-ZA" sz="1100" u="none" strike="noStrike" cap="none" dirty="0" err="1"/>
                        <a:t>leur</a:t>
                      </a:r>
                      <a:r>
                        <a:rPr lang="en-ZA" sz="1100" u="none" strike="noStrike" cap="none" dirty="0"/>
                        <a:t> </a:t>
                      </a:r>
                      <a:r>
                        <a:rPr lang="en-ZA" sz="1100" u="none" strike="noStrike" cap="none" dirty="0" err="1"/>
                        <a:t>permettra</a:t>
                      </a:r>
                      <a:r>
                        <a:rPr lang="en-ZA" sz="1100" u="none" strike="noStrike" cap="none" dirty="0"/>
                        <a:t> de se </a:t>
                      </a:r>
                      <a:r>
                        <a:rPr lang="en-ZA" sz="1100" u="none" strike="noStrike" cap="none" dirty="0" err="1"/>
                        <a:t>sentir</a:t>
                      </a:r>
                      <a:r>
                        <a:rPr lang="en-ZA" sz="1100" u="none" strike="noStrike" cap="none" dirty="0"/>
                        <a:t> plus </a:t>
                      </a:r>
                      <a:r>
                        <a:rPr lang="en-ZA" sz="1100" u="none" strike="noStrike" cap="none" dirty="0" err="1"/>
                        <a:t>en</a:t>
                      </a:r>
                      <a:r>
                        <a:rPr lang="en-ZA" sz="1100" u="none" strike="noStrike" cap="none" dirty="0"/>
                        <a:t> </a:t>
                      </a:r>
                      <a:r>
                        <a:rPr lang="en-ZA" sz="1100" u="none" strike="noStrike" cap="none" dirty="0" err="1"/>
                        <a:t>sécurité</a:t>
                      </a:r>
                      <a:r>
                        <a:rPr lang="en-ZA" sz="1100" u="none" strike="noStrike" cap="none" dirty="0"/>
                        <a:t>.</a:t>
                      </a:r>
                      <a:endParaRPr sz="1350" u="none" strike="noStrike" cap="none"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ZA" sz="1100" b="1">
                          <a:solidFill>
                            <a:schemeClr val="dk1"/>
                          </a:solidFill>
                        </a:rPr>
                        <a:t>Orientations</a:t>
                      </a:r>
                      <a:endParaRPr sz="1100" b="1">
                        <a:solidFill>
                          <a:schemeClr val="dk1"/>
                        </a:solidFill>
                      </a:endParaRPr>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a:txBody>
                    <a:bodyPr/>
                    <a:lstStyle/>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Veillez</a:t>
                      </a:r>
                      <a:r>
                        <a:rPr lang="en-ZA" sz="1100" dirty="0">
                          <a:solidFill>
                            <a:schemeClr val="dk1"/>
                          </a:solidFill>
                        </a:rPr>
                        <a:t> à </a:t>
                      </a:r>
                      <a:r>
                        <a:rPr lang="en-ZA" sz="1100" dirty="0" err="1">
                          <a:solidFill>
                            <a:schemeClr val="dk1"/>
                          </a:solidFill>
                        </a:rPr>
                        <a:t>rencontrer</a:t>
                      </a:r>
                      <a:r>
                        <a:rPr lang="en-ZA" sz="1100" dirty="0">
                          <a:solidFill>
                            <a:schemeClr val="dk1"/>
                          </a:solidFill>
                        </a:rPr>
                        <a:t> </a:t>
                      </a:r>
                      <a:r>
                        <a:rPr lang="en-ZA" sz="1100" dirty="0" err="1">
                          <a:solidFill>
                            <a:schemeClr val="dk1"/>
                          </a:solidFill>
                        </a:rPr>
                        <a:t>l'enfant</a:t>
                      </a:r>
                      <a:r>
                        <a:rPr lang="en-ZA" sz="1100" dirty="0">
                          <a:solidFill>
                            <a:schemeClr val="dk1"/>
                          </a:solidFill>
                        </a:rPr>
                        <a:t> dans un lieu </a:t>
                      </a:r>
                      <a:r>
                        <a:rPr lang="en-ZA" sz="1100" dirty="0" err="1">
                          <a:solidFill>
                            <a:schemeClr val="dk1"/>
                          </a:solidFill>
                        </a:rPr>
                        <a:t>privé</a:t>
                      </a:r>
                      <a:r>
                        <a:rPr lang="en-ZA" sz="1100" dirty="0">
                          <a:solidFill>
                            <a:schemeClr val="dk1"/>
                          </a:solidFill>
                        </a:rPr>
                        <a:t>, </a:t>
                      </a:r>
                      <a:r>
                        <a:rPr lang="en-ZA" sz="1100" dirty="0" err="1">
                          <a:solidFill>
                            <a:schemeClr val="dk1"/>
                          </a:solidFill>
                        </a:rPr>
                        <a:t>calme</a:t>
                      </a:r>
                      <a:r>
                        <a:rPr lang="en-ZA" sz="1100" dirty="0">
                          <a:solidFill>
                            <a:schemeClr val="dk1"/>
                          </a:solidFill>
                        </a:rPr>
                        <a:t>, </a:t>
                      </a:r>
                      <a:r>
                        <a:rPr lang="en-ZA" sz="1100" dirty="0" err="1">
                          <a:solidFill>
                            <a:schemeClr val="dk1"/>
                          </a:solidFill>
                        </a:rPr>
                        <a:t>sûr</a:t>
                      </a:r>
                      <a:r>
                        <a:rPr lang="en-ZA" sz="1100" dirty="0">
                          <a:solidFill>
                            <a:schemeClr val="dk1"/>
                          </a:solidFill>
                        </a:rPr>
                        <a:t>, </a:t>
                      </a:r>
                      <a:r>
                        <a:rPr lang="en-ZA" sz="1100" dirty="0" err="1">
                          <a:solidFill>
                            <a:schemeClr val="dk1"/>
                          </a:solidFill>
                        </a:rPr>
                        <a:t>adapté</a:t>
                      </a:r>
                      <a:r>
                        <a:rPr lang="en-ZA" sz="1100" dirty="0">
                          <a:solidFill>
                            <a:schemeClr val="dk1"/>
                          </a:solidFill>
                        </a:rPr>
                        <a:t> à </a:t>
                      </a:r>
                      <a:r>
                        <a:rPr lang="en-ZA" sz="1100" dirty="0" err="1">
                          <a:solidFill>
                            <a:schemeClr val="dk1"/>
                          </a:solidFill>
                        </a:rPr>
                        <a:t>l'enfant</a:t>
                      </a:r>
                      <a:r>
                        <a:rPr lang="en-ZA" sz="1100" dirty="0">
                          <a:solidFill>
                            <a:schemeClr val="dk1"/>
                          </a:solidFill>
                        </a:rPr>
                        <a:t> et </a:t>
                      </a:r>
                      <a:r>
                        <a:rPr lang="en-ZA" sz="1100" dirty="0" err="1">
                          <a:solidFill>
                            <a:schemeClr val="dk1"/>
                          </a:solidFill>
                        </a:rPr>
                        <a:t>confortable</a:t>
                      </a:r>
                      <a:r>
                        <a:rPr lang="en-ZA" sz="1100" dirty="0">
                          <a:solidFill>
                            <a:schemeClr val="dk1"/>
                          </a:solidFill>
                        </a:rPr>
                        <a:t>. </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Expliquez</a:t>
                      </a:r>
                      <a:r>
                        <a:rPr lang="en-ZA" sz="1100" dirty="0">
                          <a:solidFill>
                            <a:schemeClr val="dk1"/>
                          </a:solidFill>
                        </a:rPr>
                        <a:t> à </a:t>
                      </a:r>
                      <a:r>
                        <a:rPr lang="en-ZA" sz="1100" dirty="0" err="1">
                          <a:solidFill>
                            <a:schemeClr val="dk1"/>
                          </a:solidFill>
                        </a:rPr>
                        <a:t>l'enfant</a:t>
                      </a:r>
                      <a:r>
                        <a:rPr lang="en-ZA" sz="1100" dirty="0">
                          <a:solidFill>
                            <a:schemeClr val="dk1"/>
                          </a:solidFill>
                        </a:rPr>
                        <a:t> </a:t>
                      </a:r>
                      <a:r>
                        <a:rPr lang="en-ZA" sz="1100" dirty="0" err="1">
                          <a:solidFill>
                            <a:schemeClr val="dk1"/>
                          </a:solidFill>
                        </a:rPr>
                        <a:t>l'objectif</a:t>
                      </a:r>
                      <a:r>
                        <a:rPr lang="en-ZA" sz="1100" dirty="0">
                          <a:solidFill>
                            <a:schemeClr val="dk1"/>
                          </a:solidFill>
                        </a:rPr>
                        <a:t> de la </a:t>
                      </a:r>
                      <a:r>
                        <a:rPr lang="en-ZA" sz="1100" dirty="0" err="1">
                          <a:solidFill>
                            <a:schemeClr val="dk1"/>
                          </a:solidFill>
                        </a:rPr>
                        <a:t>liste</a:t>
                      </a:r>
                      <a:r>
                        <a:rPr lang="en-ZA" sz="1100" dirty="0">
                          <a:solidFill>
                            <a:schemeClr val="dk1"/>
                          </a:solidFill>
                        </a:rPr>
                        <a:t> de </a:t>
                      </a:r>
                      <a:r>
                        <a:rPr lang="en-ZA" sz="1100" dirty="0" err="1">
                          <a:solidFill>
                            <a:schemeClr val="dk1"/>
                          </a:solidFill>
                        </a:rPr>
                        <a:t>contrôle</a:t>
                      </a:r>
                      <a:r>
                        <a:rPr lang="en-ZA" sz="1100" dirty="0">
                          <a:solidFill>
                            <a:schemeClr val="dk1"/>
                          </a:solidFill>
                        </a:rPr>
                        <a:t> de </a:t>
                      </a:r>
                      <a:r>
                        <a:rPr lang="en-ZA" sz="1100" dirty="0" err="1">
                          <a:solidFill>
                            <a:schemeClr val="dk1"/>
                          </a:solidFill>
                        </a:rPr>
                        <a:t>sécurité</a:t>
                      </a:r>
                      <a:r>
                        <a:rPr lang="en-ZA" sz="1100" dirty="0">
                          <a:solidFill>
                            <a:schemeClr val="dk1"/>
                          </a:solidFill>
                        </a:rPr>
                        <a:t> </a:t>
                      </a:r>
                      <a:r>
                        <a:rPr lang="en-ZA" sz="1100" dirty="0" err="1">
                          <a:solidFill>
                            <a:schemeClr val="dk1"/>
                          </a:solidFill>
                        </a:rPr>
                        <a:t>avant</a:t>
                      </a:r>
                      <a:r>
                        <a:rPr lang="en-ZA" sz="1100" dirty="0">
                          <a:solidFill>
                            <a:schemeClr val="dk1"/>
                          </a:solidFill>
                        </a:rPr>
                        <a:t> de </a:t>
                      </a:r>
                      <a:r>
                        <a:rPr lang="en-ZA" sz="1100" dirty="0" err="1">
                          <a:solidFill>
                            <a:schemeClr val="dk1"/>
                          </a:solidFill>
                        </a:rPr>
                        <a:t>lui</a:t>
                      </a:r>
                      <a:r>
                        <a:rPr lang="en-ZA" sz="1100" dirty="0">
                          <a:solidFill>
                            <a:schemeClr val="dk1"/>
                          </a:solidFill>
                        </a:rPr>
                        <a:t> </a:t>
                      </a:r>
                      <a:r>
                        <a:rPr lang="en-ZA" sz="1100" dirty="0" err="1">
                          <a:solidFill>
                            <a:schemeClr val="dk1"/>
                          </a:solidFill>
                        </a:rPr>
                        <a:t>présenter</a:t>
                      </a:r>
                      <a:r>
                        <a:rPr lang="en-ZA" sz="1100" dirty="0">
                          <a:solidFill>
                            <a:schemeClr val="dk1"/>
                          </a:solidFill>
                        </a:rPr>
                        <a:t> la </a:t>
                      </a:r>
                      <a:r>
                        <a:rPr lang="en-ZA" sz="1100" dirty="0" err="1">
                          <a:solidFill>
                            <a:schemeClr val="dk1"/>
                          </a:solidFill>
                        </a:rPr>
                        <a:t>liste</a:t>
                      </a:r>
                      <a:r>
                        <a:rPr lang="en-ZA" sz="1100" dirty="0">
                          <a:solidFill>
                            <a:schemeClr val="dk1"/>
                          </a:solidFill>
                        </a:rPr>
                        <a:t> de </a:t>
                      </a:r>
                      <a:r>
                        <a:rPr lang="en-ZA" sz="1100" dirty="0" err="1">
                          <a:solidFill>
                            <a:schemeClr val="dk1"/>
                          </a:solidFill>
                        </a:rPr>
                        <a:t>contrôle</a:t>
                      </a:r>
                      <a:r>
                        <a:rPr lang="en-ZA" sz="1100" dirty="0">
                          <a:solidFill>
                            <a:schemeClr val="dk1"/>
                          </a:solidFill>
                        </a:rPr>
                        <a:t> de </a:t>
                      </a:r>
                      <a:r>
                        <a:rPr lang="en-ZA" sz="1100" dirty="0" err="1">
                          <a:solidFill>
                            <a:schemeClr val="dk1"/>
                          </a:solidFill>
                        </a:rPr>
                        <a:t>sécurité</a:t>
                      </a:r>
                      <a:r>
                        <a:rPr lang="en-ZA" sz="1100" dirty="0">
                          <a:solidFill>
                            <a:schemeClr val="dk1"/>
                          </a:solidFill>
                        </a:rPr>
                        <a:t> et de passer </a:t>
                      </a:r>
                      <a:r>
                        <a:rPr lang="en-ZA" sz="1100" dirty="0" err="1">
                          <a:solidFill>
                            <a:schemeClr val="dk1"/>
                          </a:solidFill>
                        </a:rPr>
                        <a:t>en</a:t>
                      </a:r>
                      <a:r>
                        <a:rPr lang="en-ZA" sz="1100" dirty="0">
                          <a:solidFill>
                            <a:schemeClr val="dk1"/>
                          </a:solidFill>
                        </a:rPr>
                        <a:t> revue les questions ensemble. </a:t>
                      </a:r>
                      <a:endParaRPr dirty="0"/>
                    </a:p>
                    <a:p>
                      <a:pPr marL="171450" marR="0" lvl="0" indent="-171450" algn="l" rtl="0">
                        <a:spcBef>
                          <a:spcPts val="0"/>
                        </a:spcBef>
                        <a:spcAft>
                          <a:spcPts val="0"/>
                        </a:spcAft>
                        <a:buClr>
                          <a:schemeClr val="dk1"/>
                        </a:buClr>
                        <a:buSzPts val="1100"/>
                        <a:buFont typeface="Arial"/>
                        <a:buChar char="•"/>
                      </a:pPr>
                      <a:r>
                        <a:rPr lang="en-ZA" sz="1100" dirty="0" err="1">
                          <a:solidFill>
                            <a:schemeClr val="dk1"/>
                          </a:solidFill>
                        </a:rPr>
                        <a:t>Discutez</a:t>
                      </a:r>
                      <a:r>
                        <a:rPr lang="en-ZA" sz="1100" dirty="0">
                          <a:solidFill>
                            <a:schemeClr val="dk1"/>
                          </a:solidFill>
                        </a:rPr>
                        <a:t> de </a:t>
                      </a:r>
                      <a:r>
                        <a:rPr lang="en-ZA" sz="1100" dirty="0" err="1">
                          <a:solidFill>
                            <a:schemeClr val="dk1"/>
                          </a:solidFill>
                        </a:rPr>
                        <a:t>chaque</a:t>
                      </a:r>
                      <a:r>
                        <a:rPr lang="en-ZA" sz="1100" dirty="0">
                          <a:solidFill>
                            <a:schemeClr val="dk1"/>
                          </a:solidFill>
                        </a:rPr>
                        <a:t> question avec </a:t>
                      </a:r>
                      <a:r>
                        <a:rPr lang="en-ZA" sz="1100" dirty="0" err="1">
                          <a:solidFill>
                            <a:schemeClr val="dk1"/>
                          </a:solidFill>
                        </a:rPr>
                        <a:t>l'enfant</a:t>
                      </a:r>
                      <a:r>
                        <a:rPr lang="en-ZA" sz="1100" dirty="0">
                          <a:solidFill>
                            <a:schemeClr val="dk1"/>
                          </a:solidFill>
                        </a:rPr>
                        <a:t>, </a:t>
                      </a:r>
                      <a:r>
                        <a:rPr lang="en-ZA" sz="1100" dirty="0" err="1">
                          <a:solidFill>
                            <a:schemeClr val="dk1"/>
                          </a:solidFill>
                        </a:rPr>
                        <a:t>encouragez</a:t>
                      </a:r>
                      <a:r>
                        <a:rPr lang="en-ZA" sz="1100" dirty="0">
                          <a:solidFill>
                            <a:schemeClr val="dk1"/>
                          </a:solidFill>
                        </a:rPr>
                        <a:t>-le à </a:t>
                      </a:r>
                      <a:r>
                        <a:rPr lang="en-ZA" sz="1100" dirty="0" err="1">
                          <a:solidFill>
                            <a:schemeClr val="dk1"/>
                          </a:solidFill>
                        </a:rPr>
                        <a:t>partager</a:t>
                      </a:r>
                      <a:r>
                        <a:rPr lang="en-ZA" sz="1100" dirty="0">
                          <a:solidFill>
                            <a:schemeClr val="dk1"/>
                          </a:solidFill>
                        </a:rPr>
                        <a:t> </a:t>
                      </a:r>
                      <a:r>
                        <a:rPr lang="en-ZA" sz="1100" dirty="0" err="1">
                          <a:solidFill>
                            <a:schemeClr val="dk1"/>
                          </a:solidFill>
                        </a:rPr>
                        <a:t>ses</a:t>
                      </a:r>
                      <a:r>
                        <a:rPr lang="en-ZA" sz="1100" dirty="0">
                          <a:solidFill>
                            <a:schemeClr val="dk1"/>
                          </a:solidFill>
                        </a:rPr>
                        <a:t> </a:t>
                      </a:r>
                      <a:r>
                        <a:rPr lang="en-ZA" sz="1100" dirty="0" err="1">
                          <a:solidFill>
                            <a:schemeClr val="dk1"/>
                          </a:solidFill>
                        </a:rPr>
                        <a:t>idées</a:t>
                      </a:r>
                      <a:r>
                        <a:rPr lang="en-ZA" sz="1100" dirty="0">
                          <a:solidFill>
                            <a:schemeClr val="dk1"/>
                          </a:solidFill>
                        </a:rPr>
                        <a:t> et à </a:t>
                      </a:r>
                      <a:r>
                        <a:rPr lang="en-ZA" sz="1100" dirty="0" err="1">
                          <a:solidFill>
                            <a:schemeClr val="dk1"/>
                          </a:solidFill>
                        </a:rPr>
                        <a:t>formuler</a:t>
                      </a:r>
                      <a:r>
                        <a:rPr lang="en-ZA" sz="1100" dirty="0">
                          <a:solidFill>
                            <a:schemeClr val="dk1"/>
                          </a:solidFill>
                        </a:rPr>
                        <a:t> </a:t>
                      </a:r>
                      <a:r>
                        <a:rPr lang="en-ZA" sz="1100" dirty="0" err="1">
                          <a:solidFill>
                            <a:schemeClr val="dk1"/>
                          </a:solidFill>
                        </a:rPr>
                        <a:t>ses</a:t>
                      </a:r>
                      <a:r>
                        <a:rPr lang="en-ZA" sz="1100" dirty="0">
                          <a:solidFill>
                            <a:schemeClr val="dk1"/>
                          </a:solidFill>
                        </a:rPr>
                        <a:t> </a:t>
                      </a:r>
                      <a:r>
                        <a:rPr lang="en-ZA" sz="1100" dirty="0" err="1">
                          <a:solidFill>
                            <a:schemeClr val="dk1"/>
                          </a:solidFill>
                        </a:rPr>
                        <a:t>propres</a:t>
                      </a:r>
                      <a:r>
                        <a:rPr lang="en-ZA" sz="1100" dirty="0">
                          <a:solidFill>
                            <a:schemeClr val="dk1"/>
                          </a:solidFill>
                        </a:rPr>
                        <a:t> </a:t>
                      </a:r>
                      <a:r>
                        <a:rPr lang="en-ZA" sz="1100" dirty="0" err="1">
                          <a:solidFill>
                            <a:schemeClr val="dk1"/>
                          </a:solidFill>
                        </a:rPr>
                        <a:t>réponses</a:t>
                      </a:r>
                      <a:r>
                        <a:rPr lang="en-ZA" sz="1100" dirty="0">
                          <a:solidFill>
                            <a:schemeClr val="dk1"/>
                          </a:solidFill>
                        </a:rPr>
                        <a:t>. </a:t>
                      </a:r>
                      <a:endParaRPr dirty="0"/>
                    </a:p>
                  </a:txBody>
                  <a:tcPr marL="91450" marR="91450" marT="45725" marB="45725">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bl>
          </a:graphicData>
        </a:graphic>
      </p:graphicFrame>
      <p:grpSp>
        <p:nvGrpSpPr>
          <p:cNvPr id="2519" name="Google Shape;2519;p81"/>
          <p:cNvGrpSpPr/>
          <p:nvPr/>
        </p:nvGrpSpPr>
        <p:grpSpPr>
          <a:xfrm>
            <a:off x="4584507" y="7431443"/>
            <a:ext cx="1665821" cy="1679269"/>
            <a:chOff x="4459559" y="7292430"/>
            <a:chExt cx="1899928" cy="1915264"/>
          </a:xfrm>
        </p:grpSpPr>
        <p:grpSp>
          <p:nvGrpSpPr>
            <p:cNvPr id="2520" name="Google Shape;2520;p81"/>
            <p:cNvGrpSpPr/>
            <p:nvPr/>
          </p:nvGrpSpPr>
          <p:grpSpPr>
            <a:xfrm>
              <a:off x="5139922" y="7732513"/>
              <a:ext cx="1219565" cy="1475181"/>
              <a:chOff x="1589692" y="2426187"/>
              <a:chExt cx="2547125" cy="3080993"/>
            </a:xfrm>
          </p:grpSpPr>
          <p:grpSp>
            <p:nvGrpSpPr>
              <p:cNvPr id="2521" name="Google Shape;2521;p81"/>
              <p:cNvGrpSpPr/>
              <p:nvPr/>
            </p:nvGrpSpPr>
            <p:grpSpPr>
              <a:xfrm>
                <a:off x="1589692" y="2426187"/>
                <a:ext cx="2547125" cy="3080993"/>
                <a:chOff x="8419175" y="3493727"/>
                <a:chExt cx="2155544" cy="2384525"/>
              </a:xfrm>
            </p:grpSpPr>
            <p:sp>
              <p:nvSpPr>
                <p:cNvPr id="2522" name="Google Shape;2522;p81"/>
                <p:cNvSpPr/>
                <p:nvPr/>
              </p:nvSpPr>
              <p:spPr>
                <a:xfrm>
                  <a:off x="8419175" y="3493727"/>
                  <a:ext cx="2155544" cy="2384525"/>
                </a:xfrm>
                <a:prstGeom prst="snip1Rect">
                  <a:avLst>
                    <a:gd name="adj" fmla="val 23266"/>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3" name="Google Shape;2523;p81"/>
                <p:cNvSpPr/>
                <p:nvPr/>
              </p:nvSpPr>
              <p:spPr>
                <a:xfrm rot="-3238909">
                  <a:off x="8728640" y="3742638"/>
                  <a:ext cx="404995" cy="20611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4" name="Google Shape;2524;p81"/>
                <p:cNvSpPr/>
                <p:nvPr/>
              </p:nvSpPr>
              <p:spPr>
                <a:xfrm rot="-3238909">
                  <a:off x="8745315" y="4171562"/>
                  <a:ext cx="404995" cy="20611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5" name="Google Shape;2525;p81"/>
                <p:cNvSpPr/>
                <p:nvPr/>
              </p:nvSpPr>
              <p:spPr>
                <a:xfrm rot="-3238909">
                  <a:off x="8745315" y="4582933"/>
                  <a:ext cx="404995" cy="206111"/>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26" name="Google Shape;2526;p81"/>
              <p:cNvGrpSpPr/>
              <p:nvPr/>
            </p:nvGrpSpPr>
            <p:grpSpPr>
              <a:xfrm>
                <a:off x="3120603" y="4404811"/>
                <a:ext cx="730468" cy="923687"/>
                <a:chOff x="6552775" y="3385093"/>
                <a:chExt cx="997833" cy="1261775"/>
              </a:xfrm>
            </p:grpSpPr>
            <p:grpSp>
              <p:nvGrpSpPr>
                <p:cNvPr id="2527" name="Google Shape;2527;p81"/>
                <p:cNvGrpSpPr/>
                <p:nvPr/>
              </p:nvGrpSpPr>
              <p:grpSpPr>
                <a:xfrm>
                  <a:off x="6552775" y="3385093"/>
                  <a:ext cx="997833" cy="1261775"/>
                  <a:chOff x="2742000" y="3039417"/>
                  <a:chExt cx="1237785" cy="1565198"/>
                </a:xfrm>
              </p:grpSpPr>
              <p:sp>
                <p:nvSpPr>
                  <p:cNvPr id="2528" name="Google Shape;2528;p81"/>
                  <p:cNvSpPr/>
                  <p:nvPr/>
                </p:nvSpPr>
                <p:spPr>
                  <a:xfrm>
                    <a:off x="2780231" y="3268017"/>
                    <a:ext cx="1162307" cy="86227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9" name="Google Shape;2529;p81"/>
                  <p:cNvSpPr/>
                  <p:nvPr/>
                </p:nvSpPr>
                <p:spPr>
                  <a:xfrm rot="-7610534">
                    <a:off x="3349123" y="3854894"/>
                    <a:ext cx="426233" cy="724133"/>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0" name="Google Shape;2530;p81"/>
                  <p:cNvSpPr/>
                  <p:nvPr/>
                </p:nvSpPr>
                <p:spPr>
                  <a:xfrm rot="-3178657">
                    <a:off x="2946281" y="3849609"/>
                    <a:ext cx="426233" cy="724134"/>
                  </a:xfrm>
                  <a:prstGeom prst="flowChartOnlineStorag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1" name="Google Shape;2531;p81"/>
                  <p:cNvSpPr/>
                  <p:nvPr/>
                </p:nvSpPr>
                <p:spPr>
                  <a:xfrm>
                    <a:off x="2966276" y="3704343"/>
                    <a:ext cx="790215" cy="507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2" name="Google Shape;2532;p81"/>
                  <p:cNvSpPr/>
                  <p:nvPr/>
                </p:nvSpPr>
                <p:spPr>
                  <a:xfrm>
                    <a:off x="2780231" y="3039417"/>
                    <a:ext cx="1162307" cy="228600"/>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33" name="Google Shape;2533;p81"/>
                <p:cNvSpPr/>
                <p:nvPr/>
              </p:nvSpPr>
              <p:spPr>
                <a:xfrm>
                  <a:off x="6602642" y="3392652"/>
                  <a:ext cx="886622" cy="1184526"/>
                </a:xfrm>
                <a:prstGeom prst="mathPlus">
                  <a:avLst>
                    <a:gd name="adj1" fmla="val 17014"/>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534" name="Google Shape;2534;p81"/>
            <p:cNvGrpSpPr/>
            <p:nvPr/>
          </p:nvGrpSpPr>
          <p:grpSpPr>
            <a:xfrm rot="1465369">
              <a:off x="4500019" y="7437815"/>
              <a:ext cx="782241" cy="365000"/>
              <a:chOff x="-136130" y="1406917"/>
              <a:chExt cx="2401118" cy="1120383"/>
            </a:xfrm>
          </p:grpSpPr>
          <p:sp>
            <p:nvSpPr>
              <p:cNvPr id="2535" name="Google Shape;2535;p81"/>
              <p:cNvSpPr/>
              <p:nvPr/>
            </p:nvSpPr>
            <p:spPr>
              <a:xfrm rot="6300000">
                <a:off x="1820522" y="1812699"/>
                <a:ext cx="259785" cy="581733"/>
              </a:xfrm>
              <a:prstGeom prst="round2SameRect">
                <a:avLst>
                  <a:gd name="adj1" fmla="val 50000"/>
                  <a:gd name="adj2" fmla="val 0"/>
                </a:avLst>
              </a:prstGeom>
              <a:solidFill>
                <a:srgbClr val="9BD3F1"/>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6" name="Google Shape;2536;p81"/>
              <p:cNvSpPr/>
              <p:nvPr/>
            </p:nvSpPr>
            <p:spPr>
              <a:xfrm>
                <a:off x="1319570" y="1892300"/>
                <a:ext cx="635000" cy="635000"/>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7" name="Google Shape;2537;p81"/>
              <p:cNvSpPr/>
              <p:nvPr/>
            </p:nvSpPr>
            <p:spPr>
              <a:xfrm rot="6300000">
                <a:off x="267870" y="1225550"/>
                <a:ext cx="647700" cy="1333500"/>
              </a:xfrm>
              <a:prstGeom prst="round2SameRect">
                <a:avLst>
                  <a:gd name="adj1" fmla="val 50000"/>
                  <a:gd name="adj2" fmla="val 0"/>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538" name="Google Shape;2538;p81"/>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9" name="Google Shape;2539;p81"/>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0" name="Google Shape;2540;p81"/>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1" name="Google Shape;2541;p81"/>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2" name="Google Shape;2542;p81"/>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3" name="Google Shape;2543;p81"/>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4" name="Google Shape;2544;p81"/>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82"/>
          <p:cNvSpPr txBox="1"/>
          <p:nvPr/>
        </p:nvSpPr>
        <p:spPr>
          <a:xfrm>
            <a:off x="990385" y="712856"/>
            <a:ext cx="513769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Rédigez votre propre liste de contrôle de sécurité</a:t>
            </a:r>
            <a:endParaRPr sz="1100" i="1">
              <a:solidFill>
                <a:schemeClr val="dk1"/>
              </a:solidFill>
              <a:latin typeface="Calibri"/>
              <a:ea typeface="Calibri"/>
              <a:cs typeface="Calibri"/>
              <a:sym typeface="Calibri"/>
            </a:endParaRPr>
          </a:p>
        </p:txBody>
      </p:sp>
      <p:graphicFrame>
        <p:nvGraphicFramePr>
          <p:cNvPr id="2550" name="Google Shape;2550;p82"/>
          <p:cNvGraphicFramePr/>
          <p:nvPr>
            <p:extLst>
              <p:ext uri="{D42A27DB-BD31-4B8C-83A1-F6EECF244321}">
                <p14:modId xmlns:p14="http://schemas.microsoft.com/office/powerpoint/2010/main" val="3416432448"/>
              </p:ext>
            </p:extLst>
          </p:nvPr>
        </p:nvGraphicFramePr>
        <p:xfrm>
          <a:off x="990384" y="1130011"/>
          <a:ext cx="5262925" cy="5224025"/>
        </p:xfrm>
        <a:graphic>
          <a:graphicData uri="http://schemas.openxmlformats.org/drawingml/2006/table">
            <a:tbl>
              <a:tblPr bandRow="1">
                <a:noFill/>
                <a:tableStyleId>{59794152-6BAD-43AB-A4FF-02C48B08AC93}</a:tableStyleId>
              </a:tblPr>
              <a:tblGrid>
                <a:gridCol w="2011900">
                  <a:extLst>
                    <a:ext uri="{9D8B030D-6E8A-4147-A177-3AD203B41FA5}">
                      <a16:colId xmlns:a16="http://schemas.microsoft.com/office/drawing/2014/main" val="20000"/>
                    </a:ext>
                  </a:extLst>
                </a:gridCol>
                <a:gridCol w="3251025">
                  <a:extLst>
                    <a:ext uri="{9D8B030D-6E8A-4147-A177-3AD203B41FA5}">
                      <a16:colId xmlns:a16="http://schemas.microsoft.com/office/drawing/2014/main" val="20001"/>
                    </a:ext>
                  </a:extLst>
                </a:gridCol>
              </a:tblGrid>
              <a:tr h="380550">
                <a:tc gridSpan="2">
                  <a:txBody>
                    <a:bodyPr/>
                    <a:lstStyle/>
                    <a:p>
                      <a:pPr marL="0" marR="0" lvl="0" indent="0" algn="just" rtl="0">
                        <a:spcBef>
                          <a:spcPts val="0"/>
                        </a:spcBef>
                        <a:spcAft>
                          <a:spcPts val="0"/>
                        </a:spcAft>
                        <a:buNone/>
                      </a:pPr>
                      <a:r>
                        <a:rPr lang="en-ZA" sz="1100" b="1">
                          <a:solidFill>
                            <a:schemeClr val="dk1"/>
                          </a:solidFill>
                        </a:rPr>
                        <a:t>S'il y a un problème ou si je ne me sens pas en sécurité...</a:t>
                      </a:r>
                      <a:endParaRPr sz="1100" b="1">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rgbClr val="9BD3F1"/>
                    </a:solidFill>
                  </a:tcPr>
                </a:tc>
                <a:tc hMerge="1">
                  <a:txBody>
                    <a:bodyPr/>
                    <a:lstStyle/>
                    <a:p>
                      <a:endParaRPr lang="en-BE"/>
                    </a:p>
                  </a:txBody>
                  <a:tcPr/>
                </a:tc>
                <a:extLst>
                  <a:ext uri="{0D108BD9-81ED-4DB2-BD59-A6C34878D82A}">
                    <a16:rowId xmlns:a16="http://schemas.microsoft.com/office/drawing/2014/main" val="10000"/>
                  </a:ext>
                </a:extLst>
              </a:tr>
              <a:tr h="691925">
                <a:tc>
                  <a:txBody>
                    <a:bodyPr/>
                    <a:lstStyle/>
                    <a:p>
                      <a:pPr marL="0" marR="0" lvl="0" indent="0" algn="l" rtl="0">
                        <a:spcBef>
                          <a:spcPts val="0"/>
                        </a:spcBef>
                        <a:spcAft>
                          <a:spcPts val="0"/>
                        </a:spcAft>
                        <a:buNone/>
                      </a:pPr>
                      <a:r>
                        <a:rPr lang="en-ZA" sz="1100">
                          <a:solidFill>
                            <a:schemeClr val="dk1"/>
                          </a:solidFill>
                        </a:rPr>
                        <a:t>Je peux appeler quelqu'un en utilisant ces numéros de téléphone</a:t>
                      </a:r>
                      <a:endParaRPr sz="1100">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100">
                          <a:solidFill>
                            <a:schemeClr val="dk1"/>
                          </a:solidFill>
                        </a:rPr>
                        <a:t> </a:t>
                      </a:r>
                      <a:endParaRPr sz="110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691925">
                <a:tc>
                  <a:txBody>
                    <a:bodyPr/>
                    <a:lstStyle/>
                    <a:p>
                      <a:pPr marL="0" marR="0" lvl="0" indent="0" algn="l" rtl="0">
                        <a:spcBef>
                          <a:spcPts val="0"/>
                        </a:spcBef>
                        <a:spcAft>
                          <a:spcPts val="0"/>
                        </a:spcAft>
                        <a:buNone/>
                      </a:pPr>
                      <a:r>
                        <a:rPr lang="en-ZA" sz="1100">
                          <a:solidFill>
                            <a:schemeClr val="dk1"/>
                          </a:solidFill>
                        </a:rPr>
                        <a:t>Je peux utiliser ce mot d'alerte </a:t>
                      </a:r>
                      <a:endParaRPr sz="1100">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100">
                          <a:solidFill>
                            <a:schemeClr val="dk1"/>
                          </a:solidFill>
                        </a:rPr>
                        <a:t> </a:t>
                      </a:r>
                      <a:endParaRPr sz="110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691925">
                <a:tc>
                  <a:txBody>
                    <a:bodyPr/>
                    <a:lstStyle/>
                    <a:p>
                      <a:pPr marL="0" marR="0" lvl="0" indent="0" algn="l" rtl="0">
                        <a:spcBef>
                          <a:spcPts val="0"/>
                        </a:spcBef>
                        <a:spcAft>
                          <a:spcPts val="0"/>
                        </a:spcAft>
                        <a:buNone/>
                      </a:pPr>
                      <a:r>
                        <a:rPr lang="en-ZA" sz="1100">
                          <a:solidFill>
                            <a:schemeClr val="dk1"/>
                          </a:solidFill>
                        </a:rPr>
                        <a:t>Je peux m'adresser à ces personnes</a:t>
                      </a:r>
                      <a:endParaRPr sz="1100">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100">
                          <a:solidFill>
                            <a:schemeClr val="dk1"/>
                          </a:solidFill>
                        </a:rPr>
                        <a:t> </a:t>
                      </a:r>
                      <a:endParaRPr sz="110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691925">
                <a:tc>
                  <a:txBody>
                    <a:bodyPr/>
                    <a:lstStyle/>
                    <a:p>
                      <a:pPr marL="0" marR="0" lvl="0" indent="0" algn="l" rtl="0">
                        <a:spcBef>
                          <a:spcPts val="0"/>
                        </a:spcBef>
                        <a:spcAft>
                          <a:spcPts val="0"/>
                        </a:spcAft>
                        <a:buNone/>
                      </a:pPr>
                      <a:r>
                        <a:rPr lang="en-ZA" sz="1100">
                          <a:solidFill>
                            <a:schemeClr val="dk1"/>
                          </a:solidFill>
                        </a:rPr>
                        <a:t>Je peux me rendre dans ces lieux</a:t>
                      </a:r>
                      <a:endParaRPr sz="1100">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100">
                          <a:solidFill>
                            <a:schemeClr val="dk1"/>
                          </a:solidFill>
                        </a:rPr>
                        <a:t> </a:t>
                      </a:r>
                      <a:endParaRPr sz="110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691925">
                <a:tc>
                  <a:txBody>
                    <a:bodyPr/>
                    <a:lstStyle/>
                    <a:p>
                      <a:pPr marL="0" marR="0" lvl="0" indent="0" algn="l" rtl="0">
                        <a:spcBef>
                          <a:spcPts val="0"/>
                        </a:spcBef>
                        <a:spcAft>
                          <a:spcPts val="0"/>
                        </a:spcAft>
                        <a:buNone/>
                      </a:pPr>
                      <a:r>
                        <a:rPr lang="en-ZA" sz="1100">
                          <a:solidFill>
                            <a:schemeClr val="dk1"/>
                          </a:solidFill>
                        </a:rPr>
                        <a:t>Je peux quitter mon domicile en faisant les choses suivantes</a:t>
                      </a:r>
                      <a:endParaRPr sz="1100">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100">
                          <a:solidFill>
                            <a:schemeClr val="dk1"/>
                          </a:solidFill>
                        </a:rPr>
                        <a:t> </a:t>
                      </a:r>
                      <a:endParaRPr sz="110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r h="691925">
                <a:tc>
                  <a:txBody>
                    <a:bodyPr/>
                    <a:lstStyle/>
                    <a:p>
                      <a:pPr marL="0" marR="0" lvl="0" indent="0" algn="l" rtl="0">
                        <a:spcBef>
                          <a:spcPts val="0"/>
                        </a:spcBef>
                        <a:spcAft>
                          <a:spcPts val="0"/>
                        </a:spcAft>
                        <a:buNone/>
                      </a:pPr>
                      <a:r>
                        <a:rPr lang="en-ZA" sz="1100">
                          <a:solidFill>
                            <a:schemeClr val="dk1"/>
                          </a:solidFill>
                        </a:rPr>
                        <a:t>Je peux emporter ces choses avec moi</a:t>
                      </a:r>
                      <a:endParaRPr sz="1100">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100">
                          <a:solidFill>
                            <a:schemeClr val="dk1"/>
                          </a:solidFill>
                        </a:rPr>
                        <a:t> </a:t>
                      </a:r>
                      <a:endParaRPr sz="110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6"/>
                  </a:ext>
                </a:extLst>
              </a:tr>
              <a:tr h="691925">
                <a:tc>
                  <a:txBody>
                    <a:bodyPr/>
                    <a:lstStyle/>
                    <a:p>
                      <a:pPr marL="0" marR="0" lvl="0" indent="0" algn="l" rtl="0">
                        <a:spcBef>
                          <a:spcPts val="0"/>
                        </a:spcBef>
                        <a:spcAft>
                          <a:spcPts val="0"/>
                        </a:spcAft>
                        <a:buNone/>
                      </a:pPr>
                      <a:r>
                        <a:rPr lang="en-ZA" sz="1100">
                          <a:solidFill>
                            <a:schemeClr val="dk1"/>
                          </a:solidFill>
                        </a:rPr>
                        <a:t>Je peux aider (ou demander de l'aide à) mes sœurs et mes frères en </a:t>
                      </a:r>
                      <a:endParaRPr sz="1100">
                        <a:solidFill>
                          <a:schemeClr val="dk1"/>
                        </a:solidFill>
                        <a:latin typeface="Arial"/>
                        <a:ea typeface="Arial"/>
                        <a:cs typeface="Arial"/>
                        <a:sym typeface="Arial"/>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tc>
                  <a:txBody>
                    <a:bodyPr/>
                    <a:lstStyle/>
                    <a:p>
                      <a:pPr marL="0" marR="0" lvl="0" indent="0" algn="just" rtl="0">
                        <a:spcBef>
                          <a:spcPts val="0"/>
                        </a:spcBef>
                        <a:spcAft>
                          <a:spcPts val="0"/>
                        </a:spcAft>
                        <a:buNone/>
                      </a:pPr>
                      <a:r>
                        <a:rPr lang="en-ZA" sz="1100" dirty="0">
                          <a:solidFill>
                            <a:schemeClr val="dk1"/>
                          </a:solidFill>
                        </a:rPr>
                        <a:t> </a:t>
                      </a:r>
                      <a:endParaRPr sz="1100" dirty="0">
                        <a:solidFill>
                          <a:schemeClr val="dk1"/>
                        </a:solidFill>
                        <a:latin typeface="Times New Roman"/>
                        <a:ea typeface="Times New Roman"/>
                        <a:cs typeface="Times New Roman"/>
                        <a:sym typeface="Times New Roman"/>
                      </a:endParaRPr>
                    </a:p>
                  </a:txBody>
                  <a:tcPr marL="68575" marR="68575" marT="0" marB="0" anchor="ctr">
                    <a:lnL w="12700" cap="flat" cmpd="sng">
                      <a:solidFill>
                        <a:srgbClr val="156995"/>
                      </a:solidFill>
                      <a:prstDash val="solid"/>
                      <a:round/>
                      <a:headEnd type="none" w="sm" len="sm"/>
                      <a:tailEnd type="none" w="sm" len="sm"/>
                    </a:lnL>
                    <a:lnR w="12700" cap="flat" cmpd="sng">
                      <a:solidFill>
                        <a:srgbClr val="156995"/>
                      </a:solidFill>
                      <a:prstDash val="solid"/>
                      <a:round/>
                      <a:headEnd type="none" w="sm" len="sm"/>
                      <a:tailEnd type="none" w="sm" len="sm"/>
                    </a:lnR>
                    <a:lnT w="12700" cap="flat" cmpd="sng">
                      <a:solidFill>
                        <a:srgbClr val="156995"/>
                      </a:solidFill>
                      <a:prstDash val="solid"/>
                      <a:round/>
                      <a:headEnd type="none" w="sm" len="sm"/>
                      <a:tailEnd type="none" w="sm" len="sm"/>
                    </a:lnT>
                    <a:lnB w="12700" cap="flat" cmpd="sng">
                      <a:solidFill>
                        <a:srgbClr val="156995"/>
                      </a:solidFill>
                      <a:prstDash val="solid"/>
                      <a:round/>
                      <a:headEnd type="none" w="sm" len="sm"/>
                      <a:tailEnd type="none" w="sm" len="sm"/>
                    </a:lnB>
                    <a:solidFill>
                      <a:schemeClr val="bg1"/>
                    </a:solidFill>
                  </a:tcPr>
                </a:tc>
                <a:extLst>
                  <a:ext uri="{0D108BD9-81ED-4DB2-BD59-A6C34878D82A}">
                    <a16:rowId xmlns:a16="http://schemas.microsoft.com/office/drawing/2014/main" val="10007"/>
                  </a:ext>
                </a:extLst>
              </a:tr>
            </a:tbl>
          </a:graphicData>
        </a:graphic>
      </p:graphicFrame>
      <p:sp>
        <p:nvSpPr>
          <p:cNvPr id="2551" name="Google Shape;2551;p82"/>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2" name="Google Shape;2552;p82"/>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3" name="Google Shape;2553;p82"/>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4" name="Google Shape;2554;p82"/>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5" name="Google Shape;2555;p82"/>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6" name="Google Shape;2556;p82"/>
          <p:cNvSpPr/>
          <p:nvPr/>
        </p:nvSpPr>
        <p:spPr>
          <a:xfrm rot="1782986">
            <a:off x="286724" y="2615335"/>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7" name="Google Shape;2557;p82"/>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561"/>
        <p:cNvGrpSpPr/>
        <p:nvPr/>
      </p:nvGrpSpPr>
      <p:grpSpPr>
        <a:xfrm>
          <a:off x="0" y="0"/>
          <a:ext cx="0" cy="0"/>
          <a:chOff x="0" y="0"/>
          <a:chExt cx="0" cy="0"/>
        </a:xfrm>
      </p:grpSpPr>
      <p:sp>
        <p:nvSpPr>
          <p:cNvPr id="2562" name="Google Shape;2562;p83"/>
          <p:cNvSpPr txBox="1"/>
          <p:nvPr/>
        </p:nvSpPr>
        <p:spPr>
          <a:xfrm>
            <a:off x="996287" y="709520"/>
            <a:ext cx="52466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SESSION 6 : COMMENT PUIS-JE AIDER UN ENFANT DONT LA PRISE EN CHARGE N'EST PAS SÛRE ?</a:t>
            </a:r>
            <a:endParaRPr/>
          </a:p>
        </p:txBody>
      </p:sp>
      <p:sp>
        <p:nvSpPr>
          <p:cNvPr id="2563" name="Google Shape;2563;p83"/>
          <p:cNvSpPr txBox="1"/>
          <p:nvPr/>
        </p:nvSpPr>
        <p:spPr>
          <a:xfrm>
            <a:off x="996287" y="1435792"/>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MOYENS D'ACCROÎTRE LA SÉCURITÉ DE L'ENFANT DANS LE CADRE DU DISPOSITIF DE PRISE EN CHARGE EXISTANT</a:t>
            </a:r>
            <a:endParaRPr/>
          </a:p>
        </p:txBody>
      </p:sp>
      <p:sp>
        <p:nvSpPr>
          <p:cNvPr id="2564" name="Google Shape;2564;p83"/>
          <p:cNvSpPr/>
          <p:nvPr/>
        </p:nvSpPr>
        <p:spPr>
          <a:xfrm>
            <a:off x="996286" y="2087433"/>
            <a:ext cx="5254042" cy="6827967"/>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C</a:t>
            </a:r>
            <a:endParaRPr/>
          </a:p>
        </p:txBody>
      </p:sp>
      <p:sp>
        <p:nvSpPr>
          <p:cNvPr id="2565" name="Google Shape;2565;p83"/>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6" name="Google Shape;2566;p83"/>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7" name="Google Shape;2567;p83"/>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8" name="Google Shape;2568;p83"/>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9" name="Google Shape;2569;p83"/>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0" name="Google Shape;2570;p83"/>
          <p:cNvSpPr/>
          <p:nvPr/>
        </p:nvSpPr>
        <p:spPr>
          <a:xfrm rot="1782986">
            <a:off x="286724" y="261533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1" name="Google Shape;2571;p83"/>
          <p:cNvSpPr/>
          <p:nvPr/>
        </p:nvSpPr>
        <p:spPr>
          <a:xfrm rot="1782986">
            <a:off x="286725" y="3078179"/>
            <a:ext cx="335595" cy="289306"/>
          </a:xfrm>
          <a:prstGeom prst="hexagon">
            <a:avLst>
              <a:gd name="adj" fmla="val 28965"/>
              <a:gd name="vf" fmla="val 115470"/>
            </a:avLst>
          </a:prstGeom>
          <a:no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575"/>
        <p:cNvGrpSpPr/>
        <p:nvPr/>
      </p:nvGrpSpPr>
      <p:grpSpPr>
        <a:xfrm>
          <a:off x="0" y="0"/>
          <a:ext cx="0" cy="0"/>
          <a:chOff x="0" y="0"/>
          <a:chExt cx="0" cy="0"/>
        </a:xfrm>
      </p:grpSpPr>
      <p:sp>
        <p:nvSpPr>
          <p:cNvPr id="2576" name="Google Shape;2576;p84"/>
          <p:cNvSpPr txBox="1"/>
          <p:nvPr/>
        </p:nvSpPr>
        <p:spPr>
          <a:xfrm>
            <a:off x="996287" y="1154858"/>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LISTE DE CONTRÔLE DE L'AIDE IMMÉDIATE</a:t>
            </a:r>
            <a:endParaRPr/>
          </a:p>
        </p:txBody>
      </p:sp>
      <p:sp>
        <p:nvSpPr>
          <p:cNvPr id="2577" name="Google Shape;2577;p84"/>
          <p:cNvSpPr/>
          <p:nvPr/>
        </p:nvSpPr>
        <p:spPr>
          <a:xfrm>
            <a:off x="996285" y="8242289"/>
            <a:ext cx="5254041" cy="902825"/>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Vous pouvez quitter l'interaction en toute sécurité. </a:t>
            </a:r>
            <a:endParaRPr/>
          </a:p>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Rappelez à l'enfant et (le cas échéant) à son parent/soignant/adulte de confiance ce qui a été convenu et les prochaines étapes, en particulier votre prochaine visite, et comment vous contacter (ou d'autres personnes) en cas de changement ou de besoin urgent avant la prochaine visite.</a:t>
            </a:r>
            <a:endParaRPr/>
          </a:p>
        </p:txBody>
      </p:sp>
      <p:cxnSp>
        <p:nvCxnSpPr>
          <p:cNvPr id="2578" name="Google Shape;2578;p84"/>
          <p:cNvCxnSpPr>
            <a:stCxn id="2579" idx="3"/>
            <a:endCxn id="2580" idx="1"/>
          </p:cNvCxnSpPr>
          <p:nvPr/>
        </p:nvCxnSpPr>
        <p:spPr>
          <a:xfrm rot="10800000" flipH="1">
            <a:off x="4039566" y="1997515"/>
            <a:ext cx="532500" cy="4800"/>
          </a:xfrm>
          <a:prstGeom prst="straightConnector1">
            <a:avLst/>
          </a:prstGeom>
          <a:noFill/>
          <a:ln w="9525" cap="flat" cmpd="sng">
            <a:solidFill>
              <a:srgbClr val="156995"/>
            </a:solidFill>
            <a:prstDash val="solid"/>
            <a:miter lim="800000"/>
            <a:headEnd type="none" w="sm" len="sm"/>
            <a:tailEnd type="triangle" w="med" len="med"/>
          </a:ln>
        </p:spPr>
      </p:cxnSp>
      <p:cxnSp>
        <p:nvCxnSpPr>
          <p:cNvPr id="2581" name="Google Shape;2581;p84"/>
          <p:cNvCxnSpPr>
            <a:stCxn id="2582" idx="3"/>
            <a:endCxn id="2583" idx="1"/>
          </p:cNvCxnSpPr>
          <p:nvPr/>
        </p:nvCxnSpPr>
        <p:spPr>
          <a:xfrm rot="10800000" flipH="1">
            <a:off x="3333508" y="3076939"/>
            <a:ext cx="492000" cy="4800"/>
          </a:xfrm>
          <a:prstGeom prst="straightConnector1">
            <a:avLst/>
          </a:prstGeom>
          <a:noFill/>
          <a:ln w="9525" cap="flat" cmpd="sng">
            <a:solidFill>
              <a:srgbClr val="156995"/>
            </a:solidFill>
            <a:prstDash val="solid"/>
            <a:miter lim="800000"/>
            <a:headEnd type="none" w="sm" len="sm"/>
            <a:tailEnd type="triangle" w="med" len="med"/>
          </a:ln>
        </p:spPr>
      </p:cxnSp>
      <p:cxnSp>
        <p:nvCxnSpPr>
          <p:cNvPr id="2584" name="Google Shape;2584;p84"/>
          <p:cNvCxnSpPr>
            <a:stCxn id="2585" idx="3"/>
            <a:endCxn id="2586" idx="1"/>
          </p:cNvCxnSpPr>
          <p:nvPr/>
        </p:nvCxnSpPr>
        <p:spPr>
          <a:xfrm>
            <a:off x="2269061" y="4414682"/>
            <a:ext cx="352500" cy="0"/>
          </a:xfrm>
          <a:prstGeom prst="straightConnector1">
            <a:avLst/>
          </a:prstGeom>
          <a:noFill/>
          <a:ln w="9525" cap="flat" cmpd="sng">
            <a:solidFill>
              <a:srgbClr val="156995"/>
            </a:solidFill>
            <a:prstDash val="solid"/>
            <a:miter lim="800000"/>
            <a:headEnd type="none" w="sm" len="sm"/>
            <a:tailEnd type="triangle" w="med" len="med"/>
          </a:ln>
        </p:spPr>
      </p:cxnSp>
      <p:cxnSp>
        <p:nvCxnSpPr>
          <p:cNvPr id="2587" name="Google Shape;2587;p84"/>
          <p:cNvCxnSpPr>
            <a:stCxn id="2588" idx="3"/>
            <a:endCxn id="2589" idx="1"/>
          </p:cNvCxnSpPr>
          <p:nvPr/>
        </p:nvCxnSpPr>
        <p:spPr>
          <a:xfrm>
            <a:off x="4033037" y="5960767"/>
            <a:ext cx="498600" cy="0"/>
          </a:xfrm>
          <a:prstGeom prst="straightConnector1">
            <a:avLst/>
          </a:prstGeom>
          <a:noFill/>
          <a:ln w="9525" cap="flat" cmpd="sng">
            <a:solidFill>
              <a:srgbClr val="156995"/>
            </a:solidFill>
            <a:prstDash val="solid"/>
            <a:miter lim="800000"/>
            <a:headEnd type="none" w="sm" len="sm"/>
            <a:tailEnd type="triangle" w="med" len="med"/>
          </a:ln>
        </p:spPr>
      </p:cxnSp>
      <p:cxnSp>
        <p:nvCxnSpPr>
          <p:cNvPr id="2590" name="Google Shape;2590;p84"/>
          <p:cNvCxnSpPr>
            <a:stCxn id="2591" idx="3"/>
            <a:endCxn id="2592" idx="1"/>
          </p:cNvCxnSpPr>
          <p:nvPr/>
        </p:nvCxnSpPr>
        <p:spPr>
          <a:xfrm>
            <a:off x="3429000" y="7395860"/>
            <a:ext cx="492000" cy="0"/>
          </a:xfrm>
          <a:prstGeom prst="straightConnector1">
            <a:avLst/>
          </a:prstGeom>
          <a:noFill/>
          <a:ln w="9525" cap="flat" cmpd="sng">
            <a:solidFill>
              <a:srgbClr val="156995"/>
            </a:solidFill>
            <a:prstDash val="solid"/>
            <a:miter lim="800000"/>
            <a:headEnd type="none" w="sm" len="sm"/>
            <a:tailEnd type="triangle" w="med" len="med"/>
          </a:ln>
        </p:spPr>
      </p:cxnSp>
      <p:cxnSp>
        <p:nvCxnSpPr>
          <p:cNvPr id="2593" name="Google Shape;2593;p84"/>
          <p:cNvCxnSpPr/>
          <p:nvPr/>
        </p:nvCxnSpPr>
        <p:spPr>
          <a:xfrm>
            <a:off x="1563015" y="7940684"/>
            <a:ext cx="0" cy="288542"/>
          </a:xfrm>
          <a:prstGeom prst="straightConnector1">
            <a:avLst/>
          </a:prstGeom>
          <a:noFill/>
          <a:ln w="9525" cap="flat" cmpd="sng">
            <a:solidFill>
              <a:srgbClr val="156995"/>
            </a:solidFill>
            <a:prstDash val="solid"/>
            <a:miter lim="800000"/>
            <a:headEnd type="none" w="sm" len="sm"/>
            <a:tailEnd type="triangle" w="med" len="med"/>
          </a:ln>
        </p:spPr>
      </p:cxnSp>
      <p:sp>
        <p:nvSpPr>
          <p:cNvPr id="2594" name="Google Shape;2594;p84"/>
          <p:cNvSpPr txBox="1"/>
          <p:nvPr/>
        </p:nvSpPr>
        <p:spPr>
          <a:xfrm>
            <a:off x="1563015" y="7945487"/>
            <a:ext cx="4143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b="1">
                <a:solidFill>
                  <a:srgbClr val="000000"/>
                </a:solidFill>
                <a:latin typeface="Calibri"/>
                <a:ea typeface="Calibri"/>
                <a:cs typeface="Calibri"/>
                <a:sym typeface="Calibri"/>
              </a:rPr>
              <a:t>OUI</a:t>
            </a:r>
            <a:endParaRPr sz="1050" b="1">
              <a:solidFill>
                <a:schemeClr val="dk1"/>
              </a:solidFill>
              <a:latin typeface="Calibri"/>
              <a:ea typeface="Calibri"/>
              <a:cs typeface="Calibri"/>
              <a:sym typeface="Calibri"/>
            </a:endParaRPr>
          </a:p>
        </p:txBody>
      </p:sp>
      <p:sp>
        <p:nvSpPr>
          <p:cNvPr id="2579" name="Google Shape;2579;p84"/>
          <p:cNvSpPr/>
          <p:nvPr/>
        </p:nvSpPr>
        <p:spPr>
          <a:xfrm>
            <a:off x="996286" y="1604669"/>
            <a:ext cx="3043280" cy="795292"/>
          </a:xfrm>
          <a:prstGeom prst="rect">
            <a:avLst/>
          </a:prstGeom>
          <a:solidFill>
            <a:srgbClr val="9BD3F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Avez-vous apporté à l'enfant les premiers secours psychologiques et un soutien émotionnel adaptés à son âge, à son stade de développement et à la situation ?</a:t>
            </a:r>
            <a:endParaRPr sz="1100">
              <a:solidFill>
                <a:srgbClr val="000000"/>
              </a:solidFill>
              <a:latin typeface="Calibri"/>
              <a:ea typeface="Calibri"/>
              <a:cs typeface="Calibri"/>
              <a:sym typeface="Calibri"/>
            </a:endParaRPr>
          </a:p>
        </p:txBody>
      </p:sp>
      <p:sp>
        <p:nvSpPr>
          <p:cNvPr id="2580" name="Google Shape;2580;p84"/>
          <p:cNvSpPr/>
          <p:nvPr/>
        </p:nvSpPr>
        <p:spPr>
          <a:xfrm>
            <a:off x="4572000" y="1595357"/>
            <a:ext cx="1678326" cy="804604"/>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Fournir les premiers soins psychologiques (par exemple, normaliser, valider, généraliser).</a:t>
            </a:r>
            <a:endParaRPr/>
          </a:p>
        </p:txBody>
      </p:sp>
      <p:sp>
        <p:nvSpPr>
          <p:cNvPr id="2595" name="Google Shape;2595;p84"/>
          <p:cNvSpPr txBox="1"/>
          <p:nvPr/>
        </p:nvSpPr>
        <p:spPr>
          <a:xfrm>
            <a:off x="4039566" y="1743743"/>
            <a:ext cx="49192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050" b="1">
                <a:solidFill>
                  <a:srgbClr val="000000"/>
                </a:solidFill>
                <a:latin typeface="Calibri"/>
                <a:ea typeface="Calibri"/>
                <a:cs typeface="Calibri"/>
                <a:sym typeface="Calibri"/>
              </a:rPr>
              <a:t>NON</a:t>
            </a:r>
            <a:endParaRPr sz="1050" b="1">
              <a:solidFill>
                <a:schemeClr val="dk1"/>
              </a:solidFill>
              <a:latin typeface="Calibri"/>
              <a:ea typeface="Calibri"/>
              <a:cs typeface="Calibri"/>
              <a:sym typeface="Calibri"/>
            </a:endParaRPr>
          </a:p>
        </p:txBody>
      </p:sp>
      <p:sp>
        <p:nvSpPr>
          <p:cNvPr id="2582" name="Google Shape;2582;p84"/>
          <p:cNvSpPr/>
          <p:nvPr/>
        </p:nvSpPr>
        <p:spPr>
          <a:xfrm>
            <a:off x="996285" y="2693153"/>
            <a:ext cx="2337223" cy="777171"/>
          </a:xfrm>
          <a:prstGeom prst="rect">
            <a:avLst/>
          </a:prstGeom>
          <a:solidFill>
            <a:srgbClr val="9BD3F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L'enfant a-t-il eu accès à des soins de santé physique, mentale ou sexuelle urgents ?</a:t>
            </a:r>
            <a:endParaRPr/>
          </a:p>
        </p:txBody>
      </p:sp>
      <p:sp>
        <p:nvSpPr>
          <p:cNvPr id="2583" name="Google Shape;2583;p84"/>
          <p:cNvSpPr/>
          <p:nvPr/>
        </p:nvSpPr>
        <p:spPr>
          <a:xfrm>
            <a:off x="3825435" y="2688499"/>
            <a:ext cx="2424892" cy="777171"/>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Orienter l'enfant vers le prestataire de services compétent et/ou l'accompagner immédiatement. </a:t>
            </a:r>
            <a:endParaRPr/>
          </a:p>
        </p:txBody>
      </p:sp>
      <p:sp>
        <p:nvSpPr>
          <p:cNvPr id="2596" name="Google Shape;2596;p84"/>
          <p:cNvSpPr txBox="1"/>
          <p:nvPr/>
        </p:nvSpPr>
        <p:spPr>
          <a:xfrm>
            <a:off x="3333509" y="2832470"/>
            <a:ext cx="49192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050" b="1">
                <a:solidFill>
                  <a:srgbClr val="000000"/>
                </a:solidFill>
                <a:latin typeface="Calibri"/>
                <a:ea typeface="Calibri"/>
                <a:cs typeface="Calibri"/>
                <a:sym typeface="Calibri"/>
              </a:rPr>
              <a:t>NON</a:t>
            </a:r>
            <a:endParaRPr sz="1050" b="1">
              <a:solidFill>
                <a:schemeClr val="dk1"/>
              </a:solidFill>
              <a:latin typeface="Calibri"/>
              <a:ea typeface="Calibri"/>
              <a:cs typeface="Calibri"/>
              <a:sym typeface="Calibri"/>
            </a:endParaRPr>
          </a:p>
        </p:txBody>
      </p:sp>
      <p:sp>
        <p:nvSpPr>
          <p:cNvPr id="2585" name="Google Shape;2585;p84"/>
          <p:cNvSpPr/>
          <p:nvPr/>
        </p:nvSpPr>
        <p:spPr>
          <a:xfrm>
            <a:off x="996286" y="3758864"/>
            <a:ext cx="1272775" cy="1311636"/>
          </a:xfrm>
          <a:prstGeom prst="rect">
            <a:avLst/>
          </a:prstGeom>
          <a:solidFill>
            <a:srgbClr val="9BD3F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050">
                <a:solidFill>
                  <a:srgbClr val="000000"/>
                </a:solidFill>
                <a:latin typeface="Calibri"/>
                <a:ea typeface="Calibri"/>
                <a:cs typeface="Calibri"/>
                <a:sym typeface="Calibri"/>
              </a:rPr>
              <a:t>Pensez-vous que l'enfant sera en sécurité (c'est-à-dire qu'il ne subira pas d'autres préjudices) jusqu'à votre prochaine visite ?</a:t>
            </a:r>
            <a:endParaRPr/>
          </a:p>
        </p:txBody>
      </p:sp>
      <p:sp>
        <p:nvSpPr>
          <p:cNvPr id="2586" name="Google Shape;2586;p84"/>
          <p:cNvSpPr/>
          <p:nvPr/>
        </p:nvSpPr>
        <p:spPr>
          <a:xfrm>
            <a:off x="2621669" y="3758864"/>
            <a:ext cx="3628658" cy="1311636"/>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Analyser les facteurs de risque et de protection dans le cadre de la prise en charge actuelle et discuter avec votre supérieur pour savoir si la prise en charge peut être sécurisée ou si l'enfant doit être retiré pour sa propre sécurité, dans le respect de la loi et en collaboration avec les autorités compétentes.</a:t>
            </a:r>
            <a:endParaRPr/>
          </a:p>
        </p:txBody>
      </p:sp>
      <p:sp>
        <p:nvSpPr>
          <p:cNvPr id="2597" name="Google Shape;2597;p84"/>
          <p:cNvSpPr txBox="1"/>
          <p:nvPr/>
        </p:nvSpPr>
        <p:spPr>
          <a:xfrm>
            <a:off x="2199402" y="4160763"/>
            <a:ext cx="49192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050" b="1">
                <a:solidFill>
                  <a:srgbClr val="000000"/>
                </a:solidFill>
                <a:latin typeface="Calibri"/>
                <a:ea typeface="Calibri"/>
                <a:cs typeface="Calibri"/>
                <a:sym typeface="Calibri"/>
              </a:rPr>
              <a:t>NON</a:t>
            </a:r>
            <a:endParaRPr sz="1050" b="1">
              <a:solidFill>
                <a:schemeClr val="dk1"/>
              </a:solidFill>
              <a:latin typeface="Calibri"/>
              <a:ea typeface="Calibri"/>
              <a:cs typeface="Calibri"/>
              <a:sym typeface="Calibri"/>
            </a:endParaRPr>
          </a:p>
        </p:txBody>
      </p:sp>
      <p:sp>
        <p:nvSpPr>
          <p:cNvPr id="2588" name="Google Shape;2588;p84"/>
          <p:cNvSpPr/>
          <p:nvPr/>
        </p:nvSpPr>
        <p:spPr>
          <a:xfrm>
            <a:off x="989757" y="5359038"/>
            <a:ext cx="3043280" cy="1203457"/>
          </a:xfrm>
          <a:prstGeom prst="rect">
            <a:avLst/>
          </a:prstGeom>
          <a:solidFill>
            <a:srgbClr val="9BD3F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Avez-vous établi un plan de sécurité avec l'enfant et (le cas échéant) son parent/soignant/adulte de confiance qui précise qui ils contacteront, comment ils le feront et, si nécessaire, où ils iront si la situation devient dangereuse ?</a:t>
            </a:r>
            <a:endParaRPr/>
          </a:p>
        </p:txBody>
      </p:sp>
      <p:sp>
        <p:nvSpPr>
          <p:cNvPr id="2589" name="Google Shape;2589;p84"/>
          <p:cNvSpPr/>
          <p:nvPr/>
        </p:nvSpPr>
        <p:spPr>
          <a:xfrm>
            <a:off x="4531492" y="5359038"/>
            <a:ext cx="1718835" cy="1203457"/>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Procéder à une évaluation de la sécurité et élaborer un plan de sécurité, comprenant toutes les mesures nécessaires pour assurer la sécurité de l'enfant.</a:t>
            </a:r>
            <a:endParaRPr/>
          </a:p>
        </p:txBody>
      </p:sp>
      <p:sp>
        <p:nvSpPr>
          <p:cNvPr id="2598" name="Google Shape;2598;p84"/>
          <p:cNvSpPr txBox="1"/>
          <p:nvPr/>
        </p:nvSpPr>
        <p:spPr>
          <a:xfrm>
            <a:off x="4039566" y="5706849"/>
            <a:ext cx="49192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050" b="1">
                <a:solidFill>
                  <a:srgbClr val="000000"/>
                </a:solidFill>
                <a:latin typeface="Calibri"/>
                <a:ea typeface="Calibri"/>
                <a:cs typeface="Calibri"/>
                <a:sym typeface="Calibri"/>
              </a:rPr>
              <a:t>NON</a:t>
            </a:r>
            <a:endParaRPr sz="1050" b="1">
              <a:solidFill>
                <a:schemeClr val="dk1"/>
              </a:solidFill>
              <a:latin typeface="Calibri"/>
              <a:ea typeface="Calibri"/>
              <a:cs typeface="Calibri"/>
              <a:sym typeface="Calibri"/>
            </a:endParaRPr>
          </a:p>
        </p:txBody>
      </p:sp>
      <p:sp>
        <p:nvSpPr>
          <p:cNvPr id="2591" name="Google Shape;2591;p84"/>
          <p:cNvSpPr/>
          <p:nvPr/>
        </p:nvSpPr>
        <p:spPr>
          <a:xfrm>
            <a:off x="996286" y="6851033"/>
            <a:ext cx="2432714" cy="1089653"/>
          </a:xfrm>
          <a:prstGeom prst="rect">
            <a:avLst/>
          </a:prstGeom>
          <a:solidFill>
            <a:srgbClr val="9BD3F1"/>
          </a:solid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Avez-vous vérifié si l'enfant ou (le cas échéant) son parent/responsable/adulte de confiance a besoin d'autres informations ou si vous devez prendre d'autres mesures ?</a:t>
            </a:r>
            <a:endParaRPr/>
          </a:p>
        </p:txBody>
      </p:sp>
      <p:sp>
        <p:nvSpPr>
          <p:cNvPr id="2592" name="Google Shape;2592;p84"/>
          <p:cNvSpPr/>
          <p:nvPr/>
        </p:nvSpPr>
        <p:spPr>
          <a:xfrm>
            <a:off x="3920926" y="6851033"/>
            <a:ext cx="2329401" cy="1089651"/>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ZA" sz="1100">
                <a:solidFill>
                  <a:srgbClr val="000000"/>
                </a:solidFill>
                <a:latin typeface="Calibri"/>
                <a:ea typeface="Calibri"/>
                <a:cs typeface="Calibri"/>
                <a:sym typeface="Calibri"/>
              </a:rPr>
              <a:t>Vérifiez auprès de l'enfant et (le cas échéant) du parent/de la personne en charge de l'enfant/de l'adulte de confiance s'ils ont besoin d'autres informations ou d'un soutien avant de quitter l'interaction. </a:t>
            </a:r>
            <a:endParaRPr/>
          </a:p>
        </p:txBody>
      </p:sp>
      <p:sp>
        <p:nvSpPr>
          <p:cNvPr id="2599" name="Google Shape;2599;p84"/>
          <p:cNvSpPr txBox="1"/>
          <p:nvPr/>
        </p:nvSpPr>
        <p:spPr>
          <a:xfrm>
            <a:off x="3429000" y="7140032"/>
            <a:ext cx="491926" cy="2539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050" b="1">
                <a:solidFill>
                  <a:srgbClr val="000000"/>
                </a:solidFill>
                <a:latin typeface="Calibri"/>
                <a:ea typeface="Calibri"/>
                <a:cs typeface="Calibri"/>
                <a:sym typeface="Calibri"/>
              </a:rPr>
              <a:t>NON</a:t>
            </a:r>
            <a:endParaRPr sz="1050" b="1">
              <a:solidFill>
                <a:schemeClr val="dk1"/>
              </a:solidFill>
              <a:latin typeface="Calibri"/>
              <a:ea typeface="Calibri"/>
              <a:cs typeface="Calibri"/>
              <a:sym typeface="Calibri"/>
            </a:endParaRPr>
          </a:p>
        </p:txBody>
      </p:sp>
      <p:sp>
        <p:nvSpPr>
          <p:cNvPr id="2600" name="Google Shape;2600;p84"/>
          <p:cNvSpPr txBox="1"/>
          <p:nvPr/>
        </p:nvSpPr>
        <p:spPr>
          <a:xfrm>
            <a:off x="996286" y="713169"/>
            <a:ext cx="52648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Calibri"/>
              <a:buNone/>
            </a:pPr>
            <a:r>
              <a:rPr lang="en-ZA" sz="1400" b="1">
                <a:solidFill>
                  <a:schemeClr val="lt1"/>
                </a:solidFill>
                <a:highlight>
                  <a:srgbClr val="166996"/>
                </a:highlight>
                <a:latin typeface="Calibri"/>
                <a:ea typeface="Calibri"/>
                <a:cs typeface="Calibri"/>
                <a:sym typeface="Calibri"/>
              </a:rPr>
              <a:t>SESSION 7 : CLÔTURE DU MODULE</a:t>
            </a:r>
            <a:endParaRPr/>
          </a:p>
        </p:txBody>
      </p:sp>
      <p:cxnSp>
        <p:nvCxnSpPr>
          <p:cNvPr id="2601" name="Google Shape;2601;p84"/>
          <p:cNvCxnSpPr/>
          <p:nvPr/>
        </p:nvCxnSpPr>
        <p:spPr>
          <a:xfrm>
            <a:off x="1563015" y="6561060"/>
            <a:ext cx="0" cy="288542"/>
          </a:xfrm>
          <a:prstGeom prst="straightConnector1">
            <a:avLst/>
          </a:prstGeom>
          <a:noFill/>
          <a:ln w="9525" cap="flat" cmpd="sng">
            <a:solidFill>
              <a:srgbClr val="156995"/>
            </a:solidFill>
            <a:prstDash val="solid"/>
            <a:miter lim="800000"/>
            <a:headEnd type="none" w="sm" len="sm"/>
            <a:tailEnd type="triangle" w="med" len="med"/>
          </a:ln>
        </p:spPr>
      </p:cxnSp>
      <p:sp>
        <p:nvSpPr>
          <p:cNvPr id="2602" name="Google Shape;2602;p84"/>
          <p:cNvSpPr txBox="1"/>
          <p:nvPr/>
        </p:nvSpPr>
        <p:spPr>
          <a:xfrm>
            <a:off x="1563015" y="6565863"/>
            <a:ext cx="4143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b="1">
                <a:solidFill>
                  <a:srgbClr val="000000"/>
                </a:solidFill>
                <a:latin typeface="Calibri"/>
                <a:ea typeface="Calibri"/>
                <a:cs typeface="Calibri"/>
                <a:sym typeface="Calibri"/>
              </a:rPr>
              <a:t>OUI</a:t>
            </a:r>
            <a:endParaRPr sz="1050" b="1">
              <a:solidFill>
                <a:schemeClr val="dk1"/>
              </a:solidFill>
              <a:latin typeface="Calibri"/>
              <a:ea typeface="Calibri"/>
              <a:cs typeface="Calibri"/>
              <a:sym typeface="Calibri"/>
            </a:endParaRPr>
          </a:p>
        </p:txBody>
      </p:sp>
      <p:cxnSp>
        <p:nvCxnSpPr>
          <p:cNvPr id="2603" name="Google Shape;2603;p84"/>
          <p:cNvCxnSpPr/>
          <p:nvPr/>
        </p:nvCxnSpPr>
        <p:spPr>
          <a:xfrm>
            <a:off x="1563015" y="5069065"/>
            <a:ext cx="0" cy="288542"/>
          </a:xfrm>
          <a:prstGeom prst="straightConnector1">
            <a:avLst/>
          </a:prstGeom>
          <a:noFill/>
          <a:ln w="9525" cap="flat" cmpd="sng">
            <a:solidFill>
              <a:srgbClr val="156995"/>
            </a:solidFill>
            <a:prstDash val="solid"/>
            <a:miter lim="800000"/>
            <a:headEnd type="none" w="sm" len="sm"/>
            <a:tailEnd type="triangle" w="med" len="med"/>
          </a:ln>
        </p:spPr>
      </p:cxnSp>
      <p:sp>
        <p:nvSpPr>
          <p:cNvPr id="2604" name="Google Shape;2604;p84"/>
          <p:cNvSpPr txBox="1"/>
          <p:nvPr/>
        </p:nvSpPr>
        <p:spPr>
          <a:xfrm>
            <a:off x="1563015" y="5073868"/>
            <a:ext cx="4143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b="1">
                <a:solidFill>
                  <a:srgbClr val="000000"/>
                </a:solidFill>
                <a:latin typeface="Calibri"/>
                <a:ea typeface="Calibri"/>
                <a:cs typeface="Calibri"/>
                <a:sym typeface="Calibri"/>
              </a:rPr>
              <a:t>OUI</a:t>
            </a:r>
            <a:endParaRPr sz="1050" b="1">
              <a:solidFill>
                <a:schemeClr val="dk1"/>
              </a:solidFill>
              <a:latin typeface="Calibri"/>
              <a:ea typeface="Calibri"/>
              <a:cs typeface="Calibri"/>
              <a:sym typeface="Calibri"/>
            </a:endParaRPr>
          </a:p>
        </p:txBody>
      </p:sp>
      <p:cxnSp>
        <p:nvCxnSpPr>
          <p:cNvPr id="2605" name="Google Shape;2605;p84"/>
          <p:cNvCxnSpPr/>
          <p:nvPr/>
        </p:nvCxnSpPr>
        <p:spPr>
          <a:xfrm>
            <a:off x="1563015" y="3460867"/>
            <a:ext cx="0" cy="288542"/>
          </a:xfrm>
          <a:prstGeom prst="straightConnector1">
            <a:avLst/>
          </a:prstGeom>
          <a:noFill/>
          <a:ln w="9525" cap="flat" cmpd="sng">
            <a:solidFill>
              <a:srgbClr val="156995"/>
            </a:solidFill>
            <a:prstDash val="solid"/>
            <a:miter lim="800000"/>
            <a:headEnd type="none" w="sm" len="sm"/>
            <a:tailEnd type="triangle" w="med" len="med"/>
          </a:ln>
        </p:spPr>
      </p:cxnSp>
      <p:sp>
        <p:nvSpPr>
          <p:cNvPr id="2606" name="Google Shape;2606;p84"/>
          <p:cNvSpPr txBox="1"/>
          <p:nvPr/>
        </p:nvSpPr>
        <p:spPr>
          <a:xfrm>
            <a:off x="1563015" y="3465670"/>
            <a:ext cx="4143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b="1">
                <a:solidFill>
                  <a:srgbClr val="000000"/>
                </a:solidFill>
                <a:latin typeface="Calibri"/>
                <a:ea typeface="Calibri"/>
                <a:cs typeface="Calibri"/>
                <a:sym typeface="Calibri"/>
              </a:rPr>
              <a:t>OUI</a:t>
            </a:r>
            <a:endParaRPr sz="1050" b="1">
              <a:solidFill>
                <a:schemeClr val="dk1"/>
              </a:solidFill>
              <a:latin typeface="Calibri"/>
              <a:ea typeface="Calibri"/>
              <a:cs typeface="Calibri"/>
              <a:sym typeface="Calibri"/>
            </a:endParaRPr>
          </a:p>
        </p:txBody>
      </p:sp>
      <p:cxnSp>
        <p:nvCxnSpPr>
          <p:cNvPr id="2607" name="Google Shape;2607;p84"/>
          <p:cNvCxnSpPr/>
          <p:nvPr/>
        </p:nvCxnSpPr>
        <p:spPr>
          <a:xfrm>
            <a:off x="1563015" y="2395158"/>
            <a:ext cx="0" cy="288542"/>
          </a:xfrm>
          <a:prstGeom prst="straightConnector1">
            <a:avLst/>
          </a:prstGeom>
          <a:noFill/>
          <a:ln w="9525" cap="flat" cmpd="sng">
            <a:solidFill>
              <a:srgbClr val="156995"/>
            </a:solidFill>
            <a:prstDash val="solid"/>
            <a:miter lim="800000"/>
            <a:headEnd type="none" w="sm" len="sm"/>
            <a:tailEnd type="triangle" w="med" len="med"/>
          </a:ln>
        </p:spPr>
      </p:cxnSp>
      <p:sp>
        <p:nvSpPr>
          <p:cNvPr id="2608" name="Google Shape;2608;p84"/>
          <p:cNvSpPr txBox="1"/>
          <p:nvPr/>
        </p:nvSpPr>
        <p:spPr>
          <a:xfrm>
            <a:off x="1563015" y="2399961"/>
            <a:ext cx="414375"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50" b="1">
                <a:solidFill>
                  <a:srgbClr val="000000"/>
                </a:solidFill>
                <a:latin typeface="Calibri"/>
                <a:ea typeface="Calibri"/>
                <a:cs typeface="Calibri"/>
                <a:sym typeface="Calibri"/>
              </a:rPr>
              <a:t>OUI</a:t>
            </a:r>
            <a:endParaRPr sz="1050" b="1">
              <a:solidFill>
                <a:schemeClr val="dk1"/>
              </a:solidFill>
              <a:latin typeface="Calibri"/>
              <a:ea typeface="Calibri"/>
              <a:cs typeface="Calibri"/>
              <a:sym typeface="Calibri"/>
            </a:endParaRPr>
          </a:p>
        </p:txBody>
      </p:sp>
      <p:sp>
        <p:nvSpPr>
          <p:cNvPr id="2609" name="Google Shape;2609;p84"/>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0" name="Google Shape;2610;p84"/>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1" name="Google Shape;2611;p84"/>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2" name="Google Shape;2612;p84"/>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3" name="Google Shape;2613;p84"/>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4" name="Google Shape;2614;p84"/>
          <p:cNvSpPr/>
          <p:nvPr/>
        </p:nvSpPr>
        <p:spPr>
          <a:xfrm rot="1782986">
            <a:off x="286724" y="261533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5" name="Google Shape;2615;p84"/>
          <p:cNvSpPr/>
          <p:nvPr/>
        </p:nvSpPr>
        <p:spPr>
          <a:xfrm rot="1782986">
            <a:off x="286725" y="3078179"/>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0" name="Google Shape;2620;p85"/>
          <p:cNvSpPr/>
          <p:nvPr/>
        </p:nvSpPr>
        <p:spPr>
          <a:xfrm rot="1782986">
            <a:off x="-1328855" y="5145441"/>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1" name="Google Shape;2621;p85"/>
          <p:cNvSpPr/>
          <p:nvPr/>
        </p:nvSpPr>
        <p:spPr>
          <a:xfrm rot="1782986">
            <a:off x="4678406" y="654853"/>
            <a:ext cx="3595260" cy="3099365"/>
          </a:xfrm>
          <a:prstGeom prst="hexagon">
            <a:avLst>
              <a:gd name="adj" fmla="val 28965"/>
              <a:gd name="vf" fmla="val 11547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2" name="Google Shape;2622;p85"/>
          <p:cNvSpPr/>
          <p:nvPr/>
        </p:nvSpPr>
        <p:spPr>
          <a:xfrm>
            <a:off x="2501900" y="1603691"/>
            <a:ext cx="3745466" cy="1071180"/>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3" name="Google Shape;2623;p85"/>
          <p:cNvSpPr txBox="1"/>
          <p:nvPr/>
        </p:nvSpPr>
        <p:spPr>
          <a:xfrm>
            <a:off x="993324" y="1150833"/>
            <a:ext cx="526481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Veuillez revoir les objectifs d'apprentissage et écrire votre réflexion dans la zone de texte.</a:t>
            </a:r>
            <a:endParaRPr/>
          </a:p>
        </p:txBody>
      </p:sp>
      <p:sp>
        <p:nvSpPr>
          <p:cNvPr id="2624" name="Google Shape;2624;p85"/>
          <p:cNvSpPr txBox="1"/>
          <p:nvPr/>
        </p:nvSpPr>
        <p:spPr>
          <a:xfrm>
            <a:off x="993326" y="1561659"/>
            <a:ext cx="1321602" cy="102814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Quels sont les objectifs d'apprentissage pour lesquels vous avez la certitude de les avoir atteints ? </a:t>
            </a:r>
            <a:endParaRPr/>
          </a:p>
        </p:txBody>
      </p:sp>
      <p:sp>
        <p:nvSpPr>
          <p:cNvPr id="2625" name="Google Shape;2625;p85"/>
          <p:cNvSpPr/>
          <p:nvPr/>
        </p:nvSpPr>
        <p:spPr>
          <a:xfrm>
            <a:off x="2501900" y="2852350"/>
            <a:ext cx="3745466" cy="1118934"/>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6" name="Google Shape;2626;p85"/>
          <p:cNvSpPr txBox="1"/>
          <p:nvPr/>
        </p:nvSpPr>
        <p:spPr>
          <a:xfrm>
            <a:off x="1007471" y="2868124"/>
            <a:ext cx="1309210" cy="1197420"/>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quels objectifs d'apprentissage auriez-vous besoin de plus d'informations, de pratique ou de soutien ? </a:t>
            </a:r>
            <a:endParaRPr/>
          </a:p>
        </p:txBody>
      </p:sp>
      <p:sp>
        <p:nvSpPr>
          <p:cNvPr id="2627" name="Google Shape;2627;p85"/>
          <p:cNvSpPr txBox="1"/>
          <p:nvPr/>
        </p:nvSpPr>
        <p:spPr>
          <a:xfrm>
            <a:off x="993324" y="718656"/>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a:t>
            </a:r>
            <a:endParaRPr/>
          </a:p>
        </p:txBody>
      </p:sp>
      <p:sp>
        <p:nvSpPr>
          <p:cNvPr id="2628" name="Google Shape;2628;p85"/>
          <p:cNvSpPr txBox="1"/>
          <p:nvPr/>
        </p:nvSpPr>
        <p:spPr>
          <a:xfrm>
            <a:off x="993324" y="464144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RÉFLEXION</a:t>
            </a:r>
            <a:endParaRPr/>
          </a:p>
        </p:txBody>
      </p:sp>
      <p:sp>
        <p:nvSpPr>
          <p:cNvPr id="2629" name="Google Shape;2629;p85"/>
          <p:cNvSpPr/>
          <p:nvPr/>
        </p:nvSpPr>
        <p:spPr>
          <a:xfrm>
            <a:off x="2501900" y="5087427"/>
            <a:ext cx="3745466" cy="939353"/>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0" name="Google Shape;2630;p85"/>
          <p:cNvSpPr txBox="1"/>
          <p:nvPr/>
        </p:nvSpPr>
        <p:spPr>
          <a:xfrm>
            <a:off x="993326" y="5082898"/>
            <a:ext cx="1321602"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surpris ?</a:t>
            </a:r>
            <a:endParaRPr/>
          </a:p>
        </p:txBody>
      </p:sp>
      <p:sp>
        <p:nvSpPr>
          <p:cNvPr id="2631" name="Google Shape;2631;p85"/>
          <p:cNvSpPr/>
          <p:nvPr/>
        </p:nvSpPr>
        <p:spPr>
          <a:xfrm>
            <a:off x="2501900" y="6207652"/>
            <a:ext cx="3745466" cy="981230"/>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2" name="Google Shape;2632;p85"/>
          <p:cNvSpPr txBox="1"/>
          <p:nvPr/>
        </p:nvSpPr>
        <p:spPr>
          <a:xfrm>
            <a:off x="1007471" y="6216701"/>
            <a:ext cx="1309210" cy="520312"/>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Qu'est-ce qui vous a mis au défi ?</a:t>
            </a:r>
            <a:endParaRPr/>
          </a:p>
        </p:txBody>
      </p:sp>
      <p:sp>
        <p:nvSpPr>
          <p:cNvPr id="2633" name="Google Shape;2633;p85"/>
          <p:cNvSpPr/>
          <p:nvPr/>
        </p:nvSpPr>
        <p:spPr>
          <a:xfrm>
            <a:off x="2501900" y="7382441"/>
            <a:ext cx="3745466" cy="981230"/>
          </a:xfrm>
          <a:prstGeom prst="rect">
            <a:avLst/>
          </a:prstGeom>
          <a:noFill/>
          <a:ln w="12700" cap="flat" cmpd="sng">
            <a:solidFill>
              <a:srgbClr val="1569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4" name="Google Shape;2634;p85"/>
          <p:cNvSpPr txBox="1"/>
          <p:nvPr/>
        </p:nvSpPr>
        <p:spPr>
          <a:xfrm>
            <a:off x="1007471" y="7382441"/>
            <a:ext cx="1309210" cy="689589"/>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Sur quoi aimeriez-vous en savoir plus ? </a:t>
            </a:r>
            <a:endParaRPr/>
          </a:p>
        </p:txBody>
      </p:sp>
      <p:sp>
        <p:nvSpPr>
          <p:cNvPr id="2635" name="Google Shape;2635;p85"/>
          <p:cNvSpPr/>
          <p:nvPr/>
        </p:nvSpPr>
        <p:spPr>
          <a:xfrm rot="1782986">
            <a:off x="286724" y="30111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6" name="Google Shape;2636;p85"/>
          <p:cNvSpPr/>
          <p:nvPr/>
        </p:nvSpPr>
        <p:spPr>
          <a:xfrm rot="1782986">
            <a:off x="286724" y="76395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7" name="Google Shape;2637;p85"/>
          <p:cNvSpPr/>
          <p:nvPr/>
        </p:nvSpPr>
        <p:spPr>
          <a:xfrm rot="1782986">
            <a:off x="286724" y="122680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8" name="Google Shape;2638;p85"/>
          <p:cNvSpPr/>
          <p:nvPr/>
        </p:nvSpPr>
        <p:spPr>
          <a:xfrm rot="1782986">
            <a:off x="286724" y="168964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9" name="Google Shape;2639;p85"/>
          <p:cNvSpPr/>
          <p:nvPr/>
        </p:nvSpPr>
        <p:spPr>
          <a:xfrm rot="1782986">
            <a:off x="286724" y="2152490"/>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0" name="Google Shape;2640;p85"/>
          <p:cNvSpPr/>
          <p:nvPr/>
        </p:nvSpPr>
        <p:spPr>
          <a:xfrm rot="1782986">
            <a:off x="286724" y="2615335"/>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1" name="Google Shape;2641;p85"/>
          <p:cNvSpPr/>
          <p:nvPr/>
        </p:nvSpPr>
        <p:spPr>
          <a:xfrm rot="1782986">
            <a:off x="286725" y="3078179"/>
            <a:ext cx="335595" cy="289306"/>
          </a:xfrm>
          <a:prstGeom prst="hexagon">
            <a:avLst>
              <a:gd name="adj" fmla="val 28965"/>
              <a:gd name="vf" fmla="val 115470"/>
            </a:avLst>
          </a:prstGeom>
          <a:solidFill>
            <a:srgbClr val="156995"/>
          </a:solidFill>
          <a:ln w="12700" cap="flat" cmpd="sng">
            <a:solidFill>
              <a:srgbClr val="1669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sp>
        <p:nvSpPr>
          <p:cNvPr id="2646" name="Google Shape;2646;p86"/>
          <p:cNvSpPr/>
          <p:nvPr/>
        </p:nvSpPr>
        <p:spPr>
          <a:xfrm>
            <a:off x="0" y="0"/>
            <a:ext cx="6858000" cy="3314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7" name="Google Shape;2647;p86"/>
          <p:cNvSpPr txBox="1"/>
          <p:nvPr/>
        </p:nvSpPr>
        <p:spPr>
          <a:xfrm>
            <a:off x="752439" y="4817751"/>
            <a:ext cx="5061022"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2000"/>
              <a:buFont typeface="Garamond"/>
              <a:buNone/>
            </a:pPr>
            <a:r>
              <a:rPr lang="en-ZA" sz="2000" b="1" i="0" u="none" strike="noStrike" cap="none">
                <a:solidFill>
                  <a:schemeClr val="accent1"/>
                </a:solidFill>
                <a:latin typeface="Garamond"/>
                <a:ea typeface="Garamond"/>
                <a:cs typeface="Garamond"/>
                <a:sym typeface="Garamond"/>
              </a:rPr>
              <a:t>MODULE 6</a:t>
            </a:r>
            <a:endParaRPr/>
          </a:p>
          <a:p>
            <a:pPr marL="0" marR="0" lvl="0" indent="0" algn="l" rtl="0">
              <a:lnSpc>
                <a:spcPct val="100000"/>
              </a:lnSpc>
              <a:spcBef>
                <a:spcPts val="0"/>
              </a:spcBef>
              <a:spcAft>
                <a:spcPts val="0"/>
              </a:spcAft>
              <a:buClr>
                <a:schemeClr val="accent1"/>
              </a:buClr>
              <a:buSzPts val="2000"/>
              <a:buFont typeface="Garamond"/>
              <a:buNone/>
            </a:pPr>
            <a:r>
              <a:rPr lang="en-ZA" sz="2000" b="1">
                <a:solidFill>
                  <a:schemeClr val="accent1"/>
                </a:solidFill>
                <a:latin typeface="Garamond"/>
                <a:ea typeface="Garamond"/>
                <a:cs typeface="Garamond"/>
                <a:sym typeface="Garamond"/>
              </a:rPr>
              <a:t> </a:t>
            </a:r>
            <a:endParaRPr sz="4400" b="1">
              <a:solidFill>
                <a:schemeClr val="accent1"/>
              </a:solidFill>
              <a:latin typeface="Garamond"/>
              <a:ea typeface="Garamond"/>
              <a:cs typeface="Garamond"/>
              <a:sym typeface="Garamond"/>
            </a:endParaRPr>
          </a:p>
          <a:p>
            <a:pPr marL="0" marR="0" lvl="0" indent="0" algn="l" rtl="0">
              <a:spcBef>
                <a:spcPts val="0"/>
              </a:spcBef>
              <a:spcAft>
                <a:spcPts val="0"/>
              </a:spcAft>
              <a:buNone/>
            </a:pPr>
            <a:r>
              <a:rPr lang="en-ZA" sz="4400" b="1">
                <a:solidFill>
                  <a:schemeClr val="accent1"/>
                </a:solidFill>
                <a:latin typeface="Garamond"/>
                <a:ea typeface="Garamond"/>
                <a:cs typeface="Garamond"/>
                <a:sym typeface="Garamond"/>
              </a:rPr>
              <a:t>Identification et enregistrement</a:t>
            </a:r>
            <a:endParaRPr/>
          </a:p>
        </p:txBody>
      </p:sp>
      <p:sp>
        <p:nvSpPr>
          <p:cNvPr id="2648" name="Google Shape;2648;p86"/>
          <p:cNvSpPr/>
          <p:nvPr/>
        </p:nvSpPr>
        <p:spPr>
          <a:xfrm rot="1782986">
            <a:off x="539630" y="2109486"/>
            <a:ext cx="2269827" cy="1956740"/>
          </a:xfrm>
          <a:prstGeom prst="hexagon">
            <a:avLst>
              <a:gd name="adj" fmla="val 28965"/>
              <a:gd name="vf" fmla="val 115470"/>
            </a:avLst>
          </a:pr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9" name="Google Shape;2649;p86"/>
          <p:cNvSpPr/>
          <p:nvPr/>
        </p:nvSpPr>
        <p:spPr>
          <a:xfrm>
            <a:off x="1334849" y="2501588"/>
            <a:ext cx="678357" cy="1406735"/>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653"/>
        <p:cNvGrpSpPr/>
        <p:nvPr/>
      </p:nvGrpSpPr>
      <p:grpSpPr>
        <a:xfrm>
          <a:off x="0" y="0"/>
          <a:ext cx="0" cy="0"/>
          <a:chOff x="0" y="0"/>
          <a:chExt cx="0" cy="0"/>
        </a:xfrm>
      </p:grpSpPr>
      <p:sp>
        <p:nvSpPr>
          <p:cNvPr id="2654" name="Google Shape;2654;p87"/>
          <p:cNvSpPr txBox="1"/>
          <p:nvPr/>
        </p:nvSpPr>
        <p:spPr>
          <a:xfrm>
            <a:off x="1567786" y="1310779"/>
            <a:ext cx="484994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1 : </a:t>
            </a:r>
            <a:r>
              <a:rPr lang="en-ZA" sz="1100">
                <a:solidFill>
                  <a:schemeClr val="dk1"/>
                </a:solidFill>
                <a:latin typeface="Calibri"/>
                <a:ea typeface="Calibri"/>
                <a:cs typeface="Calibri"/>
                <a:sym typeface="Calibri"/>
              </a:rPr>
              <a:t>Ouverture du module</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2 : </a:t>
            </a:r>
            <a:r>
              <a:rPr lang="en-ZA" sz="1100">
                <a:solidFill>
                  <a:schemeClr val="dk1"/>
                </a:solidFill>
                <a:latin typeface="Calibri"/>
                <a:ea typeface="Calibri"/>
                <a:cs typeface="Calibri"/>
                <a:sym typeface="Calibri"/>
              </a:rPr>
              <a:t>Comment identifier les enfants qui ont besoin d'une prise en charge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3 : </a:t>
            </a:r>
            <a:r>
              <a:rPr lang="en-ZA" sz="1100">
                <a:solidFill>
                  <a:schemeClr val="dk1"/>
                </a:solidFill>
                <a:latin typeface="Calibri"/>
                <a:ea typeface="Calibri"/>
                <a:cs typeface="Calibri"/>
                <a:sym typeface="Calibri"/>
              </a:rPr>
              <a:t>Comment obtenir l'assentiment / le consentement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4 : </a:t>
            </a:r>
            <a:r>
              <a:rPr lang="en-ZA" sz="1100">
                <a:solidFill>
                  <a:schemeClr val="dk1"/>
                </a:solidFill>
                <a:latin typeface="Calibri"/>
                <a:ea typeface="Calibri"/>
                <a:cs typeface="Calibri"/>
                <a:sym typeface="Calibri"/>
              </a:rPr>
              <a:t>Comment enregistrer le cas d'un enfant ?</a:t>
            </a:r>
            <a:endParaRPr/>
          </a:p>
          <a:p>
            <a:pPr marL="0" marR="0" lvl="0" indent="0" algn="l" rtl="0">
              <a:spcBef>
                <a:spcPts val="180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Session 5 : </a:t>
            </a:r>
            <a:r>
              <a:rPr lang="en-ZA" sz="1100">
                <a:solidFill>
                  <a:schemeClr val="dk1"/>
                </a:solidFill>
                <a:latin typeface="Calibri"/>
                <a:ea typeface="Calibri"/>
                <a:cs typeface="Calibri"/>
                <a:sym typeface="Calibri"/>
              </a:rPr>
              <a:t>Clôture du module </a:t>
            </a:r>
            <a:endParaRPr/>
          </a:p>
        </p:txBody>
      </p:sp>
      <p:sp>
        <p:nvSpPr>
          <p:cNvPr id="2655" name="Google Shape;2655;p87"/>
          <p:cNvSpPr txBox="1"/>
          <p:nvPr/>
        </p:nvSpPr>
        <p:spPr>
          <a:xfrm>
            <a:off x="1064660" y="1310779"/>
            <a:ext cx="503127"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88</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90</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92</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102</a:t>
            </a:r>
            <a:endParaRPr/>
          </a:p>
          <a:p>
            <a:pPr marL="0" marR="0" lvl="0" indent="0" algn="l" rtl="0">
              <a:spcBef>
                <a:spcPts val="1800"/>
              </a:spcBef>
              <a:spcAft>
                <a:spcPts val="0"/>
              </a:spcAft>
              <a:buNone/>
            </a:pPr>
            <a:r>
              <a:rPr lang="en-ZA" sz="1100">
                <a:solidFill>
                  <a:schemeClr val="dk1"/>
                </a:solidFill>
                <a:latin typeface="Calibri"/>
                <a:ea typeface="Calibri"/>
                <a:cs typeface="Calibri"/>
                <a:sym typeface="Calibri"/>
              </a:rPr>
              <a:t>109</a:t>
            </a:r>
            <a:endParaRPr sz="1100">
              <a:solidFill>
                <a:schemeClr val="dk1"/>
              </a:solidFill>
              <a:latin typeface="Calibri"/>
              <a:ea typeface="Calibri"/>
              <a:cs typeface="Calibri"/>
              <a:sym typeface="Calibri"/>
            </a:endParaRPr>
          </a:p>
        </p:txBody>
      </p:sp>
      <p:sp>
        <p:nvSpPr>
          <p:cNvPr id="2656" name="Google Shape;2656;p87"/>
          <p:cNvSpPr txBox="1"/>
          <p:nvPr/>
        </p:nvSpPr>
        <p:spPr>
          <a:xfrm>
            <a:off x="996287" y="713169"/>
            <a:ext cx="38071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8B4D0"/>
                </a:highlight>
                <a:latin typeface="Calibri"/>
                <a:ea typeface="Calibri"/>
                <a:cs typeface="Calibri"/>
                <a:sym typeface="Calibri"/>
              </a:rPr>
              <a:t>TABLE DES MATIÈRES</a:t>
            </a:r>
            <a:endParaRPr/>
          </a:p>
        </p:txBody>
      </p:sp>
      <p:sp>
        <p:nvSpPr>
          <p:cNvPr id="2657" name="Google Shape;2657;p87"/>
          <p:cNvSpPr/>
          <p:nvPr/>
        </p:nvSpPr>
        <p:spPr>
          <a:xfrm rot="1782986">
            <a:off x="286724" y="30111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8" name="Google Shape;2658;p87"/>
          <p:cNvSpPr/>
          <p:nvPr/>
        </p:nvSpPr>
        <p:spPr>
          <a:xfrm rot="1782986">
            <a:off x="286724" y="763955"/>
            <a:ext cx="335595" cy="289306"/>
          </a:xfrm>
          <a:prstGeom prst="hexagon">
            <a:avLst>
              <a:gd name="adj" fmla="val 28965"/>
              <a:gd name="vf" fmla="val 115470"/>
            </a:avLst>
          </a:prstGeom>
          <a:no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9" name="Google Shape;2659;p87"/>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0" name="Google Shape;2660;p87"/>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1" name="Google Shape;2661;p87"/>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2" name="Google Shape;2662;p87"/>
          <p:cNvSpPr/>
          <p:nvPr/>
        </p:nvSpPr>
        <p:spPr>
          <a:xfrm>
            <a:off x="5523254" y="7786255"/>
            <a:ext cx="753638" cy="1562847"/>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954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666"/>
        <p:cNvGrpSpPr/>
        <p:nvPr/>
      </p:nvGrpSpPr>
      <p:grpSpPr>
        <a:xfrm>
          <a:off x="0" y="0"/>
          <a:ext cx="0" cy="0"/>
          <a:chOff x="0" y="0"/>
          <a:chExt cx="0" cy="0"/>
        </a:xfrm>
      </p:grpSpPr>
      <p:sp>
        <p:nvSpPr>
          <p:cNvPr id="2667" name="Google Shape;2667;p88"/>
          <p:cNvSpPr txBox="1"/>
          <p:nvPr/>
        </p:nvSpPr>
        <p:spPr>
          <a:xfrm>
            <a:off x="996287" y="1238738"/>
            <a:ext cx="466547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 DU MODULE</a:t>
            </a:r>
            <a:endParaRPr/>
          </a:p>
        </p:txBody>
      </p:sp>
      <p:sp>
        <p:nvSpPr>
          <p:cNvPr id="2668" name="Google Shape;2668;p88"/>
          <p:cNvSpPr txBox="1"/>
          <p:nvPr/>
        </p:nvSpPr>
        <p:spPr>
          <a:xfrm>
            <a:off x="996287" y="713169"/>
            <a:ext cx="407062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8B4D0"/>
                </a:highlight>
                <a:latin typeface="Calibri"/>
                <a:ea typeface="Calibri"/>
                <a:cs typeface="Calibri"/>
                <a:sym typeface="Calibri"/>
              </a:rPr>
              <a:t>SESSION 1 : OUVERTURE DU MODULE</a:t>
            </a:r>
            <a:endParaRPr/>
          </a:p>
        </p:txBody>
      </p:sp>
      <p:sp>
        <p:nvSpPr>
          <p:cNvPr id="2669" name="Google Shape;2669;p88"/>
          <p:cNvSpPr txBox="1"/>
          <p:nvPr/>
        </p:nvSpPr>
        <p:spPr>
          <a:xfrm>
            <a:off x="996287" y="1599327"/>
            <a:ext cx="525404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Fournir aux participants les connaissances et les compétences nécessaires à l'identification et à l'enregistrement des enfants, conformément aux lignes directrices et aux normes inter-agences. </a:t>
            </a:r>
            <a:endParaRPr/>
          </a:p>
        </p:txBody>
      </p:sp>
      <p:sp>
        <p:nvSpPr>
          <p:cNvPr id="2670" name="Google Shape;2670;p88"/>
          <p:cNvSpPr txBox="1"/>
          <p:nvPr/>
        </p:nvSpPr>
        <p:spPr>
          <a:xfrm>
            <a:off x="996057" y="2715535"/>
            <a:ext cx="5004104"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Mots croisés </a:t>
            </a:r>
            <a:endParaRPr/>
          </a:p>
          <a:p>
            <a:pPr marL="228600" marR="0" lvl="0" indent="-228600" algn="l" rtl="0">
              <a:spcBef>
                <a:spcPts val="0"/>
              </a:spcBef>
              <a:spcAft>
                <a:spcPts val="0"/>
              </a:spcAft>
              <a:buClr>
                <a:schemeClr val="dk1"/>
              </a:buClr>
              <a:buSzPts val="1200"/>
              <a:buFont typeface="Calibri"/>
              <a:buAutoNum type="arabicPeriod"/>
            </a:pPr>
            <a:r>
              <a:rPr lang="en-ZA" sz="1200">
                <a:solidFill>
                  <a:schemeClr val="dk1"/>
                </a:solidFill>
                <a:latin typeface="Calibri"/>
                <a:ea typeface="Calibri"/>
                <a:cs typeface="Calibri"/>
                <a:sym typeface="Calibri"/>
              </a:rPr>
              <a:t>REGARDER, ______, LIER</a:t>
            </a:r>
            <a:endParaRPr/>
          </a:p>
          <a:p>
            <a:pPr marL="228600" marR="0" lvl="0" indent="-228600" algn="l" rtl="0">
              <a:spcBef>
                <a:spcPts val="0"/>
              </a:spcBef>
              <a:spcAft>
                <a:spcPts val="0"/>
              </a:spcAft>
              <a:buClr>
                <a:schemeClr val="dk1"/>
              </a:buClr>
              <a:buSzPts val="1200"/>
              <a:buFont typeface="Calibri"/>
              <a:buAutoNum type="arabicPeriod"/>
            </a:pPr>
            <a:r>
              <a:rPr lang="en-ZA" sz="1200">
                <a:solidFill>
                  <a:schemeClr val="dk1"/>
                </a:solidFill>
                <a:latin typeface="Calibri"/>
                <a:ea typeface="Calibri"/>
                <a:cs typeface="Calibri"/>
                <a:sym typeface="Calibri"/>
              </a:rPr>
              <a:t>Lorsqu'une personne souffre d'une maladie ou d'un trouble mental, elle peut avoir besoin d'un soutien sur le site ______.</a:t>
            </a:r>
            <a:endParaRPr/>
          </a:p>
          <a:p>
            <a:pPr marL="228600" marR="0" lvl="0" indent="-228600" algn="l" rtl="0">
              <a:spcBef>
                <a:spcPts val="0"/>
              </a:spcBef>
              <a:spcAft>
                <a:spcPts val="0"/>
              </a:spcAft>
              <a:buClr>
                <a:schemeClr val="dk1"/>
              </a:buClr>
              <a:buSzPts val="1200"/>
              <a:buFont typeface="Calibri"/>
              <a:buAutoNum type="arabicPeriod"/>
            </a:pPr>
            <a:r>
              <a:rPr lang="en-ZA" sz="1200">
                <a:solidFill>
                  <a:schemeClr val="dk1"/>
                </a:solidFill>
                <a:latin typeface="Calibri"/>
                <a:ea typeface="Calibri"/>
                <a:cs typeface="Calibri"/>
                <a:sym typeface="Calibri"/>
              </a:rPr>
              <a:t>Comment établir un plan de sécurité avec de jeunes enfants ______ map</a:t>
            </a:r>
            <a:endParaRPr/>
          </a:p>
          <a:p>
            <a:pPr marL="228600" marR="0" lvl="0" indent="-228600" algn="l" rtl="0">
              <a:spcBef>
                <a:spcPts val="0"/>
              </a:spcBef>
              <a:spcAft>
                <a:spcPts val="0"/>
              </a:spcAft>
              <a:buClr>
                <a:schemeClr val="dk1"/>
              </a:buClr>
              <a:buSzPts val="1200"/>
              <a:buFont typeface="Calibri"/>
              <a:buAutoNum type="arabicPeriod"/>
            </a:pPr>
            <a:r>
              <a:rPr lang="en-ZA" sz="1200">
                <a:solidFill>
                  <a:schemeClr val="dk1"/>
                </a:solidFill>
                <a:latin typeface="Calibri"/>
                <a:ea typeface="Calibri"/>
                <a:cs typeface="Calibri"/>
                <a:sym typeface="Calibri"/>
              </a:rPr>
              <a:t>Un plan de sécurité est élaboré ______ avec l'enfant</a:t>
            </a:r>
            <a:endParaRPr/>
          </a:p>
          <a:p>
            <a:pPr marL="228600" marR="0" lvl="0" indent="-228600" algn="l" rtl="0">
              <a:spcBef>
                <a:spcPts val="0"/>
              </a:spcBef>
              <a:spcAft>
                <a:spcPts val="0"/>
              </a:spcAft>
              <a:buClr>
                <a:schemeClr val="dk1"/>
              </a:buClr>
              <a:buSzPts val="1200"/>
              <a:buFont typeface="Calibri"/>
              <a:buAutoNum type="arabicPeriod"/>
            </a:pPr>
            <a:r>
              <a:rPr lang="en-ZA" sz="1200">
                <a:solidFill>
                  <a:schemeClr val="dk1"/>
                </a:solidFill>
                <a:latin typeface="Calibri"/>
                <a:ea typeface="Calibri"/>
                <a:cs typeface="Calibri"/>
                <a:sym typeface="Calibri"/>
              </a:rPr>
              <a:t>L'une des raisons pour lesquelles il faut veiller à ce que les enfants victimes de violences sexuelles reçoivent des soins de santé en temps utile : ______ de grossesse ou de MST</a:t>
            </a:r>
            <a:endParaRPr/>
          </a:p>
          <a:p>
            <a:pPr marL="228600" marR="0" lvl="0" indent="-228600" algn="l" rtl="0">
              <a:spcBef>
                <a:spcPts val="0"/>
              </a:spcBef>
              <a:spcAft>
                <a:spcPts val="0"/>
              </a:spcAft>
              <a:buClr>
                <a:schemeClr val="dk1"/>
              </a:buClr>
              <a:buSzPts val="1200"/>
              <a:buFont typeface="Calibri"/>
              <a:buAutoNum type="arabicPeriod"/>
            </a:pPr>
            <a:r>
              <a:rPr lang="en-ZA" sz="1200">
                <a:solidFill>
                  <a:schemeClr val="dk1"/>
                </a:solidFill>
                <a:latin typeface="Calibri"/>
                <a:ea typeface="Calibri"/>
                <a:cs typeface="Calibri"/>
                <a:sym typeface="Calibri"/>
              </a:rPr>
              <a:t>Les besoins en matière de santé physique, de santé ______ et de santé sexuelle et reproductive</a:t>
            </a:r>
            <a:endParaRPr/>
          </a:p>
        </p:txBody>
      </p:sp>
      <p:sp>
        <p:nvSpPr>
          <p:cNvPr id="2671" name="Google Shape;2671;p88"/>
          <p:cNvSpPr txBox="1"/>
          <p:nvPr/>
        </p:nvSpPr>
        <p:spPr>
          <a:xfrm>
            <a:off x="996287" y="2326764"/>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RECAP</a:t>
            </a:r>
            <a:endParaRPr/>
          </a:p>
        </p:txBody>
      </p:sp>
      <p:sp>
        <p:nvSpPr>
          <p:cNvPr id="2672" name="Google Shape;2672;p88"/>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3" name="Google Shape;2673;p88"/>
          <p:cNvSpPr/>
          <p:nvPr/>
        </p:nvSpPr>
        <p:spPr>
          <a:xfrm rot="1782986">
            <a:off x="286724" y="763955"/>
            <a:ext cx="335595" cy="289306"/>
          </a:xfrm>
          <a:prstGeom prst="hexagon">
            <a:avLst>
              <a:gd name="adj" fmla="val 28965"/>
              <a:gd name="vf" fmla="val 115470"/>
            </a:avLst>
          </a:prstGeom>
          <a:no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4" name="Google Shape;2674;p88"/>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5" name="Google Shape;2675;p88"/>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6" name="Google Shape;2676;p88"/>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BF23E03F-41D8-B0E9-EDFA-793A810D6628}"/>
              </a:ext>
            </a:extLst>
          </p:cNvPr>
          <p:cNvPicPr>
            <a:picLocks noChangeAspect="1"/>
          </p:cNvPicPr>
          <p:nvPr/>
        </p:nvPicPr>
        <p:blipFill>
          <a:blip r:embed="rId3"/>
          <a:stretch>
            <a:fillRect/>
          </a:stretch>
        </p:blipFill>
        <p:spPr>
          <a:xfrm>
            <a:off x="730324" y="4848921"/>
            <a:ext cx="5672076" cy="442742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681"/>
        <p:cNvGrpSpPr/>
        <p:nvPr/>
      </p:nvGrpSpPr>
      <p:grpSpPr>
        <a:xfrm>
          <a:off x="0" y="0"/>
          <a:ext cx="0" cy="0"/>
          <a:chOff x="0" y="0"/>
          <a:chExt cx="0" cy="0"/>
        </a:xfrm>
      </p:grpSpPr>
      <p:sp>
        <p:nvSpPr>
          <p:cNvPr id="2682" name="Google Shape;2682;p89"/>
          <p:cNvSpPr txBox="1"/>
          <p:nvPr/>
        </p:nvSpPr>
        <p:spPr>
          <a:xfrm>
            <a:off x="996287" y="705085"/>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OBJECTIFS D'APPRENTISSAGE </a:t>
            </a:r>
            <a:endParaRPr/>
          </a:p>
        </p:txBody>
      </p:sp>
      <p:sp>
        <p:nvSpPr>
          <p:cNvPr id="2683" name="Google Shape;2683;p89"/>
          <p:cNvSpPr txBox="1"/>
          <p:nvPr/>
        </p:nvSpPr>
        <p:spPr>
          <a:xfrm>
            <a:off x="1675087" y="1257987"/>
            <a:ext cx="4575242"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Cartographier les sources d'identification </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Comparer et opposer les différents signes de maltraitance</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Liste des critères d'enregistrement et des critères de priorisation</a:t>
            </a:r>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Démontrer comment obtenir le consentement et comment enregistrer le cas d'un enfant</a:t>
            </a:r>
            <a:endParaRPr/>
          </a:p>
        </p:txBody>
      </p:sp>
      <p:grpSp>
        <p:nvGrpSpPr>
          <p:cNvPr id="2684" name="Google Shape;2684;p89"/>
          <p:cNvGrpSpPr/>
          <p:nvPr/>
        </p:nvGrpSpPr>
        <p:grpSpPr>
          <a:xfrm>
            <a:off x="1020268" y="1188588"/>
            <a:ext cx="559955" cy="387333"/>
            <a:chOff x="6878053" y="1156317"/>
            <a:chExt cx="1431178" cy="1039513"/>
          </a:xfrm>
        </p:grpSpPr>
        <p:grpSp>
          <p:nvGrpSpPr>
            <p:cNvPr id="2685" name="Google Shape;2685;p89"/>
            <p:cNvGrpSpPr/>
            <p:nvPr/>
          </p:nvGrpSpPr>
          <p:grpSpPr>
            <a:xfrm>
              <a:off x="7672978" y="1156317"/>
              <a:ext cx="412941" cy="436880"/>
              <a:chOff x="243840" y="1676400"/>
              <a:chExt cx="701040" cy="741680"/>
            </a:xfrm>
          </p:grpSpPr>
          <p:sp>
            <p:nvSpPr>
              <p:cNvPr id="2686" name="Google Shape;2686;p89"/>
              <p:cNvSpPr/>
              <p:nvPr/>
            </p:nvSpPr>
            <p:spPr>
              <a:xfrm>
                <a:off x="243840" y="1676400"/>
                <a:ext cx="116839" cy="7416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7" name="Google Shape;2687;p89"/>
              <p:cNvSpPr/>
              <p:nvPr/>
            </p:nvSpPr>
            <p:spPr>
              <a:xfrm>
                <a:off x="314960" y="1676400"/>
                <a:ext cx="629920" cy="4368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88" name="Google Shape;2688;p89"/>
            <p:cNvSpPr/>
            <p:nvPr/>
          </p:nvSpPr>
          <p:spPr>
            <a:xfrm>
              <a:off x="7120511" y="1517650"/>
              <a:ext cx="1188720" cy="678180"/>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9" name="Google Shape;2689;p89"/>
            <p:cNvSpPr/>
            <p:nvPr/>
          </p:nvSpPr>
          <p:spPr>
            <a:xfrm>
              <a:off x="6878053" y="1727035"/>
              <a:ext cx="821708" cy="468795"/>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690" name="Google Shape;2690;p89"/>
          <p:cNvGrpSpPr/>
          <p:nvPr/>
        </p:nvGrpSpPr>
        <p:grpSpPr>
          <a:xfrm>
            <a:off x="1020268" y="1691110"/>
            <a:ext cx="559955" cy="387333"/>
            <a:chOff x="6878053" y="1156317"/>
            <a:chExt cx="1431178" cy="1039513"/>
          </a:xfrm>
        </p:grpSpPr>
        <p:grpSp>
          <p:nvGrpSpPr>
            <p:cNvPr id="2691" name="Google Shape;2691;p89"/>
            <p:cNvGrpSpPr/>
            <p:nvPr/>
          </p:nvGrpSpPr>
          <p:grpSpPr>
            <a:xfrm>
              <a:off x="7672978" y="1156317"/>
              <a:ext cx="412941" cy="436880"/>
              <a:chOff x="243840" y="1676400"/>
              <a:chExt cx="701040" cy="741680"/>
            </a:xfrm>
          </p:grpSpPr>
          <p:sp>
            <p:nvSpPr>
              <p:cNvPr id="2692" name="Google Shape;2692;p89"/>
              <p:cNvSpPr/>
              <p:nvPr/>
            </p:nvSpPr>
            <p:spPr>
              <a:xfrm>
                <a:off x="243840" y="1676400"/>
                <a:ext cx="116839" cy="7416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3" name="Google Shape;2693;p89"/>
              <p:cNvSpPr/>
              <p:nvPr/>
            </p:nvSpPr>
            <p:spPr>
              <a:xfrm>
                <a:off x="314960" y="1676400"/>
                <a:ext cx="629920" cy="4368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694" name="Google Shape;2694;p89"/>
            <p:cNvSpPr/>
            <p:nvPr/>
          </p:nvSpPr>
          <p:spPr>
            <a:xfrm>
              <a:off x="7120511" y="1517650"/>
              <a:ext cx="1188720" cy="678180"/>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5" name="Google Shape;2695;p89"/>
            <p:cNvSpPr/>
            <p:nvPr/>
          </p:nvSpPr>
          <p:spPr>
            <a:xfrm>
              <a:off x="6878053" y="1727035"/>
              <a:ext cx="821708" cy="468795"/>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696" name="Google Shape;2696;p89"/>
          <p:cNvGrpSpPr/>
          <p:nvPr/>
        </p:nvGrpSpPr>
        <p:grpSpPr>
          <a:xfrm>
            <a:off x="1020268" y="2174184"/>
            <a:ext cx="559955" cy="387333"/>
            <a:chOff x="6878053" y="1156317"/>
            <a:chExt cx="1431178" cy="1039513"/>
          </a:xfrm>
        </p:grpSpPr>
        <p:grpSp>
          <p:nvGrpSpPr>
            <p:cNvPr id="2697" name="Google Shape;2697;p89"/>
            <p:cNvGrpSpPr/>
            <p:nvPr/>
          </p:nvGrpSpPr>
          <p:grpSpPr>
            <a:xfrm>
              <a:off x="7672978" y="1156317"/>
              <a:ext cx="412941" cy="436880"/>
              <a:chOff x="243840" y="1676400"/>
              <a:chExt cx="701040" cy="741680"/>
            </a:xfrm>
          </p:grpSpPr>
          <p:sp>
            <p:nvSpPr>
              <p:cNvPr id="2698" name="Google Shape;2698;p89"/>
              <p:cNvSpPr/>
              <p:nvPr/>
            </p:nvSpPr>
            <p:spPr>
              <a:xfrm>
                <a:off x="243840" y="1676400"/>
                <a:ext cx="116839" cy="7416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9" name="Google Shape;2699;p89"/>
              <p:cNvSpPr/>
              <p:nvPr/>
            </p:nvSpPr>
            <p:spPr>
              <a:xfrm>
                <a:off x="314960" y="1676400"/>
                <a:ext cx="629920" cy="4368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700" name="Google Shape;2700;p89"/>
            <p:cNvSpPr/>
            <p:nvPr/>
          </p:nvSpPr>
          <p:spPr>
            <a:xfrm>
              <a:off x="7120511" y="1517650"/>
              <a:ext cx="1188720" cy="678180"/>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1" name="Google Shape;2701;p89"/>
            <p:cNvSpPr/>
            <p:nvPr/>
          </p:nvSpPr>
          <p:spPr>
            <a:xfrm>
              <a:off x="6878053" y="1727035"/>
              <a:ext cx="821708" cy="468795"/>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702" name="Google Shape;2702;p89"/>
          <p:cNvGrpSpPr/>
          <p:nvPr/>
        </p:nvGrpSpPr>
        <p:grpSpPr>
          <a:xfrm>
            <a:off x="1020268" y="2676246"/>
            <a:ext cx="559955" cy="387333"/>
            <a:chOff x="6878053" y="1156317"/>
            <a:chExt cx="1431178" cy="1039513"/>
          </a:xfrm>
        </p:grpSpPr>
        <p:grpSp>
          <p:nvGrpSpPr>
            <p:cNvPr id="2703" name="Google Shape;2703;p89"/>
            <p:cNvGrpSpPr/>
            <p:nvPr/>
          </p:nvGrpSpPr>
          <p:grpSpPr>
            <a:xfrm>
              <a:off x="7672978" y="1156317"/>
              <a:ext cx="412941" cy="436880"/>
              <a:chOff x="243840" y="1676400"/>
              <a:chExt cx="701040" cy="741680"/>
            </a:xfrm>
          </p:grpSpPr>
          <p:sp>
            <p:nvSpPr>
              <p:cNvPr id="2704" name="Google Shape;2704;p89"/>
              <p:cNvSpPr/>
              <p:nvPr/>
            </p:nvSpPr>
            <p:spPr>
              <a:xfrm>
                <a:off x="243840" y="1676400"/>
                <a:ext cx="116839" cy="7416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5" name="Google Shape;2705;p89"/>
              <p:cNvSpPr/>
              <p:nvPr/>
            </p:nvSpPr>
            <p:spPr>
              <a:xfrm>
                <a:off x="314960" y="1676400"/>
                <a:ext cx="629920" cy="436880"/>
              </a:xfrm>
              <a:prstGeom prst="rect">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706" name="Google Shape;2706;p89"/>
            <p:cNvSpPr/>
            <p:nvPr/>
          </p:nvSpPr>
          <p:spPr>
            <a:xfrm>
              <a:off x="7120511" y="1517650"/>
              <a:ext cx="1188720" cy="678180"/>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7" name="Google Shape;2707;p89"/>
            <p:cNvSpPr/>
            <p:nvPr/>
          </p:nvSpPr>
          <p:spPr>
            <a:xfrm>
              <a:off x="6878053" y="1727035"/>
              <a:ext cx="821708" cy="468795"/>
            </a:xfrm>
            <a:prstGeom prst="triangle">
              <a:avLst>
                <a:gd name="adj" fmla="val 50000"/>
              </a:avLst>
            </a:prstGeom>
            <a:solidFill>
              <a:srgbClr val="D8B2C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708" name="Google Shape;2708;p89"/>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9" name="Google Shape;2709;p89"/>
          <p:cNvSpPr/>
          <p:nvPr/>
        </p:nvSpPr>
        <p:spPr>
          <a:xfrm rot="1782986">
            <a:off x="286724" y="763955"/>
            <a:ext cx="335595" cy="289306"/>
          </a:xfrm>
          <a:prstGeom prst="hexagon">
            <a:avLst>
              <a:gd name="adj" fmla="val 28965"/>
              <a:gd name="vf" fmla="val 115470"/>
            </a:avLst>
          </a:prstGeom>
          <a:no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0" name="Google Shape;2710;p89"/>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1" name="Google Shape;2711;p89"/>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2" name="Google Shape;2712;p89"/>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0" name="Google Shape;340;p9"/>
          <p:cNvGrpSpPr/>
          <p:nvPr/>
        </p:nvGrpSpPr>
        <p:grpSpPr>
          <a:xfrm>
            <a:off x="3129581" y="7722862"/>
            <a:ext cx="3381399" cy="1550771"/>
            <a:chOff x="4101417" y="4550496"/>
            <a:chExt cx="4284315" cy="1964865"/>
          </a:xfrm>
        </p:grpSpPr>
        <p:grpSp>
          <p:nvGrpSpPr>
            <p:cNvPr id="341" name="Google Shape;341;p9"/>
            <p:cNvGrpSpPr/>
            <p:nvPr/>
          </p:nvGrpSpPr>
          <p:grpSpPr>
            <a:xfrm>
              <a:off x="5026136" y="4550496"/>
              <a:ext cx="2351206" cy="1964865"/>
              <a:chOff x="6753502" y="4766094"/>
              <a:chExt cx="1164705" cy="1044047"/>
            </a:xfrm>
          </p:grpSpPr>
          <p:grpSp>
            <p:nvGrpSpPr>
              <p:cNvPr id="342" name="Google Shape;342;p9"/>
              <p:cNvGrpSpPr/>
              <p:nvPr/>
            </p:nvGrpSpPr>
            <p:grpSpPr>
              <a:xfrm>
                <a:off x="6753502" y="5024349"/>
                <a:ext cx="500332" cy="459236"/>
                <a:chOff x="6376458" y="4851543"/>
                <a:chExt cx="774687" cy="711057"/>
              </a:xfrm>
            </p:grpSpPr>
            <p:sp>
              <p:nvSpPr>
                <p:cNvPr id="343" name="Google Shape;343;p9"/>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9"/>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45" name="Google Shape;345;p9"/>
              <p:cNvGrpSpPr/>
              <p:nvPr/>
            </p:nvGrpSpPr>
            <p:grpSpPr>
              <a:xfrm>
                <a:off x="7300192" y="4766094"/>
                <a:ext cx="500332" cy="459236"/>
                <a:chOff x="6376458" y="4851543"/>
                <a:chExt cx="774687" cy="711057"/>
              </a:xfrm>
            </p:grpSpPr>
            <p:sp>
              <p:nvSpPr>
                <p:cNvPr id="346" name="Google Shape;346;p9"/>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9"/>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48" name="Google Shape;348;p9"/>
              <p:cNvGrpSpPr/>
              <p:nvPr/>
            </p:nvGrpSpPr>
            <p:grpSpPr>
              <a:xfrm>
                <a:off x="7417875" y="5350905"/>
                <a:ext cx="500332" cy="459236"/>
                <a:chOff x="6376458" y="4851543"/>
                <a:chExt cx="774687" cy="711057"/>
              </a:xfrm>
            </p:grpSpPr>
            <p:sp>
              <p:nvSpPr>
                <p:cNvPr id="349" name="Google Shape;349;p9"/>
                <p:cNvSpPr/>
                <p:nvPr/>
              </p:nvSpPr>
              <p:spPr>
                <a:xfrm>
                  <a:off x="6376458" y="4851543"/>
                  <a:ext cx="774687" cy="311188"/>
                </a:xfrm>
                <a:prstGeom prst="trapezoid">
                  <a:avLst>
                    <a:gd name="adj" fmla="val 2500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9"/>
                <p:cNvSpPr/>
                <p:nvPr/>
              </p:nvSpPr>
              <p:spPr>
                <a:xfrm>
                  <a:off x="6443558" y="5162731"/>
                  <a:ext cx="640487" cy="399869"/>
                </a:xfrm>
                <a:prstGeom prst="rect">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51" name="Google Shape;351;p9"/>
            <p:cNvGrpSpPr/>
            <p:nvPr/>
          </p:nvGrpSpPr>
          <p:grpSpPr>
            <a:xfrm>
              <a:off x="7588004" y="5066329"/>
              <a:ext cx="253795" cy="564154"/>
              <a:chOff x="7123547" y="4391502"/>
              <a:chExt cx="671707" cy="1493118"/>
            </a:xfrm>
          </p:grpSpPr>
          <p:sp>
            <p:nvSpPr>
              <p:cNvPr id="352" name="Google Shape;352;p9"/>
              <p:cNvSpPr/>
              <p:nvPr/>
            </p:nvSpPr>
            <p:spPr>
              <a:xfrm>
                <a:off x="7128473" y="5178575"/>
                <a:ext cx="664157" cy="706045"/>
              </a:xfrm>
              <a:prstGeom prst="round2SameRect">
                <a:avLst>
                  <a:gd name="adj1" fmla="val 500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9"/>
              <p:cNvSpPr/>
              <p:nvPr/>
            </p:nvSpPr>
            <p:spPr>
              <a:xfrm>
                <a:off x="7123547" y="4391502"/>
                <a:ext cx="671707" cy="671708"/>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54" name="Google Shape;354;p9"/>
            <p:cNvGrpSpPr/>
            <p:nvPr/>
          </p:nvGrpSpPr>
          <p:grpSpPr>
            <a:xfrm>
              <a:off x="4101417" y="5215021"/>
              <a:ext cx="253795" cy="564154"/>
              <a:chOff x="7123547" y="4391502"/>
              <a:chExt cx="671707" cy="1493118"/>
            </a:xfrm>
          </p:grpSpPr>
          <p:sp>
            <p:nvSpPr>
              <p:cNvPr id="355" name="Google Shape;355;p9"/>
              <p:cNvSpPr/>
              <p:nvPr/>
            </p:nvSpPr>
            <p:spPr>
              <a:xfrm>
                <a:off x="7128473" y="5178575"/>
                <a:ext cx="664157" cy="706045"/>
              </a:xfrm>
              <a:prstGeom prst="round2SameRect">
                <a:avLst>
                  <a:gd name="adj1" fmla="val 500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9"/>
              <p:cNvSpPr/>
              <p:nvPr/>
            </p:nvSpPr>
            <p:spPr>
              <a:xfrm>
                <a:off x="7123547" y="4391502"/>
                <a:ext cx="671707" cy="671708"/>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57" name="Google Shape;357;p9"/>
            <p:cNvGrpSpPr/>
            <p:nvPr/>
          </p:nvGrpSpPr>
          <p:grpSpPr>
            <a:xfrm>
              <a:off x="4578273" y="5579731"/>
              <a:ext cx="253795" cy="564154"/>
              <a:chOff x="7123547" y="4391502"/>
              <a:chExt cx="671707" cy="1493118"/>
            </a:xfrm>
          </p:grpSpPr>
          <p:sp>
            <p:nvSpPr>
              <p:cNvPr id="358" name="Google Shape;358;p9"/>
              <p:cNvSpPr/>
              <p:nvPr/>
            </p:nvSpPr>
            <p:spPr>
              <a:xfrm>
                <a:off x="7128473" y="5178575"/>
                <a:ext cx="664157" cy="706045"/>
              </a:xfrm>
              <a:prstGeom prst="round2SameRect">
                <a:avLst>
                  <a:gd name="adj1" fmla="val 500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9"/>
              <p:cNvSpPr/>
              <p:nvPr/>
            </p:nvSpPr>
            <p:spPr>
              <a:xfrm>
                <a:off x="7123547" y="4391502"/>
                <a:ext cx="671707" cy="671708"/>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0" name="Google Shape;360;p9"/>
            <p:cNvGrpSpPr/>
            <p:nvPr/>
          </p:nvGrpSpPr>
          <p:grpSpPr>
            <a:xfrm>
              <a:off x="5969102" y="5951207"/>
              <a:ext cx="253795" cy="564154"/>
              <a:chOff x="7123547" y="4391502"/>
              <a:chExt cx="671707" cy="1493118"/>
            </a:xfrm>
          </p:grpSpPr>
          <p:sp>
            <p:nvSpPr>
              <p:cNvPr id="361" name="Google Shape;361;p9"/>
              <p:cNvSpPr/>
              <p:nvPr/>
            </p:nvSpPr>
            <p:spPr>
              <a:xfrm>
                <a:off x="7128473" y="5178575"/>
                <a:ext cx="664157" cy="706045"/>
              </a:xfrm>
              <a:prstGeom prst="round2SameRect">
                <a:avLst>
                  <a:gd name="adj1" fmla="val 500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9"/>
              <p:cNvSpPr/>
              <p:nvPr/>
            </p:nvSpPr>
            <p:spPr>
              <a:xfrm>
                <a:off x="7123547" y="4391502"/>
                <a:ext cx="671707" cy="671708"/>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3" name="Google Shape;363;p9"/>
            <p:cNvGrpSpPr/>
            <p:nvPr/>
          </p:nvGrpSpPr>
          <p:grpSpPr>
            <a:xfrm>
              <a:off x="8131937" y="5424552"/>
              <a:ext cx="253795" cy="564154"/>
              <a:chOff x="7123547" y="4391502"/>
              <a:chExt cx="671707" cy="1493118"/>
            </a:xfrm>
          </p:grpSpPr>
          <p:sp>
            <p:nvSpPr>
              <p:cNvPr id="364" name="Google Shape;364;p9"/>
              <p:cNvSpPr/>
              <p:nvPr/>
            </p:nvSpPr>
            <p:spPr>
              <a:xfrm>
                <a:off x="7128473" y="5178575"/>
                <a:ext cx="664157" cy="706045"/>
              </a:xfrm>
              <a:prstGeom prst="round2SameRect">
                <a:avLst>
                  <a:gd name="adj1" fmla="val 50000"/>
                  <a:gd name="adj2" fmla="val 0"/>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9"/>
              <p:cNvSpPr/>
              <p:nvPr/>
            </p:nvSpPr>
            <p:spPr>
              <a:xfrm>
                <a:off x="7123547" y="4391502"/>
                <a:ext cx="671707" cy="671708"/>
              </a:xfrm>
              <a:prstGeom prst="ellipse">
                <a:avLst/>
              </a:prstGeom>
              <a:solidFill>
                <a:srgbClr val="EEE7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66" name="Google Shape;366;p9"/>
          <p:cNvSpPr txBox="1"/>
          <p:nvPr/>
        </p:nvSpPr>
        <p:spPr>
          <a:xfrm>
            <a:off x="996287" y="719164"/>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AU NIVEAU DE LA SOCIÉTÉ ET DE LA COMMUNAUTÉ : POINTS DE VUE SUR L'ENFANCE</a:t>
            </a:r>
            <a:endParaRPr/>
          </a:p>
        </p:txBody>
      </p:sp>
      <p:sp>
        <p:nvSpPr>
          <p:cNvPr id="367" name="Google Shape;367;p9"/>
          <p:cNvSpPr/>
          <p:nvPr/>
        </p:nvSpPr>
        <p:spPr>
          <a:xfrm>
            <a:off x="2501900" y="1407752"/>
            <a:ext cx="3745466" cy="1996057"/>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9"/>
          <p:cNvSpPr txBox="1"/>
          <p:nvPr/>
        </p:nvSpPr>
        <p:spPr>
          <a:xfrm>
            <a:off x="926128" y="1803460"/>
            <a:ext cx="1321602" cy="1600427"/>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Comment les enfants d'âges différents sont-ils perçus et traités par la communauté ?</a:t>
            </a:r>
            <a:endParaRPr/>
          </a:p>
        </p:txBody>
      </p:sp>
      <p:sp>
        <p:nvSpPr>
          <p:cNvPr id="369" name="Google Shape;369;p9"/>
          <p:cNvSpPr/>
          <p:nvPr/>
        </p:nvSpPr>
        <p:spPr>
          <a:xfrm>
            <a:off x="2501900" y="3734527"/>
            <a:ext cx="3745466" cy="2085043"/>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9"/>
          <p:cNvSpPr txBox="1"/>
          <p:nvPr/>
        </p:nvSpPr>
        <p:spPr>
          <a:xfrm>
            <a:off x="996287" y="4310503"/>
            <a:ext cx="1309210" cy="128499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Quand les enfants de la communauté deviennent-ils adultes ?</a:t>
            </a:r>
            <a:endParaRPr/>
          </a:p>
        </p:txBody>
      </p:sp>
      <p:sp>
        <p:nvSpPr>
          <p:cNvPr id="371" name="Google Shape;371;p9"/>
          <p:cNvSpPr/>
          <p:nvPr/>
        </p:nvSpPr>
        <p:spPr>
          <a:xfrm>
            <a:off x="2501900" y="6179767"/>
            <a:ext cx="3745466" cy="2085043"/>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9"/>
          <p:cNvSpPr txBox="1"/>
          <p:nvPr/>
        </p:nvSpPr>
        <p:spPr>
          <a:xfrm>
            <a:off x="996287" y="6733076"/>
            <a:ext cx="1309210" cy="1284993"/>
          </a:xfrm>
          <a:prstGeom prst="rect">
            <a:avLst/>
          </a:prstGeom>
          <a:noFill/>
          <a:ln>
            <a:noFill/>
          </a:ln>
        </p:spPr>
        <p:txBody>
          <a:bodyPr spcFirstLastPara="1" wrap="square" lIns="90000" tIns="90000" rIns="90000" bIns="900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Comment les enfants sont-ils disciplinés dans la communauté ?</a:t>
            </a:r>
            <a:endParaRPr/>
          </a:p>
        </p:txBody>
      </p:sp>
      <p:sp>
        <p:nvSpPr>
          <p:cNvPr id="373" name="Google Shape;373;p9"/>
          <p:cNvSpPr/>
          <p:nvPr/>
        </p:nvSpPr>
        <p:spPr>
          <a:xfrm rot="1782986">
            <a:off x="286724" y="30111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9"/>
          <p:cNvSpPr/>
          <p:nvPr/>
        </p:nvSpPr>
        <p:spPr>
          <a:xfrm rot="1782986">
            <a:off x="286724" y="763955"/>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9"/>
          <p:cNvSpPr/>
          <p:nvPr/>
        </p:nvSpPr>
        <p:spPr>
          <a:xfrm rot="1782986">
            <a:off x="286724" y="1226800"/>
            <a:ext cx="335595" cy="289306"/>
          </a:xfrm>
          <a:prstGeom prst="hexagon">
            <a:avLst>
              <a:gd name="adj" fmla="val 28965"/>
              <a:gd name="vf" fmla="val 115470"/>
            </a:avLst>
          </a:prstGeom>
          <a:solidFill>
            <a:srgbClr val="8C5F7A"/>
          </a:solid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9"/>
          <p:cNvSpPr/>
          <p:nvPr/>
        </p:nvSpPr>
        <p:spPr>
          <a:xfrm rot="1782986">
            <a:off x="286724" y="168964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9"/>
          <p:cNvSpPr/>
          <p:nvPr/>
        </p:nvSpPr>
        <p:spPr>
          <a:xfrm rot="1782986">
            <a:off x="286724" y="2152490"/>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9"/>
          <p:cNvSpPr/>
          <p:nvPr/>
        </p:nvSpPr>
        <p:spPr>
          <a:xfrm rot="1782986">
            <a:off x="286724" y="2615335"/>
            <a:ext cx="335595" cy="289306"/>
          </a:xfrm>
          <a:prstGeom prst="hexagon">
            <a:avLst>
              <a:gd name="adj" fmla="val 28965"/>
              <a:gd name="vf" fmla="val 115470"/>
            </a:avLst>
          </a:prstGeom>
          <a:noFill/>
          <a:ln w="12700" cap="flat" cmpd="sng">
            <a:solidFill>
              <a:srgbClr val="8C5F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sp>
        <p:nvSpPr>
          <p:cNvPr id="2717" name="Google Shape;2717;p90"/>
          <p:cNvSpPr txBox="1"/>
          <p:nvPr/>
        </p:nvSpPr>
        <p:spPr>
          <a:xfrm>
            <a:off x="996286" y="2103555"/>
            <a:ext cx="525404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Notez les réponses de la discussion de groupe sur la carte.</a:t>
            </a:r>
            <a:endParaRPr sz="1100">
              <a:solidFill>
                <a:schemeClr val="dk1"/>
              </a:solidFill>
              <a:latin typeface="Calibri"/>
              <a:ea typeface="Calibri"/>
              <a:cs typeface="Calibri"/>
              <a:sym typeface="Calibri"/>
            </a:endParaRPr>
          </a:p>
        </p:txBody>
      </p:sp>
      <p:sp>
        <p:nvSpPr>
          <p:cNvPr id="2718" name="Google Shape;2718;p90"/>
          <p:cNvSpPr txBox="1"/>
          <p:nvPr/>
        </p:nvSpPr>
        <p:spPr>
          <a:xfrm>
            <a:off x="996286" y="719751"/>
            <a:ext cx="52540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8B4D0"/>
                </a:highlight>
                <a:latin typeface="Calibri"/>
                <a:ea typeface="Calibri"/>
                <a:cs typeface="Calibri"/>
                <a:sym typeface="Calibri"/>
              </a:rPr>
              <a:t>SESSION 2 : COMMENT IDENTIFIER LES ENFANTS QUI ONT BESOIN D'UNE PRISE EN CHARGE ?</a:t>
            </a:r>
            <a:endParaRPr/>
          </a:p>
        </p:txBody>
      </p:sp>
      <p:sp>
        <p:nvSpPr>
          <p:cNvPr id="2719" name="Google Shape;2719;p90"/>
          <p:cNvSpPr txBox="1"/>
          <p:nvPr/>
        </p:nvSpPr>
        <p:spPr>
          <a:xfrm>
            <a:off x="996287" y="1443454"/>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LES MOYENS D'IDENTIFIER LES ENFANTS À RISQUE ET CEUX QUI ONT BESOIN D'ÊTRE PROTÉGÉS</a:t>
            </a:r>
            <a:endParaRPr/>
          </a:p>
        </p:txBody>
      </p:sp>
      <p:graphicFrame>
        <p:nvGraphicFramePr>
          <p:cNvPr id="2720" name="Google Shape;2720;p90"/>
          <p:cNvGraphicFramePr/>
          <p:nvPr>
            <p:extLst>
              <p:ext uri="{D42A27DB-BD31-4B8C-83A1-F6EECF244321}">
                <p14:modId xmlns:p14="http://schemas.microsoft.com/office/powerpoint/2010/main" val="4041675286"/>
              </p:ext>
            </p:extLst>
          </p:nvPr>
        </p:nvGraphicFramePr>
        <p:xfrm>
          <a:off x="996286" y="2563601"/>
          <a:ext cx="5254050" cy="5008200"/>
        </p:xfrm>
        <a:graphic>
          <a:graphicData uri="http://schemas.openxmlformats.org/drawingml/2006/table">
            <a:tbl>
              <a:tblPr firstRow="1" bandRow="1">
                <a:noFill/>
                <a:tableStyleId>{2E002EEE-DCA1-4BBC-BB20-DC795D1CDC30}</a:tableStyleId>
              </a:tblPr>
              <a:tblGrid>
                <a:gridCol w="1751350">
                  <a:extLst>
                    <a:ext uri="{9D8B030D-6E8A-4147-A177-3AD203B41FA5}">
                      <a16:colId xmlns:a16="http://schemas.microsoft.com/office/drawing/2014/main" val="20000"/>
                    </a:ext>
                  </a:extLst>
                </a:gridCol>
                <a:gridCol w="1751350">
                  <a:extLst>
                    <a:ext uri="{9D8B030D-6E8A-4147-A177-3AD203B41FA5}">
                      <a16:colId xmlns:a16="http://schemas.microsoft.com/office/drawing/2014/main" val="20001"/>
                    </a:ext>
                  </a:extLst>
                </a:gridCol>
                <a:gridCol w="1751350">
                  <a:extLst>
                    <a:ext uri="{9D8B030D-6E8A-4147-A177-3AD203B41FA5}">
                      <a16:colId xmlns:a16="http://schemas.microsoft.com/office/drawing/2014/main" val="20002"/>
                    </a:ext>
                  </a:extLst>
                </a:gridCol>
              </a:tblGrid>
              <a:tr h="1252050">
                <a:tc>
                  <a:txBody>
                    <a:bodyPr/>
                    <a:lstStyle/>
                    <a:p>
                      <a:pPr marL="0" marR="0" lvl="0" indent="0" algn="l" rtl="0">
                        <a:spcBef>
                          <a:spcPts val="0"/>
                        </a:spcBef>
                        <a:spcAft>
                          <a:spcPts val="0"/>
                        </a:spcAft>
                        <a:buNone/>
                      </a:pPr>
                      <a:endParaRPr sz="135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1252050">
                <a:tc>
                  <a:txBody>
                    <a:bodyPr/>
                    <a:lstStyle/>
                    <a:p>
                      <a:pPr marL="0" marR="0" lvl="0" indent="0" algn="l" rtl="0">
                        <a:spcBef>
                          <a:spcPts val="0"/>
                        </a:spcBef>
                        <a:spcAft>
                          <a:spcPts val="0"/>
                        </a:spcAft>
                        <a:buNone/>
                      </a:pPr>
                      <a:endParaRPr sz="135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252050">
                <a:tc>
                  <a:txBody>
                    <a:bodyPr/>
                    <a:lstStyle/>
                    <a:p>
                      <a:pPr marL="0" marR="0" lvl="0" indent="0" algn="l" rtl="0">
                        <a:spcBef>
                          <a:spcPts val="0"/>
                        </a:spcBef>
                        <a:spcAft>
                          <a:spcPts val="0"/>
                        </a:spcAft>
                        <a:buNone/>
                      </a:pPr>
                      <a:endParaRPr sz="135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252050">
                <a:tc>
                  <a:txBody>
                    <a:bodyPr/>
                    <a:lstStyle/>
                    <a:p>
                      <a:pPr marL="0" marR="0" lvl="0" indent="0" algn="l" rtl="0">
                        <a:spcBef>
                          <a:spcPts val="0"/>
                        </a:spcBef>
                        <a:spcAft>
                          <a:spcPts val="0"/>
                        </a:spcAft>
                        <a:buNone/>
                      </a:pPr>
                      <a:endParaRPr sz="135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35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bl>
          </a:graphicData>
        </a:graphic>
      </p:graphicFrame>
      <p:pic>
        <p:nvPicPr>
          <p:cNvPr id="2721" name="Google Shape;2721;p90" descr="Marker with solid fill"/>
          <p:cNvPicPr preferRelativeResize="0"/>
          <p:nvPr/>
        </p:nvPicPr>
        <p:blipFill rotWithShape="1">
          <a:blip r:embed="rId3">
            <a:alphaModFix/>
          </a:blip>
          <a:srcRect/>
          <a:stretch/>
        </p:blipFill>
        <p:spPr>
          <a:xfrm>
            <a:off x="5112253" y="6731362"/>
            <a:ext cx="1498921" cy="1498921"/>
          </a:xfrm>
          <a:prstGeom prst="rect">
            <a:avLst/>
          </a:prstGeom>
          <a:noFill/>
          <a:ln>
            <a:noFill/>
          </a:ln>
        </p:spPr>
      </p:pic>
      <p:sp>
        <p:nvSpPr>
          <p:cNvPr id="2722" name="Google Shape;2722;p90"/>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3" name="Google Shape;2723;p90"/>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4" name="Google Shape;2724;p90"/>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5" name="Google Shape;2725;p90"/>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6" name="Google Shape;2726;p90"/>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730"/>
        <p:cNvGrpSpPr/>
        <p:nvPr/>
      </p:nvGrpSpPr>
      <p:grpSpPr>
        <a:xfrm>
          <a:off x="0" y="0"/>
          <a:ext cx="0" cy="0"/>
          <a:chOff x="0" y="0"/>
          <a:chExt cx="0" cy="0"/>
        </a:xfrm>
      </p:grpSpPr>
      <p:sp>
        <p:nvSpPr>
          <p:cNvPr id="2731" name="Google Shape;2731;p91"/>
          <p:cNvSpPr txBox="1"/>
          <p:nvPr/>
        </p:nvSpPr>
        <p:spPr>
          <a:xfrm>
            <a:off x="920512" y="74323"/>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SIGNES DE PROBLÈMES DE PROTECTION DE L'ENFANCE</a:t>
            </a:r>
            <a:endParaRPr/>
          </a:p>
        </p:txBody>
      </p:sp>
      <p:sp>
        <p:nvSpPr>
          <p:cNvPr id="2732" name="Google Shape;2732;p91"/>
          <p:cNvSpPr/>
          <p:nvPr/>
        </p:nvSpPr>
        <p:spPr>
          <a:xfrm>
            <a:off x="996287" y="1347171"/>
            <a:ext cx="316957" cy="57182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733" name="Google Shape;2733;p91"/>
          <p:cNvGraphicFramePr/>
          <p:nvPr>
            <p:extLst>
              <p:ext uri="{D42A27DB-BD31-4B8C-83A1-F6EECF244321}">
                <p14:modId xmlns:p14="http://schemas.microsoft.com/office/powerpoint/2010/main" val="1273763966"/>
              </p:ext>
            </p:extLst>
          </p:nvPr>
        </p:nvGraphicFramePr>
        <p:xfrm>
          <a:off x="761999" y="614949"/>
          <a:ext cx="5571075" cy="8755440"/>
        </p:xfrm>
        <a:graphic>
          <a:graphicData uri="http://schemas.openxmlformats.org/drawingml/2006/table">
            <a:tbl>
              <a:tblPr firstRow="1" bandRow="1">
                <a:noFill/>
                <a:tableStyleId>{2E002EEE-DCA1-4BBC-BB20-DC795D1CDC30}</a:tableStyleId>
              </a:tblPr>
              <a:tblGrid>
                <a:gridCol w="1318350">
                  <a:extLst>
                    <a:ext uri="{9D8B030D-6E8A-4147-A177-3AD203B41FA5}">
                      <a16:colId xmlns:a16="http://schemas.microsoft.com/office/drawing/2014/main" val="20000"/>
                    </a:ext>
                  </a:extLst>
                </a:gridCol>
                <a:gridCol w="4252725">
                  <a:extLst>
                    <a:ext uri="{9D8B030D-6E8A-4147-A177-3AD203B41FA5}">
                      <a16:colId xmlns:a16="http://schemas.microsoft.com/office/drawing/2014/main" val="20001"/>
                    </a:ext>
                  </a:extLst>
                </a:gridCol>
              </a:tblGrid>
              <a:tr h="1217325">
                <a:tc>
                  <a:txBody>
                    <a:bodyPr/>
                    <a:lstStyle/>
                    <a:p>
                      <a:pPr marL="355600" marR="0" lvl="0" indent="0" algn="l" rtl="0">
                        <a:spcBef>
                          <a:spcPts val="0"/>
                        </a:spcBef>
                        <a:spcAft>
                          <a:spcPts val="0"/>
                        </a:spcAft>
                        <a:buNone/>
                      </a:pPr>
                      <a:r>
                        <a:rPr lang="en-ZA" sz="1100" b="1" dirty="0">
                          <a:solidFill>
                            <a:schemeClr val="lt1"/>
                          </a:solidFill>
                          <a:latin typeface="Calibri"/>
                          <a:ea typeface="Calibri"/>
                          <a:cs typeface="Calibri"/>
                          <a:sym typeface="Calibri"/>
                        </a:rPr>
                        <a:t>Violence physique </a:t>
                      </a:r>
                      <a:r>
                        <a:rPr lang="en-ZA" sz="1100" b="1" dirty="0" err="1">
                          <a:solidFill>
                            <a:schemeClr val="lt1"/>
                          </a:solidFill>
                          <a:latin typeface="Calibri"/>
                          <a:ea typeface="Calibri"/>
                          <a:cs typeface="Calibri"/>
                          <a:sym typeface="Calibri"/>
                        </a:rPr>
                        <a:t>ou</a:t>
                      </a:r>
                      <a:r>
                        <a:rPr lang="en-ZA" sz="1100" b="1" dirty="0">
                          <a:solidFill>
                            <a:schemeClr val="lt1"/>
                          </a:solidFill>
                          <a:latin typeface="Calibri"/>
                          <a:ea typeface="Calibri"/>
                          <a:cs typeface="Calibri"/>
                          <a:sym typeface="Calibri"/>
                        </a:rPr>
                        <a:t> </a:t>
                      </a:r>
                      <a:r>
                        <a:rPr lang="en-ZA" sz="1100" b="1" dirty="0" err="1">
                          <a:solidFill>
                            <a:schemeClr val="lt1"/>
                          </a:solidFill>
                          <a:latin typeface="Calibri"/>
                          <a:ea typeface="Calibri"/>
                          <a:cs typeface="Calibri"/>
                          <a:sym typeface="Calibri"/>
                        </a:rPr>
                        <a:t>abus</a:t>
                      </a:r>
                      <a:r>
                        <a:rPr lang="en-ZA" sz="1100" b="1" dirty="0">
                          <a:solidFill>
                            <a:schemeClr val="lt1"/>
                          </a:solidFill>
                          <a:latin typeface="Calibri"/>
                          <a:ea typeface="Calibri"/>
                          <a:cs typeface="Calibri"/>
                          <a:sym typeface="Calibri"/>
                        </a:rPr>
                        <a:t> </a:t>
                      </a:r>
                      <a:endParaRPr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171450" marR="0" lvl="0" indent="-171450" algn="l" rtl="0">
                        <a:spcBef>
                          <a:spcPts val="0"/>
                        </a:spcBef>
                        <a:spcAft>
                          <a:spcPts val="0"/>
                        </a:spcAft>
                        <a:buClr>
                          <a:schemeClr val="dk1"/>
                        </a:buClr>
                        <a:buSzPts val="1050"/>
                        <a:buFont typeface="Arial"/>
                        <a:buChar char="•"/>
                      </a:pPr>
                      <a:r>
                        <a:rPr lang="en-ZA" sz="1050" b="0" dirty="0">
                          <a:solidFill>
                            <a:schemeClr val="dk1"/>
                          </a:solidFill>
                          <a:latin typeface="Calibri"/>
                          <a:ea typeface="Calibri"/>
                          <a:cs typeface="Calibri"/>
                          <a:sym typeface="Calibri"/>
                        </a:rPr>
                        <a:t>Marques de </a:t>
                      </a:r>
                      <a:r>
                        <a:rPr lang="en-ZA" sz="1050" b="0" dirty="0" err="1">
                          <a:solidFill>
                            <a:schemeClr val="dk1"/>
                          </a:solidFill>
                          <a:latin typeface="Calibri"/>
                          <a:ea typeface="Calibri"/>
                          <a:cs typeface="Calibri"/>
                          <a:sym typeface="Calibri"/>
                        </a:rPr>
                        <a:t>morsure</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Brûlures</a:t>
                      </a:r>
                      <a:r>
                        <a:rPr lang="en-ZA" sz="1050" b="0" dirty="0">
                          <a:solidFill>
                            <a:schemeClr val="dk1"/>
                          </a:solidFill>
                          <a:latin typeface="Calibri"/>
                          <a:ea typeface="Calibri"/>
                          <a:cs typeface="Calibri"/>
                          <a:sym typeface="Calibri"/>
                        </a:rPr>
                        <a:t> de cigarettes</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Signes</a:t>
                      </a:r>
                      <a:r>
                        <a:rPr lang="en-ZA" sz="1050" b="0" dirty="0">
                          <a:solidFill>
                            <a:schemeClr val="dk1"/>
                          </a:solidFill>
                          <a:latin typeface="Calibri"/>
                          <a:ea typeface="Calibri"/>
                          <a:cs typeface="Calibri"/>
                          <a:sym typeface="Calibri"/>
                        </a:rPr>
                        <a:t> de fractures </a:t>
                      </a:r>
                      <a:r>
                        <a:rPr lang="en-ZA" sz="1050" b="0" dirty="0" err="1">
                          <a:solidFill>
                            <a:schemeClr val="dk1"/>
                          </a:solidFill>
                          <a:latin typeface="Calibri"/>
                          <a:ea typeface="Calibri"/>
                          <a:cs typeface="Calibri"/>
                          <a:sym typeface="Calibri"/>
                        </a:rPr>
                        <a:t>anciennes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mais</a:t>
                      </a:r>
                      <a:r>
                        <a:rPr lang="en-ZA" sz="1050" b="0" dirty="0">
                          <a:solidFill>
                            <a:schemeClr val="dk1"/>
                          </a:solidFill>
                          <a:latin typeface="Calibri"/>
                          <a:ea typeface="Calibri"/>
                          <a:cs typeface="Calibri"/>
                          <a:sym typeface="Calibri"/>
                        </a:rPr>
                        <a:t> non </a:t>
                      </a:r>
                      <a:r>
                        <a:rPr lang="en-ZA" sz="1050" b="0" dirty="0" err="1">
                          <a:solidFill>
                            <a:schemeClr val="dk1"/>
                          </a:solidFill>
                          <a:latin typeface="Calibri"/>
                          <a:ea typeface="Calibri"/>
                          <a:cs typeface="Calibri"/>
                          <a:sym typeface="Calibri"/>
                        </a:rPr>
                        <a:t>traitées</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Signes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d'ecchymoses</a:t>
                      </a:r>
                      <a:r>
                        <a:rPr lang="en-ZA" sz="1050" b="0" dirty="0">
                          <a:solidFill>
                            <a:schemeClr val="dk1"/>
                          </a:solidFill>
                          <a:latin typeface="Calibri"/>
                          <a:ea typeface="Calibri"/>
                          <a:cs typeface="Calibri"/>
                          <a:sym typeface="Calibri"/>
                        </a:rPr>
                        <a:t> graves et durables, </a:t>
                      </a:r>
                      <a:r>
                        <a:rPr lang="en-ZA" sz="1050" b="0" dirty="0" err="1">
                          <a:solidFill>
                            <a:schemeClr val="dk1"/>
                          </a:solidFill>
                          <a:latin typeface="Calibri"/>
                          <a:ea typeface="Calibri"/>
                          <a:cs typeface="Calibri"/>
                          <a:sym typeface="Calibri"/>
                        </a:rPr>
                        <a:t>en</a:t>
                      </a:r>
                      <a:r>
                        <a:rPr lang="en-ZA" sz="1050" b="0" dirty="0">
                          <a:solidFill>
                            <a:schemeClr val="dk1"/>
                          </a:solidFill>
                          <a:latin typeface="Calibri"/>
                          <a:ea typeface="Calibri"/>
                          <a:cs typeface="Calibri"/>
                          <a:sym typeface="Calibri"/>
                        </a:rPr>
                        <a:t> particulier au </a:t>
                      </a:r>
                      <a:r>
                        <a:rPr lang="en-ZA" sz="1050" b="0" dirty="0" err="1">
                          <a:solidFill>
                            <a:schemeClr val="dk1"/>
                          </a:solidFill>
                          <a:latin typeface="Calibri"/>
                          <a:ea typeface="Calibri"/>
                          <a:cs typeface="Calibri"/>
                          <a:sym typeface="Calibri"/>
                        </a:rPr>
                        <a:t>niveau</a:t>
                      </a:r>
                      <a:r>
                        <a:rPr lang="en-ZA" sz="1050" b="0" dirty="0">
                          <a:solidFill>
                            <a:schemeClr val="dk1"/>
                          </a:solidFill>
                          <a:latin typeface="Calibri"/>
                          <a:ea typeface="Calibri"/>
                          <a:cs typeface="Calibri"/>
                          <a:sym typeface="Calibri"/>
                        </a:rPr>
                        <a:t> du visage</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Blessures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brûlures</a:t>
                      </a:r>
                      <a:r>
                        <a:rPr lang="en-ZA" sz="1050" b="0" dirty="0">
                          <a:solidFill>
                            <a:schemeClr val="dk1"/>
                          </a:solidFill>
                          <a:latin typeface="Calibri"/>
                          <a:ea typeface="Calibri"/>
                          <a:cs typeface="Calibri"/>
                          <a:sym typeface="Calibri"/>
                        </a:rPr>
                        <a:t>, ecchymoses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luxations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inexpliquées</a:t>
                      </a:r>
                      <a:r>
                        <a:rPr lang="en-ZA" sz="1050" b="0" dirty="0">
                          <a:solidFill>
                            <a:schemeClr val="dk1"/>
                          </a:solidFill>
                          <a:latin typeface="Calibri"/>
                          <a:ea typeface="Calibri"/>
                          <a:cs typeface="Calibri"/>
                          <a:sym typeface="Calibri"/>
                        </a:rPr>
                        <a:t>.</a:t>
                      </a:r>
                      <a:endParaRPr dirty="0"/>
                    </a:p>
                    <a:p>
                      <a:pPr marL="171450" marR="0" lvl="0" indent="-101600" algn="l" rtl="0">
                        <a:spcBef>
                          <a:spcPts val="0"/>
                        </a:spcBef>
                        <a:spcAft>
                          <a:spcPts val="0"/>
                        </a:spcAft>
                        <a:buClr>
                          <a:schemeClr val="dk1"/>
                        </a:buClr>
                        <a:buSzPts val="1100"/>
                        <a:buFont typeface="Arial"/>
                        <a:buNone/>
                      </a:pPr>
                      <a:endParaRPr sz="1100" b="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1217325">
                <a:tc>
                  <a:txBody>
                    <a:bodyPr/>
                    <a:lstStyle/>
                    <a:p>
                      <a:pPr marL="355600" marR="0" lvl="0" indent="0" algn="l" rtl="0">
                        <a:lnSpc>
                          <a:spcPct val="100000"/>
                        </a:lnSpc>
                        <a:spcBef>
                          <a:spcPts val="0"/>
                        </a:spcBef>
                        <a:spcAft>
                          <a:spcPts val="0"/>
                        </a:spcAft>
                        <a:buClr>
                          <a:schemeClr val="lt1"/>
                        </a:buClr>
                        <a:buSzPts val="1100"/>
                        <a:buFont typeface="Calibri"/>
                        <a:buNone/>
                      </a:pPr>
                      <a:r>
                        <a:rPr lang="en-ZA" sz="1100" b="1" dirty="0">
                          <a:solidFill>
                            <a:schemeClr val="lt1"/>
                          </a:solidFill>
                          <a:latin typeface="Calibri"/>
                          <a:ea typeface="Calibri"/>
                          <a:cs typeface="Calibri"/>
                          <a:sym typeface="Calibri"/>
                        </a:rPr>
                        <a:t>Violence </a:t>
                      </a:r>
                      <a:r>
                        <a:rPr lang="en-ZA" sz="1100" b="1" dirty="0" err="1">
                          <a:solidFill>
                            <a:schemeClr val="lt1"/>
                          </a:solidFill>
                          <a:latin typeface="Calibri"/>
                          <a:ea typeface="Calibri"/>
                          <a:cs typeface="Calibri"/>
                          <a:sym typeface="Calibri"/>
                        </a:rPr>
                        <a:t>ou</a:t>
                      </a:r>
                      <a:r>
                        <a:rPr lang="en-ZA" sz="1100" b="1" dirty="0">
                          <a:solidFill>
                            <a:schemeClr val="lt1"/>
                          </a:solidFill>
                          <a:latin typeface="Calibri"/>
                          <a:ea typeface="Calibri"/>
                          <a:cs typeface="Calibri"/>
                          <a:sym typeface="Calibri"/>
                        </a:rPr>
                        <a:t> </a:t>
                      </a:r>
                      <a:r>
                        <a:rPr lang="en-ZA" sz="1100" b="1" dirty="0" err="1">
                          <a:solidFill>
                            <a:schemeClr val="lt1"/>
                          </a:solidFill>
                          <a:latin typeface="Calibri"/>
                          <a:ea typeface="Calibri"/>
                          <a:cs typeface="Calibri"/>
                          <a:sym typeface="Calibri"/>
                        </a:rPr>
                        <a:t>abus</a:t>
                      </a:r>
                      <a:r>
                        <a:rPr lang="en-ZA" sz="1100" b="1" dirty="0">
                          <a:solidFill>
                            <a:schemeClr val="lt1"/>
                          </a:solidFill>
                          <a:latin typeface="Calibri"/>
                          <a:ea typeface="Calibri"/>
                          <a:cs typeface="Calibri"/>
                          <a:sym typeface="Calibri"/>
                        </a:rPr>
                        <a:t> </a:t>
                      </a:r>
                      <a:r>
                        <a:rPr lang="en-ZA" sz="1100" b="1" dirty="0" err="1">
                          <a:solidFill>
                            <a:schemeClr val="lt1"/>
                          </a:solidFill>
                          <a:latin typeface="Calibri"/>
                          <a:ea typeface="Calibri"/>
                          <a:cs typeface="Calibri"/>
                          <a:sym typeface="Calibri"/>
                        </a:rPr>
                        <a:t>émotionnel</a:t>
                      </a:r>
                      <a:endParaRPr sz="1100" b="1" dirty="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Développement</a:t>
                      </a:r>
                      <a:r>
                        <a:rPr lang="en-ZA" sz="1050" b="0" dirty="0">
                          <a:solidFill>
                            <a:schemeClr val="dk1"/>
                          </a:solidFill>
                          <a:latin typeface="Calibri"/>
                          <a:ea typeface="Calibri"/>
                          <a:cs typeface="Calibri"/>
                          <a:sym typeface="Calibri"/>
                        </a:rPr>
                        <a:t> physique, </a:t>
                      </a:r>
                      <a:r>
                        <a:rPr lang="en-ZA" sz="1050" b="0" dirty="0" err="1">
                          <a:solidFill>
                            <a:schemeClr val="dk1"/>
                          </a:solidFill>
                          <a:latin typeface="Calibri"/>
                          <a:ea typeface="Calibri"/>
                          <a:cs typeface="Calibri"/>
                          <a:sym typeface="Calibri"/>
                        </a:rPr>
                        <a:t>intellectuel</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émotionnel</a:t>
                      </a:r>
                      <a:r>
                        <a:rPr lang="en-ZA" sz="1050" b="0" dirty="0">
                          <a:solidFill>
                            <a:schemeClr val="dk1"/>
                          </a:solidFill>
                          <a:latin typeface="Calibri"/>
                          <a:ea typeface="Calibri"/>
                          <a:cs typeface="Calibri"/>
                          <a:sym typeface="Calibri"/>
                        </a:rPr>
                        <a:t> lent</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Problèmes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d'apprentissage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troubles </a:t>
                      </a:r>
                      <a:r>
                        <a:rPr lang="en-ZA" sz="1050" b="0" dirty="0" err="1">
                          <a:solidFill>
                            <a:schemeClr val="dk1"/>
                          </a:solidFill>
                          <a:latin typeface="Calibri"/>
                          <a:ea typeface="Calibri"/>
                          <a:cs typeface="Calibri"/>
                          <a:sym typeface="Calibri"/>
                        </a:rPr>
                        <a:t>soudains</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l'élocution</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Difficultés</a:t>
                      </a:r>
                      <a:r>
                        <a:rPr lang="en-ZA" sz="1050" b="0" dirty="0">
                          <a:solidFill>
                            <a:schemeClr val="dk1"/>
                          </a:solidFill>
                          <a:latin typeface="Calibri"/>
                          <a:ea typeface="Calibri"/>
                          <a:cs typeface="Calibri"/>
                          <a:sym typeface="Calibri"/>
                        </a:rPr>
                        <a:t> à </a:t>
                      </a:r>
                      <a:r>
                        <a:rPr lang="en-ZA" sz="1050" b="0" dirty="0" err="1">
                          <a:solidFill>
                            <a:schemeClr val="dk1"/>
                          </a:solidFill>
                          <a:latin typeface="Calibri"/>
                          <a:ea typeface="Calibri"/>
                          <a:cs typeface="Calibri"/>
                          <a:sym typeface="Calibri"/>
                        </a:rPr>
                        <a:t>nouer</a:t>
                      </a:r>
                      <a:r>
                        <a:rPr lang="en-ZA" sz="1050" b="0" dirty="0">
                          <a:solidFill>
                            <a:schemeClr val="dk1"/>
                          </a:solidFill>
                          <a:latin typeface="Calibri"/>
                          <a:ea typeface="Calibri"/>
                          <a:cs typeface="Calibri"/>
                          <a:sym typeface="Calibri"/>
                        </a:rPr>
                        <a:t> des relations, </a:t>
                      </a:r>
                      <a:r>
                        <a:rPr lang="en-ZA" sz="1050" b="0" dirty="0" err="1">
                          <a:solidFill>
                            <a:schemeClr val="dk1"/>
                          </a:solidFill>
                          <a:latin typeface="Calibri"/>
                          <a:ea typeface="Calibri"/>
                          <a:cs typeface="Calibri"/>
                          <a:sym typeface="Calibri"/>
                        </a:rPr>
                        <a:t>repli</a:t>
                      </a:r>
                      <a:r>
                        <a:rPr lang="en-ZA" sz="1050" b="0" dirty="0">
                          <a:solidFill>
                            <a:schemeClr val="dk1"/>
                          </a:solidFill>
                          <a:latin typeface="Calibri"/>
                          <a:ea typeface="Calibri"/>
                          <a:cs typeface="Calibri"/>
                          <a:sym typeface="Calibri"/>
                        </a:rPr>
                        <a:t> sur soi</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Comportement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perturbateur</a:t>
                      </a:r>
                      <a:r>
                        <a:rPr lang="en-ZA" sz="1050" b="0" dirty="0">
                          <a:solidFill>
                            <a:schemeClr val="dk1"/>
                          </a:solidFill>
                          <a:latin typeface="Calibri"/>
                          <a:ea typeface="Calibri"/>
                          <a:cs typeface="Calibri"/>
                          <a:sym typeface="Calibri"/>
                        </a:rPr>
                        <a:t> / recherche </a:t>
                      </a:r>
                      <a:r>
                        <a:rPr lang="en-ZA" sz="1050" b="0" dirty="0" err="1">
                          <a:solidFill>
                            <a:schemeClr val="dk1"/>
                          </a:solidFill>
                          <a:latin typeface="Calibri"/>
                          <a:ea typeface="Calibri"/>
                          <a:cs typeface="Calibri"/>
                          <a:sym typeface="Calibri"/>
                        </a:rPr>
                        <a:t>d'attention</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Insécurité</a:t>
                      </a:r>
                      <a:r>
                        <a:rPr lang="en-ZA" sz="1050" b="0" dirty="0">
                          <a:solidFill>
                            <a:schemeClr val="dk1"/>
                          </a:solidFill>
                          <a:latin typeface="Calibri"/>
                          <a:ea typeface="Calibri"/>
                          <a:cs typeface="Calibri"/>
                          <a:sym typeface="Calibri"/>
                        </a:rPr>
                        <a:t> </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Mauvaise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estime</a:t>
                      </a:r>
                      <a:r>
                        <a:rPr lang="en-ZA" sz="1050" b="0" dirty="0">
                          <a:solidFill>
                            <a:schemeClr val="dk1"/>
                          </a:solidFill>
                          <a:latin typeface="Calibri"/>
                          <a:ea typeface="Calibri"/>
                          <a:cs typeface="Calibri"/>
                          <a:sym typeface="Calibri"/>
                        </a:rPr>
                        <a:t> de soi / </a:t>
                      </a:r>
                      <a:r>
                        <a:rPr lang="en-ZA" sz="1050" b="0" dirty="0" err="1">
                          <a:solidFill>
                            <a:schemeClr val="dk1"/>
                          </a:solidFill>
                          <a:latin typeface="Calibri"/>
                          <a:ea typeface="Calibri"/>
                          <a:cs typeface="Calibri"/>
                          <a:sym typeface="Calibri"/>
                        </a:rPr>
                        <a:t>peur</a:t>
                      </a:r>
                      <a:r>
                        <a:rPr lang="en-ZA" sz="1050" b="0" dirty="0">
                          <a:solidFill>
                            <a:schemeClr val="dk1"/>
                          </a:solidFill>
                          <a:latin typeface="Calibri"/>
                          <a:ea typeface="Calibri"/>
                          <a:cs typeface="Calibri"/>
                          <a:sym typeface="Calibri"/>
                        </a:rPr>
                        <a:t> des situations </a:t>
                      </a:r>
                      <a:r>
                        <a:rPr lang="en-ZA" sz="1050" b="0" dirty="0" err="1">
                          <a:solidFill>
                            <a:schemeClr val="dk1"/>
                          </a:solidFill>
                          <a:latin typeface="Calibri"/>
                          <a:ea typeface="Calibri"/>
                          <a:cs typeface="Calibri"/>
                          <a:sym typeface="Calibri"/>
                        </a:rPr>
                        <a:t>nouvelles</a:t>
                      </a:r>
                      <a:endParaRPr dirty="0"/>
                    </a:p>
                    <a:p>
                      <a:pPr marL="171450" marR="0" lvl="0" indent="-101600" algn="l" rtl="0">
                        <a:spcBef>
                          <a:spcPts val="0"/>
                        </a:spcBef>
                        <a:spcAft>
                          <a:spcPts val="0"/>
                        </a:spcAft>
                        <a:buClr>
                          <a:schemeClr val="dk1"/>
                        </a:buClr>
                        <a:buSzPts val="1100"/>
                        <a:buFont typeface="Arial"/>
                        <a:buNone/>
                      </a:pPr>
                      <a:endParaRPr sz="1100" b="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696650">
                <a:tc>
                  <a:txBody>
                    <a:bodyPr/>
                    <a:lstStyle/>
                    <a:p>
                      <a:pPr marL="355600" marR="0" lvl="0" indent="0" algn="l" rtl="0">
                        <a:lnSpc>
                          <a:spcPct val="100000"/>
                        </a:lnSpc>
                        <a:spcBef>
                          <a:spcPts val="0"/>
                        </a:spcBef>
                        <a:spcAft>
                          <a:spcPts val="0"/>
                        </a:spcAft>
                        <a:buClr>
                          <a:schemeClr val="lt1"/>
                        </a:buClr>
                        <a:buSzPts val="1100"/>
                        <a:buFont typeface="Calibri"/>
                        <a:buNone/>
                      </a:pPr>
                      <a:r>
                        <a:rPr lang="en-ZA" sz="1100" b="1" dirty="0">
                          <a:solidFill>
                            <a:schemeClr val="lt1"/>
                          </a:solidFill>
                          <a:latin typeface="Calibri"/>
                          <a:ea typeface="Calibri"/>
                          <a:cs typeface="Calibri"/>
                          <a:sym typeface="Calibri"/>
                        </a:rPr>
                        <a:t>Violence </a:t>
                      </a:r>
                      <a:r>
                        <a:rPr lang="en-ZA" sz="1100" b="1" dirty="0" err="1">
                          <a:solidFill>
                            <a:schemeClr val="lt1"/>
                          </a:solidFill>
                          <a:latin typeface="Calibri"/>
                          <a:ea typeface="Calibri"/>
                          <a:cs typeface="Calibri"/>
                          <a:sym typeface="Calibri"/>
                        </a:rPr>
                        <a:t>ou</a:t>
                      </a:r>
                      <a:r>
                        <a:rPr lang="en-ZA" sz="1100" b="1" dirty="0">
                          <a:solidFill>
                            <a:schemeClr val="lt1"/>
                          </a:solidFill>
                          <a:latin typeface="Calibri"/>
                          <a:ea typeface="Calibri"/>
                          <a:cs typeface="Calibri"/>
                          <a:sym typeface="Calibri"/>
                        </a:rPr>
                        <a:t> </a:t>
                      </a:r>
                      <a:r>
                        <a:rPr lang="en-ZA" sz="1100" b="1" dirty="0" err="1">
                          <a:solidFill>
                            <a:schemeClr val="lt1"/>
                          </a:solidFill>
                          <a:latin typeface="Calibri"/>
                          <a:ea typeface="Calibri"/>
                          <a:cs typeface="Calibri"/>
                          <a:sym typeface="Calibri"/>
                        </a:rPr>
                        <a:t>abus</a:t>
                      </a:r>
                      <a:r>
                        <a:rPr lang="en-ZA" sz="1100" b="1" dirty="0">
                          <a:solidFill>
                            <a:schemeClr val="lt1"/>
                          </a:solidFill>
                          <a:latin typeface="Calibri"/>
                          <a:ea typeface="Calibri"/>
                          <a:cs typeface="Calibri"/>
                          <a:sym typeface="Calibri"/>
                        </a:rPr>
                        <a:t> </a:t>
                      </a:r>
                      <a:r>
                        <a:rPr lang="en-ZA" sz="1100" b="1" dirty="0" err="1">
                          <a:solidFill>
                            <a:schemeClr val="lt1"/>
                          </a:solidFill>
                          <a:latin typeface="Calibri"/>
                          <a:ea typeface="Calibri"/>
                          <a:cs typeface="Calibri"/>
                          <a:sym typeface="Calibri"/>
                        </a:rPr>
                        <a:t>sexuel</a:t>
                      </a:r>
                      <a:r>
                        <a:rPr lang="en-ZA" sz="1100" b="1" dirty="0">
                          <a:solidFill>
                            <a:schemeClr val="lt1"/>
                          </a:solidFill>
                          <a:latin typeface="Calibri"/>
                          <a:ea typeface="Calibri"/>
                          <a:cs typeface="Calibri"/>
                          <a:sym typeface="Calibri"/>
                        </a:rPr>
                        <a:t> </a:t>
                      </a:r>
                      <a:endParaRPr sz="1100" b="1" dirty="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Changement</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comportement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soudain</a:t>
                      </a:r>
                      <a:r>
                        <a:rPr lang="en-ZA" sz="1050" b="0" dirty="0">
                          <a:solidFill>
                            <a:schemeClr val="dk1"/>
                          </a:solidFill>
                          <a:latin typeface="Calibri"/>
                          <a:ea typeface="Calibri"/>
                          <a:cs typeface="Calibri"/>
                          <a:sym typeface="Calibri"/>
                        </a:rPr>
                        <a:t> / </a:t>
                      </a:r>
                      <a:r>
                        <a:rPr lang="en-ZA" sz="1050" b="0" dirty="0" err="1">
                          <a:solidFill>
                            <a:schemeClr val="dk1"/>
                          </a:solidFill>
                          <a:latin typeface="Calibri"/>
                          <a:ea typeface="Calibri"/>
                          <a:cs typeface="Calibri"/>
                          <a:sym typeface="Calibri"/>
                        </a:rPr>
                        <a:t>inattendu</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isolement</a:t>
                      </a:r>
                      <a:r>
                        <a:rPr lang="en-ZA" sz="1050" b="0" dirty="0">
                          <a:solidFill>
                            <a:schemeClr val="dk1"/>
                          </a:solidFill>
                          <a:latin typeface="Calibri"/>
                          <a:ea typeface="Calibri"/>
                          <a:cs typeface="Calibri"/>
                          <a:sym typeface="Calibri"/>
                        </a:rPr>
                        <a:t> des </a:t>
                      </a:r>
                      <a:r>
                        <a:rPr lang="en-ZA" sz="1050" b="0" dirty="0" err="1">
                          <a:solidFill>
                            <a:schemeClr val="dk1"/>
                          </a:solidFill>
                          <a:latin typeface="Calibri"/>
                          <a:ea typeface="Calibri"/>
                          <a:cs typeface="Calibri"/>
                          <a:sym typeface="Calibri"/>
                        </a:rPr>
                        <a:t>amis</a:t>
                      </a:r>
                      <a:endParaRPr dirty="0"/>
                    </a:p>
                    <a:p>
                      <a:pPr marL="171450" marR="0" lvl="0" indent="-171450" algn="l" rtl="0">
                        <a:spcBef>
                          <a:spcPts val="0"/>
                        </a:spcBef>
                        <a:spcAft>
                          <a:spcPts val="0"/>
                        </a:spcAft>
                        <a:buClr>
                          <a:schemeClr val="dk1"/>
                        </a:buClr>
                        <a:buSzPts val="1050"/>
                        <a:buFont typeface="Arial"/>
                        <a:buChar char="•"/>
                      </a:pPr>
                      <a:r>
                        <a:rPr lang="en-ZA" sz="1050" b="0" dirty="0">
                          <a:solidFill>
                            <a:schemeClr val="dk1"/>
                          </a:solidFill>
                          <a:latin typeface="Calibri"/>
                          <a:ea typeface="Calibri"/>
                          <a:cs typeface="Calibri"/>
                          <a:sym typeface="Calibri"/>
                        </a:rPr>
                        <a:t>Trop </a:t>
                      </a:r>
                      <a:r>
                        <a:rPr lang="en-ZA" sz="1050" b="0" dirty="0" err="1">
                          <a:solidFill>
                            <a:schemeClr val="dk1"/>
                          </a:solidFill>
                          <a:latin typeface="Calibri"/>
                          <a:ea typeface="Calibri"/>
                          <a:cs typeface="Calibri"/>
                          <a:sym typeface="Calibri"/>
                        </a:rPr>
                        <a:t>affectueux</a:t>
                      </a:r>
                      <a:r>
                        <a:rPr lang="en-ZA" sz="1050" b="0" dirty="0">
                          <a:solidFill>
                            <a:schemeClr val="dk1"/>
                          </a:solidFill>
                          <a:latin typeface="Calibri"/>
                          <a:ea typeface="Calibri"/>
                          <a:cs typeface="Calibri"/>
                          <a:sym typeface="Calibri"/>
                        </a:rPr>
                        <a:t>/</a:t>
                      </a:r>
                      <a:r>
                        <a:rPr lang="en-ZA" sz="1050" b="0" dirty="0" err="1">
                          <a:solidFill>
                            <a:schemeClr val="dk1"/>
                          </a:solidFill>
                          <a:latin typeface="Calibri"/>
                          <a:ea typeface="Calibri"/>
                          <a:cs typeface="Calibri"/>
                          <a:sym typeface="Calibri"/>
                        </a:rPr>
                        <a:t>connaissant</a:t>
                      </a:r>
                      <a:r>
                        <a:rPr lang="en-ZA" sz="1050" b="0" dirty="0">
                          <a:solidFill>
                            <a:schemeClr val="dk1"/>
                          </a:solidFill>
                          <a:latin typeface="Calibri"/>
                          <a:ea typeface="Calibri"/>
                          <a:cs typeface="Calibri"/>
                          <a:sym typeface="Calibri"/>
                        </a:rPr>
                        <a:t> d'un point de </a:t>
                      </a:r>
                      <a:r>
                        <a:rPr lang="en-ZA" sz="1050" b="0" dirty="0" err="1">
                          <a:solidFill>
                            <a:schemeClr val="dk1"/>
                          </a:solidFill>
                          <a:latin typeface="Calibri"/>
                          <a:ea typeface="Calibri"/>
                          <a:cs typeface="Calibri"/>
                          <a:sym typeface="Calibri"/>
                        </a:rPr>
                        <a:t>vue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sexuel</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Problèmes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médicaux</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tels</a:t>
                      </a:r>
                      <a:r>
                        <a:rPr lang="en-ZA" sz="1050" b="0" dirty="0">
                          <a:solidFill>
                            <a:schemeClr val="dk1"/>
                          </a:solidFill>
                          <a:latin typeface="Calibri"/>
                          <a:ea typeface="Calibri"/>
                          <a:cs typeface="Calibri"/>
                          <a:sym typeface="Calibri"/>
                        </a:rPr>
                        <a:t> que des </a:t>
                      </a:r>
                      <a:r>
                        <a:rPr lang="en-ZA" sz="1050" b="0" dirty="0" err="1">
                          <a:solidFill>
                            <a:schemeClr val="dk1"/>
                          </a:solidFill>
                          <a:latin typeface="Calibri"/>
                          <a:ea typeface="Calibri"/>
                          <a:cs typeface="Calibri"/>
                          <a:sym typeface="Calibri"/>
                        </a:rPr>
                        <a:t>douleurs</a:t>
                      </a:r>
                      <a:r>
                        <a:rPr lang="en-ZA" sz="1050" b="0" dirty="0">
                          <a:solidFill>
                            <a:schemeClr val="dk1"/>
                          </a:solidFill>
                          <a:latin typeface="Calibri"/>
                          <a:ea typeface="Calibri"/>
                          <a:cs typeface="Calibri"/>
                          <a:sym typeface="Calibri"/>
                        </a:rPr>
                        <a:t> à </a:t>
                      </a:r>
                      <a:r>
                        <a:rPr lang="en-ZA" sz="1050" b="0" dirty="0" err="1">
                          <a:solidFill>
                            <a:schemeClr val="dk1"/>
                          </a:solidFill>
                          <a:latin typeface="Calibri"/>
                          <a:ea typeface="Calibri"/>
                          <a:cs typeface="Calibri"/>
                          <a:sym typeface="Calibri"/>
                        </a:rPr>
                        <a:t>l'estomac</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en</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marchant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en</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s'asseyant</a:t>
                      </a:r>
                      <a:endParaRPr dirty="0"/>
                    </a:p>
                    <a:p>
                      <a:pPr marL="171450" marR="0" lvl="0" indent="-171450" algn="l" rtl="0">
                        <a:spcBef>
                          <a:spcPts val="0"/>
                        </a:spcBef>
                        <a:spcAft>
                          <a:spcPts val="0"/>
                        </a:spcAft>
                        <a:buClr>
                          <a:schemeClr val="dk1"/>
                        </a:buClr>
                        <a:buSzPts val="1050"/>
                        <a:buFont typeface="Arial"/>
                        <a:buChar char="•"/>
                      </a:pPr>
                      <a:r>
                        <a:rPr lang="en-ZA" sz="1050" b="0" dirty="0" err="1">
                          <a:solidFill>
                            <a:schemeClr val="dk1"/>
                          </a:solidFill>
                          <a:latin typeface="Calibri"/>
                          <a:ea typeface="Calibri"/>
                          <a:cs typeface="Calibri"/>
                          <a:sym typeface="Calibri"/>
                        </a:rPr>
                        <a:t>Démangeaisons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chroniques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douleurs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écoulements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saignements</a:t>
                      </a:r>
                      <a:r>
                        <a:rPr lang="en-ZA" sz="1050" b="0" dirty="0">
                          <a:solidFill>
                            <a:schemeClr val="dk1"/>
                          </a:solidFill>
                          <a:latin typeface="Calibri"/>
                          <a:ea typeface="Calibri"/>
                          <a:cs typeface="Calibri"/>
                          <a:sym typeface="Calibri"/>
                        </a:rPr>
                        <a:t> au </a:t>
                      </a:r>
                      <a:r>
                        <a:rPr lang="en-ZA" sz="1050" b="0" dirty="0" err="1">
                          <a:solidFill>
                            <a:schemeClr val="dk1"/>
                          </a:solidFill>
                          <a:latin typeface="Calibri"/>
                          <a:ea typeface="Calibri"/>
                          <a:cs typeface="Calibri"/>
                          <a:sym typeface="Calibri"/>
                        </a:rPr>
                        <a:t>niveau</a:t>
                      </a:r>
                      <a:r>
                        <a:rPr lang="en-ZA" sz="1050" b="0" dirty="0">
                          <a:solidFill>
                            <a:schemeClr val="dk1"/>
                          </a:solidFill>
                          <a:latin typeface="Calibri"/>
                          <a:ea typeface="Calibri"/>
                          <a:cs typeface="Calibri"/>
                          <a:sym typeface="Calibri"/>
                        </a:rPr>
                        <a:t> des </a:t>
                      </a:r>
                      <a:r>
                        <a:rPr lang="en-ZA" sz="1050" b="0" dirty="0" err="1">
                          <a:solidFill>
                            <a:schemeClr val="dk1"/>
                          </a:solidFill>
                          <a:latin typeface="Calibri"/>
                          <a:ea typeface="Calibri"/>
                          <a:cs typeface="Calibri"/>
                          <a:sym typeface="Calibri"/>
                        </a:rPr>
                        <a:t>organes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génitaux</a:t>
                      </a:r>
                      <a:endParaRPr dirty="0"/>
                    </a:p>
                    <a:p>
                      <a:pPr marL="171450" marR="0" lvl="0" indent="-171450" algn="l" rtl="0">
                        <a:spcBef>
                          <a:spcPts val="0"/>
                        </a:spcBef>
                        <a:spcAft>
                          <a:spcPts val="0"/>
                        </a:spcAft>
                        <a:buClr>
                          <a:schemeClr val="dk1"/>
                        </a:buClr>
                        <a:buSzPts val="1050"/>
                        <a:buFont typeface="Arial"/>
                        <a:buChar char="•"/>
                      </a:pPr>
                      <a:r>
                        <a:rPr lang="en-ZA" sz="1050" b="0" dirty="0">
                          <a:solidFill>
                            <a:schemeClr val="dk1"/>
                          </a:solidFill>
                          <a:latin typeface="Calibri"/>
                          <a:ea typeface="Calibri"/>
                          <a:cs typeface="Calibri"/>
                          <a:sym typeface="Calibri"/>
                        </a:rPr>
                        <a:t>Maladies </a:t>
                      </a:r>
                      <a:r>
                        <a:rPr lang="en-ZA" sz="1050" b="0" dirty="0" err="1">
                          <a:solidFill>
                            <a:schemeClr val="dk1"/>
                          </a:solidFill>
                          <a:latin typeface="Calibri"/>
                          <a:ea typeface="Calibri"/>
                          <a:cs typeface="Calibri"/>
                          <a:sym typeface="Calibri"/>
                        </a:rPr>
                        <a:t>sexuellement</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transmissibles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grossesse</a:t>
                      </a:r>
                      <a:endParaRPr dirty="0"/>
                    </a:p>
                    <a:p>
                      <a:pPr marL="171450" marR="0" lvl="0" indent="-171450" algn="l" rtl="0">
                        <a:spcBef>
                          <a:spcPts val="0"/>
                        </a:spcBef>
                        <a:spcAft>
                          <a:spcPts val="0"/>
                        </a:spcAft>
                        <a:buClr>
                          <a:schemeClr val="dk1"/>
                        </a:buClr>
                        <a:buSzPts val="1050"/>
                        <a:buFont typeface="Arial"/>
                        <a:buChar char="•"/>
                      </a:pPr>
                      <a:r>
                        <a:rPr lang="en-ZA" sz="1050" b="0" dirty="0">
                          <a:solidFill>
                            <a:schemeClr val="dk1"/>
                          </a:solidFill>
                          <a:latin typeface="Calibri"/>
                          <a:ea typeface="Calibri"/>
                          <a:cs typeface="Calibri"/>
                          <a:sym typeface="Calibri"/>
                        </a:rPr>
                        <a:t>Manque de </a:t>
                      </a:r>
                      <a:r>
                        <a:rPr lang="en-ZA" sz="1050" b="0" dirty="0" err="1">
                          <a:solidFill>
                            <a:schemeClr val="dk1"/>
                          </a:solidFill>
                          <a:latin typeface="Calibri"/>
                          <a:ea typeface="Calibri"/>
                          <a:cs typeface="Calibri"/>
                          <a:sym typeface="Calibri"/>
                        </a:rPr>
                        <a:t>confiance</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ou</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peur</a:t>
                      </a:r>
                      <a:r>
                        <a:rPr lang="en-ZA" sz="1050" b="0" dirty="0">
                          <a:solidFill>
                            <a:schemeClr val="dk1"/>
                          </a:solidFill>
                          <a:latin typeface="Calibri"/>
                          <a:ea typeface="Calibri"/>
                          <a:cs typeface="Calibri"/>
                          <a:sym typeface="Calibri"/>
                        </a:rPr>
                        <a:t> de </a:t>
                      </a:r>
                      <a:r>
                        <a:rPr lang="en-ZA" sz="1050" b="0" dirty="0" err="1">
                          <a:solidFill>
                            <a:schemeClr val="dk1"/>
                          </a:solidFill>
                          <a:latin typeface="Calibri"/>
                          <a:ea typeface="Calibri"/>
                          <a:cs typeface="Calibri"/>
                          <a:sym typeface="Calibri"/>
                        </a:rPr>
                        <a:t>quelqu'un</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qu'ils</a:t>
                      </a:r>
                      <a:r>
                        <a:rPr lang="en-ZA" sz="1050" b="0" dirty="0">
                          <a:solidFill>
                            <a:schemeClr val="dk1"/>
                          </a:solidFill>
                          <a:latin typeface="Calibri"/>
                          <a:ea typeface="Calibri"/>
                          <a:cs typeface="Calibri"/>
                          <a:sym typeface="Calibri"/>
                        </a:rPr>
                        <a:t> </a:t>
                      </a:r>
                      <a:r>
                        <a:rPr lang="en-ZA" sz="1050" b="0" dirty="0" err="1">
                          <a:solidFill>
                            <a:schemeClr val="dk1"/>
                          </a:solidFill>
                          <a:latin typeface="Calibri"/>
                          <a:ea typeface="Calibri"/>
                          <a:cs typeface="Calibri"/>
                          <a:sym typeface="Calibri"/>
                        </a:rPr>
                        <a:t>connaissent</a:t>
                      </a:r>
                      <a:r>
                        <a:rPr lang="en-ZA" sz="1050" b="0" dirty="0">
                          <a:solidFill>
                            <a:schemeClr val="dk1"/>
                          </a:solidFill>
                          <a:latin typeface="Calibri"/>
                          <a:ea typeface="Calibri"/>
                          <a:cs typeface="Calibri"/>
                          <a:sym typeface="Calibri"/>
                        </a:rPr>
                        <a:t> bien</a:t>
                      </a:r>
                      <a:endParaRPr dirty="0"/>
                    </a:p>
                    <a:p>
                      <a:pPr marL="171450" marR="0" lvl="0" indent="-101600" algn="l" rtl="0">
                        <a:spcBef>
                          <a:spcPts val="0"/>
                        </a:spcBef>
                        <a:spcAft>
                          <a:spcPts val="0"/>
                        </a:spcAft>
                        <a:buClr>
                          <a:schemeClr val="dk1"/>
                        </a:buClr>
                        <a:buSzPts val="1100"/>
                        <a:buFont typeface="Arial"/>
                        <a:buNone/>
                      </a:pPr>
                      <a:endParaRPr sz="1100" b="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1377100">
                <a:tc>
                  <a:txBody>
                    <a:bodyPr/>
                    <a:lstStyle/>
                    <a:p>
                      <a:pPr marL="355600" marR="0" lvl="0" indent="0" algn="l" rtl="0">
                        <a:lnSpc>
                          <a:spcPct val="100000"/>
                        </a:lnSpc>
                        <a:spcBef>
                          <a:spcPts val="0"/>
                        </a:spcBef>
                        <a:spcAft>
                          <a:spcPts val="0"/>
                        </a:spcAft>
                        <a:buClr>
                          <a:schemeClr val="lt1"/>
                        </a:buClr>
                        <a:buSzPts val="1100"/>
                        <a:buFont typeface="Calibri"/>
                        <a:buNone/>
                      </a:pPr>
                      <a:r>
                        <a:rPr lang="en-ZA" sz="1100" b="1" dirty="0" err="1">
                          <a:solidFill>
                            <a:schemeClr val="lt1"/>
                          </a:solidFill>
                          <a:latin typeface="Calibri"/>
                          <a:ea typeface="Calibri"/>
                          <a:cs typeface="Calibri"/>
                          <a:sym typeface="Calibri"/>
                        </a:rPr>
                        <a:t>Négligence</a:t>
                      </a:r>
                      <a:endParaRPr sz="1100" b="1" dirty="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Faim</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fréquente</a:t>
                      </a:r>
                      <a:r>
                        <a:rPr lang="en-ZA" sz="1050" dirty="0">
                          <a:solidFill>
                            <a:schemeClr val="dk1"/>
                          </a:solidFill>
                          <a:latin typeface="Calibri"/>
                          <a:ea typeface="Calibri"/>
                          <a:cs typeface="Calibri"/>
                          <a:sym typeface="Calibri"/>
                        </a:rPr>
                        <a:t>, vol </a:t>
                      </a:r>
                      <a:r>
                        <a:rPr lang="en-ZA" sz="1050" dirty="0" err="1">
                          <a:solidFill>
                            <a:schemeClr val="dk1"/>
                          </a:solidFill>
                          <a:latin typeface="Calibri"/>
                          <a:ea typeface="Calibri"/>
                          <a:cs typeface="Calibri"/>
                          <a:sym typeface="Calibri"/>
                        </a:rPr>
                        <a:t>ou</a:t>
                      </a:r>
                      <a:r>
                        <a:rPr lang="en-ZA" sz="1050" dirty="0">
                          <a:solidFill>
                            <a:schemeClr val="dk1"/>
                          </a:solidFill>
                          <a:latin typeface="Calibri"/>
                          <a:ea typeface="Calibri"/>
                          <a:cs typeface="Calibri"/>
                          <a:sym typeface="Calibri"/>
                        </a:rPr>
                        <a:t> dissimulation de </a:t>
                      </a:r>
                      <a:r>
                        <a:rPr lang="en-ZA" sz="1050" dirty="0" err="1">
                          <a:solidFill>
                            <a:schemeClr val="dk1"/>
                          </a:solidFill>
                          <a:latin typeface="Calibri"/>
                          <a:ea typeface="Calibri"/>
                          <a:cs typeface="Calibri"/>
                          <a:sym typeface="Calibri"/>
                        </a:rPr>
                        <a:t>nourriture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perte</a:t>
                      </a:r>
                      <a:r>
                        <a:rPr lang="en-ZA" sz="1050" dirty="0">
                          <a:solidFill>
                            <a:schemeClr val="dk1"/>
                          </a:solidFill>
                          <a:latin typeface="Calibri"/>
                          <a:ea typeface="Calibri"/>
                          <a:cs typeface="Calibri"/>
                          <a:sym typeface="Calibri"/>
                        </a:rPr>
                        <a:t> de </a:t>
                      </a:r>
                      <a:r>
                        <a:rPr lang="en-ZA" sz="1050" dirty="0" err="1">
                          <a:solidFill>
                            <a:schemeClr val="dk1"/>
                          </a:solidFill>
                          <a:latin typeface="Calibri"/>
                          <a:ea typeface="Calibri"/>
                          <a:cs typeface="Calibri"/>
                          <a:sym typeface="Calibri"/>
                        </a:rPr>
                        <a:t>poids</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Mauvaise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hygiène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personnelle</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Difficultés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comportementales</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Vêtements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défectueux</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ou</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inappropriés</a:t>
                      </a:r>
                      <a:r>
                        <a:rPr lang="en-ZA" sz="1050" dirty="0">
                          <a:solidFill>
                            <a:schemeClr val="dk1"/>
                          </a:solidFill>
                          <a:latin typeface="Calibri"/>
                          <a:ea typeface="Calibri"/>
                          <a:cs typeface="Calibri"/>
                          <a:sym typeface="Calibri"/>
                        </a:rPr>
                        <a:t> pour </a:t>
                      </a:r>
                      <a:r>
                        <a:rPr lang="en-ZA" sz="1050" dirty="0" err="1">
                          <a:solidFill>
                            <a:schemeClr val="dk1"/>
                          </a:solidFill>
                          <a:latin typeface="Calibri"/>
                          <a:ea typeface="Calibri"/>
                          <a:cs typeface="Calibri"/>
                          <a:sym typeface="Calibri"/>
                        </a:rPr>
                        <a:t>l'âge</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Problème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médical</a:t>
                      </a:r>
                      <a:r>
                        <a:rPr lang="en-ZA" sz="1050" dirty="0">
                          <a:solidFill>
                            <a:schemeClr val="dk1"/>
                          </a:solidFill>
                          <a:latin typeface="Calibri"/>
                          <a:ea typeface="Calibri"/>
                          <a:cs typeface="Calibri"/>
                          <a:sym typeface="Calibri"/>
                        </a:rPr>
                        <a:t> non </a:t>
                      </a:r>
                      <a:r>
                        <a:rPr lang="en-ZA" sz="1050" dirty="0" err="1">
                          <a:solidFill>
                            <a:schemeClr val="dk1"/>
                          </a:solidFill>
                          <a:latin typeface="Calibri"/>
                          <a:ea typeface="Calibri"/>
                          <a:cs typeface="Calibri"/>
                          <a:sym typeface="Calibri"/>
                        </a:rPr>
                        <a:t>traité</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Peu</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d'amis</a:t>
                      </a:r>
                      <a:endParaRPr dirty="0"/>
                    </a:p>
                    <a:p>
                      <a:pPr marL="171450" marR="0" lvl="0" indent="-171450" algn="l" rtl="0">
                        <a:spcBef>
                          <a:spcPts val="0"/>
                        </a:spcBef>
                        <a:spcAft>
                          <a:spcPts val="0"/>
                        </a:spcAft>
                        <a:buClr>
                          <a:schemeClr val="dk1"/>
                        </a:buClr>
                        <a:buSzPts val="1050"/>
                        <a:buFont typeface="Arial"/>
                        <a:buChar char="•"/>
                      </a:pPr>
                      <a:r>
                        <a:rPr lang="en-ZA" sz="1050" dirty="0" err="1"/>
                        <a:t>Mauvaise</a:t>
                      </a:r>
                      <a:r>
                        <a:rPr lang="en-ZA" sz="1050" dirty="0"/>
                        <a:t> </a:t>
                      </a:r>
                      <a:r>
                        <a:rPr lang="en-ZA" sz="1050" dirty="0" err="1"/>
                        <a:t>croissance</a:t>
                      </a:r>
                      <a:r>
                        <a:rPr lang="en-ZA" sz="1050" dirty="0"/>
                        <a:t> et </a:t>
                      </a:r>
                      <a:r>
                        <a:rPr lang="en-ZA" sz="1050" dirty="0" err="1"/>
                        <a:t>extrême</a:t>
                      </a:r>
                      <a:r>
                        <a:rPr lang="en-ZA" sz="1050" dirty="0"/>
                        <a:t> </a:t>
                      </a:r>
                      <a:r>
                        <a:rPr lang="en-ZA" sz="1050" dirty="0" err="1"/>
                        <a:t>maigreur</a:t>
                      </a:r>
                      <a:r>
                        <a:rPr lang="en-ZA" sz="1050" dirty="0"/>
                        <a:t> </a:t>
                      </a:r>
                      <a:endParaRPr dirty="0"/>
                    </a:p>
                    <a:p>
                      <a:pPr marL="171450" marR="0" lvl="0" indent="-101600" algn="l" rtl="0">
                        <a:spcBef>
                          <a:spcPts val="0"/>
                        </a:spcBef>
                        <a:spcAft>
                          <a:spcPts val="0"/>
                        </a:spcAft>
                        <a:buClr>
                          <a:schemeClr val="dk1"/>
                        </a:buClr>
                        <a:buSzPts val="1100"/>
                        <a:buFont typeface="Arial"/>
                        <a:buNone/>
                      </a:pPr>
                      <a:endParaRPr sz="1100"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1100775">
                <a:tc>
                  <a:txBody>
                    <a:bodyPr/>
                    <a:lstStyle/>
                    <a:p>
                      <a:pPr marL="355600" marR="0" lvl="0" indent="0" algn="l" rtl="0">
                        <a:lnSpc>
                          <a:spcPct val="100000"/>
                        </a:lnSpc>
                        <a:spcBef>
                          <a:spcPts val="0"/>
                        </a:spcBef>
                        <a:spcAft>
                          <a:spcPts val="0"/>
                        </a:spcAft>
                        <a:buClr>
                          <a:schemeClr val="lt1"/>
                        </a:buClr>
                        <a:buSzPts val="1100"/>
                        <a:buFont typeface="Arial"/>
                        <a:buNone/>
                      </a:pPr>
                      <a:r>
                        <a:rPr lang="en-ZA" sz="1100" b="1" dirty="0">
                          <a:solidFill>
                            <a:schemeClr val="lt1"/>
                          </a:solidFill>
                          <a:latin typeface="Calibri"/>
                          <a:ea typeface="Calibri"/>
                          <a:cs typeface="Calibri"/>
                          <a:sym typeface="Calibri"/>
                        </a:rPr>
                        <a:t>Exploitation</a:t>
                      </a:r>
                      <a:endParaRPr sz="1100" b="1" dirty="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possède</a:t>
                      </a:r>
                      <a:r>
                        <a:rPr lang="en-ZA" sz="1050" dirty="0">
                          <a:solidFill>
                            <a:schemeClr val="dk1"/>
                          </a:solidFill>
                          <a:latin typeface="Calibri"/>
                          <a:ea typeface="Calibri"/>
                          <a:cs typeface="Calibri"/>
                          <a:sym typeface="Calibri"/>
                        </a:rPr>
                        <a:t> de </a:t>
                      </a:r>
                      <a:r>
                        <a:rPr lang="en-ZA" sz="1050" dirty="0" err="1">
                          <a:solidFill>
                            <a:schemeClr val="dk1"/>
                          </a:solidFill>
                          <a:latin typeface="Calibri"/>
                          <a:ea typeface="Calibri"/>
                          <a:cs typeface="Calibri"/>
                          <a:sym typeface="Calibri"/>
                        </a:rPr>
                        <a:t>l'argent</a:t>
                      </a:r>
                      <a:r>
                        <a:rPr lang="en-ZA" sz="1050" dirty="0">
                          <a:solidFill>
                            <a:schemeClr val="dk1"/>
                          </a:solidFill>
                          <a:latin typeface="Calibri"/>
                          <a:ea typeface="Calibri"/>
                          <a:cs typeface="Calibri"/>
                          <a:sym typeface="Calibri"/>
                        </a:rPr>
                        <a:t>, des </a:t>
                      </a:r>
                      <a:r>
                        <a:rPr lang="en-ZA" sz="1050" dirty="0" err="1">
                          <a:solidFill>
                            <a:schemeClr val="dk1"/>
                          </a:solidFill>
                          <a:latin typeface="Calibri"/>
                          <a:ea typeface="Calibri"/>
                          <a:cs typeface="Calibri"/>
                          <a:sym typeface="Calibri"/>
                        </a:rPr>
                        <a:t>cadeaux</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ou</a:t>
                      </a:r>
                      <a:r>
                        <a:rPr lang="en-ZA" sz="1050" dirty="0">
                          <a:solidFill>
                            <a:schemeClr val="dk1"/>
                          </a:solidFill>
                          <a:latin typeface="Calibri"/>
                          <a:ea typeface="Calibri"/>
                          <a:cs typeface="Calibri"/>
                          <a:sym typeface="Calibri"/>
                        </a:rPr>
                        <a:t> des </a:t>
                      </a:r>
                      <a:r>
                        <a:rPr lang="en-ZA" sz="1050" dirty="0" err="1">
                          <a:solidFill>
                            <a:schemeClr val="dk1"/>
                          </a:solidFill>
                          <a:latin typeface="Calibri"/>
                          <a:ea typeface="Calibri"/>
                          <a:cs typeface="Calibri"/>
                          <a:sym typeface="Calibri"/>
                        </a:rPr>
                        <a:t>objets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coûteux</a:t>
                      </a:r>
                      <a:r>
                        <a:rPr lang="en-ZA" sz="1050" dirty="0">
                          <a:solidFill>
                            <a:schemeClr val="dk1"/>
                          </a:solidFill>
                          <a:latin typeface="Calibri"/>
                          <a:ea typeface="Calibri"/>
                          <a:cs typeface="Calibri"/>
                          <a:sym typeface="Calibri"/>
                        </a:rPr>
                        <a:t> qui </a:t>
                      </a:r>
                      <a:r>
                        <a:rPr lang="en-ZA" sz="1050" dirty="0" err="1">
                          <a:solidFill>
                            <a:schemeClr val="dk1"/>
                          </a:solidFill>
                          <a:latin typeface="Calibri"/>
                          <a:ea typeface="Calibri"/>
                          <a:cs typeface="Calibri"/>
                          <a:sym typeface="Calibri"/>
                        </a:rPr>
                        <a:t>n'ont</a:t>
                      </a:r>
                      <a:r>
                        <a:rPr lang="en-ZA" sz="1050" dirty="0">
                          <a:solidFill>
                            <a:schemeClr val="dk1"/>
                          </a:solidFill>
                          <a:latin typeface="Calibri"/>
                          <a:ea typeface="Calibri"/>
                          <a:cs typeface="Calibri"/>
                          <a:sym typeface="Calibri"/>
                        </a:rPr>
                        <a:t> pas </a:t>
                      </a:r>
                      <a:r>
                        <a:rPr lang="en-ZA" sz="1050" dirty="0" err="1">
                          <a:solidFill>
                            <a:schemeClr val="dk1"/>
                          </a:solidFill>
                          <a:latin typeface="Calibri"/>
                          <a:ea typeface="Calibri"/>
                          <a:cs typeface="Calibri"/>
                          <a:sym typeface="Calibri"/>
                        </a:rPr>
                        <a:t>été</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donnés</a:t>
                      </a:r>
                      <a:r>
                        <a:rPr lang="en-ZA" sz="1050" dirty="0">
                          <a:solidFill>
                            <a:schemeClr val="dk1"/>
                          </a:solidFill>
                          <a:latin typeface="Calibri"/>
                          <a:ea typeface="Calibri"/>
                          <a:cs typeface="Calibri"/>
                          <a:sym typeface="Calibri"/>
                        </a:rPr>
                        <a:t> par les parents</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Excès</a:t>
                      </a:r>
                      <a:r>
                        <a:rPr lang="en-ZA" sz="1050" dirty="0">
                          <a:solidFill>
                            <a:schemeClr val="dk1"/>
                          </a:solidFill>
                          <a:latin typeface="Calibri"/>
                          <a:ea typeface="Calibri"/>
                          <a:cs typeface="Calibri"/>
                          <a:sym typeface="Calibri"/>
                        </a:rPr>
                        <a:t> de </a:t>
                      </a:r>
                      <a:r>
                        <a:rPr lang="en-ZA" sz="1050" dirty="0" err="1">
                          <a:solidFill>
                            <a:schemeClr val="dk1"/>
                          </a:solidFill>
                          <a:latin typeface="Calibri"/>
                          <a:ea typeface="Calibri"/>
                          <a:cs typeface="Calibri"/>
                          <a:sym typeface="Calibri"/>
                        </a:rPr>
                        <a:t>confiance</a:t>
                      </a:r>
                      <a:r>
                        <a:rPr lang="en-ZA" sz="1050" dirty="0">
                          <a:solidFill>
                            <a:schemeClr val="dk1"/>
                          </a:solidFill>
                          <a:latin typeface="Calibri"/>
                          <a:ea typeface="Calibri"/>
                          <a:cs typeface="Calibri"/>
                          <a:sym typeface="Calibri"/>
                        </a:rPr>
                        <a:t>, sentiment </a:t>
                      </a:r>
                      <a:r>
                        <a:rPr lang="en-ZA" sz="1050" dirty="0" err="1">
                          <a:solidFill>
                            <a:schemeClr val="dk1"/>
                          </a:solidFill>
                          <a:latin typeface="Calibri"/>
                          <a:ea typeface="Calibri"/>
                          <a:cs typeface="Calibri"/>
                          <a:sym typeface="Calibri"/>
                        </a:rPr>
                        <a:t>d'importance</a:t>
                      </a:r>
                      <a:r>
                        <a:rPr lang="en-ZA" sz="1050" dirty="0">
                          <a:solidFill>
                            <a:schemeClr val="dk1"/>
                          </a:solidFill>
                          <a:latin typeface="Calibri"/>
                          <a:ea typeface="Calibri"/>
                          <a:cs typeface="Calibri"/>
                          <a:sym typeface="Calibri"/>
                        </a:rPr>
                        <a:t> / </a:t>
                      </a:r>
                      <a:r>
                        <a:rPr lang="en-ZA" sz="1050" dirty="0" err="1">
                          <a:solidFill>
                            <a:schemeClr val="dk1"/>
                          </a:solidFill>
                          <a:latin typeface="Calibri"/>
                          <a:ea typeface="Calibri"/>
                          <a:cs typeface="Calibri"/>
                          <a:sym typeface="Calibri"/>
                        </a:rPr>
                        <a:t>maturité</a:t>
                      </a:r>
                      <a:endParaRPr dirty="0"/>
                    </a:p>
                    <a:p>
                      <a:pPr marL="171450" marR="0" lvl="0" indent="-171450" algn="l" rtl="0">
                        <a:spcBef>
                          <a:spcPts val="0"/>
                        </a:spcBef>
                        <a:spcAft>
                          <a:spcPts val="0"/>
                        </a:spcAft>
                        <a:buClr>
                          <a:schemeClr val="dk1"/>
                        </a:buClr>
                        <a:buSzPts val="1050"/>
                        <a:buFont typeface="Arial"/>
                        <a:buChar char="•"/>
                      </a:pPr>
                      <a:r>
                        <a:rPr lang="en-ZA" sz="1050" dirty="0">
                          <a:solidFill>
                            <a:schemeClr val="dk1"/>
                          </a:solidFill>
                          <a:latin typeface="Calibri"/>
                          <a:ea typeface="Calibri"/>
                          <a:cs typeface="Calibri"/>
                          <a:sym typeface="Calibri"/>
                        </a:rPr>
                        <a:t>Impacts physiques : dos </a:t>
                      </a:r>
                      <a:r>
                        <a:rPr lang="en-ZA" sz="1050" dirty="0" err="1">
                          <a:solidFill>
                            <a:schemeClr val="dk1"/>
                          </a:solidFill>
                          <a:latin typeface="Calibri"/>
                          <a:ea typeface="Calibri"/>
                          <a:cs typeface="Calibri"/>
                          <a:sym typeface="Calibri"/>
                        </a:rPr>
                        <a:t>courbé</a:t>
                      </a:r>
                      <a:r>
                        <a:rPr lang="en-ZA" sz="1050" dirty="0">
                          <a:solidFill>
                            <a:schemeClr val="dk1"/>
                          </a:solidFill>
                          <a:latin typeface="Calibri"/>
                          <a:ea typeface="Calibri"/>
                          <a:cs typeface="Calibri"/>
                          <a:sym typeface="Calibri"/>
                        </a:rPr>
                        <a:t>, plus </a:t>
                      </a:r>
                      <a:r>
                        <a:rPr lang="en-ZA" sz="1050" dirty="0" err="1">
                          <a:solidFill>
                            <a:schemeClr val="dk1"/>
                          </a:solidFill>
                          <a:latin typeface="Calibri"/>
                          <a:ea typeface="Calibri"/>
                          <a:cs typeface="Calibri"/>
                          <a:sym typeface="Calibri"/>
                        </a:rPr>
                        <a:t>faible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dommages</a:t>
                      </a:r>
                      <a:r>
                        <a:rPr lang="en-ZA" sz="1050" dirty="0">
                          <a:solidFill>
                            <a:schemeClr val="dk1"/>
                          </a:solidFill>
                          <a:latin typeface="Calibri"/>
                          <a:ea typeface="Calibri"/>
                          <a:cs typeface="Calibri"/>
                          <a:sym typeface="Calibri"/>
                        </a:rPr>
                        <a:t> aux mains, etc. </a:t>
                      </a:r>
                      <a:endParaRPr dirty="0"/>
                    </a:p>
                    <a:p>
                      <a:pPr marL="171450" marR="0" lvl="0" indent="-171450" algn="l" rtl="0">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possède</a:t>
                      </a:r>
                      <a:r>
                        <a:rPr lang="en-ZA" sz="1050" dirty="0">
                          <a:solidFill>
                            <a:schemeClr val="dk1"/>
                          </a:solidFill>
                          <a:latin typeface="Calibri"/>
                          <a:ea typeface="Calibri"/>
                          <a:cs typeface="Calibri"/>
                          <a:sym typeface="Calibri"/>
                        </a:rPr>
                        <a:t> de </a:t>
                      </a:r>
                      <a:r>
                        <a:rPr lang="en-ZA" sz="1050" dirty="0" err="1">
                          <a:solidFill>
                            <a:schemeClr val="dk1"/>
                          </a:solidFill>
                          <a:latin typeface="Calibri"/>
                          <a:ea typeface="Calibri"/>
                          <a:cs typeface="Calibri"/>
                          <a:sym typeface="Calibri"/>
                        </a:rPr>
                        <a:t>l'argent</a:t>
                      </a:r>
                      <a:r>
                        <a:rPr lang="en-ZA" sz="1050" dirty="0">
                          <a:solidFill>
                            <a:schemeClr val="dk1"/>
                          </a:solidFill>
                          <a:latin typeface="Calibri"/>
                          <a:ea typeface="Calibri"/>
                          <a:cs typeface="Calibri"/>
                          <a:sym typeface="Calibri"/>
                        </a:rPr>
                        <a:t>, des </a:t>
                      </a:r>
                      <a:r>
                        <a:rPr lang="en-ZA" sz="1050" dirty="0" err="1">
                          <a:solidFill>
                            <a:schemeClr val="dk1"/>
                          </a:solidFill>
                          <a:latin typeface="Calibri"/>
                          <a:ea typeface="Calibri"/>
                          <a:cs typeface="Calibri"/>
                          <a:sym typeface="Calibri"/>
                        </a:rPr>
                        <a:t>cadeaux</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ou</a:t>
                      </a:r>
                      <a:r>
                        <a:rPr lang="en-ZA" sz="1050" dirty="0">
                          <a:solidFill>
                            <a:schemeClr val="dk1"/>
                          </a:solidFill>
                          <a:latin typeface="Calibri"/>
                          <a:ea typeface="Calibri"/>
                          <a:cs typeface="Calibri"/>
                          <a:sym typeface="Calibri"/>
                        </a:rPr>
                        <a:t> des </a:t>
                      </a:r>
                      <a:r>
                        <a:rPr lang="en-ZA" sz="1050" dirty="0" err="1">
                          <a:solidFill>
                            <a:schemeClr val="dk1"/>
                          </a:solidFill>
                          <a:latin typeface="Calibri"/>
                          <a:ea typeface="Calibri"/>
                          <a:cs typeface="Calibri"/>
                          <a:sym typeface="Calibri"/>
                        </a:rPr>
                        <a:t>objets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coûteux</a:t>
                      </a:r>
                      <a:r>
                        <a:rPr lang="en-ZA" sz="1050" dirty="0">
                          <a:solidFill>
                            <a:schemeClr val="dk1"/>
                          </a:solidFill>
                          <a:latin typeface="Calibri"/>
                          <a:ea typeface="Calibri"/>
                          <a:cs typeface="Calibri"/>
                          <a:sym typeface="Calibri"/>
                        </a:rPr>
                        <a:t> qui </a:t>
                      </a:r>
                      <a:r>
                        <a:rPr lang="en-ZA" sz="1050" dirty="0" err="1">
                          <a:solidFill>
                            <a:schemeClr val="dk1"/>
                          </a:solidFill>
                          <a:latin typeface="Calibri"/>
                          <a:ea typeface="Calibri"/>
                          <a:cs typeface="Calibri"/>
                          <a:sym typeface="Calibri"/>
                        </a:rPr>
                        <a:t>n'ont</a:t>
                      </a:r>
                      <a:r>
                        <a:rPr lang="en-ZA" sz="1050" dirty="0">
                          <a:solidFill>
                            <a:schemeClr val="dk1"/>
                          </a:solidFill>
                          <a:latin typeface="Calibri"/>
                          <a:ea typeface="Calibri"/>
                          <a:cs typeface="Calibri"/>
                          <a:sym typeface="Calibri"/>
                        </a:rPr>
                        <a:t> pas </a:t>
                      </a:r>
                      <a:r>
                        <a:rPr lang="en-ZA" sz="1050" dirty="0" err="1">
                          <a:solidFill>
                            <a:schemeClr val="dk1"/>
                          </a:solidFill>
                          <a:latin typeface="Calibri"/>
                          <a:ea typeface="Calibri"/>
                          <a:cs typeface="Calibri"/>
                          <a:sym typeface="Calibri"/>
                        </a:rPr>
                        <a:t>été</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donnés</a:t>
                      </a:r>
                      <a:r>
                        <a:rPr lang="en-ZA" sz="1050" dirty="0">
                          <a:solidFill>
                            <a:schemeClr val="dk1"/>
                          </a:solidFill>
                          <a:latin typeface="Calibri"/>
                          <a:ea typeface="Calibri"/>
                          <a:cs typeface="Calibri"/>
                          <a:sym typeface="Calibri"/>
                        </a:rPr>
                        <a:t> par les parents</a:t>
                      </a:r>
                      <a:endParaRPr dirty="0"/>
                    </a:p>
                    <a:p>
                      <a:pPr marL="171450" marR="0" lvl="0" indent="-101600" algn="l"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2016200">
                <a:tc>
                  <a:txBody>
                    <a:bodyPr/>
                    <a:lstStyle/>
                    <a:p>
                      <a:pPr marL="355600" marR="0" lvl="0" indent="0" algn="l" rtl="0">
                        <a:lnSpc>
                          <a:spcPct val="100000"/>
                        </a:lnSpc>
                        <a:spcBef>
                          <a:spcPts val="0"/>
                        </a:spcBef>
                        <a:spcAft>
                          <a:spcPts val="0"/>
                        </a:spcAft>
                        <a:buClr>
                          <a:schemeClr val="lt1"/>
                        </a:buClr>
                        <a:buSzPts val="1100"/>
                        <a:buFont typeface="Arial"/>
                        <a:buNone/>
                      </a:pPr>
                      <a:r>
                        <a:rPr lang="en-ZA" sz="1100" b="1" dirty="0" err="1">
                          <a:solidFill>
                            <a:schemeClr val="lt1"/>
                          </a:solidFill>
                          <a:latin typeface="Calibri"/>
                          <a:ea typeface="Calibri"/>
                          <a:cs typeface="Calibri"/>
                          <a:sym typeface="Calibri"/>
                        </a:rPr>
                        <a:t>Plusieurs</a:t>
                      </a:r>
                      <a:r>
                        <a:rPr lang="en-ZA" sz="1100" b="1" dirty="0">
                          <a:solidFill>
                            <a:schemeClr val="lt1"/>
                          </a:solidFill>
                          <a:latin typeface="Calibri"/>
                          <a:ea typeface="Calibri"/>
                          <a:cs typeface="Calibri"/>
                          <a:sym typeface="Calibri"/>
                        </a:rPr>
                        <a:t> </a:t>
                      </a:r>
                      <a:r>
                        <a:rPr lang="en-ZA" sz="1100" b="1" dirty="0" err="1">
                          <a:solidFill>
                            <a:schemeClr val="lt1"/>
                          </a:solidFill>
                          <a:latin typeface="Calibri"/>
                          <a:ea typeface="Calibri"/>
                          <a:cs typeface="Calibri"/>
                          <a:sym typeface="Calibri"/>
                        </a:rPr>
                        <a:t>problèmes</a:t>
                      </a:r>
                      <a:r>
                        <a:rPr lang="en-ZA" sz="1100" b="1" dirty="0">
                          <a:solidFill>
                            <a:schemeClr val="lt1"/>
                          </a:solidFill>
                          <a:latin typeface="Calibri"/>
                          <a:ea typeface="Calibri"/>
                          <a:cs typeface="Calibri"/>
                          <a:sym typeface="Calibri"/>
                        </a:rPr>
                        <a:t> de protection</a:t>
                      </a:r>
                      <a:endParaRPr dirty="0"/>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285750" marR="0" lvl="0" indent="-285750" algn="l" rtl="0">
                        <a:lnSpc>
                          <a:spcPct val="100000"/>
                        </a:lnSpc>
                        <a:spcBef>
                          <a:spcPts val="0"/>
                        </a:spcBef>
                        <a:spcAft>
                          <a:spcPts val="0"/>
                        </a:spcAft>
                        <a:buClr>
                          <a:schemeClr val="dk1"/>
                        </a:buClr>
                        <a:buSzPts val="1050"/>
                        <a:buFont typeface="Arial"/>
                        <a:buChar char="•"/>
                      </a:pPr>
                      <a:r>
                        <a:rPr lang="en-ZA" sz="1050" dirty="0">
                          <a:solidFill>
                            <a:schemeClr val="dk1"/>
                          </a:solidFill>
                          <a:latin typeface="Calibri"/>
                          <a:ea typeface="Calibri"/>
                          <a:cs typeface="Calibri"/>
                          <a:sym typeface="Calibri"/>
                        </a:rPr>
                        <a:t>Fugue </a:t>
                      </a:r>
                      <a:r>
                        <a:rPr lang="en-ZA" sz="1050" dirty="0" err="1">
                          <a:solidFill>
                            <a:schemeClr val="dk1"/>
                          </a:solidFill>
                          <a:latin typeface="Calibri"/>
                          <a:ea typeface="Calibri"/>
                          <a:cs typeface="Calibri"/>
                          <a:sym typeface="Calibri"/>
                        </a:rPr>
                        <a:t>chronique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peur</a:t>
                      </a:r>
                      <a:r>
                        <a:rPr lang="en-ZA" sz="1050" dirty="0">
                          <a:solidFill>
                            <a:schemeClr val="dk1"/>
                          </a:solidFill>
                          <a:latin typeface="Calibri"/>
                          <a:ea typeface="Calibri"/>
                          <a:cs typeface="Calibri"/>
                          <a:sym typeface="Calibri"/>
                        </a:rPr>
                        <a:t> de </a:t>
                      </a:r>
                      <a:r>
                        <a:rPr lang="en-ZA" sz="1050" dirty="0" err="1">
                          <a:solidFill>
                            <a:schemeClr val="dk1"/>
                          </a:solidFill>
                          <a:latin typeface="Calibri"/>
                          <a:ea typeface="Calibri"/>
                          <a:cs typeface="Calibri"/>
                          <a:sym typeface="Calibri"/>
                        </a:rPr>
                        <a:t>rentrer</a:t>
                      </a:r>
                      <a:r>
                        <a:rPr lang="en-ZA" sz="1050" dirty="0">
                          <a:solidFill>
                            <a:schemeClr val="dk1"/>
                          </a:solidFill>
                          <a:latin typeface="Calibri"/>
                          <a:ea typeface="Calibri"/>
                          <a:cs typeface="Calibri"/>
                          <a:sym typeface="Calibri"/>
                        </a:rPr>
                        <a:t> chez soi, </a:t>
                      </a:r>
                      <a:r>
                        <a:rPr lang="en-ZA" sz="1050" dirty="0" err="1">
                          <a:solidFill>
                            <a:schemeClr val="dk1"/>
                          </a:solidFill>
                          <a:latin typeface="Calibri"/>
                          <a:ea typeface="Calibri"/>
                          <a:cs typeface="Calibri"/>
                          <a:sym typeface="Calibri"/>
                        </a:rPr>
                        <a:t>réticence</a:t>
                      </a:r>
                      <a:r>
                        <a:rPr lang="en-ZA" sz="1050" dirty="0">
                          <a:solidFill>
                            <a:schemeClr val="dk1"/>
                          </a:solidFill>
                          <a:latin typeface="Calibri"/>
                          <a:ea typeface="Calibri"/>
                          <a:cs typeface="Calibri"/>
                          <a:sym typeface="Calibri"/>
                        </a:rPr>
                        <a:t> à </a:t>
                      </a:r>
                      <a:r>
                        <a:rPr lang="en-ZA" sz="1050" dirty="0" err="1">
                          <a:solidFill>
                            <a:schemeClr val="dk1"/>
                          </a:solidFill>
                          <a:latin typeface="Calibri"/>
                          <a:ea typeface="Calibri"/>
                          <a:cs typeface="Calibri"/>
                          <a:sym typeface="Calibri"/>
                        </a:rPr>
                        <a:t>ce</a:t>
                      </a:r>
                      <a:r>
                        <a:rPr lang="en-ZA" sz="1050" dirty="0">
                          <a:solidFill>
                            <a:schemeClr val="dk1"/>
                          </a:solidFill>
                          <a:latin typeface="Calibri"/>
                          <a:ea typeface="Calibri"/>
                          <a:cs typeface="Calibri"/>
                          <a:sym typeface="Calibri"/>
                        </a:rPr>
                        <a:t> que les parents </a:t>
                      </a:r>
                      <a:r>
                        <a:rPr lang="en-ZA" sz="1050" dirty="0" err="1">
                          <a:solidFill>
                            <a:schemeClr val="dk1"/>
                          </a:solidFill>
                          <a:latin typeface="Calibri"/>
                          <a:ea typeface="Calibri"/>
                          <a:cs typeface="Calibri"/>
                          <a:sym typeface="Calibri"/>
                        </a:rPr>
                        <a:t>soient</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contactés</a:t>
                      </a:r>
                      <a:endParaRPr dirty="0"/>
                    </a:p>
                    <a:p>
                      <a:pPr marL="285750" marR="0" lvl="0" indent="-285750" algn="l" rtl="0">
                        <a:lnSpc>
                          <a:spcPct val="100000"/>
                        </a:lnSpc>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Agressivité</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isolement</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ou</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repli</a:t>
                      </a:r>
                      <a:r>
                        <a:rPr lang="en-ZA" sz="1050" dirty="0">
                          <a:solidFill>
                            <a:schemeClr val="dk1"/>
                          </a:solidFill>
                          <a:latin typeface="Calibri"/>
                          <a:ea typeface="Calibri"/>
                          <a:cs typeface="Calibri"/>
                          <a:sym typeface="Calibri"/>
                        </a:rPr>
                        <a:t> sur soi</a:t>
                      </a:r>
                      <a:endParaRPr dirty="0"/>
                    </a:p>
                    <a:p>
                      <a:pPr marL="285750" marR="0" lvl="0" indent="-285750" algn="l" rtl="0">
                        <a:lnSpc>
                          <a:spcPct val="100000"/>
                        </a:lnSpc>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Peur</a:t>
                      </a:r>
                      <a:r>
                        <a:rPr lang="en-ZA" sz="1050" dirty="0">
                          <a:solidFill>
                            <a:schemeClr val="dk1"/>
                          </a:solidFill>
                          <a:latin typeface="Calibri"/>
                          <a:ea typeface="Calibri"/>
                          <a:cs typeface="Calibri"/>
                          <a:sym typeface="Calibri"/>
                        </a:rPr>
                        <a:t> du contact physique - </a:t>
                      </a:r>
                      <a:r>
                        <a:rPr lang="en-ZA" sz="1050" dirty="0" err="1">
                          <a:solidFill>
                            <a:schemeClr val="dk1"/>
                          </a:solidFill>
                          <a:latin typeface="Calibri"/>
                          <a:ea typeface="Calibri"/>
                          <a:cs typeface="Calibri"/>
                          <a:sym typeface="Calibri"/>
                        </a:rPr>
                        <a:t>tressaillir</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si</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l'on</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est</a:t>
                      </a:r>
                      <a:r>
                        <a:rPr lang="en-ZA" sz="1050" dirty="0">
                          <a:solidFill>
                            <a:schemeClr val="dk1"/>
                          </a:solidFill>
                          <a:latin typeface="Calibri"/>
                          <a:ea typeface="Calibri"/>
                          <a:cs typeface="Calibri"/>
                          <a:sym typeface="Calibri"/>
                        </a:rPr>
                        <a:t> touché</a:t>
                      </a:r>
                      <a:endParaRPr dirty="0"/>
                    </a:p>
                    <a:p>
                      <a:pPr marL="285750" marR="0" lvl="0" indent="-285750" algn="l" rtl="0">
                        <a:lnSpc>
                          <a:spcPct val="100000"/>
                        </a:lnSpc>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Régression</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vers</a:t>
                      </a:r>
                      <a:r>
                        <a:rPr lang="en-ZA" sz="1050" dirty="0">
                          <a:solidFill>
                            <a:schemeClr val="dk1"/>
                          </a:solidFill>
                          <a:latin typeface="Calibri"/>
                          <a:ea typeface="Calibri"/>
                          <a:cs typeface="Calibri"/>
                          <a:sym typeface="Calibri"/>
                        </a:rPr>
                        <a:t> un </a:t>
                      </a:r>
                      <a:r>
                        <a:rPr lang="en-ZA" sz="1050" dirty="0" err="1">
                          <a:solidFill>
                            <a:schemeClr val="dk1"/>
                          </a:solidFill>
                          <a:latin typeface="Calibri"/>
                          <a:ea typeface="Calibri"/>
                          <a:cs typeface="Calibri"/>
                          <a:sym typeface="Calibri"/>
                        </a:rPr>
                        <a:t>comportement</a:t>
                      </a:r>
                      <a:r>
                        <a:rPr lang="en-ZA" sz="1050" dirty="0">
                          <a:solidFill>
                            <a:schemeClr val="dk1"/>
                          </a:solidFill>
                          <a:latin typeface="Calibri"/>
                          <a:ea typeface="Calibri"/>
                          <a:cs typeface="Calibri"/>
                          <a:sym typeface="Calibri"/>
                        </a:rPr>
                        <a:t> plus </a:t>
                      </a:r>
                      <a:r>
                        <a:rPr lang="en-ZA" sz="1050" dirty="0" err="1">
                          <a:solidFill>
                            <a:schemeClr val="dk1"/>
                          </a:solidFill>
                          <a:latin typeface="Calibri"/>
                          <a:ea typeface="Calibri"/>
                          <a:cs typeface="Calibri"/>
                          <a:sym typeface="Calibri"/>
                        </a:rPr>
                        <a:t>jeune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ou</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incapacité</a:t>
                      </a:r>
                      <a:r>
                        <a:rPr lang="en-ZA" sz="1050" dirty="0">
                          <a:solidFill>
                            <a:schemeClr val="dk1"/>
                          </a:solidFill>
                          <a:latin typeface="Calibri"/>
                          <a:ea typeface="Calibri"/>
                          <a:cs typeface="Calibri"/>
                          <a:sym typeface="Calibri"/>
                        </a:rPr>
                        <a:t> à se </a:t>
                      </a:r>
                      <a:r>
                        <a:rPr lang="en-ZA" sz="1050" dirty="0" err="1">
                          <a:solidFill>
                            <a:schemeClr val="dk1"/>
                          </a:solidFill>
                          <a:latin typeface="Calibri"/>
                          <a:ea typeface="Calibri"/>
                          <a:cs typeface="Calibri"/>
                          <a:sym typeface="Calibri"/>
                        </a:rPr>
                        <a:t>concentrer</a:t>
                      </a:r>
                      <a:endParaRPr dirty="0"/>
                    </a:p>
                    <a:p>
                      <a:pPr marL="285750" marR="0" lvl="0" indent="-285750" algn="l" rtl="0">
                        <a:lnSpc>
                          <a:spcPct val="100000"/>
                        </a:lnSpc>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Autres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réactions</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extrêmes</a:t>
                      </a:r>
                      <a:r>
                        <a:rPr lang="en-ZA" sz="1050" dirty="0">
                          <a:solidFill>
                            <a:schemeClr val="dk1"/>
                          </a:solidFill>
                          <a:latin typeface="Calibri"/>
                          <a:ea typeface="Calibri"/>
                          <a:cs typeface="Calibri"/>
                          <a:sym typeface="Calibri"/>
                        </a:rPr>
                        <a:t>, par </a:t>
                      </a:r>
                      <a:r>
                        <a:rPr lang="en-ZA" sz="1050" dirty="0" err="1">
                          <a:solidFill>
                            <a:schemeClr val="dk1"/>
                          </a:solidFill>
                          <a:latin typeface="Calibri"/>
                          <a:ea typeface="Calibri"/>
                          <a:cs typeface="Calibri"/>
                          <a:sym typeface="Calibri"/>
                        </a:rPr>
                        <a:t>exemple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dépression</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automutilation</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tentatives</a:t>
                      </a:r>
                      <a:r>
                        <a:rPr lang="en-ZA" sz="1050" dirty="0">
                          <a:solidFill>
                            <a:schemeClr val="dk1"/>
                          </a:solidFill>
                          <a:latin typeface="Calibri"/>
                          <a:ea typeface="Calibri"/>
                          <a:cs typeface="Calibri"/>
                          <a:sym typeface="Calibri"/>
                        </a:rPr>
                        <a:t> de suicide</a:t>
                      </a:r>
                      <a:endParaRPr dirty="0"/>
                    </a:p>
                    <a:p>
                      <a:pPr marL="285750" marR="0" lvl="0" indent="-285750" algn="l" rtl="0">
                        <a:lnSpc>
                          <a:spcPct val="100000"/>
                        </a:lnSpc>
                        <a:spcBef>
                          <a:spcPts val="0"/>
                        </a:spcBef>
                        <a:spcAft>
                          <a:spcPts val="0"/>
                        </a:spcAft>
                        <a:buClr>
                          <a:schemeClr val="dk1"/>
                        </a:buClr>
                        <a:buSzPts val="1050"/>
                        <a:buFont typeface="Arial"/>
                        <a:buChar char="•"/>
                      </a:pPr>
                      <a:r>
                        <a:rPr lang="en-ZA" sz="1050" dirty="0">
                          <a:solidFill>
                            <a:schemeClr val="dk1"/>
                          </a:solidFill>
                          <a:latin typeface="Calibri"/>
                          <a:ea typeface="Calibri"/>
                          <a:cs typeface="Calibri"/>
                          <a:sym typeface="Calibri"/>
                        </a:rPr>
                        <a:t>Tendances </a:t>
                      </a:r>
                      <a:r>
                        <a:rPr lang="en-ZA" sz="1050" dirty="0" err="1">
                          <a:solidFill>
                            <a:schemeClr val="dk1"/>
                          </a:solidFill>
                          <a:latin typeface="Calibri"/>
                          <a:ea typeface="Calibri"/>
                          <a:cs typeface="Calibri"/>
                          <a:sym typeface="Calibri"/>
                        </a:rPr>
                        <a:t>autodestructrices</a:t>
                      </a:r>
                      <a:endParaRPr dirty="0"/>
                    </a:p>
                    <a:p>
                      <a:pPr marL="285750" marR="0" lvl="0" indent="-285750" algn="l" rtl="0">
                        <a:lnSpc>
                          <a:spcPct val="100000"/>
                        </a:lnSpc>
                        <a:spcBef>
                          <a:spcPts val="0"/>
                        </a:spcBef>
                        <a:spcAft>
                          <a:spcPts val="0"/>
                        </a:spcAft>
                        <a:buClr>
                          <a:schemeClr val="dk1"/>
                        </a:buClr>
                        <a:buSzPts val="1050"/>
                        <a:buFont typeface="Arial"/>
                        <a:buChar char="•"/>
                      </a:pPr>
                      <a:r>
                        <a:rPr lang="en-ZA" sz="1050" dirty="0">
                          <a:solidFill>
                            <a:schemeClr val="dk1"/>
                          </a:solidFill>
                          <a:latin typeface="Calibri"/>
                          <a:ea typeface="Calibri"/>
                          <a:cs typeface="Calibri"/>
                          <a:sym typeface="Calibri"/>
                        </a:rPr>
                        <a:t>Très </a:t>
                      </a:r>
                      <a:r>
                        <a:rPr lang="en-ZA" sz="1050" dirty="0" err="1">
                          <a:solidFill>
                            <a:schemeClr val="dk1"/>
                          </a:solidFill>
                          <a:latin typeface="Calibri"/>
                          <a:ea typeface="Calibri"/>
                          <a:cs typeface="Calibri"/>
                          <a:sym typeface="Calibri"/>
                        </a:rPr>
                        <a:t>fatigué</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sommeil</a:t>
                      </a:r>
                      <a:r>
                        <a:rPr lang="en-ZA" sz="1050" dirty="0">
                          <a:solidFill>
                            <a:schemeClr val="dk1"/>
                          </a:solidFill>
                          <a:latin typeface="Calibri"/>
                          <a:ea typeface="Calibri"/>
                          <a:cs typeface="Calibri"/>
                          <a:sym typeface="Calibri"/>
                        </a:rPr>
                        <a:t> à </a:t>
                      </a:r>
                      <a:r>
                        <a:rPr lang="en-ZA" sz="1050" dirty="0" err="1">
                          <a:solidFill>
                            <a:schemeClr val="dk1"/>
                          </a:solidFill>
                          <a:latin typeface="Calibri"/>
                          <a:ea typeface="Calibri"/>
                          <a:cs typeface="Calibri"/>
                          <a:sym typeface="Calibri"/>
                        </a:rPr>
                        <a:t>l'école</a:t>
                      </a:r>
                      <a:r>
                        <a:rPr lang="en-ZA" sz="1050" dirty="0">
                          <a:solidFill>
                            <a:schemeClr val="dk1"/>
                          </a:solidFill>
                          <a:latin typeface="Calibri"/>
                          <a:ea typeface="Calibri"/>
                          <a:cs typeface="Calibri"/>
                          <a:sym typeface="Calibri"/>
                        </a:rPr>
                        <a:t>, </a:t>
                      </a:r>
                      <a:r>
                        <a:rPr lang="en-ZA" sz="1050" dirty="0" err="1">
                          <a:solidFill>
                            <a:schemeClr val="dk1"/>
                          </a:solidFill>
                          <a:latin typeface="Calibri"/>
                          <a:ea typeface="Calibri"/>
                          <a:cs typeface="Calibri"/>
                          <a:sym typeface="Calibri"/>
                        </a:rPr>
                        <a:t>absentéisme</a:t>
                      </a:r>
                      <a:endParaRPr dirty="0"/>
                    </a:p>
                    <a:p>
                      <a:pPr marL="285750" marR="0" lvl="0" indent="-285750" algn="l" rtl="0">
                        <a:lnSpc>
                          <a:spcPct val="100000"/>
                        </a:lnSpc>
                        <a:spcBef>
                          <a:spcPts val="0"/>
                        </a:spcBef>
                        <a:spcAft>
                          <a:spcPts val="0"/>
                        </a:spcAft>
                        <a:buClr>
                          <a:schemeClr val="dk1"/>
                        </a:buClr>
                        <a:buSzPts val="1050"/>
                        <a:buFont typeface="Arial"/>
                        <a:buChar char="•"/>
                      </a:pPr>
                      <a:r>
                        <a:rPr lang="en-ZA" sz="1050" dirty="0" err="1">
                          <a:solidFill>
                            <a:schemeClr val="dk1"/>
                          </a:solidFill>
                          <a:latin typeface="Calibri"/>
                          <a:ea typeface="Calibri"/>
                          <a:cs typeface="Calibri"/>
                          <a:sym typeface="Calibri"/>
                        </a:rPr>
                        <a:t>Difficultés</a:t>
                      </a:r>
                      <a:r>
                        <a:rPr lang="en-ZA" sz="1050" dirty="0">
                          <a:solidFill>
                            <a:schemeClr val="dk1"/>
                          </a:solidFill>
                          <a:latin typeface="Calibri"/>
                          <a:ea typeface="Calibri"/>
                          <a:cs typeface="Calibri"/>
                          <a:sym typeface="Calibri"/>
                        </a:rPr>
                        <a:t> à </a:t>
                      </a:r>
                      <a:r>
                        <a:rPr lang="en-ZA" sz="1050" dirty="0" err="1">
                          <a:solidFill>
                            <a:schemeClr val="dk1"/>
                          </a:solidFill>
                          <a:latin typeface="Calibri"/>
                          <a:ea typeface="Calibri"/>
                          <a:cs typeface="Calibri"/>
                          <a:sym typeface="Calibri"/>
                        </a:rPr>
                        <a:t>nouer</a:t>
                      </a:r>
                      <a:r>
                        <a:rPr lang="en-ZA" sz="1050" dirty="0">
                          <a:solidFill>
                            <a:schemeClr val="dk1"/>
                          </a:solidFill>
                          <a:latin typeface="Calibri"/>
                          <a:ea typeface="Calibri"/>
                          <a:cs typeface="Calibri"/>
                          <a:sym typeface="Calibri"/>
                        </a:rPr>
                        <a:t> des relations, </a:t>
                      </a:r>
                      <a:r>
                        <a:rPr lang="en-ZA" sz="1050" dirty="0" err="1">
                          <a:solidFill>
                            <a:schemeClr val="dk1"/>
                          </a:solidFill>
                          <a:latin typeface="Calibri"/>
                          <a:ea typeface="Calibri"/>
                          <a:cs typeface="Calibri"/>
                          <a:sym typeface="Calibri"/>
                        </a:rPr>
                        <a:t>repli</a:t>
                      </a:r>
                      <a:r>
                        <a:rPr lang="en-ZA" sz="1050" dirty="0">
                          <a:solidFill>
                            <a:schemeClr val="dk1"/>
                          </a:solidFill>
                          <a:latin typeface="Calibri"/>
                          <a:ea typeface="Calibri"/>
                          <a:cs typeface="Calibri"/>
                          <a:sym typeface="Calibri"/>
                        </a:rPr>
                        <a:t> sur soi</a:t>
                      </a:r>
                      <a:endParaRPr dirty="0"/>
                    </a:p>
                    <a:p>
                      <a:pPr marL="285750" marR="0" lvl="0" indent="-215900" algn="l" rtl="0">
                        <a:lnSpc>
                          <a:spcPct val="100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5"/>
                  </a:ext>
                </a:extLst>
              </a:tr>
            </a:tbl>
          </a:graphicData>
        </a:graphic>
      </p:graphicFrame>
      <p:sp>
        <p:nvSpPr>
          <p:cNvPr id="2734" name="Google Shape;2734;p91"/>
          <p:cNvSpPr/>
          <p:nvPr/>
        </p:nvSpPr>
        <p:spPr>
          <a:xfrm>
            <a:off x="817309" y="687072"/>
            <a:ext cx="316957" cy="57182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91"/>
          <p:cNvSpPr/>
          <p:nvPr/>
        </p:nvSpPr>
        <p:spPr>
          <a:xfrm>
            <a:off x="817310" y="1928306"/>
            <a:ext cx="316957" cy="57182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91"/>
          <p:cNvSpPr/>
          <p:nvPr/>
        </p:nvSpPr>
        <p:spPr>
          <a:xfrm>
            <a:off x="817310" y="3169540"/>
            <a:ext cx="316957" cy="57182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91"/>
          <p:cNvSpPr/>
          <p:nvPr/>
        </p:nvSpPr>
        <p:spPr>
          <a:xfrm>
            <a:off x="837808" y="4862150"/>
            <a:ext cx="316957" cy="57182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91"/>
          <p:cNvSpPr/>
          <p:nvPr/>
        </p:nvSpPr>
        <p:spPr>
          <a:xfrm>
            <a:off x="797078" y="6238234"/>
            <a:ext cx="316957" cy="57182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91"/>
          <p:cNvSpPr/>
          <p:nvPr/>
        </p:nvSpPr>
        <p:spPr>
          <a:xfrm>
            <a:off x="776846" y="7504687"/>
            <a:ext cx="316957" cy="571829"/>
          </a:xfrm>
          <a:custGeom>
            <a:avLst/>
            <a:gdLst/>
            <a:ahLst/>
            <a:cxnLst/>
            <a:rect l="l" t="t" r="r" b="b"/>
            <a:pathLst>
              <a:path w="985520" h="1778000" extrusionOk="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D8B2C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91"/>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1" name="Google Shape;2741;p91"/>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2" name="Google Shape;2742;p91"/>
          <p:cNvSpPr/>
          <p:nvPr/>
        </p:nvSpPr>
        <p:spPr>
          <a:xfrm rot="1782986">
            <a:off x="286724" y="122680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3" name="Google Shape;2743;p91"/>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4" name="Google Shape;2744;p91"/>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92"/>
          <p:cNvSpPr txBox="1"/>
          <p:nvPr/>
        </p:nvSpPr>
        <p:spPr>
          <a:xfrm>
            <a:off x="996286" y="2037531"/>
            <a:ext cx="5254041" cy="22929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Le consentement éclairé est l'</a:t>
            </a:r>
            <a:r>
              <a:rPr lang="en-ZA" sz="1100" u="sng">
                <a:solidFill>
                  <a:schemeClr val="dk1"/>
                </a:solidFill>
                <a:latin typeface="Calibri"/>
                <a:ea typeface="Calibri"/>
                <a:cs typeface="Calibri"/>
                <a:sym typeface="Calibri"/>
              </a:rPr>
              <a:t>accord volontaire </a:t>
            </a:r>
            <a:r>
              <a:rPr lang="en-ZA" sz="1100">
                <a:solidFill>
                  <a:schemeClr val="dk1"/>
                </a:solidFill>
                <a:latin typeface="Calibri"/>
                <a:ea typeface="Calibri"/>
                <a:cs typeface="Calibri"/>
                <a:sym typeface="Calibri"/>
              </a:rPr>
              <a:t>d'une personne qui a la </a:t>
            </a:r>
            <a:r>
              <a:rPr lang="en-ZA" sz="1100" u="sng">
                <a:solidFill>
                  <a:schemeClr val="dk1"/>
                </a:solidFill>
                <a:latin typeface="Calibri"/>
                <a:ea typeface="Calibri"/>
                <a:cs typeface="Calibri"/>
                <a:sym typeface="Calibri"/>
              </a:rPr>
              <a:t>capacité de </a:t>
            </a:r>
            <a:r>
              <a:rPr lang="en-ZA" sz="1100">
                <a:solidFill>
                  <a:schemeClr val="dk1"/>
                </a:solidFill>
                <a:latin typeface="Calibri"/>
                <a:ea typeface="Calibri"/>
                <a:cs typeface="Calibri"/>
                <a:sym typeface="Calibri"/>
              </a:rPr>
              <a:t>donner son consentement et qui exerce un </a:t>
            </a:r>
            <a:r>
              <a:rPr lang="en-ZA" sz="1100" u="sng">
                <a:solidFill>
                  <a:schemeClr val="dk1"/>
                </a:solidFill>
                <a:latin typeface="Calibri"/>
                <a:ea typeface="Calibri"/>
                <a:cs typeface="Calibri"/>
                <a:sym typeface="Calibri"/>
              </a:rPr>
              <a:t>choix libre et éclairé</a:t>
            </a:r>
            <a:r>
              <a:rPr lang="en-ZA" sz="1100">
                <a:solidFill>
                  <a:schemeClr val="dk1"/>
                </a:solidFill>
                <a:latin typeface="Calibri"/>
                <a:ea typeface="Calibri"/>
                <a:cs typeface="Calibri"/>
                <a:sym typeface="Calibri"/>
              </a:rPr>
              <a:t>. En toutes circonstances, le consentement de l'enfant et de sa famille ou des personnes qui en ont la charge doit être sollicité </a:t>
            </a:r>
            <a:r>
              <a:rPr lang="en-ZA" sz="1100" u="sng">
                <a:solidFill>
                  <a:schemeClr val="dk1"/>
                </a:solidFill>
                <a:latin typeface="Calibri"/>
                <a:ea typeface="Calibri"/>
                <a:cs typeface="Calibri"/>
                <a:sym typeface="Calibri"/>
              </a:rPr>
              <a:t>avant de fournir des services</a:t>
            </a:r>
            <a:r>
              <a:rPr lang="en-ZA" sz="11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Pour garantir un consentement éclairé, les gestionnaires de cas doivent s'assurer que les enfants et leurs familles comprennent parfaitement les services et les options disponibles (c'est-à-dire le processus de gestion de cas), les risques et les avantages potentiels liés à la réception des services, les informations qui seront collectées et la manière dont elles seront utilisées, ainsi que la confidentialité et ses limites. les gestionnaires de cas doivent communiquer d'une manière adaptée à l'enfant et doivent encourager l'enfant et sa famille à poser des questions qui les aideront à prendre une décision concernant leur propre situation. </a:t>
            </a:r>
            <a:endParaRPr/>
          </a:p>
        </p:txBody>
      </p:sp>
      <p:sp>
        <p:nvSpPr>
          <p:cNvPr id="2750" name="Google Shape;2750;p92"/>
          <p:cNvSpPr txBox="1"/>
          <p:nvPr/>
        </p:nvSpPr>
        <p:spPr>
          <a:xfrm>
            <a:off x="996286" y="703406"/>
            <a:ext cx="525404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Calibri"/>
              <a:buNone/>
            </a:pPr>
            <a:r>
              <a:rPr lang="en-ZA" sz="1400" b="1">
                <a:solidFill>
                  <a:schemeClr val="dk1"/>
                </a:solidFill>
                <a:highlight>
                  <a:srgbClr val="D8B4D0"/>
                </a:highlight>
                <a:latin typeface="Calibri"/>
                <a:ea typeface="Calibri"/>
                <a:cs typeface="Calibri"/>
                <a:sym typeface="Calibri"/>
              </a:rPr>
              <a:t>SESSION 3 : COMMENT OBTENIR L'ASSENTIMENT / LE CONSENTEMENT ?</a:t>
            </a:r>
            <a:endParaRPr/>
          </a:p>
        </p:txBody>
      </p:sp>
      <p:sp>
        <p:nvSpPr>
          <p:cNvPr id="2751" name="Google Shape;2751;p92"/>
          <p:cNvSpPr txBox="1"/>
          <p:nvPr/>
        </p:nvSpPr>
        <p:spPr>
          <a:xfrm>
            <a:off x="996287" y="122768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DÉFINITIONS DE L'ASSENTIMENT ET DU CONSENTEMENT ÉCLAIRÉS</a:t>
            </a:r>
            <a:endParaRPr/>
          </a:p>
        </p:txBody>
      </p:sp>
      <p:sp>
        <p:nvSpPr>
          <p:cNvPr id="2752" name="Google Shape;2752;p92"/>
          <p:cNvSpPr/>
          <p:nvPr/>
        </p:nvSpPr>
        <p:spPr>
          <a:xfrm>
            <a:off x="996287" y="1721176"/>
            <a:ext cx="5254042" cy="3163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100" b="1">
                <a:solidFill>
                  <a:schemeClr val="lt1"/>
                </a:solidFill>
                <a:latin typeface="Calibri"/>
                <a:ea typeface="Calibri"/>
                <a:cs typeface="Calibri"/>
                <a:sym typeface="Calibri"/>
              </a:rPr>
              <a:t>Consentement éclairé</a:t>
            </a:r>
            <a:endParaRPr/>
          </a:p>
        </p:txBody>
      </p:sp>
      <p:sp>
        <p:nvSpPr>
          <p:cNvPr id="2753" name="Google Shape;2753;p92"/>
          <p:cNvSpPr txBox="1"/>
          <p:nvPr/>
        </p:nvSpPr>
        <p:spPr>
          <a:xfrm>
            <a:off x="996286" y="4694041"/>
            <a:ext cx="5254041"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L'assentiment éclairé est la </a:t>
            </a:r>
            <a:r>
              <a:rPr lang="en-ZA" sz="1100" u="sng">
                <a:solidFill>
                  <a:schemeClr val="dk1"/>
                </a:solidFill>
                <a:latin typeface="Calibri"/>
                <a:ea typeface="Calibri"/>
                <a:cs typeface="Calibri"/>
                <a:sym typeface="Calibri"/>
              </a:rPr>
              <a:t>volonté exprimée </a:t>
            </a:r>
            <a:r>
              <a:rPr lang="en-ZA" sz="1100">
                <a:solidFill>
                  <a:schemeClr val="dk1"/>
                </a:solidFill>
                <a:latin typeface="Calibri"/>
                <a:ea typeface="Calibri"/>
                <a:cs typeface="Calibri"/>
                <a:sym typeface="Calibri"/>
              </a:rPr>
              <a:t>de participer aux services. Il nécessite la même </a:t>
            </a:r>
            <a:r>
              <a:rPr lang="en-ZA" sz="1100" u="sng">
                <a:solidFill>
                  <a:schemeClr val="dk1"/>
                </a:solidFill>
                <a:latin typeface="Calibri"/>
                <a:ea typeface="Calibri"/>
                <a:cs typeface="Calibri"/>
                <a:sym typeface="Calibri"/>
              </a:rPr>
              <a:t>communication d'informations adaptée aux enfants que celle </a:t>
            </a:r>
            <a:r>
              <a:rPr lang="en-ZA" sz="1100">
                <a:solidFill>
                  <a:schemeClr val="dk1"/>
                </a:solidFill>
                <a:latin typeface="Calibri"/>
                <a:ea typeface="Calibri"/>
                <a:cs typeface="Calibri"/>
                <a:sym typeface="Calibri"/>
              </a:rPr>
              <a:t>décrite ci-dessus. Toutefois, pour les enfants plus jeunes qui sont, par nature ou par la loi, trop jeunes pour donner un consentement éclairé, mais suffisamment âgés pour comprendre et accepter de participer aux services, l'"assentiment éclairé" de l'enfant est recherché.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Même pour les très jeunes enfants (moins de 5 ans), il faut s'efforcer d'expliquer, dans un langage adapté à leur âge, quelles informations sont recherchées, à quelles fins elles seront utilisées et comment elles seront partagées.</a:t>
            </a:r>
            <a:endParaRPr/>
          </a:p>
        </p:txBody>
      </p:sp>
      <p:sp>
        <p:nvSpPr>
          <p:cNvPr id="2754" name="Google Shape;2754;p92"/>
          <p:cNvSpPr/>
          <p:nvPr/>
        </p:nvSpPr>
        <p:spPr>
          <a:xfrm>
            <a:off x="996287" y="4377686"/>
            <a:ext cx="5254042" cy="31635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100" b="1">
                <a:solidFill>
                  <a:schemeClr val="lt1"/>
                </a:solidFill>
                <a:latin typeface="Calibri"/>
                <a:ea typeface="Calibri"/>
                <a:cs typeface="Calibri"/>
                <a:sym typeface="Calibri"/>
              </a:rPr>
              <a:t>Assentiment éclairé</a:t>
            </a:r>
            <a:endParaRPr/>
          </a:p>
        </p:txBody>
      </p:sp>
      <p:sp>
        <p:nvSpPr>
          <p:cNvPr id="2755" name="Google Shape;2755;p92"/>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6" name="Google Shape;2756;p92"/>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7" name="Google Shape;2757;p92"/>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8" name="Google Shape;2758;p92"/>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9" name="Google Shape;2759;p92"/>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763"/>
        <p:cNvGrpSpPr/>
        <p:nvPr/>
      </p:nvGrpSpPr>
      <p:grpSpPr>
        <a:xfrm>
          <a:off x="0" y="0"/>
          <a:ext cx="0" cy="0"/>
          <a:chOff x="0" y="0"/>
          <a:chExt cx="0" cy="0"/>
        </a:xfrm>
      </p:grpSpPr>
      <p:sp>
        <p:nvSpPr>
          <p:cNvPr id="2764" name="Google Shape;2764;p93"/>
          <p:cNvSpPr txBox="1"/>
          <p:nvPr/>
        </p:nvSpPr>
        <p:spPr>
          <a:xfrm>
            <a:off x="996287" y="1207191"/>
            <a:ext cx="524750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Notez les informations qui doivent être partagées avec l'enfant, ses parents, les personnes qui s'occupent de lui ou des adultes de confiance avant de demander le consentement. De quelles informations ont-ils besoin ? </a:t>
            </a:r>
            <a:endParaRPr sz="1100">
              <a:solidFill>
                <a:schemeClr val="dk2"/>
              </a:solidFill>
              <a:latin typeface="Calibri"/>
              <a:ea typeface="Calibri"/>
              <a:cs typeface="Calibri"/>
              <a:sym typeface="Calibri"/>
            </a:endParaRPr>
          </a:p>
        </p:txBody>
      </p:sp>
      <p:sp>
        <p:nvSpPr>
          <p:cNvPr id="2765" name="Google Shape;2765;p93"/>
          <p:cNvSpPr txBox="1"/>
          <p:nvPr/>
        </p:nvSpPr>
        <p:spPr>
          <a:xfrm>
            <a:off x="996287" y="72699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INFORMÉ - TOUTES LES INFORMATIONS NÉCESSAIRES</a:t>
            </a:r>
            <a:endParaRPr sz="1200" b="1">
              <a:solidFill>
                <a:schemeClr val="dk1"/>
              </a:solidFill>
              <a:latin typeface="Calibri"/>
              <a:ea typeface="Calibri"/>
              <a:cs typeface="Calibri"/>
              <a:sym typeface="Calibri"/>
            </a:endParaRPr>
          </a:p>
        </p:txBody>
      </p:sp>
      <p:sp>
        <p:nvSpPr>
          <p:cNvPr id="2766" name="Google Shape;2766;p93"/>
          <p:cNvSpPr/>
          <p:nvPr/>
        </p:nvSpPr>
        <p:spPr>
          <a:xfrm>
            <a:off x="996287" y="1820686"/>
            <a:ext cx="5266429" cy="5645426"/>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a:p>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a:p>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a:p>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a:p>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a:p>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a:p>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a:p>
          <a:p>
            <a:pPr marL="342900" marR="0" lvl="0" indent="-342900" algn="l" rtl="0">
              <a:lnSpc>
                <a:spcPct val="300000"/>
              </a:lnSpc>
              <a:spcBef>
                <a:spcPts val="0"/>
              </a:spcBef>
              <a:spcAft>
                <a:spcPts val="0"/>
              </a:spcAft>
              <a:buClr>
                <a:schemeClr val="dk1"/>
              </a:buClr>
              <a:buSzPts val="1400"/>
              <a:buFont typeface="Calibri"/>
              <a:buAutoNum type="arabicPeriod"/>
            </a:pPr>
            <a:r>
              <a:rPr lang="en-ZA"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
        <p:nvSpPr>
          <p:cNvPr id="2767" name="Google Shape;2767;p93"/>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8" name="Google Shape;2768;p93"/>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9" name="Google Shape;2769;p93"/>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0" name="Google Shape;2770;p93"/>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1" name="Google Shape;2771;p93"/>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72" name="Google Shape;2772;p93"/>
          <p:cNvGrpSpPr/>
          <p:nvPr/>
        </p:nvGrpSpPr>
        <p:grpSpPr>
          <a:xfrm>
            <a:off x="4788131" y="6989979"/>
            <a:ext cx="1206284" cy="1334427"/>
            <a:chOff x="1606009" y="2076285"/>
            <a:chExt cx="2836432" cy="3137742"/>
          </a:xfrm>
        </p:grpSpPr>
        <p:sp>
          <p:nvSpPr>
            <p:cNvPr id="2773" name="Google Shape;2773;p93"/>
            <p:cNvSpPr/>
            <p:nvPr/>
          </p:nvSpPr>
          <p:spPr>
            <a:xfrm>
              <a:off x="1606009" y="2076285"/>
              <a:ext cx="2836432" cy="3137742"/>
            </a:xfrm>
            <a:prstGeom prst="snip1Rect">
              <a:avLst>
                <a:gd name="adj" fmla="val 23266"/>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4" name="Google Shape;2774;p93" descr="Information with solid fill"/>
            <p:cNvPicPr preferRelativeResize="0"/>
            <p:nvPr/>
          </p:nvPicPr>
          <p:blipFill rotWithShape="1">
            <a:blip r:embed="rId3">
              <a:alphaModFix/>
            </a:blip>
            <a:srcRect/>
            <a:stretch/>
          </p:blipFill>
          <p:spPr>
            <a:xfrm>
              <a:off x="1770132" y="2286837"/>
              <a:ext cx="866671" cy="866671"/>
            </a:xfrm>
            <a:prstGeom prst="rect">
              <a:avLst/>
            </a:prstGeom>
            <a:noFill/>
            <a:ln>
              <a:noFill/>
            </a:ln>
          </p:spPr>
        </p:pic>
        <p:pic>
          <p:nvPicPr>
            <p:cNvPr id="2775" name="Google Shape;2775;p93" descr="Information with solid fill"/>
            <p:cNvPicPr preferRelativeResize="0"/>
            <p:nvPr/>
          </p:nvPicPr>
          <p:blipFill rotWithShape="1">
            <a:blip r:embed="rId3">
              <a:alphaModFix/>
            </a:blip>
            <a:srcRect/>
            <a:stretch/>
          </p:blipFill>
          <p:spPr>
            <a:xfrm>
              <a:off x="1770132" y="3153508"/>
              <a:ext cx="866671" cy="866671"/>
            </a:xfrm>
            <a:prstGeom prst="rect">
              <a:avLst/>
            </a:prstGeom>
            <a:noFill/>
            <a:ln>
              <a:noFill/>
            </a:ln>
          </p:spPr>
        </p:pic>
        <p:pic>
          <p:nvPicPr>
            <p:cNvPr id="2776" name="Google Shape;2776;p93" descr="Information with solid fill"/>
            <p:cNvPicPr preferRelativeResize="0"/>
            <p:nvPr/>
          </p:nvPicPr>
          <p:blipFill rotWithShape="1">
            <a:blip r:embed="rId3">
              <a:alphaModFix/>
            </a:blip>
            <a:srcRect/>
            <a:stretch/>
          </p:blipFill>
          <p:spPr>
            <a:xfrm>
              <a:off x="1770132" y="4020179"/>
              <a:ext cx="866671" cy="866671"/>
            </a:xfrm>
            <a:prstGeom prst="rect">
              <a:avLst/>
            </a:prstGeom>
            <a:noFill/>
            <a:ln>
              <a:noFill/>
            </a:ln>
          </p:spPr>
        </p:pic>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780"/>
        <p:cNvGrpSpPr/>
        <p:nvPr/>
      </p:nvGrpSpPr>
      <p:grpSpPr>
        <a:xfrm>
          <a:off x="0" y="0"/>
          <a:ext cx="0" cy="0"/>
          <a:chOff x="0" y="0"/>
          <a:chExt cx="0" cy="0"/>
        </a:xfrm>
      </p:grpSpPr>
      <p:sp>
        <p:nvSpPr>
          <p:cNvPr id="2781" name="Google Shape;2781;p94"/>
          <p:cNvSpPr txBox="1"/>
          <p:nvPr/>
        </p:nvSpPr>
        <p:spPr>
          <a:xfrm>
            <a:off x="996287" y="72699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CONSENTEMENT ÉCLAIRÉ OU ASSENTIMENT ?</a:t>
            </a:r>
            <a:endParaRPr sz="1200" b="1">
              <a:solidFill>
                <a:schemeClr val="dk1"/>
              </a:solidFill>
              <a:latin typeface="Calibri"/>
              <a:ea typeface="Calibri"/>
              <a:cs typeface="Calibri"/>
              <a:sym typeface="Calibri"/>
            </a:endParaRPr>
          </a:p>
        </p:txBody>
      </p:sp>
      <p:graphicFrame>
        <p:nvGraphicFramePr>
          <p:cNvPr id="2782" name="Google Shape;2782;p94"/>
          <p:cNvGraphicFramePr/>
          <p:nvPr>
            <p:extLst>
              <p:ext uri="{D42A27DB-BD31-4B8C-83A1-F6EECF244321}">
                <p14:modId xmlns:p14="http://schemas.microsoft.com/office/powerpoint/2010/main" val="662076528"/>
              </p:ext>
            </p:extLst>
          </p:nvPr>
        </p:nvGraphicFramePr>
        <p:xfrm>
          <a:off x="996287" y="1258957"/>
          <a:ext cx="5254050" cy="7450655"/>
        </p:xfrm>
        <a:graphic>
          <a:graphicData uri="http://schemas.openxmlformats.org/drawingml/2006/table">
            <a:tbl>
              <a:tblPr firstRow="1" bandRow="1">
                <a:noFill/>
                <a:tableStyleId>{2E002EEE-DCA1-4BBC-BB20-DC795D1CDC30}</a:tableStyleId>
              </a:tblPr>
              <a:tblGrid>
                <a:gridCol w="1521625">
                  <a:extLst>
                    <a:ext uri="{9D8B030D-6E8A-4147-A177-3AD203B41FA5}">
                      <a16:colId xmlns:a16="http://schemas.microsoft.com/office/drawing/2014/main" val="20000"/>
                    </a:ext>
                  </a:extLst>
                </a:gridCol>
                <a:gridCol w="768625">
                  <a:extLst>
                    <a:ext uri="{9D8B030D-6E8A-4147-A177-3AD203B41FA5}">
                      <a16:colId xmlns:a16="http://schemas.microsoft.com/office/drawing/2014/main" val="20001"/>
                    </a:ext>
                  </a:extLst>
                </a:gridCol>
                <a:gridCol w="742125">
                  <a:extLst>
                    <a:ext uri="{9D8B030D-6E8A-4147-A177-3AD203B41FA5}">
                      <a16:colId xmlns:a16="http://schemas.microsoft.com/office/drawing/2014/main" val="20002"/>
                    </a:ext>
                  </a:extLst>
                </a:gridCol>
                <a:gridCol w="2221675">
                  <a:extLst>
                    <a:ext uri="{9D8B030D-6E8A-4147-A177-3AD203B41FA5}">
                      <a16:colId xmlns:a16="http://schemas.microsoft.com/office/drawing/2014/main" val="20003"/>
                    </a:ext>
                  </a:extLst>
                </a:gridCol>
              </a:tblGrid>
              <a:tr h="371050">
                <a:tc>
                  <a:txBody>
                    <a:bodyPr/>
                    <a:lstStyle/>
                    <a:p>
                      <a:pPr marL="0" marR="0" lvl="0" indent="0" algn="l" rtl="0">
                        <a:spcBef>
                          <a:spcPts val="0"/>
                        </a:spcBef>
                        <a:spcAft>
                          <a:spcPts val="0"/>
                        </a:spcAft>
                        <a:buNone/>
                      </a:pPr>
                      <a:r>
                        <a:rPr lang="en-ZA" sz="1100">
                          <a:solidFill>
                            <a:schemeClr val="lt1"/>
                          </a:solidFill>
                          <a:latin typeface="Calibri"/>
                          <a:ea typeface="Calibri"/>
                          <a:cs typeface="Calibri"/>
                          <a:sym typeface="Calibri"/>
                        </a:rPr>
                        <a:t>Scénario</a:t>
                      </a:r>
                      <a:endParaRPr sz="110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ZA" sz="1100">
                          <a:solidFill>
                            <a:schemeClr val="lt1"/>
                          </a:solidFill>
                          <a:latin typeface="Calibri"/>
                          <a:ea typeface="Calibri"/>
                          <a:cs typeface="Calibri"/>
                          <a:sym typeface="Calibri"/>
                        </a:rPr>
                        <a:t>Consentement éclairé</a:t>
                      </a:r>
                      <a:endParaRPr sz="110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ZA" sz="1100">
                          <a:solidFill>
                            <a:schemeClr val="lt1"/>
                          </a:solidFill>
                          <a:latin typeface="Calibri"/>
                          <a:ea typeface="Calibri"/>
                          <a:cs typeface="Calibri"/>
                          <a:sym typeface="Calibri"/>
                        </a:rPr>
                        <a:t>Assentiment éclairé</a:t>
                      </a:r>
                      <a:endParaRPr sz="110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ZA" sz="1100">
                          <a:solidFill>
                            <a:schemeClr val="lt1"/>
                          </a:solidFill>
                          <a:latin typeface="Calibri"/>
                          <a:ea typeface="Calibri"/>
                          <a:cs typeface="Calibri"/>
                          <a:sym typeface="Calibri"/>
                        </a:rPr>
                        <a:t>Considérations</a:t>
                      </a:r>
                      <a:endParaRPr sz="1100">
                        <a:solidFill>
                          <a:schemeClr val="lt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146850">
                <a:tc>
                  <a:txBody>
                    <a:bodyPr/>
                    <a:lstStyle/>
                    <a:p>
                      <a:pPr marL="0" marR="0" lvl="0" indent="0" algn="l" rtl="0">
                        <a:spcBef>
                          <a:spcPts val="0"/>
                        </a:spcBef>
                        <a:spcAft>
                          <a:spcPts val="0"/>
                        </a:spcAft>
                        <a:buNone/>
                      </a:pPr>
                      <a:r>
                        <a:rPr lang="en-ZA" sz="1100" b="1" dirty="0">
                          <a:solidFill>
                            <a:schemeClr val="dk1"/>
                          </a:solidFill>
                          <a:latin typeface="Calibri"/>
                          <a:ea typeface="Calibri"/>
                          <a:cs typeface="Calibri"/>
                          <a:sym typeface="Calibri"/>
                        </a:rPr>
                        <a:t>SALEH</a:t>
                      </a:r>
                      <a:endParaRPr dirty="0"/>
                    </a:p>
                    <a:p>
                      <a:pPr marL="0" marR="0" lvl="0" indent="0" algn="l" rtl="0">
                        <a:spcBef>
                          <a:spcPts val="0"/>
                        </a:spcBef>
                        <a:spcAft>
                          <a:spcPts val="0"/>
                        </a:spcAft>
                        <a:buNone/>
                      </a:pPr>
                      <a:r>
                        <a:rPr lang="en-ZA" sz="1100" dirty="0">
                          <a:solidFill>
                            <a:schemeClr val="dk1"/>
                          </a:solidFill>
                          <a:latin typeface="Calibri"/>
                          <a:ea typeface="Calibri"/>
                          <a:cs typeface="Calibri"/>
                          <a:sym typeface="Calibri"/>
                        </a:rPr>
                        <a:t>Saleh </a:t>
                      </a:r>
                      <a:r>
                        <a:rPr lang="en-ZA" sz="1100" dirty="0" err="1">
                          <a:solidFill>
                            <a:schemeClr val="dk1"/>
                          </a:solidFill>
                          <a:latin typeface="Calibri"/>
                          <a:ea typeface="Calibri"/>
                          <a:cs typeface="Calibri"/>
                          <a:sym typeface="Calibri"/>
                        </a:rPr>
                        <a:t>est</a:t>
                      </a:r>
                      <a:r>
                        <a:rPr lang="en-ZA" sz="1100" dirty="0">
                          <a:solidFill>
                            <a:schemeClr val="dk1"/>
                          </a:solidFill>
                          <a:latin typeface="Calibri"/>
                          <a:ea typeface="Calibri"/>
                          <a:cs typeface="Calibri"/>
                          <a:sym typeface="Calibri"/>
                        </a:rPr>
                        <a:t> un garçon de 3 </a:t>
                      </a:r>
                      <a:r>
                        <a:rPr lang="en-ZA" sz="1100" dirty="0" err="1">
                          <a:solidFill>
                            <a:schemeClr val="dk1"/>
                          </a:solidFill>
                          <a:latin typeface="Calibri"/>
                          <a:ea typeface="Calibri"/>
                          <a:cs typeface="Calibri"/>
                          <a:sym typeface="Calibri"/>
                        </a:rPr>
                        <a:t>ans</a:t>
                      </a:r>
                      <a:r>
                        <a:rPr lang="en-ZA" sz="1100" dirty="0">
                          <a:solidFill>
                            <a:schemeClr val="dk1"/>
                          </a:solidFill>
                          <a:latin typeface="Calibri"/>
                          <a:ea typeface="Calibri"/>
                          <a:cs typeface="Calibri"/>
                          <a:sym typeface="Calibri"/>
                        </a:rPr>
                        <a:t> qui </a:t>
                      </a:r>
                      <a:r>
                        <a:rPr lang="en-ZA" sz="1100" dirty="0" err="1">
                          <a:solidFill>
                            <a:schemeClr val="dk1"/>
                          </a:solidFill>
                          <a:latin typeface="Calibri"/>
                          <a:ea typeface="Calibri"/>
                          <a:cs typeface="Calibri"/>
                          <a:sym typeface="Calibri"/>
                        </a:rPr>
                        <a:t>est</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en</a:t>
                      </a:r>
                      <a:r>
                        <a:rPr lang="en-ZA" sz="1100" dirty="0">
                          <a:solidFill>
                            <a:schemeClr val="dk1"/>
                          </a:solidFill>
                          <a:latin typeface="Calibri"/>
                          <a:ea typeface="Calibri"/>
                          <a:cs typeface="Calibri"/>
                          <a:sym typeface="Calibri"/>
                        </a:rPr>
                        <a:t> bonne </a:t>
                      </a:r>
                      <a:r>
                        <a:rPr lang="en-ZA" sz="1100" dirty="0" err="1">
                          <a:solidFill>
                            <a:schemeClr val="dk1"/>
                          </a:solidFill>
                          <a:latin typeface="Calibri"/>
                          <a:ea typeface="Calibri"/>
                          <a:cs typeface="Calibri"/>
                          <a:sym typeface="Calibri"/>
                        </a:rPr>
                        <a:t>santé</a:t>
                      </a:r>
                      <a:r>
                        <a:rPr lang="en-ZA" sz="1100" dirty="0">
                          <a:solidFill>
                            <a:schemeClr val="dk1"/>
                          </a:solidFill>
                          <a:latin typeface="Calibri"/>
                          <a:ea typeface="Calibri"/>
                          <a:cs typeface="Calibri"/>
                          <a:sym typeface="Calibri"/>
                        </a:rPr>
                        <a:t> et se </a:t>
                      </a:r>
                      <a:r>
                        <a:rPr lang="en-ZA" sz="1100" dirty="0" err="1">
                          <a:solidFill>
                            <a:schemeClr val="dk1"/>
                          </a:solidFill>
                          <a:latin typeface="Calibri"/>
                          <a:ea typeface="Calibri"/>
                          <a:cs typeface="Calibri"/>
                          <a:sym typeface="Calibri"/>
                        </a:rPr>
                        <a:t>développe</a:t>
                      </a:r>
                      <a:r>
                        <a:rPr lang="en-ZA" sz="1100" dirty="0">
                          <a:solidFill>
                            <a:schemeClr val="dk1"/>
                          </a:solidFill>
                          <a:latin typeface="Calibri"/>
                          <a:ea typeface="Calibri"/>
                          <a:cs typeface="Calibri"/>
                          <a:sym typeface="Calibri"/>
                        </a:rPr>
                        <a:t> bien. Sa jambe </a:t>
                      </a:r>
                      <a:r>
                        <a:rPr lang="en-ZA" sz="1100" dirty="0" err="1">
                          <a:solidFill>
                            <a:schemeClr val="dk1"/>
                          </a:solidFill>
                          <a:latin typeface="Calibri"/>
                          <a:ea typeface="Calibri"/>
                          <a:cs typeface="Calibri"/>
                          <a:sym typeface="Calibri"/>
                        </a:rPr>
                        <a:t>est</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cassée</a:t>
                      </a:r>
                      <a:r>
                        <a:rPr lang="en-ZA" sz="1100" dirty="0">
                          <a:solidFill>
                            <a:schemeClr val="dk1"/>
                          </a:solidFill>
                          <a:latin typeface="Calibri"/>
                          <a:ea typeface="Calibri"/>
                          <a:cs typeface="Calibri"/>
                          <a:sym typeface="Calibri"/>
                        </a:rPr>
                        <a:t> et il a </a:t>
                      </a:r>
                      <a:r>
                        <a:rPr lang="en-ZA" sz="1100" dirty="0" err="1">
                          <a:solidFill>
                            <a:schemeClr val="dk1"/>
                          </a:solidFill>
                          <a:latin typeface="Calibri"/>
                          <a:ea typeface="Calibri"/>
                          <a:cs typeface="Calibri"/>
                          <a:sym typeface="Calibri"/>
                        </a:rPr>
                        <a:t>besoin</a:t>
                      </a:r>
                      <a:r>
                        <a:rPr lang="en-ZA" sz="1100" dirty="0">
                          <a:solidFill>
                            <a:schemeClr val="dk1"/>
                          </a:solidFill>
                          <a:latin typeface="Calibri"/>
                          <a:ea typeface="Calibri"/>
                          <a:cs typeface="Calibri"/>
                          <a:sym typeface="Calibri"/>
                        </a:rPr>
                        <a:t> de </a:t>
                      </a:r>
                      <a:r>
                        <a:rPr lang="en-ZA" sz="1100" dirty="0" err="1">
                          <a:solidFill>
                            <a:schemeClr val="dk1"/>
                          </a:solidFill>
                          <a:latin typeface="Calibri"/>
                          <a:ea typeface="Calibri"/>
                          <a:cs typeface="Calibri"/>
                          <a:sym typeface="Calibri"/>
                        </a:rPr>
                        <a:t>soins</a:t>
                      </a:r>
                      <a:r>
                        <a:rPr lang="en-ZA" sz="1100" dirty="0">
                          <a:solidFill>
                            <a:schemeClr val="dk1"/>
                          </a:solidFill>
                          <a:latin typeface="Calibri"/>
                          <a:ea typeface="Calibri"/>
                          <a:cs typeface="Calibri"/>
                          <a:sym typeface="Calibri"/>
                        </a:rPr>
                        <a:t> </a:t>
                      </a:r>
                      <a:r>
                        <a:rPr lang="en-ZA" sz="1100" dirty="0" err="1">
                          <a:solidFill>
                            <a:schemeClr val="dk1"/>
                          </a:solidFill>
                          <a:latin typeface="Calibri"/>
                          <a:ea typeface="Calibri"/>
                          <a:cs typeface="Calibri"/>
                          <a:sym typeface="Calibri"/>
                        </a:rPr>
                        <a:t>médicaux</a:t>
                      </a:r>
                      <a:r>
                        <a:rPr lang="en-ZA" sz="1100"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2271025">
                <a:tc>
                  <a:txBody>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SELIM</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Selim est un jeune réfugié de 17 ans qui vit seul dans le gigantesque centre de réfugiés.  Il demande des informations sur le regroupement familial.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913350">
                <a:tc>
                  <a:txBody>
                    <a:bodyPr/>
                    <a:lstStyle/>
                    <a:p>
                      <a:pPr marL="0" marR="0" lvl="0" indent="0" algn="l" rtl="0">
                        <a:lnSpc>
                          <a:spcPct val="100000"/>
                        </a:lnSpc>
                        <a:spcBef>
                          <a:spcPts val="0"/>
                        </a:spcBef>
                        <a:spcAft>
                          <a:spcPts val="0"/>
                        </a:spcAft>
                        <a:buClr>
                          <a:schemeClr val="dk1"/>
                        </a:buClr>
                        <a:buSzPts val="1100"/>
                        <a:buFont typeface="Calibri"/>
                        <a:buNone/>
                      </a:pPr>
                      <a:r>
                        <a:rPr lang="en-ZA" sz="1100" b="1">
                          <a:solidFill>
                            <a:schemeClr val="dk1"/>
                          </a:solidFill>
                          <a:latin typeface="Calibri"/>
                          <a:ea typeface="Calibri"/>
                          <a:cs typeface="Calibri"/>
                          <a:sym typeface="Calibri"/>
                        </a:rPr>
                        <a:t>KHALID</a:t>
                      </a:r>
                      <a:endParaRPr/>
                    </a:p>
                    <a:p>
                      <a:pPr marL="0" marR="0" lvl="0" indent="0" algn="l" rtl="0">
                        <a:lnSpc>
                          <a:spcPct val="100000"/>
                        </a:lnSpc>
                        <a:spcBef>
                          <a:spcPts val="0"/>
                        </a:spcBef>
                        <a:spcAft>
                          <a:spcPts val="0"/>
                        </a:spcAft>
                        <a:buClr>
                          <a:schemeClr val="dk1"/>
                        </a:buClr>
                        <a:buSzPts val="1100"/>
                        <a:buFont typeface="Calibri"/>
                        <a:buNone/>
                      </a:pPr>
                      <a:r>
                        <a:rPr lang="en-ZA" sz="1100">
                          <a:solidFill>
                            <a:schemeClr val="dk1"/>
                          </a:solidFill>
                          <a:latin typeface="Calibri"/>
                          <a:ea typeface="Calibri"/>
                          <a:cs typeface="Calibri"/>
                          <a:sym typeface="Calibri"/>
                        </a:rPr>
                        <a:t>Un garçon de 16 ans a besoin d'une prise en charge. Il souffre d'une déficience intellectuelle importante et est attaché et laissé seul à la maison lorsque ses parents partent travailler. Ses parents disent qu'ils agissent ainsi pour assurer sa sécurité. </a:t>
                      </a: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txBody>
                  <a:tcPr marL="91450" marR="91450"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bl>
          </a:graphicData>
        </a:graphic>
      </p:graphicFrame>
      <p:sp>
        <p:nvSpPr>
          <p:cNvPr id="2783" name="Google Shape;2783;p94"/>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4" name="Google Shape;2784;p94"/>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5" name="Google Shape;2785;p94"/>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6" name="Google Shape;2786;p94"/>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7" name="Google Shape;2787;p94"/>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791"/>
        <p:cNvGrpSpPr/>
        <p:nvPr/>
      </p:nvGrpSpPr>
      <p:grpSpPr>
        <a:xfrm>
          <a:off x="0" y="0"/>
          <a:ext cx="0" cy="0"/>
          <a:chOff x="0" y="0"/>
          <a:chExt cx="0" cy="0"/>
        </a:xfrm>
      </p:grpSpPr>
      <p:sp>
        <p:nvSpPr>
          <p:cNvPr id="2792" name="Google Shape;2792;p95"/>
          <p:cNvSpPr txBox="1"/>
          <p:nvPr/>
        </p:nvSpPr>
        <p:spPr>
          <a:xfrm>
            <a:off x="996287" y="726990"/>
            <a:ext cx="525404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LE CONSENTEMENT ÉCLAIRÉ ET L'ASSENTIMENT À DIFFÉRENTS STADES</a:t>
            </a:r>
            <a:endParaRPr sz="1200" b="1">
              <a:solidFill>
                <a:schemeClr val="dk1"/>
              </a:solidFill>
              <a:latin typeface="Calibri"/>
              <a:ea typeface="Calibri"/>
              <a:cs typeface="Calibri"/>
              <a:sym typeface="Calibri"/>
            </a:endParaRPr>
          </a:p>
        </p:txBody>
      </p:sp>
      <p:sp>
        <p:nvSpPr>
          <p:cNvPr id="2793" name="Google Shape;2793;p95"/>
          <p:cNvSpPr txBox="1"/>
          <p:nvPr/>
        </p:nvSpPr>
        <p:spPr>
          <a:xfrm>
            <a:off x="1739556" y="2686808"/>
            <a:ext cx="4510773"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de l'enfant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Expliquez à l'enfant ce qui se passe de manière très simple et appropriée. Obtenez l'assentiment verbal pour les décisions plus simples qu'il peut comprendre. Consignez-le sur le formulaire de consentement éclairé.</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du parent ou du soignant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devez obtenir le consentement écrit du parent/responsable de l'enfant ou d'un autre adulte de confiance dans la vie de l'enfant. Si cette personne n'est pas présente, vous devrez peut-être donner votre consentement au nom de l'enfant, conformément à son intérêt supérieur. Consignez cette information sur le formulaire de consentement éclairé.</a:t>
            </a:r>
            <a:endParaRPr sz="1100">
              <a:solidFill>
                <a:schemeClr val="dk1"/>
              </a:solidFill>
              <a:latin typeface="Calibri"/>
              <a:ea typeface="Calibri"/>
              <a:cs typeface="Calibri"/>
              <a:sym typeface="Calibri"/>
            </a:endParaRPr>
          </a:p>
        </p:txBody>
      </p:sp>
      <p:grpSp>
        <p:nvGrpSpPr>
          <p:cNvPr id="2794" name="Google Shape;2794;p95"/>
          <p:cNvGrpSpPr/>
          <p:nvPr/>
        </p:nvGrpSpPr>
        <p:grpSpPr>
          <a:xfrm>
            <a:off x="1141970" y="3672966"/>
            <a:ext cx="500913" cy="590711"/>
            <a:chOff x="8440399" y="3758191"/>
            <a:chExt cx="693208" cy="817478"/>
          </a:xfrm>
        </p:grpSpPr>
        <p:grpSp>
          <p:nvGrpSpPr>
            <p:cNvPr id="2795" name="Google Shape;2795;p95"/>
            <p:cNvGrpSpPr/>
            <p:nvPr/>
          </p:nvGrpSpPr>
          <p:grpSpPr>
            <a:xfrm>
              <a:off x="8880158" y="3758191"/>
              <a:ext cx="253449" cy="817478"/>
              <a:chOff x="4107675" y="1684320"/>
              <a:chExt cx="350098" cy="1129211"/>
            </a:xfrm>
          </p:grpSpPr>
          <p:sp>
            <p:nvSpPr>
              <p:cNvPr id="2796" name="Google Shape;2796;p95"/>
              <p:cNvSpPr/>
              <p:nvPr/>
            </p:nvSpPr>
            <p:spPr>
              <a:xfrm>
                <a:off x="4107675"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7" name="Google Shape;2797;p95"/>
              <p:cNvSpPr/>
              <p:nvPr/>
            </p:nvSpPr>
            <p:spPr>
              <a:xfrm>
                <a:off x="4126467" y="1684320"/>
                <a:ext cx="328890"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798" name="Google Shape;2798;p95"/>
            <p:cNvGrpSpPr/>
            <p:nvPr/>
          </p:nvGrpSpPr>
          <p:grpSpPr>
            <a:xfrm>
              <a:off x="8440399" y="3758191"/>
              <a:ext cx="363228" cy="817478"/>
              <a:chOff x="3000654" y="1516217"/>
              <a:chExt cx="245039" cy="551483"/>
            </a:xfrm>
          </p:grpSpPr>
          <p:grpSp>
            <p:nvGrpSpPr>
              <p:cNvPr id="2799" name="Google Shape;2799;p95"/>
              <p:cNvGrpSpPr/>
              <p:nvPr/>
            </p:nvGrpSpPr>
            <p:grpSpPr>
              <a:xfrm>
                <a:off x="3036509" y="1516217"/>
                <a:ext cx="172158" cy="551483"/>
                <a:chOff x="4043172" y="1684320"/>
                <a:chExt cx="352508" cy="1129211"/>
              </a:xfrm>
            </p:grpSpPr>
            <p:sp>
              <p:nvSpPr>
                <p:cNvPr id="2800" name="Google Shape;2800;p95"/>
                <p:cNvSpPr/>
                <p:nvPr/>
              </p:nvSpPr>
              <p:spPr>
                <a:xfrm>
                  <a:off x="4045582"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1" name="Google Shape;2801;p95"/>
                <p:cNvSpPr/>
                <p:nvPr/>
              </p:nvSpPr>
              <p:spPr>
                <a:xfrm>
                  <a:off x="4043172" y="1684320"/>
                  <a:ext cx="328891"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02" name="Google Shape;2802;p95"/>
              <p:cNvSpPr/>
              <p:nvPr/>
            </p:nvSpPr>
            <p:spPr>
              <a:xfrm rot="10800000">
                <a:off x="3000654" y="1805724"/>
                <a:ext cx="245039" cy="261975"/>
              </a:xfrm>
              <a:prstGeom prst="flowChartManualOperation">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803" name="Google Shape;2803;p95"/>
          <p:cNvGrpSpPr/>
          <p:nvPr/>
        </p:nvGrpSpPr>
        <p:grpSpPr>
          <a:xfrm>
            <a:off x="1294048" y="2879014"/>
            <a:ext cx="134518" cy="250162"/>
            <a:chOff x="8225553" y="3000145"/>
            <a:chExt cx="221517" cy="411954"/>
          </a:xfrm>
        </p:grpSpPr>
        <p:sp>
          <p:nvSpPr>
            <p:cNvPr id="2804" name="Google Shape;2804;p95"/>
            <p:cNvSpPr/>
            <p:nvPr/>
          </p:nvSpPr>
          <p:spPr>
            <a:xfrm>
              <a:off x="8227177" y="3259708"/>
              <a:ext cx="219027" cy="152391"/>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5" name="Google Shape;2805;p95"/>
            <p:cNvSpPr/>
            <p:nvPr/>
          </p:nvSpPr>
          <p:spPr>
            <a:xfrm>
              <a:off x="8225553" y="3000145"/>
              <a:ext cx="221517" cy="22151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2806" name="Google Shape;2806;p95"/>
          <p:cNvGrpSpPr/>
          <p:nvPr/>
        </p:nvGrpSpPr>
        <p:grpSpPr>
          <a:xfrm>
            <a:off x="1319961" y="6283565"/>
            <a:ext cx="134518" cy="317372"/>
            <a:chOff x="8225553" y="3000145"/>
            <a:chExt cx="221517" cy="522632"/>
          </a:xfrm>
        </p:grpSpPr>
        <p:sp>
          <p:nvSpPr>
            <p:cNvPr id="2807" name="Google Shape;2807;p95"/>
            <p:cNvSpPr/>
            <p:nvPr/>
          </p:nvSpPr>
          <p:spPr>
            <a:xfrm>
              <a:off x="8227177" y="3259708"/>
              <a:ext cx="219893" cy="263069"/>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8" name="Google Shape;2808;p95"/>
            <p:cNvSpPr/>
            <p:nvPr/>
          </p:nvSpPr>
          <p:spPr>
            <a:xfrm>
              <a:off x="8225553" y="3000145"/>
              <a:ext cx="221517" cy="22151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2809" name="Google Shape;2809;p95"/>
          <p:cNvSpPr/>
          <p:nvPr/>
        </p:nvSpPr>
        <p:spPr>
          <a:xfrm>
            <a:off x="996287" y="1426596"/>
            <a:ext cx="5254042" cy="949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200" b="1">
                <a:solidFill>
                  <a:schemeClr val="lt1"/>
                </a:solidFill>
                <a:latin typeface="Calibri"/>
                <a:ea typeface="Calibri"/>
                <a:cs typeface="Calibri"/>
                <a:sym typeface="Calibri"/>
              </a:rPr>
              <a:t>AGE 0-5</a:t>
            </a:r>
            <a:endParaRPr/>
          </a:p>
          <a:p>
            <a:pPr marL="0" marR="0" lvl="0" indent="0" algn="l" rtl="0">
              <a:spcBef>
                <a:spcPts val="0"/>
              </a:spcBef>
              <a:spcAft>
                <a:spcPts val="0"/>
              </a:spcAft>
              <a:buNone/>
            </a:pPr>
            <a:endParaRPr sz="1100" b="1">
              <a:solidFill>
                <a:schemeClr val="lt1"/>
              </a:solidFill>
              <a:latin typeface="Calibri"/>
              <a:ea typeface="Calibri"/>
              <a:cs typeface="Calibri"/>
              <a:sym typeface="Calibri"/>
            </a:endParaRPr>
          </a:p>
          <a:p>
            <a:pPr marL="0" marR="0" lvl="0" indent="0" algn="l" rtl="0">
              <a:spcBef>
                <a:spcPts val="0"/>
              </a:spcBef>
              <a:spcAft>
                <a:spcPts val="0"/>
              </a:spcAft>
              <a:buNone/>
            </a:pPr>
            <a:r>
              <a:rPr lang="en-ZA" sz="1100">
                <a:solidFill>
                  <a:schemeClr val="lt1"/>
                </a:solidFill>
                <a:latin typeface="Calibri"/>
                <a:ea typeface="Calibri"/>
                <a:cs typeface="Calibri"/>
                <a:sym typeface="Calibri"/>
              </a:rPr>
              <a:t>Les très jeunes enfants ont une capacité limitée à comprendre les décisions complexes concernant leurs soins et leur traitement.</a:t>
            </a:r>
            <a:endParaRPr sz="1100">
              <a:solidFill>
                <a:schemeClr val="lt1"/>
              </a:solidFill>
              <a:latin typeface="Calibri"/>
              <a:ea typeface="Calibri"/>
              <a:cs typeface="Calibri"/>
              <a:sym typeface="Calibri"/>
            </a:endParaRPr>
          </a:p>
        </p:txBody>
      </p:sp>
      <p:sp>
        <p:nvSpPr>
          <p:cNvPr id="2810" name="Google Shape;2810;p95"/>
          <p:cNvSpPr txBox="1"/>
          <p:nvPr/>
        </p:nvSpPr>
        <p:spPr>
          <a:xfrm>
            <a:off x="1739556" y="6058983"/>
            <a:ext cx="4510773"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de l'enfant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devez obtenir l'accord verbal de l'enfant pour procéder à la prestation de services. Impliquez l'enfant dans la prise de décision et demandez-lui son avis après lui avoir expliqué ce qui se passe et les avantages et inconvénients des différentes options. Consignez ces informations sur le formulaire de consentement éclairé.</a:t>
            </a:r>
            <a:endParaRPr/>
          </a:p>
          <a:p>
            <a:pPr marL="0" marR="0" lvl="0" indent="0" algn="l" rtl="0">
              <a:spcBef>
                <a:spcPts val="0"/>
              </a:spcBef>
              <a:spcAft>
                <a:spcPts val="0"/>
              </a:spcAft>
              <a:buNone/>
            </a:pPr>
            <a:endParaRPr sz="1100" b="1">
              <a:solidFill>
                <a:schemeClr val="accent1"/>
              </a:solidFill>
              <a:latin typeface="Calibri"/>
              <a:ea typeface="Calibri"/>
              <a:cs typeface="Calibri"/>
              <a:sym typeface="Calibri"/>
            </a:endParaRPr>
          </a:p>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du parent ou du soignant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Outre le consentement éclairé de l'enfant, vous devez obtenir le consentement écrit du parent ou de la personne qui s'occupe de l'enfant ou d'un autre adulte de confiance dans la vie de l'enfant. Si cette personne n'est pas présente, vous devrez peut-être donner votre consentement au nom de l'enfant, conformément à son intérêt supérieur. Consignez cette information sur le formulaire de consentement éclairé.</a:t>
            </a:r>
            <a:endParaRPr sz="1100">
              <a:solidFill>
                <a:schemeClr val="dk1"/>
              </a:solidFill>
              <a:latin typeface="Calibri"/>
              <a:ea typeface="Calibri"/>
              <a:cs typeface="Calibri"/>
              <a:sym typeface="Calibri"/>
            </a:endParaRPr>
          </a:p>
        </p:txBody>
      </p:sp>
      <p:grpSp>
        <p:nvGrpSpPr>
          <p:cNvPr id="2811" name="Google Shape;2811;p95"/>
          <p:cNvGrpSpPr/>
          <p:nvPr/>
        </p:nvGrpSpPr>
        <p:grpSpPr>
          <a:xfrm>
            <a:off x="1141970" y="7238354"/>
            <a:ext cx="500913" cy="590711"/>
            <a:chOff x="8440399" y="3758191"/>
            <a:chExt cx="693208" cy="817478"/>
          </a:xfrm>
        </p:grpSpPr>
        <p:grpSp>
          <p:nvGrpSpPr>
            <p:cNvPr id="2812" name="Google Shape;2812;p95"/>
            <p:cNvGrpSpPr/>
            <p:nvPr/>
          </p:nvGrpSpPr>
          <p:grpSpPr>
            <a:xfrm>
              <a:off x="8880158" y="3758191"/>
              <a:ext cx="253449" cy="817478"/>
              <a:chOff x="4107675" y="1684320"/>
              <a:chExt cx="350098" cy="1129211"/>
            </a:xfrm>
          </p:grpSpPr>
          <p:sp>
            <p:nvSpPr>
              <p:cNvPr id="2813" name="Google Shape;2813;p95"/>
              <p:cNvSpPr/>
              <p:nvPr/>
            </p:nvSpPr>
            <p:spPr>
              <a:xfrm>
                <a:off x="4107675"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4" name="Google Shape;2814;p95"/>
              <p:cNvSpPr/>
              <p:nvPr/>
            </p:nvSpPr>
            <p:spPr>
              <a:xfrm>
                <a:off x="4126467" y="1684320"/>
                <a:ext cx="328890"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15" name="Google Shape;2815;p95"/>
            <p:cNvGrpSpPr/>
            <p:nvPr/>
          </p:nvGrpSpPr>
          <p:grpSpPr>
            <a:xfrm>
              <a:off x="8440399" y="3758191"/>
              <a:ext cx="363228" cy="817478"/>
              <a:chOff x="3000654" y="1516217"/>
              <a:chExt cx="245039" cy="551483"/>
            </a:xfrm>
          </p:grpSpPr>
          <p:grpSp>
            <p:nvGrpSpPr>
              <p:cNvPr id="2816" name="Google Shape;2816;p95"/>
              <p:cNvGrpSpPr/>
              <p:nvPr/>
            </p:nvGrpSpPr>
            <p:grpSpPr>
              <a:xfrm>
                <a:off x="3036509" y="1516217"/>
                <a:ext cx="172158" cy="551483"/>
                <a:chOff x="4043172" y="1684320"/>
                <a:chExt cx="352508" cy="1129211"/>
              </a:xfrm>
            </p:grpSpPr>
            <p:sp>
              <p:nvSpPr>
                <p:cNvPr id="2817" name="Google Shape;2817;p95"/>
                <p:cNvSpPr/>
                <p:nvPr/>
              </p:nvSpPr>
              <p:spPr>
                <a:xfrm>
                  <a:off x="4045582"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8" name="Google Shape;2818;p95"/>
                <p:cNvSpPr/>
                <p:nvPr/>
              </p:nvSpPr>
              <p:spPr>
                <a:xfrm>
                  <a:off x="4043172" y="1684320"/>
                  <a:ext cx="328891"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19" name="Google Shape;2819;p95"/>
              <p:cNvSpPr/>
              <p:nvPr/>
            </p:nvSpPr>
            <p:spPr>
              <a:xfrm rot="10800000">
                <a:off x="3000654" y="1805724"/>
                <a:ext cx="245039" cy="261975"/>
              </a:xfrm>
              <a:prstGeom prst="flowChartManualOperation">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820" name="Google Shape;2820;p95"/>
          <p:cNvSpPr/>
          <p:nvPr/>
        </p:nvSpPr>
        <p:spPr>
          <a:xfrm>
            <a:off x="996287" y="4798771"/>
            <a:ext cx="5254042" cy="949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200" b="1">
                <a:solidFill>
                  <a:schemeClr val="lt1"/>
                </a:solidFill>
                <a:latin typeface="Calibri"/>
                <a:ea typeface="Calibri"/>
                <a:cs typeface="Calibri"/>
                <a:sym typeface="Calibri"/>
              </a:rPr>
              <a:t>AGE 6-11</a:t>
            </a:r>
            <a:endParaRPr/>
          </a:p>
          <a:p>
            <a:pPr marL="0" marR="0" lvl="0" indent="0" algn="l" rtl="0">
              <a:spcBef>
                <a:spcPts val="0"/>
              </a:spcBef>
              <a:spcAft>
                <a:spcPts val="0"/>
              </a:spcAft>
              <a:buNone/>
            </a:pPr>
            <a:endParaRPr sz="1200" b="1">
              <a:solidFill>
                <a:schemeClr val="lt1"/>
              </a:solidFill>
              <a:latin typeface="Calibri"/>
              <a:ea typeface="Calibri"/>
              <a:cs typeface="Calibri"/>
              <a:sym typeface="Calibri"/>
            </a:endParaRPr>
          </a:p>
          <a:p>
            <a:pPr marL="0" marR="0" lvl="0" indent="0" algn="l" rtl="0">
              <a:spcBef>
                <a:spcPts val="0"/>
              </a:spcBef>
              <a:spcAft>
                <a:spcPts val="0"/>
              </a:spcAft>
              <a:buNone/>
            </a:pPr>
            <a:r>
              <a:rPr lang="en-ZA" sz="1100">
                <a:solidFill>
                  <a:schemeClr val="lt1"/>
                </a:solidFill>
                <a:latin typeface="Calibri"/>
                <a:ea typeface="Calibri"/>
                <a:cs typeface="Calibri"/>
                <a:sym typeface="Calibri"/>
              </a:rPr>
              <a:t>En général, les enfants de cette tranche d'âge ne peuvent pas donner leur consentement légal, mais ils peuvent donner leur assentiment en connaissance de cause ou indiquer leur "volonté" de participer aux services de gestion de cas. </a:t>
            </a:r>
            <a:endParaRPr sz="1100">
              <a:solidFill>
                <a:schemeClr val="lt1"/>
              </a:solidFill>
              <a:latin typeface="Calibri"/>
              <a:ea typeface="Calibri"/>
              <a:cs typeface="Calibri"/>
              <a:sym typeface="Calibri"/>
            </a:endParaRPr>
          </a:p>
        </p:txBody>
      </p:sp>
      <p:sp>
        <p:nvSpPr>
          <p:cNvPr id="2821" name="Google Shape;2821;p95"/>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2" name="Google Shape;2822;p95"/>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3" name="Google Shape;2823;p95"/>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4" name="Google Shape;2824;p95"/>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5" name="Google Shape;2825;p95"/>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829"/>
        <p:cNvGrpSpPr/>
        <p:nvPr/>
      </p:nvGrpSpPr>
      <p:grpSpPr>
        <a:xfrm>
          <a:off x="0" y="0"/>
          <a:ext cx="0" cy="0"/>
          <a:chOff x="0" y="0"/>
          <a:chExt cx="0" cy="0"/>
        </a:xfrm>
      </p:grpSpPr>
      <p:sp>
        <p:nvSpPr>
          <p:cNvPr id="2830" name="Google Shape;2830;p96"/>
          <p:cNvSpPr txBox="1"/>
          <p:nvPr/>
        </p:nvSpPr>
        <p:spPr>
          <a:xfrm>
            <a:off x="1739556" y="2116328"/>
            <a:ext cx="4510773"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de l'enfant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devez obtenir un consentement verbal ou écrit pour bénéficier des services et pour prendre des décisions concernant les soins et le traitement. Consignez-le sur le formulaire de consentement éclairé.</a:t>
            </a:r>
            <a:endParaRPr/>
          </a:p>
          <a:p>
            <a:pPr marL="0" marR="0" lvl="0" indent="0" algn="l" rtl="0">
              <a:spcBef>
                <a:spcPts val="0"/>
              </a:spcBef>
              <a:spcAft>
                <a:spcPts val="0"/>
              </a:spcAft>
              <a:buNone/>
            </a:pPr>
            <a:endParaRPr sz="1100" b="1">
              <a:solidFill>
                <a:schemeClr val="accent1"/>
              </a:solidFill>
              <a:latin typeface="Calibri"/>
              <a:ea typeface="Calibri"/>
              <a:cs typeface="Calibri"/>
              <a:sym typeface="Calibri"/>
            </a:endParaRPr>
          </a:p>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du parent ou du soignant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devez obtenir le consentement écrit du parent ou de la personne en charge de l'enfant, ou d'un autre adulte de confiance dans la vie de l'enfant. Si cette personne n'est pas présente, vous devrez peut-être donner votre consentement au nom de l'enfant, conformément à son intérêt supérieur. Consignez cette information sur le formulaire de consentement éclairé.</a:t>
            </a:r>
            <a:endParaRPr sz="1100">
              <a:solidFill>
                <a:schemeClr val="dk1"/>
              </a:solidFill>
              <a:latin typeface="Calibri"/>
              <a:ea typeface="Calibri"/>
              <a:cs typeface="Calibri"/>
              <a:sym typeface="Calibri"/>
            </a:endParaRPr>
          </a:p>
        </p:txBody>
      </p:sp>
      <p:grpSp>
        <p:nvGrpSpPr>
          <p:cNvPr id="2831" name="Google Shape;2831;p96"/>
          <p:cNvGrpSpPr/>
          <p:nvPr/>
        </p:nvGrpSpPr>
        <p:grpSpPr>
          <a:xfrm>
            <a:off x="1141970" y="3146994"/>
            <a:ext cx="500913" cy="590711"/>
            <a:chOff x="8440399" y="3758191"/>
            <a:chExt cx="693208" cy="817478"/>
          </a:xfrm>
        </p:grpSpPr>
        <p:grpSp>
          <p:nvGrpSpPr>
            <p:cNvPr id="2832" name="Google Shape;2832;p96"/>
            <p:cNvGrpSpPr/>
            <p:nvPr/>
          </p:nvGrpSpPr>
          <p:grpSpPr>
            <a:xfrm>
              <a:off x="8880158" y="3758191"/>
              <a:ext cx="253449" cy="817478"/>
              <a:chOff x="4107675" y="1684320"/>
              <a:chExt cx="350098" cy="1129211"/>
            </a:xfrm>
          </p:grpSpPr>
          <p:sp>
            <p:nvSpPr>
              <p:cNvPr id="2833" name="Google Shape;2833;p96"/>
              <p:cNvSpPr/>
              <p:nvPr/>
            </p:nvSpPr>
            <p:spPr>
              <a:xfrm>
                <a:off x="4107675"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4" name="Google Shape;2834;p96"/>
              <p:cNvSpPr/>
              <p:nvPr/>
            </p:nvSpPr>
            <p:spPr>
              <a:xfrm>
                <a:off x="4126467" y="1684320"/>
                <a:ext cx="328890"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35" name="Google Shape;2835;p96"/>
            <p:cNvGrpSpPr/>
            <p:nvPr/>
          </p:nvGrpSpPr>
          <p:grpSpPr>
            <a:xfrm>
              <a:off x="8440399" y="3758191"/>
              <a:ext cx="363228" cy="817478"/>
              <a:chOff x="3000654" y="1516217"/>
              <a:chExt cx="245039" cy="551483"/>
            </a:xfrm>
          </p:grpSpPr>
          <p:grpSp>
            <p:nvGrpSpPr>
              <p:cNvPr id="2836" name="Google Shape;2836;p96"/>
              <p:cNvGrpSpPr/>
              <p:nvPr/>
            </p:nvGrpSpPr>
            <p:grpSpPr>
              <a:xfrm>
                <a:off x="3036509" y="1516217"/>
                <a:ext cx="172158" cy="551483"/>
                <a:chOff x="4043172" y="1684320"/>
                <a:chExt cx="352508" cy="1129211"/>
              </a:xfrm>
            </p:grpSpPr>
            <p:sp>
              <p:nvSpPr>
                <p:cNvPr id="2837" name="Google Shape;2837;p96"/>
                <p:cNvSpPr/>
                <p:nvPr/>
              </p:nvSpPr>
              <p:spPr>
                <a:xfrm>
                  <a:off x="4045582"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8" name="Google Shape;2838;p96"/>
                <p:cNvSpPr/>
                <p:nvPr/>
              </p:nvSpPr>
              <p:spPr>
                <a:xfrm>
                  <a:off x="4043172" y="1684320"/>
                  <a:ext cx="328891"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39" name="Google Shape;2839;p96"/>
              <p:cNvSpPr/>
              <p:nvPr/>
            </p:nvSpPr>
            <p:spPr>
              <a:xfrm rot="10800000">
                <a:off x="3000654" y="1805724"/>
                <a:ext cx="245039" cy="261975"/>
              </a:xfrm>
              <a:prstGeom prst="flowChartManualOperation">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840" name="Google Shape;2840;p96"/>
          <p:cNvSpPr/>
          <p:nvPr/>
        </p:nvSpPr>
        <p:spPr>
          <a:xfrm>
            <a:off x="996287" y="729910"/>
            <a:ext cx="5254042" cy="11221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200" b="1">
                <a:solidFill>
                  <a:schemeClr val="lt1"/>
                </a:solidFill>
                <a:latin typeface="Calibri"/>
                <a:ea typeface="Calibri"/>
                <a:cs typeface="Calibri"/>
                <a:sym typeface="Calibri"/>
              </a:rPr>
              <a:t>AGE 11-14</a:t>
            </a:r>
            <a:endParaRPr/>
          </a:p>
          <a:p>
            <a:pPr marL="0" marR="0" lvl="0" indent="0" algn="l" rtl="0">
              <a:spcBef>
                <a:spcPts val="0"/>
              </a:spcBef>
              <a:spcAft>
                <a:spcPts val="0"/>
              </a:spcAft>
              <a:buNone/>
            </a:pPr>
            <a:endParaRPr sz="1100" b="1">
              <a:solidFill>
                <a:schemeClr val="lt1"/>
              </a:solidFill>
              <a:latin typeface="Calibri"/>
              <a:ea typeface="Calibri"/>
              <a:cs typeface="Calibri"/>
              <a:sym typeface="Calibri"/>
            </a:endParaRPr>
          </a:p>
          <a:p>
            <a:pPr marL="0" marR="0" lvl="0" indent="0" algn="l" rtl="0">
              <a:spcBef>
                <a:spcPts val="0"/>
              </a:spcBef>
              <a:spcAft>
                <a:spcPts val="0"/>
              </a:spcAft>
              <a:buNone/>
            </a:pPr>
            <a:r>
              <a:rPr lang="en-ZA" sz="1100">
                <a:solidFill>
                  <a:schemeClr val="lt1"/>
                </a:solidFill>
                <a:latin typeface="Calibri"/>
                <a:ea typeface="Calibri"/>
                <a:cs typeface="Calibri"/>
                <a:sym typeface="Calibri"/>
              </a:rPr>
              <a:t>En général, les enfants de cette tranche d'âge ne peuvent pas donner leur consentement légal, mais peuvent accepter de participer à des services de gestion de cas et, en fonction de l'évolution de leurs capacités, accepter de prendre des décisions concernant leurs soins. </a:t>
            </a:r>
            <a:endParaRPr sz="1100">
              <a:solidFill>
                <a:schemeClr val="lt1"/>
              </a:solidFill>
              <a:latin typeface="Calibri"/>
              <a:ea typeface="Calibri"/>
              <a:cs typeface="Calibri"/>
              <a:sym typeface="Calibri"/>
            </a:endParaRPr>
          </a:p>
        </p:txBody>
      </p:sp>
      <p:sp>
        <p:nvSpPr>
          <p:cNvPr id="2841" name="Google Shape;2841;p96"/>
          <p:cNvSpPr txBox="1"/>
          <p:nvPr/>
        </p:nvSpPr>
        <p:spPr>
          <a:xfrm>
            <a:off x="1739556" y="5768543"/>
            <a:ext cx="4510773" cy="19543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de l'enfant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Vous devez obtenir un consentement écrit, sauf en cas de doute sur la capacité et la maturité de l'enfant (par exemple, en cas de troubles cognitifs graves). Consignez cette information sur le formulaire de consentement éclairé.</a:t>
            </a:r>
            <a:endParaRPr/>
          </a:p>
          <a:p>
            <a:pPr marL="0" marR="0" lvl="0" indent="0" algn="l" rtl="0">
              <a:spcBef>
                <a:spcPts val="0"/>
              </a:spcBef>
              <a:spcAft>
                <a:spcPts val="0"/>
              </a:spcAft>
              <a:buNone/>
            </a:pPr>
            <a:endParaRPr sz="1100" b="1">
              <a:solidFill>
                <a:schemeClr val="accent1"/>
              </a:solidFill>
              <a:latin typeface="Calibri"/>
              <a:ea typeface="Calibri"/>
              <a:cs typeface="Calibri"/>
              <a:sym typeface="Calibri"/>
            </a:endParaRPr>
          </a:p>
          <a:p>
            <a:pPr marL="0" marR="0" lvl="0" indent="0" algn="l" rtl="0">
              <a:spcBef>
                <a:spcPts val="0"/>
              </a:spcBef>
              <a:spcAft>
                <a:spcPts val="0"/>
              </a:spcAft>
              <a:buNone/>
            </a:pPr>
            <a:r>
              <a:rPr lang="en-ZA" sz="1100" b="1">
                <a:solidFill>
                  <a:schemeClr val="accent1"/>
                </a:solidFill>
                <a:latin typeface="Calibri"/>
                <a:ea typeface="Calibri"/>
                <a:cs typeface="Calibri"/>
                <a:sym typeface="Calibri"/>
              </a:rPr>
              <a:t>Consentement éclairé du parent ou du soignant</a:t>
            </a:r>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L'implication des parents/responsables dépend des lois et des politiques locales, ainsi que des souhaits de l'enfant. Dans l'idéal, vous devriez obtenir le consentement écrit du parent ou de la personne qui s'occupe de l'enfant, ou d'un autre adulte de confiance dans la vie de l'enfant. En l'absence d'une telle personne, vous devrez peut-être donner votre consentement au nom de l'enfant, conformément à son intérêt supérieur. Consignez cette information sur le formulaire de consentement éclairé.</a:t>
            </a:r>
            <a:endParaRPr/>
          </a:p>
        </p:txBody>
      </p:sp>
      <p:grpSp>
        <p:nvGrpSpPr>
          <p:cNvPr id="2842" name="Google Shape;2842;p96"/>
          <p:cNvGrpSpPr/>
          <p:nvPr/>
        </p:nvGrpSpPr>
        <p:grpSpPr>
          <a:xfrm>
            <a:off x="1141970" y="6947914"/>
            <a:ext cx="500913" cy="590711"/>
            <a:chOff x="8440399" y="3758191"/>
            <a:chExt cx="693208" cy="817478"/>
          </a:xfrm>
        </p:grpSpPr>
        <p:grpSp>
          <p:nvGrpSpPr>
            <p:cNvPr id="2843" name="Google Shape;2843;p96"/>
            <p:cNvGrpSpPr/>
            <p:nvPr/>
          </p:nvGrpSpPr>
          <p:grpSpPr>
            <a:xfrm>
              <a:off x="8880158" y="3758191"/>
              <a:ext cx="253449" cy="817478"/>
              <a:chOff x="4107675" y="1684320"/>
              <a:chExt cx="350098" cy="1129211"/>
            </a:xfrm>
          </p:grpSpPr>
          <p:sp>
            <p:nvSpPr>
              <p:cNvPr id="2844" name="Google Shape;2844;p96"/>
              <p:cNvSpPr/>
              <p:nvPr/>
            </p:nvSpPr>
            <p:spPr>
              <a:xfrm>
                <a:off x="4107675"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5" name="Google Shape;2845;p96"/>
              <p:cNvSpPr/>
              <p:nvPr/>
            </p:nvSpPr>
            <p:spPr>
              <a:xfrm>
                <a:off x="4126467" y="1684320"/>
                <a:ext cx="328890"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46" name="Google Shape;2846;p96"/>
            <p:cNvGrpSpPr/>
            <p:nvPr/>
          </p:nvGrpSpPr>
          <p:grpSpPr>
            <a:xfrm>
              <a:off x="8440399" y="3758191"/>
              <a:ext cx="363228" cy="817478"/>
              <a:chOff x="3000654" y="1516217"/>
              <a:chExt cx="245039" cy="551483"/>
            </a:xfrm>
          </p:grpSpPr>
          <p:grpSp>
            <p:nvGrpSpPr>
              <p:cNvPr id="2847" name="Google Shape;2847;p96"/>
              <p:cNvGrpSpPr/>
              <p:nvPr/>
            </p:nvGrpSpPr>
            <p:grpSpPr>
              <a:xfrm>
                <a:off x="3036509" y="1516217"/>
                <a:ext cx="172158" cy="551483"/>
                <a:chOff x="4043172" y="1684320"/>
                <a:chExt cx="352508" cy="1129211"/>
              </a:xfrm>
            </p:grpSpPr>
            <p:sp>
              <p:nvSpPr>
                <p:cNvPr id="2848" name="Google Shape;2848;p96"/>
                <p:cNvSpPr/>
                <p:nvPr/>
              </p:nvSpPr>
              <p:spPr>
                <a:xfrm>
                  <a:off x="4045582" y="2069359"/>
                  <a:ext cx="350098" cy="74417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9" name="Google Shape;2849;p96"/>
                <p:cNvSpPr/>
                <p:nvPr/>
              </p:nvSpPr>
              <p:spPr>
                <a:xfrm>
                  <a:off x="4043172" y="1684320"/>
                  <a:ext cx="328891" cy="32889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50" name="Google Shape;2850;p96"/>
              <p:cNvSpPr/>
              <p:nvPr/>
            </p:nvSpPr>
            <p:spPr>
              <a:xfrm rot="10800000">
                <a:off x="3000654" y="1805724"/>
                <a:ext cx="245039" cy="261975"/>
              </a:xfrm>
              <a:prstGeom prst="flowChartManualOperation">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851" name="Google Shape;2851;p96"/>
          <p:cNvSpPr/>
          <p:nvPr/>
        </p:nvSpPr>
        <p:spPr>
          <a:xfrm>
            <a:off x="996287" y="4256875"/>
            <a:ext cx="5254042" cy="12308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ZA" sz="1200" b="1">
                <a:solidFill>
                  <a:schemeClr val="lt1"/>
                </a:solidFill>
                <a:latin typeface="Calibri"/>
                <a:ea typeface="Calibri"/>
                <a:cs typeface="Calibri"/>
                <a:sym typeface="Calibri"/>
              </a:rPr>
              <a:t>AGE 15+</a:t>
            </a:r>
            <a:endParaRPr/>
          </a:p>
          <a:p>
            <a:pPr marL="0" marR="0" lvl="0" indent="0" algn="l" rtl="0">
              <a:spcBef>
                <a:spcPts val="0"/>
              </a:spcBef>
              <a:spcAft>
                <a:spcPts val="0"/>
              </a:spcAft>
              <a:buNone/>
            </a:pPr>
            <a:endParaRPr sz="1100">
              <a:solidFill>
                <a:schemeClr val="lt1"/>
              </a:solidFill>
              <a:latin typeface="Calibri"/>
              <a:ea typeface="Calibri"/>
              <a:cs typeface="Calibri"/>
              <a:sym typeface="Calibri"/>
            </a:endParaRPr>
          </a:p>
          <a:p>
            <a:pPr marL="0" marR="0" lvl="0" indent="0" algn="l" rtl="0">
              <a:spcBef>
                <a:spcPts val="0"/>
              </a:spcBef>
              <a:spcAft>
                <a:spcPts val="0"/>
              </a:spcAft>
              <a:buNone/>
            </a:pPr>
            <a:r>
              <a:rPr lang="en-ZA" sz="1100">
                <a:solidFill>
                  <a:schemeClr val="lt1"/>
                </a:solidFill>
                <a:latin typeface="Calibri"/>
                <a:ea typeface="Calibri"/>
                <a:cs typeface="Calibri"/>
                <a:sym typeface="Calibri"/>
              </a:rPr>
              <a:t>En général, les enfants âgés de 15 ans et plus sont considérés comme suffisamment matures pour prendre des décisions concernant leurs soins et leur traitement. En fonction des lois locales, cette tranche d'âge peut donner son consentement éclairé. </a:t>
            </a:r>
            <a:endParaRPr sz="1100">
              <a:solidFill>
                <a:schemeClr val="lt1"/>
              </a:solidFill>
              <a:latin typeface="Calibri"/>
              <a:ea typeface="Calibri"/>
              <a:cs typeface="Calibri"/>
              <a:sym typeface="Calibri"/>
            </a:endParaRPr>
          </a:p>
        </p:txBody>
      </p:sp>
      <p:grpSp>
        <p:nvGrpSpPr>
          <p:cNvPr id="2852" name="Google Shape;2852;p96"/>
          <p:cNvGrpSpPr/>
          <p:nvPr/>
        </p:nvGrpSpPr>
        <p:grpSpPr>
          <a:xfrm>
            <a:off x="1351389" y="2254979"/>
            <a:ext cx="139942" cy="435040"/>
            <a:chOff x="8225553" y="3000145"/>
            <a:chExt cx="221517" cy="688625"/>
          </a:xfrm>
        </p:grpSpPr>
        <p:sp>
          <p:nvSpPr>
            <p:cNvPr id="2853" name="Google Shape;2853;p96"/>
            <p:cNvSpPr/>
            <p:nvPr/>
          </p:nvSpPr>
          <p:spPr>
            <a:xfrm>
              <a:off x="8227178" y="3259708"/>
              <a:ext cx="217959" cy="429062"/>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4" name="Google Shape;2854;p96"/>
            <p:cNvSpPr/>
            <p:nvPr/>
          </p:nvSpPr>
          <p:spPr>
            <a:xfrm>
              <a:off x="8225553" y="3000145"/>
              <a:ext cx="221517" cy="22151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grpSp>
      <p:grpSp>
        <p:nvGrpSpPr>
          <p:cNvPr id="2855" name="Google Shape;2855;p96"/>
          <p:cNvGrpSpPr/>
          <p:nvPr/>
        </p:nvGrpSpPr>
        <p:grpSpPr>
          <a:xfrm>
            <a:off x="1334467" y="5885526"/>
            <a:ext cx="139944" cy="540022"/>
            <a:chOff x="8225553" y="3000145"/>
            <a:chExt cx="221517" cy="854801"/>
          </a:xfrm>
        </p:grpSpPr>
        <p:sp>
          <p:nvSpPr>
            <p:cNvPr id="2856" name="Google Shape;2856;p96"/>
            <p:cNvSpPr/>
            <p:nvPr/>
          </p:nvSpPr>
          <p:spPr>
            <a:xfrm>
              <a:off x="8227177" y="3259708"/>
              <a:ext cx="219893" cy="595238"/>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7" name="Google Shape;2857;p96"/>
            <p:cNvSpPr/>
            <p:nvPr/>
          </p:nvSpPr>
          <p:spPr>
            <a:xfrm>
              <a:off x="8225553" y="3000145"/>
              <a:ext cx="221517" cy="22151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grpSp>
      <p:sp>
        <p:nvSpPr>
          <p:cNvPr id="2858" name="Google Shape;2858;p96"/>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9" name="Google Shape;2859;p96"/>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0" name="Google Shape;2860;p96"/>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1" name="Google Shape;2861;p96"/>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2" name="Google Shape;2862;p96"/>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867" name="Google Shape;2867;p97"/>
          <p:cNvSpPr/>
          <p:nvPr/>
        </p:nvSpPr>
        <p:spPr>
          <a:xfrm>
            <a:off x="1186787" y="2223987"/>
            <a:ext cx="679484" cy="1447683"/>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8" name="Google Shape;2868;p97"/>
          <p:cNvSpPr/>
          <p:nvPr/>
        </p:nvSpPr>
        <p:spPr>
          <a:xfrm>
            <a:off x="1186787" y="1473916"/>
            <a:ext cx="679484" cy="6636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b="1">
                <a:solidFill>
                  <a:schemeClr val="lt1"/>
                </a:solidFill>
                <a:latin typeface="Arial"/>
                <a:ea typeface="Arial"/>
                <a:cs typeface="Arial"/>
                <a:sym typeface="Arial"/>
              </a:rPr>
              <a:t>16</a:t>
            </a:r>
            <a:endParaRPr/>
          </a:p>
        </p:txBody>
      </p:sp>
      <p:sp>
        <p:nvSpPr>
          <p:cNvPr id="2869" name="Google Shape;2869;p97"/>
          <p:cNvSpPr txBox="1"/>
          <p:nvPr/>
        </p:nvSpPr>
        <p:spPr>
          <a:xfrm>
            <a:off x="2102525" y="1243621"/>
            <a:ext cx="4147804" cy="2631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SELIM</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Selim est un jeune réfugié de 16 ans qui vit seul dans un gigantesque centre de réfugiés. Tous les centres pour enfants et adolescents étant complets, il est hébergé dans un centre pour réfugiés adultes où il n'y a pas d'espace sécurisé pour les enfants ou les adolescents. Le personnel du centre l'a orienté vers un service de gestion des cas de protection de l'enfance, car il est encore mineur et non accompagné. Ses parents sont toujours dans son pays d'origine et il espère qu'ils pourront venir le rejoindre dès qu'il aura obtenu le statut de réfugié et la résidence dans ce nouveau pays.</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Selim est arrivé dans ce nouveau pays il y a seulement une semaine et il ne comprend pas encore comment tout fonctionne. Les procédures de demande d'asile et de regroupement familial semblent particulièrement difficiles. Il n'est pas non plus heureux de devoir vivre avec trois autres hommes adultes dans une même pièce.</a:t>
            </a:r>
            <a:endParaRPr/>
          </a:p>
        </p:txBody>
      </p:sp>
      <p:sp>
        <p:nvSpPr>
          <p:cNvPr id="2870" name="Google Shape;2870;p97"/>
          <p:cNvSpPr/>
          <p:nvPr/>
        </p:nvSpPr>
        <p:spPr>
          <a:xfrm>
            <a:off x="996286" y="5390675"/>
            <a:ext cx="5254041" cy="3454400"/>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1" name="Google Shape;2871;p97"/>
          <p:cNvSpPr txBox="1"/>
          <p:nvPr/>
        </p:nvSpPr>
        <p:spPr>
          <a:xfrm>
            <a:off x="996286" y="5017969"/>
            <a:ext cx="30931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Que pourrait faire le gestionnaire de cas ensuite ? </a:t>
            </a:r>
            <a:endParaRPr/>
          </a:p>
        </p:txBody>
      </p:sp>
      <p:sp>
        <p:nvSpPr>
          <p:cNvPr id="2872" name="Google Shape;2872;p97"/>
          <p:cNvSpPr txBox="1"/>
          <p:nvPr/>
        </p:nvSpPr>
        <p:spPr>
          <a:xfrm>
            <a:off x="996287" y="726990"/>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ÉTUDE DE CAS - CONSENTEMENT ÉCLAIRÉ DES PARENTS</a:t>
            </a:r>
            <a:endParaRPr/>
          </a:p>
        </p:txBody>
      </p:sp>
      <p:sp>
        <p:nvSpPr>
          <p:cNvPr id="2873" name="Google Shape;2873;p97"/>
          <p:cNvSpPr/>
          <p:nvPr/>
        </p:nvSpPr>
        <p:spPr>
          <a:xfrm>
            <a:off x="1421832" y="3255749"/>
            <a:ext cx="191068" cy="41592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4" name="Google Shape;2874;p97"/>
          <p:cNvSpPr txBox="1"/>
          <p:nvPr/>
        </p:nvSpPr>
        <p:spPr>
          <a:xfrm>
            <a:off x="996286" y="4137432"/>
            <a:ext cx="525404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Calibri"/>
                <a:ea typeface="Calibri"/>
                <a:cs typeface="Calibri"/>
                <a:sym typeface="Calibri"/>
              </a:rPr>
              <a:t>Après avoir informé Selim de la gestion de cas, il a accepté de travailler ensemble et a donné son consentement. le gestionnaire de cas a ensuite appelé ses parents et leur a expliqué la gestion de cas. Cependant, ils n'</a:t>
            </a:r>
            <a:r>
              <a:rPr lang="en-ZA" sz="1100" b="1">
                <a:solidFill>
                  <a:schemeClr val="dk1"/>
                </a:solidFill>
                <a:latin typeface="Calibri"/>
                <a:ea typeface="Calibri"/>
                <a:cs typeface="Calibri"/>
                <a:sym typeface="Calibri"/>
              </a:rPr>
              <a:t>ont pas donné leur accord </a:t>
            </a:r>
            <a:r>
              <a:rPr lang="en-ZA" sz="1100">
                <a:solidFill>
                  <a:schemeClr val="dk1"/>
                </a:solidFill>
                <a:latin typeface="Calibri"/>
                <a:ea typeface="Calibri"/>
                <a:cs typeface="Calibri"/>
                <a:sym typeface="Calibri"/>
              </a:rPr>
              <a:t>car ils n'ont pas rencontré le gestionnaire de cas et ne lui font pas confiance. </a:t>
            </a:r>
            <a:endParaRPr/>
          </a:p>
        </p:txBody>
      </p:sp>
      <p:sp>
        <p:nvSpPr>
          <p:cNvPr id="2875" name="Google Shape;2875;p97"/>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6" name="Google Shape;2876;p97"/>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7" name="Google Shape;2877;p97"/>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8" name="Google Shape;2878;p97"/>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9" name="Google Shape;2879;p97"/>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4" name="Google Shape;2884;p98"/>
          <p:cNvSpPr txBox="1"/>
          <p:nvPr/>
        </p:nvSpPr>
        <p:spPr>
          <a:xfrm>
            <a:off x="2102525" y="735621"/>
            <a:ext cx="4147804"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MAIMONA</a:t>
            </a:r>
            <a:endParaRPr/>
          </a:p>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Maimona est une jeune fille de 12 ans qui vit dans un camp de personnes déplacées avec ses parents et son jeune frère. C'est un bénévole de la communauté qui a transmis son dossier au service de gestion des cas de protection de l'enfance. Les parents de Maimona l'exploitaient sexuellement au profit de toute la famille. Le chef de la communauté l'a retirée de la maison de ses parents et l'a recueillie. Elle peut y rester jusqu'à ce qu'une autre solution soit recherchée. </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ZA" sz="1100">
                <a:solidFill>
                  <a:schemeClr val="dk1"/>
                </a:solidFill>
                <a:latin typeface="Calibri"/>
                <a:ea typeface="Calibri"/>
                <a:cs typeface="Calibri"/>
                <a:sym typeface="Calibri"/>
              </a:rPr>
              <a:t>Après avoir informé Maimona de la gestion de cas, elle a accepté de travailler ensemble et a donné son accord. Cependant, les parents ne veulent parler à personne. Ils ne décrochent pas le téléphone lorsque le gestionnaire de cas les appelle et ne la laissent pas entrer lorsqu'elle se rend dans leur foyer. Aucun consentement des parents n'a été obtenu. </a:t>
            </a:r>
            <a:endParaRPr/>
          </a:p>
        </p:txBody>
      </p:sp>
      <p:sp>
        <p:nvSpPr>
          <p:cNvPr id="2885" name="Google Shape;2885;p98"/>
          <p:cNvSpPr/>
          <p:nvPr/>
        </p:nvSpPr>
        <p:spPr>
          <a:xfrm>
            <a:off x="996286" y="3912290"/>
            <a:ext cx="5254041" cy="3454400"/>
          </a:xfrm>
          <a:prstGeom prst="rect">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6" name="Google Shape;2886;p98"/>
          <p:cNvSpPr txBox="1"/>
          <p:nvPr/>
        </p:nvSpPr>
        <p:spPr>
          <a:xfrm>
            <a:off x="996286" y="3481959"/>
            <a:ext cx="30931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b="1">
                <a:solidFill>
                  <a:schemeClr val="dk1"/>
                </a:solidFill>
                <a:latin typeface="Calibri"/>
                <a:ea typeface="Calibri"/>
                <a:cs typeface="Calibri"/>
                <a:sym typeface="Calibri"/>
              </a:rPr>
              <a:t>Que pourrait faire le gestionnaire de cas ensuite ? </a:t>
            </a:r>
            <a:endParaRPr/>
          </a:p>
        </p:txBody>
      </p:sp>
      <p:grpSp>
        <p:nvGrpSpPr>
          <p:cNvPr id="2887" name="Google Shape;2887;p98"/>
          <p:cNvGrpSpPr/>
          <p:nvPr/>
        </p:nvGrpSpPr>
        <p:grpSpPr>
          <a:xfrm>
            <a:off x="1085186" y="1122701"/>
            <a:ext cx="927449" cy="2020670"/>
            <a:chOff x="1022165" y="965916"/>
            <a:chExt cx="1008727" cy="2197754"/>
          </a:xfrm>
        </p:grpSpPr>
        <p:sp>
          <p:nvSpPr>
            <p:cNvPr id="2888" name="Google Shape;2888;p98"/>
            <p:cNvSpPr/>
            <p:nvPr/>
          </p:nvSpPr>
          <p:spPr>
            <a:xfrm>
              <a:off x="1186787" y="1715987"/>
              <a:ext cx="679484" cy="1447683"/>
            </a:xfrm>
            <a:prstGeom prst="round2SameRect">
              <a:avLst>
                <a:gd name="adj1" fmla="val 50000"/>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9" name="Google Shape;2889;p98"/>
            <p:cNvSpPr/>
            <p:nvPr/>
          </p:nvSpPr>
          <p:spPr>
            <a:xfrm>
              <a:off x="1186787" y="965916"/>
              <a:ext cx="679484" cy="66362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ZA" sz="1800" b="1">
                  <a:solidFill>
                    <a:schemeClr val="lt1"/>
                  </a:solidFill>
                  <a:latin typeface="Arial"/>
                  <a:ea typeface="Arial"/>
                  <a:cs typeface="Arial"/>
                  <a:sym typeface="Arial"/>
                </a:rPr>
                <a:t>12</a:t>
              </a:r>
              <a:endParaRPr/>
            </a:p>
          </p:txBody>
        </p:sp>
        <p:sp>
          <p:nvSpPr>
            <p:cNvPr id="2890" name="Google Shape;2890;p98"/>
            <p:cNvSpPr/>
            <p:nvPr/>
          </p:nvSpPr>
          <p:spPr>
            <a:xfrm rot="10800000">
              <a:off x="1022165" y="2222500"/>
              <a:ext cx="1008727" cy="941170"/>
            </a:xfrm>
            <a:prstGeom prst="flowChartManualOperation">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91" name="Google Shape;2891;p98"/>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2" name="Google Shape;2892;p98"/>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3" name="Google Shape;2893;p98"/>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4" name="Google Shape;2894;p98"/>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5" name="Google Shape;2895;p98"/>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899"/>
        <p:cNvGrpSpPr/>
        <p:nvPr/>
      </p:nvGrpSpPr>
      <p:grpSpPr>
        <a:xfrm>
          <a:off x="0" y="0"/>
          <a:ext cx="0" cy="0"/>
          <a:chOff x="0" y="0"/>
          <a:chExt cx="0" cy="0"/>
        </a:xfrm>
      </p:grpSpPr>
      <p:sp>
        <p:nvSpPr>
          <p:cNvPr id="2900" name="Google Shape;2900;p99"/>
          <p:cNvSpPr txBox="1"/>
          <p:nvPr/>
        </p:nvSpPr>
        <p:spPr>
          <a:xfrm>
            <a:off x="996287" y="377573"/>
            <a:ext cx="52540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200" b="1">
                <a:solidFill>
                  <a:schemeClr val="dk1"/>
                </a:solidFill>
                <a:latin typeface="Calibri"/>
                <a:ea typeface="Calibri"/>
                <a:cs typeface="Calibri"/>
                <a:sym typeface="Calibri"/>
              </a:rPr>
              <a:t>FORMULAIRE DE CONSENTEMENT ET D'ASSENTIMENT</a:t>
            </a:r>
            <a:endParaRPr sz="1200" b="1">
              <a:solidFill>
                <a:schemeClr val="dk1"/>
              </a:solidFill>
              <a:latin typeface="Calibri"/>
              <a:ea typeface="Calibri"/>
              <a:cs typeface="Calibri"/>
              <a:sym typeface="Calibri"/>
            </a:endParaRPr>
          </a:p>
        </p:txBody>
      </p:sp>
      <p:graphicFrame>
        <p:nvGraphicFramePr>
          <p:cNvPr id="2901" name="Google Shape;2901;p99"/>
          <p:cNvGraphicFramePr/>
          <p:nvPr>
            <p:extLst>
              <p:ext uri="{D42A27DB-BD31-4B8C-83A1-F6EECF244321}">
                <p14:modId xmlns:p14="http://schemas.microsoft.com/office/powerpoint/2010/main" val="1478239158"/>
              </p:ext>
            </p:extLst>
          </p:nvPr>
        </p:nvGraphicFramePr>
        <p:xfrm>
          <a:off x="996287" y="699799"/>
          <a:ext cx="5254025" cy="5222300"/>
        </p:xfrm>
        <a:graphic>
          <a:graphicData uri="http://schemas.openxmlformats.org/drawingml/2006/table">
            <a:tbl>
              <a:tblPr firstRow="1" firstCol="1" bandRow="1">
                <a:noFill/>
                <a:tableStyleId>{2E002EEE-DCA1-4BBC-BB20-DC795D1CDC30}</a:tableStyleId>
              </a:tblPr>
              <a:tblGrid>
                <a:gridCol w="1311475">
                  <a:extLst>
                    <a:ext uri="{9D8B030D-6E8A-4147-A177-3AD203B41FA5}">
                      <a16:colId xmlns:a16="http://schemas.microsoft.com/office/drawing/2014/main" val="20000"/>
                    </a:ext>
                  </a:extLst>
                </a:gridCol>
                <a:gridCol w="3942550">
                  <a:extLst>
                    <a:ext uri="{9D8B030D-6E8A-4147-A177-3AD203B41FA5}">
                      <a16:colId xmlns:a16="http://schemas.microsoft.com/office/drawing/2014/main" val="20001"/>
                    </a:ext>
                  </a:extLst>
                </a:gridCol>
              </a:tblGrid>
              <a:tr h="222675">
                <a:tc gridSpan="2">
                  <a:txBody>
                    <a:bodyPr/>
                    <a:lstStyle/>
                    <a:p>
                      <a:pPr marL="0" marR="0" lvl="0" indent="0" algn="l" rtl="0">
                        <a:spcBef>
                          <a:spcPts val="0"/>
                        </a:spcBef>
                        <a:spcAft>
                          <a:spcPts val="0"/>
                        </a:spcAft>
                        <a:buNone/>
                      </a:pPr>
                      <a:r>
                        <a:rPr lang="en-ZA" sz="1500"/>
                        <a:t>1.A. APERÇU DU FORMULAIRE DE CONSENTEMENT ET D'ASSENTIMENT</a:t>
                      </a:r>
                      <a:endParaRPr sz="11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extLst>
                  <a:ext uri="{0D108BD9-81ED-4DB2-BD59-A6C34878D82A}">
                    <a16:rowId xmlns:a16="http://schemas.microsoft.com/office/drawing/2014/main" val="10000"/>
                  </a:ext>
                </a:extLst>
              </a:tr>
              <a:tr h="142300">
                <a:tc>
                  <a:txBody>
                    <a:bodyPr/>
                    <a:lstStyle/>
                    <a:p>
                      <a:pPr marL="0" marR="0" lvl="0" indent="0" algn="l" rtl="0">
                        <a:lnSpc>
                          <a:spcPct val="100000"/>
                        </a:lnSpc>
                        <a:spcBef>
                          <a:spcPts val="0"/>
                        </a:spcBef>
                        <a:spcAft>
                          <a:spcPts val="0"/>
                        </a:spcAft>
                        <a:buNone/>
                      </a:pPr>
                      <a:r>
                        <a:rPr lang="en-ZA" sz="1000"/>
                        <a:t>Étape de la gestion de cas </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ZA" sz="1000" dirty="0"/>
                        <a:t>Étape 1 : Identification et </a:t>
                      </a:r>
                      <a:r>
                        <a:rPr lang="en-ZA" sz="1000" dirty="0" err="1"/>
                        <a:t>enregistrement</a:t>
                      </a:r>
                      <a:r>
                        <a:rPr lang="en-ZA" sz="1000" dirty="0"/>
                        <a:t> </a:t>
                      </a:r>
                      <a:endParaRPr sz="1000" dirty="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1"/>
                  </a:ext>
                </a:extLst>
              </a:tr>
              <a:tr h="142300">
                <a:tc>
                  <a:txBody>
                    <a:bodyPr/>
                    <a:lstStyle/>
                    <a:p>
                      <a:pPr marL="0" marR="0" lvl="0" indent="0" algn="l" rtl="0">
                        <a:lnSpc>
                          <a:spcPct val="100000"/>
                        </a:lnSpc>
                        <a:spcBef>
                          <a:spcPts val="0"/>
                        </a:spcBef>
                        <a:spcAft>
                          <a:spcPts val="0"/>
                        </a:spcAft>
                        <a:buNone/>
                      </a:pPr>
                      <a:r>
                        <a:rPr lang="en-ZA" sz="1000"/>
                        <a:t>Formulaire principal/complémentaire</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ZA" sz="1000" dirty="0" err="1"/>
                        <a:t>Forme</a:t>
                      </a:r>
                      <a:r>
                        <a:rPr lang="en-ZA" sz="1000" dirty="0"/>
                        <a:t> de base</a:t>
                      </a:r>
                      <a:endParaRPr sz="1000" dirty="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2"/>
                  </a:ext>
                </a:extLst>
              </a:tr>
              <a:tr h="1760950">
                <a:tc>
                  <a:txBody>
                    <a:bodyPr/>
                    <a:lstStyle/>
                    <a:p>
                      <a:pPr marL="0" marR="0" lvl="0" indent="0" algn="l" rtl="0">
                        <a:lnSpc>
                          <a:spcPct val="100000"/>
                        </a:lnSpc>
                        <a:spcBef>
                          <a:spcPts val="0"/>
                        </a:spcBef>
                        <a:spcAft>
                          <a:spcPts val="0"/>
                        </a:spcAft>
                        <a:buNone/>
                      </a:pPr>
                      <a:r>
                        <a:rPr lang="en-ZA" sz="1000"/>
                        <a:t>Quand compléter</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ZA" sz="1000" dirty="0"/>
                        <a:t>1. Au début des services de gestion de </a:t>
                      </a:r>
                      <a:r>
                        <a:rPr lang="en-ZA" sz="1000" dirty="0" err="1"/>
                        <a:t>cas</a:t>
                      </a:r>
                      <a:r>
                        <a:rPr lang="en-ZA" sz="1000" dirty="0"/>
                        <a:t> (</a:t>
                      </a:r>
                      <a:r>
                        <a:rPr lang="en-ZA" sz="1000" dirty="0" err="1"/>
                        <a:t>c'est</a:t>
                      </a:r>
                      <a:r>
                        <a:rPr lang="en-ZA" sz="1000" dirty="0"/>
                        <a:t>-à-dire </a:t>
                      </a:r>
                      <a:r>
                        <a:rPr lang="en-ZA" sz="1000" dirty="0" err="1"/>
                        <a:t>une</a:t>
                      </a:r>
                      <a:r>
                        <a:rPr lang="en-ZA" sz="1000" dirty="0"/>
                        <a:t> </a:t>
                      </a:r>
                      <a:r>
                        <a:rPr lang="en-ZA" sz="1000" dirty="0" err="1"/>
                        <a:t>fois</a:t>
                      </a:r>
                      <a:r>
                        <a:rPr lang="en-ZA" sz="1000" dirty="0"/>
                        <a:t> que </a:t>
                      </a:r>
                      <a:r>
                        <a:rPr lang="en-ZA" sz="1000" dirty="0" err="1"/>
                        <a:t>l'enfant</a:t>
                      </a:r>
                      <a:r>
                        <a:rPr lang="en-ZA" sz="1000" dirty="0"/>
                        <a:t> </a:t>
                      </a:r>
                      <a:r>
                        <a:rPr lang="en-ZA" sz="1000" dirty="0" err="1"/>
                        <a:t>répond</a:t>
                      </a:r>
                      <a:r>
                        <a:rPr lang="en-ZA" sz="1000" dirty="0"/>
                        <a:t> aux </a:t>
                      </a:r>
                      <a:r>
                        <a:rPr lang="en-ZA" sz="1000" dirty="0" err="1"/>
                        <a:t>critères</a:t>
                      </a:r>
                      <a:r>
                        <a:rPr lang="en-ZA" sz="1000" dirty="0"/>
                        <a:t> </a:t>
                      </a:r>
                      <a:r>
                        <a:rPr lang="en-ZA" sz="1000" dirty="0" err="1"/>
                        <a:t>d'éligibilité</a:t>
                      </a:r>
                      <a:r>
                        <a:rPr lang="en-ZA" sz="1000" dirty="0"/>
                        <a:t> et </a:t>
                      </a:r>
                      <a:r>
                        <a:rPr lang="en-ZA" sz="1000" dirty="0" err="1"/>
                        <a:t>avant</a:t>
                      </a:r>
                      <a:r>
                        <a:rPr lang="en-ZA" sz="1000" dirty="0"/>
                        <a:t> </a:t>
                      </a:r>
                      <a:r>
                        <a:rPr lang="en-ZA" sz="1000" dirty="0" err="1"/>
                        <a:t>l'entretien</a:t>
                      </a:r>
                      <a:r>
                        <a:rPr lang="en-ZA" sz="1000" dirty="0"/>
                        <a:t> </a:t>
                      </a:r>
                      <a:r>
                        <a:rPr lang="en-ZA" sz="1000" dirty="0" err="1"/>
                        <a:t>d'enregistrement</a:t>
                      </a:r>
                      <a:r>
                        <a:rPr lang="en-ZA" sz="1000" dirty="0"/>
                        <a:t>) :</a:t>
                      </a:r>
                      <a:endParaRPr sz="1000" dirty="0"/>
                    </a:p>
                    <a:p>
                      <a:pPr marL="342900" marR="0" lvl="0" indent="-342900" algn="l" rtl="0">
                        <a:lnSpc>
                          <a:spcPct val="100000"/>
                        </a:lnSpc>
                        <a:spcBef>
                          <a:spcPts val="800"/>
                        </a:spcBef>
                        <a:spcAft>
                          <a:spcPts val="0"/>
                        </a:spcAft>
                        <a:buClr>
                          <a:schemeClr val="dk1"/>
                        </a:buClr>
                        <a:buSzPts val="1000"/>
                        <a:buFont typeface="Arial"/>
                        <a:buChar char="•"/>
                      </a:pPr>
                      <a:r>
                        <a:rPr lang="en-ZA" sz="1000" dirty="0"/>
                        <a:t>Donner son accord pour </a:t>
                      </a:r>
                      <a:r>
                        <a:rPr lang="en-ZA" sz="1000" dirty="0" err="1"/>
                        <a:t>participer</a:t>
                      </a:r>
                      <a:r>
                        <a:rPr lang="en-ZA" sz="1000" dirty="0"/>
                        <a:t> au </a:t>
                      </a:r>
                      <a:r>
                        <a:rPr lang="en-ZA" sz="1000" dirty="0" err="1"/>
                        <a:t>processus</a:t>
                      </a:r>
                      <a:r>
                        <a:rPr lang="en-ZA" sz="1000" dirty="0"/>
                        <a:t> de gestion du dossier.</a:t>
                      </a:r>
                      <a:endParaRPr sz="1000" dirty="0"/>
                    </a:p>
                    <a:p>
                      <a:pPr marL="342900" marR="0" lvl="0" indent="-342900" algn="l" rtl="0">
                        <a:lnSpc>
                          <a:spcPct val="100000"/>
                        </a:lnSpc>
                        <a:spcBef>
                          <a:spcPts val="0"/>
                        </a:spcBef>
                        <a:spcAft>
                          <a:spcPts val="0"/>
                        </a:spcAft>
                        <a:buClr>
                          <a:schemeClr val="dk1"/>
                        </a:buClr>
                        <a:buSzPts val="1000"/>
                        <a:buFont typeface="Arial"/>
                        <a:buChar char="•"/>
                      </a:pPr>
                      <a:r>
                        <a:rPr lang="en-ZA" sz="1000" dirty="0" err="1"/>
                        <a:t>Autoriser</a:t>
                      </a:r>
                      <a:r>
                        <a:rPr lang="en-ZA" sz="1000" dirty="0"/>
                        <a:t> le </a:t>
                      </a:r>
                      <a:r>
                        <a:rPr lang="en-ZA" sz="1000" dirty="0" err="1"/>
                        <a:t>gestionnaire</a:t>
                      </a:r>
                      <a:r>
                        <a:rPr lang="en-ZA" sz="1000" dirty="0"/>
                        <a:t> de </a:t>
                      </a:r>
                      <a:r>
                        <a:rPr lang="en-ZA" sz="1000" dirty="0" err="1"/>
                        <a:t>cas</a:t>
                      </a:r>
                      <a:r>
                        <a:rPr lang="en-ZA" sz="1000" dirty="0"/>
                        <a:t> à </a:t>
                      </a:r>
                      <a:r>
                        <a:rPr lang="en-ZA" sz="1000" dirty="0" err="1"/>
                        <a:t>collecter</a:t>
                      </a:r>
                      <a:r>
                        <a:rPr lang="en-ZA" sz="1000" dirty="0"/>
                        <a:t> et à stocker des </a:t>
                      </a:r>
                      <a:r>
                        <a:rPr lang="en-ZA" sz="1000" dirty="0" err="1"/>
                        <a:t>informations</a:t>
                      </a:r>
                      <a:r>
                        <a:rPr lang="en-ZA" sz="1000" dirty="0"/>
                        <a:t> sur </a:t>
                      </a:r>
                      <a:r>
                        <a:rPr lang="en-ZA" sz="1000" dirty="0" err="1"/>
                        <a:t>leur</a:t>
                      </a:r>
                      <a:r>
                        <a:rPr lang="en-ZA" sz="1000" dirty="0"/>
                        <a:t> dossier et à </a:t>
                      </a:r>
                      <a:r>
                        <a:rPr lang="en-ZA" sz="1000" dirty="0" err="1"/>
                        <a:t>partager</a:t>
                      </a:r>
                      <a:r>
                        <a:rPr lang="en-ZA" sz="1000" dirty="0"/>
                        <a:t> des </a:t>
                      </a:r>
                      <a:r>
                        <a:rPr lang="en-ZA" sz="1000" dirty="0" err="1"/>
                        <a:t>informations</a:t>
                      </a:r>
                      <a:r>
                        <a:rPr lang="en-ZA" sz="1000" dirty="0"/>
                        <a:t> </a:t>
                      </a:r>
                      <a:r>
                        <a:rPr lang="en-ZA" sz="1000" dirty="0" err="1"/>
                        <a:t>globales</a:t>
                      </a:r>
                      <a:r>
                        <a:rPr lang="en-ZA" sz="1000" dirty="0"/>
                        <a:t> non </a:t>
                      </a:r>
                      <a:r>
                        <a:rPr lang="en-ZA" sz="1000" dirty="0" err="1"/>
                        <a:t>identifiables</a:t>
                      </a:r>
                      <a:r>
                        <a:rPr lang="en-ZA" sz="1000" dirty="0"/>
                        <a:t> à des fins de reporting.</a:t>
                      </a:r>
                      <a:endParaRPr sz="1000" dirty="0"/>
                    </a:p>
                    <a:p>
                      <a:pPr marL="0" marR="0" lvl="0" indent="0" algn="l" rtl="0">
                        <a:lnSpc>
                          <a:spcPct val="100000"/>
                        </a:lnSpc>
                        <a:spcBef>
                          <a:spcPts val="800"/>
                        </a:spcBef>
                        <a:spcAft>
                          <a:spcPts val="0"/>
                        </a:spcAft>
                        <a:buNone/>
                      </a:pPr>
                      <a:r>
                        <a:rPr lang="en-ZA" sz="1000" dirty="0"/>
                        <a:t>2. Au </a:t>
                      </a:r>
                      <a:r>
                        <a:rPr lang="en-ZA" sz="1000" dirty="0" err="1"/>
                        <a:t>cours</a:t>
                      </a:r>
                      <a:r>
                        <a:rPr lang="en-ZA" sz="1000" dirty="0"/>
                        <a:t> du </a:t>
                      </a:r>
                      <a:r>
                        <a:rPr lang="en-ZA" sz="1000" dirty="0" err="1"/>
                        <a:t>processus</a:t>
                      </a:r>
                      <a:r>
                        <a:rPr lang="en-ZA" sz="1000" dirty="0"/>
                        <a:t> de gestion de </a:t>
                      </a:r>
                      <a:r>
                        <a:rPr lang="en-ZA" sz="1000" dirty="0" err="1"/>
                        <a:t>cas</a:t>
                      </a:r>
                      <a:r>
                        <a:rPr lang="en-ZA" sz="1000" dirty="0"/>
                        <a:t> :</a:t>
                      </a:r>
                      <a:endParaRPr sz="1000" dirty="0"/>
                    </a:p>
                    <a:p>
                      <a:pPr marL="342900" marR="0" lvl="0" indent="-342900" algn="l" rtl="0">
                        <a:lnSpc>
                          <a:spcPct val="100000"/>
                        </a:lnSpc>
                        <a:spcBef>
                          <a:spcPts val="800"/>
                        </a:spcBef>
                        <a:spcAft>
                          <a:spcPts val="0"/>
                        </a:spcAft>
                        <a:buClr>
                          <a:schemeClr val="dk1"/>
                        </a:buClr>
                        <a:buSzPts val="1000"/>
                        <a:buFont typeface="Arial"/>
                        <a:buChar char="•"/>
                      </a:pPr>
                      <a:r>
                        <a:rPr lang="en-ZA" sz="1000" dirty="0"/>
                        <a:t>Pour </a:t>
                      </a:r>
                      <a:r>
                        <a:rPr lang="en-ZA" sz="1000" dirty="0" err="1"/>
                        <a:t>obtenir</a:t>
                      </a:r>
                      <a:r>
                        <a:rPr lang="en-ZA" sz="1000" dirty="0"/>
                        <a:t> </a:t>
                      </a:r>
                      <a:r>
                        <a:rPr lang="en-ZA" sz="1000" dirty="0" err="1"/>
                        <a:t>leur</a:t>
                      </a:r>
                      <a:r>
                        <a:rPr lang="en-ZA" sz="1000" dirty="0"/>
                        <a:t> </a:t>
                      </a:r>
                      <a:r>
                        <a:rPr lang="en-ZA" sz="1000" dirty="0" err="1"/>
                        <a:t>autorisation</a:t>
                      </a:r>
                      <a:r>
                        <a:rPr lang="en-ZA" sz="1000" dirty="0"/>
                        <a:t> de </a:t>
                      </a:r>
                      <a:r>
                        <a:rPr lang="en-ZA" sz="1000" dirty="0" err="1"/>
                        <a:t>partager</a:t>
                      </a:r>
                      <a:r>
                        <a:rPr lang="en-ZA" sz="1000" dirty="0"/>
                        <a:t> des </a:t>
                      </a:r>
                      <a:r>
                        <a:rPr lang="en-ZA" sz="1000" dirty="0" err="1"/>
                        <a:t>informations</a:t>
                      </a:r>
                      <a:r>
                        <a:rPr lang="en-ZA" sz="1000" dirty="0"/>
                        <a:t> avec </a:t>
                      </a:r>
                      <a:r>
                        <a:rPr lang="en-ZA" sz="1000" dirty="0" err="1"/>
                        <a:t>d'autres</a:t>
                      </a:r>
                      <a:r>
                        <a:rPr lang="en-ZA" sz="1000" dirty="0"/>
                        <a:t> </a:t>
                      </a:r>
                      <a:r>
                        <a:rPr lang="en-ZA" sz="1000" dirty="0" err="1"/>
                        <a:t>prestataires</a:t>
                      </a:r>
                      <a:r>
                        <a:rPr lang="en-ZA" sz="1000" dirty="0"/>
                        <a:t> de services </a:t>
                      </a:r>
                      <a:r>
                        <a:rPr lang="en-ZA" sz="1000" dirty="0" err="1"/>
                        <a:t>susceptibles</a:t>
                      </a:r>
                      <a:r>
                        <a:rPr lang="en-ZA" sz="1000" dirty="0"/>
                        <a:t> </a:t>
                      </a:r>
                      <a:r>
                        <a:rPr lang="en-ZA" sz="1000" dirty="0" err="1"/>
                        <a:t>d'aider</a:t>
                      </a:r>
                      <a:r>
                        <a:rPr lang="en-ZA" sz="1000" dirty="0"/>
                        <a:t> </a:t>
                      </a:r>
                      <a:r>
                        <a:rPr lang="en-ZA" sz="1000" dirty="0" err="1"/>
                        <a:t>l'enfant</a:t>
                      </a:r>
                      <a:r>
                        <a:rPr lang="en-ZA" sz="1000" dirty="0"/>
                        <a:t> et </a:t>
                      </a:r>
                      <a:r>
                        <a:rPr lang="en-ZA" sz="1000" dirty="0" err="1"/>
                        <a:t>sa</a:t>
                      </a:r>
                      <a:r>
                        <a:rPr lang="en-ZA" sz="1000" dirty="0"/>
                        <a:t> </a:t>
                      </a:r>
                      <a:r>
                        <a:rPr lang="en-ZA" sz="1000" dirty="0" err="1"/>
                        <a:t>famille</a:t>
                      </a:r>
                      <a:r>
                        <a:rPr lang="en-ZA" sz="1000" dirty="0"/>
                        <a:t> à </a:t>
                      </a:r>
                      <a:r>
                        <a:rPr lang="en-ZA" sz="1000" dirty="0" err="1"/>
                        <a:t>répondre</a:t>
                      </a:r>
                      <a:r>
                        <a:rPr lang="en-ZA" sz="1000" dirty="0"/>
                        <a:t> à </a:t>
                      </a:r>
                      <a:r>
                        <a:rPr lang="en-ZA" sz="1000" dirty="0" err="1"/>
                        <a:t>leurs</a:t>
                      </a:r>
                      <a:r>
                        <a:rPr lang="en-ZA" sz="1000" dirty="0"/>
                        <a:t> </a:t>
                      </a:r>
                      <a:r>
                        <a:rPr lang="en-ZA" sz="1000" dirty="0" err="1"/>
                        <a:t>besoins</a:t>
                      </a:r>
                      <a:r>
                        <a:rPr lang="en-ZA" sz="1000" dirty="0"/>
                        <a:t> </a:t>
                      </a:r>
                      <a:r>
                        <a:rPr lang="en-ZA" sz="1000" dirty="0" err="1"/>
                        <a:t>spécifiques</a:t>
                      </a:r>
                      <a:r>
                        <a:rPr lang="en-ZA" sz="1000" dirty="0"/>
                        <a:t> (par </a:t>
                      </a:r>
                      <a:r>
                        <a:rPr lang="en-ZA" sz="1000" dirty="0" err="1"/>
                        <a:t>exemple</a:t>
                      </a:r>
                      <a:r>
                        <a:rPr lang="en-ZA" sz="1000" dirty="0"/>
                        <a:t>, </a:t>
                      </a:r>
                      <a:r>
                        <a:rPr lang="en-ZA" sz="1000" dirty="0" err="1"/>
                        <a:t>lors</a:t>
                      </a:r>
                      <a:r>
                        <a:rPr lang="en-ZA" sz="1000" dirty="0"/>
                        <a:t> de </a:t>
                      </a:r>
                      <a:r>
                        <a:rPr lang="en-ZA" sz="1000" dirty="0" err="1"/>
                        <a:t>l'orientation</a:t>
                      </a:r>
                      <a:r>
                        <a:rPr lang="en-ZA" sz="1000" dirty="0"/>
                        <a:t> et du </a:t>
                      </a:r>
                      <a:r>
                        <a:rPr lang="en-ZA" sz="1000" dirty="0" err="1"/>
                        <a:t>transfert</a:t>
                      </a:r>
                      <a:r>
                        <a:rPr lang="en-ZA" sz="1000" dirty="0"/>
                        <a:t> d'un dossier).</a:t>
                      </a:r>
                      <a:endParaRPr sz="1000" dirty="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3"/>
                  </a:ext>
                </a:extLst>
              </a:tr>
              <a:tr h="681850">
                <a:tc>
                  <a:txBody>
                    <a:bodyPr/>
                    <a:lstStyle/>
                    <a:p>
                      <a:pPr marL="0" marR="0" lvl="0" indent="0" algn="l" rtl="0">
                        <a:lnSpc>
                          <a:spcPct val="100000"/>
                        </a:lnSpc>
                        <a:spcBef>
                          <a:spcPts val="0"/>
                        </a:spcBef>
                        <a:spcAft>
                          <a:spcPts val="0"/>
                        </a:spcAft>
                        <a:buNone/>
                      </a:pPr>
                      <a:r>
                        <a:rPr lang="en-ZA" sz="1000"/>
                        <a:t>Qui doit compléter</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ZA" sz="1000" dirty="0"/>
                        <a:t>Affectation d'un </a:t>
                      </a:r>
                      <a:r>
                        <a:rPr lang="en-ZA" sz="1000" dirty="0" err="1"/>
                        <a:t>gestionnaire</a:t>
                      </a:r>
                      <a:r>
                        <a:rPr lang="en-ZA" sz="1000" dirty="0"/>
                        <a:t> de </a:t>
                      </a:r>
                      <a:r>
                        <a:rPr lang="en-ZA" sz="1000" dirty="0" err="1"/>
                        <a:t>cas</a:t>
                      </a:r>
                      <a:r>
                        <a:rPr lang="en-ZA" sz="1000" dirty="0"/>
                        <a:t> au dossier avec </a:t>
                      </a:r>
                      <a:r>
                        <a:rPr lang="en-ZA" sz="1000" dirty="0" err="1"/>
                        <a:t>l'enfant</a:t>
                      </a:r>
                      <a:r>
                        <a:rPr lang="en-ZA" sz="1000" dirty="0"/>
                        <a:t> </a:t>
                      </a:r>
                      <a:r>
                        <a:rPr lang="en-ZA" sz="1000" dirty="0" err="1"/>
                        <a:t>ou</a:t>
                      </a:r>
                      <a:r>
                        <a:rPr lang="en-ZA" sz="1000" dirty="0"/>
                        <a:t> son parent/</a:t>
                      </a:r>
                      <a:r>
                        <a:rPr lang="en-ZA" sz="1000" dirty="0" err="1"/>
                        <a:t>tuteur</a:t>
                      </a:r>
                      <a:r>
                        <a:rPr lang="en-ZA" sz="1000" dirty="0"/>
                        <a:t> (</a:t>
                      </a:r>
                      <a:r>
                        <a:rPr lang="en-ZA" sz="1000" dirty="0" err="1"/>
                        <a:t>en</a:t>
                      </a:r>
                      <a:r>
                        <a:rPr lang="en-ZA" sz="1000" dirty="0"/>
                        <a:t> </a:t>
                      </a:r>
                      <a:r>
                        <a:rPr lang="en-ZA" sz="1000" dirty="0" err="1"/>
                        <a:t>fonction</a:t>
                      </a:r>
                      <a:r>
                        <a:rPr lang="en-ZA" sz="1000" dirty="0"/>
                        <a:t> de </a:t>
                      </a:r>
                      <a:r>
                        <a:rPr lang="en-ZA" sz="1000" dirty="0" err="1"/>
                        <a:t>l'âge</a:t>
                      </a:r>
                      <a:r>
                        <a:rPr lang="en-ZA" sz="1000" dirty="0"/>
                        <a:t> et du </a:t>
                      </a:r>
                      <a:r>
                        <a:rPr lang="en-ZA" sz="1000" dirty="0" err="1"/>
                        <a:t>degré</a:t>
                      </a:r>
                      <a:r>
                        <a:rPr lang="en-ZA" sz="1000" dirty="0"/>
                        <a:t> de </a:t>
                      </a:r>
                      <a:r>
                        <a:rPr lang="en-ZA" sz="1000" dirty="0" err="1"/>
                        <a:t>maturité</a:t>
                      </a:r>
                      <a:r>
                        <a:rPr lang="en-ZA" sz="1000" dirty="0"/>
                        <a:t> de </a:t>
                      </a:r>
                      <a:r>
                        <a:rPr lang="en-ZA" sz="1000" dirty="0" err="1"/>
                        <a:t>l'enfant</a:t>
                      </a:r>
                      <a:r>
                        <a:rPr lang="en-ZA" sz="1000" dirty="0"/>
                        <a:t>, de la </a:t>
                      </a:r>
                      <a:r>
                        <a:rPr lang="en-ZA" sz="1000" dirty="0" err="1"/>
                        <a:t>présence</a:t>
                      </a:r>
                      <a:r>
                        <a:rPr lang="en-ZA" sz="1000" dirty="0"/>
                        <a:t> du parent/</a:t>
                      </a:r>
                      <a:r>
                        <a:rPr lang="en-ZA" sz="1000" dirty="0" err="1"/>
                        <a:t>tuteur</a:t>
                      </a:r>
                      <a:r>
                        <a:rPr lang="en-ZA" sz="1000" dirty="0"/>
                        <a:t> et de </a:t>
                      </a:r>
                      <a:r>
                        <a:rPr lang="en-ZA" sz="1000" dirty="0" err="1"/>
                        <a:t>l'intérêt</a:t>
                      </a:r>
                      <a:r>
                        <a:rPr lang="en-ZA" sz="1000" dirty="0"/>
                        <a:t> </a:t>
                      </a:r>
                      <a:r>
                        <a:rPr lang="en-ZA" sz="1000" dirty="0" err="1"/>
                        <a:t>supérieur</a:t>
                      </a:r>
                      <a:r>
                        <a:rPr lang="en-ZA" sz="1000" dirty="0"/>
                        <a:t> de </a:t>
                      </a:r>
                      <a:r>
                        <a:rPr lang="en-ZA" sz="1000" dirty="0" err="1"/>
                        <a:t>l'enfant</a:t>
                      </a:r>
                      <a:r>
                        <a:rPr lang="en-ZA" sz="1000" dirty="0"/>
                        <a:t>).</a:t>
                      </a:r>
                      <a:endParaRPr sz="1000" dirty="0"/>
                    </a:p>
                    <a:p>
                      <a:pPr marL="0" marR="0" lvl="0" indent="0" algn="l" rtl="0">
                        <a:lnSpc>
                          <a:spcPct val="100000"/>
                        </a:lnSpc>
                        <a:spcBef>
                          <a:spcPts val="800"/>
                        </a:spcBef>
                        <a:spcAft>
                          <a:spcPts val="0"/>
                        </a:spcAft>
                        <a:buNone/>
                      </a:pPr>
                      <a:r>
                        <a:rPr lang="en-ZA" sz="1000" dirty="0"/>
                        <a:t>Un </a:t>
                      </a:r>
                      <a:r>
                        <a:rPr lang="en-ZA" sz="1000" dirty="0" err="1"/>
                        <a:t>formulaire</a:t>
                      </a:r>
                      <a:r>
                        <a:rPr lang="en-ZA" sz="1000" dirty="0"/>
                        <a:t> distinct doit </a:t>
                      </a:r>
                      <a:r>
                        <a:rPr lang="en-ZA" sz="1000" dirty="0" err="1"/>
                        <a:t>être</a:t>
                      </a:r>
                      <a:r>
                        <a:rPr lang="en-ZA" sz="1000" dirty="0"/>
                        <a:t> </a:t>
                      </a:r>
                      <a:r>
                        <a:rPr lang="en-ZA" sz="1000" dirty="0" err="1"/>
                        <a:t>rempli</a:t>
                      </a:r>
                      <a:r>
                        <a:rPr lang="en-ZA" sz="1000" dirty="0"/>
                        <a:t> pour </a:t>
                      </a:r>
                      <a:r>
                        <a:rPr lang="en-ZA" sz="1000" dirty="0" err="1"/>
                        <a:t>l'enfant</a:t>
                      </a:r>
                      <a:r>
                        <a:rPr lang="en-ZA" sz="1000" dirty="0"/>
                        <a:t> et le parent/</a:t>
                      </a:r>
                      <a:r>
                        <a:rPr lang="en-ZA" sz="1000" dirty="0" err="1"/>
                        <a:t>tuteur</a:t>
                      </a:r>
                      <a:r>
                        <a:rPr lang="en-ZA" sz="1000" dirty="0"/>
                        <a:t>.</a:t>
                      </a:r>
                      <a:endParaRPr sz="1000" dirty="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4"/>
                  </a:ext>
                </a:extLst>
              </a:tr>
              <a:tr h="291225">
                <a:tc>
                  <a:txBody>
                    <a:bodyPr/>
                    <a:lstStyle/>
                    <a:p>
                      <a:pPr marL="0" marR="0" lvl="0" indent="0" algn="l" rtl="0">
                        <a:lnSpc>
                          <a:spcPct val="100000"/>
                        </a:lnSpc>
                        <a:spcBef>
                          <a:spcPts val="0"/>
                        </a:spcBef>
                        <a:spcAft>
                          <a:spcPts val="0"/>
                        </a:spcAft>
                        <a:buNone/>
                      </a:pPr>
                      <a:r>
                        <a:rPr lang="en-ZA" sz="1000"/>
                        <a:t>Objet du formulaire</a:t>
                      </a:r>
                      <a:endParaRPr sz="100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ZA" sz="1000" dirty="0" err="1"/>
                        <a:t>Enregistrer</a:t>
                      </a:r>
                      <a:r>
                        <a:rPr lang="en-ZA" sz="1000" dirty="0"/>
                        <a:t> </a:t>
                      </a:r>
                      <a:r>
                        <a:rPr lang="en-ZA" sz="1000" dirty="0" err="1"/>
                        <a:t>l'autorisation</a:t>
                      </a:r>
                      <a:r>
                        <a:rPr lang="en-ZA" sz="1000" dirty="0"/>
                        <a:t> de </a:t>
                      </a:r>
                      <a:r>
                        <a:rPr lang="en-ZA" sz="1000" dirty="0" err="1"/>
                        <a:t>participer</a:t>
                      </a:r>
                      <a:r>
                        <a:rPr lang="en-ZA" sz="1000" dirty="0"/>
                        <a:t> au </a:t>
                      </a:r>
                      <a:r>
                        <a:rPr lang="en-ZA" sz="1000" dirty="0" err="1"/>
                        <a:t>processus</a:t>
                      </a:r>
                      <a:r>
                        <a:rPr lang="en-ZA" sz="1000" dirty="0"/>
                        <a:t> de CM, </a:t>
                      </a:r>
                      <a:r>
                        <a:rPr lang="en-ZA" sz="1000" dirty="0" err="1"/>
                        <a:t>collecter</a:t>
                      </a:r>
                      <a:r>
                        <a:rPr lang="en-ZA" sz="1000" dirty="0"/>
                        <a:t> et stocker des </a:t>
                      </a:r>
                      <a:r>
                        <a:rPr lang="en-ZA" sz="1000" dirty="0" err="1"/>
                        <a:t>informations</a:t>
                      </a:r>
                      <a:r>
                        <a:rPr lang="en-ZA" sz="1000" dirty="0"/>
                        <a:t> sur le dossier, et </a:t>
                      </a:r>
                      <a:r>
                        <a:rPr lang="en-ZA" sz="1000" dirty="0" err="1"/>
                        <a:t>partager</a:t>
                      </a:r>
                      <a:r>
                        <a:rPr lang="en-ZA" sz="1000" dirty="0"/>
                        <a:t> des </a:t>
                      </a:r>
                      <a:r>
                        <a:rPr lang="en-ZA" sz="1000" dirty="0" err="1"/>
                        <a:t>informations</a:t>
                      </a:r>
                      <a:r>
                        <a:rPr lang="en-ZA" sz="1000" dirty="0"/>
                        <a:t> avec </a:t>
                      </a:r>
                      <a:r>
                        <a:rPr lang="en-ZA" sz="1000" dirty="0" err="1"/>
                        <a:t>d'autres</a:t>
                      </a:r>
                      <a:r>
                        <a:rPr lang="en-ZA" sz="1000" dirty="0"/>
                        <a:t> </a:t>
                      </a:r>
                      <a:r>
                        <a:rPr lang="en-ZA" sz="1000" dirty="0" err="1"/>
                        <a:t>prestataires</a:t>
                      </a:r>
                      <a:r>
                        <a:rPr lang="en-ZA" sz="1000" dirty="0"/>
                        <a:t> de services.</a:t>
                      </a:r>
                      <a:endParaRPr sz="1000" dirty="0">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extLst>
                  <a:ext uri="{0D108BD9-81ED-4DB2-BD59-A6C34878D82A}">
                    <a16:rowId xmlns:a16="http://schemas.microsoft.com/office/drawing/2014/main" val="10005"/>
                  </a:ext>
                </a:extLst>
              </a:tr>
            </a:tbl>
          </a:graphicData>
        </a:graphic>
      </p:graphicFrame>
      <p:graphicFrame>
        <p:nvGraphicFramePr>
          <p:cNvPr id="2902" name="Google Shape;2902;p99"/>
          <p:cNvGraphicFramePr/>
          <p:nvPr>
            <p:extLst>
              <p:ext uri="{D42A27DB-BD31-4B8C-83A1-F6EECF244321}">
                <p14:modId xmlns:p14="http://schemas.microsoft.com/office/powerpoint/2010/main" val="3542953709"/>
              </p:ext>
            </p:extLst>
          </p:nvPr>
        </p:nvGraphicFramePr>
        <p:xfrm>
          <a:off x="996287" y="6053945"/>
          <a:ext cx="5254025" cy="3223765"/>
        </p:xfrm>
        <a:graphic>
          <a:graphicData uri="http://schemas.openxmlformats.org/drawingml/2006/table">
            <a:tbl>
              <a:tblPr firstRow="1" firstCol="1" bandRow="1">
                <a:noFill/>
                <a:tableStyleId>{2E002EEE-DCA1-4BBC-BB20-DC795D1CDC30}</a:tableStyleId>
              </a:tblPr>
              <a:tblGrid>
                <a:gridCol w="2626500">
                  <a:extLst>
                    <a:ext uri="{9D8B030D-6E8A-4147-A177-3AD203B41FA5}">
                      <a16:colId xmlns:a16="http://schemas.microsoft.com/office/drawing/2014/main" val="20000"/>
                    </a:ext>
                  </a:extLst>
                </a:gridCol>
                <a:gridCol w="2627525">
                  <a:extLst>
                    <a:ext uri="{9D8B030D-6E8A-4147-A177-3AD203B41FA5}">
                      <a16:colId xmlns:a16="http://schemas.microsoft.com/office/drawing/2014/main" val="20001"/>
                    </a:ext>
                  </a:extLst>
                </a:gridCol>
              </a:tblGrid>
              <a:tr h="222675">
                <a:tc gridSpan="2">
                  <a:txBody>
                    <a:bodyPr/>
                    <a:lstStyle/>
                    <a:p>
                      <a:pPr marL="0" marR="0" lvl="0" indent="0" algn="l" rtl="0">
                        <a:spcBef>
                          <a:spcPts val="0"/>
                        </a:spcBef>
                        <a:spcAft>
                          <a:spcPts val="0"/>
                        </a:spcAft>
                        <a:buNone/>
                      </a:pPr>
                      <a:r>
                        <a:rPr lang="en-ZA" sz="1500">
                          <a:solidFill>
                            <a:schemeClr val="lt1"/>
                          </a:solidFill>
                        </a:rPr>
                        <a:t>FORMULAIRE DE CONSENTEMENT ET D'ASSENTIMENT</a:t>
                      </a:r>
                      <a:endParaRPr sz="1100">
                        <a:solidFill>
                          <a:schemeClr val="lt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tcPr>
                </a:tc>
                <a:tc hMerge="1">
                  <a:txBody>
                    <a:bodyPr/>
                    <a:lstStyle/>
                    <a:p>
                      <a:endParaRPr lang="en-BE"/>
                    </a:p>
                  </a:txBody>
                  <a:tcPr/>
                </a:tc>
                <a:extLst>
                  <a:ext uri="{0D108BD9-81ED-4DB2-BD59-A6C34878D82A}">
                    <a16:rowId xmlns:a16="http://schemas.microsoft.com/office/drawing/2014/main" val="10000"/>
                  </a:ext>
                </a:extLst>
              </a:tr>
              <a:tr h="142300">
                <a:tc>
                  <a:txBody>
                    <a:bodyPr/>
                    <a:lstStyle/>
                    <a:p>
                      <a:pPr marL="0" marR="0" lvl="0" indent="0" algn="l" rtl="0">
                        <a:spcBef>
                          <a:spcPts val="0"/>
                        </a:spcBef>
                        <a:spcAft>
                          <a:spcPts val="0"/>
                        </a:spcAft>
                        <a:buNone/>
                      </a:pPr>
                      <a:r>
                        <a:rPr lang="en-ZA" sz="1000" dirty="0">
                          <a:solidFill>
                            <a:schemeClr val="dk1"/>
                          </a:solidFill>
                        </a:rPr>
                        <a:t>Date à </a:t>
                      </a:r>
                      <a:r>
                        <a:rPr lang="en-ZA" sz="1000" dirty="0" err="1">
                          <a:solidFill>
                            <a:schemeClr val="dk1"/>
                          </a:solidFill>
                        </a:rPr>
                        <a:t>laquelle</a:t>
                      </a:r>
                      <a:r>
                        <a:rPr lang="en-ZA" sz="1000" dirty="0">
                          <a:solidFill>
                            <a:schemeClr val="dk1"/>
                          </a:solidFill>
                        </a:rPr>
                        <a:t> le </a:t>
                      </a:r>
                      <a:r>
                        <a:rPr lang="en-ZA" sz="1000" dirty="0" err="1">
                          <a:solidFill>
                            <a:schemeClr val="dk1"/>
                          </a:solidFill>
                        </a:rPr>
                        <a:t>formulaire</a:t>
                      </a:r>
                      <a:r>
                        <a:rPr lang="en-ZA" sz="1000" dirty="0">
                          <a:solidFill>
                            <a:schemeClr val="dk1"/>
                          </a:solidFill>
                        </a:rPr>
                        <a:t> a </a:t>
                      </a:r>
                      <a:r>
                        <a:rPr lang="en-ZA" sz="1000" dirty="0" err="1">
                          <a:solidFill>
                            <a:schemeClr val="dk1"/>
                          </a:solidFill>
                        </a:rPr>
                        <a:t>été</a:t>
                      </a:r>
                      <a:r>
                        <a:rPr lang="en-ZA" sz="1000" dirty="0">
                          <a:solidFill>
                            <a:schemeClr val="dk1"/>
                          </a:solidFill>
                        </a:rPr>
                        <a:t> </a:t>
                      </a:r>
                      <a:r>
                        <a:rPr lang="en-ZA" sz="1000" dirty="0" err="1">
                          <a:solidFill>
                            <a:schemeClr val="dk1"/>
                          </a:solidFill>
                        </a:rPr>
                        <a:t>rempli</a:t>
                      </a:r>
                      <a:r>
                        <a:rPr lang="en-ZA" sz="1000" dirty="0">
                          <a:solidFill>
                            <a:schemeClr val="dk1"/>
                          </a:solidFill>
                        </a:rPr>
                        <a:t> : </a:t>
                      </a:r>
                      <a:r>
                        <a:rPr lang="en-ZA" sz="700" b="0" i="1" dirty="0" err="1">
                          <a:solidFill>
                            <a:schemeClr val="dk1"/>
                          </a:solidFill>
                        </a:rPr>
                        <a:t>jj</a:t>
                      </a:r>
                      <a:r>
                        <a:rPr lang="en-ZA" sz="700" b="0" i="1" dirty="0">
                          <a:solidFill>
                            <a:schemeClr val="dk1"/>
                          </a:solidFill>
                        </a:rPr>
                        <a:t>/mm/aa</a:t>
                      </a:r>
                      <a:endParaRPr sz="1000" b="0" i="1"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a:txBody>
                    <a:bodyPr/>
                    <a:lstStyle/>
                    <a:p>
                      <a:pPr marL="0" marR="0" lvl="0" indent="0" algn="l" rtl="0">
                        <a:lnSpc>
                          <a:spcPct val="107000"/>
                        </a:lnSpc>
                        <a:spcBef>
                          <a:spcPts val="0"/>
                        </a:spcBef>
                        <a:spcAft>
                          <a:spcPts val="0"/>
                        </a:spcAft>
                        <a:buNone/>
                      </a:pPr>
                      <a:r>
                        <a:rPr lang="en-ZA" sz="1000" b="1">
                          <a:solidFill>
                            <a:schemeClr val="dk1"/>
                          </a:solidFill>
                        </a:rPr>
                        <a:t>Numéro d'identification du cas : </a:t>
                      </a:r>
                      <a:endParaRPr sz="1000" b="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142300">
                <a:tc gridSpan="2">
                  <a:txBody>
                    <a:bodyPr/>
                    <a:lstStyle/>
                    <a:p>
                      <a:pPr marL="0" marR="0" lvl="0" indent="0" algn="l" rtl="0">
                        <a:lnSpc>
                          <a:spcPct val="107000"/>
                        </a:lnSpc>
                        <a:spcBef>
                          <a:spcPts val="0"/>
                        </a:spcBef>
                        <a:spcAft>
                          <a:spcPts val="0"/>
                        </a:spcAft>
                        <a:buNone/>
                      </a:pPr>
                      <a:r>
                        <a:rPr lang="en-ZA" sz="1000" dirty="0" err="1">
                          <a:solidFill>
                            <a:schemeClr val="dk1"/>
                          </a:solidFill>
                        </a:rPr>
                        <a:t>Consentement</a:t>
                      </a:r>
                      <a:r>
                        <a:rPr lang="en-ZA" sz="1000" dirty="0">
                          <a:solidFill>
                            <a:schemeClr val="dk1"/>
                          </a:solidFill>
                        </a:rPr>
                        <a:t> / </a:t>
                      </a:r>
                      <a:r>
                        <a:rPr lang="en-ZA" sz="1000" dirty="0" err="1">
                          <a:solidFill>
                            <a:schemeClr val="dk1"/>
                          </a:solidFill>
                        </a:rPr>
                        <a:t>assentiment</a:t>
                      </a:r>
                      <a:r>
                        <a:rPr lang="en-ZA" sz="1000" dirty="0">
                          <a:solidFill>
                            <a:schemeClr val="dk1"/>
                          </a:solidFill>
                        </a:rPr>
                        <a:t> </a:t>
                      </a:r>
                      <a:r>
                        <a:rPr lang="en-ZA" sz="1000" dirty="0" err="1">
                          <a:solidFill>
                            <a:schemeClr val="dk1"/>
                          </a:solidFill>
                        </a:rPr>
                        <a:t>obtenu</a:t>
                      </a:r>
                      <a:r>
                        <a:rPr lang="en-ZA" sz="1000" dirty="0">
                          <a:solidFill>
                            <a:schemeClr val="dk1"/>
                          </a:solidFill>
                        </a:rPr>
                        <a:t> de </a:t>
                      </a:r>
                      <a:r>
                        <a:rPr lang="en-ZA" sz="1000" b="0" dirty="0">
                          <a:solidFill>
                            <a:schemeClr val="dk1"/>
                          </a:solidFill>
                        </a:rPr>
                        <a:t>: [ ] </a:t>
                      </a:r>
                      <a:r>
                        <a:rPr lang="en-ZA" sz="1000" b="0" dirty="0" err="1">
                          <a:solidFill>
                            <a:schemeClr val="dk1"/>
                          </a:solidFill>
                        </a:rPr>
                        <a:t>l'enfant</a:t>
                      </a:r>
                      <a:r>
                        <a:rPr lang="en-ZA" sz="1000" b="0" dirty="0">
                          <a:solidFill>
                            <a:schemeClr val="dk1"/>
                          </a:solidFill>
                        </a:rPr>
                        <a:t> [ ] le </a:t>
                      </a:r>
                      <a:r>
                        <a:rPr lang="en-ZA" sz="1000" b="0" dirty="0" err="1">
                          <a:solidFill>
                            <a:schemeClr val="dk1"/>
                          </a:solidFill>
                        </a:rPr>
                        <a:t>soignant</a:t>
                      </a:r>
                      <a:r>
                        <a:rPr lang="en-ZA" sz="1000" b="0" dirty="0">
                          <a:solidFill>
                            <a:schemeClr val="dk1"/>
                          </a:solidFill>
                        </a:rPr>
                        <a:t> [ ] </a:t>
                      </a:r>
                      <a:r>
                        <a:rPr lang="en-ZA" sz="1000" b="0" dirty="0" err="1">
                          <a:solidFill>
                            <a:schemeClr val="dk1"/>
                          </a:solidFill>
                        </a:rPr>
                        <a:t>autre</a:t>
                      </a:r>
                      <a:r>
                        <a:rPr lang="en-ZA" sz="1000" b="0" dirty="0">
                          <a:solidFill>
                            <a:schemeClr val="dk1"/>
                          </a:solidFill>
                        </a:rPr>
                        <a:t>, </a:t>
                      </a:r>
                      <a:r>
                        <a:rPr lang="en-ZA" sz="1000" dirty="0" err="1">
                          <a:solidFill>
                            <a:schemeClr val="dk1"/>
                          </a:solidFill>
                        </a:rPr>
                        <a:t>veuillez</a:t>
                      </a:r>
                      <a:r>
                        <a:rPr lang="en-ZA" sz="1000" dirty="0">
                          <a:solidFill>
                            <a:schemeClr val="dk1"/>
                          </a:solidFill>
                        </a:rPr>
                        <a:t> </a:t>
                      </a:r>
                      <a:r>
                        <a:rPr lang="en-ZA" sz="1000" dirty="0" err="1">
                          <a:solidFill>
                            <a:schemeClr val="dk1"/>
                          </a:solidFill>
                        </a:rPr>
                        <a:t>préciser</a:t>
                      </a:r>
                      <a:r>
                        <a:rPr lang="en-ZA" sz="1000" dirty="0">
                          <a:solidFill>
                            <a:schemeClr val="dk1"/>
                          </a:solidFill>
                        </a:rPr>
                        <a:t> :</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2"/>
                  </a:ext>
                </a:extLst>
              </a:tr>
              <a:tr h="262825">
                <a:tc gridSpan="2">
                  <a:txBody>
                    <a:bodyPr/>
                    <a:lstStyle/>
                    <a:p>
                      <a:pPr marL="0" marR="0" lvl="0" indent="0" algn="l" rtl="0">
                        <a:lnSpc>
                          <a:spcPct val="107000"/>
                        </a:lnSpc>
                        <a:spcBef>
                          <a:spcPts val="0"/>
                        </a:spcBef>
                        <a:spcAft>
                          <a:spcPts val="0"/>
                        </a:spcAft>
                        <a:buNone/>
                      </a:pPr>
                      <a:r>
                        <a:rPr lang="en-ZA" sz="1000">
                          <a:solidFill>
                            <a:schemeClr val="dk1"/>
                          </a:solidFill>
                        </a:rPr>
                        <a:t>1. PARTICIPER AU PROCESSUS DE GESTION DES CAS </a:t>
                      </a:r>
                      <a:endParaRPr/>
                    </a:p>
                    <a:p>
                      <a:pPr marL="0" marR="0" lvl="0" indent="0" algn="l" rtl="0">
                        <a:lnSpc>
                          <a:spcPct val="107000"/>
                        </a:lnSpc>
                        <a:spcBef>
                          <a:spcPts val="800"/>
                        </a:spcBef>
                        <a:spcAft>
                          <a:spcPts val="0"/>
                        </a:spcAft>
                        <a:buNone/>
                      </a:pPr>
                      <a:r>
                        <a:rPr lang="en-ZA" sz="700" b="0" i="1">
                          <a:solidFill>
                            <a:schemeClr val="dk1"/>
                          </a:solidFill>
                        </a:rPr>
                        <a:t>Expliquer l'objectif et le processus de gestion de cas, ainsi que les principes suivis. Clarifier le rôle et les responsabilités du gestionnaire de cas et de l'enfant dans le cadre du processus de gestion de cas. </a:t>
                      </a:r>
                      <a:endParaRPr sz="700" b="0" i="1">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3"/>
                  </a:ext>
                </a:extLst>
              </a:tr>
              <a:tr h="532925">
                <a:tc gridSpan="2">
                  <a:txBody>
                    <a:bodyPr/>
                    <a:lstStyle/>
                    <a:p>
                      <a:pPr marL="0" marR="0" lvl="0" indent="0" algn="l" rtl="0">
                        <a:lnSpc>
                          <a:spcPct val="107000"/>
                        </a:lnSpc>
                        <a:spcBef>
                          <a:spcPts val="0"/>
                        </a:spcBef>
                        <a:spcAft>
                          <a:spcPts val="0"/>
                        </a:spcAft>
                        <a:buNone/>
                      </a:pPr>
                      <a:r>
                        <a:rPr lang="en-ZA" sz="1000" dirty="0">
                          <a:solidFill>
                            <a:schemeClr val="dk1"/>
                          </a:solidFill>
                        </a:rPr>
                        <a:t> </a:t>
                      </a:r>
                      <a:endParaRPr sz="1000" dirty="0">
                        <a:solidFill>
                          <a:schemeClr val="dk1"/>
                        </a:solidFill>
                      </a:endParaRPr>
                    </a:p>
                    <a:p>
                      <a:pPr marL="0" marR="0" lvl="0" indent="0" algn="l" rtl="0">
                        <a:lnSpc>
                          <a:spcPct val="107000"/>
                        </a:lnSpc>
                        <a:spcBef>
                          <a:spcPts val="800"/>
                        </a:spcBef>
                        <a:spcAft>
                          <a:spcPts val="0"/>
                        </a:spcAft>
                        <a:buNone/>
                      </a:pPr>
                      <a:r>
                        <a:rPr lang="en-ZA" sz="1000" dirty="0">
                          <a:solidFill>
                            <a:schemeClr val="dk1"/>
                          </a:solidFill>
                        </a:rPr>
                        <a:t>Je___________________________(nom de la </a:t>
                      </a:r>
                      <a:r>
                        <a:rPr lang="en-ZA" sz="1000" dirty="0" err="1">
                          <a:solidFill>
                            <a:schemeClr val="dk1"/>
                          </a:solidFill>
                        </a:rPr>
                        <a:t>personne</a:t>
                      </a:r>
                      <a:r>
                        <a:rPr lang="en-ZA" sz="1000" dirty="0">
                          <a:solidFill>
                            <a:schemeClr val="dk1"/>
                          </a:solidFill>
                        </a:rPr>
                        <a:t> qui </a:t>
                      </a:r>
                      <a:r>
                        <a:rPr lang="en-ZA" sz="1000" dirty="0" err="1">
                          <a:solidFill>
                            <a:schemeClr val="dk1"/>
                          </a:solidFill>
                        </a:rPr>
                        <a:t>donne</a:t>
                      </a:r>
                      <a:r>
                        <a:rPr lang="en-ZA" sz="1000" dirty="0">
                          <a:solidFill>
                            <a:schemeClr val="dk1"/>
                          </a:solidFill>
                        </a:rPr>
                        <a:t> son </a:t>
                      </a:r>
                      <a:r>
                        <a:rPr lang="en-ZA" sz="1000" dirty="0" err="1">
                          <a:solidFill>
                            <a:schemeClr val="dk1"/>
                          </a:solidFill>
                        </a:rPr>
                        <a:t>consentement</a:t>
                      </a:r>
                      <a:r>
                        <a:rPr lang="en-ZA" sz="1000" dirty="0">
                          <a:solidFill>
                            <a:schemeClr val="dk1"/>
                          </a:solidFill>
                        </a:rPr>
                        <a:t>), </a:t>
                      </a:r>
                      <a:r>
                        <a:rPr lang="en-ZA" sz="1000" dirty="0" err="1">
                          <a:solidFill>
                            <a:schemeClr val="dk1"/>
                          </a:solidFill>
                        </a:rPr>
                        <a:t>donne</a:t>
                      </a:r>
                      <a:r>
                        <a:rPr lang="en-ZA" sz="1000" dirty="0">
                          <a:solidFill>
                            <a:schemeClr val="dk1"/>
                          </a:solidFill>
                        </a:rPr>
                        <a:t> </a:t>
                      </a:r>
                      <a:r>
                        <a:rPr lang="en-ZA" sz="1000" dirty="0" err="1">
                          <a:solidFill>
                            <a:schemeClr val="dk1"/>
                          </a:solidFill>
                        </a:rPr>
                        <a:t>mon</a:t>
                      </a:r>
                      <a:r>
                        <a:rPr lang="en-ZA" sz="1000" dirty="0">
                          <a:solidFill>
                            <a:schemeClr val="dk1"/>
                          </a:solidFill>
                        </a:rPr>
                        <a:t> </a:t>
                      </a:r>
                      <a:r>
                        <a:rPr lang="en-ZA" sz="1000" dirty="0" err="1">
                          <a:solidFill>
                            <a:schemeClr val="dk1"/>
                          </a:solidFill>
                        </a:rPr>
                        <a:t>autorisation</a:t>
                      </a:r>
                      <a:r>
                        <a:rPr lang="en-ZA" sz="1000" dirty="0">
                          <a:solidFill>
                            <a:schemeClr val="dk1"/>
                          </a:solidFill>
                        </a:rPr>
                        <a:t> (pour </a:t>
                      </a:r>
                      <a:r>
                        <a:rPr lang="en-ZA" sz="1000" dirty="0" err="1">
                          <a:solidFill>
                            <a:schemeClr val="dk1"/>
                          </a:solidFill>
                        </a:rPr>
                        <a:t>l'enfant</a:t>
                      </a:r>
                      <a:r>
                        <a:rPr lang="en-ZA" sz="1000" dirty="0">
                          <a:solidFill>
                            <a:schemeClr val="dk1"/>
                          </a:solidFill>
                        </a:rPr>
                        <a:t>) de </a:t>
                      </a:r>
                      <a:r>
                        <a:rPr lang="en-ZA" sz="1000" dirty="0" err="1">
                          <a:solidFill>
                            <a:schemeClr val="dk1"/>
                          </a:solidFill>
                        </a:rPr>
                        <a:t>participer</a:t>
                      </a:r>
                      <a:r>
                        <a:rPr lang="en-ZA" sz="1000" dirty="0">
                          <a:solidFill>
                            <a:schemeClr val="dk1"/>
                          </a:solidFill>
                        </a:rPr>
                        <a:t> au </a:t>
                      </a:r>
                      <a:r>
                        <a:rPr lang="en-ZA" sz="1000" dirty="0" err="1">
                          <a:solidFill>
                            <a:schemeClr val="dk1"/>
                          </a:solidFill>
                        </a:rPr>
                        <a:t>processus</a:t>
                      </a:r>
                      <a:r>
                        <a:rPr lang="en-ZA" sz="1000" dirty="0">
                          <a:solidFill>
                            <a:schemeClr val="dk1"/>
                          </a:solidFill>
                        </a:rPr>
                        <a:t> de gestion de </a:t>
                      </a:r>
                      <a:r>
                        <a:rPr lang="en-ZA" sz="1000" dirty="0" err="1">
                          <a:solidFill>
                            <a:schemeClr val="dk1"/>
                          </a:solidFill>
                        </a:rPr>
                        <a:t>cas</a:t>
                      </a:r>
                      <a:r>
                        <a:rPr lang="en-ZA" sz="1000" dirty="0">
                          <a:solidFill>
                            <a:schemeClr val="dk1"/>
                          </a:solidFill>
                        </a:rPr>
                        <a:t>.</a:t>
                      </a:r>
                      <a:endParaRPr sz="1000"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chemeClr val="bg1"/>
                    </a:solidFill>
                  </a:tcPr>
                </a:tc>
                <a:tc hMerge="1">
                  <a:txBody>
                    <a:bodyPr/>
                    <a:lstStyle/>
                    <a:p>
                      <a:endParaRPr lang="en-BE"/>
                    </a:p>
                  </a:txBody>
                  <a:tcPr/>
                </a:tc>
                <a:extLst>
                  <a:ext uri="{0D108BD9-81ED-4DB2-BD59-A6C34878D82A}">
                    <a16:rowId xmlns:a16="http://schemas.microsoft.com/office/drawing/2014/main" val="10004"/>
                  </a:ext>
                </a:extLst>
              </a:tr>
              <a:tr h="532925">
                <a:tc gridSpan="2">
                  <a:txBody>
                    <a:bodyPr/>
                    <a:lstStyle/>
                    <a:p>
                      <a:pPr marL="0" marR="0" lvl="0" indent="0" algn="l" rtl="0">
                        <a:lnSpc>
                          <a:spcPct val="107000"/>
                        </a:lnSpc>
                        <a:spcBef>
                          <a:spcPts val="0"/>
                        </a:spcBef>
                        <a:spcAft>
                          <a:spcPts val="0"/>
                        </a:spcAft>
                        <a:buNone/>
                      </a:pPr>
                      <a:r>
                        <a:rPr lang="en-ZA" sz="1050" b="1" dirty="0">
                          <a:solidFill>
                            <a:schemeClr val="dk1"/>
                          </a:solidFill>
                        </a:rPr>
                        <a:t>2. COLLECTER ET STOCKER DES INFORMATIONS SUR L'AFFAIRE ET PARTAGER DES INFORMATIONS AGRÉGÉES NON IDENTIFIABLES À DES FINS D'ÉTABLISSEMENT DE RAPPORTS </a:t>
                      </a:r>
                      <a:endParaRPr dirty="0"/>
                    </a:p>
                    <a:p>
                      <a:pPr marL="0" marR="0" lvl="0" indent="0" algn="l" rtl="0">
                        <a:lnSpc>
                          <a:spcPct val="107000"/>
                        </a:lnSpc>
                        <a:spcBef>
                          <a:spcPts val="800"/>
                        </a:spcBef>
                        <a:spcAft>
                          <a:spcPts val="0"/>
                        </a:spcAft>
                        <a:buNone/>
                      </a:pPr>
                      <a:r>
                        <a:rPr lang="en-ZA" sz="800" b="0" i="1" dirty="0" err="1">
                          <a:solidFill>
                            <a:schemeClr val="dk1"/>
                          </a:solidFill>
                        </a:rPr>
                        <a:t>Expliquer</a:t>
                      </a:r>
                      <a:r>
                        <a:rPr lang="en-ZA" sz="800" b="0" i="1" dirty="0">
                          <a:solidFill>
                            <a:schemeClr val="dk1"/>
                          </a:solidFill>
                        </a:rPr>
                        <a:t> </a:t>
                      </a:r>
                      <a:r>
                        <a:rPr lang="en-ZA" sz="800" b="0" i="1" dirty="0" err="1">
                          <a:solidFill>
                            <a:schemeClr val="dk1"/>
                          </a:solidFill>
                        </a:rPr>
                        <a:t>quelles</a:t>
                      </a:r>
                      <a:r>
                        <a:rPr lang="en-ZA" sz="800" b="0" i="1" dirty="0">
                          <a:solidFill>
                            <a:schemeClr val="dk1"/>
                          </a:solidFill>
                        </a:rPr>
                        <a:t> </a:t>
                      </a:r>
                      <a:r>
                        <a:rPr lang="en-ZA" sz="800" b="0" i="1" dirty="0" err="1">
                          <a:solidFill>
                            <a:schemeClr val="dk1"/>
                          </a:solidFill>
                        </a:rPr>
                        <a:t>informations</a:t>
                      </a:r>
                      <a:r>
                        <a:rPr lang="en-ZA" sz="800" b="0" i="1" dirty="0">
                          <a:solidFill>
                            <a:schemeClr val="dk1"/>
                          </a:solidFill>
                        </a:rPr>
                        <a:t> et </a:t>
                      </a:r>
                      <a:r>
                        <a:rPr lang="en-ZA" sz="800" b="0" i="1" dirty="0" err="1">
                          <a:solidFill>
                            <a:schemeClr val="dk1"/>
                          </a:solidFill>
                        </a:rPr>
                        <a:t>pourquoi</a:t>
                      </a:r>
                      <a:r>
                        <a:rPr lang="en-ZA" sz="800" b="0" i="1" dirty="0">
                          <a:solidFill>
                            <a:schemeClr val="dk1"/>
                          </a:solidFill>
                        </a:rPr>
                        <a:t> les </a:t>
                      </a:r>
                      <a:r>
                        <a:rPr lang="en-ZA" sz="800" b="0" i="1" dirty="0" err="1">
                          <a:solidFill>
                            <a:schemeClr val="dk1"/>
                          </a:solidFill>
                        </a:rPr>
                        <a:t>informations</a:t>
                      </a:r>
                      <a:r>
                        <a:rPr lang="en-ZA" sz="800" b="0" i="1" dirty="0">
                          <a:solidFill>
                            <a:schemeClr val="dk1"/>
                          </a:solidFill>
                        </a:rPr>
                        <a:t> relatives à </a:t>
                      </a:r>
                      <a:r>
                        <a:rPr lang="en-ZA" sz="800" b="0" i="1" dirty="0" err="1">
                          <a:solidFill>
                            <a:schemeClr val="dk1"/>
                          </a:solidFill>
                        </a:rPr>
                        <a:t>leur</a:t>
                      </a:r>
                      <a:r>
                        <a:rPr lang="en-ZA" sz="800" b="0" i="1" dirty="0">
                          <a:solidFill>
                            <a:schemeClr val="dk1"/>
                          </a:solidFill>
                        </a:rPr>
                        <a:t> dossier </a:t>
                      </a:r>
                      <a:r>
                        <a:rPr lang="en-ZA" sz="800" b="0" i="1" dirty="0" err="1">
                          <a:solidFill>
                            <a:schemeClr val="dk1"/>
                          </a:solidFill>
                        </a:rPr>
                        <a:t>doivent</a:t>
                      </a:r>
                      <a:r>
                        <a:rPr lang="en-ZA" sz="800" b="0" i="1" dirty="0">
                          <a:solidFill>
                            <a:schemeClr val="dk1"/>
                          </a:solidFill>
                        </a:rPr>
                        <a:t> </a:t>
                      </a:r>
                      <a:r>
                        <a:rPr lang="en-ZA" sz="800" b="0" i="1" dirty="0" err="1">
                          <a:solidFill>
                            <a:schemeClr val="dk1"/>
                          </a:solidFill>
                        </a:rPr>
                        <a:t>être</a:t>
                      </a:r>
                      <a:r>
                        <a:rPr lang="en-ZA" sz="800" b="0" i="1" dirty="0">
                          <a:solidFill>
                            <a:schemeClr val="dk1"/>
                          </a:solidFill>
                        </a:rPr>
                        <a:t> </a:t>
                      </a:r>
                      <a:r>
                        <a:rPr lang="en-ZA" sz="800" b="0" i="1" dirty="0" err="1">
                          <a:solidFill>
                            <a:schemeClr val="dk1"/>
                          </a:solidFill>
                        </a:rPr>
                        <a:t>stockées</a:t>
                      </a:r>
                      <a:r>
                        <a:rPr lang="en-ZA" sz="800" b="0" i="1" dirty="0">
                          <a:solidFill>
                            <a:schemeClr val="dk1"/>
                          </a:solidFill>
                        </a:rPr>
                        <a:t>, </a:t>
                      </a:r>
                      <a:r>
                        <a:rPr lang="en-ZA" sz="800" b="0" i="1" dirty="0" err="1">
                          <a:solidFill>
                            <a:schemeClr val="dk1"/>
                          </a:solidFill>
                        </a:rPr>
                        <a:t>ainsi</a:t>
                      </a:r>
                      <a:r>
                        <a:rPr lang="en-ZA" sz="800" b="0" i="1" dirty="0">
                          <a:solidFill>
                            <a:schemeClr val="dk1"/>
                          </a:solidFill>
                        </a:rPr>
                        <a:t> que comment et pendant </a:t>
                      </a:r>
                      <a:r>
                        <a:rPr lang="en-ZA" sz="800" b="0" i="1" dirty="0" err="1">
                          <a:solidFill>
                            <a:schemeClr val="dk1"/>
                          </a:solidFill>
                        </a:rPr>
                        <a:t>combien</a:t>
                      </a:r>
                      <a:r>
                        <a:rPr lang="en-ZA" sz="800" b="0" i="1" dirty="0">
                          <a:solidFill>
                            <a:schemeClr val="dk1"/>
                          </a:solidFill>
                        </a:rPr>
                        <a:t> de temps </a:t>
                      </a:r>
                      <a:r>
                        <a:rPr lang="en-ZA" sz="800" b="0" i="1" dirty="0" err="1">
                          <a:solidFill>
                            <a:schemeClr val="dk1"/>
                          </a:solidFill>
                        </a:rPr>
                        <a:t>elles</a:t>
                      </a:r>
                      <a:r>
                        <a:rPr lang="en-ZA" sz="800" b="0" i="1" dirty="0">
                          <a:solidFill>
                            <a:schemeClr val="dk1"/>
                          </a:solidFill>
                        </a:rPr>
                        <a:t> </a:t>
                      </a:r>
                      <a:r>
                        <a:rPr lang="en-ZA" sz="800" b="0" i="1" dirty="0" err="1">
                          <a:solidFill>
                            <a:schemeClr val="dk1"/>
                          </a:solidFill>
                        </a:rPr>
                        <a:t>seront</a:t>
                      </a:r>
                      <a:r>
                        <a:rPr lang="en-ZA" sz="800" b="0" i="1" dirty="0">
                          <a:solidFill>
                            <a:schemeClr val="dk1"/>
                          </a:solidFill>
                        </a:rPr>
                        <a:t> </a:t>
                      </a:r>
                      <a:r>
                        <a:rPr lang="en-ZA" sz="800" b="0" i="1" dirty="0" err="1">
                          <a:solidFill>
                            <a:schemeClr val="dk1"/>
                          </a:solidFill>
                        </a:rPr>
                        <a:t>stockées</a:t>
                      </a:r>
                      <a:r>
                        <a:rPr lang="en-ZA" sz="800" b="0" i="1" dirty="0">
                          <a:solidFill>
                            <a:schemeClr val="dk1"/>
                          </a:solidFill>
                        </a:rPr>
                        <a:t> </a:t>
                      </a:r>
                      <a:r>
                        <a:rPr lang="en-ZA" sz="800" b="0" i="1" dirty="0" err="1">
                          <a:solidFill>
                            <a:schemeClr val="dk1"/>
                          </a:solidFill>
                        </a:rPr>
                        <a:t>conformément</a:t>
                      </a:r>
                      <a:r>
                        <a:rPr lang="en-ZA" sz="800" b="0" i="1" dirty="0">
                          <a:solidFill>
                            <a:schemeClr val="dk1"/>
                          </a:solidFill>
                        </a:rPr>
                        <a:t> aux </a:t>
                      </a:r>
                      <a:r>
                        <a:rPr lang="en-ZA" sz="800" b="0" i="1" dirty="0" err="1">
                          <a:solidFill>
                            <a:schemeClr val="dk1"/>
                          </a:solidFill>
                        </a:rPr>
                        <a:t>protocoles</a:t>
                      </a:r>
                      <a:r>
                        <a:rPr lang="en-ZA" sz="800" b="0" i="1" dirty="0">
                          <a:solidFill>
                            <a:schemeClr val="dk1"/>
                          </a:solidFill>
                        </a:rPr>
                        <a:t> de protection des </a:t>
                      </a:r>
                      <a:r>
                        <a:rPr lang="en-ZA" sz="800" b="0" i="1" dirty="0" err="1">
                          <a:solidFill>
                            <a:schemeClr val="dk1"/>
                          </a:solidFill>
                        </a:rPr>
                        <a:t>données</a:t>
                      </a:r>
                      <a:r>
                        <a:rPr lang="en-ZA" sz="800" b="0" i="1" dirty="0">
                          <a:solidFill>
                            <a:schemeClr val="dk1"/>
                          </a:solidFill>
                        </a:rPr>
                        <a:t> </a:t>
                      </a:r>
                      <a:r>
                        <a:rPr lang="en-ZA" sz="800" b="0" i="1" dirty="0" err="1">
                          <a:solidFill>
                            <a:schemeClr val="dk1"/>
                          </a:solidFill>
                        </a:rPr>
                        <a:t>afin</a:t>
                      </a:r>
                      <a:r>
                        <a:rPr lang="en-ZA" sz="800" b="0" i="1" dirty="0">
                          <a:solidFill>
                            <a:schemeClr val="dk1"/>
                          </a:solidFill>
                        </a:rPr>
                        <a:t> de respecter la </a:t>
                      </a:r>
                      <a:r>
                        <a:rPr lang="en-ZA" sz="800" b="0" i="1" dirty="0" err="1">
                          <a:solidFill>
                            <a:schemeClr val="dk1"/>
                          </a:solidFill>
                        </a:rPr>
                        <a:t>confidentialité</a:t>
                      </a:r>
                      <a:r>
                        <a:rPr lang="en-ZA" sz="800" b="0" i="1" dirty="0">
                          <a:solidFill>
                            <a:schemeClr val="dk1"/>
                          </a:solidFill>
                        </a:rPr>
                        <a:t>. </a:t>
                      </a:r>
                      <a:r>
                        <a:rPr lang="en-ZA" sz="800" b="0" i="1" dirty="0" err="1">
                          <a:solidFill>
                            <a:schemeClr val="dk1"/>
                          </a:solidFill>
                        </a:rPr>
                        <a:t>Expliquer</a:t>
                      </a:r>
                      <a:r>
                        <a:rPr lang="en-ZA" sz="800" b="0" i="1" dirty="0">
                          <a:solidFill>
                            <a:schemeClr val="dk1"/>
                          </a:solidFill>
                        </a:rPr>
                        <a:t> que des </a:t>
                      </a:r>
                      <a:r>
                        <a:rPr lang="en-ZA" sz="800" b="0" i="1" dirty="0" err="1">
                          <a:solidFill>
                            <a:schemeClr val="dk1"/>
                          </a:solidFill>
                        </a:rPr>
                        <a:t>informations</a:t>
                      </a:r>
                      <a:r>
                        <a:rPr lang="en-ZA" sz="800" b="0" i="1" dirty="0">
                          <a:solidFill>
                            <a:schemeClr val="dk1"/>
                          </a:solidFill>
                        </a:rPr>
                        <a:t> non </a:t>
                      </a:r>
                      <a:r>
                        <a:rPr lang="en-ZA" sz="800" b="0" i="1" dirty="0" err="1">
                          <a:solidFill>
                            <a:schemeClr val="dk1"/>
                          </a:solidFill>
                        </a:rPr>
                        <a:t>identifiables</a:t>
                      </a:r>
                      <a:r>
                        <a:rPr lang="en-ZA" sz="800" b="0" i="1" dirty="0">
                          <a:solidFill>
                            <a:schemeClr val="dk1"/>
                          </a:solidFill>
                        </a:rPr>
                        <a:t> </a:t>
                      </a:r>
                      <a:r>
                        <a:rPr lang="en-ZA" sz="800" b="0" i="1" dirty="0" err="1">
                          <a:solidFill>
                            <a:schemeClr val="dk1"/>
                          </a:solidFill>
                        </a:rPr>
                        <a:t>peuvent</a:t>
                      </a:r>
                      <a:r>
                        <a:rPr lang="en-ZA" sz="800" b="0" i="1" dirty="0">
                          <a:solidFill>
                            <a:schemeClr val="dk1"/>
                          </a:solidFill>
                        </a:rPr>
                        <a:t> </a:t>
                      </a:r>
                      <a:r>
                        <a:rPr lang="en-ZA" sz="800" b="0" i="1" dirty="0" err="1">
                          <a:solidFill>
                            <a:schemeClr val="dk1"/>
                          </a:solidFill>
                        </a:rPr>
                        <a:t>être</a:t>
                      </a:r>
                      <a:r>
                        <a:rPr lang="en-ZA" sz="800" b="0" i="1" dirty="0">
                          <a:solidFill>
                            <a:schemeClr val="dk1"/>
                          </a:solidFill>
                        </a:rPr>
                        <a:t> </a:t>
                      </a:r>
                      <a:r>
                        <a:rPr lang="en-ZA" sz="800" b="0" i="1" dirty="0" err="1">
                          <a:solidFill>
                            <a:schemeClr val="dk1"/>
                          </a:solidFill>
                        </a:rPr>
                        <a:t>partagées</a:t>
                      </a:r>
                      <a:r>
                        <a:rPr lang="en-ZA" sz="800" b="0" i="1" dirty="0">
                          <a:solidFill>
                            <a:schemeClr val="dk1"/>
                          </a:solidFill>
                        </a:rPr>
                        <a:t> à des fins de </a:t>
                      </a:r>
                      <a:r>
                        <a:rPr lang="en-ZA" sz="800" b="0" i="1" dirty="0" err="1">
                          <a:solidFill>
                            <a:schemeClr val="dk1"/>
                          </a:solidFill>
                        </a:rPr>
                        <a:t>signalement</a:t>
                      </a:r>
                      <a:r>
                        <a:rPr lang="en-ZA" sz="800" b="0" i="1" dirty="0">
                          <a:solidFill>
                            <a:schemeClr val="dk1"/>
                          </a:solidFill>
                        </a:rPr>
                        <a:t> et </a:t>
                      </a:r>
                      <a:r>
                        <a:rPr lang="en-ZA" sz="800" b="0" i="1" dirty="0" err="1">
                          <a:solidFill>
                            <a:schemeClr val="dk1"/>
                          </a:solidFill>
                        </a:rPr>
                        <a:t>qu'ils</a:t>
                      </a:r>
                      <a:r>
                        <a:rPr lang="en-ZA" sz="800" b="0" i="1" dirty="0">
                          <a:solidFill>
                            <a:schemeClr val="dk1"/>
                          </a:solidFill>
                        </a:rPr>
                        <a:t> </a:t>
                      </a:r>
                      <a:r>
                        <a:rPr lang="en-ZA" sz="800" b="0" i="1" dirty="0" err="1">
                          <a:solidFill>
                            <a:schemeClr val="dk1"/>
                          </a:solidFill>
                        </a:rPr>
                        <a:t>peuvent</a:t>
                      </a:r>
                      <a:r>
                        <a:rPr lang="en-ZA" sz="800" b="0" i="1" dirty="0">
                          <a:solidFill>
                            <a:schemeClr val="dk1"/>
                          </a:solidFill>
                        </a:rPr>
                        <a:t> </a:t>
                      </a:r>
                      <a:r>
                        <a:rPr lang="en-ZA" sz="800" b="0" i="1" dirty="0" err="1">
                          <a:solidFill>
                            <a:schemeClr val="dk1"/>
                          </a:solidFill>
                        </a:rPr>
                        <a:t>toujours</a:t>
                      </a:r>
                      <a:r>
                        <a:rPr lang="en-ZA" sz="800" b="0" i="1" dirty="0">
                          <a:solidFill>
                            <a:schemeClr val="dk1"/>
                          </a:solidFill>
                        </a:rPr>
                        <a:t> consulter </a:t>
                      </a:r>
                      <a:r>
                        <a:rPr lang="en-ZA" sz="800" b="0" i="1" dirty="0" err="1">
                          <a:solidFill>
                            <a:schemeClr val="dk1"/>
                          </a:solidFill>
                        </a:rPr>
                        <a:t>leur</a:t>
                      </a:r>
                      <a:r>
                        <a:rPr lang="en-ZA" sz="800" b="0" i="1" dirty="0">
                          <a:solidFill>
                            <a:schemeClr val="dk1"/>
                          </a:solidFill>
                        </a:rPr>
                        <a:t> dossier </a:t>
                      </a:r>
                      <a:r>
                        <a:rPr lang="en-ZA" sz="800" b="0" i="1" dirty="0" err="1">
                          <a:solidFill>
                            <a:schemeClr val="dk1"/>
                          </a:solidFill>
                        </a:rPr>
                        <a:t>ou</a:t>
                      </a:r>
                      <a:r>
                        <a:rPr lang="en-ZA" sz="800" b="0" i="1" dirty="0">
                          <a:solidFill>
                            <a:schemeClr val="dk1"/>
                          </a:solidFill>
                        </a:rPr>
                        <a:t> </a:t>
                      </a:r>
                      <a:r>
                        <a:rPr lang="en-ZA" sz="800" b="0" i="1" dirty="0" err="1">
                          <a:solidFill>
                            <a:schemeClr val="dk1"/>
                          </a:solidFill>
                        </a:rPr>
                        <a:t>en</a:t>
                      </a:r>
                      <a:r>
                        <a:rPr lang="en-ZA" sz="800" b="0" i="1" dirty="0">
                          <a:solidFill>
                            <a:schemeClr val="dk1"/>
                          </a:solidFill>
                        </a:rPr>
                        <a:t> demander </a:t>
                      </a:r>
                      <a:r>
                        <a:rPr lang="en-ZA" sz="800" b="0" i="1" dirty="0" err="1">
                          <a:solidFill>
                            <a:schemeClr val="dk1"/>
                          </a:solidFill>
                        </a:rPr>
                        <a:t>une</a:t>
                      </a:r>
                      <a:r>
                        <a:rPr lang="en-ZA" sz="800" b="0" i="1" dirty="0">
                          <a:solidFill>
                            <a:schemeClr val="dk1"/>
                          </a:solidFill>
                        </a:rPr>
                        <a:t> </a:t>
                      </a:r>
                      <a:r>
                        <a:rPr lang="en-ZA" sz="800" b="0" i="1" dirty="0" err="1">
                          <a:solidFill>
                            <a:schemeClr val="dk1"/>
                          </a:solidFill>
                        </a:rPr>
                        <a:t>copie</a:t>
                      </a:r>
                      <a:r>
                        <a:rPr lang="en-ZA" sz="800" b="0" i="1" dirty="0">
                          <a:solidFill>
                            <a:schemeClr val="dk1"/>
                          </a:solidFill>
                        </a:rPr>
                        <a:t>. </a:t>
                      </a:r>
                      <a:endParaRPr sz="800" b="0" i="1" dirty="0">
                        <a:solidFill>
                          <a:schemeClr val="dk1"/>
                        </a:solidFill>
                        <a:latin typeface="Calibri"/>
                        <a:ea typeface="Calibri"/>
                        <a:cs typeface="Calibri"/>
                        <a:sym typeface="Calibri"/>
                      </a:endParaRPr>
                    </a:p>
                  </a:txBody>
                  <a:tcPr marL="45725" marR="45725" marT="45725" marB="45725">
                    <a:lnL w="12700" cap="flat" cmpd="sng">
                      <a:solidFill>
                        <a:srgbClr val="D8B2CF"/>
                      </a:solidFill>
                      <a:prstDash val="solid"/>
                      <a:round/>
                      <a:headEnd type="none" w="sm" len="sm"/>
                      <a:tailEnd type="none" w="sm" len="sm"/>
                    </a:lnL>
                    <a:lnR w="12700" cap="flat" cmpd="sng">
                      <a:solidFill>
                        <a:srgbClr val="D8B2CF"/>
                      </a:solidFill>
                      <a:prstDash val="solid"/>
                      <a:round/>
                      <a:headEnd type="none" w="sm" len="sm"/>
                      <a:tailEnd type="none" w="sm" len="sm"/>
                    </a:lnR>
                    <a:lnT w="12700" cap="flat" cmpd="sng">
                      <a:solidFill>
                        <a:srgbClr val="D8B2CF"/>
                      </a:solidFill>
                      <a:prstDash val="solid"/>
                      <a:round/>
                      <a:headEnd type="none" w="sm" len="sm"/>
                      <a:tailEnd type="none" w="sm" len="sm"/>
                    </a:lnT>
                    <a:lnB w="12700" cap="flat" cmpd="sng">
                      <a:solidFill>
                        <a:srgbClr val="D8B2CF"/>
                      </a:solidFill>
                      <a:prstDash val="solid"/>
                      <a:round/>
                      <a:headEnd type="none" w="sm" len="sm"/>
                      <a:tailEnd type="none" w="sm" len="sm"/>
                    </a:lnB>
                    <a:solidFill>
                      <a:srgbClr val="EBD8E7"/>
                    </a:solidFill>
                  </a:tcPr>
                </a:tc>
                <a:tc hMerge="1">
                  <a:txBody>
                    <a:bodyPr/>
                    <a:lstStyle/>
                    <a:p>
                      <a:endParaRPr lang="en-BE"/>
                    </a:p>
                  </a:txBody>
                  <a:tcPr/>
                </a:tc>
                <a:extLst>
                  <a:ext uri="{0D108BD9-81ED-4DB2-BD59-A6C34878D82A}">
                    <a16:rowId xmlns:a16="http://schemas.microsoft.com/office/drawing/2014/main" val="10005"/>
                  </a:ext>
                </a:extLst>
              </a:tr>
            </a:tbl>
          </a:graphicData>
        </a:graphic>
      </p:graphicFrame>
      <p:sp>
        <p:nvSpPr>
          <p:cNvPr id="2903" name="Google Shape;2903;p99"/>
          <p:cNvSpPr/>
          <p:nvPr/>
        </p:nvSpPr>
        <p:spPr>
          <a:xfrm rot="1782986">
            <a:off x="286724" y="30111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4" name="Google Shape;2904;p99"/>
          <p:cNvSpPr/>
          <p:nvPr/>
        </p:nvSpPr>
        <p:spPr>
          <a:xfrm rot="1782986">
            <a:off x="286724" y="763955"/>
            <a:ext cx="335595" cy="289306"/>
          </a:xfrm>
          <a:prstGeom prst="hexagon">
            <a:avLst>
              <a:gd name="adj" fmla="val 28965"/>
              <a:gd name="vf" fmla="val 115470"/>
            </a:avLst>
          </a:prstGeom>
          <a:solidFill>
            <a:srgbClr val="D8B2CF"/>
          </a:solidFill>
          <a:ln w="12700" cap="flat" cmpd="sng">
            <a:solidFill>
              <a:srgbClr val="D8B4D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5" name="Google Shape;2905;p99"/>
          <p:cNvSpPr/>
          <p:nvPr/>
        </p:nvSpPr>
        <p:spPr>
          <a:xfrm rot="1782986">
            <a:off x="286724" y="1226800"/>
            <a:ext cx="335595" cy="289306"/>
          </a:xfrm>
          <a:prstGeom prst="hexagon">
            <a:avLst>
              <a:gd name="adj" fmla="val 28965"/>
              <a:gd name="vf" fmla="val 115470"/>
            </a:avLst>
          </a:prstGeom>
          <a:solidFill>
            <a:srgbClr val="D8B2CF"/>
          </a:solid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6" name="Google Shape;2906;p99"/>
          <p:cNvSpPr/>
          <p:nvPr/>
        </p:nvSpPr>
        <p:spPr>
          <a:xfrm rot="1782986">
            <a:off x="286724" y="1689645"/>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7" name="Google Shape;2907;p99"/>
          <p:cNvSpPr/>
          <p:nvPr/>
        </p:nvSpPr>
        <p:spPr>
          <a:xfrm rot="1782986">
            <a:off x="286724" y="2152490"/>
            <a:ext cx="335595" cy="289306"/>
          </a:xfrm>
          <a:prstGeom prst="hexagon">
            <a:avLst>
              <a:gd name="adj" fmla="val 28965"/>
              <a:gd name="vf" fmla="val 115470"/>
            </a:avLst>
          </a:prstGeom>
          <a:noFill/>
          <a:ln w="12700" cap="flat" cmpd="sng">
            <a:solidFill>
              <a:srgbClr val="D8B2C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PCM">
      <a:dk1>
        <a:srgbClr val="000000"/>
      </a:dk1>
      <a:lt1>
        <a:srgbClr val="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35723</Words>
  <Application>Microsoft Office PowerPoint</Application>
  <PresentationFormat>A4 Paper (210x297 mm)</PresentationFormat>
  <Paragraphs>3423</Paragraphs>
  <Slides>200</Slides>
  <Notes>200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200</vt:i4>
      </vt:variant>
    </vt:vector>
  </HeadingPairs>
  <TitlesOfParts>
    <vt:vector size="208" baseType="lpstr">
      <vt:lpstr>Helvetica Neue</vt:lpstr>
      <vt:lpstr>Noto Sans Symbols</vt:lpstr>
      <vt:lpstr>Arial</vt:lpstr>
      <vt:lpstr>Calibri</vt:lpstr>
      <vt:lpstr>Garamond</vt:lpstr>
      <vt:lpstr>Overlock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lastModifiedBy>Ilse Van der Straeten</cp:lastModifiedBy>
  <cp:revision>2</cp:revision>
  <dcterms:created xsi:type="dcterms:W3CDTF">2021-10-28T18:27:06Z</dcterms:created>
  <dcterms:modified xsi:type="dcterms:W3CDTF">2023-04-05T14:23:17Z</dcterms:modified>
</cp:coreProperties>
</file>