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139"/>
  </p:notesMasterIdLst>
  <p:sldIdLst>
    <p:sldId id="256" r:id="rId3"/>
    <p:sldId id="257" r:id="rId4"/>
    <p:sldId id="357" r:id="rId5"/>
    <p:sldId id="361" r:id="rId6"/>
    <p:sldId id="258" r:id="rId7"/>
    <p:sldId id="259" r:id="rId8"/>
    <p:sldId id="260" r:id="rId9"/>
    <p:sldId id="261" r:id="rId10"/>
    <p:sldId id="262" r:id="rId11"/>
    <p:sldId id="263" r:id="rId12"/>
    <p:sldId id="264" r:id="rId13"/>
    <p:sldId id="265" r:id="rId14"/>
    <p:sldId id="266" r:id="rId15"/>
    <p:sldId id="362" r:id="rId16"/>
    <p:sldId id="267" r:id="rId17"/>
    <p:sldId id="363" r:id="rId18"/>
    <p:sldId id="268" r:id="rId19"/>
    <p:sldId id="269" r:id="rId20"/>
    <p:sldId id="365" r:id="rId21"/>
    <p:sldId id="366" r:id="rId22"/>
    <p:sldId id="270" r:id="rId23"/>
    <p:sldId id="271" r:id="rId24"/>
    <p:sldId id="272" r:id="rId25"/>
    <p:sldId id="273" r:id="rId26"/>
    <p:sldId id="369" r:id="rId27"/>
    <p:sldId id="370" r:id="rId28"/>
    <p:sldId id="274" r:id="rId29"/>
    <p:sldId id="275" r:id="rId30"/>
    <p:sldId id="276" r:id="rId31"/>
    <p:sldId id="277" r:id="rId32"/>
    <p:sldId id="278" r:id="rId33"/>
    <p:sldId id="372" r:id="rId34"/>
    <p:sldId id="279" r:id="rId35"/>
    <p:sldId id="373" r:id="rId36"/>
    <p:sldId id="374" r:id="rId37"/>
    <p:sldId id="375" r:id="rId38"/>
    <p:sldId id="280" r:id="rId39"/>
    <p:sldId id="356" r:id="rId40"/>
    <p:sldId id="281" r:id="rId41"/>
    <p:sldId id="381" r:id="rId42"/>
    <p:sldId id="283" r:id="rId43"/>
    <p:sldId id="284" r:id="rId44"/>
    <p:sldId id="285" r:id="rId45"/>
    <p:sldId id="383" r:id="rId46"/>
    <p:sldId id="384" r:id="rId47"/>
    <p:sldId id="386" r:id="rId48"/>
    <p:sldId id="387" r:id="rId49"/>
    <p:sldId id="286" r:id="rId50"/>
    <p:sldId id="287" r:id="rId51"/>
    <p:sldId id="288" r:id="rId52"/>
    <p:sldId id="289" r:id="rId53"/>
    <p:sldId id="290" r:id="rId54"/>
    <p:sldId id="388" r:id="rId55"/>
    <p:sldId id="291" r:id="rId56"/>
    <p:sldId id="292" r:id="rId57"/>
    <p:sldId id="293" r:id="rId58"/>
    <p:sldId id="294" r:id="rId59"/>
    <p:sldId id="296" r:id="rId60"/>
    <p:sldId id="297" r:id="rId61"/>
    <p:sldId id="298" r:id="rId62"/>
    <p:sldId id="299" r:id="rId63"/>
    <p:sldId id="300" r:id="rId64"/>
    <p:sldId id="301" r:id="rId65"/>
    <p:sldId id="302" r:id="rId66"/>
    <p:sldId id="303" r:id="rId67"/>
    <p:sldId id="389" r:id="rId68"/>
    <p:sldId id="304" r:id="rId69"/>
    <p:sldId id="305" r:id="rId70"/>
    <p:sldId id="306" r:id="rId71"/>
    <p:sldId id="307" r:id="rId72"/>
    <p:sldId id="308" r:id="rId73"/>
    <p:sldId id="309" r:id="rId74"/>
    <p:sldId id="310" r:id="rId75"/>
    <p:sldId id="311" r:id="rId76"/>
    <p:sldId id="312" r:id="rId77"/>
    <p:sldId id="313" r:id="rId78"/>
    <p:sldId id="314" r:id="rId79"/>
    <p:sldId id="390" r:id="rId80"/>
    <p:sldId id="315" r:id="rId81"/>
    <p:sldId id="316" r:id="rId82"/>
    <p:sldId id="391" r:id="rId83"/>
    <p:sldId id="317" r:id="rId84"/>
    <p:sldId id="392" r:id="rId85"/>
    <p:sldId id="393" r:id="rId86"/>
    <p:sldId id="318" r:id="rId87"/>
    <p:sldId id="319" r:id="rId88"/>
    <p:sldId id="320" r:id="rId89"/>
    <p:sldId id="394" r:id="rId90"/>
    <p:sldId id="321" r:id="rId91"/>
    <p:sldId id="322" r:id="rId92"/>
    <p:sldId id="395" r:id="rId93"/>
    <p:sldId id="323" r:id="rId94"/>
    <p:sldId id="396" r:id="rId95"/>
    <p:sldId id="397" r:id="rId96"/>
    <p:sldId id="324" r:id="rId97"/>
    <p:sldId id="325" r:id="rId98"/>
    <p:sldId id="326" r:id="rId99"/>
    <p:sldId id="398" r:id="rId100"/>
    <p:sldId id="327" r:id="rId101"/>
    <p:sldId id="328" r:id="rId102"/>
    <p:sldId id="399" r:id="rId103"/>
    <p:sldId id="329" r:id="rId104"/>
    <p:sldId id="330" r:id="rId105"/>
    <p:sldId id="331" r:id="rId106"/>
    <p:sldId id="400" r:id="rId107"/>
    <p:sldId id="332" r:id="rId108"/>
    <p:sldId id="401" r:id="rId109"/>
    <p:sldId id="333" r:id="rId110"/>
    <p:sldId id="334" r:id="rId111"/>
    <p:sldId id="335" r:id="rId112"/>
    <p:sldId id="402" r:id="rId113"/>
    <p:sldId id="336" r:id="rId114"/>
    <p:sldId id="337" r:id="rId115"/>
    <p:sldId id="338" r:id="rId116"/>
    <p:sldId id="339" r:id="rId117"/>
    <p:sldId id="340" r:id="rId118"/>
    <p:sldId id="341" r:id="rId119"/>
    <p:sldId id="403" r:id="rId120"/>
    <p:sldId id="342" r:id="rId121"/>
    <p:sldId id="343" r:id="rId122"/>
    <p:sldId id="404" r:id="rId123"/>
    <p:sldId id="405" r:id="rId124"/>
    <p:sldId id="344" r:id="rId125"/>
    <p:sldId id="345" r:id="rId126"/>
    <p:sldId id="346" r:id="rId127"/>
    <p:sldId id="347" r:id="rId128"/>
    <p:sldId id="348" r:id="rId129"/>
    <p:sldId id="349" r:id="rId130"/>
    <p:sldId id="350" r:id="rId131"/>
    <p:sldId id="406" r:id="rId132"/>
    <p:sldId id="407" r:id="rId133"/>
    <p:sldId id="351" r:id="rId134"/>
    <p:sldId id="352" r:id="rId135"/>
    <p:sldId id="353" r:id="rId136"/>
    <p:sldId id="354" r:id="rId137"/>
    <p:sldId id="355" r:id="rId138"/>
  </p:sldIdLst>
  <p:sldSz cx="12192000" cy="6858000"/>
  <p:notesSz cx="7099300" cy="10234613"/>
  <p:embeddedFontLst>
    <p:embeddedFont>
      <p:font typeface="Calibri" panose="020F0502020204030204" pitchFamily="34" charset="0"/>
      <p:regular r:id="rId140"/>
      <p:bold r:id="rId141"/>
      <p:italic r:id="rId142"/>
      <p:boldItalic r:id="rId143"/>
    </p:embeddedFont>
    <p:embeddedFont>
      <p:font typeface="Garamond" panose="02020404030301010803" pitchFamily="18" charset="0"/>
      <p:regular r:id="rId144"/>
      <p:bold r:id="rId145"/>
      <p:italic r:id="rId146"/>
      <p:boldItalic r:id="rId147"/>
    </p:embeddedFont>
    <p:embeddedFont>
      <p:font typeface="Helvetica Neue" panose="020B0604020202020204" charset="0"/>
      <p:regular r:id="rId148"/>
      <p:bold r:id="rId149"/>
      <p:italic r:id="rId150"/>
      <p:boldItalic r:id="rId1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odule Opening" id="{B9E37E51-8C0F-4274-B30F-36418E9BDA1F}">
          <p14:sldIdLst>
            <p14:sldId id="256"/>
            <p14:sldId id="257"/>
            <p14:sldId id="357"/>
            <p14:sldId id="361"/>
            <p14:sldId id="258"/>
            <p14:sldId id="259"/>
            <p14:sldId id="260"/>
            <p14:sldId id="261"/>
            <p14:sldId id="262"/>
            <p14:sldId id="263"/>
            <p14:sldId id="264"/>
          </p14:sldIdLst>
        </p14:section>
        <p14:section name="Session 1" id="{4598163C-08BD-4F65-AD0C-EC1FA4A01F5A}">
          <p14:sldIdLst>
            <p14:sldId id="265"/>
            <p14:sldId id="266"/>
            <p14:sldId id="362"/>
            <p14:sldId id="267"/>
            <p14:sldId id="363"/>
            <p14:sldId id="268"/>
            <p14:sldId id="269"/>
            <p14:sldId id="365"/>
            <p14:sldId id="366"/>
            <p14:sldId id="270"/>
          </p14:sldIdLst>
        </p14:section>
        <p14:section name="Session 2" id="{6B565CDE-ABC9-41E5-B412-05D9BB0B4842}">
          <p14:sldIdLst>
            <p14:sldId id="271"/>
            <p14:sldId id="272"/>
            <p14:sldId id="273"/>
            <p14:sldId id="369"/>
            <p14:sldId id="370"/>
            <p14:sldId id="274"/>
            <p14:sldId id="275"/>
            <p14:sldId id="276"/>
          </p14:sldIdLst>
        </p14:section>
        <p14:section name="Session 3" id="{6002BA30-C04E-467D-AD69-B12A8DD77878}">
          <p14:sldIdLst>
            <p14:sldId id="277"/>
            <p14:sldId id="278"/>
            <p14:sldId id="372"/>
            <p14:sldId id="279"/>
            <p14:sldId id="373"/>
            <p14:sldId id="374"/>
            <p14:sldId id="375"/>
            <p14:sldId id="280"/>
            <p14:sldId id="356"/>
            <p14:sldId id="281"/>
            <p14:sldId id="381"/>
            <p14:sldId id="283"/>
          </p14:sldIdLst>
        </p14:section>
        <p14:section name="Session 4" id="{99136ACD-826E-4176-83C5-1240CE0144AD}">
          <p14:sldIdLst>
            <p14:sldId id="284"/>
            <p14:sldId id="285"/>
            <p14:sldId id="383"/>
            <p14:sldId id="384"/>
            <p14:sldId id="386"/>
            <p14:sldId id="387"/>
            <p14:sldId id="286"/>
            <p14:sldId id="287"/>
            <p14:sldId id="288"/>
            <p14:sldId id="289"/>
            <p14:sldId id="290"/>
            <p14:sldId id="388"/>
            <p14:sldId id="291"/>
            <p14:sldId id="292"/>
            <p14:sldId id="293"/>
            <p14:sldId id="294"/>
            <p14:sldId id="296"/>
            <p14:sldId id="297"/>
            <p14:sldId id="298"/>
            <p14:sldId id="299"/>
            <p14:sldId id="300"/>
            <p14:sldId id="301"/>
            <p14:sldId id="302"/>
            <p14:sldId id="303"/>
            <p14:sldId id="389"/>
            <p14:sldId id="304"/>
          </p14:sldIdLst>
        </p14:section>
        <p14:section name="Session 5" id="{A87C66B1-2646-4C9E-8312-4155F95C0132}">
          <p14:sldIdLst>
            <p14:sldId id="305"/>
            <p14:sldId id="306"/>
            <p14:sldId id="307"/>
            <p14:sldId id="308"/>
            <p14:sldId id="309"/>
            <p14:sldId id="310"/>
            <p14:sldId id="311"/>
            <p14:sldId id="312"/>
            <p14:sldId id="313"/>
            <p14:sldId id="314"/>
            <p14:sldId id="390"/>
            <p14:sldId id="315"/>
            <p14:sldId id="316"/>
            <p14:sldId id="391"/>
            <p14:sldId id="317"/>
            <p14:sldId id="392"/>
            <p14:sldId id="393"/>
            <p14:sldId id="318"/>
            <p14:sldId id="319"/>
            <p14:sldId id="320"/>
            <p14:sldId id="394"/>
            <p14:sldId id="321"/>
            <p14:sldId id="322"/>
            <p14:sldId id="395"/>
            <p14:sldId id="323"/>
            <p14:sldId id="396"/>
            <p14:sldId id="397"/>
            <p14:sldId id="324"/>
            <p14:sldId id="325"/>
            <p14:sldId id="326"/>
            <p14:sldId id="398"/>
            <p14:sldId id="327"/>
            <p14:sldId id="328"/>
            <p14:sldId id="399"/>
            <p14:sldId id="329"/>
            <p14:sldId id="330"/>
            <p14:sldId id="331"/>
            <p14:sldId id="400"/>
            <p14:sldId id="332"/>
            <p14:sldId id="401"/>
            <p14:sldId id="333"/>
            <p14:sldId id="334"/>
            <p14:sldId id="335"/>
            <p14:sldId id="402"/>
            <p14:sldId id="336"/>
          </p14:sldIdLst>
        </p14:section>
        <p14:section name="Session 6" id="{E15FDD5F-FB47-4B4D-89B8-CCE94A5B328E}">
          <p14:sldIdLst>
            <p14:sldId id="337"/>
            <p14:sldId id="338"/>
            <p14:sldId id="339"/>
            <p14:sldId id="340"/>
            <p14:sldId id="341"/>
            <p14:sldId id="403"/>
            <p14:sldId id="342"/>
            <p14:sldId id="343"/>
            <p14:sldId id="404"/>
            <p14:sldId id="405"/>
            <p14:sldId id="344"/>
          </p14:sldIdLst>
        </p14:section>
        <p14:section name="Session 7" id="{D5D2B868-9B39-4149-84F2-255D52DF9334}">
          <p14:sldIdLst>
            <p14:sldId id="345"/>
            <p14:sldId id="346"/>
            <p14:sldId id="347"/>
            <p14:sldId id="348"/>
            <p14:sldId id="349"/>
            <p14:sldId id="350"/>
            <p14:sldId id="406"/>
            <p14:sldId id="407"/>
            <p14:sldId id="351"/>
          </p14:sldIdLst>
        </p14:section>
        <p14:section name="Course Closing" id="{98453224-09B2-41C3-90D2-27DEE4D5CB4B}">
          <p14:sldIdLst>
            <p14:sldId id="352"/>
            <p14:sldId id="353"/>
            <p14:sldId id="354"/>
            <p14:sldId id="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54" roundtripDataSignature="AMtx7miLxYC+PRxn2OaWaT1hxopTrGFQL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a Passerini" initials="" lastIdx="16" clrIdx="0"/>
  <p:cmAuthor id="1" name="Clare Back" initials="CB" lastIdx="7" clrIdx="1">
    <p:extLst>
      <p:ext uri="{19B8F6BF-5375-455C-9EA6-DF929625EA0E}">
        <p15:presenceInfo xmlns:p15="http://schemas.microsoft.com/office/powerpoint/2012/main" userId="7ca9c63e0bec638d" providerId="Windows Live"/>
      </p:ext>
    </p:extLst>
  </p:cmAuthor>
  <p:cmAuthor id="2" name="Justina Ojom" initials="JO" lastIdx="1" clrIdx="2">
    <p:extLst>
      <p:ext uri="{19B8F6BF-5375-455C-9EA6-DF929625EA0E}">
        <p15:presenceInfo xmlns:p15="http://schemas.microsoft.com/office/powerpoint/2012/main" userId="S::justina.ojom@little-fish.co::cbdaed7d-8d45-4372-a16a-f3f8900c2f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448C7-F035-4725-B6B9-F1C3EC56DCD0}" v="674" dt="2023-03-14T00:38:45.024"/>
    <p1510:client id="{9450581F-128B-4AC7-B111-605478E940B0}" v="5" dt="2023-02-17T18:14:12.281"/>
  </p1510:revLst>
</p1510:revInfo>
</file>

<file path=ppt/tableStyles.xml><?xml version="1.0" encoding="utf-8"?>
<a:tblStyleLst xmlns:a="http://schemas.openxmlformats.org/drawingml/2006/main" def="{C9CBE7A3-D6DB-41B8-9216-912CA643F4D6}">
  <a:tblStyle styleId="{C9CBE7A3-D6DB-41B8-9216-912CA643F4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77237" autoAdjust="0"/>
  </p:normalViewPr>
  <p:slideViewPr>
    <p:cSldViewPr snapToGrid="0">
      <p:cViewPr varScale="1">
        <p:scale>
          <a:sx n="54" d="100"/>
          <a:sy n="54" d="100"/>
        </p:scale>
        <p:origin x="963" y="33"/>
      </p:cViewPr>
      <p:guideLst/>
    </p:cSldViewPr>
  </p:slideViewPr>
  <p:outlineViewPr>
    <p:cViewPr>
      <p:scale>
        <a:sx n="33" d="100"/>
        <a:sy n="33" d="100"/>
      </p:scale>
      <p:origin x="0" y="-21174"/>
    </p:cViewPr>
  </p:outlineViewPr>
  <p:notesTextViewPr>
    <p:cViewPr>
      <p:scale>
        <a:sx n="1" d="1"/>
        <a:sy n="1" d="1"/>
      </p:scale>
      <p:origin x="0" y="0"/>
    </p:cViewPr>
  </p:notesTextViewPr>
  <p:sorterViewPr>
    <p:cViewPr>
      <p:scale>
        <a:sx n="100" d="100"/>
        <a:sy n="100" d="100"/>
      </p:scale>
      <p:origin x="0" y="-45408"/>
    </p:cViewPr>
  </p:sorterViewPr>
  <p:notesViewPr>
    <p:cSldViewPr snapToGrid="0">
      <p:cViewPr varScale="1">
        <p:scale>
          <a:sx n="53" d="100"/>
          <a:sy n="53" d="100"/>
        </p:scale>
        <p:origin x="1003" y="8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font" Target="fonts/font10.fntdata"/><Relationship Id="rId5" Type="http://schemas.openxmlformats.org/officeDocument/2006/relationships/slide" Target="slides/slide3.xml"/><Relationship Id="rId95" Type="http://schemas.openxmlformats.org/officeDocument/2006/relationships/slide" Target="slides/slide93.xml"/><Relationship Id="rId160" Type="http://schemas.microsoft.com/office/2016/11/relationships/changesInfo" Target="changesInfos/changesInfo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11.fntdata"/><Relationship Id="rId155"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1.fntdata"/><Relationship Id="rId145" Type="http://schemas.openxmlformats.org/officeDocument/2006/relationships/font" Target="fonts/font6.fntdata"/><Relationship Id="rId16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font" Target="fonts/font12.fntdata"/><Relationship Id="rId156"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2.fntdata"/><Relationship Id="rId146"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3.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font" Target="fonts/font4.fntdata"/><Relationship Id="rId148"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customschemas.google.com/relationships/presentationmetadata" Target="meta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font" Target="fonts/font5.fntdata"/><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a Ojom" userId="cbdaed7d-8d45-4372-a16a-f3f8900c2f45" providerId="ADAL" clId="{9450581F-128B-4AC7-B111-605478E940B0}"/>
    <pc:docChg chg="undo custSel modSld">
      <pc:chgData name="Justina Ojom" userId="cbdaed7d-8d45-4372-a16a-f3f8900c2f45" providerId="ADAL" clId="{9450581F-128B-4AC7-B111-605478E940B0}" dt="2023-02-17T18:14:22.841" v="2816" actId="1076"/>
      <pc:docMkLst>
        <pc:docMk/>
      </pc:docMkLst>
      <pc:sldChg chg="addSp delSp modSp mod">
        <pc:chgData name="Justina Ojom" userId="cbdaed7d-8d45-4372-a16a-f3f8900c2f45" providerId="ADAL" clId="{9450581F-128B-4AC7-B111-605478E940B0}" dt="2023-02-17T18:14:22.841" v="2816" actId="1076"/>
        <pc:sldMkLst>
          <pc:docMk/>
          <pc:sldMk cId="0" sldId="256"/>
        </pc:sldMkLst>
        <pc:spChg chg="mod">
          <ac:chgData name="Justina Ojom" userId="cbdaed7d-8d45-4372-a16a-f3f8900c2f45" providerId="ADAL" clId="{9450581F-128B-4AC7-B111-605478E940B0}" dt="2023-02-17T18:14:15.160" v="2812" actId="962"/>
          <ac:spMkLst>
            <pc:docMk/>
            <pc:sldMk cId="0" sldId="256"/>
            <ac:spMk id="3" creationId="{1B6AD8F9-61D7-ECB1-8A97-3796E31A506F}"/>
          </ac:spMkLst>
        </pc:spChg>
        <pc:picChg chg="del">
          <ac:chgData name="Justina Ojom" userId="cbdaed7d-8d45-4372-a16a-f3f8900c2f45" providerId="ADAL" clId="{9450581F-128B-4AC7-B111-605478E940B0}" dt="2023-02-17T18:13:57.351" v="2805" actId="478"/>
          <ac:picMkLst>
            <pc:docMk/>
            <pc:sldMk cId="0" sldId="256"/>
            <ac:picMk id="2" creationId="{A5FE66EA-80E8-1CC5-438D-D97CF4E1B608}"/>
          </ac:picMkLst>
        </pc:picChg>
        <pc:picChg chg="add del mod">
          <ac:chgData name="Justina Ojom" userId="cbdaed7d-8d45-4372-a16a-f3f8900c2f45" providerId="ADAL" clId="{9450581F-128B-4AC7-B111-605478E940B0}" dt="2023-02-17T18:14:07.069" v="2808" actId="478"/>
          <ac:picMkLst>
            <pc:docMk/>
            <pc:sldMk cId="0" sldId="256"/>
            <ac:picMk id="5" creationId="{3388F770-A620-55F1-8D16-85B0F2D6B489}"/>
          </ac:picMkLst>
        </pc:picChg>
        <pc:picChg chg="add mod">
          <ac:chgData name="Justina Ojom" userId="cbdaed7d-8d45-4372-a16a-f3f8900c2f45" providerId="ADAL" clId="{9450581F-128B-4AC7-B111-605478E940B0}" dt="2023-02-17T18:14:05.602" v="2807" actId="1076"/>
          <ac:picMkLst>
            <pc:docMk/>
            <pc:sldMk cId="0" sldId="256"/>
            <ac:picMk id="6" creationId="{BD0EB093-A634-343C-ED7A-ABBFB34AF39D}"/>
          </ac:picMkLst>
        </pc:picChg>
        <pc:picChg chg="add mod">
          <ac:chgData name="Justina Ojom" userId="cbdaed7d-8d45-4372-a16a-f3f8900c2f45" providerId="ADAL" clId="{9450581F-128B-4AC7-B111-605478E940B0}" dt="2023-02-17T18:14:05.602" v="2807" actId="1076"/>
          <ac:picMkLst>
            <pc:docMk/>
            <pc:sldMk cId="0" sldId="256"/>
            <ac:picMk id="7" creationId="{7CC5111B-4A21-2185-93A8-40007ED57517}"/>
          </ac:picMkLst>
        </pc:picChg>
        <pc:picChg chg="add mod">
          <ac:chgData name="Justina Ojom" userId="cbdaed7d-8d45-4372-a16a-f3f8900c2f45" providerId="ADAL" clId="{9450581F-128B-4AC7-B111-605478E940B0}" dt="2023-02-17T18:14:22.841" v="2816" actId="1076"/>
          <ac:picMkLst>
            <pc:docMk/>
            <pc:sldMk cId="0" sldId="256"/>
            <ac:picMk id="9" creationId="{89CE56B7-6C94-E07A-E3CE-EBD3B6ED93B5}"/>
          </ac:picMkLst>
        </pc:picChg>
      </pc:sldChg>
      <pc:sldChg chg="delCm">
        <pc:chgData name="Justina Ojom" userId="cbdaed7d-8d45-4372-a16a-f3f8900c2f45" providerId="ADAL" clId="{9450581F-128B-4AC7-B111-605478E940B0}" dt="2023-02-17T16:22:10.717" v="103" actId="1592"/>
        <pc:sldMkLst>
          <pc:docMk/>
          <pc:sldMk cId="0" sldId="264"/>
        </pc:sldMkLst>
      </pc:sldChg>
      <pc:sldChg chg="modSp mod modNotesTx">
        <pc:chgData name="Justina Ojom" userId="cbdaed7d-8d45-4372-a16a-f3f8900c2f45" providerId="ADAL" clId="{9450581F-128B-4AC7-B111-605478E940B0}" dt="2023-02-17T16:23:56.207" v="189" actId="20577"/>
        <pc:sldMkLst>
          <pc:docMk/>
          <pc:sldMk cId="0" sldId="269"/>
        </pc:sldMkLst>
        <pc:spChg chg="mod">
          <ac:chgData name="Justina Ojom" userId="cbdaed7d-8d45-4372-a16a-f3f8900c2f45" providerId="ADAL" clId="{9450581F-128B-4AC7-B111-605478E940B0}" dt="2023-02-17T16:23:56.207" v="189" actId="20577"/>
          <ac:spMkLst>
            <pc:docMk/>
            <pc:sldMk cId="0" sldId="269"/>
            <ac:spMk id="24" creationId="{62121F9E-157D-4269-A5CB-53CEF718B560}"/>
          </ac:spMkLst>
        </pc:spChg>
      </pc:sldChg>
      <pc:sldChg chg="modSp mod modNotesTx">
        <pc:chgData name="Justina Ojom" userId="cbdaed7d-8d45-4372-a16a-f3f8900c2f45" providerId="ADAL" clId="{9450581F-128B-4AC7-B111-605478E940B0}" dt="2023-02-17T16:24:57.511" v="215" actId="20577"/>
        <pc:sldMkLst>
          <pc:docMk/>
          <pc:sldMk cId="0" sldId="273"/>
        </pc:sldMkLst>
        <pc:spChg chg="mod">
          <ac:chgData name="Justina Ojom" userId="cbdaed7d-8d45-4372-a16a-f3f8900c2f45" providerId="ADAL" clId="{9450581F-128B-4AC7-B111-605478E940B0}" dt="2023-02-17T16:24:49.328" v="196" actId="20577"/>
          <ac:spMkLst>
            <pc:docMk/>
            <pc:sldMk cId="0" sldId="273"/>
            <ac:spMk id="8" creationId="{4F51EA6C-3839-0130-E277-AF63355F15C2}"/>
          </ac:spMkLst>
        </pc:spChg>
      </pc:sldChg>
      <pc:sldChg chg="modSp mod modNotesTx">
        <pc:chgData name="Justina Ojom" userId="cbdaed7d-8d45-4372-a16a-f3f8900c2f45" providerId="ADAL" clId="{9450581F-128B-4AC7-B111-605478E940B0}" dt="2023-02-17T16:26:38.977" v="400" actId="20577"/>
        <pc:sldMkLst>
          <pc:docMk/>
          <pc:sldMk cId="0" sldId="274"/>
        </pc:sldMkLst>
        <pc:spChg chg="mod">
          <ac:chgData name="Justina Ojom" userId="cbdaed7d-8d45-4372-a16a-f3f8900c2f45" providerId="ADAL" clId="{9450581F-128B-4AC7-B111-605478E940B0}" dt="2023-02-17T16:25:29.435" v="290" actId="20577"/>
          <ac:spMkLst>
            <pc:docMk/>
            <pc:sldMk cId="0" sldId="274"/>
            <ac:spMk id="8" creationId="{EC5EED9D-8F85-65AC-8DA4-6D2D5D903A94}"/>
          </ac:spMkLst>
        </pc:spChg>
      </pc:sldChg>
      <pc:sldChg chg="modSp mod modNotesTx">
        <pc:chgData name="Justina Ojom" userId="cbdaed7d-8d45-4372-a16a-f3f8900c2f45" providerId="ADAL" clId="{9450581F-128B-4AC7-B111-605478E940B0}" dt="2023-02-17T16:26:06.086" v="333" actId="20577"/>
        <pc:sldMkLst>
          <pc:docMk/>
          <pc:sldMk cId="0" sldId="279"/>
        </pc:sldMkLst>
        <pc:spChg chg="mod">
          <ac:chgData name="Justina Ojom" userId="cbdaed7d-8d45-4372-a16a-f3f8900c2f45" providerId="ADAL" clId="{9450581F-128B-4AC7-B111-605478E940B0}" dt="2023-02-17T16:26:06.086" v="333" actId="20577"/>
          <ac:spMkLst>
            <pc:docMk/>
            <pc:sldMk cId="0" sldId="279"/>
            <ac:spMk id="16" creationId="{61789D6F-8FA2-2ACC-7743-451ED9C2B3A9}"/>
          </ac:spMkLst>
        </pc:spChg>
      </pc:sldChg>
      <pc:sldChg chg="modSp mod modNotesTx">
        <pc:chgData name="Justina Ojom" userId="cbdaed7d-8d45-4372-a16a-f3f8900c2f45" providerId="ADAL" clId="{9450581F-128B-4AC7-B111-605478E940B0}" dt="2023-02-17T16:26:32.102" v="398" actId="20577"/>
        <pc:sldMkLst>
          <pc:docMk/>
          <pc:sldMk cId="0" sldId="280"/>
        </pc:sldMkLst>
        <pc:spChg chg="mod">
          <ac:chgData name="Justina Ojom" userId="cbdaed7d-8d45-4372-a16a-f3f8900c2f45" providerId="ADAL" clId="{9450581F-128B-4AC7-B111-605478E940B0}" dt="2023-02-17T16:26:17.267" v="335" actId="20577"/>
          <ac:spMkLst>
            <pc:docMk/>
            <pc:sldMk cId="0" sldId="280"/>
            <ac:spMk id="46" creationId="{765D4C76-0A14-8A0D-34B4-404DAA7ECC76}"/>
          </ac:spMkLst>
        </pc:spChg>
      </pc:sldChg>
      <pc:sldChg chg="delSp modSp mod modNotesTx">
        <pc:chgData name="Justina Ojom" userId="cbdaed7d-8d45-4372-a16a-f3f8900c2f45" providerId="ADAL" clId="{9450581F-128B-4AC7-B111-605478E940B0}" dt="2023-02-17T16:32:37.882" v="456" actId="478"/>
        <pc:sldMkLst>
          <pc:docMk/>
          <pc:sldMk cId="0" sldId="281"/>
        </pc:sldMkLst>
        <pc:spChg chg="mod">
          <ac:chgData name="Justina Ojom" userId="cbdaed7d-8d45-4372-a16a-f3f8900c2f45" providerId="ADAL" clId="{9450581F-128B-4AC7-B111-605478E940B0}" dt="2023-02-17T16:31:55.840" v="455" actId="20577"/>
          <ac:spMkLst>
            <pc:docMk/>
            <pc:sldMk cId="0" sldId="281"/>
            <ac:spMk id="8" creationId="{42077465-A199-CB56-5951-6F55844C471D}"/>
          </ac:spMkLst>
        </pc:spChg>
        <pc:grpChg chg="del">
          <ac:chgData name="Justina Ojom" userId="cbdaed7d-8d45-4372-a16a-f3f8900c2f45" providerId="ADAL" clId="{9450581F-128B-4AC7-B111-605478E940B0}" dt="2023-02-17T16:32:37.882" v="456" actId="478"/>
          <ac:grpSpMkLst>
            <pc:docMk/>
            <pc:sldMk cId="0" sldId="281"/>
            <ac:grpSpMk id="2" creationId="{93DEBD6E-B062-48BE-756F-6E6DB8DA6DEE}"/>
          </ac:grpSpMkLst>
        </pc:grpChg>
      </pc:sldChg>
      <pc:sldChg chg="modSp mod modNotesTx">
        <pc:chgData name="Justina Ojom" userId="cbdaed7d-8d45-4372-a16a-f3f8900c2f45" providerId="ADAL" clId="{9450581F-128B-4AC7-B111-605478E940B0}" dt="2023-02-17T16:33:53.029" v="562" actId="113"/>
        <pc:sldMkLst>
          <pc:docMk/>
          <pc:sldMk cId="0" sldId="285"/>
        </pc:sldMkLst>
        <pc:spChg chg="mod">
          <ac:chgData name="Justina Ojom" userId="cbdaed7d-8d45-4372-a16a-f3f8900c2f45" providerId="ADAL" clId="{9450581F-128B-4AC7-B111-605478E940B0}" dt="2023-02-17T16:33:37.286" v="536" actId="20577"/>
          <ac:spMkLst>
            <pc:docMk/>
            <pc:sldMk cId="0" sldId="285"/>
            <ac:spMk id="8" creationId="{BB053D2B-833A-032B-C22A-7E148168796B}"/>
          </ac:spMkLst>
        </pc:spChg>
      </pc:sldChg>
      <pc:sldChg chg="addSp delSp modSp mod modNotesTx">
        <pc:chgData name="Justina Ojom" userId="cbdaed7d-8d45-4372-a16a-f3f8900c2f45" providerId="ADAL" clId="{9450581F-128B-4AC7-B111-605478E940B0}" dt="2023-02-17T16:34:28.870" v="577" actId="20577"/>
        <pc:sldMkLst>
          <pc:docMk/>
          <pc:sldMk cId="0" sldId="290"/>
        </pc:sldMkLst>
        <pc:spChg chg="add del mod">
          <ac:chgData name="Justina Ojom" userId="cbdaed7d-8d45-4372-a16a-f3f8900c2f45" providerId="ADAL" clId="{9450581F-128B-4AC7-B111-605478E940B0}" dt="2023-02-17T16:34:28.870" v="577" actId="20577"/>
          <ac:spMkLst>
            <pc:docMk/>
            <pc:sldMk cId="0" sldId="290"/>
            <ac:spMk id="10" creationId="{CA89D27D-14C6-CBD9-F700-37B0B30B506A}"/>
          </ac:spMkLst>
        </pc:spChg>
        <pc:spChg chg="mod">
          <ac:chgData name="Justina Ojom" userId="cbdaed7d-8d45-4372-a16a-f3f8900c2f45" providerId="ADAL" clId="{9450581F-128B-4AC7-B111-605478E940B0}" dt="2023-02-17T16:34:25.624" v="574" actId="478"/>
          <ac:spMkLst>
            <pc:docMk/>
            <pc:sldMk cId="0" sldId="290"/>
            <ac:spMk id="11" creationId="{AF65C74F-C8A4-BAE7-B659-A6800F992909}"/>
          </ac:spMkLst>
        </pc:spChg>
        <pc:grpChg chg="add del">
          <ac:chgData name="Justina Ojom" userId="cbdaed7d-8d45-4372-a16a-f3f8900c2f45" providerId="ADAL" clId="{9450581F-128B-4AC7-B111-605478E940B0}" dt="2023-02-17T16:34:25.624" v="574" actId="478"/>
          <ac:grpSpMkLst>
            <pc:docMk/>
            <pc:sldMk cId="0" sldId="290"/>
            <ac:grpSpMk id="6" creationId="{A1DBE1D0-D4E9-575D-36DE-5F9CA2D1586F}"/>
          </ac:grpSpMkLst>
        </pc:grpChg>
      </pc:sldChg>
      <pc:sldChg chg="addSp delSp modSp mod modNotesTx">
        <pc:chgData name="Justina Ojom" userId="cbdaed7d-8d45-4372-a16a-f3f8900c2f45" providerId="ADAL" clId="{9450581F-128B-4AC7-B111-605478E940B0}" dt="2023-02-17T16:36:19.438" v="735" actId="20577"/>
        <pc:sldMkLst>
          <pc:docMk/>
          <pc:sldMk cId="0" sldId="291"/>
        </pc:sldMkLst>
        <pc:spChg chg="add del mod">
          <ac:chgData name="Justina Ojom" userId="cbdaed7d-8d45-4372-a16a-f3f8900c2f45" providerId="ADAL" clId="{9450581F-128B-4AC7-B111-605478E940B0}" dt="2023-02-17T16:36:19.438" v="735" actId="20577"/>
          <ac:spMkLst>
            <pc:docMk/>
            <pc:sldMk cId="0" sldId="291"/>
            <ac:spMk id="8" creationId="{23FC8DD3-ADBA-12DB-25CA-369C67D7C66F}"/>
          </ac:spMkLst>
        </pc:spChg>
        <pc:spChg chg="mod">
          <ac:chgData name="Justina Ojom" userId="cbdaed7d-8d45-4372-a16a-f3f8900c2f45" providerId="ADAL" clId="{9450581F-128B-4AC7-B111-605478E940B0}" dt="2023-02-17T16:34:59.286" v="644" actId="478"/>
          <ac:spMkLst>
            <pc:docMk/>
            <pc:sldMk cId="0" sldId="291"/>
            <ac:spMk id="9" creationId="{3ED69706-199C-AD48-FFBD-2E0BAAC0F80D}"/>
          </ac:spMkLst>
        </pc:spChg>
        <pc:grpChg chg="add del">
          <ac:chgData name="Justina Ojom" userId="cbdaed7d-8d45-4372-a16a-f3f8900c2f45" providerId="ADAL" clId="{9450581F-128B-4AC7-B111-605478E940B0}" dt="2023-02-17T16:34:59.286" v="644" actId="478"/>
          <ac:grpSpMkLst>
            <pc:docMk/>
            <pc:sldMk cId="0" sldId="291"/>
            <ac:grpSpMk id="4" creationId="{8748D890-2C2A-2112-6163-BD64F978F72D}"/>
          </ac:grpSpMkLst>
        </pc:grpChg>
      </pc:sldChg>
      <pc:sldChg chg="modSp mod modNotesTx">
        <pc:chgData name="Justina Ojom" userId="cbdaed7d-8d45-4372-a16a-f3f8900c2f45" providerId="ADAL" clId="{9450581F-128B-4AC7-B111-605478E940B0}" dt="2023-02-17T16:41:00.807" v="996" actId="20577"/>
        <pc:sldMkLst>
          <pc:docMk/>
          <pc:sldMk cId="0" sldId="294"/>
        </pc:sldMkLst>
        <pc:spChg chg="mod">
          <ac:chgData name="Justina Ojom" userId="cbdaed7d-8d45-4372-a16a-f3f8900c2f45" providerId="ADAL" clId="{9450581F-128B-4AC7-B111-605478E940B0}" dt="2023-02-17T16:38:57.434" v="785" actId="20577"/>
          <ac:spMkLst>
            <pc:docMk/>
            <pc:sldMk cId="0" sldId="294"/>
            <ac:spMk id="8" creationId="{37D04D65-9C8B-001E-7623-EF39B8948C43}"/>
          </ac:spMkLst>
        </pc:spChg>
      </pc:sldChg>
      <pc:sldChg chg="modNotes modNotesTx">
        <pc:chgData name="Justina Ojom" userId="cbdaed7d-8d45-4372-a16a-f3f8900c2f45" providerId="ADAL" clId="{9450581F-128B-4AC7-B111-605478E940B0}" dt="2023-02-17T16:58:08.509" v="1897" actId="21"/>
        <pc:sldMkLst>
          <pc:docMk/>
          <pc:sldMk cId="0" sldId="303"/>
        </pc:sldMkLst>
      </pc:sldChg>
      <pc:sldChg chg="addSp delSp modSp">
        <pc:chgData name="Justina Ojom" userId="cbdaed7d-8d45-4372-a16a-f3f8900c2f45" providerId="ADAL" clId="{9450581F-128B-4AC7-B111-605478E940B0}" dt="2023-02-17T18:03:57.217" v="2804"/>
        <pc:sldMkLst>
          <pc:docMk/>
          <pc:sldMk cId="0" sldId="306"/>
        </pc:sldMkLst>
        <pc:spChg chg="mod">
          <ac:chgData name="Justina Ojom" userId="cbdaed7d-8d45-4372-a16a-f3f8900c2f45" providerId="ADAL" clId="{9450581F-128B-4AC7-B111-605478E940B0}" dt="2023-02-17T18:03:56.318" v="2803"/>
          <ac:spMkLst>
            <pc:docMk/>
            <pc:sldMk cId="0" sldId="306"/>
            <ac:spMk id="12" creationId="{164D96FB-0BA2-E25D-B952-9FB2A97AC93B}"/>
          </ac:spMkLst>
        </pc:spChg>
        <pc:spChg chg="mod">
          <ac:chgData name="Justina Ojom" userId="cbdaed7d-8d45-4372-a16a-f3f8900c2f45" providerId="ADAL" clId="{9450581F-128B-4AC7-B111-605478E940B0}" dt="2023-02-17T18:03:56.318" v="2803"/>
          <ac:spMkLst>
            <pc:docMk/>
            <pc:sldMk cId="0" sldId="306"/>
            <ac:spMk id="15" creationId="{52E5AE23-2EE9-3534-51EF-7BC8B9B6025B}"/>
          </ac:spMkLst>
        </pc:spChg>
        <pc:spChg chg="mod">
          <ac:chgData name="Justina Ojom" userId="cbdaed7d-8d45-4372-a16a-f3f8900c2f45" providerId="ADAL" clId="{9450581F-128B-4AC7-B111-605478E940B0}" dt="2023-02-17T18:03:56.318" v="2803"/>
          <ac:spMkLst>
            <pc:docMk/>
            <pc:sldMk cId="0" sldId="306"/>
            <ac:spMk id="16" creationId="{B1498569-6ADD-9472-5C98-8F77F8096A2A}"/>
          </ac:spMkLst>
        </pc:spChg>
        <pc:spChg chg="mod">
          <ac:chgData name="Justina Ojom" userId="cbdaed7d-8d45-4372-a16a-f3f8900c2f45" providerId="ADAL" clId="{9450581F-128B-4AC7-B111-605478E940B0}" dt="2023-02-17T18:03:56.318" v="2803"/>
          <ac:spMkLst>
            <pc:docMk/>
            <pc:sldMk cId="0" sldId="306"/>
            <ac:spMk id="17" creationId="{3DE2CB73-2F54-84EC-38A9-949D206D505E}"/>
          </ac:spMkLst>
        </pc:spChg>
        <pc:grpChg chg="add del mod">
          <ac:chgData name="Justina Ojom" userId="cbdaed7d-8d45-4372-a16a-f3f8900c2f45" providerId="ADAL" clId="{9450581F-128B-4AC7-B111-605478E940B0}" dt="2023-02-17T18:03:57.217" v="2804"/>
          <ac:grpSpMkLst>
            <pc:docMk/>
            <pc:sldMk cId="0" sldId="306"/>
            <ac:grpSpMk id="3" creationId="{A62A2E5E-C933-0046-31F9-0C10C5D6B834}"/>
          </ac:grpSpMkLst>
        </pc:grpChg>
        <pc:grpChg chg="mod">
          <ac:chgData name="Justina Ojom" userId="cbdaed7d-8d45-4372-a16a-f3f8900c2f45" providerId="ADAL" clId="{9450581F-128B-4AC7-B111-605478E940B0}" dt="2023-02-17T18:03:56.318" v="2803"/>
          <ac:grpSpMkLst>
            <pc:docMk/>
            <pc:sldMk cId="0" sldId="306"/>
            <ac:grpSpMk id="5" creationId="{54F0260A-F817-69ED-19CD-A4D7E3C8EF71}"/>
          </ac:grpSpMkLst>
        </pc:grpChg>
        <pc:grpChg chg="mod">
          <ac:chgData name="Justina Ojom" userId="cbdaed7d-8d45-4372-a16a-f3f8900c2f45" providerId="ADAL" clId="{9450581F-128B-4AC7-B111-605478E940B0}" dt="2023-02-17T18:03:56.318" v="2803"/>
          <ac:grpSpMkLst>
            <pc:docMk/>
            <pc:sldMk cId="0" sldId="306"/>
            <ac:grpSpMk id="7" creationId="{53677BE9-13CC-6FBE-9CB2-0B94142C1E23}"/>
          </ac:grpSpMkLst>
        </pc:grpChg>
      </pc:sldChg>
      <pc:sldChg chg="modSp mod modNotes modNotesTx">
        <pc:chgData name="Justina Ojom" userId="cbdaed7d-8d45-4372-a16a-f3f8900c2f45" providerId="ADAL" clId="{9450581F-128B-4AC7-B111-605478E940B0}" dt="2023-02-17T17:46:53.821" v="2785" actId="404"/>
        <pc:sldMkLst>
          <pc:docMk/>
          <pc:sldMk cId="0" sldId="311"/>
        </pc:sldMkLst>
        <pc:spChg chg="mod">
          <ac:chgData name="Justina Ojom" userId="cbdaed7d-8d45-4372-a16a-f3f8900c2f45" providerId="ADAL" clId="{9450581F-128B-4AC7-B111-605478E940B0}" dt="2023-02-17T16:59:09.353" v="1916" actId="20577"/>
          <ac:spMkLst>
            <pc:docMk/>
            <pc:sldMk cId="0" sldId="311"/>
            <ac:spMk id="29" creationId="{ACA8A372-CC53-E3E1-376B-3A940F7C2243}"/>
          </ac:spMkLst>
        </pc:spChg>
      </pc:sldChg>
      <pc:sldChg chg="modSp mod">
        <pc:chgData name="Justina Ojom" userId="cbdaed7d-8d45-4372-a16a-f3f8900c2f45" providerId="ADAL" clId="{9450581F-128B-4AC7-B111-605478E940B0}" dt="2023-02-17T17:07:38.037" v="2176" actId="20577"/>
        <pc:sldMkLst>
          <pc:docMk/>
          <pc:sldMk cId="0" sldId="316"/>
        </pc:sldMkLst>
        <pc:spChg chg="mod">
          <ac:chgData name="Justina Ojom" userId="cbdaed7d-8d45-4372-a16a-f3f8900c2f45" providerId="ADAL" clId="{9450581F-128B-4AC7-B111-605478E940B0}" dt="2023-02-17T17:07:38.037" v="2176" actId="20577"/>
          <ac:spMkLst>
            <pc:docMk/>
            <pc:sldMk cId="0" sldId="316"/>
            <ac:spMk id="42" creationId="{2E84646D-B356-B3F0-326E-6282FD74E07A}"/>
          </ac:spMkLst>
        </pc:spChg>
      </pc:sldChg>
      <pc:sldChg chg="modSp mod modNotesTx">
        <pc:chgData name="Justina Ojom" userId="cbdaed7d-8d45-4372-a16a-f3f8900c2f45" providerId="ADAL" clId="{9450581F-128B-4AC7-B111-605478E940B0}" dt="2023-02-17T17:08:45.692" v="2182" actId="20577"/>
        <pc:sldMkLst>
          <pc:docMk/>
          <pc:sldMk cId="0" sldId="317"/>
        </pc:sldMkLst>
        <pc:spChg chg="mod">
          <ac:chgData name="Justina Ojom" userId="cbdaed7d-8d45-4372-a16a-f3f8900c2f45" providerId="ADAL" clId="{9450581F-128B-4AC7-B111-605478E940B0}" dt="2023-02-17T17:08:42.400" v="2179" actId="20577"/>
          <ac:spMkLst>
            <pc:docMk/>
            <pc:sldMk cId="0" sldId="317"/>
            <ac:spMk id="8" creationId="{58FB4941-7240-FB20-F5A8-93D6A2F28F7F}"/>
          </ac:spMkLst>
        </pc:spChg>
      </pc:sldChg>
      <pc:sldChg chg="modNotesTx">
        <pc:chgData name="Justina Ojom" userId="cbdaed7d-8d45-4372-a16a-f3f8900c2f45" providerId="ADAL" clId="{9450581F-128B-4AC7-B111-605478E940B0}" dt="2023-02-17T17:09:00.984" v="2183" actId="20577"/>
        <pc:sldMkLst>
          <pc:docMk/>
          <pc:sldMk cId="0" sldId="320"/>
        </pc:sldMkLst>
      </pc:sldChg>
      <pc:sldChg chg="modSp mod modNotesTx">
        <pc:chgData name="Justina Ojom" userId="cbdaed7d-8d45-4372-a16a-f3f8900c2f45" providerId="ADAL" clId="{9450581F-128B-4AC7-B111-605478E940B0}" dt="2023-02-17T17:09:49.633" v="2268" actId="20577"/>
        <pc:sldMkLst>
          <pc:docMk/>
          <pc:sldMk cId="0" sldId="322"/>
        </pc:sldMkLst>
        <pc:spChg chg="mod">
          <ac:chgData name="Justina Ojom" userId="cbdaed7d-8d45-4372-a16a-f3f8900c2f45" providerId="ADAL" clId="{9450581F-128B-4AC7-B111-605478E940B0}" dt="2023-02-17T17:09:37.685" v="2197" actId="20577"/>
          <ac:spMkLst>
            <pc:docMk/>
            <pc:sldMk cId="0" sldId="322"/>
            <ac:spMk id="16" creationId="{976737AF-5EBA-D01F-6550-79E5033EC1EF}"/>
          </ac:spMkLst>
        </pc:spChg>
      </pc:sldChg>
      <pc:sldChg chg="modSp mod modNotesTx">
        <pc:chgData name="Justina Ojom" userId="cbdaed7d-8d45-4372-a16a-f3f8900c2f45" providerId="ADAL" clId="{9450581F-128B-4AC7-B111-605478E940B0}" dt="2023-02-17T17:10:32.211" v="2318" actId="20577"/>
        <pc:sldMkLst>
          <pc:docMk/>
          <pc:sldMk cId="0" sldId="323"/>
        </pc:sldMkLst>
        <pc:spChg chg="mod">
          <ac:chgData name="Justina Ojom" userId="cbdaed7d-8d45-4372-a16a-f3f8900c2f45" providerId="ADAL" clId="{9450581F-128B-4AC7-B111-605478E940B0}" dt="2023-02-17T17:10:32.211" v="2318" actId="20577"/>
          <ac:spMkLst>
            <pc:docMk/>
            <pc:sldMk cId="0" sldId="323"/>
            <ac:spMk id="8" creationId="{F10F21FF-AF0A-5C1A-05D6-298D4595A9F0}"/>
          </ac:spMkLst>
        </pc:spChg>
      </pc:sldChg>
      <pc:sldChg chg="modSp mod modNotesTx">
        <pc:chgData name="Justina Ojom" userId="cbdaed7d-8d45-4372-a16a-f3f8900c2f45" providerId="ADAL" clId="{9450581F-128B-4AC7-B111-605478E940B0}" dt="2023-02-17T17:19:42.409" v="2377" actId="20577"/>
        <pc:sldMkLst>
          <pc:docMk/>
          <pc:sldMk cId="0" sldId="327"/>
        </pc:sldMkLst>
        <pc:spChg chg="mod">
          <ac:chgData name="Justina Ojom" userId="cbdaed7d-8d45-4372-a16a-f3f8900c2f45" providerId="ADAL" clId="{9450581F-128B-4AC7-B111-605478E940B0}" dt="2023-02-17T17:19:24.532" v="2320" actId="20577"/>
          <ac:spMkLst>
            <pc:docMk/>
            <pc:sldMk cId="0" sldId="327"/>
            <ac:spMk id="8" creationId="{BFD11F2C-8BC4-EDCC-0176-9DD8A5B1743A}"/>
          </ac:spMkLst>
        </pc:spChg>
      </pc:sldChg>
      <pc:sldChg chg="modSp mod modNotes modNotesTx">
        <pc:chgData name="Justina Ojom" userId="cbdaed7d-8d45-4372-a16a-f3f8900c2f45" providerId="ADAL" clId="{9450581F-128B-4AC7-B111-605478E940B0}" dt="2023-02-17T17:49:40.776" v="2794" actId="313"/>
        <pc:sldMkLst>
          <pc:docMk/>
          <pc:sldMk cId="0" sldId="328"/>
        </pc:sldMkLst>
        <pc:spChg chg="mod">
          <ac:chgData name="Justina Ojom" userId="cbdaed7d-8d45-4372-a16a-f3f8900c2f45" providerId="ADAL" clId="{9450581F-128B-4AC7-B111-605478E940B0}" dt="2023-02-17T17:33:30.199" v="2587" actId="20577"/>
          <ac:spMkLst>
            <pc:docMk/>
            <pc:sldMk cId="0" sldId="328"/>
            <ac:spMk id="8" creationId="{4C2294BF-37BC-2D92-6A4E-B5B6101EE83F}"/>
          </ac:spMkLst>
        </pc:spChg>
        <pc:spChg chg="mod">
          <ac:chgData name="Justina Ojom" userId="cbdaed7d-8d45-4372-a16a-f3f8900c2f45" providerId="ADAL" clId="{9450581F-128B-4AC7-B111-605478E940B0}" dt="2023-02-17T17:49:38.951" v="2793" actId="313"/>
          <ac:spMkLst>
            <pc:docMk/>
            <pc:sldMk cId="0" sldId="328"/>
            <ac:spMk id="1372" creationId="{00000000-0000-0000-0000-000000000000}"/>
          </ac:spMkLst>
        </pc:spChg>
      </pc:sldChg>
      <pc:sldChg chg="modNotes modNotesTx">
        <pc:chgData name="Justina Ojom" userId="cbdaed7d-8d45-4372-a16a-f3f8900c2f45" providerId="ADAL" clId="{9450581F-128B-4AC7-B111-605478E940B0}" dt="2023-02-17T17:47:28.907" v="2788" actId="21"/>
        <pc:sldMkLst>
          <pc:docMk/>
          <pc:sldMk cId="0" sldId="331"/>
        </pc:sldMkLst>
      </pc:sldChg>
      <pc:sldChg chg="modSp mod modNotesTx">
        <pc:chgData name="Justina Ojom" userId="cbdaed7d-8d45-4372-a16a-f3f8900c2f45" providerId="ADAL" clId="{9450581F-128B-4AC7-B111-605478E940B0}" dt="2023-02-17T17:49:41.643" v="2795" actId="313"/>
        <pc:sldMkLst>
          <pc:docMk/>
          <pc:sldMk cId="0" sldId="332"/>
        </pc:sldMkLst>
        <pc:spChg chg="mod">
          <ac:chgData name="Justina Ojom" userId="cbdaed7d-8d45-4372-a16a-f3f8900c2f45" providerId="ADAL" clId="{9450581F-128B-4AC7-B111-605478E940B0}" dt="2023-02-17T17:30:54.894" v="2583" actId="20577"/>
          <ac:spMkLst>
            <pc:docMk/>
            <pc:sldMk cId="0" sldId="332"/>
            <ac:spMk id="8" creationId="{A23657D1-C598-A01B-E058-872C33484F85}"/>
          </ac:spMkLst>
        </pc:spChg>
      </pc:sldChg>
      <pc:sldChg chg="modNotesTx">
        <pc:chgData name="Justina Ojom" userId="cbdaed7d-8d45-4372-a16a-f3f8900c2f45" providerId="ADAL" clId="{9450581F-128B-4AC7-B111-605478E940B0}" dt="2023-02-17T17:37:34.930" v="2652" actId="20577"/>
        <pc:sldMkLst>
          <pc:docMk/>
          <pc:sldMk cId="0" sldId="335"/>
        </pc:sldMkLst>
      </pc:sldChg>
      <pc:sldChg chg="modSp mod">
        <pc:chgData name="Justina Ojom" userId="cbdaed7d-8d45-4372-a16a-f3f8900c2f45" providerId="ADAL" clId="{9450581F-128B-4AC7-B111-605478E940B0}" dt="2023-02-17T17:38:59.618" v="2666" actId="20577"/>
        <pc:sldMkLst>
          <pc:docMk/>
          <pc:sldMk cId="0" sldId="338"/>
        </pc:sldMkLst>
        <pc:spChg chg="mod">
          <ac:chgData name="Justina Ojom" userId="cbdaed7d-8d45-4372-a16a-f3f8900c2f45" providerId="ADAL" clId="{9450581F-128B-4AC7-B111-605478E940B0}" dt="2023-02-17T17:38:54.061" v="2662" actId="20577"/>
          <ac:spMkLst>
            <pc:docMk/>
            <pc:sldMk cId="0" sldId="338"/>
            <ac:spMk id="7" creationId="{A6550B53-D6F9-A75B-F9DF-7A7DF043BA39}"/>
          </ac:spMkLst>
        </pc:spChg>
        <pc:spChg chg="mod">
          <ac:chgData name="Justina Ojom" userId="cbdaed7d-8d45-4372-a16a-f3f8900c2f45" providerId="ADAL" clId="{9450581F-128B-4AC7-B111-605478E940B0}" dt="2023-02-17T17:38:56.423" v="2664" actId="20577"/>
          <ac:spMkLst>
            <pc:docMk/>
            <pc:sldMk cId="0" sldId="338"/>
            <ac:spMk id="8" creationId="{28E4F768-ED07-EE45-7EC5-0F90E8133D73}"/>
          </ac:spMkLst>
        </pc:spChg>
        <pc:spChg chg="mod">
          <ac:chgData name="Justina Ojom" userId="cbdaed7d-8d45-4372-a16a-f3f8900c2f45" providerId="ADAL" clId="{9450581F-128B-4AC7-B111-605478E940B0}" dt="2023-02-17T17:38:59.618" v="2666" actId="20577"/>
          <ac:spMkLst>
            <pc:docMk/>
            <pc:sldMk cId="0" sldId="338"/>
            <ac:spMk id="9" creationId="{D31178E6-80E0-FCD9-E767-FB42DDF725E5}"/>
          </ac:spMkLst>
        </pc:spChg>
        <pc:spChg chg="mod">
          <ac:chgData name="Justina Ojom" userId="cbdaed7d-8d45-4372-a16a-f3f8900c2f45" providerId="ADAL" clId="{9450581F-128B-4AC7-B111-605478E940B0}" dt="2023-02-17T17:38:43.460" v="2654" actId="20577"/>
          <ac:spMkLst>
            <pc:docMk/>
            <pc:sldMk cId="0" sldId="338"/>
            <ac:spMk id="1526" creationId="{00000000-0000-0000-0000-000000000000}"/>
          </ac:spMkLst>
        </pc:spChg>
        <pc:spChg chg="mod">
          <ac:chgData name="Justina Ojom" userId="cbdaed7d-8d45-4372-a16a-f3f8900c2f45" providerId="ADAL" clId="{9450581F-128B-4AC7-B111-605478E940B0}" dt="2023-02-17T17:38:47.019" v="2656" actId="20577"/>
          <ac:spMkLst>
            <pc:docMk/>
            <pc:sldMk cId="0" sldId="338"/>
            <ac:spMk id="1529" creationId="{00000000-0000-0000-0000-000000000000}"/>
          </ac:spMkLst>
        </pc:spChg>
        <pc:spChg chg="mod">
          <ac:chgData name="Justina Ojom" userId="cbdaed7d-8d45-4372-a16a-f3f8900c2f45" providerId="ADAL" clId="{9450581F-128B-4AC7-B111-605478E940B0}" dt="2023-02-17T17:38:49.284" v="2658" actId="20577"/>
          <ac:spMkLst>
            <pc:docMk/>
            <pc:sldMk cId="0" sldId="338"/>
            <ac:spMk id="1532" creationId="{00000000-0000-0000-0000-000000000000}"/>
          </ac:spMkLst>
        </pc:spChg>
        <pc:spChg chg="mod">
          <ac:chgData name="Justina Ojom" userId="cbdaed7d-8d45-4372-a16a-f3f8900c2f45" providerId="ADAL" clId="{9450581F-128B-4AC7-B111-605478E940B0}" dt="2023-02-17T17:38:51.949" v="2660" actId="20577"/>
          <ac:spMkLst>
            <pc:docMk/>
            <pc:sldMk cId="0" sldId="338"/>
            <ac:spMk id="1535" creationId="{00000000-0000-0000-0000-000000000000}"/>
          </ac:spMkLst>
        </pc:spChg>
      </pc:sldChg>
      <pc:sldChg chg="modSp mod modNotesTx">
        <pc:chgData name="Justina Ojom" userId="cbdaed7d-8d45-4372-a16a-f3f8900c2f45" providerId="ADAL" clId="{9450581F-128B-4AC7-B111-605478E940B0}" dt="2023-02-17T17:49:42.282" v="2796" actId="313"/>
        <pc:sldMkLst>
          <pc:docMk/>
          <pc:sldMk cId="0" sldId="343"/>
        </pc:sldMkLst>
        <pc:spChg chg="mod">
          <ac:chgData name="Justina Ojom" userId="cbdaed7d-8d45-4372-a16a-f3f8900c2f45" providerId="ADAL" clId="{9450581F-128B-4AC7-B111-605478E940B0}" dt="2023-02-17T17:40:31.703" v="2727" actId="20577"/>
          <ac:spMkLst>
            <pc:docMk/>
            <pc:sldMk cId="0" sldId="343"/>
            <ac:spMk id="8" creationId="{804B6722-E4E6-AF29-8CC7-D514628BBEA8}"/>
          </ac:spMkLst>
        </pc:spChg>
      </pc:sldChg>
      <pc:sldChg chg="modSp mod modNotesTx">
        <pc:chgData name="Justina Ojom" userId="cbdaed7d-8d45-4372-a16a-f3f8900c2f45" providerId="ADAL" clId="{9450581F-128B-4AC7-B111-605478E940B0}" dt="2023-02-17T17:49:49.292" v="2802" actId="313"/>
        <pc:sldMkLst>
          <pc:docMk/>
          <pc:sldMk cId="0" sldId="350"/>
        </pc:sldMkLst>
        <pc:spChg chg="mod">
          <ac:chgData name="Justina Ojom" userId="cbdaed7d-8d45-4372-a16a-f3f8900c2f45" providerId="ADAL" clId="{9450581F-128B-4AC7-B111-605478E940B0}" dt="2023-02-17T17:41:47.265" v="2780" actId="3064"/>
          <ac:spMkLst>
            <pc:docMk/>
            <pc:sldMk cId="0" sldId="350"/>
            <ac:spMk id="8" creationId="{CEDCAE56-4523-0E2F-9C1D-580C7A631DBE}"/>
          </ac:spMkLst>
        </pc:spChg>
        <pc:spChg chg="mod">
          <ac:chgData name="Justina Ojom" userId="cbdaed7d-8d45-4372-a16a-f3f8900c2f45" providerId="ADAL" clId="{9450581F-128B-4AC7-B111-605478E940B0}" dt="2023-02-17T17:49:43.595" v="2797" actId="313"/>
          <ac:spMkLst>
            <pc:docMk/>
            <pc:sldMk cId="0" sldId="350"/>
            <ac:spMk id="24" creationId="{236250B0-B5C4-7C82-DE52-BCF71D881723}"/>
          </ac:spMkLst>
        </pc:spChg>
      </pc:sldChg>
      <pc:sldChg chg="modSp mod">
        <pc:chgData name="Justina Ojom" userId="cbdaed7d-8d45-4372-a16a-f3f8900c2f45" providerId="ADAL" clId="{9450581F-128B-4AC7-B111-605478E940B0}" dt="2023-02-17T09:11:56.628" v="8" actId="20577"/>
        <pc:sldMkLst>
          <pc:docMk/>
          <pc:sldMk cId="0" sldId="353"/>
        </pc:sldMkLst>
        <pc:spChg chg="mod">
          <ac:chgData name="Justina Ojom" userId="cbdaed7d-8d45-4372-a16a-f3f8900c2f45" providerId="ADAL" clId="{9450581F-128B-4AC7-B111-605478E940B0}" dt="2023-02-17T09:11:56.628" v="8" actId="20577"/>
          <ac:spMkLst>
            <pc:docMk/>
            <pc:sldMk cId="0" sldId="353"/>
            <ac:spMk id="1780" creationId="{00000000-0000-0000-0000-000000000000}"/>
          </ac:spMkLst>
        </pc:spChg>
        <pc:spChg chg="mod">
          <ac:chgData name="Justina Ojom" userId="cbdaed7d-8d45-4372-a16a-f3f8900c2f45" providerId="ADAL" clId="{9450581F-128B-4AC7-B111-605478E940B0}" dt="2023-02-17T09:11:48.590" v="2" actId="20577"/>
          <ac:spMkLst>
            <pc:docMk/>
            <pc:sldMk cId="0" sldId="353"/>
            <ac:spMk id="1781" creationId="{00000000-0000-0000-0000-000000000000}"/>
          </ac:spMkLst>
        </pc:spChg>
        <pc:spChg chg="mod">
          <ac:chgData name="Justina Ojom" userId="cbdaed7d-8d45-4372-a16a-f3f8900c2f45" providerId="ADAL" clId="{9450581F-128B-4AC7-B111-605478E940B0}" dt="2023-02-17T09:11:53.907" v="5" actId="20577"/>
          <ac:spMkLst>
            <pc:docMk/>
            <pc:sldMk cId="0" sldId="353"/>
            <ac:spMk id="1782" creationId="{00000000-0000-0000-0000-000000000000}"/>
          </ac:spMkLst>
        </pc:spChg>
      </pc:sldChg>
      <pc:sldChg chg="modSp mod">
        <pc:chgData name="Justina Ojom" userId="cbdaed7d-8d45-4372-a16a-f3f8900c2f45" providerId="ADAL" clId="{9450581F-128B-4AC7-B111-605478E940B0}" dt="2023-02-17T17:42:24.698" v="2783" actId="20577"/>
        <pc:sldMkLst>
          <pc:docMk/>
          <pc:sldMk cId="0" sldId="354"/>
        </pc:sldMkLst>
        <pc:spChg chg="mod">
          <ac:chgData name="Justina Ojom" userId="cbdaed7d-8d45-4372-a16a-f3f8900c2f45" providerId="ADAL" clId="{9450581F-128B-4AC7-B111-605478E940B0}" dt="2023-02-17T17:42:24.698" v="2783" actId="20577"/>
          <ac:spMkLst>
            <pc:docMk/>
            <pc:sldMk cId="0" sldId="354"/>
            <ac:spMk id="11" creationId="{7B6764E5-9C45-0B06-5324-E784F6885332}"/>
          </ac:spMkLst>
        </pc:spChg>
      </pc:sldChg>
      <pc:sldChg chg="modNotes">
        <pc:chgData name="Justina Ojom" userId="cbdaed7d-8d45-4372-a16a-f3f8900c2f45" providerId="ADAL" clId="{9450581F-128B-4AC7-B111-605478E940B0}" dt="2023-02-17T09:59:37.880" v="53" actId="20577"/>
        <pc:sldMkLst>
          <pc:docMk/>
          <pc:sldMk cId="3942298219" sldId="369"/>
        </pc:sldMkLst>
      </pc:sldChg>
      <pc:sldChg chg="modNotesTx">
        <pc:chgData name="Justina Ojom" userId="cbdaed7d-8d45-4372-a16a-f3f8900c2f45" providerId="ADAL" clId="{9450581F-128B-4AC7-B111-605478E940B0}" dt="2023-02-17T09:32:57.698" v="26" actId="20577"/>
        <pc:sldMkLst>
          <pc:docMk/>
          <pc:sldMk cId="1135193378" sldId="370"/>
        </pc:sldMkLst>
      </pc:sldChg>
      <pc:sldChg chg="modNotes">
        <pc:chgData name="Justina Ojom" userId="cbdaed7d-8d45-4372-a16a-f3f8900c2f45" providerId="ADAL" clId="{9450581F-128B-4AC7-B111-605478E940B0}" dt="2023-02-17T16:58:11.984" v="1899"/>
        <pc:sldMkLst>
          <pc:docMk/>
          <pc:sldMk cId="3282811747" sldId="389"/>
        </pc:sldMkLst>
      </pc:sldChg>
      <pc:sldChg chg="modNotesTx">
        <pc:chgData name="Justina Ojom" userId="cbdaed7d-8d45-4372-a16a-f3f8900c2f45" providerId="ADAL" clId="{9450581F-128B-4AC7-B111-605478E940B0}" dt="2023-02-17T17:09:15.112" v="2191" actId="20577"/>
        <pc:sldMkLst>
          <pc:docMk/>
          <pc:sldMk cId="4137634885" sldId="391"/>
        </pc:sldMkLst>
      </pc:sldChg>
      <pc:sldChg chg="modNotes modNotesTx">
        <pc:chgData name="Justina Ojom" userId="cbdaed7d-8d45-4372-a16a-f3f8900c2f45" providerId="ADAL" clId="{9450581F-128B-4AC7-B111-605478E940B0}" dt="2023-02-17T17:23:48.610" v="2478" actId="11"/>
        <pc:sldMkLst>
          <pc:docMk/>
          <pc:sldMk cId="299661085" sldId="399"/>
        </pc:sldMkLst>
      </pc:sldChg>
      <pc:sldChg chg="modNotes">
        <pc:chgData name="Justina Ojom" userId="cbdaed7d-8d45-4372-a16a-f3f8900c2f45" providerId="ADAL" clId="{9450581F-128B-4AC7-B111-605478E940B0}" dt="2023-02-17T17:47:34.382" v="2792" actId="20577"/>
        <pc:sldMkLst>
          <pc:docMk/>
          <pc:sldMk cId="1123208161" sldId="400"/>
        </pc:sldMkLst>
      </pc:sldChg>
    </pc:docChg>
  </pc:docChgLst>
  <pc:docChgLst>
    <pc:chgData name="Crystal Stewart" userId="GKZZVnRSUXtTMPrb39Zri5wg64SiJQpaNi8UeT9rgak=" providerId="None" clId="Web-{03F448C7-F035-4725-B6B9-F1C3EC56DCD0}"/>
    <pc:docChg chg="modSld">
      <pc:chgData name="Crystal Stewart" userId="GKZZVnRSUXtTMPrb39Zri5wg64SiJQpaNi8UeT9rgak=" providerId="None" clId="Web-{03F448C7-F035-4725-B6B9-F1C3EC56DCD0}" dt="2023-03-13T14:28:06.727" v="2"/>
      <pc:docMkLst>
        <pc:docMk/>
      </pc:docMkLst>
      <pc:sldChg chg="delSp">
        <pc:chgData name="Crystal Stewart" userId="GKZZVnRSUXtTMPrb39Zri5wg64SiJQpaNi8UeT9rgak=" providerId="None" clId="Web-{03F448C7-F035-4725-B6B9-F1C3EC56DCD0}" dt="2023-03-13T13:01:53.903" v="0"/>
        <pc:sldMkLst>
          <pc:docMk/>
          <pc:sldMk cId="0" sldId="256"/>
        </pc:sldMkLst>
        <pc:picChg chg="del">
          <ac:chgData name="Crystal Stewart" userId="GKZZVnRSUXtTMPrb39Zri5wg64SiJQpaNi8UeT9rgak=" providerId="None" clId="Web-{03F448C7-F035-4725-B6B9-F1C3EC56DCD0}" dt="2023-03-13T13:01:53.903" v="0"/>
          <ac:picMkLst>
            <pc:docMk/>
            <pc:sldMk cId="0" sldId="256"/>
            <ac:picMk id="7" creationId="{7CC5111B-4A21-2185-93A8-40007ED57517}"/>
          </ac:picMkLst>
        </pc:picChg>
      </pc:sldChg>
      <pc:sldChg chg="modNotes">
        <pc:chgData name="Crystal Stewart" userId="GKZZVnRSUXtTMPrb39Zri5wg64SiJQpaNi8UeT9rgak=" providerId="None" clId="Web-{03F448C7-F035-4725-B6B9-F1C3EC56DCD0}" dt="2023-03-13T14:28:06.727" v="2"/>
        <pc:sldMkLst>
          <pc:docMk/>
          <pc:sldMk cId="0" sldId="289"/>
        </pc:sldMkLst>
      </pc:sldChg>
    </pc:docChg>
  </pc:docChgLst>
  <pc:docChgLst>
    <pc:chgData name="Justina Ojom" userId="cbdaed7d-8d45-4372-a16a-f3f8900c2f45" providerId="ADAL" clId="{503114CF-9C5A-4F37-9F70-3181BD028516}"/>
    <pc:docChg chg="undo redo custSel addSld delSld modSld modSection modNotesMaster">
      <pc:chgData name="Justina Ojom" userId="cbdaed7d-8d45-4372-a16a-f3f8900c2f45" providerId="ADAL" clId="{503114CF-9C5A-4F37-9F70-3181BD028516}" dt="2023-02-16T02:26:39.294" v="13408"/>
      <pc:docMkLst>
        <pc:docMk/>
      </pc:docMkLst>
      <pc:sldChg chg="addSp delSp modSp mod modNotes">
        <pc:chgData name="Justina Ojom" userId="cbdaed7d-8d45-4372-a16a-f3f8900c2f45" providerId="ADAL" clId="{503114CF-9C5A-4F37-9F70-3181BD028516}" dt="2023-02-16T02:26:39.294" v="13408"/>
        <pc:sldMkLst>
          <pc:docMk/>
          <pc:sldMk cId="0" sldId="256"/>
        </pc:sldMkLst>
        <pc:picChg chg="add mod">
          <ac:chgData name="Justina Ojom" userId="cbdaed7d-8d45-4372-a16a-f3f8900c2f45" providerId="ADAL" clId="{503114CF-9C5A-4F37-9F70-3181BD028516}" dt="2023-02-16T02:26:39.294" v="13408"/>
          <ac:picMkLst>
            <pc:docMk/>
            <pc:sldMk cId="0" sldId="256"/>
            <ac:picMk id="4" creationId="{CCCCA2D3-97F8-DC91-6A0F-BE1CFEE32138}"/>
          </ac:picMkLst>
        </pc:picChg>
        <pc:picChg chg="del">
          <ac:chgData name="Justina Ojom" userId="cbdaed7d-8d45-4372-a16a-f3f8900c2f45" providerId="ADAL" clId="{503114CF-9C5A-4F37-9F70-3181BD028516}" dt="2023-02-16T02:26:39.059" v="13407" actId="478"/>
          <ac:picMkLst>
            <pc:docMk/>
            <pc:sldMk cId="0" sldId="256"/>
            <ac:picMk id="254" creationId="{00000000-0000-0000-0000-000000000000}"/>
          </ac:picMkLst>
        </pc:picChg>
      </pc:sldChg>
      <pc:sldChg chg="modNotes modNotesTx">
        <pc:chgData name="Justina Ojom" userId="cbdaed7d-8d45-4372-a16a-f3f8900c2f45" providerId="ADAL" clId="{503114CF-9C5A-4F37-9F70-3181BD028516}" dt="2023-02-16T02:21:11.821" v="13248"/>
        <pc:sldMkLst>
          <pc:docMk/>
          <pc:sldMk cId="0" sldId="257"/>
        </pc:sldMkLst>
      </pc:sldChg>
      <pc:sldChg chg="modSp mod modNotes">
        <pc:chgData name="Justina Ojom" userId="cbdaed7d-8d45-4372-a16a-f3f8900c2f45" providerId="ADAL" clId="{503114CF-9C5A-4F37-9F70-3181BD028516}" dt="2023-02-16T02:21:13.627" v="13251"/>
        <pc:sldMkLst>
          <pc:docMk/>
          <pc:sldMk cId="0" sldId="258"/>
        </pc:sldMkLst>
        <pc:spChg chg="mod">
          <ac:chgData name="Justina Ojom" userId="cbdaed7d-8d45-4372-a16a-f3f8900c2f45" providerId="ADAL" clId="{503114CF-9C5A-4F37-9F70-3181BD028516}" dt="2023-02-16T02:02:39.549" v="13151"/>
          <ac:spMkLst>
            <pc:docMk/>
            <pc:sldMk cId="0" sldId="258"/>
            <ac:spMk id="2" creationId="{C8213329-FBA7-85FB-A254-D3FBC0F72C2D}"/>
          </ac:spMkLst>
        </pc:spChg>
      </pc:sldChg>
      <pc:sldChg chg="modSp mod modNotes">
        <pc:chgData name="Justina Ojom" userId="cbdaed7d-8d45-4372-a16a-f3f8900c2f45" providerId="ADAL" clId="{503114CF-9C5A-4F37-9F70-3181BD028516}" dt="2023-02-16T02:21:14.302" v="13252"/>
        <pc:sldMkLst>
          <pc:docMk/>
          <pc:sldMk cId="0" sldId="259"/>
        </pc:sldMkLst>
        <pc:spChg chg="mod">
          <ac:chgData name="Justina Ojom" userId="cbdaed7d-8d45-4372-a16a-f3f8900c2f45" providerId="ADAL" clId="{503114CF-9C5A-4F37-9F70-3181BD028516}" dt="2023-02-16T02:02:59.887" v="13161" actId="404"/>
          <ac:spMkLst>
            <pc:docMk/>
            <pc:sldMk cId="0" sldId="259"/>
            <ac:spMk id="283" creationId="{00000000-0000-0000-0000-000000000000}"/>
          </ac:spMkLst>
        </pc:spChg>
      </pc:sldChg>
      <pc:sldChg chg="modNotes">
        <pc:chgData name="Justina Ojom" userId="cbdaed7d-8d45-4372-a16a-f3f8900c2f45" providerId="ADAL" clId="{503114CF-9C5A-4F37-9F70-3181BD028516}" dt="2023-02-16T02:21:14.902" v="13253"/>
        <pc:sldMkLst>
          <pc:docMk/>
          <pc:sldMk cId="0" sldId="260"/>
        </pc:sldMkLst>
      </pc:sldChg>
      <pc:sldChg chg="modNotes">
        <pc:chgData name="Justina Ojom" userId="cbdaed7d-8d45-4372-a16a-f3f8900c2f45" providerId="ADAL" clId="{503114CF-9C5A-4F37-9F70-3181BD028516}" dt="2023-02-16T02:21:15.486" v="13254"/>
        <pc:sldMkLst>
          <pc:docMk/>
          <pc:sldMk cId="0" sldId="261"/>
        </pc:sldMkLst>
      </pc:sldChg>
      <pc:sldChg chg="modNotes">
        <pc:chgData name="Justina Ojom" userId="cbdaed7d-8d45-4372-a16a-f3f8900c2f45" providerId="ADAL" clId="{503114CF-9C5A-4F37-9F70-3181BD028516}" dt="2023-02-16T02:21:16.040" v="13255"/>
        <pc:sldMkLst>
          <pc:docMk/>
          <pc:sldMk cId="0" sldId="262"/>
        </pc:sldMkLst>
      </pc:sldChg>
      <pc:sldChg chg="modNotes">
        <pc:chgData name="Justina Ojom" userId="cbdaed7d-8d45-4372-a16a-f3f8900c2f45" providerId="ADAL" clId="{503114CF-9C5A-4F37-9F70-3181BD028516}" dt="2023-02-16T02:21:16.601" v="13256"/>
        <pc:sldMkLst>
          <pc:docMk/>
          <pc:sldMk cId="0" sldId="263"/>
        </pc:sldMkLst>
      </pc:sldChg>
      <pc:sldChg chg="modNotes">
        <pc:chgData name="Justina Ojom" userId="cbdaed7d-8d45-4372-a16a-f3f8900c2f45" providerId="ADAL" clId="{503114CF-9C5A-4F37-9F70-3181BD028516}" dt="2023-02-16T02:21:17.224" v="13257"/>
        <pc:sldMkLst>
          <pc:docMk/>
          <pc:sldMk cId="0" sldId="264"/>
        </pc:sldMkLst>
      </pc:sldChg>
      <pc:sldChg chg="modNotes">
        <pc:chgData name="Justina Ojom" userId="cbdaed7d-8d45-4372-a16a-f3f8900c2f45" providerId="ADAL" clId="{503114CF-9C5A-4F37-9F70-3181BD028516}" dt="2023-02-16T02:21:18.029" v="13258"/>
        <pc:sldMkLst>
          <pc:docMk/>
          <pc:sldMk cId="0" sldId="265"/>
        </pc:sldMkLst>
      </pc:sldChg>
      <pc:sldChg chg="modNotes">
        <pc:chgData name="Justina Ojom" userId="cbdaed7d-8d45-4372-a16a-f3f8900c2f45" providerId="ADAL" clId="{503114CF-9C5A-4F37-9F70-3181BD028516}" dt="2023-02-16T02:21:18.575" v="13259"/>
        <pc:sldMkLst>
          <pc:docMk/>
          <pc:sldMk cId="0" sldId="266"/>
        </pc:sldMkLst>
      </pc:sldChg>
      <pc:sldChg chg="modNotes">
        <pc:chgData name="Justina Ojom" userId="cbdaed7d-8d45-4372-a16a-f3f8900c2f45" providerId="ADAL" clId="{503114CF-9C5A-4F37-9F70-3181BD028516}" dt="2023-02-16T02:21:19.730" v="13261"/>
        <pc:sldMkLst>
          <pc:docMk/>
          <pc:sldMk cId="0" sldId="267"/>
        </pc:sldMkLst>
      </pc:sldChg>
      <pc:sldChg chg="modNotes">
        <pc:chgData name="Justina Ojom" userId="cbdaed7d-8d45-4372-a16a-f3f8900c2f45" providerId="ADAL" clId="{503114CF-9C5A-4F37-9F70-3181BD028516}" dt="2023-02-16T02:21:21.265" v="13263"/>
        <pc:sldMkLst>
          <pc:docMk/>
          <pc:sldMk cId="0" sldId="268"/>
        </pc:sldMkLst>
      </pc:sldChg>
      <pc:sldChg chg="addSp delSp modSp mod modNotes modNotesTx">
        <pc:chgData name="Justina Ojom" userId="cbdaed7d-8d45-4372-a16a-f3f8900c2f45" providerId="ADAL" clId="{503114CF-9C5A-4F37-9F70-3181BD028516}" dt="2023-02-16T02:21:21.789" v="13264"/>
        <pc:sldMkLst>
          <pc:docMk/>
          <pc:sldMk cId="0" sldId="269"/>
        </pc:sldMkLst>
        <pc:spChg chg="mod">
          <ac:chgData name="Justina Ojom" userId="cbdaed7d-8d45-4372-a16a-f3f8900c2f45" providerId="ADAL" clId="{503114CF-9C5A-4F37-9F70-3181BD028516}" dt="2023-02-15T16:15:11.205" v="2678" actId="12"/>
          <ac:spMkLst>
            <pc:docMk/>
            <pc:sldMk cId="0" sldId="269"/>
            <ac:spMk id="18" creationId="{48BAD3C1-F3C3-44B5-A770-1FCB38A85D8B}"/>
          </ac:spMkLst>
        </pc:spChg>
        <pc:spChg chg="mod">
          <ac:chgData name="Justina Ojom" userId="cbdaed7d-8d45-4372-a16a-f3f8900c2f45" providerId="ADAL" clId="{503114CF-9C5A-4F37-9F70-3181BD028516}" dt="2023-02-15T22:32:40.978" v="12855"/>
          <ac:spMkLst>
            <pc:docMk/>
            <pc:sldMk cId="0" sldId="269"/>
            <ac:spMk id="19" creationId="{B3CFA1D4-130D-B80E-ED5A-94DD9F134118}"/>
          </ac:spMkLst>
        </pc:spChg>
        <pc:spChg chg="mod">
          <ac:chgData name="Justina Ojom" userId="cbdaed7d-8d45-4372-a16a-f3f8900c2f45" providerId="ADAL" clId="{503114CF-9C5A-4F37-9F70-3181BD028516}" dt="2023-02-15T22:32:40.978" v="12855"/>
          <ac:spMkLst>
            <pc:docMk/>
            <pc:sldMk cId="0" sldId="269"/>
            <ac:spMk id="22" creationId="{975D2DA7-7C9C-5BED-9D2D-706B1AE1EC59}"/>
          </ac:spMkLst>
        </pc:spChg>
        <pc:spChg chg="mod">
          <ac:chgData name="Justina Ojom" userId="cbdaed7d-8d45-4372-a16a-f3f8900c2f45" providerId="ADAL" clId="{503114CF-9C5A-4F37-9F70-3181BD028516}" dt="2023-02-15T22:32:40.978" v="12855"/>
          <ac:spMkLst>
            <pc:docMk/>
            <pc:sldMk cId="0" sldId="269"/>
            <ac:spMk id="23" creationId="{DEFC9C1B-AD76-5AFF-7C09-A7475CC8BF55}"/>
          </ac:spMkLst>
        </pc:spChg>
        <pc:spChg chg="mod">
          <ac:chgData name="Justina Ojom" userId="cbdaed7d-8d45-4372-a16a-f3f8900c2f45" providerId="ADAL" clId="{503114CF-9C5A-4F37-9F70-3181BD028516}" dt="2023-02-15T22:32:40.978" v="12855"/>
          <ac:spMkLst>
            <pc:docMk/>
            <pc:sldMk cId="0" sldId="269"/>
            <ac:spMk id="24" creationId="{62121F9E-157D-4269-A5CB-53CEF718B560}"/>
          </ac:spMkLst>
        </pc:spChg>
        <pc:spChg chg="mod">
          <ac:chgData name="Justina Ojom" userId="cbdaed7d-8d45-4372-a16a-f3f8900c2f45" providerId="ADAL" clId="{503114CF-9C5A-4F37-9F70-3181BD028516}" dt="2023-02-15T22:32:40.978" v="12855"/>
          <ac:spMkLst>
            <pc:docMk/>
            <pc:sldMk cId="0" sldId="269"/>
            <ac:spMk id="25" creationId="{7E888ED4-9695-6FC6-7CE6-0140C595AA30}"/>
          </ac:spMkLst>
        </pc:spChg>
        <pc:spChg chg="mod">
          <ac:chgData name="Justina Ojom" userId="cbdaed7d-8d45-4372-a16a-f3f8900c2f45" providerId="ADAL" clId="{503114CF-9C5A-4F37-9F70-3181BD028516}" dt="2023-02-16T01:50:24.649" v="13116"/>
          <ac:spMkLst>
            <pc:docMk/>
            <pc:sldMk cId="0" sldId="269"/>
            <ac:spMk id="27" creationId="{DA71D15C-5008-8B40-F7A4-58B8FDACF58D}"/>
          </ac:spMkLst>
        </pc:spChg>
        <pc:spChg chg="mod">
          <ac:chgData name="Justina Ojom" userId="cbdaed7d-8d45-4372-a16a-f3f8900c2f45" providerId="ADAL" clId="{503114CF-9C5A-4F37-9F70-3181BD028516}" dt="2023-02-16T01:50:24.649" v="13116"/>
          <ac:spMkLst>
            <pc:docMk/>
            <pc:sldMk cId="0" sldId="269"/>
            <ac:spMk id="28" creationId="{8022A6D5-1D82-E32A-DF85-51003849F813}"/>
          </ac:spMkLst>
        </pc:spChg>
        <pc:spChg chg="mod">
          <ac:chgData name="Justina Ojom" userId="cbdaed7d-8d45-4372-a16a-f3f8900c2f45" providerId="ADAL" clId="{503114CF-9C5A-4F37-9F70-3181BD028516}" dt="2023-02-16T01:50:24.649" v="13116"/>
          <ac:spMkLst>
            <pc:docMk/>
            <pc:sldMk cId="0" sldId="269"/>
            <ac:spMk id="29" creationId="{E5C7B206-F577-FDFE-A50F-35D394FDDA01}"/>
          </ac:spMkLst>
        </pc:spChg>
        <pc:spChg chg="mod">
          <ac:chgData name="Justina Ojom" userId="cbdaed7d-8d45-4372-a16a-f3f8900c2f45" providerId="ADAL" clId="{503114CF-9C5A-4F37-9F70-3181BD028516}" dt="2023-02-16T01:50:24.649" v="13116"/>
          <ac:spMkLst>
            <pc:docMk/>
            <pc:sldMk cId="0" sldId="269"/>
            <ac:spMk id="30" creationId="{F8D35C29-98EE-3870-EC16-286F4DF81ED1}"/>
          </ac:spMkLst>
        </pc:spChg>
        <pc:spChg chg="mod">
          <ac:chgData name="Justina Ojom" userId="cbdaed7d-8d45-4372-a16a-f3f8900c2f45" providerId="ADAL" clId="{503114CF-9C5A-4F37-9F70-3181BD028516}" dt="2023-02-15T22:32:47.580" v="12857" actId="1076"/>
          <ac:spMkLst>
            <pc:docMk/>
            <pc:sldMk cId="0" sldId="269"/>
            <ac:spMk id="479" creationId="{00000000-0000-0000-0000-000000000000}"/>
          </ac:spMkLst>
        </pc:spChg>
        <pc:grpChg chg="add mod">
          <ac:chgData name="Justina Ojom" userId="cbdaed7d-8d45-4372-a16a-f3f8900c2f45" providerId="ADAL" clId="{503114CF-9C5A-4F37-9F70-3181BD028516}" dt="2023-02-15T22:32:40.978" v="12855"/>
          <ac:grpSpMkLst>
            <pc:docMk/>
            <pc:sldMk cId="0" sldId="269"/>
            <ac:grpSpMk id="17" creationId="{E3E2DFB9-A1B2-436B-3070-188E101CDEA9}"/>
          </ac:grpSpMkLst>
        </pc:grpChg>
        <pc:grpChg chg="mod">
          <ac:chgData name="Justina Ojom" userId="cbdaed7d-8d45-4372-a16a-f3f8900c2f45" providerId="ADAL" clId="{503114CF-9C5A-4F37-9F70-3181BD028516}" dt="2023-02-15T22:32:40.978" v="12855"/>
          <ac:grpSpMkLst>
            <pc:docMk/>
            <pc:sldMk cId="0" sldId="269"/>
            <ac:grpSpMk id="20" creationId="{35DE74B8-11FA-408E-1FA1-93435C34B77A}"/>
          </ac:grpSpMkLst>
        </pc:grpChg>
        <pc:grpChg chg="mod">
          <ac:chgData name="Justina Ojom" userId="cbdaed7d-8d45-4372-a16a-f3f8900c2f45" providerId="ADAL" clId="{503114CF-9C5A-4F37-9F70-3181BD028516}" dt="2023-02-15T22:32:40.978" v="12855"/>
          <ac:grpSpMkLst>
            <pc:docMk/>
            <pc:sldMk cId="0" sldId="269"/>
            <ac:grpSpMk id="21" creationId="{F1649BE3-26B6-33C0-FDEE-4EFD3B91C114}"/>
          </ac:grpSpMkLst>
        </pc:grpChg>
        <pc:grpChg chg="add del mod">
          <ac:chgData name="Justina Ojom" userId="cbdaed7d-8d45-4372-a16a-f3f8900c2f45" providerId="ADAL" clId="{503114CF-9C5A-4F37-9F70-3181BD028516}" dt="2023-02-16T01:50:25.257" v="13117"/>
          <ac:grpSpMkLst>
            <pc:docMk/>
            <pc:sldMk cId="0" sldId="269"/>
            <ac:grpSpMk id="26" creationId="{F8F1DA5B-0145-4AFE-0843-37C32DE51EAE}"/>
          </ac:grpSpMkLst>
        </pc:grpChg>
      </pc:sldChg>
      <pc:sldChg chg="modNotes">
        <pc:chgData name="Justina Ojom" userId="cbdaed7d-8d45-4372-a16a-f3f8900c2f45" providerId="ADAL" clId="{503114CF-9C5A-4F37-9F70-3181BD028516}" dt="2023-02-16T02:21:23.571" v="13267"/>
        <pc:sldMkLst>
          <pc:docMk/>
          <pc:sldMk cId="0" sldId="270"/>
        </pc:sldMkLst>
      </pc:sldChg>
      <pc:sldChg chg="modNotes">
        <pc:chgData name="Justina Ojom" userId="cbdaed7d-8d45-4372-a16a-f3f8900c2f45" providerId="ADAL" clId="{503114CF-9C5A-4F37-9F70-3181BD028516}" dt="2023-02-16T02:21:24.155" v="13268"/>
        <pc:sldMkLst>
          <pc:docMk/>
          <pc:sldMk cId="0" sldId="271"/>
        </pc:sldMkLst>
      </pc:sldChg>
      <pc:sldChg chg="delCm modNotes">
        <pc:chgData name="Justina Ojom" userId="cbdaed7d-8d45-4372-a16a-f3f8900c2f45" providerId="ADAL" clId="{503114CF-9C5A-4F37-9F70-3181BD028516}" dt="2023-02-16T02:21:24.690" v="13269"/>
        <pc:sldMkLst>
          <pc:docMk/>
          <pc:sldMk cId="0" sldId="272"/>
        </pc:sldMkLst>
      </pc:sldChg>
      <pc:sldChg chg="modSp mod modNotes">
        <pc:chgData name="Justina Ojom" userId="cbdaed7d-8d45-4372-a16a-f3f8900c2f45" providerId="ADAL" clId="{503114CF-9C5A-4F37-9F70-3181BD028516}" dt="2023-02-16T02:21:25.219" v="13270"/>
        <pc:sldMkLst>
          <pc:docMk/>
          <pc:sldMk cId="0" sldId="273"/>
        </pc:sldMkLst>
        <pc:spChg chg="mod">
          <ac:chgData name="Justina Ojom" userId="cbdaed7d-8d45-4372-a16a-f3f8900c2f45" providerId="ADAL" clId="{503114CF-9C5A-4F37-9F70-3181BD028516}" dt="2023-02-15T22:26:19.167" v="12666" actId="20577"/>
          <ac:spMkLst>
            <pc:docMk/>
            <pc:sldMk cId="0" sldId="273"/>
            <ac:spMk id="24" creationId="{AA6A607E-5744-CE17-A2C9-7293F80AD57A}"/>
          </ac:spMkLst>
        </pc:spChg>
        <pc:spChg chg="mod">
          <ac:chgData name="Justina Ojom" userId="cbdaed7d-8d45-4372-a16a-f3f8900c2f45" providerId="ADAL" clId="{503114CF-9C5A-4F37-9F70-3181BD028516}" dt="2023-02-16T02:03:14.729" v="13162" actId="13926"/>
          <ac:spMkLst>
            <pc:docMk/>
            <pc:sldMk cId="0" sldId="273"/>
            <ac:spMk id="534" creationId="{00000000-0000-0000-0000-000000000000}"/>
          </ac:spMkLst>
        </pc:spChg>
      </pc:sldChg>
      <pc:sldChg chg="addSp modSp mod modNotes modNotesTx">
        <pc:chgData name="Justina Ojom" userId="cbdaed7d-8d45-4372-a16a-f3f8900c2f45" providerId="ADAL" clId="{503114CF-9C5A-4F37-9F70-3181BD028516}" dt="2023-02-16T02:21:26.803" v="13273"/>
        <pc:sldMkLst>
          <pc:docMk/>
          <pc:sldMk cId="0" sldId="274"/>
        </pc:sldMkLst>
        <pc:spChg chg="mod">
          <ac:chgData name="Justina Ojom" userId="cbdaed7d-8d45-4372-a16a-f3f8900c2f45" providerId="ADAL" clId="{503114CF-9C5A-4F37-9F70-3181BD028516}" dt="2023-02-15T22:33:13.947" v="12865"/>
          <ac:spMkLst>
            <pc:docMk/>
            <pc:sldMk cId="0" sldId="274"/>
            <ac:spMk id="3" creationId="{211BC87F-56A5-1C15-0926-25D663A1C2DF}"/>
          </ac:spMkLst>
        </pc:spChg>
        <pc:spChg chg="mod">
          <ac:chgData name="Justina Ojom" userId="cbdaed7d-8d45-4372-a16a-f3f8900c2f45" providerId="ADAL" clId="{503114CF-9C5A-4F37-9F70-3181BD028516}" dt="2023-02-15T22:33:13.947" v="12865"/>
          <ac:spMkLst>
            <pc:docMk/>
            <pc:sldMk cId="0" sldId="274"/>
            <ac:spMk id="6" creationId="{DBB67009-88FC-FFB0-B2C9-C5BE219FAC63}"/>
          </ac:spMkLst>
        </pc:spChg>
        <pc:spChg chg="mod">
          <ac:chgData name="Justina Ojom" userId="cbdaed7d-8d45-4372-a16a-f3f8900c2f45" providerId="ADAL" clId="{503114CF-9C5A-4F37-9F70-3181BD028516}" dt="2023-02-15T22:33:13.947" v="12865"/>
          <ac:spMkLst>
            <pc:docMk/>
            <pc:sldMk cId="0" sldId="274"/>
            <ac:spMk id="7" creationId="{B635C381-4FBA-272E-A9D8-D3B3B8169E44}"/>
          </ac:spMkLst>
        </pc:spChg>
        <pc:spChg chg="mod">
          <ac:chgData name="Justina Ojom" userId="cbdaed7d-8d45-4372-a16a-f3f8900c2f45" providerId="ADAL" clId="{503114CF-9C5A-4F37-9F70-3181BD028516}" dt="2023-02-15T22:33:13.947" v="12865"/>
          <ac:spMkLst>
            <pc:docMk/>
            <pc:sldMk cId="0" sldId="274"/>
            <ac:spMk id="8" creationId="{EC5EED9D-8F85-65AC-8DA4-6D2D5D903A94}"/>
          </ac:spMkLst>
        </pc:spChg>
        <pc:spChg chg="mod">
          <ac:chgData name="Justina Ojom" userId="cbdaed7d-8d45-4372-a16a-f3f8900c2f45" providerId="ADAL" clId="{503114CF-9C5A-4F37-9F70-3181BD028516}" dt="2023-02-15T22:33:13.947" v="12865"/>
          <ac:spMkLst>
            <pc:docMk/>
            <pc:sldMk cId="0" sldId="274"/>
            <ac:spMk id="9" creationId="{9EE5EE77-C4AD-66BB-B541-EBE23E2F5AB9}"/>
          </ac:spMkLst>
        </pc:spChg>
        <pc:spChg chg="mod">
          <ac:chgData name="Justina Ojom" userId="cbdaed7d-8d45-4372-a16a-f3f8900c2f45" providerId="ADAL" clId="{503114CF-9C5A-4F37-9F70-3181BD028516}" dt="2023-02-16T02:03:19.507" v="13163" actId="13926"/>
          <ac:spMkLst>
            <pc:docMk/>
            <pc:sldMk cId="0" sldId="274"/>
            <ac:spMk id="551" creationId="{00000000-0000-0000-0000-000000000000}"/>
          </ac:spMkLst>
        </pc:spChg>
        <pc:grpChg chg="add mod">
          <ac:chgData name="Justina Ojom" userId="cbdaed7d-8d45-4372-a16a-f3f8900c2f45" providerId="ADAL" clId="{503114CF-9C5A-4F37-9F70-3181BD028516}" dt="2023-02-15T22:33:13.947" v="12865"/>
          <ac:grpSpMkLst>
            <pc:docMk/>
            <pc:sldMk cId="0" sldId="274"/>
            <ac:grpSpMk id="2" creationId="{BC4F872C-5D67-16D6-4F78-B0F4E76AAFD9}"/>
          </ac:grpSpMkLst>
        </pc:grpChg>
        <pc:grpChg chg="mod">
          <ac:chgData name="Justina Ojom" userId="cbdaed7d-8d45-4372-a16a-f3f8900c2f45" providerId="ADAL" clId="{503114CF-9C5A-4F37-9F70-3181BD028516}" dt="2023-02-15T22:33:13.947" v="12865"/>
          <ac:grpSpMkLst>
            <pc:docMk/>
            <pc:sldMk cId="0" sldId="274"/>
            <ac:grpSpMk id="4" creationId="{C035EE04-1AAE-A981-02C4-E7116D11DAA0}"/>
          </ac:grpSpMkLst>
        </pc:grpChg>
        <pc:grpChg chg="mod">
          <ac:chgData name="Justina Ojom" userId="cbdaed7d-8d45-4372-a16a-f3f8900c2f45" providerId="ADAL" clId="{503114CF-9C5A-4F37-9F70-3181BD028516}" dt="2023-02-15T22:33:13.947" v="12865"/>
          <ac:grpSpMkLst>
            <pc:docMk/>
            <pc:sldMk cId="0" sldId="274"/>
            <ac:grpSpMk id="5" creationId="{E2C92707-85BE-29CE-39B1-BAEF56985E53}"/>
          </ac:grpSpMkLst>
        </pc:grpChg>
      </pc:sldChg>
      <pc:sldChg chg="modSp mod modNotes">
        <pc:chgData name="Justina Ojom" userId="cbdaed7d-8d45-4372-a16a-f3f8900c2f45" providerId="ADAL" clId="{503114CF-9C5A-4F37-9F70-3181BD028516}" dt="2023-02-16T02:21:27.314" v="13274"/>
        <pc:sldMkLst>
          <pc:docMk/>
          <pc:sldMk cId="0" sldId="275"/>
        </pc:sldMkLst>
        <pc:spChg chg="mod">
          <ac:chgData name="Justina Ojom" userId="cbdaed7d-8d45-4372-a16a-f3f8900c2f45" providerId="ADAL" clId="{503114CF-9C5A-4F37-9F70-3181BD028516}" dt="2023-02-16T02:03:22.155" v="13164" actId="13926"/>
          <ac:spMkLst>
            <pc:docMk/>
            <pc:sldMk cId="0" sldId="275"/>
            <ac:spMk id="591" creationId="{00000000-0000-0000-0000-000000000000}"/>
          </ac:spMkLst>
        </pc:spChg>
      </pc:sldChg>
      <pc:sldChg chg="modNotes">
        <pc:chgData name="Justina Ojom" userId="cbdaed7d-8d45-4372-a16a-f3f8900c2f45" providerId="ADAL" clId="{503114CF-9C5A-4F37-9F70-3181BD028516}" dt="2023-02-16T02:21:27.809" v="13275"/>
        <pc:sldMkLst>
          <pc:docMk/>
          <pc:sldMk cId="0" sldId="276"/>
        </pc:sldMkLst>
      </pc:sldChg>
      <pc:sldChg chg="modNotes">
        <pc:chgData name="Justina Ojom" userId="cbdaed7d-8d45-4372-a16a-f3f8900c2f45" providerId="ADAL" clId="{503114CF-9C5A-4F37-9F70-3181BD028516}" dt="2023-02-16T02:21:28.321" v="13276"/>
        <pc:sldMkLst>
          <pc:docMk/>
          <pc:sldMk cId="0" sldId="277"/>
        </pc:sldMkLst>
      </pc:sldChg>
      <pc:sldChg chg="modNotes">
        <pc:chgData name="Justina Ojom" userId="cbdaed7d-8d45-4372-a16a-f3f8900c2f45" providerId="ADAL" clId="{503114CF-9C5A-4F37-9F70-3181BD028516}" dt="2023-02-16T02:21:28.900" v="13277"/>
        <pc:sldMkLst>
          <pc:docMk/>
          <pc:sldMk cId="0" sldId="278"/>
        </pc:sldMkLst>
      </pc:sldChg>
      <pc:sldChg chg="addSp delSp modSp mod modNotes modNotesTx">
        <pc:chgData name="Justina Ojom" userId="cbdaed7d-8d45-4372-a16a-f3f8900c2f45" providerId="ADAL" clId="{503114CF-9C5A-4F37-9F70-3181BD028516}" dt="2023-02-16T02:21:29.977" v="13279"/>
        <pc:sldMkLst>
          <pc:docMk/>
          <pc:sldMk cId="0" sldId="279"/>
        </pc:sldMkLst>
        <pc:spChg chg="add mod">
          <ac:chgData name="Justina Ojom" userId="cbdaed7d-8d45-4372-a16a-f3f8900c2f45" providerId="ADAL" clId="{503114CF-9C5A-4F37-9F70-3181BD028516}" dt="2023-02-15T16:16:11.729" v="2719"/>
          <ac:spMkLst>
            <pc:docMk/>
            <pc:sldMk cId="0" sldId="279"/>
            <ac:spMk id="2" creationId="{E3BA8325-98A6-89C9-3BFB-F636B18AD276}"/>
          </ac:spMkLst>
        </pc:spChg>
        <pc:spChg chg="add mod">
          <ac:chgData name="Justina Ojom" userId="cbdaed7d-8d45-4372-a16a-f3f8900c2f45" providerId="ADAL" clId="{503114CF-9C5A-4F37-9F70-3181BD028516}" dt="2023-02-15T22:26:53.976" v="12675" actId="1076"/>
          <ac:spMkLst>
            <pc:docMk/>
            <pc:sldMk cId="0" sldId="279"/>
            <ac:spMk id="3" creationId="{2220DC26-BDB6-B24C-8E5D-A0686B94468C}"/>
          </ac:spMkLst>
        </pc:spChg>
        <pc:spChg chg="add mod">
          <ac:chgData name="Justina Ojom" userId="cbdaed7d-8d45-4372-a16a-f3f8900c2f45" providerId="ADAL" clId="{503114CF-9C5A-4F37-9F70-3181BD028516}" dt="2023-02-15T16:16:31.550" v="2731" actId="1076"/>
          <ac:spMkLst>
            <pc:docMk/>
            <pc:sldMk cId="0" sldId="279"/>
            <ac:spMk id="4" creationId="{6E0CF2B0-9634-8C83-628F-0B85E4240626}"/>
          </ac:spMkLst>
        </pc:spChg>
        <pc:spChg chg="mod">
          <ac:chgData name="Justina Ojom" userId="cbdaed7d-8d45-4372-a16a-f3f8900c2f45" providerId="ADAL" clId="{503114CF-9C5A-4F37-9F70-3181BD028516}" dt="2023-02-15T16:16:11.729" v="2719"/>
          <ac:spMkLst>
            <pc:docMk/>
            <pc:sldMk cId="0" sldId="279"/>
            <ac:spMk id="6" creationId="{4B849889-8409-2822-E822-830395A77BA5}"/>
          </ac:spMkLst>
        </pc:spChg>
        <pc:spChg chg="mod">
          <ac:chgData name="Justina Ojom" userId="cbdaed7d-8d45-4372-a16a-f3f8900c2f45" providerId="ADAL" clId="{503114CF-9C5A-4F37-9F70-3181BD028516}" dt="2023-02-15T16:16:11.729" v="2719"/>
          <ac:spMkLst>
            <pc:docMk/>
            <pc:sldMk cId="0" sldId="279"/>
            <ac:spMk id="7" creationId="{7046477E-D0D0-703A-0AF7-F7682301CC70}"/>
          </ac:spMkLst>
        </pc:spChg>
        <pc:spChg chg="mod">
          <ac:chgData name="Justina Ojom" userId="cbdaed7d-8d45-4372-a16a-f3f8900c2f45" providerId="ADAL" clId="{503114CF-9C5A-4F37-9F70-3181BD028516}" dt="2023-02-15T16:16:11.729" v="2719"/>
          <ac:spMkLst>
            <pc:docMk/>
            <pc:sldMk cId="0" sldId="279"/>
            <ac:spMk id="8" creationId="{95AC76FC-A05B-5C58-93DB-47A55EEF3932}"/>
          </ac:spMkLst>
        </pc:spChg>
        <pc:spChg chg="mod">
          <ac:chgData name="Justina Ojom" userId="cbdaed7d-8d45-4372-a16a-f3f8900c2f45" providerId="ADAL" clId="{503114CF-9C5A-4F37-9F70-3181BD028516}" dt="2023-02-15T16:16:11.729" v="2719"/>
          <ac:spMkLst>
            <pc:docMk/>
            <pc:sldMk cId="0" sldId="279"/>
            <ac:spMk id="9" creationId="{8BC5811A-401F-D245-63E1-E3AE1D48B5C2}"/>
          </ac:spMkLst>
        </pc:spChg>
        <pc:spChg chg="mod">
          <ac:chgData name="Justina Ojom" userId="cbdaed7d-8d45-4372-a16a-f3f8900c2f45" providerId="ADAL" clId="{503114CF-9C5A-4F37-9F70-3181BD028516}" dt="2023-02-15T16:16:11.729" v="2719"/>
          <ac:spMkLst>
            <pc:docMk/>
            <pc:sldMk cId="0" sldId="279"/>
            <ac:spMk id="31" creationId="{23324176-503A-378D-03C2-36351D752480}"/>
          </ac:spMkLst>
        </pc:spChg>
        <pc:spChg chg="mod">
          <ac:chgData name="Justina Ojom" userId="cbdaed7d-8d45-4372-a16a-f3f8900c2f45" providerId="ADAL" clId="{503114CF-9C5A-4F37-9F70-3181BD028516}" dt="2023-02-15T16:16:11.729" v="2719"/>
          <ac:spMkLst>
            <pc:docMk/>
            <pc:sldMk cId="0" sldId="279"/>
            <ac:spMk id="32" creationId="{00DC2A41-5813-2CC0-C898-7729D99D56FD}"/>
          </ac:spMkLst>
        </pc:spChg>
        <pc:spChg chg="del mod">
          <ac:chgData name="Justina Ojom" userId="cbdaed7d-8d45-4372-a16a-f3f8900c2f45" providerId="ADAL" clId="{503114CF-9C5A-4F37-9F70-3181BD028516}" dt="2023-02-15T16:16:31.916" v="2733"/>
          <ac:spMkLst>
            <pc:docMk/>
            <pc:sldMk cId="0" sldId="279"/>
            <ac:spMk id="653" creationId="{00000000-0000-0000-0000-000000000000}"/>
          </ac:spMkLst>
        </pc:spChg>
        <pc:grpChg chg="add mod">
          <ac:chgData name="Justina Ojom" userId="cbdaed7d-8d45-4372-a16a-f3f8900c2f45" providerId="ADAL" clId="{503114CF-9C5A-4F37-9F70-3181BD028516}" dt="2023-02-15T16:16:11.729" v="2719"/>
          <ac:grpSpMkLst>
            <pc:docMk/>
            <pc:sldMk cId="0" sldId="279"/>
            <ac:grpSpMk id="5" creationId="{8A550DD6-DDFD-1739-DCD2-ABC48D4303A0}"/>
          </ac:grpSpMkLst>
        </pc:grpChg>
        <pc:grpChg chg="del">
          <ac:chgData name="Justina Ojom" userId="cbdaed7d-8d45-4372-a16a-f3f8900c2f45" providerId="ADAL" clId="{503114CF-9C5A-4F37-9F70-3181BD028516}" dt="2023-02-15T16:16:11.491" v="2718" actId="478"/>
          <ac:grpSpMkLst>
            <pc:docMk/>
            <pc:sldMk cId="0" sldId="279"/>
            <ac:grpSpMk id="24" creationId="{E8FB9FF6-6FBA-B6CF-62DA-E4A5E8CE2427}"/>
          </ac:grpSpMkLst>
        </pc:grpChg>
      </pc:sldChg>
      <pc:sldChg chg="addSp delSp modSp mod modNotes">
        <pc:chgData name="Justina Ojom" userId="cbdaed7d-8d45-4372-a16a-f3f8900c2f45" providerId="ADAL" clId="{503114CF-9C5A-4F37-9F70-3181BD028516}" dt="2023-02-16T02:21:31.989" v="13283"/>
        <pc:sldMkLst>
          <pc:docMk/>
          <pc:sldMk cId="0" sldId="280"/>
        </pc:sldMkLst>
        <pc:spChg chg="mod">
          <ac:chgData name="Justina Ojom" userId="cbdaed7d-8d45-4372-a16a-f3f8900c2f45" providerId="ADAL" clId="{503114CF-9C5A-4F37-9F70-3181BD028516}" dt="2023-02-15T22:33:49.994" v="12877"/>
          <ac:spMkLst>
            <pc:docMk/>
            <pc:sldMk cId="0" sldId="280"/>
            <ac:spMk id="5" creationId="{404CF513-E23B-8E92-0778-D0CD04DB5D28}"/>
          </ac:spMkLst>
        </pc:spChg>
        <pc:spChg chg="mod">
          <ac:chgData name="Justina Ojom" userId="cbdaed7d-8d45-4372-a16a-f3f8900c2f45" providerId="ADAL" clId="{503114CF-9C5A-4F37-9F70-3181BD028516}" dt="2023-02-15T22:33:49.994" v="12877"/>
          <ac:spMkLst>
            <pc:docMk/>
            <pc:sldMk cId="0" sldId="280"/>
            <ac:spMk id="21" creationId="{A8B6E2C2-938A-3330-63D6-8F0603153273}"/>
          </ac:spMkLst>
        </pc:spChg>
        <pc:spChg chg="mod">
          <ac:chgData name="Justina Ojom" userId="cbdaed7d-8d45-4372-a16a-f3f8900c2f45" providerId="ADAL" clId="{503114CF-9C5A-4F37-9F70-3181BD028516}" dt="2023-02-15T22:33:49.994" v="12877"/>
          <ac:spMkLst>
            <pc:docMk/>
            <pc:sldMk cId="0" sldId="280"/>
            <ac:spMk id="25" creationId="{0A461C17-9069-B6CC-9B9D-2241CAA66261}"/>
          </ac:spMkLst>
        </pc:spChg>
        <pc:spChg chg="mod">
          <ac:chgData name="Justina Ojom" userId="cbdaed7d-8d45-4372-a16a-f3f8900c2f45" providerId="ADAL" clId="{503114CF-9C5A-4F37-9F70-3181BD028516}" dt="2023-02-15T22:33:49.994" v="12877"/>
          <ac:spMkLst>
            <pc:docMk/>
            <pc:sldMk cId="0" sldId="280"/>
            <ac:spMk id="26" creationId="{7213A44F-E8CE-53D4-04FF-28A85040DBB2}"/>
          </ac:spMkLst>
        </pc:spChg>
        <pc:spChg chg="mod">
          <ac:chgData name="Justina Ojom" userId="cbdaed7d-8d45-4372-a16a-f3f8900c2f45" providerId="ADAL" clId="{503114CF-9C5A-4F37-9F70-3181BD028516}" dt="2023-02-15T22:33:49.994" v="12877"/>
          <ac:spMkLst>
            <pc:docMk/>
            <pc:sldMk cId="0" sldId="280"/>
            <ac:spMk id="30" creationId="{170BA132-5018-347A-AF90-C90743EC5ED8}"/>
          </ac:spMkLst>
        </pc:spChg>
        <pc:spChg chg="mod">
          <ac:chgData name="Justina Ojom" userId="cbdaed7d-8d45-4372-a16a-f3f8900c2f45" providerId="ADAL" clId="{503114CF-9C5A-4F37-9F70-3181BD028516}" dt="2023-02-15T22:34:13.962" v="12879"/>
          <ac:spMkLst>
            <pc:docMk/>
            <pc:sldMk cId="0" sldId="280"/>
            <ac:spMk id="33" creationId="{B90EE779-C988-F88E-A0AE-47C3EC2895D0}"/>
          </ac:spMkLst>
        </pc:spChg>
        <pc:spChg chg="mod">
          <ac:chgData name="Justina Ojom" userId="cbdaed7d-8d45-4372-a16a-f3f8900c2f45" providerId="ADAL" clId="{503114CF-9C5A-4F37-9F70-3181BD028516}" dt="2023-02-16T02:15:37.931" v="13231" actId="313"/>
          <ac:spMkLst>
            <pc:docMk/>
            <pc:sldMk cId="0" sldId="280"/>
            <ac:spMk id="34" creationId="{838DE9CF-DB27-1DA5-26E0-2BD20251EB22}"/>
          </ac:spMkLst>
        </pc:spChg>
        <pc:spChg chg="mod">
          <ac:chgData name="Justina Ojom" userId="cbdaed7d-8d45-4372-a16a-f3f8900c2f45" providerId="ADAL" clId="{503114CF-9C5A-4F37-9F70-3181BD028516}" dt="2023-02-15T22:34:13.962" v="12879"/>
          <ac:spMkLst>
            <pc:docMk/>
            <pc:sldMk cId="0" sldId="280"/>
            <ac:spMk id="44" creationId="{D5CBDAC0-3FDD-6146-8191-53A8E22A6960}"/>
          </ac:spMkLst>
        </pc:spChg>
        <pc:spChg chg="mod">
          <ac:chgData name="Justina Ojom" userId="cbdaed7d-8d45-4372-a16a-f3f8900c2f45" providerId="ADAL" clId="{503114CF-9C5A-4F37-9F70-3181BD028516}" dt="2023-02-15T22:34:13.962" v="12879"/>
          <ac:spMkLst>
            <pc:docMk/>
            <pc:sldMk cId="0" sldId="280"/>
            <ac:spMk id="45" creationId="{5D19FEA0-0361-D102-AD6E-2DE4616037B8}"/>
          </ac:spMkLst>
        </pc:spChg>
        <pc:spChg chg="mod">
          <ac:chgData name="Justina Ojom" userId="cbdaed7d-8d45-4372-a16a-f3f8900c2f45" providerId="ADAL" clId="{503114CF-9C5A-4F37-9F70-3181BD028516}" dt="2023-02-15T22:34:13.962" v="12879"/>
          <ac:spMkLst>
            <pc:docMk/>
            <pc:sldMk cId="0" sldId="280"/>
            <ac:spMk id="46" creationId="{765D4C76-0A14-8A0D-34B4-404DAA7ECC76}"/>
          </ac:spMkLst>
        </pc:spChg>
        <pc:spChg chg="mod">
          <ac:chgData name="Justina Ojom" userId="cbdaed7d-8d45-4372-a16a-f3f8900c2f45" providerId="ADAL" clId="{503114CF-9C5A-4F37-9F70-3181BD028516}" dt="2023-02-15T22:34:13.962" v="12879"/>
          <ac:spMkLst>
            <pc:docMk/>
            <pc:sldMk cId="0" sldId="280"/>
            <ac:spMk id="47" creationId="{94C4C596-57F4-C847-89AD-52EAA708A55D}"/>
          </ac:spMkLst>
        </pc:spChg>
        <pc:spChg chg="mod">
          <ac:chgData name="Justina Ojom" userId="cbdaed7d-8d45-4372-a16a-f3f8900c2f45" providerId="ADAL" clId="{503114CF-9C5A-4F37-9F70-3181BD028516}" dt="2023-02-16T02:03:30.502" v="13165" actId="13926"/>
          <ac:spMkLst>
            <pc:docMk/>
            <pc:sldMk cId="0" sldId="280"/>
            <ac:spMk id="669" creationId="{00000000-0000-0000-0000-000000000000}"/>
          </ac:spMkLst>
        </pc:spChg>
        <pc:grpChg chg="add del mod">
          <ac:chgData name="Justina Ojom" userId="cbdaed7d-8d45-4372-a16a-f3f8900c2f45" providerId="ADAL" clId="{503114CF-9C5A-4F37-9F70-3181BD028516}" dt="2023-02-15T22:33:53.696" v="12878" actId="478"/>
          <ac:grpSpMkLst>
            <pc:docMk/>
            <pc:sldMk cId="0" sldId="280"/>
            <ac:grpSpMk id="4" creationId="{FBF2F7F5-C836-0B9F-A2F4-BE9FB915EDF4}"/>
          </ac:grpSpMkLst>
        </pc:grpChg>
        <pc:grpChg chg="mod">
          <ac:chgData name="Justina Ojom" userId="cbdaed7d-8d45-4372-a16a-f3f8900c2f45" providerId="ADAL" clId="{503114CF-9C5A-4F37-9F70-3181BD028516}" dt="2023-02-15T22:33:49.994" v="12877"/>
          <ac:grpSpMkLst>
            <pc:docMk/>
            <pc:sldMk cId="0" sldId="280"/>
            <ac:grpSpMk id="6" creationId="{C0ED8AA7-FC5A-39AB-9E15-117A8E0C6366}"/>
          </ac:grpSpMkLst>
        </pc:grpChg>
        <pc:grpChg chg="mod">
          <ac:chgData name="Justina Ojom" userId="cbdaed7d-8d45-4372-a16a-f3f8900c2f45" providerId="ADAL" clId="{503114CF-9C5A-4F37-9F70-3181BD028516}" dt="2023-02-15T22:33:49.994" v="12877"/>
          <ac:grpSpMkLst>
            <pc:docMk/>
            <pc:sldMk cId="0" sldId="280"/>
            <ac:grpSpMk id="20" creationId="{C1ACD34C-9474-12B8-D425-92706C341626}"/>
          </ac:grpSpMkLst>
        </pc:grpChg>
        <pc:grpChg chg="add mod">
          <ac:chgData name="Justina Ojom" userId="cbdaed7d-8d45-4372-a16a-f3f8900c2f45" providerId="ADAL" clId="{503114CF-9C5A-4F37-9F70-3181BD028516}" dt="2023-02-15T22:34:13.962" v="12879"/>
          <ac:grpSpMkLst>
            <pc:docMk/>
            <pc:sldMk cId="0" sldId="280"/>
            <ac:grpSpMk id="31" creationId="{1DA7A6E7-0A7F-4896-5C16-C7349E6F35B8}"/>
          </ac:grpSpMkLst>
        </pc:grpChg>
        <pc:grpChg chg="mod">
          <ac:chgData name="Justina Ojom" userId="cbdaed7d-8d45-4372-a16a-f3f8900c2f45" providerId="ADAL" clId="{503114CF-9C5A-4F37-9F70-3181BD028516}" dt="2023-02-15T22:34:13.962" v="12879"/>
          <ac:grpSpMkLst>
            <pc:docMk/>
            <pc:sldMk cId="0" sldId="280"/>
            <ac:grpSpMk id="36" creationId="{FBAC8D1C-ADE9-2304-4EEB-8ECDEF99A0D0}"/>
          </ac:grpSpMkLst>
        </pc:grpChg>
        <pc:grpChg chg="mod">
          <ac:chgData name="Justina Ojom" userId="cbdaed7d-8d45-4372-a16a-f3f8900c2f45" providerId="ADAL" clId="{503114CF-9C5A-4F37-9F70-3181BD028516}" dt="2023-02-15T22:34:13.962" v="12879"/>
          <ac:grpSpMkLst>
            <pc:docMk/>
            <pc:sldMk cId="0" sldId="280"/>
            <ac:grpSpMk id="43" creationId="{0CE8130F-B08A-06DB-AFC7-F202C839BD0A}"/>
          </ac:grpSpMkLst>
        </pc:grpChg>
      </pc:sldChg>
      <pc:sldChg chg="addSp modSp mod modNotes">
        <pc:chgData name="Justina Ojom" userId="cbdaed7d-8d45-4372-a16a-f3f8900c2f45" providerId="ADAL" clId="{503114CF-9C5A-4F37-9F70-3181BD028516}" dt="2023-02-16T02:21:33.004" v="13285"/>
        <pc:sldMkLst>
          <pc:docMk/>
          <pc:sldMk cId="0" sldId="281"/>
        </pc:sldMkLst>
        <pc:spChg chg="mod">
          <ac:chgData name="Justina Ojom" userId="cbdaed7d-8d45-4372-a16a-f3f8900c2f45" providerId="ADAL" clId="{503114CF-9C5A-4F37-9F70-3181BD028516}" dt="2023-02-15T22:34:32.130" v="12884"/>
          <ac:spMkLst>
            <pc:docMk/>
            <pc:sldMk cId="0" sldId="281"/>
            <ac:spMk id="3" creationId="{288C9F64-28E6-12BD-B864-B9D88CB343E7}"/>
          </ac:spMkLst>
        </pc:spChg>
        <pc:spChg chg="mod">
          <ac:chgData name="Justina Ojom" userId="cbdaed7d-8d45-4372-a16a-f3f8900c2f45" providerId="ADAL" clId="{503114CF-9C5A-4F37-9F70-3181BD028516}" dt="2023-02-15T22:34:32.130" v="12884"/>
          <ac:spMkLst>
            <pc:docMk/>
            <pc:sldMk cId="0" sldId="281"/>
            <ac:spMk id="6" creationId="{6B9D0216-3E96-6211-3B4B-2C994E6F2EF9}"/>
          </ac:spMkLst>
        </pc:spChg>
        <pc:spChg chg="mod">
          <ac:chgData name="Justina Ojom" userId="cbdaed7d-8d45-4372-a16a-f3f8900c2f45" providerId="ADAL" clId="{503114CF-9C5A-4F37-9F70-3181BD028516}" dt="2023-02-15T22:34:32.130" v="12884"/>
          <ac:spMkLst>
            <pc:docMk/>
            <pc:sldMk cId="0" sldId="281"/>
            <ac:spMk id="7" creationId="{B9DFF042-C492-A3D6-6BBB-0DB322AC99AB}"/>
          </ac:spMkLst>
        </pc:spChg>
        <pc:spChg chg="mod">
          <ac:chgData name="Justina Ojom" userId="cbdaed7d-8d45-4372-a16a-f3f8900c2f45" providerId="ADAL" clId="{503114CF-9C5A-4F37-9F70-3181BD028516}" dt="2023-02-15T22:34:32.130" v="12884"/>
          <ac:spMkLst>
            <pc:docMk/>
            <pc:sldMk cId="0" sldId="281"/>
            <ac:spMk id="8" creationId="{42077465-A199-CB56-5951-6F55844C471D}"/>
          </ac:spMkLst>
        </pc:spChg>
        <pc:spChg chg="mod">
          <ac:chgData name="Justina Ojom" userId="cbdaed7d-8d45-4372-a16a-f3f8900c2f45" providerId="ADAL" clId="{503114CF-9C5A-4F37-9F70-3181BD028516}" dt="2023-02-15T22:34:32.130" v="12884"/>
          <ac:spMkLst>
            <pc:docMk/>
            <pc:sldMk cId="0" sldId="281"/>
            <ac:spMk id="9" creationId="{83CD76EF-DAC4-145E-FA39-E671DF8443EE}"/>
          </ac:spMkLst>
        </pc:spChg>
        <pc:spChg chg="mod">
          <ac:chgData name="Justina Ojom" userId="cbdaed7d-8d45-4372-a16a-f3f8900c2f45" providerId="ADAL" clId="{503114CF-9C5A-4F37-9F70-3181BD028516}" dt="2023-02-16T02:03:36.021" v="13166" actId="13926"/>
          <ac:spMkLst>
            <pc:docMk/>
            <pc:sldMk cId="0" sldId="281"/>
            <ac:spMk id="697" creationId="{00000000-0000-0000-0000-000000000000}"/>
          </ac:spMkLst>
        </pc:spChg>
        <pc:grpChg chg="add mod">
          <ac:chgData name="Justina Ojom" userId="cbdaed7d-8d45-4372-a16a-f3f8900c2f45" providerId="ADAL" clId="{503114CF-9C5A-4F37-9F70-3181BD028516}" dt="2023-02-15T22:34:32.130" v="12884"/>
          <ac:grpSpMkLst>
            <pc:docMk/>
            <pc:sldMk cId="0" sldId="281"/>
            <ac:grpSpMk id="2" creationId="{93DEBD6E-B062-48BE-756F-6E6DB8DA6DEE}"/>
          </ac:grpSpMkLst>
        </pc:grpChg>
        <pc:grpChg chg="mod">
          <ac:chgData name="Justina Ojom" userId="cbdaed7d-8d45-4372-a16a-f3f8900c2f45" providerId="ADAL" clId="{503114CF-9C5A-4F37-9F70-3181BD028516}" dt="2023-02-15T22:34:32.130" v="12884"/>
          <ac:grpSpMkLst>
            <pc:docMk/>
            <pc:sldMk cId="0" sldId="281"/>
            <ac:grpSpMk id="4" creationId="{CD248938-698A-2048-E17E-BDBFCED62EBF}"/>
          </ac:grpSpMkLst>
        </pc:grpChg>
        <pc:grpChg chg="mod">
          <ac:chgData name="Justina Ojom" userId="cbdaed7d-8d45-4372-a16a-f3f8900c2f45" providerId="ADAL" clId="{503114CF-9C5A-4F37-9F70-3181BD028516}" dt="2023-02-15T22:34:32.130" v="12884"/>
          <ac:grpSpMkLst>
            <pc:docMk/>
            <pc:sldMk cId="0" sldId="281"/>
            <ac:grpSpMk id="5" creationId="{40AC3E41-C916-10E9-71C2-BCAF03B8939E}"/>
          </ac:grpSpMkLst>
        </pc:grpChg>
      </pc:sldChg>
      <pc:sldChg chg="modSp mod modNotes modNotesTx">
        <pc:chgData name="Justina Ojom" userId="cbdaed7d-8d45-4372-a16a-f3f8900c2f45" providerId="ADAL" clId="{503114CF-9C5A-4F37-9F70-3181BD028516}" dt="2023-02-16T02:21:34.345" v="13287"/>
        <pc:sldMkLst>
          <pc:docMk/>
          <pc:sldMk cId="0" sldId="282"/>
        </pc:sldMkLst>
        <pc:spChg chg="mod">
          <ac:chgData name="Justina Ojom" userId="cbdaed7d-8d45-4372-a16a-f3f8900c2f45" providerId="ADAL" clId="{503114CF-9C5A-4F37-9F70-3181BD028516}" dt="2023-02-16T02:03:40.155" v="13167" actId="13926"/>
          <ac:spMkLst>
            <pc:docMk/>
            <pc:sldMk cId="0" sldId="282"/>
            <ac:spMk id="712" creationId="{00000000-0000-0000-0000-000000000000}"/>
          </ac:spMkLst>
        </pc:spChg>
      </pc:sldChg>
      <pc:sldChg chg="modNotes">
        <pc:chgData name="Justina Ojom" userId="cbdaed7d-8d45-4372-a16a-f3f8900c2f45" providerId="ADAL" clId="{503114CF-9C5A-4F37-9F70-3181BD028516}" dt="2023-02-16T02:21:35.484" v="13288"/>
        <pc:sldMkLst>
          <pc:docMk/>
          <pc:sldMk cId="0" sldId="283"/>
        </pc:sldMkLst>
      </pc:sldChg>
      <pc:sldChg chg="modNotes">
        <pc:chgData name="Justina Ojom" userId="cbdaed7d-8d45-4372-a16a-f3f8900c2f45" providerId="ADAL" clId="{503114CF-9C5A-4F37-9F70-3181BD028516}" dt="2023-02-16T02:21:36.099" v="13289"/>
        <pc:sldMkLst>
          <pc:docMk/>
          <pc:sldMk cId="0" sldId="284"/>
        </pc:sldMkLst>
      </pc:sldChg>
      <pc:sldChg chg="modSp mod modNotes modNotesTx">
        <pc:chgData name="Justina Ojom" userId="cbdaed7d-8d45-4372-a16a-f3f8900c2f45" providerId="ADAL" clId="{503114CF-9C5A-4F37-9F70-3181BD028516}" dt="2023-02-16T02:21:36.572" v="13290"/>
        <pc:sldMkLst>
          <pc:docMk/>
          <pc:sldMk cId="0" sldId="285"/>
        </pc:sldMkLst>
        <pc:spChg chg="mod">
          <ac:chgData name="Justina Ojom" userId="cbdaed7d-8d45-4372-a16a-f3f8900c2f45" providerId="ADAL" clId="{503114CF-9C5A-4F37-9F70-3181BD028516}" dt="2023-02-15T22:26:48.097" v="12674" actId="1076"/>
          <ac:spMkLst>
            <pc:docMk/>
            <pc:sldMk cId="0" sldId="285"/>
            <ac:spMk id="23" creationId="{3FFDD445-B661-14A1-A881-000E9747D107}"/>
          </ac:spMkLst>
        </pc:spChg>
      </pc:sldChg>
      <pc:sldChg chg="modNotes">
        <pc:chgData name="Justina Ojom" userId="cbdaed7d-8d45-4372-a16a-f3f8900c2f45" providerId="ADAL" clId="{503114CF-9C5A-4F37-9F70-3181BD028516}" dt="2023-02-16T02:21:39.316" v="13295"/>
        <pc:sldMkLst>
          <pc:docMk/>
          <pc:sldMk cId="0" sldId="286"/>
        </pc:sldMkLst>
      </pc:sldChg>
      <pc:sldChg chg="modNotes">
        <pc:chgData name="Justina Ojom" userId="cbdaed7d-8d45-4372-a16a-f3f8900c2f45" providerId="ADAL" clId="{503114CF-9C5A-4F37-9F70-3181BD028516}" dt="2023-02-16T02:21:40.248" v="13296"/>
        <pc:sldMkLst>
          <pc:docMk/>
          <pc:sldMk cId="0" sldId="287"/>
        </pc:sldMkLst>
      </pc:sldChg>
      <pc:sldChg chg="modNotes">
        <pc:chgData name="Justina Ojom" userId="cbdaed7d-8d45-4372-a16a-f3f8900c2f45" providerId="ADAL" clId="{503114CF-9C5A-4F37-9F70-3181BD028516}" dt="2023-02-16T02:21:40.769" v="13297"/>
        <pc:sldMkLst>
          <pc:docMk/>
          <pc:sldMk cId="0" sldId="288"/>
        </pc:sldMkLst>
      </pc:sldChg>
      <pc:sldChg chg="modNotes">
        <pc:chgData name="Justina Ojom" userId="cbdaed7d-8d45-4372-a16a-f3f8900c2f45" providerId="ADAL" clId="{503114CF-9C5A-4F37-9F70-3181BD028516}" dt="2023-02-16T02:21:41.293" v="13298"/>
        <pc:sldMkLst>
          <pc:docMk/>
          <pc:sldMk cId="0" sldId="289"/>
        </pc:sldMkLst>
      </pc:sldChg>
      <pc:sldChg chg="addSp modSp modNotes">
        <pc:chgData name="Justina Ojom" userId="cbdaed7d-8d45-4372-a16a-f3f8900c2f45" providerId="ADAL" clId="{503114CF-9C5A-4F37-9F70-3181BD028516}" dt="2023-02-16T02:21:41.887" v="13299"/>
        <pc:sldMkLst>
          <pc:docMk/>
          <pc:sldMk cId="0" sldId="290"/>
        </pc:sldMkLst>
        <pc:spChg chg="mod">
          <ac:chgData name="Justina Ojom" userId="cbdaed7d-8d45-4372-a16a-f3f8900c2f45" providerId="ADAL" clId="{503114CF-9C5A-4F37-9F70-3181BD028516}" dt="2023-02-15T22:35:18.020" v="12907"/>
          <ac:spMkLst>
            <pc:docMk/>
            <pc:sldMk cId="0" sldId="290"/>
            <ac:spMk id="5" creationId="{3463CB2F-819F-D0A1-3606-16084D93AF91}"/>
          </ac:spMkLst>
        </pc:spChg>
        <pc:spChg chg="mod">
          <ac:chgData name="Justina Ojom" userId="cbdaed7d-8d45-4372-a16a-f3f8900c2f45" providerId="ADAL" clId="{503114CF-9C5A-4F37-9F70-3181BD028516}" dt="2023-02-15T22:35:18.020" v="12907"/>
          <ac:spMkLst>
            <pc:docMk/>
            <pc:sldMk cId="0" sldId="290"/>
            <ac:spMk id="8" creationId="{AEAD4948-2034-7279-DFE7-4D3BFA2BE023}"/>
          </ac:spMkLst>
        </pc:spChg>
        <pc:spChg chg="mod">
          <ac:chgData name="Justina Ojom" userId="cbdaed7d-8d45-4372-a16a-f3f8900c2f45" providerId="ADAL" clId="{503114CF-9C5A-4F37-9F70-3181BD028516}" dt="2023-02-15T22:35:18.020" v="12907"/>
          <ac:spMkLst>
            <pc:docMk/>
            <pc:sldMk cId="0" sldId="290"/>
            <ac:spMk id="9" creationId="{07BA5FCE-4061-6FA4-3138-4D26DDAD5F01}"/>
          </ac:spMkLst>
        </pc:spChg>
        <pc:spChg chg="mod">
          <ac:chgData name="Justina Ojom" userId="cbdaed7d-8d45-4372-a16a-f3f8900c2f45" providerId="ADAL" clId="{503114CF-9C5A-4F37-9F70-3181BD028516}" dt="2023-02-15T22:35:18.020" v="12907"/>
          <ac:spMkLst>
            <pc:docMk/>
            <pc:sldMk cId="0" sldId="290"/>
            <ac:spMk id="10" creationId="{CA89D27D-14C6-CBD9-F700-37B0B30B506A}"/>
          </ac:spMkLst>
        </pc:spChg>
        <pc:spChg chg="mod">
          <ac:chgData name="Justina Ojom" userId="cbdaed7d-8d45-4372-a16a-f3f8900c2f45" providerId="ADAL" clId="{503114CF-9C5A-4F37-9F70-3181BD028516}" dt="2023-02-15T22:35:18.020" v="12907"/>
          <ac:spMkLst>
            <pc:docMk/>
            <pc:sldMk cId="0" sldId="290"/>
            <ac:spMk id="11" creationId="{AF65C74F-C8A4-BAE7-B659-A6800F992909}"/>
          </ac:spMkLst>
        </pc:spChg>
        <pc:grpChg chg="add mod">
          <ac:chgData name="Justina Ojom" userId="cbdaed7d-8d45-4372-a16a-f3f8900c2f45" providerId="ADAL" clId="{503114CF-9C5A-4F37-9F70-3181BD028516}" dt="2023-02-15T22:35:18.020" v="12907"/>
          <ac:grpSpMkLst>
            <pc:docMk/>
            <pc:sldMk cId="0" sldId="290"/>
            <ac:grpSpMk id="4" creationId="{2AAD02DA-407D-0E49-B7D6-68D05F7BD709}"/>
          </ac:grpSpMkLst>
        </pc:grpChg>
        <pc:grpChg chg="mod">
          <ac:chgData name="Justina Ojom" userId="cbdaed7d-8d45-4372-a16a-f3f8900c2f45" providerId="ADAL" clId="{503114CF-9C5A-4F37-9F70-3181BD028516}" dt="2023-02-15T22:35:18.020" v="12907"/>
          <ac:grpSpMkLst>
            <pc:docMk/>
            <pc:sldMk cId="0" sldId="290"/>
            <ac:grpSpMk id="6" creationId="{A1DBE1D0-D4E9-575D-36DE-5F9CA2D1586F}"/>
          </ac:grpSpMkLst>
        </pc:grpChg>
        <pc:grpChg chg="mod">
          <ac:chgData name="Justina Ojom" userId="cbdaed7d-8d45-4372-a16a-f3f8900c2f45" providerId="ADAL" clId="{503114CF-9C5A-4F37-9F70-3181BD028516}" dt="2023-02-15T22:35:18.020" v="12907"/>
          <ac:grpSpMkLst>
            <pc:docMk/>
            <pc:sldMk cId="0" sldId="290"/>
            <ac:grpSpMk id="7" creationId="{D4D3726B-D3A0-CD46-C654-9D5620D55D2C}"/>
          </ac:grpSpMkLst>
        </pc:grpChg>
      </pc:sldChg>
      <pc:sldChg chg="modSp mod modNotes">
        <pc:chgData name="Justina Ojom" userId="cbdaed7d-8d45-4372-a16a-f3f8900c2f45" providerId="ADAL" clId="{503114CF-9C5A-4F37-9F70-3181BD028516}" dt="2023-02-16T02:21:42.988" v="13301"/>
        <pc:sldMkLst>
          <pc:docMk/>
          <pc:sldMk cId="0" sldId="291"/>
        </pc:sldMkLst>
        <pc:spChg chg="mod">
          <ac:chgData name="Justina Ojom" userId="cbdaed7d-8d45-4372-a16a-f3f8900c2f45" providerId="ADAL" clId="{503114CF-9C5A-4F37-9F70-3181BD028516}" dt="2023-02-15T22:38:27.359" v="13004" actId="313"/>
          <ac:spMkLst>
            <pc:docMk/>
            <pc:sldMk cId="0" sldId="291"/>
            <ac:spMk id="24" creationId="{309365B5-27D0-4872-D4D0-C93B66DB78C5}"/>
          </ac:spMkLst>
        </pc:spChg>
        <pc:spChg chg="mod">
          <ac:chgData name="Justina Ojom" userId="cbdaed7d-8d45-4372-a16a-f3f8900c2f45" providerId="ADAL" clId="{503114CF-9C5A-4F37-9F70-3181BD028516}" dt="2023-02-15T22:27:08.891" v="12689" actId="20577"/>
          <ac:spMkLst>
            <pc:docMk/>
            <pc:sldMk cId="0" sldId="291"/>
            <ac:spMk id="825" creationId="{00000000-0000-0000-0000-000000000000}"/>
          </ac:spMkLst>
        </pc:spChg>
      </pc:sldChg>
      <pc:sldChg chg="modNotes">
        <pc:chgData name="Justina Ojom" userId="cbdaed7d-8d45-4372-a16a-f3f8900c2f45" providerId="ADAL" clId="{503114CF-9C5A-4F37-9F70-3181BD028516}" dt="2023-02-16T02:21:43.771" v="13302"/>
        <pc:sldMkLst>
          <pc:docMk/>
          <pc:sldMk cId="0" sldId="292"/>
        </pc:sldMkLst>
      </pc:sldChg>
      <pc:sldChg chg="modNotes">
        <pc:chgData name="Justina Ojom" userId="cbdaed7d-8d45-4372-a16a-f3f8900c2f45" providerId="ADAL" clId="{503114CF-9C5A-4F37-9F70-3181BD028516}" dt="2023-02-16T02:21:44.272" v="13303"/>
        <pc:sldMkLst>
          <pc:docMk/>
          <pc:sldMk cId="0" sldId="293"/>
        </pc:sldMkLst>
      </pc:sldChg>
      <pc:sldChg chg="addSp delSp modSp mod modNotes">
        <pc:chgData name="Justina Ojom" userId="cbdaed7d-8d45-4372-a16a-f3f8900c2f45" providerId="ADAL" clId="{503114CF-9C5A-4F37-9F70-3181BD028516}" dt="2023-02-16T02:21:44.827" v="13304"/>
        <pc:sldMkLst>
          <pc:docMk/>
          <pc:sldMk cId="0" sldId="294"/>
        </pc:sldMkLst>
        <pc:grpChg chg="del">
          <ac:chgData name="Justina Ojom" userId="cbdaed7d-8d45-4372-a16a-f3f8900c2f45" providerId="ADAL" clId="{503114CF-9C5A-4F37-9F70-3181BD028516}" dt="2023-02-15T22:27:30.404" v="12690" actId="478"/>
          <ac:grpSpMkLst>
            <pc:docMk/>
            <pc:sldMk cId="0" sldId="294"/>
            <ac:grpSpMk id="26" creationId="{780B3942-F362-388E-8BFF-C7DBA04ED666}"/>
          </ac:grpSpMkLst>
        </pc:grpChg>
        <pc:picChg chg="add mod">
          <ac:chgData name="Justina Ojom" userId="cbdaed7d-8d45-4372-a16a-f3f8900c2f45" providerId="ADAL" clId="{503114CF-9C5A-4F37-9F70-3181BD028516}" dt="2023-02-15T22:28:25.067" v="12696" actId="207"/>
          <ac:picMkLst>
            <pc:docMk/>
            <pc:sldMk cId="0" sldId="294"/>
            <ac:picMk id="18" creationId="{939EAB53-9159-2B76-2C85-4B3EAAF05D66}"/>
          </ac:picMkLst>
        </pc:picChg>
      </pc:sldChg>
      <pc:sldChg chg="modSp mod modNotes modNotesTx">
        <pc:chgData name="Justina Ojom" userId="cbdaed7d-8d45-4372-a16a-f3f8900c2f45" providerId="ADAL" clId="{503114CF-9C5A-4F37-9F70-3181BD028516}" dt="2023-02-16T02:21:45.431" v="13305"/>
        <pc:sldMkLst>
          <pc:docMk/>
          <pc:sldMk cId="0" sldId="295"/>
        </pc:sldMkLst>
        <pc:spChg chg="mod">
          <ac:chgData name="Justina Ojom" userId="cbdaed7d-8d45-4372-a16a-f3f8900c2f45" providerId="ADAL" clId="{503114CF-9C5A-4F37-9F70-3181BD028516}" dt="2023-02-16T02:03:49.994" v="13168" actId="13926"/>
          <ac:spMkLst>
            <pc:docMk/>
            <pc:sldMk cId="0" sldId="295"/>
            <ac:spMk id="887" creationId="{00000000-0000-0000-0000-000000000000}"/>
          </ac:spMkLst>
        </pc:spChg>
      </pc:sldChg>
      <pc:sldChg chg="modNotes">
        <pc:chgData name="Justina Ojom" userId="cbdaed7d-8d45-4372-a16a-f3f8900c2f45" providerId="ADAL" clId="{503114CF-9C5A-4F37-9F70-3181BD028516}" dt="2023-02-16T02:21:46.149" v="13306"/>
        <pc:sldMkLst>
          <pc:docMk/>
          <pc:sldMk cId="0" sldId="296"/>
        </pc:sldMkLst>
      </pc:sldChg>
      <pc:sldChg chg="modNotes">
        <pc:chgData name="Justina Ojom" userId="cbdaed7d-8d45-4372-a16a-f3f8900c2f45" providerId="ADAL" clId="{503114CF-9C5A-4F37-9F70-3181BD028516}" dt="2023-02-16T02:21:46.805" v="13307"/>
        <pc:sldMkLst>
          <pc:docMk/>
          <pc:sldMk cId="0" sldId="297"/>
        </pc:sldMkLst>
      </pc:sldChg>
      <pc:sldChg chg="modNotes">
        <pc:chgData name="Justina Ojom" userId="cbdaed7d-8d45-4372-a16a-f3f8900c2f45" providerId="ADAL" clId="{503114CF-9C5A-4F37-9F70-3181BD028516}" dt="2023-02-16T02:21:57.332" v="13317" actId="1036"/>
        <pc:sldMkLst>
          <pc:docMk/>
          <pc:sldMk cId="0" sldId="298"/>
        </pc:sldMkLst>
      </pc:sldChg>
      <pc:sldChg chg="modNotes">
        <pc:chgData name="Justina Ojom" userId="cbdaed7d-8d45-4372-a16a-f3f8900c2f45" providerId="ADAL" clId="{503114CF-9C5A-4F37-9F70-3181BD028516}" dt="2023-02-16T02:21:53.858" v="13313"/>
        <pc:sldMkLst>
          <pc:docMk/>
          <pc:sldMk cId="0" sldId="299"/>
        </pc:sldMkLst>
      </pc:sldChg>
      <pc:sldChg chg="modNotes">
        <pc:chgData name="Justina Ojom" userId="cbdaed7d-8d45-4372-a16a-f3f8900c2f45" providerId="ADAL" clId="{503114CF-9C5A-4F37-9F70-3181BD028516}" dt="2023-02-16T02:22:00.524" v="13318"/>
        <pc:sldMkLst>
          <pc:docMk/>
          <pc:sldMk cId="0" sldId="300"/>
        </pc:sldMkLst>
      </pc:sldChg>
      <pc:sldChg chg="modNotes">
        <pc:chgData name="Justina Ojom" userId="cbdaed7d-8d45-4372-a16a-f3f8900c2f45" providerId="ADAL" clId="{503114CF-9C5A-4F37-9F70-3181BD028516}" dt="2023-02-16T02:22:01.025" v="13319"/>
        <pc:sldMkLst>
          <pc:docMk/>
          <pc:sldMk cId="0" sldId="301"/>
        </pc:sldMkLst>
      </pc:sldChg>
      <pc:sldChg chg="modNotes">
        <pc:chgData name="Justina Ojom" userId="cbdaed7d-8d45-4372-a16a-f3f8900c2f45" providerId="ADAL" clId="{503114CF-9C5A-4F37-9F70-3181BD028516}" dt="2023-02-16T02:22:01.502" v="13320"/>
        <pc:sldMkLst>
          <pc:docMk/>
          <pc:sldMk cId="0" sldId="302"/>
        </pc:sldMkLst>
      </pc:sldChg>
      <pc:sldChg chg="addSp modSp mod modNotes">
        <pc:chgData name="Justina Ojom" userId="cbdaed7d-8d45-4372-a16a-f3f8900c2f45" providerId="ADAL" clId="{503114CF-9C5A-4F37-9F70-3181BD028516}" dt="2023-02-16T02:22:07.091" v="13323"/>
        <pc:sldMkLst>
          <pc:docMk/>
          <pc:sldMk cId="0" sldId="303"/>
        </pc:sldMkLst>
        <pc:spChg chg="mod">
          <ac:chgData name="Justina Ojom" userId="cbdaed7d-8d45-4372-a16a-f3f8900c2f45" providerId="ADAL" clId="{503114CF-9C5A-4F37-9F70-3181BD028516}" dt="2023-02-15T22:35:57.706" v="12924"/>
          <ac:spMkLst>
            <pc:docMk/>
            <pc:sldMk cId="0" sldId="303"/>
            <ac:spMk id="9" creationId="{86E0830B-D694-2741-7E51-F6E44A58AF4A}"/>
          </ac:spMkLst>
        </pc:spChg>
        <pc:spChg chg="mod">
          <ac:chgData name="Justina Ojom" userId="cbdaed7d-8d45-4372-a16a-f3f8900c2f45" providerId="ADAL" clId="{503114CF-9C5A-4F37-9F70-3181BD028516}" dt="2023-02-15T22:35:57.706" v="12924"/>
          <ac:spMkLst>
            <pc:docMk/>
            <pc:sldMk cId="0" sldId="303"/>
            <ac:spMk id="12" creationId="{48BC1736-F963-7728-A723-003B1A4AF48A}"/>
          </ac:spMkLst>
        </pc:spChg>
        <pc:spChg chg="mod">
          <ac:chgData name="Justina Ojom" userId="cbdaed7d-8d45-4372-a16a-f3f8900c2f45" providerId="ADAL" clId="{503114CF-9C5A-4F37-9F70-3181BD028516}" dt="2023-02-15T22:35:57.706" v="12924"/>
          <ac:spMkLst>
            <pc:docMk/>
            <pc:sldMk cId="0" sldId="303"/>
            <ac:spMk id="13" creationId="{8705AEE8-1802-7FB5-F5EE-9804AB2CD258}"/>
          </ac:spMkLst>
        </pc:spChg>
        <pc:spChg chg="mod">
          <ac:chgData name="Justina Ojom" userId="cbdaed7d-8d45-4372-a16a-f3f8900c2f45" providerId="ADAL" clId="{503114CF-9C5A-4F37-9F70-3181BD028516}" dt="2023-02-15T22:35:57.706" v="12924"/>
          <ac:spMkLst>
            <pc:docMk/>
            <pc:sldMk cId="0" sldId="303"/>
            <ac:spMk id="14" creationId="{B530CCAC-36FD-343C-7F6C-5FD945E0520F}"/>
          </ac:spMkLst>
        </pc:spChg>
        <pc:spChg chg="mod">
          <ac:chgData name="Justina Ojom" userId="cbdaed7d-8d45-4372-a16a-f3f8900c2f45" providerId="ADAL" clId="{503114CF-9C5A-4F37-9F70-3181BD028516}" dt="2023-02-15T22:35:57.706" v="12924"/>
          <ac:spMkLst>
            <pc:docMk/>
            <pc:sldMk cId="0" sldId="303"/>
            <ac:spMk id="16" creationId="{AD3E01E5-2759-834B-D867-C1F85E872DEF}"/>
          </ac:spMkLst>
        </pc:spChg>
        <pc:spChg chg="mod">
          <ac:chgData name="Justina Ojom" userId="cbdaed7d-8d45-4372-a16a-f3f8900c2f45" providerId="ADAL" clId="{503114CF-9C5A-4F37-9F70-3181BD028516}" dt="2023-02-15T22:36:00.358" v="12925" actId="14100"/>
          <ac:spMkLst>
            <pc:docMk/>
            <pc:sldMk cId="0" sldId="303"/>
            <ac:spMk id="23" creationId="{CA8B3799-6CBD-E47A-3372-737D1A524D93}"/>
          </ac:spMkLst>
        </pc:spChg>
        <pc:spChg chg="mod">
          <ac:chgData name="Justina Ojom" userId="cbdaed7d-8d45-4372-a16a-f3f8900c2f45" providerId="ADAL" clId="{503114CF-9C5A-4F37-9F70-3181BD028516}" dt="2023-02-15T22:35:55.991" v="12923" actId="20577"/>
          <ac:spMkLst>
            <pc:docMk/>
            <pc:sldMk cId="0" sldId="303"/>
            <ac:spMk id="1003" creationId="{00000000-0000-0000-0000-000000000000}"/>
          </ac:spMkLst>
        </pc:spChg>
        <pc:grpChg chg="add mod">
          <ac:chgData name="Justina Ojom" userId="cbdaed7d-8d45-4372-a16a-f3f8900c2f45" providerId="ADAL" clId="{503114CF-9C5A-4F37-9F70-3181BD028516}" dt="2023-02-15T22:35:57.706" v="12924"/>
          <ac:grpSpMkLst>
            <pc:docMk/>
            <pc:sldMk cId="0" sldId="303"/>
            <ac:grpSpMk id="8" creationId="{DAD4E811-5F64-9B44-AF1E-0B8D287ED5DD}"/>
          </ac:grpSpMkLst>
        </pc:grpChg>
        <pc:grpChg chg="mod">
          <ac:chgData name="Justina Ojom" userId="cbdaed7d-8d45-4372-a16a-f3f8900c2f45" providerId="ADAL" clId="{503114CF-9C5A-4F37-9F70-3181BD028516}" dt="2023-02-15T22:35:57.706" v="12924"/>
          <ac:grpSpMkLst>
            <pc:docMk/>
            <pc:sldMk cId="0" sldId="303"/>
            <ac:grpSpMk id="10" creationId="{544FE20D-3D3E-7D03-1B4C-EC4C25376C83}"/>
          </ac:grpSpMkLst>
        </pc:grpChg>
        <pc:grpChg chg="mod">
          <ac:chgData name="Justina Ojom" userId="cbdaed7d-8d45-4372-a16a-f3f8900c2f45" providerId="ADAL" clId="{503114CF-9C5A-4F37-9F70-3181BD028516}" dt="2023-02-15T22:35:57.706" v="12924"/>
          <ac:grpSpMkLst>
            <pc:docMk/>
            <pc:sldMk cId="0" sldId="303"/>
            <ac:grpSpMk id="11" creationId="{30F12266-A723-AC15-F98A-206ED9E2ED6A}"/>
          </ac:grpSpMkLst>
        </pc:grpChg>
      </pc:sldChg>
      <pc:sldChg chg="modNotes">
        <pc:chgData name="Justina Ojom" userId="cbdaed7d-8d45-4372-a16a-f3f8900c2f45" providerId="ADAL" clId="{503114CF-9C5A-4F37-9F70-3181BD028516}" dt="2023-02-16T02:22:08.754" v="13325"/>
        <pc:sldMkLst>
          <pc:docMk/>
          <pc:sldMk cId="0" sldId="304"/>
        </pc:sldMkLst>
      </pc:sldChg>
      <pc:sldChg chg="modNotes">
        <pc:chgData name="Justina Ojom" userId="cbdaed7d-8d45-4372-a16a-f3f8900c2f45" providerId="ADAL" clId="{503114CF-9C5A-4F37-9F70-3181BD028516}" dt="2023-02-16T02:22:09.161" v="13326"/>
        <pc:sldMkLst>
          <pc:docMk/>
          <pc:sldMk cId="0" sldId="305"/>
        </pc:sldMkLst>
      </pc:sldChg>
      <pc:sldChg chg="modNotes">
        <pc:chgData name="Justina Ojom" userId="cbdaed7d-8d45-4372-a16a-f3f8900c2f45" providerId="ADAL" clId="{503114CF-9C5A-4F37-9F70-3181BD028516}" dt="2023-02-16T02:22:09.619" v="13327"/>
        <pc:sldMkLst>
          <pc:docMk/>
          <pc:sldMk cId="0" sldId="306"/>
        </pc:sldMkLst>
      </pc:sldChg>
      <pc:sldChg chg="modNotes">
        <pc:chgData name="Justina Ojom" userId="cbdaed7d-8d45-4372-a16a-f3f8900c2f45" providerId="ADAL" clId="{503114CF-9C5A-4F37-9F70-3181BD028516}" dt="2023-02-16T02:22:10.119" v="13328"/>
        <pc:sldMkLst>
          <pc:docMk/>
          <pc:sldMk cId="0" sldId="307"/>
        </pc:sldMkLst>
      </pc:sldChg>
      <pc:sldChg chg="modSp mod modNotes modNotesTx">
        <pc:chgData name="Justina Ojom" userId="cbdaed7d-8d45-4372-a16a-f3f8900c2f45" providerId="ADAL" clId="{503114CF-9C5A-4F37-9F70-3181BD028516}" dt="2023-02-16T02:22:10.596" v="13329"/>
        <pc:sldMkLst>
          <pc:docMk/>
          <pc:sldMk cId="0" sldId="308"/>
        </pc:sldMkLst>
        <pc:spChg chg="mod">
          <ac:chgData name="Justina Ojom" userId="cbdaed7d-8d45-4372-a16a-f3f8900c2f45" providerId="ADAL" clId="{503114CF-9C5A-4F37-9F70-3181BD028516}" dt="2023-02-16T02:04:05.925" v="13169" actId="13926"/>
          <ac:spMkLst>
            <pc:docMk/>
            <pc:sldMk cId="0" sldId="308"/>
            <ac:spMk id="1074" creationId="{00000000-0000-0000-0000-000000000000}"/>
          </ac:spMkLst>
        </pc:spChg>
      </pc:sldChg>
      <pc:sldChg chg="modNotes">
        <pc:chgData name="Justina Ojom" userId="cbdaed7d-8d45-4372-a16a-f3f8900c2f45" providerId="ADAL" clId="{503114CF-9C5A-4F37-9F70-3181BD028516}" dt="2023-02-16T02:22:11.228" v="13330"/>
        <pc:sldMkLst>
          <pc:docMk/>
          <pc:sldMk cId="0" sldId="309"/>
        </pc:sldMkLst>
      </pc:sldChg>
      <pc:sldChg chg="modNotes">
        <pc:chgData name="Justina Ojom" userId="cbdaed7d-8d45-4372-a16a-f3f8900c2f45" providerId="ADAL" clId="{503114CF-9C5A-4F37-9F70-3181BD028516}" dt="2023-02-16T02:22:13.056" v="13333"/>
        <pc:sldMkLst>
          <pc:docMk/>
          <pc:sldMk cId="0" sldId="310"/>
        </pc:sldMkLst>
      </pc:sldChg>
      <pc:sldChg chg="addSp modSp mod modNotes">
        <pc:chgData name="Justina Ojom" userId="cbdaed7d-8d45-4372-a16a-f3f8900c2f45" providerId="ADAL" clId="{503114CF-9C5A-4F37-9F70-3181BD028516}" dt="2023-02-16T02:22:16.949" v="13334"/>
        <pc:sldMkLst>
          <pc:docMk/>
          <pc:sldMk cId="0" sldId="311"/>
        </pc:sldMkLst>
        <pc:spChg chg="mod">
          <ac:chgData name="Justina Ojom" userId="cbdaed7d-8d45-4372-a16a-f3f8900c2f45" providerId="ADAL" clId="{503114CF-9C5A-4F37-9F70-3181BD028516}" dt="2023-02-16T02:15:44.141" v="13232" actId="313"/>
          <ac:spMkLst>
            <pc:docMk/>
            <pc:sldMk cId="0" sldId="311"/>
            <ac:spMk id="21" creationId="{9605A862-2B85-5342-C5F5-02B820451E19}"/>
          </ac:spMkLst>
        </pc:spChg>
        <pc:spChg chg="mod">
          <ac:chgData name="Justina Ojom" userId="cbdaed7d-8d45-4372-a16a-f3f8900c2f45" providerId="ADAL" clId="{503114CF-9C5A-4F37-9F70-3181BD028516}" dt="2023-02-15T22:36:18.571" v="12933"/>
          <ac:spMkLst>
            <pc:docMk/>
            <pc:sldMk cId="0" sldId="311"/>
            <ac:spMk id="24" creationId="{4A78598A-7F96-8840-3B4C-401F4C17155E}"/>
          </ac:spMkLst>
        </pc:spChg>
        <pc:spChg chg="mod">
          <ac:chgData name="Justina Ojom" userId="cbdaed7d-8d45-4372-a16a-f3f8900c2f45" providerId="ADAL" clId="{503114CF-9C5A-4F37-9F70-3181BD028516}" dt="2023-02-15T22:36:18.571" v="12933"/>
          <ac:spMkLst>
            <pc:docMk/>
            <pc:sldMk cId="0" sldId="311"/>
            <ac:spMk id="27" creationId="{89B788E8-729C-7D95-6E60-6EF82BBDBD89}"/>
          </ac:spMkLst>
        </pc:spChg>
        <pc:spChg chg="mod">
          <ac:chgData name="Justina Ojom" userId="cbdaed7d-8d45-4372-a16a-f3f8900c2f45" providerId="ADAL" clId="{503114CF-9C5A-4F37-9F70-3181BD028516}" dt="2023-02-15T22:36:18.571" v="12933"/>
          <ac:spMkLst>
            <pc:docMk/>
            <pc:sldMk cId="0" sldId="311"/>
            <ac:spMk id="28" creationId="{2E0A2A9C-E8A9-96EB-5419-6AF8AFEF13E0}"/>
          </ac:spMkLst>
        </pc:spChg>
        <pc:spChg chg="mod">
          <ac:chgData name="Justina Ojom" userId="cbdaed7d-8d45-4372-a16a-f3f8900c2f45" providerId="ADAL" clId="{503114CF-9C5A-4F37-9F70-3181BD028516}" dt="2023-02-15T22:36:18.571" v="12933"/>
          <ac:spMkLst>
            <pc:docMk/>
            <pc:sldMk cId="0" sldId="311"/>
            <ac:spMk id="29" creationId="{ACA8A372-CC53-E3E1-376B-3A940F7C2243}"/>
          </ac:spMkLst>
        </pc:spChg>
        <pc:spChg chg="mod">
          <ac:chgData name="Justina Ojom" userId="cbdaed7d-8d45-4372-a16a-f3f8900c2f45" providerId="ADAL" clId="{503114CF-9C5A-4F37-9F70-3181BD028516}" dt="2023-02-15T22:36:18.571" v="12933"/>
          <ac:spMkLst>
            <pc:docMk/>
            <pc:sldMk cId="0" sldId="311"/>
            <ac:spMk id="30" creationId="{3B30BA4B-46C7-616C-3B2B-CDB74FDC09B5}"/>
          </ac:spMkLst>
        </pc:spChg>
        <pc:grpChg chg="add mod">
          <ac:chgData name="Justina Ojom" userId="cbdaed7d-8d45-4372-a16a-f3f8900c2f45" providerId="ADAL" clId="{503114CF-9C5A-4F37-9F70-3181BD028516}" dt="2023-02-15T22:36:18.571" v="12933"/>
          <ac:grpSpMkLst>
            <pc:docMk/>
            <pc:sldMk cId="0" sldId="311"/>
            <ac:grpSpMk id="23" creationId="{F4D3AF4A-2BF1-D1ED-923B-5C8CE4BFD56A}"/>
          </ac:grpSpMkLst>
        </pc:grpChg>
        <pc:grpChg chg="mod">
          <ac:chgData name="Justina Ojom" userId="cbdaed7d-8d45-4372-a16a-f3f8900c2f45" providerId="ADAL" clId="{503114CF-9C5A-4F37-9F70-3181BD028516}" dt="2023-02-15T22:36:18.571" v="12933"/>
          <ac:grpSpMkLst>
            <pc:docMk/>
            <pc:sldMk cId="0" sldId="311"/>
            <ac:grpSpMk id="25" creationId="{B71F4CB2-64B1-4B95-A273-243702BF926C}"/>
          </ac:grpSpMkLst>
        </pc:grpChg>
        <pc:grpChg chg="mod">
          <ac:chgData name="Justina Ojom" userId="cbdaed7d-8d45-4372-a16a-f3f8900c2f45" providerId="ADAL" clId="{503114CF-9C5A-4F37-9F70-3181BD028516}" dt="2023-02-15T22:36:18.571" v="12933"/>
          <ac:grpSpMkLst>
            <pc:docMk/>
            <pc:sldMk cId="0" sldId="311"/>
            <ac:grpSpMk id="26" creationId="{A067AA74-EF55-3077-E6D6-FEFD4BC0A965}"/>
          </ac:grpSpMkLst>
        </pc:grpChg>
      </pc:sldChg>
      <pc:sldChg chg="modNotes">
        <pc:chgData name="Justina Ojom" userId="cbdaed7d-8d45-4372-a16a-f3f8900c2f45" providerId="ADAL" clId="{503114CF-9C5A-4F37-9F70-3181BD028516}" dt="2023-02-16T02:23:29.345" v="13405" actId="478"/>
        <pc:sldMkLst>
          <pc:docMk/>
          <pc:sldMk cId="0" sldId="312"/>
        </pc:sldMkLst>
      </pc:sldChg>
      <pc:sldChg chg="modSp mod modNotes modNotesTx">
        <pc:chgData name="Justina Ojom" userId="cbdaed7d-8d45-4372-a16a-f3f8900c2f45" providerId="ADAL" clId="{503114CF-9C5A-4F37-9F70-3181BD028516}" dt="2023-02-16T02:23:30.191" v="13406" actId="478"/>
        <pc:sldMkLst>
          <pc:docMk/>
          <pc:sldMk cId="0" sldId="313"/>
        </pc:sldMkLst>
        <pc:spChg chg="mod">
          <ac:chgData name="Justina Ojom" userId="cbdaed7d-8d45-4372-a16a-f3f8900c2f45" providerId="ADAL" clId="{503114CF-9C5A-4F37-9F70-3181BD028516}" dt="2023-02-16T02:04:12.693" v="13171"/>
          <ac:spMkLst>
            <pc:docMk/>
            <pc:sldMk cId="0" sldId="313"/>
            <ac:spMk id="1152" creationId="{00000000-0000-0000-0000-000000000000}"/>
          </ac:spMkLst>
        </pc:spChg>
      </pc:sldChg>
      <pc:sldChg chg="modNotes">
        <pc:chgData name="Justina Ojom" userId="cbdaed7d-8d45-4372-a16a-f3f8900c2f45" providerId="ADAL" clId="{503114CF-9C5A-4F37-9F70-3181BD028516}" dt="2023-02-16T02:22:21.810" v="13339"/>
        <pc:sldMkLst>
          <pc:docMk/>
          <pc:sldMk cId="0" sldId="314"/>
        </pc:sldMkLst>
      </pc:sldChg>
      <pc:sldChg chg="modNotes">
        <pc:chgData name="Justina Ojom" userId="cbdaed7d-8d45-4372-a16a-f3f8900c2f45" providerId="ADAL" clId="{503114CF-9C5A-4F37-9F70-3181BD028516}" dt="2023-02-16T02:22:22.799" v="13341"/>
        <pc:sldMkLst>
          <pc:docMk/>
          <pc:sldMk cId="0" sldId="315"/>
        </pc:sldMkLst>
      </pc:sldChg>
      <pc:sldChg chg="addSp modSp mod modNotes modNotesTx">
        <pc:chgData name="Justina Ojom" userId="cbdaed7d-8d45-4372-a16a-f3f8900c2f45" providerId="ADAL" clId="{503114CF-9C5A-4F37-9F70-3181BD028516}" dt="2023-02-16T02:22:23.259" v="13342"/>
        <pc:sldMkLst>
          <pc:docMk/>
          <pc:sldMk cId="0" sldId="316"/>
        </pc:sldMkLst>
        <pc:spChg chg="mod">
          <ac:chgData name="Justina Ojom" userId="cbdaed7d-8d45-4372-a16a-f3f8900c2f45" providerId="ADAL" clId="{503114CF-9C5A-4F37-9F70-3181BD028516}" dt="2023-02-15T22:36:36.132" v="12940"/>
          <ac:spMkLst>
            <pc:docMk/>
            <pc:sldMk cId="0" sldId="316"/>
            <ac:spMk id="21" creationId="{4D81013C-BFD9-B79D-CAB4-EBD4C809619C}"/>
          </ac:spMkLst>
        </pc:spChg>
        <pc:spChg chg="mod">
          <ac:chgData name="Justina Ojom" userId="cbdaed7d-8d45-4372-a16a-f3f8900c2f45" providerId="ADAL" clId="{503114CF-9C5A-4F37-9F70-3181BD028516}" dt="2023-02-15T22:36:36.132" v="12940"/>
          <ac:spMkLst>
            <pc:docMk/>
            <pc:sldMk cId="0" sldId="316"/>
            <ac:spMk id="39" creationId="{136C7B88-9BF7-F594-2FEF-2A6150588B7E}"/>
          </ac:spMkLst>
        </pc:spChg>
        <pc:spChg chg="mod">
          <ac:chgData name="Justina Ojom" userId="cbdaed7d-8d45-4372-a16a-f3f8900c2f45" providerId="ADAL" clId="{503114CF-9C5A-4F37-9F70-3181BD028516}" dt="2023-02-16T02:15:46.117" v="13233" actId="313"/>
          <ac:spMkLst>
            <pc:docMk/>
            <pc:sldMk cId="0" sldId="316"/>
            <ac:spMk id="40" creationId="{E2AFE14E-B174-6672-5745-AE2A53D592E7}"/>
          </ac:spMkLst>
        </pc:spChg>
        <pc:spChg chg="mod">
          <ac:chgData name="Justina Ojom" userId="cbdaed7d-8d45-4372-a16a-f3f8900c2f45" providerId="ADAL" clId="{503114CF-9C5A-4F37-9F70-3181BD028516}" dt="2023-02-15T22:36:36.132" v="12940"/>
          <ac:spMkLst>
            <pc:docMk/>
            <pc:sldMk cId="0" sldId="316"/>
            <ac:spMk id="41" creationId="{D9F62761-9376-BBDF-4983-14FA0766C611}"/>
          </ac:spMkLst>
        </pc:spChg>
        <pc:spChg chg="mod">
          <ac:chgData name="Justina Ojom" userId="cbdaed7d-8d45-4372-a16a-f3f8900c2f45" providerId="ADAL" clId="{503114CF-9C5A-4F37-9F70-3181BD028516}" dt="2023-02-15T22:36:36.132" v="12940"/>
          <ac:spMkLst>
            <pc:docMk/>
            <pc:sldMk cId="0" sldId="316"/>
            <ac:spMk id="42" creationId="{2E84646D-B356-B3F0-326E-6282FD74E07A}"/>
          </ac:spMkLst>
        </pc:spChg>
        <pc:spChg chg="mod">
          <ac:chgData name="Justina Ojom" userId="cbdaed7d-8d45-4372-a16a-f3f8900c2f45" providerId="ADAL" clId="{503114CF-9C5A-4F37-9F70-3181BD028516}" dt="2023-02-15T22:36:36.132" v="12940"/>
          <ac:spMkLst>
            <pc:docMk/>
            <pc:sldMk cId="0" sldId="316"/>
            <ac:spMk id="43" creationId="{44298D67-DFB4-EFCA-4A5C-779E5251092C}"/>
          </ac:spMkLst>
        </pc:spChg>
        <pc:spChg chg="mod">
          <ac:chgData name="Justina Ojom" userId="cbdaed7d-8d45-4372-a16a-f3f8900c2f45" providerId="ADAL" clId="{503114CF-9C5A-4F37-9F70-3181BD028516}" dt="2023-02-16T02:04:19.191" v="13172" actId="13926"/>
          <ac:spMkLst>
            <pc:docMk/>
            <pc:sldMk cId="0" sldId="316"/>
            <ac:spMk id="1178" creationId="{00000000-0000-0000-0000-000000000000}"/>
          </ac:spMkLst>
        </pc:spChg>
        <pc:grpChg chg="add mod">
          <ac:chgData name="Justina Ojom" userId="cbdaed7d-8d45-4372-a16a-f3f8900c2f45" providerId="ADAL" clId="{503114CF-9C5A-4F37-9F70-3181BD028516}" dt="2023-02-15T22:36:36.132" v="12940"/>
          <ac:grpSpMkLst>
            <pc:docMk/>
            <pc:sldMk cId="0" sldId="316"/>
            <ac:grpSpMk id="20" creationId="{95CF8720-9357-B2E7-322C-1F80EB85D502}"/>
          </ac:grpSpMkLst>
        </pc:grpChg>
        <pc:grpChg chg="mod">
          <ac:chgData name="Justina Ojom" userId="cbdaed7d-8d45-4372-a16a-f3f8900c2f45" providerId="ADAL" clId="{503114CF-9C5A-4F37-9F70-3181BD028516}" dt="2023-02-15T22:36:36.132" v="12940"/>
          <ac:grpSpMkLst>
            <pc:docMk/>
            <pc:sldMk cId="0" sldId="316"/>
            <ac:grpSpMk id="22" creationId="{E891B5CD-260D-89EB-95A0-41566A2955BF}"/>
          </ac:grpSpMkLst>
        </pc:grpChg>
        <pc:grpChg chg="mod">
          <ac:chgData name="Justina Ojom" userId="cbdaed7d-8d45-4372-a16a-f3f8900c2f45" providerId="ADAL" clId="{503114CF-9C5A-4F37-9F70-3181BD028516}" dt="2023-02-15T22:36:36.132" v="12940"/>
          <ac:grpSpMkLst>
            <pc:docMk/>
            <pc:sldMk cId="0" sldId="316"/>
            <ac:grpSpMk id="26" creationId="{4350DC4A-CA27-E4CD-6470-D5660C301BD2}"/>
          </ac:grpSpMkLst>
        </pc:grpChg>
      </pc:sldChg>
      <pc:sldChg chg="modSp mod modNotes modNotesTx">
        <pc:chgData name="Justina Ojom" userId="cbdaed7d-8d45-4372-a16a-f3f8900c2f45" providerId="ADAL" clId="{503114CF-9C5A-4F37-9F70-3181BD028516}" dt="2023-02-16T02:22:24.248" v="13344"/>
        <pc:sldMkLst>
          <pc:docMk/>
          <pc:sldMk cId="0" sldId="317"/>
        </pc:sldMkLst>
        <pc:spChg chg="mod">
          <ac:chgData name="Justina Ojom" userId="cbdaed7d-8d45-4372-a16a-f3f8900c2f45" providerId="ADAL" clId="{503114CF-9C5A-4F37-9F70-3181BD028516}" dt="2023-02-15T20:51:36.539" v="7402" actId="12"/>
          <ac:spMkLst>
            <pc:docMk/>
            <pc:sldMk cId="0" sldId="317"/>
            <ac:spMk id="25" creationId="{9ACAED4B-5133-FA5C-F333-A39D4909A249}"/>
          </ac:spMkLst>
        </pc:spChg>
      </pc:sldChg>
      <pc:sldChg chg="modNotes">
        <pc:chgData name="Justina Ojom" userId="cbdaed7d-8d45-4372-a16a-f3f8900c2f45" providerId="ADAL" clId="{503114CF-9C5A-4F37-9F70-3181BD028516}" dt="2023-02-16T02:22:25.773" v="13347"/>
        <pc:sldMkLst>
          <pc:docMk/>
          <pc:sldMk cId="0" sldId="318"/>
        </pc:sldMkLst>
      </pc:sldChg>
      <pc:sldChg chg="modNotes">
        <pc:chgData name="Justina Ojom" userId="cbdaed7d-8d45-4372-a16a-f3f8900c2f45" providerId="ADAL" clId="{503114CF-9C5A-4F37-9F70-3181BD028516}" dt="2023-02-16T02:22:31.248" v="13348"/>
        <pc:sldMkLst>
          <pc:docMk/>
          <pc:sldMk cId="0" sldId="319"/>
        </pc:sldMkLst>
      </pc:sldChg>
      <pc:sldChg chg="modSp mod modNotes">
        <pc:chgData name="Justina Ojom" userId="cbdaed7d-8d45-4372-a16a-f3f8900c2f45" providerId="ADAL" clId="{503114CF-9C5A-4F37-9F70-3181BD028516}" dt="2023-02-16T02:22:31.749" v="13349"/>
        <pc:sldMkLst>
          <pc:docMk/>
          <pc:sldMk cId="0" sldId="320"/>
        </pc:sldMkLst>
        <pc:spChg chg="mod">
          <ac:chgData name="Justina Ojom" userId="cbdaed7d-8d45-4372-a16a-f3f8900c2f45" providerId="ADAL" clId="{503114CF-9C5A-4F37-9F70-3181BD028516}" dt="2023-02-16T02:04:42.754" v="13175" actId="13926"/>
          <ac:spMkLst>
            <pc:docMk/>
            <pc:sldMk cId="0" sldId="320"/>
            <ac:spMk id="1252" creationId="{00000000-0000-0000-0000-000000000000}"/>
          </ac:spMkLst>
        </pc:spChg>
      </pc:sldChg>
      <pc:sldChg chg="modNotes">
        <pc:chgData name="Justina Ojom" userId="cbdaed7d-8d45-4372-a16a-f3f8900c2f45" providerId="ADAL" clId="{503114CF-9C5A-4F37-9F70-3181BD028516}" dt="2023-02-16T02:22:32.682" v="13351"/>
        <pc:sldMkLst>
          <pc:docMk/>
          <pc:sldMk cId="0" sldId="321"/>
        </pc:sldMkLst>
      </pc:sldChg>
      <pc:sldChg chg="modSp mod modNotes modNotesTx">
        <pc:chgData name="Justina Ojom" userId="cbdaed7d-8d45-4372-a16a-f3f8900c2f45" providerId="ADAL" clId="{503114CF-9C5A-4F37-9F70-3181BD028516}" dt="2023-02-16T02:22:40.149" v="13355" actId="478"/>
        <pc:sldMkLst>
          <pc:docMk/>
          <pc:sldMk cId="0" sldId="322"/>
        </pc:sldMkLst>
        <pc:spChg chg="mod">
          <ac:chgData name="Justina Ojom" userId="cbdaed7d-8d45-4372-a16a-f3f8900c2f45" providerId="ADAL" clId="{503114CF-9C5A-4F37-9F70-3181BD028516}" dt="2023-02-15T22:29:44.472" v="12806" actId="1076"/>
          <ac:spMkLst>
            <pc:docMk/>
            <pc:sldMk cId="0" sldId="322"/>
            <ac:spMk id="39" creationId="{BABC9BCC-B73B-376D-949E-1EB5DE291964}"/>
          </ac:spMkLst>
        </pc:spChg>
      </pc:sldChg>
      <pc:sldChg chg="modSp mod modNotes modNotesTx">
        <pc:chgData name="Justina Ojom" userId="cbdaed7d-8d45-4372-a16a-f3f8900c2f45" providerId="ADAL" clId="{503114CF-9C5A-4F37-9F70-3181BD028516}" dt="2023-02-16T02:22:42.724" v="13356"/>
        <pc:sldMkLst>
          <pc:docMk/>
          <pc:sldMk cId="0" sldId="323"/>
        </pc:sldMkLst>
        <pc:spChg chg="mod">
          <ac:chgData name="Justina Ojom" userId="cbdaed7d-8d45-4372-a16a-f3f8900c2f45" providerId="ADAL" clId="{503114CF-9C5A-4F37-9F70-3181BD028516}" dt="2023-02-15T22:30:19.323" v="12811" actId="11"/>
          <ac:spMkLst>
            <pc:docMk/>
            <pc:sldMk cId="0" sldId="323"/>
            <ac:spMk id="17" creationId="{53B73536-3AA3-6FA9-4DE2-ACC56DA28E74}"/>
          </ac:spMkLst>
        </pc:spChg>
        <pc:spChg chg="mod">
          <ac:chgData name="Justina Ojom" userId="cbdaed7d-8d45-4372-a16a-f3f8900c2f45" providerId="ADAL" clId="{503114CF-9C5A-4F37-9F70-3181BD028516}" dt="2023-02-15T22:30:01.017" v="12809" actId="20577"/>
          <ac:spMkLst>
            <pc:docMk/>
            <pc:sldMk cId="0" sldId="323"/>
            <ac:spMk id="18" creationId="{25256748-706A-B574-CEAB-50422137D215}"/>
          </ac:spMkLst>
        </pc:spChg>
      </pc:sldChg>
      <pc:sldChg chg="modNotes">
        <pc:chgData name="Justina Ojom" userId="cbdaed7d-8d45-4372-a16a-f3f8900c2f45" providerId="ADAL" clId="{503114CF-9C5A-4F37-9F70-3181BD028516}" dt="2023-02-16T02:22:44.153" v="13359"/>
        <pc:sldMkLst>
          <pc:docMk/>
          <pc:sldMk cId="0" sldId="324"/>
        </pc:sldMkLst>
      </pc:sldChg>
      <pc:sldChg chg="modSp mod modNotes modNotesTx">
        <pc:chgData name="Justina Ojom" userId="cbdaed7d-8d45-4372-a16a-f3f8900c2f45" providerId="ADAL" clId="{503114CF-9C5A-4F37-9F70-3181BD028516}" dt="2023-02-16T02:22:44.641" v="13360"/>
        <pc:sldMkLst>
          <pc:docMk/>
          <pc:sldMk cId="0" sldId="325"/>
        </pc:sldMkLst>
        <pc:spChg chg="mod">
          <ac:chgData name="Justina Ojom" userId="cbdaed7d-8d45-4372-a16a-f3f8900c2f45" providerId="ADAL" clId="{503114CF-9C5A-4F37-9F70-3181BD028516}" dt="2023-02-16T02:05:03.050" v="13185" actId="207"/>
          <ac:spMkLst>
            <pc:docMk/>
            <pc:sldMk cId="0" sldId="325"/>
            <ac:spMk id="1321" creationId="{00000000-0000-0000-0000-000000000000}"/>
          </ac:spMkLst>
        </pc:spChg>
      </pc:sldChg>
      <pc:sldChg chg="modNotes modNotesTx">
        <pc:chgData name="Justina Ojom" userId="cbdaed7d-8d45-4372-a16a-f3f8900c2f45" providerId="ADAL" clId="{503114CF-9C5A-4F37-9F70-3181BD028516}" dt="2023-02-16T02:22:45.151" v="13361"/>
        <pc:sldMkLst>
          <pc:docMk/>
          <pc:sldMk cId="0" sldId="326"/>
        </pc:sldMkLst>
      </pc:sldChg>
      <pc:sldChg chg="modNotes">
        <pc:chgData name="Justina Ojom" userId="cbdaed7d-8d45-4372-a16a-f3f8900c2f45" providerId="ADAL" clId="{503114CF-9C5A-4F37-9F70-3181BD028516}" dt="2023-02-16T02:22:46.258" v="13363"/>
        <pc:sldMkLst>
          <pc:docMk/>
          <pc:sldMk cId="0" sldId="327"/>
        </pc:sldMkLst>
      </pc:sldChg>
      <pc:sldChg chg="modSp mod modNotes">
        <pc:chgData name="Justina Ojom" userId="cbdaed7d-8d45-4372-a16a-f3f8900c2f45" providerId="ADAL" clId="{503114CF-9C5A-4F37-9F70-3181BD028516}" dt="2023-02-16T02:22:46.864" v="13364"/>
        <pc:sldMkLst>
          <pc:docMk/>
          <pc:sldMk cId="0" sldId="328"/>
        </pc:sldMkLst>
        <pc:spChg chg="mod">
          <ac:chgData name="Justina Ojom" userId="cbdaed7d-8d45-4372-a16a-f3f8900c2f45" providerId="ADAL" clId="{503114CF-9C5A-4F37-9F70-3181BD028516}" dt="2023-02-15T22:30:39.164" v="12837" actId="20577"/>
          <ac:spMkLst>
            <pc:docMk/>
            <pc:sldMk cId="0" sldId="328"/>
            <ac:spMk id="24" creationId="{2B1B557D-0404-7186-CE42-BD9B544D245C}"/>
          </ac:spMkLst>
        </pc:spChg>
      </pc:sldChg>
      <pc:sldChg chg="modNotes modNotesTx">
        <pc:chgData name="Justina Ojom" userId="cbdaed7d-8d45-4372-a16a-f3f8900c2f45" providerId="ADAL" clId="{503114CF-9C5A-4F37-9F70-3181BD028516}" dt="2023-02-16T02:22:47.850" v="13366"/>
        <pc:sldMkLst>
          <pc:docMk/>
          <pc:sldMk cId="0" sldId="329"/>
        </pc:sldMkLst>
      </pc:sldChg>
      <pc:sldChg chg="modNotes">
        <pc:chgData name="Justina Ojom" userId="cbdaed7d-8d45-4372-a16a-f3f8900c2f45" providerId="ADAL" clId="{503114CF-9C5A-4F37-9F70-3181BD028516}" dt="2023-02-16T02:22:50.494" v="13367"/>
        <pc:sldMkLst>
          <pc:docMk/>
          <pc:sldMk cId="0" sldId="330"/>
        </pc:sldMkLst>
      </pc:sldChg>
      <pc:sldChg chg="modNotes">
        <pc:chgData name="Justina Ojom" userId="cbdaed7d-8d45-4372-a16a-f3f8900c2f45" providerId="ADAL" clId="{503114CF-9C5A-4F37-9F70-3181BD028516}" dt="2023-02-16T02:22:51.027" v="13368"/>
        <pc:sldMkLst>
          <pc:docMk/>
          <pc:sldMk cId="0" sldId="331"/>
        </pc:sldMkLst>
      </pc:sldChg>
      <pc:sldChg chg="modSp mod modNotes modNotesTx">
        <pc:chgData name="Justina Ojom" userId="cbdaed7d-8d45-4372-a16a-f3f8900c2f45" providerId="ADAL" clId="{503114CF-9C5A-4F37-9F70-3181BD028516}" dt="2023-02-16T02:22:52.081" v="13370"/>
        <pc:sldMkLst>
          <pc:docMk/>
          <pc:sldMk cId="0" sldId="332"/>
        </pc:sldMkLst>
        <pc:spChg chg="mod">
          <ac:chgData name="Justina Ojom" userId="cbdaed7d-8d45-4372-a16a-f3f8900c2f45" providerId="ADAL" clId="{503114CF-9C5A-4F37-9F70-3181BD028516}" dt="2023-02-15T21:45:02.271" v="10354" actId="12"/>
          <ac:spMkLst>
            <pc:docMk/>
            <pc:sldMk cId="0" sldId="332"/>
            <ac:spMk id="24" creationId="{697FD924-A8F8-1B7A-B59F-51C6E1AF2981}"/>
          </ac:spMkLst>
        </pc:spChg>
        <pc:spChg chg="mod">
          <ac:chgData name="Justina Ojom" userId="cbdaed7d-8d45-4372-a16a-f3f8900c2f45" providerId="ADAL" clId="{503114CF-9C5A-4F37-9F70-3181BD028516}" dt="2023-02-16T02:05:15.095" v="13186" actId="13926"/>
          <ac:spMkLst>
            <pc:docMk/>
            <pc:sldMk cId="0" sldId="332"/>
            <ac:spMk id="1430" creationId="{00000000-0000-0000-0000-000000000000}"/>
          </ac:spMkLst>
        </pc:spChg>
      </pc:sldChg>
      <pc:sldChg chg="modNotes">
        <pc:chgData name="Justina Ojom" userId="cbdaed7d-8d45-4372-a16a-f3f8900c2f45" providerId="ADAL" clId="{503114CF-9C5A-4F37-9F70-3181BD028516}" dt="2023-02-16T02:22:53.410" v="13372"/>
        <pc:sldMkLst>
          <pc:docMk/>
          <pc:sldMk cId="0" sldId="333"/>
        </pc:sldMkLst>
      </pc:sldChg>
      <pc:sldChg chg="modNotes">
        <pc:chgData name="Justina Ojom" userId="cbdaed7d-8d45-4372-a16a-f3f8900c2f45" providerId="ADAL" clId="{503114CF-9C5A-4F37-9F70-3181BD028516}" dt="2023-02-16T02:22:54.054" v="13373"/>
        <pc:sldMkLst>
          <pc:docMk/>
          <pc:sldMk cId="0" sldId="334"/>
        </pc:sldMkLst>
      </pc:sldChg>
      <pc:sldChg chg="modSp mod modNotes">
        <pc:chgData name="Justina Ojom" userId="cbdaed7d-8d45-4372-a16a-f3f8900c2f45" providerId="ADAL" clId="{503114CF-9C5A-4F37-9F70-3181BD028516}" dt="2023-02-16T02:22:54.591" v="13374"/>
        <pc:sldMkLst>
          <pc:docMk/>
          <pc:sldMk cId="0" sldId="335"/>
        </pc:sldMkLst>
        <pc:spChg chg="mod">
          <ac:chgData name="Justina Ojom" userId="cbdaed7d-8d45-4372-a16a-f3f8900c2f45" providerId="ADAL" clId="{503114CF-9C5A-4F37-9F70-3181BD028516}" dt="2023-02-16T02:16:15.095" v="13246" actId="313"/>
          <ac:spMkLst>
            <pc:docMk/>
            <pc:sldMk cId="0" sldId="335"/>
            <ac:spMk id="4" creationId="{9FF0C3CF-113A-5542-5F3E-3897FBF1011F}"/>
          </ac:spMkLst>
        </pc:spChg>
      </pc:sldChg>
      <pc:sldChg chg="modNotes">
        <pc:chgData name="Justina Ojom" userId="cbdaed7d-8d45-4372-a16a-f3f8900c2f45" providerId="ADAL" clId="{503114CF-9C5A-4F37-9F70-3181BD028516}" dt="2023-02-16T02:22:55.616" v="13376"/>
        <pc:sldMkLst>
          <pc:docMk/>
          <pc:sldMk cId="0" sldId="336"/>
        </pc:sldMkLst>
      </pc:sldChg>
      <pc:sldChg chg="modNotes">
        <pc:chgData name="Justina Ojom" userId="cbdaed7d-8d45-4372-a16a-f3f8900c2f45" providerId="ADAL" clId="{503114CF-9C5A-4F37-9F70-3181BD028516}" dt="2023-02-16T02:22:56.215" v="13377"/>
        <pc:sldMkLst>
          <pc:docMk/>
          <pc:sldMk cId="0" sldId="337"/>
        </pc:sldMkLst>
      </pc:sldChg>
      <pc:sldChg chg="modNotes">
        <pc:chgData name="Justina Ojom" userId="cbdaed7d-8d45-4372-a16a-f3f8900c2f45" providerId="ADAL" clId="{503114CF-9C5A-4F37-9F70-3181BD028516}" dt="2023-02-16T02:22:58.150" v="13378"/>
        <pc:sldMkLst>
          <pc:docMk/>
          <pc:sldMk cId="0" sldId="338"/>
        </pc:sldMkLst>
      </pc:sldChg>
      <pc:sldChg chg="modNotes">
        <pc:chgData name="Justina Ojom" userId="cbdaed7d-8d45-4372-a16a-f3f8900c2f45" providerId="ADAL" clId="{503114CF-9C5A-4F37-9F70-3181BD028516}" dt="2023-02-16T02:22:58.791" v="13379"/>
        <pc:sldMkLst>
          <pc:docMk/>
          <pc:sldMk cId="0" sldId="339"/>
        </pc:sldMkLst>
      </pc:sldChg>
      <pc:sldChg chg="modNotes">
        <pc:chgData name="Justina Ojom" userId="cbdaed7d-8d45-4372-a16a-f3f8900c2f45" providerId="ADAL" clId="{503114CF-9C5A-4F37-9F70-3181BD028516}" dt="2023-02-16T02:22:59.320" v="13380"/>
        <pc:sldMkLst>
          <pc:docMk/>
          <pc:sldMk cId="0" sldId="340"/>
        </pc:sldMkLst>
      </pc:sldChg>
      <pc:sldChg chg="modNotes">
        <pc:chgData name="Justina Ojom" userId="cbdaed7d-8d45-4372-a16a-f3f8900c2f45" providerId="ADAL" clId="{503114CF-9C5A-4F37-9F70-3181BD028516}" dt="2023-02-16T02:22:59.795" v="13381"/>
        <pc:sldMkLst>
          <pc:docMk/>
          <pc:sldMk cId="0" sldId="341"/>
        </pc:sldMkLst>
      </pc:sldChg>
      <pc:sldChg chg="modNotes">
        <pc:chgData name="Justina Ojom" userId="cbdaed7d-8d45-4372-a16a-f3f8900c2f45" providerId="ADAL" clId="{503114CF-9C5A-4F37-9F70-3181BD028516}" dt="2023-02-16T02:23:01.229" v="13383"/>
        <pc:sldMkLst>
          <pc:docMk/>
          <pc:sldMk cId="0" sldId="342"/>
        </pc:sldMkLst>
      </pc:sldChg>
      <pc:sldChg chg="modSp mod modNotes modNotesTx">
        <pc:chgData name="Justina Ojom" userId="cbdaed7d-8d45-4372-a16a-f3f8900c2f45" providerId="ADAL" clId="{503114CF-9C5A-4F37-9F70-3181BD028516}" dt="2023-02-16T02:23:01.934" v="13384"/>
        <pc:sldMkLst>
          <pc:docMk/>
          <pc:sldMk cId="0" sldId="343"/>
        </pc:sldMkLst>
        <pc:spChg chg="mod">
          <ac:chgData name="Justina Ojom" userId="cbdaed7d-8d45-4372-a16a-f3f8900c2f45" providerId="ADAL" clId="{503114CF-9C5A-4F37-9F70-3181BD028516}" dt="2023-02-15T22:30:52.495" v="12838" actId="1076"/>
          <ac:spMkLst>
            <pc:docMk/>
            <pc:sldMk cId="0" sldId="343"/>
            <ac:spMk id="24" creationId="{610675D2-3E12-9BF5-1356-8915C2119269}"/>
          </ac:spMkLst>
        </pc:spChg>
        <pc:spChg chg="mod">
          <ac:chgData name="Justina Ojom" userId="cbdaed7d-8d45-4372-a16a-f3f8900c2f45" providerId="ADAL" clId="{503114CF-9C5A-4F37-9F70-3181BD028516}" dt="2023-02-15T22:05:05.985" v="11496" actId="12"/>
          <ac:spMkLst>
            <pc:docMk/>
            <pc:sldMk cId="0" sldId="343"/>
            <ac:spMk id="25" creationId="{75EC4555-198C-ED4B-B56A-1A7754606210}"/>
          </ac:spMkLst>
        </pc:spChg>
        <pc:spChg chg="mod">
          <ac:chgData name="Justina Ojom" userId="cbdaed7d-8d45-4372-a16a-f3f8900c2f45" providerId="ADAL" clId="{503114CF-9C5A-4F37-9F70-3181BD028516}" dt="2023-02-16T02:05:31.452" v="13200" actId="13926"/>
          <ac:spMkLst>
            <pc:docMk/>
            <pc:sldMk cId="0" sldId="343"/>
            <ac:spMk id="1614" creationId="{00000000-0000-0000-0000-000000000000}"/>
          </ac:spMkLst>
        </pc:spChg>
      </pc:sldChg>
      <pc:sldChg chg="modNotes">
        <pc:chgData name="Justina Ojom" userId="cbdaed7d-8d45-4372-a16a-f3f8900c2f45" providerId="ADAL" clId="{503114CF-9C5A-4F37-9F70-3181BD028516}" dt="2023-02-16T02:23:06.083" v="13387"/>
        <pc:sldMkLst>
          <pc:docMk/>
          <pc:sldMk cId="0" sldId="344"/>
        </pc:sldMkLst>
      </pc:sldChg>
      <pc:sldChg chg="modNotes">
        <pc:chgData name="Justina Ojom" userId="cbdaed7d-8d45-4372-a16a-f3f8900c2f45" providerId="ADAL" clId="{503114CF-9C5A-4F37-9F70-3181BD028516}" dt="2023-02-16T02:23:06.518" v="13388"/>
        <pc:sldMkLst>
          <pc:docMk/>
          <pc:sldMk cId="0" sldId="345"/>
        </pc:sldMkLst>
      </pc:sldChg>
      <pc:sldChg chg="modNotes">
        <pc:chgData name="Justina Ojom" userId="cbdaed7d-8d45-4372-a16a-f3f8900c2f45" providerId="ADAL" clId="{503114CF-9C5A-4F37-9F70-3181BD028516}" dt="2023-02-16T02:23:07.046" v="13389"/>
        <pc:sldMkLst>
          <pc:docMk/>
          <pc:sldMk cId="0" sldId="346"/>
        </pc:sldMkLst>
      </pc:sldChg>
      <pc:sldChg chg="modNotes">
        <pc:chgData name="Justina Ojom" userId="cbdaed7d-8d45-4372-a16a-f3f8900c2f45" providerId="ADAL" clId="{503114CF-9C5A-4F37-9F70-3181BD028516}" dt="2023-02-16T02:23:07.515" v="13390"/>
        <pc:sldMkLst>
          <pc:docMk/>
          <pc:sldMk cId="0" sldId="347"/>
        </pc:sldMkLst>
      </pc:sldChg>
      <pc:sldChg chg="modNotes">
        <pc:chgData name="Justina Ojom" userId="cbdaed7d-8d45-4372-a16a-f3f8900c2f45" providerId="ADAL" clId="{503114CF-9C5A-4F37-9F70-3181BD028516}" dt="2023-02-16T02:23:08.199" v="13391"/>
        <pc:sldMkLst>
          <pc:docMk/>
          <pc:sldMk cId="0" sldId="348"/>
        </pc:sldMkLst>
      </pc:sldChg>
      <pc:sldChg chg="modNotes">
        <pc:chgData name="Justina Ojom" userId="cbdaed7d-8d45-4372-a16a-f3f8900c2f45" providerId="ADAL" clId="{503114CF-9C5A-4F37-9F70-3181BD028516}" dt="2023-02-16T02:23:08.727" v="13392"/>
        <pc:sldMkLst>
          <pc:docMk/>
          <pc:sldMk cId="0" sldId="349"/>
        </pc:sldMkLst>
      </pc:sldChg>
      <pc:sldChg chg="modSp mod modNotes modNotesTx">
        <pc:chgData name="Justina Ojom" userId="cbdaed7d-8d45-4372-a16a-f3f8900c2f45" providerId="ADAL" clId="{503114CF-9C5A-4F37-9F70-3181BD028516}" dt="2023-02-16T02:23:10.721" v="13395"/>
        <pc:sldMkLst>
          <pc:docMk/>
          <pc:sldMk cId="0" sldId="350"/>
        </pc:sldMkLst>
        <pc:spChg chg="mod">
          <ac:chgData name="Justina Ojom" userId="cbdaed7d-8d45-4372-a16a-f3f8900c2f45" providerId="ADAL" clId="{503114CF-9C5A-4F37-9F70-3181BD028516}" dt="2023-02-15T22:14:22.447" v="11903" actId="12"/>
          <ac:spMkLst>
            <pc:docMk/>
            <pc:sldMk cId="0" sldId="350"/>
            <ac:spMk id="25" creationId="{0561DBE2-6774-85EB-B855-B436ED711B11}"/>
          </ac:spMkLst>
        </pc:spChg>
        <pc:spChg chg="mod">
          <ac:chgData name="Justina Ojom" userId="cbdaed7d-8d45-4372-a16a-f3f8900c2f45" providerId="ADAL" clId="{503114CF-9C5A-4F37-9F70-3181BD028516}" dt="2023-02-16T02:06:01.424" v="13206" actId="13926"/>
          <ac:spMkLst>
            <pc:docMk/>
            <pc:sldMk cId="0" sldId="350"/>
            <ac:spMk id="1718" creationId="{00000000-0000-0000-0000-000000000000}"/>
          </ac:spMkLst>
        </pc:spChg>
      </pc:sldChg>
      <pc:sldChg chg="modNotes">
        <pc:chgData name="Justina Ojom" userId="cbdaed7d-8d45-4372-a16a-f3f8900c2f45" providerId="ADAL" clId="{503114CF-9C5A-4F37-9F70-3181BD028516}" dt="2023-02-16T02:23:13.185" v="13398"/>
        <pc:sldMkLst>
          <pc:docMk/>
          <pc:sldMk cId="0" sldId="351"/>
        </pc:sldMkLst>
      </pc:sldChg>
      <pc:sldChg chg="modNotes">
        <pc:chgData name="Justina Ojom" userId="cbdaed7d-8d45-4372-a16a-f3f8900c2f45" providerId="ADAL" clId="{503114CF-9C5A-4F37-9F70-3181BD028516}" dt="2023-02-16T02:23:13.680" v="13399"/>
        <pc:sldMkLst>
          <pc:docMk/>
          <pc:sldMk cId="0" sldId="352"/>
        </pc:sldMkLst>
      </pc:sldChg>
      <pc:sldChg chg="modNotes">
        <pc:chgData name="Justina Ojom" userId="cbdaed7d-8d45-4372-a16a-f3f8900c2f45" providerId="ADAL" clId="{503114CF-9C5A-4F37-9F70-3181BD028516}" dt="2023-02-16T02:23:14.124" v="13400"/>
        <pc:sldMkLst>
          <pc:docMk/>
          <pc:sldMk cId="0" sldId="353"/>
        </pc:sldMkLst>
      </pc:sldChg>
      <pc:sldChg chg="addSp modSp modNotes">
        <pc:chgData name="Justina Ojom" userId="cbdaed7d-8d45-4372-a16a-f3f8900c2f45" providerId="ADAL" clId="{503114CF-9C5A-4F37-9F70-3181BD028516}" dt="2023-02-16T02:23:14.631" v="13401"/>
        <pc:sldMkLst>
          <pc:docMk/>
          <pc:sldMk cId="0" sldId="354"/>
        </pc:sldMkLst>
        <pc:spChg chg="mod">
          <ac:chgData name="Justina Ojom" userId="cbdaed7d-8d45-4372-a16a-f3f8900c2f45" providerId="ADAL" clId="{503114CF-9C5A-4F37-9F70-3181BD028516}" dt="2023-02-15T22:37:49.482" v="12999"/>
          <ac:spMkLst>
            <pc:docMk/>
            <pc:sldMk cId="0" sldId="354"/>
            <ac:spMk id="6" creationId="{831A4ECB-11AB-D586-6B3C-A3A757C5DABA}"/>
          </ac:spMkLst>
        </pc:spChg>
        <pc:spChg chg="mod">
          <ac:chgData name="Justina Ojom" userId="cbdaed7d-8d45-4372-a16a-f3f8900c2f45" providerId="ADAL" clId="{503114CF-9C5A-4F37-9F70-3181BD028516}" dt="2023-02-15T22:37:49.482" v="12999"/>
          <ac:spMkLst>
            <pc:docMk/>
            <pc:sldMk cId="0" sldId="354"/>
            <ac:spMk id="9" creationId="{6612468E-C65E-1344-9585-79070EA08CAA}"/>
          </ac:spMkLst>
        </pc:spChg>
        <pc:spChg chg="mod">
          <ac:chgData name="Justina Ojom" userId="cbdaed7d-8d45-4372-a16a-f3f8900c2f45" providerId="ADAL" clId="{503114CF-9C5A-4F37-9F70-3181BD028516}" dt="2023-02-15T22:37:49.482" v="12999"/>
          <ac:spMkLst>
            <pc:docMk/>
            <pc:sldMk cId="0" sldId="354"/>
            <ac:spMk id="10" creationId="{D553BB54-03A1-2E00-0B0A-BB335DC4E4B2}"/>
          </ac:spMkLst>
        </pc:spChg>
        <pc:spChg chg="mod">
          <ac:chgData name="Justina Ojom" userId="cbdaed7d-8d45-4372-a16a-f3f8900c2f45" providerId="ADAL" clId="{503114CF-9C5A-4F37-9F70-3181BD028516}" dt="2023-02-15T22:37:49.482" v="12999"/>
          <ac:spMkLst>
            <pc:docMk/>
            <pc:sldMk cId="0" sldId="354"/>
            <ac:spMk id="11" creationId="{7B6764E5-9C45-0B06-5324-E784F6885332}"/>
          </ac:spMkLst>
        </pc:spChg>
        <pc:spChg chg="mod">
          <ac:chgData name="Justina Ojom" userId="cbdaed7d-8d45-4372-a16a-f3f8900c2f45" providerId="ADAL" clId="{503114CF-9C5A-4F37-9F70-3181BD028516}" dt="2023-02-15T22:37:49.482" v="12999"/>
          <ac:spMkLst>
            <pc:docMk/>
            <pc:sldMk cId="0" sldId="354"/>
            <ac:spMk id="12" creationId="{868AD710-876F-062A-531A-13A26E4396DF}"/>
          </ac:spMkLst>
        </pc:spChg>
        <pc:grpChg chg="add mod">
          <ac:chgData name="Justina Ojom" userId="cbdaed7d-8d45-4372-a16a-f3f8900c2f45" providerId="ADAL" clId="{503114CF-9C5A-4F37-9F70-3181BD028516}" dt="2023-02-15T22:37:49.482" v="12999"/>
          <ac:grpSpMkLst>
            <pc:docMk/>
            <pc:sldMk cId="0" sldId="354"/>
            <ac:grpSpMk id="5" creationId="{A01CF7B9-D0E4-704A-F974-19B2A2331FF8}"/>
          </ac:grpSpMkLst>
        </pc:grpChg>
        <pc:grpChg chg="mod">
          <ac:chgData name="Justina Ojom" userId="cbdaed7d-8d45-4372-a16a-f3f8900c2f45" providerId="ADAL" clId="{503114CF-9C5A-4F37-9F70-3181BD028516}" dt="2023-02-15T22:37:49.482" v="12999"/>
          <ac:grpSpMkLst>
            <pc:docMk/>
            <pc:sldMk cId="0" sldId="354"/>
            <ac:grpSpMk id="7" creationId="{58C3EBFA-71DF-5C20-638B-FE63C5D9588C}"/>
          </ac:grpSpMkLst>
        </pc:grpChg>
        <pc:grpChg chg="mod">
          <ac:chgData name="Justina Ojom" userId="cbdaed7d-8d45-4372-a16a-f3f8900c2f45" providerId="ADAL" clId="{503114CF-9C5A-4F37-9F70-3181BD028516}" dt="2023-02-15T22:37:49.482" v="12999"/>
          <ac:grpSpMkLst>
            <pc:docMk/>
            <pc:sldMk cId="0" sldId="354"/>
            <ac:grpSpMk id="8" creationId="{44D66EF0-2C1D-B01E-47C4-298B0F0A7E0E}"/>
          </ac:grpSpMkLst>
        </pc:grpChg>
      </pc:sldChg>
      <pc:sldChg chg="modNotes">
        <pc:chgData name="Justina Ojom" userId="cbdaed7d-8d45-4372-a16a-f3f8900c2f45" providerId="ADAL" clId="{503114CF-9C5A-4F37-9F70-3181BD028516}" dt="2023-02-16T02:23:16.391" v="13404"/>
        <pc:sldMkLst>
          <pc:docMk/>
          <pc:sldMk cId="0" sldId="355"/>
        </pc:sldMkLst>
      </pc:sldChg>
      <pc:sldChg chg="modNotes">
        <pc:chgData name="Justina Ojom" userId="cbdaed7d-8d45-4372-a16a-f3f8900c2f45" providerId="ADAL" clId="{503114CF-9C5A-4F37-9F70-3181BD028516}" dt="2023-02-16T02:21:32.475" v="13284"/>
        <pc:sldMkLst>
          <pc:docMk/>
          <pc:sldMk cId="4061256576" sldId="356"/>
        </pc:sldMkLst>
      </pc:sldChg>
      <pc:sldChg chg="modNotes">
        <pc:chgData name="Justina Ojom" userId="cbdaed7d-8d45-4372-a16a-f3f8900c2f45" providerId="ADAL" clId="{503114CF-9C5A-4F37-9F70-3181BD028516}" dt="2023-02-16T02:21:12.426" v="13249"/>
        <pc:sldMkLst>
          <pc:docMk/>
          <pc:sldMk cId="2673660347" sldId="357"/>
        </pc:sldMkLst>
      </pc:sldChg>
      <pc:sldChg chg="modNotes">
        <pc:chgData name="Justina Ojom" userId="cbdaed7d-8d45-4372-a16a-f3f8900c2f45" providerId="ADAL" clId="{503114CF-9C5A-4F37-9F70-3181BD028516}" dt="2023-02-16T02:21:13.005" v="13250"/>
        <pc:sldMkLst>
          <pc:docMk/>
          <pc:sldMk cId="2946703006" sldId="361"/>
        </pc:sldMkLst>
      </pc:sldChg>
      <pc:sldChg chg="modNotes">
        <pc:chgData name="Justina Ojom" userId="cbdaed7d-8d45-4372-a16a-f3f8900c2f45" providerId="ADAL" clId="{503114CF-9C5A-4F37-9F70-3181BD028516}" dt="2023-02-16T02:21:19.122" v="13260"/>
        <pc:sldMkLst>
          <pc:docMk/>
          <pc:sldMk cId="2748018073" sldId="362"/>
        </pc:sldMkLst>
      </pc:sldChg>
      <pc:sldChg chg="modNotes">
        <pc:chgData name="Justina Ojom" userId="cbdaed7d-8d45-4372-a16a-f3f8900c2f45" providerId="ADAL" clId="{503114CF-9C5A-4F37-9F70-3181BD028516}" dt="2023-02-16T02:21:20.739" v="13262"/>
        <pc:sldMkLst>
          <pc:docMk/>
          <pc:sldMk cId="3303889383" sldId="363"/>
        </pc:sldMkLst>
      </pc:sldChg>
      <pc:sldChg chg="modNotes modNotesTx">
        <pc:chgData name="Justina Ojom" userId="cbdaed7d-8d45-4372-a16a-f3f8900c2f45" providerId="ADAL" clId="{503114CF-9C5A-4F37-9F70-3181BD028516}" dt="2023-02-16T02:21:22.477" v="13265"/>
        <pc:sldMkLst>
          <pc:docMk/>
          <pc:sldMk cId="1893416306" sldId="365"/>
        </pc:sldMkLst>
      </pc:sldChg>
      <pc:sldChg chg="modNotes modNotesTx">
        <pc:chgData name="Justina Ojom" userId="cbdaed7d-8d45-4372-a16a-f3f8900c2f45" providerId="ADAL" clId="{503114CF-9C5A-4F37-9F70-3181BD028516}" dt="2023-02-16T02:21:23.047" v="13266"/>
        <pc:sldMkLst>
          <pc:docMk/>
          <pc:sldMk cId="1688894760" sldId="366"/>
        </pc:sldMkLst>
      </pc:sldChg>
      <pc:sldChg chg="del">
        <pc:chgData name="Justina Ojom" userId="cbdaed7d-8d45-4372-a16a-f3f8900c2f45" providerId="ADAL" clId="{503114CF-9C5A-4F37-9F70-3181BD028516}" dt="2023-02-15T14:51:49.031" v="79" actId="47"/>
        <pc:sldMkLst>
          <pc:docMk/>
          <pc:sldMk cId="3722596095" sldId="367"/>
        </pc:sldMkLst>
      </pc:sldChg>
      <pc:sldChg chg="modNotes">
        <pc:chgData name="Justina Ojom" userId="cbdaed7d-8d45-4372-a16a-f3f8900c2f45" providerId="ADAL" clId="{503114CF-9C5A-4F37-9F70-3181BD028516}" dt="2023-02-16T02:21:25.755" v="13271"/>
        <pc:sldMkLst>
          <pc:docMk/>
          <pc:sldMk cId="3942298219" sldId="369"/>
        </pc:sldMkLst>
      </pc:sldChg>
      <pc:sldChg chg="modNotes">
        <pc:chgData name="Justina Ojom" userId="cbdaed7d-8d45-4372-a16a-f3f8900c2f45" providerId="ADAL" clId="{503114CF-9C5A-4F37-9F70-3181BD028516}" dt="2023-02-16T02:21:26.262" v="13272"/>
        <pc:sldMkLst>
          <pc:docMk/>
          <pc:sldMk cId="1135193378" sldId="370"/>
        </pc:sldMkLst>
      </pc:sldChg>
      <pc:sldChg chg="del modNotes">
        <pc:chgData name="Justina Ojom" userId="cbdaed7d-8d45-4372-a16a-f3f8900c2f45" providerId="ADAL" clId="{503114CF-9C5A-4F37-9F70-3181BD028516}" dt="2023-02-15T14:58:37.234" v="276" actId="47"/>
        <pc:sldMkLst>
          <pc:docMk/>
          <pc:sldMk cId="3131090557" sldId="371"/>
        </pc:sldMkLst>
      </pc:sldChg>
      <pc:sldChg chg="addSp delSp modSp mod modClrScheme chgLayout modNotes">
        <pc:chgData name="Justina Ojom" userId="cbdaed7d-8d45-4372-a16a-f3f8900c2f45" providerId="ADAL" clId="{503114CF-9C5A-4F37-9F70-3181BD028516}" dt="2023-02-16T02:21:29.444" v="13278"/>
        <pc:sldMkLst>
          <pc:docMk/>
          <pc:sldMk cId="1717137771" sldId="372"/>
        </pc:sldMkLst>
        <pc:spChg chg="add del mod">
          <ac:chgData name="Justina Ojom" userId="cbdaed7d-8d45-4372-a16a-f3f8900c2f45" providerId="ADAL" clId="{503114CF-9C5A-4F37-9F70-3181BD028516}" dt="2023-02-15T14:48:45.739" v="20" actId="700"/>
          <ac:spMkLst>
            <pc:docMk/>
            <pc:sldMk cId="1717137771" sldId="372"/>
            <ac:spMk id="14" creationId="{BA3DF21D-3E9C-9042-556F-AFB7173F6174}"/>
          </ac:spMkLst>
        </pc:spChg>
        <pc:spChg chg="add mod">
          <ac:chgData name="Justina Ojom" userId="cbdaed7d-8d45-4372-a16a-f3f8900c2f45" providerId="ADAL" clId="{503114CF-9C5A-4F37-9F70-3181BD028516}" dt="2023-02-15T14:48:46.297" v="21"/>
          <ac:spMkLst>
            <pc:docMk/>
            <pc:sldMk cId="1717137771" sldId="372"/>
            <ac:spMk id="15" creationId="{FF1265F4-F4EC-8163-E482-5F455A1275C2}"/>
          </ac:spMkLst>
        </pc:spChg>
        <pc:spChg chg="del">
          <ac:chgData name="Justina Ojom" userId="cbdaed7d-8d45-4372-a16a-f3f8900c2f45" providerId="ADAL" clId="{503114CF-9C5A-4F37-9F70-3181BD028516}" dt="2023-02-15T14:48:42.442" v="19" actId="478"/>
          <ac:spMkLst>
            <pc:docMk/>
            <pc:sldMk cId="1717137771" sldId="372"/>
            <ac:spMk id="637"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39"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40"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41"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42"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43"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44" creationId="{00000000-0000-0000-0000-000000000000}"/>
          </ac:spMkLst>
        </pc:spChg>
        <pc:spChg chg="del">
          <ac:chgData name="Justina Ojom" userId="cbdaed7d-8d45-4372-a16a-f3f8900c2f45" providerId="ADAL" clId="{503114CF-9C5A-4F37-9F70-3181BD028516}" dt="2023-02-15T14:48:42.442" v="19" actId="478"/>
          <ac:spMkLst>
            <pc:docMk/>
            <pc:sldMk cId="1717137771" sldId="372"/>
            <ac:spMk id="645" creationId="{00000000-0000-0000-0000-000000000000}"/>
          </ac:spMkLst>
        </pc:spChg>
        <pc:grpChg chg="del">
          <ac:chgData name="Justina Ojom" userId="cbdaed7d-8d45-4372-a16a-f3f8900c2f45" providerId="ADAL" clId="{503114CF-9C5A-4F37-9F70-3181BD028516}" dt="2023-02-15T14:48:42.442" v="19" actId="478"/>
          <ac:grpSpMkLst>
            <pc:docMk/>
            <pc:sldMk cId="1717137771" sldId="372"/>
            <ac:grpSpMk id="13" creationId="{15429E08-45A2-2627-9789-5E0219834085}"/>
          </ac:grpSpMkLst>
        </pc:grpChg>
      </pc:sldChg>
      <pc:sldChg chg="addSp delSp modSp mod modClrScheme chgLayout modNotes modNotesTx">
        <pc:chgData name="Justina Ojom" userId="cbdaed7d-8d45-4372-a16a-f3f8900c2f45" providerId="ADAL" clId="{503114CF-9C5A-4F37-9F70-3181BD028516}" dt="2023-02-16T02:21:30.455" v="13280"/>
        <pc:sldMkLst>
          <pc:docMk/>
          <pc:sldMk cId="3892358539" sldId="373"/>
        </pc:sldMkLst>
        <pc:spChg chg="add del mod">
          <ac:chgData name="Justina Ojom" userId="cbdaed7d-8d45-4372-a16a-f3f8900c2f45" providerId="ADAL" clId="{503114CF-9C5A-4F37-9F70-3181BD028516}" dt="2023-02-15T14:48:16.631" v="7" actId="700"/>
          <ac:spMkLst>
            <pc:docMk/>
            <pc:sldMk cId="3892358539" sldId="373"/>
            <ac:spMk id="3" creationId="{F2873394-1F89-DC9E-681D-D8660366B0B3}"/>
          </ac:spMkLst>
        </pc:spChg>
        <pc:spChg chg="add mod">
          <ac:chgData name="Justina Ojom" userId="cbdaed7d-8d45-4372-a16a-f3f8900c2f45" providerId="ADAL" clId="{503114CF-9C5A-4F37-9F70-3181BD028516}" dt="2023-02-15T14:48:25.334" v="8"/>
          <ac:spMkLst>
            <pc:docMk/>
            <pc:sldMk cId="3892358539" sldId="373"/>
            <ac:spMk id="4" creationId="{1E17838B-2485-DA2E-92A1-813AEFF583CD}"/>
          </ac:spMkLst>
        </pc:spChg>
        <pc:spChg chg="add del mod">
          <ac:chgData name="Justina Ojom" userId="cbdaed7d-8d45-4372-a16a-f3f8900c2f45" providerId="ADAL" clId="{503114CF-9C5A-4F37-9F70-3181BD028516}" dt="2023-02-15T14:48:27.413" v="10"/>
          <ac:spMkLst>
            <pc:docMk/>
            <pc:sldMk cId="3892358539" sldId="373"/>
            <ac:spMk id="5" creationId="{FF884076-7293-BFE2-B33B-90E4D110D594}"/>
          </ac:spMkLst>
        </pc:spChg>
        <pc:spChg chg="del">
          <ac:chgData name="Justina Ojom" userId="cbdaed7d-8d45-4372-a16a-f3f8900c2f45" providerId="ADAL" clId="{503114CF-9C5A-4F37-9F70-3181BD028516}" dt="2023-02-15T14:47:40.229" v="0" actId="478"/>
          <ac:spMkLst>
            <pc:docMk/>
            <pc:sldMk cId="3892358539" sldId="373"/>
            <ac:spMk id="18" creationId="{AE9AA629-28CD-9D74-AD66-B6A29D6F15F6}"/>
          </ac:spMkLst>
        </pc:spChg>
        <pc:spChg chg="del">
          <ac:chgData name="Justina Ojom" userId="cbdaed7d-8d45-4372-a16a-f3f8900c2f45" providerId="ADAL" clId="{503114CF-9C5A-4F37-9F70-3181BD028516}" dt="2023-02-15T14:47:40.229" v="0" actId="478"/>
          <ac:spMkLst>
            <pc:docMk/>
            <pc:sldMk cId="3892358539" sldId="373"/>
            <ac:spMk id="651" creationId="{00000000-0000-0000-0000-000000000000}"/>
          </ac:spMkLst>
        </pc:spChg>
        <pc:spChg chg="del">
          <ac:chgData name="Justina Ojom" userId="cbdaed7d-8d45-4372-a16a-f3f8900c2f45" providerId="ADAL" clId="{503114CF-9C5A-4F37-9F70-3181BD028516}" dt="2023-02-15T14:47:40.229" v="0" actId="478"/>
          <ac:spMkLst>
            <pc:docMk/>
            <pc:sldMk cId="3892358539" sldId="373"/>
            <ac:spMk id="653" creationId="{00000000-0000-0000-0000-000000000000}"/>
          </ac:spMkLst>
        </pc:spChg>
        <pc:grpChg chg="del">
          <ac:chgData name="Justina Ojom" userId="cbdaed7d-8d45-4372-a16a-f3f8900c2f45" providerId="ADAL" clId="{503114CF-9C5A-4F37-9F70-3181BD028516}" dt="2023-02-15T14:47:40.229" v="0" actId="478"/>
          <ac:grpSpMkLst>
            <pc:docMk/>
            <pc:sldMk cId="3892358539" sldId="373"/>
            <ac:grpSpMk id="10" creationId="{0F7ED026-7B40-E036-BD9E-C68991C8EF7B}"/>
          </ac:grpSpMkLst>
        </pc:grpChg>
        <pc:grpChg chg="del">
          <ac:chgData name="Justina Ojom" userId="cbdaed7d-8d45-4372-a16a-f3f8900c2f45" providerId="ADAL" clId="{503114CF-9C5A-4F37-9F70-3181BD028516}" dt="2023-02-15T14:47:40.229" v="0" actId="478"/>
          <ac:grpSpMkLst>
            <pc:docMk/>
            <pc:sldMk cId="3892358539" sldId="373"/>
            <ac:grpSpMk id="19" creationId="{3AE8A01B-13FB-6978-0B87-5EF23D269C4B}"/>
          </ac:grpSpMkLst>
        </pc:grpChg>
        <pc:grpChg chg="del">
          <ac:chgData name="Justina Ojom" userId="cbdaed7d-8d45-4372-a16a-f3f8900c2f45" providerId="ADAL" clId="{503114CF-9C5A-4F37-9F70-3181BD028516}" dt="2023-02-15T14:47:40.229" v="0" actId="478"/>
          <ac:grpSpMkLst>
            <pc:docMk/>
            <pc:sldMk cId="3892358539" sldId="373"/>
            <ac:grpSpMk id="24" creationId="{E8FB9FF6-6FBA-B6CF-62DA-E4A5E8CE2427}"/>
          </ac:grpSpMkLst>
        </pc:grpChg>
      </pc:sldChg>
      <pc:sldChg chg="addSp delSp modSp mod modClrScheme chgLayout modNotes modNotesTx">
        <pc:chgData name="Justina Ojom" userId="cbdaed7d-8d45-4372-a16a-f3f8900c2f45" providerId="ADAL" clId="{503114CF-9C5A-4F37-9F70-3181BD028516}" dt="2023-02-16T02:21:30.958" v="13281"/>
        <pc:sldMkLst>
          <pc:docMk/>
          <pc:sldMk cId="60765605" sldId="374"/>
        </pc:sldMkLst>
        <pc:spChg chg="add del mod">
          <ac:chgData name="Justina Ojom" userId="cbdaed7d-8d45-4372-a16a-f3f8900c2f45" providerId="ADAL" clId="{503114CF-9C5A-4F37-9F70-3181BD028516}" dt="2023-02-15T14:48:16.631" v="7" actId="700"/>
          <ac:spMkLst>
            <pc:docMk/>
            <pc:sldMk cId="60765605" sldId="374"/>
            <ac:spMk id="3" creationId="{3770CF5A-3D61-DC81-A9AA-9FF20358B9A4}"/>
          </ac:spMkLst>
        </pc:spChg>
        <pc:spChg chg="add mod">
          <ac:chgData name="Justina Ojom" userId="cbdaed7d-8d45-4372-a16a-f3f8900c2f45" providerId="ADAL" clId="{503114CF-9C5A-4F37-9F70-3181BD028516}" dt="2023-02-15T14:48:28.194" v="11"/>
          <ac:spMkLst>
            <pc:docMk/>
            <pc:sldMk cId="60765605" sldId="374"/>
            <ac:spMk id="4" creationId="{B96B954D-77B3-DB36-1A32-6AF3290AB8E9}"/>
          </ac:spMkLst>
        </pc:spChg>
        <pc:spChg chg="del">
          <ac:chgData name="Justina Ojom" userId="cbdaed7d-8d45-4372-a16a-f3f8900c2f45" providerId="ADAL" clId="{503114CF-9C5A-4F37-9F70-3181BD028516}" dt="2023-02-15T14:47:42.271" v="1" actId="478"/>
          <ac:spMkLst>
            <pc:docMk/>
            <pc:sldMk cId="60765605" sldId="374"/>
            <ac:spMk id="18" creationId="{AE9AA629-28CD-9D74-AD66-B6A29D6F15F6}"/>
          </ac:spMkLst>
        </pc:spChg>
        <pc:spChg chg="del">
          <ac:chgData name="Justina Ojom" userId="cbdaed7d-8d45-4372-a16a-f3f8900c2f45" providerId="ADAL" clId="{503114CF-9C5A-4F37-9F70-3181BD028516}" dt="2023-02-15T14:47:42.271" v="1" actId="478"/>
          <ac:spMkLst>
            <pc:docMk/>
            <pc:sldMk cId="60765605" sldId="374"/>
            <ac:spMk id="651" creationId="{00000000-0000-0000-0000-000000000000}"/>
          </ac:spMkLst>
        </pc:spChg>
        <pc:spChg chg="del">
          <ac:chgData name="Justina Ojom" userId="cbdaed7d-8d45-4372-a16a-f3f8900c2f45" providerId="ADAL" clId="{503114CF-9C5A-4F37-9F70-3181BD028516}" dt="2023-02-15T14:47:42.271" v="1" actId="478"/>
          <ac:spMkLst>
            <pc:docMk/>
            <pc:sldMk cId="60765605" sldId="374"/>
            <ac:spMk id="653" creationId="{00000000-0000-0000-0000-000000000000}"/>
          </ac:spMkLst>
        </pc:spChg>
        <pc:grpChg chg="del">
          <ac:chgData name="Justina Ojom" userId="cbdaed7d-8d45-4372-a16a-f3f8900c2f45" providerId="ADAL" clId="{503114CF-9C5A-4F37-9F70-3181BD028516}" dt="2023-02-15T14:47:42.271" v="1" actId="478"/>
          <ac:grpSpMkLst>
            <pc:docMk/>
            <pc:sldMk cId="60765605" sldId="374"/>
            <ac:grpSpMk id="10" creationId="{0F7ED026-7B40-E036-BD9E-C68991C8EF7B}"/>
          </ac:grpSpMkLst>
        </pc:grpChg>
        <pc:grpChg chg="del">
          <ac:chgData name="Justina Ojom" userId="cbdaed7d-8d45-4372-a16a-f3f8900c2f45" providerId="ADAL" clId="{503114CF-9C5A-4F37-9F70-3181BD028516}" dt="2023-02-15T14:47:42.271" v="1" actId="478"/>
          <ac:grpSpMkLst>
            <pc:docMk/>
            <pc:sldMk cId="60765605" sldId="374"/>
            <ac:grpSpMk id="19" creationId="{3AE8A01B-13FB-6978-0B87-5EF23D269C4B}"/>
          </ac:grpSpMkLst>
        </pc:grpChg>
        <pc:grpChg chg="del">
          <ac:chgData name="Justina Ojom" userId="cbdaed7d-8d45-4372-a16a-f3f8900c2f45" providerId="ADAL" clId="{503114CF-9C5A-4F37-9F70-3181BD028516}" dt="2023-02-15T14:47:42.271" v="1" actId="478"/>
          <ac:grpSpMkLst>
            <pc:docMk/>
            <pc:sldMk cId="60765605" sldId="374"/>
            <ac:grpSpMk id="24" creationId="{E8FB9FF6-6FBA-B6CF-62DA-E4A5E8CE2427}"/>
          </ac:grpSpMkLst>
        </pc:grpChg>
      </pc:sldChg>
      <pc:sldChg chg="addSp delSp modSp mod modClrScheme chgLayout modNotes modNotesTx">
        <pc:chgData name="Justina Ojom" userId="cbdaed7d-8d45-4372-a16a-f3f8900c2f45" providerId="ADAL" clId="{503114CF-9C5A-4F37-9F70-3181BD028516}" dt="2023-02-16T02:21:31.463" v="13282"/>
        <pc:sldMkLst>
          <pc:docMk/>
          <pc:sldMk cId="1689064673" sldId="375"/>
        </pc:sldMkLst>
        <pc:spChg chg="add del mod">
          <ac:chgData name="Justina Ojom" userId="cbdaed7d-8d45-4372-a16a-f3f8900c2f45" providerId="ADAL" clId="{503114CF-9C5A-4F37-9F70-3181BD028516}" dt="2023-02-15T14:48:16.631" v="7" actId="700"/>
          <ac:spMkLst>
            <pc:docMk/>
            <pc:sldMk cId="1689064673" sldId="375"/>
            <ac:spMk id="3" creationId="{81F6B776-D913-D4DE-A79C-E6C69836EEFF}"/>
          </ac:spMkLst>
        </pc:spChg>
        <pc:spChg chg="add mod">
          <ac:chgData name="Justina Ojom" userId="cbdaed7d-8d45-4372-a16a-f3f8900c2f45" providerId="ADAL" clId="{503114CF-9C5A-4F37-9F70-3181BD028516}" dt="2023-02-15T14:48:28.848" v="12"/>
          <ac:spMkLst>
            <pc:docMk/>
            <pc:sldMk cId="1689064673" sldId="375"/>
            <ac:spMk id="4" creationId="{24F72B06-30C0-E8AA-E3DC-1C01407E6B65}"/>
          </ac:spMkLst>
        </pc:spChg>
        <pc:spChg chg="del">
          <ac:chgData name="Justina Ojom" userId="cbdaed7d-8d45-4372-a16a-f3f8900c2f45" providerId="ADAL" clId="{503114CF-9C5A-4F37-9F70-3181BD028516}" dt="2023-02-15T14:47:45.116" v="2" actId="478"/>
          <ac:spMkLst>
            <pc:docMk/>
            <pc:sldMk cId="1689064673" sldId="375"/>
            <ac:spMk id="18" creationId="{AE9AA629-28CD-9D74-AD66-B6A29D6F15F6}"/>
          </ac:spMkLst>
        </pc:spChg>
        <pc:spChg chg="del">
          <ac:chgData name="Justina Ojom" userId="cbdaed7d-8d45-4372-a16a-f3f8900c2f45" providerId="ADAL" clId="{503114CF-9C5A-4F37-9F70-3181BD028516}" dt="2023-02-15T14:47:45.116" v="2" actId="478"/>
          <ac:spMkLst>
            <pc:docMk/>
            <pc:sldMk cId="1689064673" sldId="375"/>
            <ac:spMk id="651" creationId="{00000000-0000-0000-0000-000000000000}"/>
          </ac:spMkLst>
        </pc:spChg>
        <pc:spChg chg="del">
          <ac:chgData name="Justina Ojom" userId="cbdaed7d-8d45-4372-a16a-f3f8900c2f45" providerId="ADAL" clId="{503114CF-9C5A-4F37-9F70-3181BD028516}" dt="2023-02-15T14:47:45.116" v="2" actId="478"/>
          <ac:spMkLst>
            <pc:docMk/>
            <pc:sldMk cId="1689064673" sldId="375"/>
            <ac:spMk id="653" creationId="{00000000-0000-0000-0000-000000000000}"/>
          </ac:spMkLst>
        </pc:spChg>
        <pc:grpChg chg="del">
          <ac:chgData name="Justina Ojom" userId="cbdaed7d-8d45-4372-a16a-f3f8900c2f45" providerId="ADAL" clId="{503114CF-9C5A-4F37-9F70-3181BD028516}" dt="2023-02-15T14:47:45.116" v="2" actId="478"/>
          <ac:grpSpMkLst>
            <pc:docMk/>
            <pc:sldMk cId="1689064673" sldId="375"/>
            <ac:grpSpMk id="10" creationId="{0F7ED026-7B40-E036-BD9E-C68991C8EF7B}"/>
          </ac:grpSpMkLst>
        </pc:grpChg>
        <pc:grpChg chg="del">
          <ac:chgData name="Justina Ojom" userId="cbdaed7d-8d45-4372-a16a-f3f8900c2f45" providerId="ADAL" clId="{503114CF-9C5A-4F37-9F70-3181BD028516}" dt="2023-02-15T14:47:45.116" v="2" actId="478"/>
          <ac:grpSpMkLst>
            <pc:docMk/>
            <pc:sldMk cId="1689064673" sldId="375"/>
            <ac:grpSpMk id="19" creationId="{3AE8A01B-13FB-6978-0B87-5EF23D269C4B}"/>
          </ac:grpSpMkLst>
        </pc:grpChg>
        <pc:grpChg chg="del">
          <ac:chgData name="Justina Ojom" userId="cbdaed7d-8d45-4372-a16a-f3f8900c2f45" providerId="ADAL" clId="{503114CF-9C5A-4F37-9F70-3181BD028516}" dt="2023-02-15T14:47:45.116" v="2" actId="478"/>
          <ac:grpSpMkLst>
            <pc:docMk/>
            <pc:sldMk cId="1689064673" sldId="375"/>
            <ac:grpSpMk id="24" creationId="{E8FB9FF6-6FBA-B6CF-62DA-E4A5E8CE2427}"/>
          </ac:grpSpMkLst>
        </pc:grpChg>
      </pc:sldChg>
      <pc:sldChg chg="addSp delSp modSp del mod modClrScheme chgLayout modNotes">
        <pc:chgData name="Justina Ojom" userId="cbdaed7d-8d45-4372-a16a-f3f8900c2f45" providerId="ADAL" clId="{503114CF-9C5A-4F37-9F70-3181BD028516}" dt="2023-02-15T15:13:41.392" v="944" actId="2696"/>
        <pc:sldMkLst>
          <pc:docMk/>
          <pc:sldMk cId="4232529697" sldId="376"/>
        </pc:sldMkLst>
        <pc:spChg chg="add del mod">
          <ac:chgData name="Justina Ojom" userId="cbdaed7d-8d45-4372-a16a-f3f8900c2f45" providerId="ADAL" clId="{503114CF-9C5A-4F37-9F70-3181BD028516}" dt="2023-02-15T14:48:16.631" v="7" actId="700"/>
          <ac:spMkLst>
            <pc:docMk/>
            <pc:sldMk cId="4232529697" sldId="376"/>
            <ac:spMk id="3" creationId="{C667BAB8-069C-38CA-3B3F-A9D5BA219443}"/>
          </ac:spMkLst>
        </pc:spChg>
        <pc:spChg chg="add mod">
          <ac:chgData name="Justina Ojom" userId="cbdaed7d-8d45-4372-a16a-f3f8900c2f45" providerId="ADAL" clId="{503114CF-9C5A-4F37-9F70-3181BD028516}" dt="2023-02-15T14:48:29.785" v="13"/>
          <ac:spMkLst>
            <pc:docMk/>
            <pc:sldMk cId="4232529697" sldId="376"/>
            <ac:spMk id="4" creationId="{762A9744-54D8-D492-9404-6189F38DDBCF}"/>
          </ac:spMkLst>
        </pc:spChg>
        <pc:spChg chg="add del mod">
          <ac:chgData name="Justina Ojom" userId="cbdaed7d-8d45-4372-a16a-f3f8900c2f45" providerId="ADAL" clId="{503114CF-9C5A-4F37-9F70-3181BD028516}" dt="2023-02-15T14:48:31.477" v="15"/>
          <ac:spMkLst>
            <pc:docMk/>
            <pc:sldMk cId="4232529697" sldId="376"/>
            <ac:spMk id="5" creationId="{901006F7-A3C9-E1DE-1E07-CED4CB8CFA0F}"/>
          </ac:spMkLst>
        </pc:spChg>
        <pc:spChg chg="del">
          <ac:chgData name="Justina Ojom" userId="cbdaed7d-8d45-4372-a16a-f3f8900c2f45" providerId="ADAL" clId="{503114CF-9C5A-4F37-9F70-3181BD028516}" dt="2023-02-15T14:47:54.630" v="3" actId="478"/>
          <ac:spMkLst>
            <pc:docMk/>
            <pc:sldMk cId="4232529697" sldId="376"/>
            <ac:spMk id="18" creationId="{AE9AA629-28CD-9D74-AD66-B6A29D6F15F6}"/>
          </ac:spMkLst>
        </pc:spChg>
        <pc:spChg chg="del">
          <ac:chgData name="Justina Ojom" userId="cbdaed7d-8d45-4372-a16a-f3f8900c2f45" providerId="ADAL" clId="{503114CF-9C5A-4F37-9F70-3181BD028516}" dt="2023-02-15T14:47:54.630" v="3" actId="478"/>
          <ac:spMkLst>
            <pc:docMk/>
            <pc:sldMk cId="4232529697" sldId="376"/>
            <ac:spMk id="651" creationId="{00000000-0000-0000-0000-000000000000}"/>
          </ac:spMkLst>
        </pc:spChg>
        <pc:spChg chg="del">
          <ac:chgData name="Justina Ojom" userId="cbdaed7d-8d45-4372-a16a-f3f8900c2f45" providerId="ADAL" clId="{503114CF-9C5A-4F37-9F70-3181BD028516}" dt="2023-02-15T14:47:54.630" v="3" actId="478"/>
          <ac:spMkLst>
            <pc:docMk/>
            <pc:sldMk cId="4232529697" sldId="376"/>
            <ac:spMk id="653" creationId="{00000000-0000-0000-0000-000000000000}"/>
          </ac:spMkLst>
        </pc:spChg>
        <pc:grpChg chg="del">
          <ac:chgData name="Justina Ojom" userId="cbdaed7d-8d45-4372-a16a-f3f8900c2f45" providerId="ADAL" clId="{503114CF-9C5A-4F37-9F70-3181BD028516}" dt="2023-02-15T14:47:54.630" v="3" actId="478"/>
          <ac:grpSpMkLst>
            <pc:docMk/>
            <pc:sldMk cId="4232529697" sldId="376"/>
            <ac:grpSpMk id="10" creationId="{0F7ED026-7B40-E036-BD9E-C68991C8EF7B}"/>
          </ac:grpSpMkLst>
        </pc:grpChg>
        <pc:grpChg chg="del">
          <ac:chgData name="Justina Ojom" userId="cbdaed7d-8d45-4372-a16a-f3f8900c2f45" providerId="ADAL" clId="{503114CF-9C5A-4F37-9F70-3181BD028516}" dt="2023-02-15T14:47:54.630" v="3" actId="478"/>
          <ac:grpSpMkLst>
            <pc:docMk/>
            <pc:sldMk cId="4232529697" sldId="376"/>
            <ac:grpSpMk id="19" creationId="{3AE8A01B-13FB-6978-0B87-5EF23D269C4B}"/>
          </ac:grpSpMkLst>
        </pc:grpChg>
        <pc:grpChg chg="del">
          <ac:chgData name="Justina Ojom" userId="cbdaed7d-8d45-4372-a16a-f3f8900c2f45" providerId="ADAL" clId="{503114CF-9C5A-4F37-9F70-3181BD028516}" dt="2023-02-15T14:47:54.630" v="3" actId="478"/>
          <ac:grpSpMkLst>
            <pc:docMk/>
            <pc:sldMk cId="4232529697" sldId="376"/>
            <ac:grpSpMk id="24" creationId="{E8FB9FF6-6FBA-B6CF-62DA-E4A5E8CE2427}"/>
          </ac:grpSpMkLst>
        </pc:grpChg>
      </pc:sldChg>
      <pc:sldChg chg="addSp delSp modSp del mod modClrScheme chgLayout modNotes">
        <pc:chgData name="Justina Ojom" userId="cbdaed7d-8d45-4372-a16a-f3f8900c2f45" providerId="ADAL" clId="{503114CF-9C5A-4F37-9F70-3181BD028516}" dt="2023-02-15T15:13:41.392" v="944" actId="2696"/>
        <pc:sldMkLst>
          <pc:docMk/>
          <pc:sldMk cId="3113642408" sldId="377"/>
        </pc:sldMkLst>
        <pc:spChg chg="add del mod">
          <ac:chgData name="Justina Ojom" userId="cbdaed7d-8d45-4372-a16a-f3f8900c2f45" providerId="ADAL" clId="{503114CF-9C5A-4F37-9F70-3181BD028516}" dt="2023-02-15T14:48:16.631" v="7" actId="700"/>
          <ac:spMkLst>
            <pc:docMk/>
            <pc:sldMk cId="3113642408" sldId="377"/>
            <ac:spMk id="3" creationId="{67702AF4-1598-AE4F-26F5-430F96F83894}"/>
          </ac:spMkLst>
        </pc:spChg>
        <pc:spChg chg="add mod">
          <ac:chgData name="Justina Ojom" userId="cbdaed7d-8d45-4372-a16a-f3f8900c2f45" providerId="ADAL" clId="{503114CF-9C5A-4F37-9F70-3181BD028516}" dt="2023-02-15T14:48:32.194" v="16"/>
          <ac:spMkLst>
            <pc:docMk/>
            <pc:sldMk cId="3113642408" sldId="377"/>
            <ac:spMk id="4" creationId="{26D7D86B-A275-8FA6-DF53-A362FFCE462A}"/>
          </ac:spMkLst>
        </pc:spChg>
        <pc:spChg chg="del">
          <ac:chgData name="Justina Ojom" userId="cbdaed7d-8d45-4372-a16a-f3f8900c2f45" providerId="ADAL" clId="{503114CF-9C5A-4F37-9F70-3181BD028516}" dt="2023-02-15T14:47:56.451" v="4" actId="478"/>
          <ac:spMkLst>
            <pc:docMk/>
            <pc:sldMk cId="3113642408" sldId="377"/>
            <ac:spMk id="18" creationId="{AE9AA629-28CD-9D74-AD66-B6A29D6F15F6}"/>
          </ac:spMkLst>
        </pc:spChg>
        <pc:spChg chg="del">
          <ac:chgData name="Justina Ojom" userId="cbdaed7d-8d45-4372-a16a-f3f8900c2f45" providerId="ADAL" clId="{503114CF-9C5A-4F37-9F70-3181BD028516}" dt="2023-02-15T14:47:56.451" v="4" actId="478"/>
          <ac:spMkLst>
            <pc:docMk/>
            <pc:sldMk cId="3113642408" sldId="377"/>
            <ac:spMk id="651" creationId="{00000000-0000-0000-0000-000000000000}"/>
          </ac:spMkLst>
        </pc:spChg>
        <pc:spChg chg="del">
          <ac:chgData name="Justina Ojom" userId="cbdaed7d-8d45-4372-a16a-f3f8900c2f45" providerId="ADAL" clId="{503114CF-9C5A-4F37-9F70-3181BD028516}" dt="2023-02-15T14:47:56.451" v="4" actId="478"/>
          <ac:spMkLst>
            <pc:docMk/>
            <pc:sldMk cId="3113642408" sldId="377"/>
            <ac:spMk id="653" creationId="{00000000-0000-0000-0000-000000000000}"/>
          </ac:spMkLst>
        </pc:spChg>
        <pc:grpChg chg="del">
          <ac:chgData name="Justina Ojom" userId="cbdaed7d-8d45-4372-a16a-f3f8900c2f45" providerId="ADAL" clId="{503114CF-9C5A-4F37-9F70-3181BD028516}" dt="2023-02-15T14:47:56.451" v="4" actId="478"/>
          <ac:grpSpMkLst>
            <pc:docMk/>
            <pc:sldMk cId="3113642408" sldId="377"/>
            <ac:grpSpMk id="10" creationId="{0F7ED026-7B40-E036-BD9E-C68991C8EF7B}"/>
          </ac:grpSpMkLst>
        </pc:grpChg>
        <pc:grpChg chg="del">
          <ac:chgData name="Justina Ojom" userId="cbdaed7d-8d45-4372-a16a-f3f8900c2f45" providerId="ADAL" clId="{503114CF-9C5A-4F37-9F70-3181BD028516}" dt="2023-02-15T14:47:56.451" v="4" actId="478"/>
          <ac:grpSpMkLst>
            <pc:docMk/>
            <pc:sldMk cId="3113642408" sldId="377"/>
            <ac:grpSpMk id="19" creationId="{3AE8A01B-13FB-6978-0B87-5EF23D269C4B}"/>
          </ac:grpSpMkLst>
        </pc:grpChg>
        <pc:grpChg chg="del">
          <ac:chgData name="Justina Ojom" userId="cbdaed7d-8d45-4372-a16a-f3f8900c2f45" providerId="ADAL" clId="{503114CF-9C5A-4F37-9F70-3181BD028516}" dt="2023-02-15T14:47:56.451" v="4" actId="478"/>
          <ac:grpSpMkLst>
            <pc:docMk/>
            <pc:sldMk cId="3113642408" sldId="377"/>
            <ac:grpSpMk id="24" creationId="{E8FB9FF6-6FBA-B6CF-62DA-E4A5E8CE2427}"/>
          </ac:grpSpMkLst>
        </pc:grpChg>
      </pc:sldChg>
      <pc:sldChg chg="addSp delSp modSp del mod modClrScheme chgLayout modNotes">
        <pc:chgData name="Justina Ojom" userId="cbdaed7d-8d45-4372-a16a-f3f8900c2f45" providerId="ADAL" clId="{503114CF-9C5A-4F37-9F70-3181BD028516}" dt="2023-02-15T15:13:41.392" v="944" actId="2696"/>
        <pc:sldMkLst>
          <pc:docMk/>
          <pc:sldMk cId="1077909813" sldId="378"/>
        </pc:sldMkLst>
        <pc:spChg chg="add del mod">
          <ac:chgData name="Justina Ojom" userId="cbdaed7d-8d45-4372-a16a-f3f8900c2f45" providerId="ADAL" clId="{503114CF-9C5A-4F37-9F70-3181BD028516}" dt="2023-02-15T14:48:16.631" v="7" actId="700"/>
          <ac:spMkLst>
            <pc:docMk/>
            <pc:sldMk cId="1077909813" sldId="378"/>
            <ac:spMk id="3" creationId="{99052E4A-5770-5445-73E8-6842BC64BBF2}"/>
          </ac:spMkLst>
        </pc:spChg>
        <pc:spChg chg="add mod">
          <ac:chgData name="Justina Ojom" userId="cbdaed7d-8d45-4372-a16a-f3f8900c2f45" providerId="ADAL" clId="{503114CF-9C5A-4F37-9F70-3181BD028516}" dt="2023-02-15T14:48:33.690" v="17"/>
          <ac:spMkLst>
            <pc:docMk/>
            <pc:sldMk cId="1077909813" sldId="378"/>
            <ac:spMk id="4" creationId="{11AEF4AA-B833-B989-1A6C-EDBF95C8C2D2}"/>
          </ac:spMkLst>
        </pc:spChg>
        <pc:spChg chg="del">
          <ac:chgData name="Justina Ojom" userId="cbdaed7d-8d45-4372-a16a-f3f8900c2f45" providerId="ADAL" clId="{503114CF-9C5A-4F37-9F70-3181BD028516}" dt="2023-02-15T14:47:59.082" v="5" actId="478"/>
          <ac:spMkLst>
            <pc:docMk/>
            <pc:sldMk cId="1077909813" sldId="378"/>
            <ac:spMk id="18" creationId="{AE9AA629-28CD-9D74-AD66-B6A29D6F15F6}"/>
          </ac:spMkLst>
        </pc:spChg>
        <pc:spChg chg="del">
          <ac:chgData name="Justina Ojom" userId="cbdaed7d-8d45-4372-a16a-f3f8900c2f45" providerId="ADAL" clId="{503114CF-9C5A-4F37-9F70-3181BD028516}" dt="2023-02-15T14:47:59.082" v="5" actId="478"/>
          <ac:spMkLst>
            <pc:docMk/>
            <pc:sldMk cId="1077909813" sldId="378"/>
            <ac:spMk id="651" creationId="{00000000-0000-0000-0000-000000000000}"/>
          </ac:spMkLst>
        </pc:spChg>
        <pc:spChg chg="del">
          <ac:chgData name="Justina Ojom" userId="cbdaed7d-8d45-4372-a16a-f3f8900c2f45" providerId="ADAL" clId="{503114CF-9C5A-4F37-9F70-3181BD028516}" dt="2023-02-15T14:47:59.082" v="5" actId="478"/>
          <ac:spMkLst>
            <pc:docMk/>
            <pc:sldMk cId="1077909813" sldId="378"/>
            <ac:spMk id="653" creationId="{00000000-0000-0000-0000-000000000000}"/>
          </ac:spMkLst>
        </pc:spChg>
        <pc:grpChg chg="del">
          <ac:chgData name="Justina Ojom" userId="cbdaed7d-8d45-4372-a16a-f3f8900c2f45" providerId="ADAL" clId="{503114CF-9C5A-4F37-9F70-3181BD028516}" dt="2023-02-15T14:47:59.082" v="5" actId="478"/>
          <ac:grpSpMkLst>
            <pc:docMk/>
            <pc:sldMk cId="1077909813" sldId="378"/>
            <ac:grpSpMk id="10" creationId="{0F7ED026-7B40-E036-BD9E-C68991C8EF7B}"/>
          </ac:grpSpMkLst>
        </pc:grpChg>
        <pc:grpChg chg="del">
          <ac:chgData name="Justina Ojom" userId="cbdaed7d-8d45-4372-a16a-f3f8900c2f45" providerId="ADAL" clId="{503114CF-9C5A-4F37-9F70-3181BD028516}" dt="2023-02-15T14:47:59.082" v="5" actId="478"/>
          <ac:grpSpMkLst>
            <pc:docMk/>
            <pc:sldMk cId="1077909813" sldId="378"/>
            <ac:grpSpMk id="19" creationId="{3AE8A01B-13FB-6978-0B87-5EF23D269C4B}"/>
          </ac:grpSpMkLst>
        </pc:grpChg>
        <pc:grpChg chg="del">
          <ac:chgData name="Justina Ojom" userId="cbdaed7d-8d45-4372-a16a-f3f8900c2f45" providerId="ADAL" clId="{503114CF-9C5A-4F37-9F70-3181BD028516}" dt="2023-02-15T14:47:59.082" v="5" actId="478"/>
          <ac:grpSpMkLst>
            <pc:docMk/>
            <pc:sldMk cId="1077909813" sldId="378"/>
            <ac:grpSpMk id="24" creationId="{E8FB9FF6-6FBA-B6CF-62DA-E4A5E8CE2427}"/>
          </ac:grpSpMkLst>
        </pc:grpChg>
      </pc:sldChg>
      <pc:sldChg chg="addSp delSp modSp del mod modClrScheme chgLayout modNotes">
        <pc:chgData name="Justina Ojom" userId="cbdaed7d-8d45-4372-a16a-f3f8900c2f45" providerId="ADAL" clId="{503114CF-9C5A-4F37-9F70-3181BD028516}" dt="2023-02-15T14:49:45.782" v="44" actId="47"/>
        <pc:sldMkLst>
          <pc:docMk/>
          <pc:sldMk cId="2981728921" sldId="379"/>
        </pc:sldMkLst>
        <pc:spChg chg="add del mod">
          <ac:chgData name="Justina Ojom" userId="cbdaed7d-8d45-4372-a16a-f3f8900c2f45" providerId="ADAL" clId="{503114CF-9C5A-4F37-9F70-3181BD028516}" dt="2023-02-15T14:48:16.631" v="7" actId="700"/>
          <ac:spMkLst>
            <pc:docMk/>
            <pc:sldMk cId="2981728921" sldId="379"/>
            <ac:spMk id="3" creationId="{74BD0B78-B276-C60D-9A90-F79C7C205E05}"/>
          </ac:spMkLst>
        </pc:spChg>
        <pc:spChg chg="add mod">
          <ac:chgData name="Justina Ojom" userId="cbdaed7d-8d45-4372-a16a-f3f8900c2f45" providerId="ADAL" clId="{503114CF-9C5A-4F37-9F70-3181BD028516}" dt="2023-02-15T14:48:34.888" v="18"/>
          <ac:spMkLst>
            <pc:docMk/>
            <pc:sldMk cId="2981728921" sldId="379"/>
            <ac:spMk id="4" creationId="{1165820B-3EA9-69C2-1E89-8F1869364524}"/>
          </ac:spMkLst>
        </pc:spChg>
        <pc:spChg chg="del">
          <ac:chgData name="Justina Ojom" userId="cbdaed7d-8d45-4372-a16a-f3f8900c2f45" providerId="ADAL" clId="{503114CF-9C5A-4F37-9F70-3181BD028516}" dt="2023-02-15T14:48:08.157" v="6" actId="478"/>
          <ac:spMkLst>
            <pc:docMk/>
            <pc:sldMk cId="2981728921" sldId="379"/>
            <ac:spMk id="18" creationId="{AE9AA629-28CD-9D74-AD66-B6A29D6F15F6}"/>
          </ac:spMkLst>
        </pc:spChg>
        <pc:spChg chg="del">
          <ac:chgData name="Justina Ojom" userId="cbdaed7d-8d45-4372-a16a-f3f8900c2f45" providerId="ADAL" clId="{503114CF-9C5A-4F37-9F70-3181BD028516}" dt="2023-02-15T14:48:08.157" v="6" actId="478"/>
          <ac:spMkLst>
            <pc:docMk/>
            <pc:sldMk cId="2981728921" sldId="379"/>
            <ac:spMk id="651" creationId="{00000000-0000-0000-0000-000000000000}"/>
          </ac:spMkLst>
        </pc:spChg>
        <pc:spChg chg="del">
          <ac:chgData name="Justina Ojom" userId="cbdaed7d-8d45-4372-a16a-f3f8900c2f45" providerId="ADAL" clId="{503114CF-9C5A-4F37-9F70-3181BD028516}" dt="2023-02-15T14:48:08.157" v="6" actId="478"/>
          <ac:spMkLst>
            <pc:docMk/>
            <pc:sldMk cId="2981728921" sldId="379"/>
            <ac:spMk id="653" creationId="{00000000-0000-0000-0000-000000000000}"/>
          </ac:spMkLst>
        </pc:spChg>
        <pc:grpChg chg="del">
          <ac:chgData name="Justina Ojom" userId="cbdaed7d-8d45-4372-a16a-f3f8900c2f45" providerId="ADAL" clId="{503114CF-9C5A-4F37-9F70-3181BD028516}" dt="2023-02-15T14:48:08.157" v="6" actId="478"/>
          <ac:grpSpMkLst>
            <pc:docMk/>
            <pc:sldMk cId="2981728921" sldId="379"/>
            <ac:grpSpMk id="10" creationId="{0F7ED026-7B40-E036-BD9E-C68991C8EF7B}"/>
          </ac:grpSpMkLst>
        </pc:grpChg>
        <pc:grpChg chg="del">
          <ac:chgData name="Justina Ojom" userId="cbdaed7d-8d45-4372-a16a-f3f8900c2f45" providerId="ADAL" clId="{503114CF-9C5A-4F37-9F70-3181BD028516}" dt="2023-02-15T14:48:08.157" v="6" actId="478"/>
          <ac:grpSpMkLst>
            <pc:docMk/>
            <pc:sldMk cId="2981728921" sldId="379"/>
            <ac:grpSpMk id="19" creationId="{3AE8A01B-13FB-6978-0B87-5EF23D269C4B}"/>
          </ac:grpSpMkLst>
        </pc:grpChg>
        <pc:grpChg chg="del">
          <ac:chgData name="Justina Ojom" userId="cbdaed7d-8d45-4372-a16a-f3f8900c2f45" providerId="ADAL" clId="{503114CF-9C5A-4F37-9F70-3181BD028516}" dt="2023-02-15T14:48:08.157" v="6" actId="478"/>
          <ac:grpSpMkLst>
            <pc:docMk/>
            <pc:sldMk cId="2981728921" sldId="379"/>
            <ac:grpSpMk id="24" creationId="{E8FB9FF6-6FBA-B6CF-62DA-E4A5E8CE2427}"/>
          </ac:grpSpMkLst>
        </pc:grpChg>
      </pc:sldChg>
      <pc:sldChg chg="del modNotes">
        <pc:chgData name="Justina Ojom" userId="cbdaed7d-8d45-4372-a16a-f3f8900c2f45" providerId="ADAL" clId="{503114CF-9C5A-4F37-9F70-3181BD028516}" dt="2023-02-15T15:27:04.232" v="1571" actId="47"/>
        <pc:sldMkLst>
          <pc:docMk/>
          <pc:sldMk cId="2462216343" sldId="380"/>
        </pc:sldMkLst>
      </pc:sldChg>
      <pc:sldChg chg="addSp delSp modSp mod modClrScheme chgLayout modNotes">
        <pc:chgData name="Justina Ojom" userId="cbdaed7d-8d45-4372-a16a-f3f8900c2f45" providerId="ADAL" clId="{503114CF-9C5A-4F37-9F70-3181BD028516}" dt="2023-02-16T02:21:33.875" v="13286"/>
        <pc:sldMkLst>
          <pc:docMk/>
          <pc:sldMk cId="2395368378" sldId="381"/>
        </pc:sldMkLst>
        <pc:spChg chg="add del mod">
          <ac:chgData name="Justina Ojom" userId="cbdaed7d-8d45-4372-a16a-f3f8900c2f45" providerId="ADAL" clId="{503114CF-9C5A-4F37-9F70-3181BD028516}" dt="2023-02-15T14:50:16.758" v="51" actId="700"/>
          <ac:spMkLst>
            <pc:docMk/>
            <pc:sldMk cId="2395368378" sldId="381"/>
            <ac:spMk id="3" creationId="{BEE534BA-FC77-825A-34B9-09E65D922B8C}"/>
          </ac:spMkLst>
        </pc:spChg>
        <pc:spChg chg="add mod">
          <ac:chgData name="Justina Ojom" userId="cbdaed7d-8d45-4372-a16a-f3f8900c2f45" providerId="ADAL" clId="{503114CF-9C5A-4F37-9F70-3181BD028516}" dt="2023-02-15T14:50:21.770" v="52"/>
          <ac:spMkLst>
            <pc:docMk/>
            <pc:sldMk cId="2395368378" sldId="381"/>
            <ac:spMk id="4" creationId="{08A2B913-2BB9-94F6-31CD-7C58C3C9056C}"/>
          </ac:spMkLst>
        </pc:spChg>
        <pc:spChg chg="del">
          <ac:chgData name="Justina Ojom" userId="cbdaed7d-8d45-4372-a16a-f3f8900c2f45" providerId="ADAL" clId="{503114CF-9C5A-4F37-9F70-3181BD028516}" dt="2023-02-15T14:50:14.374" v="50" actId="478"/>
          <ac:spMkLst>
            <pc:docMk/>
            <pc:sldMk cId="2395368378" sldId="381"/>
            <ac:spMk id="11" creationId="{8990B0D5-67C2-961D-E258-B92210224CA7}"/>
          </ac:spMkLst>
        </pc:spChg>
        <pc:spChg chg="del">
          <ac:chgData name="Justina Ojom" userId="cbdaed7d-8d45-4372-a16a-f3f8900c2f45" providerId="ADAL" clId="{503114CF-9C5A-4F37-9F70-3181BD028516}" dt="2023-02-15T14:50:14.374" v="50" actId="478"/>
          <ac:spMkLst>
            <pc:docMk/>
            <pc:sldMk cId="2395368378" sldId="381"/>
            <ac:spMk id="12" creationId="{FDA9ECEA-1EE2-C0C0-3D41-ECE4A445E20F}"/>
          </ac:spMkLst>
        </pc:spChg>
        <pc:spChg chg="del">
          <ac:chgData name="Justina Ojom" userId="cbdaed7d-8d45-4372-a16a-f3f8900c2f45" providerId="ADAL" clId="{503114CF-9C5A-4F37-9F70-3181BD028516}" dt="2023-02-15T14:50:14.374" v="50" actId="478"/>
          <ac:spMkLst>
            <pc:docMk/>
            <pc:sldMk cId="2395368378" sldId="381"/>
            <ac:spMk id="13" creationId="{5E5723AA-C049-9230-B4F5-6190FDCF3405}"/>
          </ac:spMkLst>
        </pc:spChg>
        <pc:spChg chg="del">
          <ac:chgData name="Justina Ojom" userId="cbdaed7d-8d45-4372-a16a-f3f8900c2f45" providerId="ADAL" clId="{503114CF-9C5A-4F37-9F70-3181BD028516}" dt="2023-02-15T14:50:14.374" v="50" actId="478"/>
          <ac:spMkLst>
            <pc:docMk/>
            <pc:sldMk cId="2395368378" sldId="381"/>
            <ac:spMk id="15" creationId="{8180B63A-DDEF-AF08-919D-2C98A807D576}"/>
          </ac:spMkLst>
        </pc:spChg>
        <pc:spChg chg="del">
          <ac:chgData name="Justina Ojom" userId="cbdaed7d-8d45-4372-a16a-f3f8900c2f45" providerId="ADAL" clId="{503114CF-9C5A-4F37-9F70-3181BD028516}" dt="2023-02-15T14:50:14.374" v="50" actId="478"/>
          <ac:spMkLst>
            <pc:docMk/>
            <pc:sldMk cId="2395368378" sldId="381"/>
            <ac:spMk id="18" creationId="{4248F1EB-25A9-96ED-ADB9-3628E643F164}"/>
          </ac:spMkLst>
        </pc:spChg>
        <pc:spChg chg="del">
          <ac:chgData name="Justina Ojom" userId="cbdaed7d-8d45-4372-a16a-f3f8900c2f45" providerId="ADAL" clId="{503114CF-9C5A-4F37-9F70-3181BD028516}" dt="2023-02-15T14:50:14.374" v="50" actId="478"/>
          <ac:spMkLst>
            <pc:docMk/>
            <pc:sldMk cId="2395368378" sldId="381"/>
            <ac:spMk id="20" creationId="{2004A2D6-DD47-B9E5-1548-CBDB8979E61E}"/>
          </ac:spMkLst>
        </pc:spChg>
        <pc:spChg chg="del">
          <ac:chgData name="Justina Ojom" userId="cbdaed7d-8d45-4372-a16a-f3f8900c2f45" providerId="ADAL" clId="{503114CF-9C5A-4F37-9F70-3181BD028516}" dt="2023-02-15T14:50:14.374" v="50" actId="478"/>
          <ac:spMkLst>
            <pc:docMk/>
            <pc:sldMk cId="2395368378" sldId="381"/>
            <ac:spMk id="21" creationId="{32D2A1FD-5F71-378A-4EC7-D6C6ACE2702C}"/>
          </ac:spMkLst>
        </pc:spChg>
        <pc:spChg chg="del">
          <ac:chgData name="Justina Ojom" userId="cbdaed7d-8d45-4372-a16a-f3f8900c2f45" providerId="ADAL" clId="{503114CF-9C5A-4F37-9F70-3181BD028516}" dt="2023-02-15T14:50:14.374" v="50" actId="478"/>
          <ac:spMkLst>
            <pc:docMk/>
            <pc:sldMk cId="2395368378" sldId="381"/>
            <ac:spMk id="22" creationId="{2070B441-FDA7-8967-FCBD-104D8F6A84DF}"/>
          </ac:spMkLst>
        </pc:spChg>
        <pc:spChg chg="del">
          <ac:chgData name="Justina Ojom" userId="cbdaed7d-8d45-4372-a16a-f3f8900c2f45" providerId="ADAL" clId="{503114CF-9C5A-4F37-9F70-3181BD028516}" dt="2023-02-15T14:50:14.374" v="50" actId="478"/>
          <ac:spMkLst>
            <pc:docMk/>
            <pc:sldMk cId="2395368378" sldId="381"/>
            <ac:spMk id="25" creationId="{2590968A-3C58-AB7D-436E-3DFCFC2D8596}"/>
          </ac:spMkLst>
        </pc:spChg>
        <pc:spChg chg="del">
          <ac:chgData name="Justina Ojom" userId="cbdaed7d-8d45-4372-a16a-f3f8900c2f45" providerId="ADAL" clId="{503114CF-9C5A-4F37-9F70-3181BD028516}" dt="2023-02-15T14:50:14.374" v="50" actId="478"/>
          <ac:spMkLst>
            <pc:docMk/>
            <pc:sldMk cId="2395368378" sldId="381"/>
            <ac:spMk id="26" creationId="{9495FCE2-D2B8-20BF-4476-CDE44B76C85B}"/>
          </ac:spMkLst>
        </pc:spChg>
        <pc:spChg chg="del">
          <ac:chgData name="Justina Ojom" userId="cbdaed7d-8d45-4372-a16a-f3f8900c2f45" providerId="ADAL" clId="{503114CF-9C5A-4F37-9F70-3181BD028516}" dt="2023-02-15T14:50:14.374" v="50" actId="478"/>
          <ac:spMkLst>
            <pc:docMk/>
            <pc:sldMk cId="2395368378" sldId="381"/>
            <ac:spMk id="30" creationId="{51A73DBF-C05C-DCA5-E9F8-1F6E82BAE3E8}"/>
          </ac:spMkLst>
        </pc:spChg>
        <pc:spChg chg="del">
          <ac:chgData name="Justina Ojom" userId="cbdaed7d-8d45-4372-a16a-f3f8900c2f45" providerId="ADAL" clId="{503114CF-9C5A-4F37-9F70-3181BD028516}" dt="2023-02-15T14:50:14.374" v="50" actId="478"/>
          <ac:spMkLst>
            <pc:docMk/>
            <pc:sldMk cId="2395368378" sldId="381"/>
            <ac:spMk id="697" creationId="{00000000-0000-0000-0000-000000000000}"/>
          </ac:spMkLst>
        </pc:spChg>
      </pc:sldChg>
      <pc:sldChg chg="del modNotes">
        <pc:chgData name="Justina Ojom" userId="cbdaed7d-8d45-4372-a16a-f3f8900c2f45" providerId="ADAL" clId="{503114CF-9C5A-4F37-9F70-3181BD028516}" dt="2023-02-15T14:50:11.958" v="49" actId="47"/>
        <pc:sldMkLst>
          <pc:docMk/>
          <pc:sldMk cId="1340464493" sldId="382"/>
        </pc:sldMkLst>
      </pc:sldChg>
      <pc:sldChg chg="addSp delSp modSp mod modClrScheme chgLayout modNotes modNotesTx">
        <pc:chgData name="Justina Ojom" userId="cbdaed7d-8d45-4372-a16a-f3f8900c2f45" providerId="ADAL" clId="{503114CF-9C5A-4F37-9F70-3181BD028516}" dt="2023-02-16T02:21:37.062" v="13291"/>
        <pc:sldMkLst>
          <pc:docMk/>
          <pc:sldMk cId="2880368460" sldId="383"/>
        </pc:sldMkLst>
        <pc:spChg chg="del">
          <ac:chgData name="Justina Ojom" userId="cbdaed7d-8d45-4372-a16a-f3f8900c2f45" providerId="ADAL" clId="{503114CF-9C5A-4F37-9F70-3181BD028516}" dt="2023-02-15T14:50:25.292" v="53" actId="478"/>
          <ac:spMkLst>
            <pc:docMk/>
            <pc:sldMk cId="2880368460" sldId="383"/>
            <ac:spMk id="10" creationId="{C4F94376-20AD-9A0D-B103-3417B1579B12}"/>
          </ac:spMkLst>
        </pc:spChg>
        <pc:spChg chg="add del mod">
          <ac:chgData name="Justina Ojom" userId="cbdaed7d-8d45-4372-a16a-f3f8900c2f45" providerId="ADAL" clId="{503114CF-9C5A-4F37-9F70-3181BD028516}" dt="2023-02-15T14:50:40.842" v="59" actId="700"/>
          <ac:spMkLst>
            <pc:docMk/>
            <pc:sldMk cId="2880368460" sldId="383"/>
            <ac:spMk id="17" creationId="{7DD84870-2246-5620-EA64-0FF75263DE23}"/>
          </ac:spMkLst>
        </pc:spChg>
        <pc:spChg chg="add mod">
          <ac:chgData name="Justina Ojom" userId="cbdaed7d-8d45-4372-a16a-f3f8900c2f45" providerId="ADAL" clId="{503114CF-9C5A-4F37-9F70-3181BD028516}" dt="2023-02-15T14:50:45.530" v="60"/>
          <ac:spMkLst>
            <pc:docMk/>
            <pc:sldMk cId="2880368460" sldId="383"/>
            <ac:spMk id="18" creationId="{7949D583-99CE-B7A2-B397-886307E6B284}"/>
          </ac:spMkLst>
        </pc:spChg>
        <pc:spChg chg="del">
          <ac:chgData name="Justina Ojom" userId="cbdaed7d-8d45-4372-a16a-f3f8900c2f45" providerId="ADAL" clId="{503114CF-9C5A-4F37-9F70-3181BD028516}" dt="2023-02-15T14:50:25.292" v="53" actId="478"/>
          <ac:spMkLst>
            <pc:docMk/>
            <pc:sldMk cId="2880368460" sldId="383"/>
            <ac:spMk id="23" creationId="{3FFDD445-B661-14A1-A881-000E9747D107}"/>
          </ac:spMkLst>
        </pc:spChg>
        <pc:spChg chg="del">
          <ac:chgData name="Justina Ojom" userId="cbdaed7d-8d45-4372-a16a-f3f8900c2f45" providerId="ADAL" clId="{503114CF-9C5A-4F37-9F70-3181BD028516}" dt="2023-02-15T14:50:25.292" v="53" actId="478"/>
          <ac:spMkLst>
            <pc:docMk/>
            <pc:sldMk cId="2880368460" sldId="383"/>
            <ac:spMk id="25" creationId="{CFE7B6FA-715D-C072-B0E6-1076E308859A}"/>
          </ac:spMkLst>
        </pc:spChg>
        <pc:spChg chg="del">
          <ac:chgData name="Justina Ojom" userId="cbdaed7d-8d45-4372-a16a-f3f8900c2f45" providerId="ADAL" clId="{503114CF-9C5A-4F37-9F70-3181BD028516}" dt="2023-02-15T14:50:25.292" v="53" actId="478"/>
          <ac:spMkLst>
            <pc:docMk/>
            <pc:sldMk cId="2880368460" sldId="383"/>
            <ac:spMk id="26" creationId="{74227D22-D288-8DE8-F6B3-9FAECEC818F6}"/>
          </ac:spMkLst>
        </pc:spChg>
        <pc:spChg chg="del">
          <ac:chgData name="Justina Ojom" userId="cbdaed7d-8d45-4372-a16a-f3f8900c2f45" providerId="ADAL" clId="{503114CF-9C5A-4F37-9F70-3181BD028516}" dt="2023-02-15T14:50:25.292" v="53" actId="478"/>
          <ac:spMkLst>
            <pc:docMk/>
            <pc:sldMk cId="2880368460" sldId="383"/>
            <ac:spMk id="746" creationId="{00000000-0000-0000-0000-000000000000}"/>
          </ac:spMkLst>
        </pc:spChg>
        <pc:grpChg chg="del">
          <ac:chgData name="Justina Ojom" userId="cbdaed7d-8d45-4372-a16a-f3f8900c2f45" providerId="ADAL" clId="{503114CF-9C5A-4F37-9F70-3181BD028516}" dt="2023-02-15T14:50:25.292" v="53" actId="478"/>
          <ac:grpSpMkLst>
            <pc:docMk/>
            <pc:sldMk cId="2880368460" sldId="383"/>
            <ac:grpSpMk id="2" creationId="{18797407-FBFE-D8C3-ADE1-0B888CC765C2}"/>
          </ac:grpSpMkLst>
        </pc:grpChg>
        <pc:grpChg chg="del">
          <ac:chgData name="Justina Ojom" userId="cbdaed7d-8d45-4372-a16a-f3f8900c2f45" providerId="ADAL" clId="{503114CF-9C5A-4F37-9F70-3181BD028516}" dt="2023-02-15T14:50:25.292" v="53" actId="478"/>
          <ac:grpSpMkLst>
            <pc:docMk/>
            <pc:sldMk cId="2880368460" sldId="383"/>
            <ac:grpSpMk id="11" creationId="{6FBEB9C6-B165-F053-F9D3-CA680A15BCC6}"/>
          </ac:grpSpMkLst>
        </pc:grpChg>
        <pc:grpChg chg="del">
          <ac:chgData name="Justina Ojom" userId="cbdaed7d-8d45-4372-a16a-f3f8900c2f45" providerId="ADAL" clId="{503114CF-9C5A-4F37-9F70-3181BD028516}" dt="2023-02-15T14:50:25.292" v="53" actId="478"/>
          <ac:grpSpMkLst>
            <pc:docMk/>
            <pc:sldMk cId="2880368460" sldId="383"/>
            <ac:grpSpMk id="24" creationId="{FAD38FC3-D7BA-095C-99BF-4154E0E83737}"/>
          </ac:grpSpMkLst>
        </pc:grpChg>
      </pc:sldChg>
      <pc:sldChg chg="addSp delSp modSp mod modClrScheme chgLayout modNotes">
        <pc:chgData name="Justina Ojom" userId="cbdaed7d-8d45-4372-a16a-f3f8900c2f45" providerId="ADAL" clId="{503114CF-9C5A-4F37-9F70-3181BD028516}" dt="2023-02-16T02:21:37.559" v="13292"/>
        <pc:sldMkLst>
          <pc:docMk/>
          <pc:sldMk cId="3831212267" sldId="384"/>
        </pc:sldMkLst>
        <pc:spChg chg="del">
          <ac:chgData name="Justina Ojom" userId="cbdaed7d-8d45-4372-a16a-f3f8900c2f45" providerId="ADAL" clId="{503114CF-9C5A-4F37-9F70-3181BD028516}" dt="2023-02-15T14:50:26.996" v="54" actId="478"/>
          <ac:spMkLst>
            <pc:docMk/>
            <pc:sldMk cId="3831212267" sldId="384"/>
            <ac:spMk id="10" creationId="{C4F94376-20AD-9A0D-B103-3417B1579B12}"/>
          </ac:spMkLst>
        </pc:spChg>
        <pc:spChg chg="add del mod">
          <ac:chgData name="Justina Ojom" userId="cbdaed7d-8d45-4372-a16a-f3f8900c2f45" providerId="ADAL" clId="{503114CF-9C5A-4F37-9F70-3181BD028516}" dt="2023-02-15T14:50:40.842" v="59" actId="700"/>
          <ac:spMkLst>
            <pc:docMk/>
            <pc:sldMk cId="3831212267" sldId="384"/>
            <ac:spMk id="17" creationId="{1D3B4EA6-B37C-DDF8-BC86-AC2A2575F2C0}"/>
          </ac:spMkLst>
        </pc:spChg>
        <pc:spChg chg="add mod">
          <ac:chgData name="Justina Ojom" userId="cbdaed7d-8d45-4372-a16a-f3f8900c2f45" providerId="ADAL" clId="{503114CF-9C5A-4F37-9F70-3181BD028516}" dt="2023-02-15T14:50:46.241" v="61"/>
          <ac:spMkLst>
            <pc:docMk/>
            <pc:sldMk cId="3831212267" sldId="384"/>
            <ac:spMk id="18" creationId="{0505075F-8E94-8AB0-91C3-D22A695D4266}"/>
          </ac:spMkLst>
        </pc:spChg>
        <pc:spChg chg="del">
          <ac:chgData name="Justina Ojom" userId="cbdaed7d-8d45-4372-a16a-f3f8900c2f45" providerId="ADAL" clId="{503114CF-9C5A-4F37-9F70-3181BD028516}" dt="2023-02-15T14:50:26.996" v="54" actId="478"/>
          <ac:spMkLst>
            <pc:docMk/>
            <pc:sldMk cId="3831212267" sldId="384"/>
            <ac:spMk id="23" creationId="{3FFDD445-B661-14A1-A881-000E9747D107}"/>
          </ac:spMkLst>
        </pc:spChg>
        <pc:spChg chg="del">
          <ac:chgData name="Justina Ojom" userId="cbdaed7d-8d45-4372-a16a-f3f8900c2f45" providerId="ADAL" clId="{503114CF-9C5A-4F37-9F70-3181BD028516}" dt="2023-02-15T14:50:26.996" v="54" actId="478"/>
          <ac:spMkLst>
            <pc:docMk/>
            <pc:sldMk cId="3831212267" sldId="384"/>
            <ac:spMk id="25" creationId="{CFE7B6FA-715D-C072-B0E6-1076E308859A}"/>
          </ac:spMkLst>
        </pc:spChg>
        <pc:spChg chg="del">
          <ac:chgData name="Justina Ojom" userId="cbdaed7d-8d45-4372-a16a-f3f8900c2f45" providerId="ADAL" clId="{503114CF-9C5A-4F37-9F70-3181BD028516}" dt="2023-02-15T14:50:26.996" v="54" actId="478"/>
          <ac:spMkLst>
            <pc:docMk/>
            <pc:sldMk cId="3831212267" sldId="384"/>
            <ac:spMk id="26" creationId="{74227D22-D288-8DE8-F6B3-9FAECEC818F6}"/>
          </ac:spMkLst>
        </pc:spChg>
        <pc:spChg chg="del">
          <ac:chgData name="Justina Ojom" userId="cbdaed7d-8d45-4372-a16a-f3f8900c2f45" providerId="ADAL" clId="{503114CF-9C5A-4F37-9F70-3181BD028516}" dt="2023-02-15T14:50:26.996" v="54" actId="478"/>
          <ac:spMkLst>
            <pc:docMk/>
            <pc:sldMk cId="3831212267" sldId="384"/>
            <ac:spMk id="746" creationId="{00000000-0000-0000-0000-000000000000}"/>
          </ac:spMkLst>
        </pc:spChg>
        <pc:grpChg chg="del">
          <ac:chgData name="Justina Ojom" userId="cbdaed7d-8d45-4372-a16a-f3f8900c2f45" providerId="ADAL" clId="{503114CF-9C5A-4F37-9F70-3181BD028516}" dt="2023-02-15T14:50:26.996" v="54" actId="478"/>
          <ac:grpSpMkLst>
            <pc:docMk/>
            <pc:sldMk cId="3831212267" sldId="384"/>
            <ac:grpSpMk id="2" creationId="{18797407-FBFE-D8C3-ADE1-0B888CC765C2}"/>
          </ac:grpSpMkLst>
        </pc:grpChg>
        <pc:grpChg chg="del">
          <ac:chgData name="Justina Ojom" userId="cbdaed7d-8d45-4372-a16a-f3f8900c2f45" providerId="ADAL" clId="{503114CF-9C5A-4F37-9F70-3181BD028516}" dt="2023-02-15T14:50:26.996" v="54" actId="478"/>
          <ac:grpSpMkLst>
            <pc:docMk/>
            <pc:sldMk cId="3831212267" sldId="384"/>
            <ac:grpSpMk id="11" creationId="{6FBEB9C6-B165-F053-F9D3-CA680A15BCC6}"/>
          </ac:grpSpMkLst>
        </pc:grpChg>
        <pc:grpChg chg="del">
          <ac:chgData name="Justina Ojom" userId="cbdaed7d-8d45-4372-a16a-f3f8900c2f45" providerId="ADAL" clId="{503114CF-9C5A-4F37-9F70-3181BD028516}" dt="2023-02-15T14:50:26.996" v="54" actId="478"/>
          <ac:grpSpMkLst>
            <pc:docMk/>
            <pc:sldMk cId="3831212267" sldId="384"/>
            <ac:grpSpMk id="24" creationId="{D44418B1-8522-2E6D-A2FA-B37C9BE1A640}"/>
          </ac:grpSpMkLst>
        </pc:grpChg>
      </pc:sldChg>
      <pc:sldChg chg="addSp delSp modSp del mod modClrScheme chgLayout modNotes">
        <pc:chgData name="Justina Ojom" userId="cbdaed7d-8d45-4372-a16a-f3f8900c2f45" providerId="ADAL" clId="{503114CF-9C5A-4F37-9F70-3181BD028516}" dt="2023-02-15T16:20:38.350" v="2851" actId="47"/>
        <pc:sldMkLst>
          <pc:docMk/>
          <pc:sldMk cId="2965004877" sldId="385"/>
        </pc:sldMkLst>
        <pc:spChg chg="del">
          <ac:chgData name="Justina Ojom" userId="cbdaed7d-8d45-4372-a16a-f3f8900c2f45" providerId="ADAL" clId="{503114CF-9C5A-4F37-9F70-3181BD028516}" dt="2023-02-15T14:50:28.703" v="55" actId="478"/>
          <ac:spMkLst>
            <pc:docMk/>
            <pc:sldMk cId="2965004877" sldId="385"/>
            <ac:spMk id="10" creationId="{C4F94376-20AD-9A0D-B103-3417B1579B12}"/>
          </ac:spMkLst>
        </pc:spChg>
        <pc:spChg chg="add del mod">
          <ac:chgData name="Justina Ojom" userId="cbdaed7d-8d45-4372-a16a-f3f8900c2f45" providerId="ADAL" clId="{503114CF-9C5A-4F37-9F70-3181BD028516}" dt="2023-02-15T14:50:40.842" v="59" actId="700"/>
          <ac:spMkLst>
            <pc:docMk/>
            <pc:sldMk cId="2965004877" sldId="385"/>
            <ac:spMk id="17" creationId="{1ECE66C7-2860-7F6A-F823-AA583DB5B697}"/>
          </ac:spMkLst>
        </pc:spChg>
        <pc:spChg chg="add mod">
          <ac:chgData name="Justina Ojom" userId="cbdaed7d-8d45-4372-a16a-f3f8900c2f45" providerId="ADAL" clId="{503114CF-9C5A-4F37-9F70-3181BD028516}" dt="2023-02-15T14:50:47.051" v="62"/>
          <ac:spMkLst>
            <pc:docMk/>
            <pc:sldMk cId="2965004877" sldId="385"/>
            <ac:spMk id="18" creationId="{2D97C1DD-4E1D-026D-EEB0-06ECDE50DCC0}"/>
          </ac:spMkLst>
        </pc:spChg>
        <pc:spChg chg="del">
          <ac:chgData name="Justina Ojom" userId="cbdaed7d-8d45-4372-a16a-f3f8900c2f45" providerId="ADAL" clId="{503114CF-9C5A-4F37-9F70-3181BD028516}" dt="2023-02-15T14:50:28.703" v="55" actId="478"/>
          <ac:spMkLst>
            <pc:docMk/>
            <pc:sldMk cId="2965004877" sldId="385"/>
            <ac:spMk id="23" creationId="{3FFDD445-B661-14A1-A881-000E9747D107}"/>
          </ac:spMkLst>
        </pc:spChg>
        <pc:spChg chg="del">
          <ac:chgData name="Justina Ojom" userId="cbdaed7d-8d45-4372-a16a-f3f8900c2f45" providerId="ADAL" clId="{503114CF-9C5A-4F37-9F70-3181BD028516}" dt="2023-02-15T14:50:28.703" v="55" actId="478"/>
          <ac:spMkLst>
            <pc:docMk/>
            <pc:sldMk cId="2965004877" sldId="385"/>
            <ac:spMk id="25" creationId="{CFE7B6FA-715D-C072-B0E6-1076E308859A}"/>
          </ac:spMkLst>
        </pc:spChg>
        <pc:spChg chg="del">
          <ac:chgData name="Justina Ojom" userId="cbdaed7d-8d45-4372-a16a-f3f8900c2f45" providerId="ADAL" clId="{503114CF-9C5A-4F37-9F70-3181BD028516}" dt="2023-02-15T14:50:28.703" v="55" actId="478"/>
          <ac:spMkLst>
            <pc:docMk/>
            <pc:sldMk cId="2965004877" sldId="385"/>
            <ac:spMk id="26" creationId="{74227D22-D288-8DE8-F6B3-9FAECEC818F6}"/>
          </ac:spMkLst>
        </pc:spChg>
        <pc:spChg chg="del">
          <ac:chgData name="Justina Ojom" userId="cbdaed7d-8d45-4372-a16a-f3f8900c2f45" providerId="ADAL" clId="{503114CF-9C5A-4F37-9F70-3181BD028516}" dt="2023-02-15T14:50:28.703" v="55" actId="478"/>
          <ac:spMkLst>
            <pc:docMk/>
            <pc:sldMk cId="2965004877" sldId="385"/>
            <ac:spMk id="746" creationId="{00000000-0000-0000-0000-000000000000}"/>
          </ac:spMkLst>
        </pc:spChg>
        <pc:grpChg chg="del">
          <ac:chgData name="Justina Ojom" userId="cbdaed7d-8d45-4372-a16a-f3f8900c2f45" providerId="ADAL" clId="{503114CF-9C5A-4F37-9F70-3181BD028516}" dt="2023-02-15T14:50:28.703" v="55" actId="478"/>
          <ac:grpSpMkLst>
            <pc:docMk/>
            <pc:sldMk cId="2965004877" sldId="385"/>
            <ac:grpSpMk id="2" creationId="{18797407-FBFE-D8C3-ADE1-0B888CC765C2}"/>
          </ac:grpSpMkLst>
        </pc:grpChg>
        <pc:grpChg chg="del">
          <ac:chgData name="Justina Ojom" userId="cbdaed7d-8d45-4372-a16a-f3f8900c2f45" providerId="ADAL" clId="{503114CF-9C5A-4F37-9F70-3181BD028516}" dt="2023-02-15T14:50:28.703" v="55" actId="478"/>
          <ac:grpSpMkLst>
            <pc:docMk/>
            <pc:sldMk cId="2965004877" sldId="385"/>
            <ac:grpSpMk id="11" creationId="{6FBEB9C6-B165-F053-F9D3-CA680A15BCC6}"/>
          </ac:grpSpMkLst>
        </pc:grpChg>
        <pc:grpChg chg="del">
          <ac:chgData name="Justina Ojom" userId="cbdaed7d-8d45-4372-a16a-f3f8900c2f45" providerId="ADAL" clId="{503114CF-9C5A-4F37-9F70-3181BD028516}" dt="2023-02-15T14:50:28.703" v="55" actId="478"/>
          <ac:grpSpMkLst>
            <pc:docMk/>
            <pc:sldMk cId="2965004877" sldId="385"/>
            <ac:grpSpMk id="24" creationId="{B818F81F-3FB5-A37E-D0F0-2FFAC4B76DE5}"/>
          </ac:grpSpMkLst>
        </pc:grpChg>
      </pc:sldChg>
      <pc:sldChg chg="addSp delSp modSp mod modClrScheme chgLayout modNotes">
        <pc:chgData name="Justina Ojom" userId="cbdaed7d-8d45-4372-a16a-f3f8900c2f45" providerId="ADAL" clId="{503114CF-9C5A-4F37-9F70-3181BD028516}" dt="2023-02-16T02:21:38.204" v="13293"/>
        <pc:sldMkLst>
          <pc:docMk/>
          <pc:sldMk cId="262575188" sldId="386"/>
        </pc:sldMkLst>
        <pc:spChg chg="del">
          <ac:chgData name="Justina Ojom" userId="cbdaed7d-8d45-4372-a16a-f3f8900c2f45" providerId="ADAL" clId="{503114CF-9C5A-4F37-9F70-3181BD028516}" dt="2023-02-15T14:50:30.320" v="56" actId="478"/>
          <ac:spMkLst>
            <pc:docMk/>
            <pc:sldMk cId="262575188" sldId="386"/>
            <ac:spMk id="10" creationId="{C4F94376-20AD-9A0D-B103-3417B1579B12}"/>
          </ac:spMkLst>
        </pc:spChg>
        <pc:spChg chg="add del mod">
          <ac:chgData name="Justina Ojom" userId="cbdaed7d-8d45-4372-a16a-f3f8900c2f45" providerId="ADAL" clId="{503114CF-9C5A-4F37-9F70-3181BD028516}" dt="2023-02-15T14:50:40.842" v="59" actId="700"/>
          <ac:spMkLst>
            <pc:docMk/>
            <pc:sldMk cId="262575188" sldId="386"/>
            <ac:spMk id="17" creationId="{29C8D034-7764-52D7-CCFF-7D8A441C7A71}"/>
          </ac:spMkLst>
        </pc:spChg>
        <pc:spChg chg="add mod">
          <ac:chgData name="Justina Ojom" userId="cbdaed7d-8d45-4372-a16a-f3f8900c2f45" providerId="ADAL" clId="{503114CF-9C5A-4F37-9F70-3181BD028516}" dt="2023-02-15T14:50:47.910" v="63"/>
          <ac:spMkLst>
            <pc:docMk/>
            <pc:sldMk cId="262575188" sldId="386"/>
            <ac:spMk id="18" creationId="{9BA51BDC-72C5-C3EF-4A2D-D6E9E76968D2}"/>
          </ac:spMkLst>
        </pc:spChg>
        <pc:spChg chg="del">
          <ac:chgData name="Justina Ojom" userId="cbdaed7d-8d45-4372-a16a-f3f8900c2f45" providerId="ADAL" clId="{503114CF-9C5A-4F37-9F70-3181BD028516}" dt="2023-02-15T14:50:30.320" v="56" actId="478"/>
          <ac:spMkLst>
            <pc:docMk/>
            <pc:sldMk cId="262575188" sldId="386"/>
            <ac:spMk id="23" creationId="{3FFDD445-B661-14A1-A881-000E9747D107}"/>
          </ac:spMkLst>
        </pc:spChg>
        <pc:spChg chg="del">
          <ac:chgData name="Justina Ojom" userId="cbdaed7d-8d45-4372-a16a-f3f8900c2f45" providerId="ADAL" clId="{503114CF-9C5A-4F37-9F70-3181BD028516}" dt="2023-02-15T14:50:30.320" v="56" actId="478"/>
          <ac:spMkLst>
            <pc:docMk/>
            <pc:sldMk cId="262575188" sldId="386"/>
            <ac:spMk id="25" creationId="{CFE7B6FA-715D-C072-B0E6-1076E308859A}"/>
          </ac:spMkLst>
        </pc:spChg>
        <pc:spChg chg="del">
          <ac:chgData name="Justina Ojom" userId="cbdaed7d-8d45-4372-a16a-f3f8900c2f45" providerId="ADAL" clId="{503114CF-9C5A-4F37-9F70-3181BD028516}" dt="2023-02-15T14:50:30.320" v="56" actId="478"/>
          <ac:spMkLst>
            <pc:docMk/>
            <pc:sldMk cId="262575188" sldId="386"/>
            <ac:spMk id="26" creationId="{74227D22-D288-8DE8-F6B3-9FAECEC818F6}"/>
          </ac:spMkLst>
        </pc:spChg>
        <pc:spChg chg="del">
          <ac:chgData name="Justina Ojom" userId="cbdaed7d-8d45-4372-a16a-f3f8900c2f45" providerId="ADAL" clId="{503114CF-9C5A-4F37-9F70-3181BD028516}" dt="2023-02-15T14:50:30.320" v="56" actId="478"/>
          <ac:spMkLst>
            <pc:docMk/>
            <pc:sldMk cId="262575188" sldId="386"/>
            <ac:spMk id="746" creationId="{00000000-0000-0000-0000-000000000000}"/>
          </ac:spMkLst>
        </pc:spChg>
        <pc:grpChg chg="del">
          <ac:chgData name="Justina Ojom" userId="cbdaed7d-8d45-4372-a16a-f3f8900c2f45" providerId="ADAL" clId="{503114CF-9C5A-4F37-9F70-3181BD028516}" dt="2023-02-15T14:50:30.320" v="56" actId="478"/>
          <ac:grpSpMkLst>
            <pc:docMk/>
            <pc:sldMk cId="262575188" sldId="386"/>
            <ac:grpSpMk id="2" creationId="{18797407-FBFE-D8C3-ADE1-0B888CC765C2}"/>
          </ac:grpSpMkLst>
        </pc:grpChg>
        <pc:grpChg chg="del">
          <ac:chgData name="Justina Ojom" userId="cbdaed7d-8d45-4372-a16a-f3f8900c2f45" providerId="ADAL" clId="{503114CF-9C5A-4F37-9F70-3181BD028516}" dt="2023-02-15T14:50:30.320" v="56" actId="478"/>
          <ac:grpSpMkLst>
            <pc:docMk/>
            <pc:sldMk cId="262575188" sldId="386"/>
            <ac:grpSpMk id="11" creationId="{6FBEB9C6-B165-F053-F9D3-CA680A15BCC6}"/>
          </ac:grpSpMkLst>
        </pc:grpChg>
        <pc:grpChg chg="del">
          <ac:chgData name="Justina Ojom" userId="cbdaed7d-8d45-4372-a16a-f3f8900c2f45" providerId="ADAL" clId="{503114CF-9C5A-4F37-9F70-3181BD028516}" dt="2023-02-15T14:50:30.320" v="56" actId="478"/>
          <ac:grpSpMkLst>
            <pc:docMk/>
            <pc:sldMk cId="262575188" sldId="386"/>
            <ac:grpSpMk id="24" creationId="{3C3F5112-59C0-4E61-951E-E6B90E06EE51}"/>
          </ac:grpSpMkLst>
        </pc:grpChg>
      </pc:sldChg>
      <pc:sldChg chg="addSp delSp modSp mod modClrScheme chgLayout modNotes">
        <pc:chgData name="Justina Ojom" userId="cbdaed7d-8d45-4372-a16a-f3f8900c2f45" providerId="ADAL" clId="{503114CF-9C5A-4F37-9F70-3181BD028516}" dt="2023-02-16T02:21:38.743" v="13294"/>
        <pc:sldMkLst>
          <pc:docMk/>
          <pc:sldMk cId="1447309478" sldId="387"/>
        </pc:sldMkLst>
        <pc:spChg chg="del">
          <ac:chgData name="Justina Ojom" userId="cbdaed7d-8d45-4372-a16a-f3f8900c2f45" providerId="ADAL" clId="{503114CF-9C5A-4F37-9F70-3181BD028516}" dt="2023-02-15T14:50:32.124" v="57" actId="478"/>
          <ac:spMkLst>
            <pc:docMk/>
            <pc:sldMk cId="1447309478" sldId="387"/>
            <ac:spMk id="10" creationId="{C4F94376-20AD-9A0D-B103-3417B1579B12}"/>
          </ac:spMkLst>
        </pc:spChg>
        <pc:spChg chg="add del mod">
          <ac:chgData name="Justina Ojom" userId="cbdaed7d-8d45-4372-a16a-f3f8900c2f45" providerId="ADAL" clId="{503114CF-9C5A-4F37-9F70-3181BD028516}" dt="2023-02-15T14:50:36.892" v="58" actId="700"/>
          <ac:spMkLst>
            <pc:docMk/>
            <pc:sldMk cId="1447309478" sldId="387"/>
            <ac:spMk id="17" creationId="{4CF70058-F541-9B55-AC50-DA7ED593F0B5}"/>
          </ac:spMkLst>
        </pc:spChg>
        <pc:spChg chg="add mod">
          <ac:chgData name="Justina Ojom" userId="cbdaed7d-8d45-4372-a16a-f3f8900c2f45" providerId="ADAL" clId="{503114CF-9C5A-4F37-9F70-3181BD028516}" dt="2023-02-15T14:50:48.624" v="64"/>
          <ac:spMkLst>
            <pc:docMk/>
            <pc:sldMk cId="1447309478" sldId="387"/>
            <ac:spMk id="18" creationId="{38B8A87C-67E0-B74E-6D16-AE6F61D47C7E}"/>
          </ac:spMkLst>
        </pc:spChg>
        <pc:spChg chg="del">
          <ac:chgData name="Justina Ojom" userId="cbdaed7d-8d45-4372-a16a-f3f8900c2f45" providerId="ADAL" clId="{503114CF-9C5A-4F37-9F70-3181BD028516}" dt="2023-02-15T14:50:32.124" v="57" actId="478"/>
          <ac:spMkLst>
            <pc:docMk/>
            <pc:sldMk cId="1447309478" sldId="387"/>
            <ac:spMk id="23" creationId="{3FFDD445-B661-14A1-A881-000E9747D107}"/>
          </ac:spMkLst>
        </pc:spChg>
        <pc:spChg chg="del">
          <ac:chgData name="Justina Ojom" userId="cbdaed7d-8d45-4372-a16a-f3f8900c2f45" providerId="ADAL" clId="{503114CF-9C5A-4F37-9F70-3181BD028516}" dt="2023-02-15T14:50:32.124" v="57" actId="478"/>
          <ac:spMkLst>
            <pc:docMk/>
            <pc:sldMk cId="1447309478" sldId="387"/>
            <ac:spMk id="25" creationId="{CFE7B6FA-715D-C072-B0E6-1076E308859A}"/>
          </ac:spMkLst>
        </pc:spChg>
        <pc:spChg chg="del">
          <ac:chgData name="Justina Ojom" userId="cbdaed7d-8d45-4372-a16a-f3f8900c2f45" providerId="ADAL" clId="{503114CF-9C5A-4F37-9F70-3181BD028516}" dt="2023-02-15T14:50:32.124" v="57" actId="478"/>
          <ac:spMkLst>
            <pc:docMk/>
            <pc:sldMk cId="1447309478" sldId="387"/>
            <ac:spMk id="26" creationId="{74227D22-D288-8DE8-F6B3-9FAECEC818F6}"/>
          </ac:spMkLst>
        </pc:spChg>
        <pc:spChg chg="del">
          <ac:chgData name="Justina Ojom" userId="cbdaed7d-8d45-4372-a16a-f3f8900c2f45" providerId="ADAL" clId="{503114CF-9C5A-4F37-9F70-3181BD028516}" dt="2023-02-15T14:50:32.124" v="57" actId="478"/>
          <ac:spMkLst>
            <pc:docMk/>
            <pc:sldMk cId="1447309478" sldId="387"/>
            <ac:spMk id="746" creationId="{00000000-0000-0000-0000-000000000000}"/>
          </ac:spMkLst>
        </pc:spChg>
        <pc:grpChg chg="del">
          <ac:chgData name="Justina Ojom" userId="cbdaed7d-8d45-4372-a16a-f3f8900c2f45" providerId="ADAL" clId="{503114CF-9C5A-4F37-9F70-3181BD028516}" dt="2023-02-15T14:50:32.124" v="57" actId="478"/>
          <ac:grpSpMkLst>
            <pc:docMk/>
            <pc:sldMk cId="1447309478" sldId="387"/>
            <ac:grpSpMk id="2" creationId="{18797407-FBFE-D8C3-ADE1-0B888CC765C2}"/>
          </ac:grpSpMkLst>
        </pc:grpChg>
        <pc:grpChg chg="del">
          <ac:chgData name="Justina Ojom" userId="cbdaed7d-8d45-4372-a16a-f3f8900c2f45" providerId="ADAL" clId="{503114CF-9C5A-4F37-9F70-3181BD028516}" dt="2023-02-15T14:50:32.124" v="57" actId="478"/>
          <ac:grpSpMkLst>
            <pc:docMk/>
            <pc:sldMk cId="1447309478" sldId="387"/>
            <ac:grpSpMk id="11" creationId="{6FBEB9C6-B165-F053-F9D3-CA680A15BCC6}"/>
          </ac:grpSpMkLst>
        </pc:grpChg>
        <pc:grpChg chg="del">
          <ac:chgData name="Justina Ojom" userId="cbdaed7d-8d45-4372-a16a-f3f8900c2f45" providerId="ADAL" clId="{503114CF-9C5A-4F37-9F70-3181BD028516}" dt="2023-02-15T14:50:32.124" v="57" actId="478"/>
          <ac:grpSpMkLst>
            <pc:docMk/>
            <pc:sldMk cId="1447309478" sldId="387"/>
            <ac:grpSpMk id="24" creationId="{47B1105F-88AA-D241-81FE-2289D4D20739}"/>
          </ac:grpSpMkLst>
        </pc:grpChg>
      </pc:sldChg>
      <pc:sldChg chg="addSp delSp modSp add mod modClrScheme modShow chgLayout modNotes">
        <pc:chgData name="Justina Ojom" userId="cbdaed7d-8d45-4372-a16a-f3f8900c2f45" providerId="ADAL" clId="{503114CF-9C5A-4F37-9F70-3181BD028516}" dt="2023-02-16T02:21:42.424" v="13300"/>
        <pc:sldMkLst>
          <pc:docMk/>
          <pc:sldMk cId="3560429451" sldId="388"/>
        </pc:sldMkLst>
        <pc:spChg chg="del">
          <ac:chgData name="Justina Ojom" userId="cbdaed7d-8d45-4372-a16a-f3f8900c2f45" providerId="ADAL" clId="{503114CF-9C5A-4F37-9F70-3181BD028516}" dt="2023-02-15T16:44:56.248" v="3318" actId="478"/>
          <ac:spMkLst>
            <pc:docMk/>
            <pc:sldMk cId="3560429451" sldId="388"/>
            <ac:spMk id="2" creationId="{83BA896C-6190-B91F-6DA2-DDB1206C1CD3}"/>
          </ac:spMkLst>
        </pc:spChg>
        <pc:spChg chg="add del mod">
          <ac:chgData name="Justina Ojom" userId="cbdaed7d-8d45-4372-a16a-f3f8900c2f45" providerId="ADAL" clId="{503114CF-9C5A-4F37-9F70-3181BD028516}" dt="2023-02-15T16:44:58.494" v="3319" actId="700"/>
          <ac:spMkLst>
            <pc:docMk/>
            <pc:sldMk cId="3560429451" sldId="388"/>
            <ac:spMk id="5" creationId="{AE38A32E-8CB5-ABFD-2AA8-97A4BF077B3F}"/>
          </ac:spMkLst>
        </pc:spChg>
        <pc:spChg chg="add mod">
          <ac:chgData name="Justina Ojom" userId="cbdaed7d-8d45-4372-a16a-f3f8900c2f45" providerId="ADAL" clId="{503114CF-9C5A-4F37-9F70-3181BD028516}" dt="2023-02-15T16:45:03.167" v="3320"/>
          <ac:spMkLst>
            <pc:docMk/>
            <pc:sldMk cId="3560429451" sldId="388"/>
            <ac:spMk id="6" creationId="{651A139C-7752-FE82-6B84-B69CFCBA8AE1}"/>
          </ac:spMkLst>
        </pc:spChg>
        <pc:spChg chg="del">
          <ac:chgData name="Justina Ojom" userId="cbdaed7d-8d45-4372-a16a-f3f8900c2f45" providerId="ADAL" clId="{503114CF-9C5A-4F37-9F70-3181BD028516}" dt="2023-02-15T16:44:56.248" v="3318" actId="478"/>
          <ac:spMkLst>
            <pc:docMk/>
            <pc:sldMk cId="3560429451" sldId="388"/>
            <ac:spMk id="813" creationId="{00000000-0000-0000-0000-000000000000}"/>
          </ac:spMkLst>
        </pc:spChg>
        <pc:picChg chg="del">
          <ac:chgData name="Justina Ojom" userId="cbdaed7d-8d45-4372-a16a-f3f8900c2f45" providerId="ADAL" clId="{503114CF-9C5A-4F37-9F70-3181BD028516}" dt="2023-02-15T16:44:56.248" v="3318" actId="478"/>
          <ac:picMkLst>
            <pc:docMk/>
            <pc:sldMk cId="3560429451" sldId="388"/>
            <ac:picMk id="3" creationId="{988C7090-D89C-BDAC-D23F-45B9CF44C3E7}"/>
          </ac:picMkLst>
        </pc:picChg>
      </pc:sldChg>
      <pc:sldChg chg="add mod modShow modNotes modNotesTx">
        <pc:chgData name="Justina Ojom" userId="cbdaed7d-8d45-4372-a16a-f3f8900c2f45" providerId="ADAL" clId="{503114CF-9C5A-4F37-9F70-3181BD028516}" dt="2023-02-16T02:22:08.274" v="13324"/>
        <pc:sldMkLst>
          <pc:docMk/>
          <pc:sldMk cId="3282811747" sldId="389"/>
        </pc:sldMkLst>
      </pc:sldChg>
      <pc:sldChg chg="add mod modShow modNotes modNotesTx">
        <pc:chgData name="Justina Ojom" userId="cbdaed7d-8d45-4372-a16a-f3f8900c2f45" providerId="ADAL" clId="{503114CF-9C5A-4F37-9F70-3181BD028516}" dt="2023-02-16T02:22:22.319" v="13340"/>
        <pc:sldMkLst>
          <pc:docMk/>
          <pc:sldMk cId="2851307541" sldId="390"/>
        </pc:sldMkLst>
      </pc:sldChg>
      <pc:sldChg chg="add mod modShow modNotes modNotesTx">
        <pc:chgData name="Justina Ojom" userId="cbdaed7d-8d45-4372-a16a-f3f8900c2f45" providerId="ADAL" clId="{503114CF-9C5A-4F37-9F70-3181BD028516}" dt="2023-02-16T02:22:23.779" v="13343"/>
        <pc:sldMkLst>
          <pc:docMk/>
          <pc:sldMk cId="4137634885" sldId="391"/>
        </pc:sldMkLst>
      </pc:sldChg>
      <pc:sldChg chg="add mod modShow modNotes modNotesTx">
        <pc:chgData name="Justina Ojom" userId="cbdaed7d-8d45-4372-a16a-f3f8900c2f45" providerId="ADAL" clId="{503114CF-9C5A-4F37-9F70-3181BD028516}" dt="2023-02-16T02:22:24.713" v="13345"/>
        <pc:sldMkLst>
          <pc:docMk/>
          <pc:sldMk cId="4133213973" sldId="392"/>
        </pc:sldMkLst>
      </pc:sldChg>
      <pc:sldChg chg="add mod modShow modNotes">
        <pc:chgData name="Justina Ojom" userId="cbdaed7d-8d45-4372-a16a-f3f8900c2f45" providerId="ADAL" clId="{503114CF-9C5A-4F37-9F70-3181BD028516}" dt="2023-02-16T02:22:25.223" v="13346"/>
        <pc:sldMkLst>
          <pc:docMk/>
          <pc:sldMk cId="3832226866" sldId="393"/>
        </pc:sldMkLst>
      </pc:sldChg>
      <pc:sldChg chg="add mod modShow modNotes modNotesTx">
        <pc:chgData name="Justina Ojom" userId="cbdaed7d-8d45-4372-a16a-f3f8900c2f45" providerId="ADAL" clId="{503114CF-9C5A-4F37-9F70-3181BD028516}" dt="2023-02-16T02:22:32.176" v="13350"/>
        <pc:sldMkLst>
          <pc:docMk/>
          <pc:sldMk cId="2768753406" sldId="394"/>
        </pc:sldMkLst>
      </pc:sldChg>
      <pc:sldChg chg="add mod modShow modNotes modNotesTx">
        <pc:chgData name="Justina Ojom" userId="cbdaed7d-8d45-4372-a16a-f3f8900c2f45" providerId="ADAL" clId="{503114CF-9C5A-4F37-9F70-3181BD028516}" dt="2023-02-16T02:22:35.554" v="13354"/>
        <pc:sldMkLst>
          <pc:docMk/>
          <pc:sldMk cId="2483399273" sldId="395"/>
        </pc:sldMkLst>
      </pc:sldChg>
      <pc:sldChg chg="add mod modShow modNotes modNotesTx">
        <pc:chgData name="Justina Ojom" userId="cbdaed7d-8d45-4372-a16a-f3f8900c2f45" providerId="ADAL" clId="{503114CF-9C5A-4F37-9F70-3181BD028516}" dt="2023-02-16T02:22:43.204" v="13357"/>
        <pc:sldMkLst>
          <pc:docMk/>
          <pc:sldMk cId="2668011404" sldId="396"/>
        </pc:sldMkLst>
      </pc:sldChg>
      <pc:sldChg chg="add mod modShow modNotes">
        <pc:chgData name="Justina Ojom" userId="cbdaed7d-8d45-4372-a16a-f3f8900c2f45" providerId="ADAL" clId="{503114CF-9C5A-4F37-9F70-3181BD028516}" dt="2023-02-16T02:22:43.687" v="13358"/>
        <pc:sldMkLst>
          <pc:docMk/>
          <pc:sldMk cId="1570349827" sldId="397"/>
        </pc:sldMkLst>
      </pc:sldChg>
      <pc:sldChg chg="add mod modShow modNotes modNotesTx">
        <pc:chgData name="Justina Ojom" userId="cbdaed7d-8d45-4372-a16a-f3f8900c2f45" providerId="ADAL" clId="{503114CF-9C5A-4F37-9F70-3181BD028516}" dt="2023-02-16T02:22:45.660" v="13362"/>
        <pc:sldMkLst>
          <pc:docMk/>
          <pc:sldMk cId="3799775808" sldId="398"/>
        </pc:sldMkLst>
      </pc:sldChg>
      <pc:sldChg chg="add mod modShow modNotes modNotesTx">
        <pc:chgData name="Justina Ojom" userId="cbdaed7d-8d45-4372-a16a-f3f8900c2f45" providerId="ADAL" clId="{503114CF-9C5A-4F37-9F70-3181BD028516}" dt="2023-02-16T02:22:47.321" v="13365"/>
        <pc:sldMkLst>
          <pc:docMk/>
          <pc:sldMk cId="299661085" sldId="399"/>
        </pc:sldMkLst>
      </pc:sldChg>
      <pc:sldChg chg="add mod modShow modNotes modNotesTx">
        <pc:chgData name="Justina Ojom" userId="cbdaed7d-8d45-4372-a16a-f3f8900c2f45" providerId="ADAL" clId="{503114CF-9C5A-4F37-9F70-3181BD028516}" dt="2023-02-16T02:22:51.589" v="13369"/>
        <pc:sldMkLst>
          <pc:docMk/>
          <pc:sldMk cId="1123208161" sldId="400"/>
        </pc:sldMkLst>
      </pc:sldChg>
      <pc:sldChg chg="add mod modShow modNotes modNotesTx">
        <pc:chgData name="Justina Ojom" userId="cbdaed7d-8d45-4372-a16a-f3f8900c2f45" providerId="ADAL" clId="{503114CF-9C5A-4F37-9F70-3181BD028516}" dt="2023-02-16T02:22:52.601" v="13371"/>
        <pc:sldMkLst>
          <pc:docMk/>
          <pc:sldMk cId="228670047" sldId="401"/>
        </pc:sldMkLst>
      </pc:sldChg>
      <pc:sldChg chg="add mod modShow modNotes modNotesTx">
        <pc:chgData name="Justina Ojom" userId="cbdaed7d-8d45-4372-a16a-f3f8900c2f45" providerId="ADAL" clId="{503114CF-9C5A-4F37-9F70-3181BD028516}" dt="2023-02-16T02:22:55.074" v="13375"/>
        <pc:sldMkLst>
          <pc:docMk/>
          <pc:sldMk cId="684994385" sldId="402"/>
        </pc:sldMkLst>
      </pc:sldChg>
      <pc:sldChg chg="add mod modShow modNotes modNotesTx">
        <pc:chgData name="Justina Ojom" userId="cbdaed7d-8d45-4372-a16a-f3f8900c2f45" providerId="ADAL" clId="{503114CF-9C5A-4F37-9F70-3181BD028516}" dt="2023-02-16T02:23:00.548" v="13382"/>
        <pc:sldMkLst>
          <pc:docMk/>
          <pc:sldMk cId="194691802" sldId="403"/>
        </pc:sldMkLst>
      </pc:sldChg>
      <pc:sldChg chg="add mod modShow modNotes modNotesTx">
        <pc:chgData name="Justina Ojom" userId="cbdaed7d-8d45-4372-a16a-f3f8900c2f45" providerId="ADAL" clId="{503114CF-9C5A-4F37-9F70-3181BD028516}" dt="2023-02-16T02:23:05.199" v="13385"/>
        <pc:sldMkLst>
          <pc:docMk/>
          <pc:sldMk cId="2064113295" sldId="404"/>
        </pc:sldMkLst>
      </pc:sldChg>
      <pc:sldChg chg="add mod modShow modNotes modNotesTx">
        <pc:chgData name="Justina Ojom" userId="cbdaed7d-8d45-4372-a16a-f3f8900c2f45" providerId="ADAL" clId="{503114CF-9C5A-4F37-9F70-3181BD028516}" dt="2023-02-16T02:23:05.665" v="13386"/>
        <pc:sldMkLst>
          <pc:docMk/>
          <pc:sldMk cId="4146865754" sldId="405"/>
        </pc:sldMkLst>
      </pc:sldChg>
      <pc:sldChg chg="add mod modShow modNotes modNotesTx">
        <pc:chgData name="Justina Ojom" userId="cbdaed7d-8d45-4372-a16a-f3f8900c2f45" providerId="ADAL" clId="{503114CF-9C5A-4F37-9F70-3181BD028516}" dt="2023-02-16T02:23:11.857" v="13396"/>
        <pc:sldMkLst>
          <pc:docMk/>
          <pc:sldMk cId="1843188786" sldId="406"/>
        </pc:sldMkLst>
      </pc:sldChg>
      <pc:sldChg chg="add mod modShow modNotes">
        <pc:chgData name="Justina Ojom" userId="cbdaed7d-8d45-4372-a16a-f3f8900c2f45" providerId="ADAL" clId="{503114CF-9C5A-4F37-9F70-3181BD028516}" dt="2023-02-16T02:23:12.374" v="13397"/>
        <pc:sldMkLst>
          <pc:docMk/>
          <pc:sldMk cId="73248296" sldId="407"/>
        </pc:sldMkLst>
      </pc:sldChg>
    </pc:docChg>
  </pc:docChgLst>
  <pc:docChgLst>
    <pc:chgData name="Crystal Stewart" clId="Web-{03F448C7-F035-4725-B6B9-F1C3EC56DCD0}"/>
    <pc:docChg chg="addSld delSld modSld modSection">
      <pc:chgData name="Crystal Stewart" userId="" providerId="" clId="Web-{03F448C7-F035-4725-B6B9-F1C3EC56DCD0}" dt="2023-03-14T00:38:43.977" v="3346"/>
      <pc:docMkLst>
        <pc:docMk/>
      </pc:docMkLst>
      <pc:sldChg chg="modNotes">
        <pc:chgData name="Crystal Stewart" userId="" providerId="" clId="Web-{03F448C7-F035-4725-B6B9-F1C3EC56DCD0}" dt="2023-03-13T17:27:01.757" v="182"/>
        <pc:sldMkLst>
          <pc:docMk/>
          <pc:sldMk cId="0" sldId="258"/>
        </pc:sldMkLst>
      </pc:sldChg>
      <pc:sldChg chg="modSp">
        <pc:chgData name="Crystal Stewart" userId="" providerId="" clId="Web-{03F448C7-F035-4725-B6B9-F1C3EC56DCD0}" dt="2023-03-13T17:28:00.511" v="198" actId="20577"/>
        <pc:sldMkLst>
          <pc:docMk/>
          <pc:sldMk cId="0" sldId="260"/>
        </pc:sldMkLst>
        <pc:spChg chg="mod">
          <ac:chgData name="Crystal Stewart" userId="" providerId="" clId="Web-{03F448C7-F035-4725-B6B9-F1C3EC56DCD0}" dt="2023-03-13T17:28:00.511" v="198" actId="20577"/>
          <ac:spMkLst>
            <pc:docMk/>
            <pc:sldMk cId="0" sldId="260"/>
            <ac:spMk id="292" creationId="{00000000-0000-0000-0000-000000000000}"/>
          </ac:spMkLst>
        </pc:spChg>
        <pc:spChg chg="mod">
          <ac:chgData name="Crystal Stewart" userId="" providerId="" clId="Web-{03F448C7-F035-4725-B6B9-F1C3EC56DCD0}" dt="2023-03-13T17:27:38.791" v="190" actId="20577"/>
          <ac:spMkLst>
            <pc:docMk/>
            <pc:sldMk cId="0" sldId="260"/>
            <ac:spMk id="311" creationId="{00000000-0000-0000-0000-000000000000}"/>
          </ac:spMkLst>
        </pc:spChg>
      </pc:sldChg>
      <pc:sldChg chg="modSp modNotes">
        <pc:chgData name="Crystal Stewart" userId="" providerId="" clId="Web-{03F448C7-F035-4725-B6B9-F1C3EC56DCD0}" dt="2023-03-13T17:28:34.826" v="208" actId="20577"/>
        <pc:sldMkLst>
          <pc:docMk/>
          <pc:sldMk cId="0" sldId="261"/>
        </pc:sldMkLst>
        <pc:spChg chg="mod">
          <ac:chgData name="Crystal Stewart" userId="" providerId="" clId="Web-{03F448C7-F035-4725-B6B9-F1C3EC56DCD0}" dt="2023-03-13T17:28:34.826" v="208" actId="20577"/>
          <ac:spMkLst>
            <pc:docMk/>
            <pc:sldMk cId="0" sldId="261"/>
            <ac:spMk id="6" creationId="{E4159082-A938-1CEB-E665-AA55410DED84}"/>
          </ac:spMkLst>
        </pc:spChg>
      </pc:sldChg>
      <pc:sldChg chg="modSp">
        <pc:chgData name="Crystal Stewart" userId="" providerId="" clId="Web-{03F448C7-F035-4725-B6B9-F1C3EC56DCD0}" dt="2023-03-13T17:28:40.732" v="210" actId="20577"/>
        <pc:sldMkLst>
          <pc:docMk/>
          <pc:sldMk cId="0" sldId="262"/>
        </pc:sldMkLst>
        <pc:spChg chg="mod">
          <ac:chgData name="Crystal Stewart" userId="" providerId="" clId="Web-{03F448C7-F035-4725-B6B9-F1C3EC56DCD0}" dt="2023-03-13T17:28:40.732" v="210" actId="20577"/>
          <ac:spMkLst>
            <pc:docMk/>
            <pc:sldMk cId="0" sldId="262"/>
            <ac:spMk id="358" creationId="{00000000-0000-0000-0000-000000000000}"/>
          </ac:spMkLst>
        </pc:spChg>
      </pc:sldChg>
      <pc:sldChg chg="modSp">
        <pc:chgData name="Crystal Stewart" userId="" providerId="" clId="Web-{03F448C7-F035-4725-B6B9-F1C3EC56DCD0}" dt="2023-03-13T17:28:47.811" v="212" actId="20577"/>
        <pc:sldMkLst>
          <pc:docMk/>
          <pc:sldMk cId="0" sldId="263"/>
        </pc:sldMkLst>
        <pc:spChg chg="mod">
          <ac:chgData name="Crystal Stewart" userId="" providerId="" clId="Web-{03F448C7-F035-4725-B6B9-F1C3EC56DCD0}" dt="2023-03-13T17:28:47.811" v="212" actId="20577"/>
          <ac:spMkLst>
            <pc:docMk/>
            <pc:sldMk cId="0" sldId="263"/>
            <ac:spMk id="380" creationId="{00000000-0000-0000-0000-000000000000}"/>
          </ac:spMkLst>
        </pc:spChg>
      </pc:sldChg>
      <pc:sldChg chg="modNotes">
        <pc:chgData name="Crystal Stewart" userId="" providerId="" clId="Web-{03F448C7-F035-4725-B6B9-F1C3EC56DCD0}" dt="2023-03-13T17:32:03.340" v="334"/>
        <pc:sldMkLst>
          <pc:docMk/>
          <pc:sldMk cId="0" sldId="264"/>
        </pc:sldMkLst>
      </pc:sldChg>
      <pc:sldChg chg="modSp modNotes">
        <pc:chgData name="Crystal Stewart" userId="" providerId="" clId="Web-{03F448C7-F035-4725-B6B9-F1C3EC56DCD0}" dt="2023-03-13T17:32:33.108" v="340" actId="20577"/>
        <pc:sldMkLst>
          <pc:docMk/>
          <pc:sldMk cId="0" sldId="265"/>
        </pc:sldMkLst>
        <pc:spChg chg="mod">
          <ac:chgData name="Crystal Stewart" userId="" providerId="" clId="Web-{03F448C7-F035-4725-B6B9-F1C3EC56DCD0}" dt="2023-03-13T17:32:33.108" v="340" actId="20577"/>
          <ac:spMkLst>
            <pc:docMk/>
            <pc:sldMk cId="0" sldId="265"/>
            <ac:spMk id="3" creationId="{8D925404-2B7E-2730-83B4-8EDB121BE516}"/>
          </ac:spMkLst>
        </pc:spChg>
      </pc:sldChg>
      <pc:sldChg chg="modNotes">
        <pc:chgData name="Crystal Stewart" userId="" providerId="" clId="Web-{03F448C7-F035-4725-B6B9-F1C3EC56DCD0}" dt="2023-03-13T17:36:39.844" v="563"/>
        <pc:sldMkLst>
          <pc:docMk/>
          <pc:sldMk cId="0" sldId="266"/>
        </pc:sldMkLst>
      </pc:sldChg>
      <pc:sldChg chg="modNotes">
        <pc:chgData name="Crystal Stewart" userId="" providerId="" clId="Web-{03F448C7-F035-4725-B6B9-F1C3EC56DCD0}" dt="2023-03-13T17:41:52.146" v="772"/>
        <pc:sldMkLst>
          <pc:docMk/>
          <pc:sldMk cId="0" sldId="267"/>
        </pc:sldMkLst>
      </pc:sldChg>
      <pc:sldChg chg="modSp modNotes">
        <pc:chgData name="Crystal Stewart" userId="" providerId="" clId="Web-{03F448C7-F035-4725-B6B9-F1C3EC56DCD0}" dt="2023-03-13T17:52:54.629" v="1482"/>
        <pc:sldMkLst>
          <pc:docMk/>
          <pc:sldMk cId="0" sldId="268"/>
        </pc:sldMkLst>
        <pc:spChg chg="mod">
          <ac:chgData name="Crystal Stewart" userId="" providerId="" clId="Web-{03F448C7-F035-4725-B6B9-F1C3EC56DCD0}" dt="2023-03-13T17:50:39.573" v="1336" actId="20577"/>
          <ac:spMkLst>
            <pc:docMk/>
            <pc:sldMk cId="0" sldId="268"/>
            <ac:spMk id="7" creationId="{CB811C2A-986C-A2C8-B07C-C2D199B595E5}"/>
          </ac:spMkLst>
        </pc:spChg>
      </pc:sldChg>
      <pc:sldChg chg="modNotes">
        <pc:chgData name="Crystal Stewart" userId="" providerId="" clId="Web-{03F448C7-F035-4725-B6B9-F1C3EC56DCD0}" dt="2023-03-13T18:06:06.637" v="1641"/>
        <pc:sldMkLst>
          <pc:docMk/>
          <pc:sldMk cId="0" sldId="269"/>
        </pc:sldMkLst>
      </pc:sldChg>
      <pc:sldChg chg="modSp modNotes">
        <pc:chgData name="Crystal Stewart" userId="" providerId="" clId="Web-{03F448C7-F035-4725-B6B9-F1C3EC56DCD0}" dt="2023-03-13T18:18:39.673" v="2095" actId="20577"/>
        <pc:sldMkLst>
          <pc:docMk/>
          <pc:sldMk cId="0" sldId="270"/>
        </pc:sldMkLst>
        <pc:spChg chg="mod">
          <ac:chgData name="Crystal Stewart" userId="" providerId="" clId="Web-{03F448C7-F035-4725-B6B9-F1C3EC56DCD0}" dt="2023-03-13T18:17:43.513" v="2051" actId="20577"/>
          <ac:spMkLst>
            <pc:docMk/>
            <pc:sldMk cId="0" sldId="270"/>
            <ac:spMk id="491" creationId="{00000000-0000-0000-0000-000000000000}"/>
          </ac:spMkLst>
        </pc:spChg>
        <pc:spChg chg="mod">
          <ac:chgData name="Crystal Stewart" userId="" providerId="" clId="Web-{03F448C7-F035-4725-B6B9-F1C3EC56DCD0}" dt="2023-03-13T18:18:09.124" v="2054" actId="20577"/>
          <ac:spMkLst>
            <pc:docMk/>
            <pc:sldMk cId="0" sldId="270"/>
            <ac:spMk id="495" creationId="{00000000-0000-0000-0000-000000000000}"/>
          </ac:spMkLst>
        </pc:spChg>
        <pc:spChg chg="mod">
          <ac:chgData name="Crystal Stewart" userId="" providerId="" clId="Web-{03F448C7-F035-4725-B6B9-F1C3EC56DCD0}" dt="2023-03-13T18:18:39.673" v="2095" actId="20577"/>
          <ac:spMkLst>
            <pc:docMk/>
            <pc:sldMk cId="0" sldId="270"/>
            <ac:spMk id="496" creationId="{00000000-0000-0000-0000-000000000000}"/>
          </ac:spMkLst>
        </pc:spChg>
      </pc:sldChg>
      <pc:sldChg chg="modSp modNotes">
        <pc:chgData name="Crystal Stewart" userId="" providerId="" clId="Web-{03F448C7-F035-4725-B6B9-F1C3EC56DCD0}" dt="2023-03-13T18:25:55.093" v="2353"/>
        <pc:sldMkLst>
          <pc:docMk/>
          <pc:sldMk cId="0" sldId="271"/>
        </pc:sldMkLst>
        <pc:spChg chg="mod">
          <ac:chgData name="Crystal Stewart" userId="" providerId="" clId="Web-{03F448C7-F035-4725-B6B9-F1C3EC56DCD0}" dt="2023-03-13T18:23:00.050" v="2099" actId="20577"/>
          <ac:spMkLst>
            <pc:docMk/>
            <pc:sldMk cId="0" sldId="271"/>
            <ac:spMk id="3" creationId="{9CDA44BC-BC21-E9C5-62A7-5DCEF47CBC20}"/>
          </ac:spMkLst>
        </pc:spChg>
      </pc:sldChg>
      <pc:sldChg chg="modNotes">
        <pc:chgData name="Crystal Stewart" userId="" providerId="" clId="Web-{03F448C7-F035-4725-B6B9-F1C3EC56DCD0}" dt="2023-03-13T18:28:08.946" v="2427"/>
        <pc:sldMkLst>
          <pc:docMk/>
          <pc:sldMk cId="0" sldId="272"/>
        </pc:sldMkLst>
      </pc:sldChg>
      <pc:sldChg chg="modSp">
        <pc:chgData name="Crystal Stewart" userId="" providerId="" clId="Web-{03F448C7-F035-4725-B6B9-F1C3EC56DCD0}" dt="2023-03-13T18:30:47.239" v="2429" actId="20577"/>
        <pc:sldMkLst>
          <pc:docMk/>
          <pc:sldMk cId="0" sldId="273"/>
        </pc:sldMkLst>
        <pc:spChg chg="mod">
          <ac:chgData name="Crystal Stewart" userId="" providerId="" clId="Web-{03F448C7-F035-4725-B6B9-F1C3EC56DCD0}" dt="2023-03-13T18:30:47.239" v="2429" actId="20577"/>
          <ac:spMkLst>
            <pc:docMk/>
            <pc:sldMk cId="0" sldId="273"/>
            <ac:spMk id="25" creationId="{584105A8-F219-59BF-729D-13DAA2AA5593}"/>
          </ac:spMkLst>
        </pc:spChg>
      </pc:sldChg>
      <pc:sldChg chg="modNotes">
        <pc:chgData name="Crystal Stewart" userId="" providerId="" clId="Web-{03F448C7-F035-4725-B6B9-F1C3EC56DCD0}" dt="2023-03-13T18:33:48.095" v="2510"/>
        <pc:sldMkLst>
          <pc:docMk/>
          <pc:sldMk cId="0" sldId="274"/>
        </pc:sldMkLst>
      </pc:sldChg>
      <pc:sldChg chg="modSp modNotes">
        <pc:chgData name="Crystal Stewart" userId="" providerId="" clId="Web-{03F448C7-F035-4725-B6B9-F1C3EC56DCD0}" dt="2023-03-13T18:35:55.807" v="2603"/>
        <pc:sldMkLst>
          <pc:docMk/>
          <pc:sldMk cId="0" sldId="275"/>
        </pc:sldMkLst>
        <pc:spChg chg="mod">
          <ac:chgData name="Crystal Stewart" userId="" providerId="" clId="Web-{03F448C7-F035-4725-B6B9-F1C3EC56DCD0}" dt="2023-03-13T18:34:33.270" v="2512" actId="20577"/>
          <ac:spMkLst>
            <pc:docMk/>
            <pc:sldMk cId="0" sldId="275"/>
            <ac:spMk id="4" creationId="{82362F0B-D6A0-299A-8766-3C5DD58C6F06}"/>
          </ac:spMkLst>
        </pc:spChg>
      </pc:sldChg>
      <pc:sldChg chg="modSp modNotes">
        <pc:chgData name="Crystal Stewart" userId="" providerId="" clId="Web-{03F448C7-F035-4725-B6B9-F1C3EC56DCD0}" dt="2023-03-13T18:37:10.109" v="2633" actId="20577"/>
        <pc:sldMkLst>
          <pc:docMk/>
          <pc:sldMk cId="0" sldId="276"/>
        </pc:sldMkLst>
        <pc:spChg chg="mod">
          <ac:chgData name="Crystal Stewart" userId="" providerId="" clId="Web-{03F448C7-F035-4725-B6B9-F1C3EC56DCD0}" dt="2023-03-13T18:36:38.841" v="2626" actId="20577"/>
          <ac:spMkLst>
            <pc:docMk/>
            <pc:sldMk cId="0" sldId="276"/>
            <ac:spMk id="610" creationId="{00000000-0000-0000-0000-000000000000}"/>
          </ac:spMkLst>
        </pc:spChg>
        <pc:spChg chg="mod">
          <ac:chgData name="Crystal Stewart" userId="" providerId="" clId="Web-{03F448C7-F035-4725-B6B9-F1C3EC56DCD0}" dt="2023-03-13T18:37:10.109" v="2633" actId="20577"/>
          <ac:spMkLst>
            <pc:docMk/>
            <pc:sldMk cId="0" sldId="276"/>
            <ac:spMk id="616" creationId="{00000000-0000-0000-0000-000000000000}"/>
          </ac:spMkLst>
        </pc:spChg>
      </pc:sldChg>
      <pc:sldChg chg="modNotes">
        <pc:chgData name="Crystal Stewart" userId="" providerId="" clId="Web-{03F448C7-F035-4725-B6B9-F1C3EC56DCD0}" dt="2023-03-13T18:44:19.450" v="2691"/>
        <pc:sldMkLst>
          <pc:docMk/>
          <pc:sldMk cId="0" sldId="277"/>
        </pc:sldMkLst>
      </pc:sldChg>
      <pc:sldChg chg="modNotes">
        <pc:chgData name="Crystal Stewart" userId="" providerId="" clId="Web-{03F448C7-F035-4725-B6B9-F1C3EC56DCD0}" dt="2023-03-13T18:50:00.771" v="2802"/>
        <pc:sldMkLst>
          <pc:docMk/>
          <pc:sldMk cId="0" sldId="279"/>
        </pc:sldMkLst>
      </pc:sldChg>
      <pc:sldChg chg="modSp modNotes">
        <pc:chgData name="Crystal Stewart" userId="" providerId="" clId="Web-{03F448C7-F035-4725-B6B9-F1C3EC56DCD0}" dt="2023-03-13T18:57:53.303" v="2812"/>
        <pc:sldMkLst>
          <pc:docMk/>
          <pc:sldMk cId="0" sldId="280"/>
        </pc:sldMkLst>
        <pc:spChg chg="mod">
          <ac:chgData name="Crystal Stewart" userId="" providerId="" clId="Web-{03F448C7-F035-4725-B6B9-F1C3EC56DCD0}" dt="2023-03-13T18:50:53.290" v="2805" actId="20577"/>
          <ac:spMkLst>
            <pc:docMk/>
            <pc:sldMk cId="0" sldId="280"/>
            <ac:spMk id="32" creationId="{4E1D6150-F9E7-6B90-54A9-16AE800E13E1}"/>
          </ac:spMkLst>
        </pc:spChg>
        <pc:spChg chg="mod">
          <ac:chgData name="Crystal Stewart" userId="" providerId="" clId="Web-{03F448C7-F035-4725-B6B9-F1C3EC56DCD0}" dt="2023-03-13T18:51:21.339" v="2808" actId="20577"/>
          <ac:spMkLst>
            <pc:docMk/>
            <pc:sldMk cId="0" sldId="280"/>
            <ac:spMk id="34" creationId="{838DE9CF-DB27-1DA5-26E0-2BD20251EB22}"/>
          </ac:spMkLst>
        </pc:spChg>
      </pc:sldChg>
      <pc:sldChg chg="modSp modNotes">
        <pc:chgData name="Crystal Stewart" userId="" providerId="" clId="Web-{03F448C7-F035-4725-B6B9-F1C3EC56DCD0}" dt="2023-03-13T19:01:48.835" v="2823"/>
        <pc:sldMkLst>
          <pc:docMk/>
          <pc:sldMk cId="0" sldId="281"/>
        </pc:sldMkLst>
        <pc:spChg chg="mod">
          <ac:chgData name="Crystal Stewart" userId="" providerId="" clId="Web-{03F448C7-F035-4725-B6B9-F1C3EC56DCD0}" dt="2023-03-13T13:55:44.366" v="3" actId="20577"/>
          <ac:spMkLst>
            <pc:docMk/>
            <pc:sldMk cId="0" sldId="281"/>
            <ac:spMk id="12" creationId="{FDA9ECEA-1EE2-C0C0-3D41-ECE4A445E20F}"/>
          </ac:spMkLst>
        </pc:spChg>
        <pc:spChg chg="mod">
          <ac:chgData name="Crystal Stewart" userId="" providerId="" clId="Web-{03F448C7-F035-4725-B6B9-F1C3EC56DCD0}" dt="2023-03-13T13:55:53.241" v="5" actId="20577"/>
          <ac:spMkLst>
            <pc:docMk/>
            <pc:sldMk cId="0" sldId="281"/>
            <ac:spMk id="15" creationId="{8180B63A-DDEF-AF08-919D-2C98A807D576}"/>
          </ac:spMkLst>
        </pc:spChg>
        <pc:spChg chg="mod">
          <ac:chgData name="Crystal Stewart" userId="" providerId="" clId="Web-{03F448C7-F035-4725-B6B9-F1C3EC56DCD0}" dt="2023-03-13T19:00:02.859" v="2815" actId="20577"/>
          <ac:spMkLst>
            <pc:docMk/>
            <pc:sldMk cId="0" sldId="281"/>
            <ac:spMk id="30" creationId="{51A73DBF-C05C-DCA5-E9F8-1F6E82BAE3E8}"/>
          </ac:spMkLst>
        </pc:spChg>
      </pc:sldChg>
      <pc:sldChg chg="modSp del">
        <pc:chgData name="Crystal Stewart" userId="" providerId="" clId="Web-{03F448C7-F035-4725-B6B9-F1C3EC56DCD0}" dt="2023-03-13T19:07:02.575" v="2839"/>
        <pc:sldMkLst>
          <pc:docMk/>
          <pc:sldMk cId="0" sldId="282"/>
        </pc:sldMkLst>
        <pc:spChg chg="mod">
          <ac:chgData name="Crystal Stewart" userId="" providerId="" clId="Web-{03F448C7-F035-4725-B6B9-F1C3EC56DCD0}" dt="2023-03-13T19:06:45.121" v="2838" actId="20577"/>
          <ac:spMkLst>
            <pc:docMk/>
            <pc:sldMk cId="0" sldId="282"/>
            <ac:spMk id="712" creationId="{00000000-0000-0000-0000-000000000000}"/>
          </ac:spMkLst>
        </pc:spChg>
      </pc:sldChg>
      <pc:sldChg chg="addSp delSp modSp modNotes">
        <pc:chgData name="Crystal Stewart" userId="" providerId="" clId="Web-{03F448C7-F035-4725-B6B9-F1C3EC56DCD0}" dt="2023-03-13T19:10:41.965" v="2970" actId="20577"/>
        <pc:sldMkLst>
          <pc:docMk/>
          <pc:sldMk cId="0" sldId="283"/>
        </pc:sldMkLst>
        <pc:spChg chg="add del mod">
          <ac:chgData name="Crystal Stewart" userId="" providerId="" clId="Web-{03F448C7-F035-4725-B6B9-F1C3EC56DCD0}" dt="2023-03-13T19:09:12.365" v="2929" actId="20577"/>
          <ac:spMkLst>
            <pc:docMk/>
            <pc:sldMk cId="0" sldId="283"/>
            <ac:spMk id="721" creationId="{00000000-0000-0000-0000-000000000000}"/>
          </ac:spMkLst>
        </pc:spChg>
        <pc:spChg chg="del">
          <ac:chgData name="Crystal Stewart" userId="" providerId="" clId="Web-{03F448C7-F035-4725-B6B9-F1C3EC56DCD0}" dt="2023-03-13T19:07:37.406" v="2846"/>
          <ac:spMkLst>
            <pc:docMk/>
            <pc:sldMk cId="0" sldId="283"/>
            <ac:spMk id="722" creationId="{00000000-0000-0000-0000-000000000000}"/>
          </ac:spMkLst>
        </pc:spChg>
        <pc:spChg chg="del">
          <ac:chgData name="Crystal Stewart" userId="" providerId="" clId="Web-{03F448C7-F035-4725-B6B9-F1C3EC56DCD0}" dt="2023-03-13T19:07:39.093" v="2847"/>
          <ac:spMkLst>
            <pc:docMk/>
            <pc:sldMk cId="0" sldId="283"/>
            <ac:spMk id="723" creationId="{00000000-0000-0000-0000-000000000000}"/>
          </ac:spMkLst>
        </pc:spChg>
        <pc:spChg chg="mod">
          <ac:chgData name="Crystal Stewart" userId="" providerId="" clId="Web-{03F448C7-F035-4725-B6B9-F1C3EC56DCD0}" dt="2023-03-13T19:07:56.501" v="2849" actId="1076"/>
          <ac:spMkLst>
            <pc:docMk/>
            <pc:sldMk cId="0" sldId="283"/>
            <ac:spMk id="724" creationId="{00000000-0000-0000-0000-000000000000}"/>
          </ac:spMkLst>
        </pc:spChg>
        <pc:spChg chg="mod">
          <ac:chgData name="Crystal Stewart" userId="" providerId="" clId="Web-{03F448C7-F035-4725-B6B9-F1C3EC56DCD0}" dt="2023-03-13T19:09:59.337" v="2950" actId="14100"/>
          <ac:spMkLst>
            <pc:docMk/>
            <pc:sldMk cId="0" sldId="283"/>
            <ac:spMk id="725" creationId="{00000000-0000-0000-0000-000000000000}"/>
          </ac:spMkLst>
        </pc:spChg>
        <pc:spChg chg="mod">
          <ac:chgData name="Crystal Stewart" userId="" providerId="" clId="Web-{03F448C7-F035-4725-B6B9-F1C3EC56DCD0}" dt="2023-03-13T19:10:41.965" v="2970" actId="20577"/>
          <ac:spMkLst>
            <pc:docMk/>
            <pc:sldMk cId="0" sldId="283"/>
            <ac:spMk id="726" creationId="{00000000-0000-0000-0000-000000000000}"/>
          </ac:spMkLst>
        </pc:spChg>
        <pc:spChg chg="mod">
          <ac:chgData name="Crystal Stewart" userId="" providerId="" clId="Web-{03F448C7-F035-4725-B6B9-F1C3EC56DCD0}" dt="2023-03-13T19:09:51.634" v="2949" actId="1076"/>
          <ac:spMkLst>
            <pc:docMk/>
            <pc:sldMk cId="0" sldId="283"/>
            <ac:spMk id="727" creationId="{00000000-0000-0000-0000-000000000000}"/>
          </ac:spMkLst>
        </pc:spChg>
        <pc:spChg chg="mod">
          <ac:chgData name="Crystal Stewart" userId="" providerId="" clId="Web-{03F448C7-F035-4725-B6B9-F1C3EC56DCD0}" dt="2023-03-13T19:10:05.322" v="2951" actId="1076"/>
          <ac:spMkLst>
            <pc:docMk/>
            <pc:sldMk cId="0" sldId="283"/>
            <ac:spMk id="728" creationId="{00000000-0000-0000-0000-000000000000}"/>
          </ac:spMkLst>
        </pc:spChg>
      </pc:sldChg>
      <pc:sldChg chg="delCm modNotes">
        <pc:chgData name="Crystal Stewart" userId="" providerId="" clId="Web-{03F448C7-F035-4725-B6B9-F1C3EC56DCD0}" dt="2023-03-13T19:19:55.816" v="3144"/>
        <pc:sldMkLst>
          <pc:docMk/>
          <pc:sldMk cId="0" sldId="284"/>
        </pc:sldMkLst>
      </pc:sldChg>
      <pc:sldChg chg="modSp">
        <pc:chgData name="Crystal Stewart" userId="" providerId="" clId="Web-{03F448C7-F035-4725-B6B9-F1C3EC56DCD0}" dt="2023-03-13T19:22:27.326" v="3154" actId="20577"/>
        <pc:sldMkLst>
          <pc:docMk/>
          <pc:sldMk cId="0" sldId="286"/>
        </pc:sldMkLst>
        <pc:spChg chg="mod">
          <ac:chgData name="Crystal Stewart" userId="" providerId="" clId="Web-{03F448C7-F035-4725-B6B9-F1C3EC56DCD0}" dt="2023-03-13T19:22:11.950" v="3146" actId="20577"/>
          <ac:spMkLst>
            <pc:docMk/>
            <pc:sldMk cId="0" sldId="286"/>
            <ac:spMk id="14" creationId="{17D28461-807E-7285-D3A7-A5DD98ACB713}"/>
          </ac:spMkLst>
        </pc:spChg>
        <pc:spChg chg="mod">
          <ac:chgData name="Crystal Stewart" userId="" providerId="" clId="Web-{03F448C7-F035-4725-B6B9-F1C3EC56DCD0}" dt="2023-03-13T19:22:27.326" v="3154" actId="20577"/>
          <ac:spMkLst>
            <pc:docMk/>
            <pc:sldMk cId="0" sldId="286"/>
            <ac:spMk id="23" creationId="{9458829E-57EA-AFBE-957F-EBCAF9CEE485}"/>
          </ac:spMkLst>
        </pc:spChg>
      </pc:sldChg>
      <pc:sldChg chg="modSp modNotes">
        <pc:chgData name="Crystal Stewart" userId="" providerId="" clId="Web-{03F448C7-F035-4725-B6B9-F1C3EC56DCD0}" dt="2023-03-13T19:23:39.003" v="3164" actId="20577"/>
        <pc:sldMkLst>
          <pc:docMk/>
          <pc:sldMk cId="0" sldId="287"/>
        </pc:sldMkLst>
        <pc:spChg chg="mod">
          <ac:chgData name="Crystal Stewart" userId="" providerId="" clId="Web-{03F448C7-F035-4725-B6B9-F1C3EC56DCD0}" dt="2023-03-13T19:23:39.003" v="3164" actId="20577"/>
          <ac:spMkLst>
            <pc:docMk/>
            <pc:sldMk cId="0" sldId="287"/>
            <ac:spMk id="776" creationId="{00000000-0000-0000-0000-000000000000}"/>
          </ac:spMkLst>
        </pc:spChg>
      </pc:sldChg>
      <pc:sldChg chg="modNotes">
        <pc:chgData name="Crystal Stewart" userId="" providerId="" clId="Web-{03F448C7-F035-4725-B6B9-F1C3EC56DCD0}" dt="2023-03-13T19:25:28.870" v="3193"/>
        <pc:sldMkLst>
          <pc:docMk/>
          <pc:sldMk cId="0" sldId="288"/>
        </pc:sldMkLst>
      </pc:sldChg>
      <pc:sldChg chg="modNotes">
        <pc:chgData name="Crystal Stewart" userId="" providerId="" clId="Web-{03F448C7-F035-4725-B6B9-F1C3EC56DCD0}" dt="2023-03-13T14:32:52.597" v="152"/>
        <pc:sldMkLst>
          <pc:docMk/>
          <pc:sldMk cId="0" sldId="289"/>
        </pc:sldMkLst>
      </pc:sldChg>
      <pc:sldChg chg="modSp modNotes">
        <pc:chgData name="Crystal Stewart" userId="" providerId="" clId="Web-{03F448C7-F035-4725-B6B9-F1C3EC56DCD0}" dt="2023-03-13T19:36:53.589" v="3237"/>
        <pc:sldMkLst>
          <pc:docMk/>
          <pc:sldMk cId="0" sldId="291"/>
        </pc:sldMkLst>
        <pc:spChg chg="mod">
          <ac:chgData name="Crystal Stewart" userId="" providerId="" clId="Web-{03F448C7-F035-4725-B6B9-F1C3EC56DCD0}" dt="2023-03-13T19:27:34.660" v="3229" actId="20577"/>
          <ac:spMkLst>
            <pc:docMk/>
            <pc:sldMk cId="0" sldId="291"/>
            <ac:spMk id="24" creationId="{309365B5-27D0-4872-D4D0-C93B66DB78C5}"/>
          </ac:spMkLst>
        </pc:spChg>
      </pc:sldChg>
      <pc:sldChg chg="modSp modNotes">
        <pc:chgData name="Crystal Stewart" userId="" providerId="" clId="Web-{03F448C7-F035-4725-B6B9-F1C3EC56DCD0}" dt="2023-03-13T19:37:52.718" v="3250" actId="20577"/>
        <pc:sldMkLst>
          <pc:docMk/>
          <pc:sldMk cId="0" sldId="292"/>
        </pc:sldMkLst>
        <pc:spChg chg="mod">
          <ac:chgData name="Crystal Stewart" userId="" providerId="" clId="Web-{03F448C7-F035-4725-B6B9-F1C3EC56DCD0}" dt="2023-03-13T19:37:32.529" v="3244" actId="20577"/>
          <ac:spMkLst>
            <pc:docMk/>
            <pc:sldMk cId="0" sldId="292"/>
            <ac:spMk id="849" creationId="{00000000-0000-0000-0000-000000000000}"/>
          </ac:spMkLst>
        </pc:spChg>
        <pc:spChg chg="mod">
          <ac:chgData name="Crystal Stewart" userId="" providerId="" clId="Web-{03F448C7-F035-4725-B6B9-F1C3EC56DCD0}" dt="2023-03-13T19:37:39.279" v="3245" actId="20577"/>
          <ac:spMkLst>
            <pc:docMk/>
            <pc:sldMk cId="0" sldId="292"/>
            <ac:spMk id="850" creationId="{00000000-0000-0000-0000-000000000000}"/>
          </ac:spMkLst>
        </pc:spChg>
        <pc:spChg chg="mod">
          <ac:chgData name="Crystal Stewart" userId="" providerId="" clId="Web-{03F448C7-F035-4725-B6B9-F1C3EC56DCD0}" dt="2023-03-13T19:37:52.718" v="3250" actId="20577"/>
          <ac:spMkLst>
            <pc:docMk/>
            <pc:sldMk cId="0" sldId="292"/>
            <ac:spMk id="851" creationId="{00000000-0000-0000-0000-000000000000}"/>
          </ac:spMkLst>
        </pc:spChg>
      </pc:sldChg>
      <pc:sldChg chg="del">
        <pc:chgData name="Crystal Stewart" userId="" providerId="" clId="Web-{03F448C7-F035-4725-B6B9-F1C3EC56DCD0}" dt="2023-03-14T00:19:22.508" v="3256"/>
        <pc:sldMkLst>
          <pc:docMk/>
          <pc:sldMk cId="0" sldId="295"/>
        </pc:sldMkLst>
      </pc:sldChg>
      <pc:sldChg chg="addSp modSp">
        <pc:chgData name="Crystal Stewart" userId="" providerId="" clId="Web-{03F448C7-F035-4725-B6B9-F1C3EC56DCD0}" dt="2023-03-14T00:22:20.904" v="3284" actId="20577"/>
        <pc:sldMkLst>
          <pc:docMk/>
          <pc:sldMk cId="0" sldId="296"/>
        </pc:sldMkLst>
        <pc:spChg chg="add mod">
          <ac:chgData name="Crystal Stewart" userId="" providerId="" clId="Web-{03F448C7-F035-4725-B6B9-F1C3EC56DCD0}" dt="2023-03-14T00:22:20.904" v="3284" actId="20577"/>
          <ac:spMkLst>
            <pc:docMk/>
            <pc:sldMk cId="0" sldId="296"/>
            <ac:spMk id="2" creationId="{C4F5FDAA-3C88-0978-60FE-046917197134}"/>
          </ac:spMkLst>
        </pc:spChg>
        <pc:spChg chg="mod">
          <ac:chgData name="Crystal Stewart" userId="" providerId="" clId="Web-{03F448C7-F035-4725-B6B9-F1C3EC56DCD0}" dt="2023-03-14T00:20:57.026" v="3257" actId="1076"/>
          <ac:spMkLst>
            <pc:docMk/>
            <pc:sldMk cId="0" sldId="296"/>
            <ac:spMk id="3" creationId="{292EA171-347C-6CA7-FC4A-A18317C88640}"/>
          </ac:spMkLst>
        </pc:spChg>
        <pc:spChg chg="mod">
          <ac:chgData name="Crystal Stewart" userId="" providerId="" clId="Web-{03F448C7-F035-4725-B6B9-F1C3EC56DCD0}" dt="2023-03-14T00:21:29.621" v="3271" actId="20577"/>
          <ac:spMkLst>
            <pc:docMk/>
            <pc:sldMk cId="0" sldId="296"/>
            <ac:spMk id="4" creationId="{D0A0C3BB-A01F-4A92-E46B-438A9800B0F8}"/>
          </ac:spMkLst>
        </pc:spChg>
      </pc:sldChg>
      <pc:sldChg chg="modSp modNotes">
        <pc:chgData name="Crystal Stewart" userId="" providerId="" clId="Web-{03F448C7-F035-4725-B6B9-F1C3EC56DCD0}" dt="2023-03-14T00:26:37.989" v="3316" actId="20577"/>
        <pc:sldMkLst>
          <pc:docMk/>
          <pc:sldMk cId="0" sldId="297"/>
        </pc:sldMkLst>
        <pc:spChg chg="mod">
          <ac:chgData name="Crystal Stewart" userId="" providerId="" clId="Web-{03F448C7-F035-4725-B6B9-F1C3EC56DCD0}" dt="2023-03-14T00:25:15.940" v="3296" actId="20577"/>
          <ac:spMkLst>
            <pc:docMk/>
            <pc:sldMk cId="0" sldId="297"/>
            <ac:spMk id="911" creationId="{00000000-0000-0000-0000-000000000000}"/>
          </ac:spMkLst>
        </pc:spChg>
        <pc:spChg chg="mod">
          <ac:chgData name="Crystal Stewart" userId="" providerId="" clId="Web-{03F448C7-F035-4725-B6B9-F1C3EC56DCD0}" dt="2023-03-14T00:26:37.989" v="3316" actId="20577"/>
          <ac:spMkLst>
            <pc:docMk/>
            <pc:sldMk cId="0" sldId="297"/>
            <ac:spMk id="912" creationId="{00000000-0000-0000-0000-000000000000}"/>
          </ac:spMkLst>
        </pc:spChg>
      </pc:sldChg>
      <pc:sldChg chg="modSp">
        <pc:chgData name="Crystal Stewart" userId="" providerId="" clId="Web-{03F448C7-F035-4725-B6B9-F1C3EC56DCD0}" dt="2023-03-14T00:27:09.865" v="3319" actId="20577"/>
        <pc:sldMkLst>
          <pc:docMk/>
          <pc:sldMk cId="0" sldId="298"/>
        </pc:sldMkLst>
        <pc:spChg chg="mod">
          <ac:chgData name="Crystal Stewart" userId="" providerId="" clId="Web-{03F448C7-F035-4725-B6B9-F1C3EC56DCD0}" dt="2023-03-14T00:27:09.865" v="3319" actId="20577"/>
          <ac:spMkLst>
            <pc:docMk/>
            <pc:sldMk cId="0" sldId="298"/>
            <ac:spMk id="4" creationId="{CC23B660-642D-3728-A291-9512B906239C}"/>
          </ac:spMkLst>
        </pc:spChg>
      </pc:sldChg>
      <pc:sldChg chg="modNotes">
        <pc:chgData name="Crystal Stewart" userId="" providerId="" clId="Web-{03F448C7-F035-4725-B6B9-F1C3EC56DCD0}" dt="2023-03-14T00:38:43.977" v="3346"/>
        <pc:sldMkLst>
          <pc:docMk/>
          <pc:sldMk cId="0" sldId="328"/>
        </pc:sldMkLst>
      </pc:sldChg>
      <pc:sldChg chg="modNotes">
        <pc:chgData name="Crystal Stewart" userId="" providerId="" clId="Web-{03F448C7-F035-4725-B6B9-F1C3EC56DCD0}" dt="2023-03-13T17:39:44.216" v="722"/>
        <pc:sldMkLst>
          <pc:docMk/>
          <pc:sldMk cId="2748018073" sldId="362"/>
        </pc:sldMkLst>
      </pc:sldChg>
      <pc:sldChg chg="modNotes">
        <pc:chgData name="Crystal Stewart" userId="" providerId="" clId="Web-{03F448C7-F035-4725-B6B9-F1C3EC56DCD0}" dt="2023-03-13T17:49:43.069" v="1327"/>
        <pc:sldMkLst>
          <pc:docMk/>
          <pc:sldMk cId="3303889383" sldId="363"/>
        </pc:sldMkLst>
      </pc:sldChg>
      <pc:sldChg chg="modNotes">
        <pc:chgData name="Crystal Stewart" userId="" providerId="" clId="Web-{03F448C7-F035-4725-B6B9-F1C3EC56DCD0}" dt="2023-03-13T18:12:24.913" v="1935"/>
        <pc:sldMkLst>
          <pc:docMk/>
          <pc:sldMk cId="1893416306" sldId="365"/>
        </pc:sldMkLst>
      </pc:sldChg>
      <pc:sldChg chg="add del modNotes">
        <pc:chgData name="Crystal Stewart" userId="" providerId="" clId="Web-{03F448C7-F035-4725-B6B9-F1C3EC56DCD0}" dt="2023-03-13T18:17:09.604" v="2042"/>
        <pc:sldMkLst>
          <pc:docMk/>
          <pc:sldMk cId="1688894760" sldId="366"/>
        </pc:sldMkLst>
      </pc:sldChg>
      <pc:sldChg chg="modNotes">
        <pc:chgData name="Crystal Stewart" userId="" providerId="" clId="Web-{03F448C7-F035-4725-B6B9-F1C3EC56DCD0}" dt="2023-03-13T18:48:20.780" v="2779"/>
        <pc:sldMkLst>
          <pc:docMk/>
          <pc:sldMk cId="1717137771" sldId="372"/>
        </pc:sldMkLst>
      </pc:sldChg>
      <pc:sldChg chg="modNotes">
        <pc:chgData name="Crystal Stewart" userId="" providerId="" clId="Web-{03F448C7-F035-4725-B6B9-F1C3EC56DCD0}" dt="2023-03-13T19:03:46.827" v="2836"/>
        <pc:sldMkLst>
          <pc:docMk/>
          <pc:sldMk cId="2395368378" sldId="381"/>
        </pc:sldMkLst>
      </pc:sldChg>
      <pc:sldChg chg="modNotes">
        <pc:chgData name="Crystal Stewart" userId="" providerId="" clId="Web-{03F448C7-F035-4725-B6B9-F1C3EC56DCD0}" dt="2023-03-13T19:27:01.767" v="3211"/>
        <pc:sldMkLst>
          <pc:docMk/>
          <pc:sldMk cId="3560429451"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1" name="Slide Image Placeholder 4">
            <a:extLst>
              <a:ext uri="{FF2B5EF4-FFF2-40B4-BE49-F238E27FC236}">
                <a16:creationId xmlns:a16="http://schemas.microsoft.com/office/drawing/2014/main" id="{4E2B938B-DD1F-63A4-6531-8F76B995CAAD}"/>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13" name="Notes Placeholder 3">
            <a:extLst>
              <a:ext uri="{FF2B5EF4-FFF2-40B4-BE49-F238E27FC236}">
                <a16:creationId xmlns:a16="http://schemas.microsoft.com/office/drawing/2014/main" id="{748755C5-6674-9433-28F4-1C19E8088413}"/>
              </a:ext>
            </a:extLst>
          </p:cNvPr>
          <p:cNvSpPr>
            <a:spLocks noGrp="1"/>
          </p:cNvSpPr>
          <p:nvPr>
            <p:ph type="body" sz="quarter" idx="3"/>
          </p:nvPr>
        </p:nvSpPr>
        <p:spPr>
          <a:xfrm>
            <a:off x="479425" y="4229101"/>
            <a:ext cx="6140450" cy="5442609"/>
          </a:xfrm>
          <a:prstGeom prst="rect">
            <a:avLst/>
          </a:prstGeom>
        </p:spPr>
        <p:txBody>
          <a:bodyPr vert="horz" lIns="99048" tIns="49524" rIns="99048" bIns="49524" rtlCol="0"/>
          <a:lstStyle/>
          <a:p>
            <a:pPr marL="171450" marR="0" lvl="0"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Click to edit Master text styles</a:t>
            </a:r>
          </a:p>
          <a:p>
            <a:pPr marL="628650" marR="0" lvl="1"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Second level</a:t>
            </a:r>
          </a:p>
          <a:p>
            <a:pPr marL="1085850" marR="0" lvl="2"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Third level</a:t>
            </a:r>
          </a:p>
          <a:p>
            <a:pPr marL="1543050" marR="0" lvl="3"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Fourth level</a:t>
            </a:r>
          </a:p>
          <a:p>
            <a:pPr marL="2000250" marR="0" lvl="4"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Fifth level</a:t>
            </a: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71450" marR="0" lvl="0"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L="628650" marR="0" lvl="1"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2pPr>
    <a:lvl3pPr marL="1085850" marR="0" lvl="2"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3pPr>
    <a:lvl4pPr marL="1543050" marR="0" lvl="3"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4pPr>
    <a:lvl5pPr marL="2000250" marR="0" lvl="4"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liancecpha.org/en/system/tdf/library/attachments/cpha012_-_ftr_and_covid_19_v2.pdf?file=1&amp;type=node&amp;id=446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23D5FBCE-0F6C-12A8-832A-1CA9FFE3D25F}"/>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5276E841-F003-0C60-9A98-528027E6E960}"/>
              </a:ext>
            </a:extLst>
          </p:cNvPr>
          <p:cNvSpPr>
            <a:spLocks noGrp="1"/>
          </p:cNvSpPr>
          <p:nvPr>
            <p:ph type="body" idx="1"/>
          </p:nvPr>
        </p:nvSpPr>
        <p:spPr/>
        <p:txBody>
          <a:bodyPr/>
          <a:lstStyle/>
          <a:p>
            <a:pPr marL="0" indent="0">
              <a:buNone/>
            </a:pPr>
            <a:r>
              <a:rPr lang="en-US" sz="1200" b="1" dirty="0">
                <a:latin typeface="Calibri" panose="020F0502020204030204" pitchFamily="34" charset="0"/>
                <a:cs typeface="Calibri" panose="020F0502020204030204" pitchFamily="34" charset="0"/>
              </a:rPr>
              <a:t>WELCOME</a:t>
            </a:r>
          </a:p>
          <a:p>
            <a:r>
              <a:rPr lang="en-US" sz="1200" dirty="0">
                <a:latin typeface="Calibri" panose="020F0502020204030204" pitchFamily="34" charset="0"/>
                <a:cs typeface="Calibri" panose="020F0502020204030204" pitchFamily="34" charset="0"/>
              </a:rPr>
              <a:t>Welcome the participants</a:t>
            </a:r>
          </a:p>
          <a:p>
            <a:r>
              <a:rPr lang="en-US" sz="1200" dirty="0">
                <a:latin typeface="Calibri" panose="020F0502020204030204" pitchFamily="34" charset="0"/>
                <a:cs typeface="Calibri" panose="020F0502020204030204" pitchFamily="34" charset="0"/>
              </a:rPr>
              <a:t>Introduce facilitators</a:t>
            </a:r>
          </a:p>
          <a:p>
            <a:r>
              <a:rPr lang="en-US" dirty="0"/>
              <a:t>P</a:t>
            </a:r>
            <a:r>
              <a:rPr lang="en-US" sz="1200" dirty="0">
                <a:latin typeface="Calibri" panose="020F0502020204030204" pitchFamily="34" charset="0"/>
                <a:cs typeface="Calibri" panose="020F0502020204030204" pitchFamily="34" charset="0"/>
              </a:rPr>
              <a:t>rovide housekeeping and practical information.</a:t>
            </a:r>
          </a:p>
        </p:txBody>
      </p:sp>
      <p:sp>
        <p:nvSpPr>
          <p:cNvPr id="2" name="Google Shape;725;p48:notes">
            <a:extLst>
              <a:ext uri="{FF2B5EF4-FFF2-40B4-BE49-F238E27FC236}">
                <a16:creationId xmlns:a16="http://schemas.microsoft.com/office/drawing/2014/main" id="{E9A0A361-32F2-55EF-0E0B-83BBF8747B7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7" name="Google Shape;367;p8:notes"/>
          <p:cNvSpPr txBox="1">
            <a:spLocks noGrp="1"/>
          </p:cNvSpPr>
          <p:nvPr>
            <p:ph type="body" idx="1"/>
          </p:nvPr>
        </p:nvSpPr>
        <p:spPr/>
        <p:txBody>
          <a:bodyPr/>
          <a:lstStyle/>
          <a:p>
            <a:pPr marL="0" indent="0">
              <a:buNone/>
            </a:pPr>
            <a:r>
              <a:rPr lang="en-US" b="1" dirty="0">
                <a:sym typeface="Calibri"/>
              </a:rPr>
              <a:t>EXPLANATION </a:t>
            </a:r>
          </a:p>
          <a:p>
            <a:r>
              <a:rPr lang="en-US" dirty="0">
                <a:sym typeface="Calibri"/>
              </a:rPr>
              <a:t>Present the slide</a:t>
            </a:r>
            <a:endParaRPr lang="en-US" dirty="0"/>
          </a:p>
          <a:p>
            <a:endParaRPr lang="en-US" dirty="0">
              <a:sym typeface="Calibri"/>
            </a:endParaRPr>
          </a:p>
        </p:txBody>
      </p:sp>
      <p:sp>
        <p:nvSpPr>
          <p:cNvPr id="4" name="Slide Image Placeholder 3">
            <a:extLst>
              <a:ext uri="{FF2B5EF4-FFF2-40B4-BE49-F238E27FC236}">
                <a16:creationId xmlns:a16="http://schemas.microsoft.com/office/drawing/2014/main" id="{BB565789-3105-014B-334F-A7B891D43A0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1436564-F06E-716B-54B4-3BA8B2A984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dirty="0">
              <a:latin typeface="+mn-lt"/>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9" name="Google Shape;1369;p73:notes"/>
          <p:cNvSpPr txBox="1">
            <a:spLocks noGrp="1"/>
          </p:cNvSpPr>
          <p:nvPr>
            <p:ph type="body" idx="1"/>
          </p:nvPr>
        </p:nvSpPr>
        <p:spPr/>
        <p:txBody>
          <a:bodyPr/>
          <a:lstStyle/>
          <a:p>
            <a:pPr marL="0" indent="0">
              <a:buNone/>
            </a:pPr>
            <a:r>
              <a:rPr lang="en-US" b="1" dirty="0">
                <a:sym typeface="Calibri"/>
              </a:rPr>
              <a:t>GROUP WORK (15 minutes) </a:t>
            </a:r>
          </a:p>
          <a:p>
            <a:r>
              <a:rPr lang="en-US" dirty="0">
                <a:sym typeface="Calibri"/>
              </a:rPr>
              <a:t>Divide participants into 4 groups</a:t>
            </a:r>
          </a:p>
          <a:p>
            <a:r>
              <a:rPr lang="en-US" dirty="0">
                <a:sym typeface="Calibri"/>
              </a:rPr>
              <a:t>Guide participants to </a:t>
            </a:r>
            <a:r>
              <a:rPr lang="en-US" b="1" dirty="0">
                <a:sym typeface="Calibri"/>
              </a:rPr>
              <a:t>Workbook page 82-89: Verification case scenario</a:t>
            </a:r>
          </a:p>
          <a:p>
            <a:r>
              <a:rPr lang="en-US" i="1" dirty="0">
                <a:sym typeface="Calibri"/>
              </a:rPr>
              <a:t>Instructions</a:t>
            </a:r>
          </a:p>
          <a:p>
            <a:pPr lvl="1"/>
            <a:r>
              <a:rPr lang="en-US" i="1" dirty="0">
                <a:sym typeface="Calibri"/>
              </a:rPr>
              <a:t>Read the update of the scenario </a:t>
            </a:r>
          </a:p>
          <a:p>
            <a:pPr lvl="1"/>
            <a:r>
              <a:rPr lang="en-US" i="1" dirty="0">
                <a:sym typeface="Calibri"/>
              </a:rPr>
              <a:t>Compare with the information required on the blank forms in order to answer the questions on the exercise</a:t>
            </a:r>
          </a:p>
          <a:p>
            <a:pPr marL="0" indent="0">
              <a:buNone/>
            </a:pPr>
            <a:endParaRPr lang="en-US" dirty="0">
              <a:sym typeface="Calibri"/>
            </a:endParaRPr>
          </a:p>
          <a:p>
            <a:pPr marL="0" indent="0">
              <a:buNone/>
            </a:pPr>
            <a:r>
              <a:rPr lang="en-US" b="1" dirty="0">
                <a:sym typeface="Calibri"/>
              </a:rPr>
              <a:t>PLENARY DISCUSSION (15 minutes)</a:t>
            </a:r>
          </a:p>
          <a:p>
            <a:r>
              <a:rPr lang="en-US" dirty="0">
                <a:sym typeface="Calibri"/>
              </a:rPr>
              <a:t>Ask each group to share their findings in plenary and discuss.</a:t>
            </a:r>
          </a:p>
          <a:p>
            <a:r>
              <a:rPr lang="en-US" dirty="0">
                <a:sym typeface="Calibri"/>
              </a:rPr>
              <a:t>Refer to the answers on the following page. </a:t>
            </a:r>
          </a:p>
          <a:p>
            <a:r>
              <a:rPr lang="en-US" i="1" dirty="0">
                <a:sym typeface="Calibri"/>
              </a:rPr>
              <a:t>Particular care should be taken, when carrying out verification for babies or very young children, which can be very challenging. </a:t>
            </a:r>
          </a:p>
          <a:p>
            <a:pPr lvl="1"/>
            <a:r>
              <a:rPr lang="en-US" i="1" dirty="0">
                <a:sym typeface="Calibri"/>
              </a:rPr>
              <a:t>Enquiries should take place as soon as possible after separation, when family and community members may still be present to cross-check information, </a:t>
            </a:r>
          </a:p>
          <a:p>
            <a:pPr lvl="1"/>
            <a:r>
              <a:rPr lang="en-US" i="1" dirty="0">
                <a:sym typeface="Calibri"/>
              </a:rPr>
              <a:t>This include photographs and description of specific features or clothing of the child. </a:t>
            </a:r>
            <a:endParaRPr lang="en-US" dirty="0"/>
          </a:p>
          <a:p>
            <a:pPr marL="0" indent="0">
              <a:buNone/>
            </a:pPr>
            <a:r>
              <a:rPr lang="en-US" dirty="0">
                <a:sym typeface="Helvetica Neue"/>
              </a:rPr>
              <a:t>_____________________________________________________________________________</a:t>
            </a:r>
            <a:endParaRPr lang="en-US" dirty="0"/>
          </a:p>
          <a:p>
            <a:endParaRPr lang="en-US" dirty="0">
              <a:sym typeface="Calibri"/>
            </a:endParaRPr>
          </a:p>
          <a:p>
            <a:pPr marL="0" indent="0">
              <a:buNone/>
            </a:pPr>
            <a:r>
              <a:rPr lang="en-US" b="1" dirty="0">
                <a:sym typeface="Calibri"/>
              </a:rPr>
              <a:t>ANSWERS</a:t>
            </a:r>
          </a:p>
          <a:p>
            <a:pPr marL="228600" indent="-228600">
              <a:buFont typeface="+mj-lt"/>
              <a:buAutoNum type="arabicPeriod"/>
            </a:pPr>
            <a:r>
              <a:rPr lang="en-US" dirty="0">
                <a:latin typeface="Calibri"/>
                <a:cs typeface="Calibri"/>
                <a:sym typeface="Calibri"/>
              </a:rPr>
              <a:t>Yes, if the caseworker gathered the necessary information regarding the identity of the parents/ persons that claim to be the parents and photographs and the data in the case file of the boy is up to date, the caseworker can start the verification process, meet with the claimed parents and the child separately and complete the Adult and Child Verification Forms (Global Standard Case Management Forms 4C/ 4D). </a:t>
            </a:r>
            <a:endParaRPr lang="en-US" dirty="0"/>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269873C9-94BA-0D6F-2AE7-A469A2884F4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AE6BF43-A3AF-9882-3C3C-C09001B343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100</a:t>
            </a:fld>
            <a:endParaRPr lang="en-US" sz="1200" dirty="0">
              <a:latin typeface="+mn-lt"/>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228600" indent="-228600">
              <a:buFont typeface="+mj-lt"/>
              <a:buAutoNum type="arabicPeriod" startAt="2"/>
            </a:pPr>
            <a:r>
              <a:rPr lang="en-US" dirty="0">
                <a:sym typeface="Calibri"/>
              </a:rPr>
              <a:t>No, the caseworker first needs to: </a:t>
            </a:r>
          </a:p>
          <a:p>
            <a:pPr lvl="1"/>
            <a:r>
              <a:rPr lang="en-US" dirty="0">
                <a:sym typeface="Calibri"/>
              </a:rPr>
              <a:t>Verify the identity of the claimed parents and cross- check information in the case file. </a:t>
            </a:r>
          </a:p>
          <a:p>
            <a:pPr lvl="1"/>
            <a:r>
              <a:rPr lang="en-US" dirty="0">
                <a:sym typeface="Calibri"/>
              </a:rPr>
              <a:t>Assess if the parents are willing and able to be reunified and to provide sustainable and quality care for Hashim again. </a:t>
            </a:r>
          </a:p>
          <a:p>
            <a:pPr lvl="1"/>
            <a:r>
              <a:rPr lang="en-US" dirty="0">
                <a:sym typeface="Calibri"/>
              </a:rPr>
              <a:t>Assess how the relationship between Hashim and the parents has been prior to separation and if there have been patterns/ incidents of abuse, neglect violence or exploitation in the past. The caseworker also needs to discuss the impact the separation and the working situation of Hashim and the associated risks.</a:t>
            </a:r>
          </a:p>
          <a:p>
            <a:pPr lvl="1"/>
            <a:r>
              <a:rPr lang="en-US" dirty="0">
                <a:sym typeface="Calibri"/>
              </a:rPr>
              <a:t>Verify if Hashim’s parents are willing for Hashim to be enrolled in education and ensure his basic needs are met, once reunified. </a:t>
            </a:r>
          </a:p>
          <a:p>
            <a:pPr lvl="1"/>
            <a:r>
              <a:rPr lang="en-US" dirty="0">
                <a:sym typeface="Calibri"/>
              </a:rPr>
              <a:t>Verify if they expect him to continue to work and if the conditions at work are causing risk and harm to the boy? If so, s/he should assess if this could this be resolved.</a:t>
            </a:r>
          </a:p>
          <a:p>
            <a:pPr lvl="1"/>
            <a:r>
              <a:rPr lang="en-US" dirty="0">
                <a:sym typeface="Calibri"/>
              </a:rPr>
              <a:t>Assess if the family and Hashim need additional support regarding the reintegration process.</a:t>
            </a:r>
          </a:p>
          <a:p>
            <a:pPr lvl="1"/>
            <a:r>
              <a:rPr lang="en-US" dirty="0">
                <a:sym typeface="Calibri"/>
              </a:rPr>
              <a:t>Discuss with Hashim the living conditions at the home of his parents, possible things that may have changed, the type of support he needs and will be able receive and where he could go in case he may find difficulties after the reunification, enabling him to make an informed decision. </a:t>
            </a:r>
          </a:p>
          <a:p>
            <a:pPr marL="228600" indent="-228600">
              <a:buFont typeface="+mj-lt"/>
              <a:buAutoNum type="arabicPeriod" startAt="2"/>
            </a:pPr>
            <a:r>
              <a:rPr lang="en-US" dirty="0">
                <a:sym typeface="Calibri"/>
              </a:rPr>
              <a:t>In addition to the above actions, depending on the outcome of the verification/ assessment of the caser worker:</a:t>
            </a:r>
          </a:p>
          <a:p>
            <a:pPr lvl="1"/>
            <a:r>
              <a:rPr lang="en-US" dirty="0">
                <a:sym typeface="Calibri"/>
              </a:rPr>
              <a:t>an initial visit could be arranged, as part of the verification process, where Hashim and his parents and siblings meet, accompanied and observed by the caseworker prior to the decision on family reunification. </a:t>
            </a:r>
          </a:p>
          <a:p>
            <a:pPr lvl="1"/>
            <a:r>
              <a:rPr lang="en-US" dirty="0">
                <a:sym typeface="Calibri"/>
              </a:rPr>
              <a:t>A BID process should be conducted, if it is established that the boy may face risks when he will be reunified with his parents and is in need of a sustainable solution for his care situation, in his best interests. </a:t>
            </a:r>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t>RESOURCE</a:t>
            </a:r>
          </a:p>
          <a:p>
            <a:r>
              <a:rPr lang="en-US" dirty="0">
                <a:sym typeface="Calibri"/>
              </a:rPr>
              <a:t>The lost ones, Emergency Care and Family Tracing for Separated Children from Birth to 5 years, UNICEF, 2007: https://www.refworld.org/pdfid/468e2f632.pdf</a:t>
            </a:r>
            <a:endParaRPr lang="en-US" dirty="0"/>
          </a:p>
          <a:p>
            <a:endParaRPr lang="en-US" dirty="0">
              <a:sym typeface="Calibri"/>
            </a:endParaRPr>
          </a:p>
          <a:p>
            <a:endParaRPr lang="en-US" dirty="0">
              <a:sym typeface="Calibri"/>
            </a:endParaRPr>
          </a:p>
          <a:p>
            <a:pPr marL="0" indent="0">
              <a:buNone/>
            </a:pPr>
            <a:endParaRPr lang="en-US" dirty="0">
              <a:sym typeface="Calibri"/>
            </a:endParaRPr>
          </a:p>
        </p:txBody>
      </p:sp>
      <p:sp>
        <p:nvSpPr>
          <p:cNvPr id="2" name="Google Shape;725;p48:notes">
            <a:extLst>
              <a:ext uri="{FF2B5EF4-FFF2-40B4-BE49-F238E27FC236}">
                <a16:creationId xmlns:a16="http://schemas.microsoft.com/office/drawing/2014/main" id="{14FBC8A5-039F-4D2A-FD12-0F7478065DE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101</a:t>
            </a:fld>
            <a:endParaRPr lang="en-US" sz="1200" dirty="0">
              <a:latin typeface="+mn-lt"/>
            </a:endParaRPr>
          </a:p>
        </p:txBody>
      </p:sp>
    </p:spTree>
    <p:extLst>
      <p:ext uri="{BB962C8B-B14F-4D97-AF65-F5344CB8AC3E}">
        <p14:creationId xmlns:p14="http://schemas.microsoft.com/office/powerpoint/2010/main" val="23088608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6" name="Google Shape;1386;p74: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i="1" dirty="0">
                <a:sym typeface="Calibri"/>
              </a:rPr>
              <a:t>Does anyone have any questions or clarifications?</a:t>
            </a:r>
            <a:endParaRPr lang="en-US" i="1" dirty="0"/>
          </a:p>
          <a:p>
            <a:r>
              <a:rPr lang="en-US" dirty="0">
                <a:sym typeface="Calibri"/>
              </a:rPr>
              <a:t>Close the session</a:t>
            </a:r>
            <a:endParaRPr lang="en-US" dirty="0"/>
          </a:p>
        </p:txBody>
      </p:sp>
      <p:sp>
        <p:nvSpPr>
          <p:cNvPr id="3" name="Slide Image Placeholder 2">
            <a:extLst>
              <a:ext uri="{FF2B5EF4-FFF2-40B4-BE49-F238E27FC236}">
                <a16:creationId xmlns:a16="http://schemas.microsoft.com/office/drawing/2014/main" id="{D92C3DDC-1960-51F3-EB15-E8D8363F6CE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70CB31C-666A-5592-D040-79D134BB53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102</a:t>
            </a:fld>
            <a:endParaRPr lang="en-US" sz="1200" dirty="0">
              <a:latin typeface="+mn-lt"/>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7" name="Google Shape;1397;p75:notes"/>
          <p:cNvSpPr txBox="1">
            <a:spLocks noGrp="1"/>
          </p:cNvSpPr>
          <p:nvPr>
            <p:ph type="body" idx="1"/>
          </p:nvPr>
        </p:nvSpPr>
        <p:spPr/>
        <p:txBody>
          <a:bodyPr/>
          <a:lstStyle/>
          <a:p>
            <a:pPr marL="0" indent="0">
              <a:buNone/>
            </a:pPr>
            <a:r>
              <a:rPr lang="en-US" b="1" dirty="0">
                <a:sym typeface="Calibri"/>
              </a:rPr>
              <a:t>EXPLANATION</a:t>
            </a:r>
            <a:endParaRPr lang="en-US" i="1" dirty="0">
              <a:sym typeface="Calibri"/>
            </a:endParaRPr>
          </a:p>
          <a:p>
            <a:r>
              <a:rPr lang="en-US" i="1" dirty="0">
                <a:sym typeface="Calibri"/>
              </a:rPr>
              <a:t>At the end of this session, participants should be able to:</a:t>
            </a:r>
            <a:endParaRPr lang="en-US" i="1" dirty="0"/>
          </a:p>
          <a:p>
            <a:r>
              <a:rPr lang="en-US" dirty="0">
                <a:sym typeface="Calibri"/>
              </a:rPr>
              <a:t>Read the learning objectives.</a:t>
            </a:r>
          </a:p>
          <a:p>
            <a:r>
              <a:rPr lang="en-US" i="1" dirty="0">
                <a:sym typeface="Calibri"/>
              </a:rPr>
              <a:t>Reunification is the process of bringing together the child and family or previous caregiver.</a:t>
            </a:r>
          </a:p>
          <a:p>
            <a:r>
              <a:rPr lang="en-US" i="1" dirty="0">
                <a:sym typeface="Calibri"/>
              </a:rPr>
              <a:t>We have talked about different causes and the impact of family separation on children. This can also affect prospects for family reunification, especially when the circumstances of the separation have been difficult for the child and/or the family. Caseworkers should be aware that family reunification may not always be easy for the child and family. </a:t>
            </a:r>
          </a:p>
          <a:p>
            <a:r>
              <a:rPr lang="en-US" i="1" dirty="0">
                <a:sym typeface="Calibri"/>
              </a:rPr>
              <a:t>It is important that support is given to the child, the family and the community in their preparation for family reunification by the caseworker. </a:t>
            </a:r>
          </a:p>
          <a:p>
            <a:endParaRPr lang="en-US" i="1" dirty="0">
              <a:sym typeface="Calibri"/>
            </a:endParaRPr>
          </a:p>
        </p:txBody>
      </p:sp>
      <p:sp>
        <p:nvSpPr>
          <p:cNvPr id="3" name="Slide Image Placeholder 2">
            <a:extLst>
              <a:ext uri="{FF2B5EF4-FFF2-40B4-BE49-F238E27FC236}">
                <a16:creationId xmlns:a16="http://schemas.microsoft.com/office/drawing/2014/main" id="{B2DA142B-3903-31E4-369D-9560CC49B05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A026B39-4114-83EA-1910-E4AF2E9DCBA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103</a:t>
            </a:fld>
            <a:endParaRPr lang="en-US" sz="1200" dirty="0">
              <a:latin typeface="+mn-lt"/>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8" name="Google Shape;1408;p76: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dirty="0">
                <a:sym typeface="Calibri"/>
              </a:rPr>
              <a:t>Guide participants to </a:t>
            </a:r>
            <a:r>
              <a:rPr lang="en-US" b="1" dirty="0">
                <a:sym typeface="Calibri"/>
              </a:rPr>
              <a:t>Workbook page 91: What needs to be considered regarding family reunification and maintaining family contact ? </a:t>
            </a:r>
          </a:p>
          <a:p>
            <a:r>
              <a:rPr lang="en-US" i="1" dirty="0">
                <a:sym typeface="Calibri"/>
              </a:rPr>
              <a:t>How would you carry out the reunification? </a:t>
            </a:r>
          </a:p>
          <a:p>
            <a:r>
              <a:rPr lang="en-US" i="1" dirty="0">
                <a:sym typeface="Calibri"/>
              </a:rPr>
              <a:t>Whether reunification takes place in the family home or in the community in public, the following key elements should be considered by the caseworker or the person accompanying the child during the family reunification:</a:t>
            </a:r>
          </a:p>
          <a:p>
            <a:pPr lvl="1"/>
            <a:r>
              <a:rPr lang="en-US" i="1" dirty="0">
                <a:sym typeface="Calibri"/>
              </a:rPr>
              <a:t>Some kind of ceremony of acceptance and/ or a celebration;</a:t>
            </a:r>
          </a:p>
          <a:p>
            <a:pPr lvl="1"/>
            <a:r>
              <a:rPr lang="en-US" i="1" dirty="0">
                <a:sym typeface="Calibri"/>
              </a:rPr>
              <a:t>Additional orientation for the child and family on problems they may encounter and ways to solve these;</a:t>
            </a:r>
          </a:p>
          <a:p>
            <a:pPr lvl="1"/>
            <a:r>
              <a:rPr lang="en-US" i="1" dirty="0">
                <a:sym typeface="Calibri"/>
              </a:rPr>
              <a:t>Signing a reunification form by the family.</a:t>
            </a:r>
          </a:p>
          <a:p>
            <a:r>
              <a:rPr lang="en-US" i="1" dirty="0">
                <a:sym typeface="Calibri"/>
              </a:rPr>
              <a:t>Considerations</a:t>
            </a:r>
          </a:p>
          <a:p>
            <a:pPr lvl="1"/>
            <a:r>
              <a:rPr lang="en-US" i="1" dirty="0">
                <a:sym typeface="Calibri"/>
              </a:rPr>
              <a:t>Time should be set aside for the child and the family to explain what will happen, when and for questions and discussion regarding expectations and concerns. </a:t>
            </a:r>
          </a:p>
          <a:p>
            <a:pPr lvl="1"/>
            <a:r>
              <a:rPr lang="en-US" i="1" dirty="0">
                <a:sym typeface="Calibri"/>
              </a:rPr>
              <a:t>The child and/or the family should be informed about changed family circumstances and other important changes and should be enabled to discuss ways of dealing with changes and potential problems. </a:t>
            </a:r>
          </a:p>
          <a:p>
            <a:pPr lvl="1"/>
            <a:r>
              <a:rPr lang="en-US" i="1" dirty="0">
                <a:sym typeface="Calibri"/>
              </a:rPr>
              <a:t>The child and family should also be informed about the available resources or support following reunification and where they can go if there are difficulties.</a:t>
            </a:r>
          </a:p>
          <a:p>
            <a:pPr lvl="1"/>
            <a:r>
              <a:rPr lang="en-US" i="1" dirty="0">
                <a:sym typeface="Calibri"/>
              </a:rPr>
              <a:t>Depending on the circumstances, the caseworker can suggest to exchange photographs or messages in advance or to arrange a visit before reunification.</a:t>
            </a:r>
          </a:p>
          <a:p>
            <a:pPr lvl="1"/>
            <a:r>
              <a:rPr lang="en-US" i="1" dirty="0">
                <a:sym typeface="Calibri"/>
              </a:rPr>
              <a:t>It is also important for the caseworker to involve and prepare the hosting family, including the children, for the family reunification, especially when they have cared for the child for a long time and formed an attachment. Caution is necessary in cases where host/ foster families want some form of payment or compensation from the child’s family. </a:t>
            </a:r>
          </a:p>
          <a:p>
            <a:pPr lvl="1"/>
            <a:endParaRPr lang="en-US" i="1"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8978BF9A-D0E7-68A7-9EED-D7FDF7A7844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4AB54D-78F1-C52C-898A-ED99A2209C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104</a:t>
            </a:fld>
            <a:endParaRPr lang="en-US" sz="1200" dirty="0">
              <a:latin typeface="+mn-lt"/>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n-US" i="1" dirty="0">
                <a:sym typeface="Calibri"/>
              </a:rPr>
              <a:t>If appropriate, and in accordance with the wishes of the child, names and addresses of both families can be exchanged and visits could be arranged. </a:t>
            </a:r>
          </a:p>
          <a:p>
            <a:pPr lvl="1"/>
            <a:r>
              <a:rPr lang="en-US" i="1" dirty="0">
                <a:sym typeface="Calibri"/>
              </a:rPr>
              <a:t>When possible, local authorities and/or community leaders should be involved during the family reunification or they should be informed afterwards. </a:t>
            </a:r>
          </a:p>
          <a:p>
            <a:pPr lvl="1"/>
            <a:r>
              <a:rPr lang="en-US" i="1" dirty="0">
                <a:sym typeface="Calibri"/>
              </a:rPr>
              <a:t>The caseworker should travel and be with the child during the reunification, when possible, which will also depend on logistics, human and financial resources. </a:t>
            </a:r>
            <a:endParaRPr lang="en-US" i="1" dirty="0"/>
          </a:p>
          <a:p>
            <a:pPr lvl="1"/>
            <a:r>
              <a:rPr lang="en-US" i="1" dirty="0">
                <a:sym typeface="Calibri"/>
              </a:rPr>
              <a:t>Alternatively, the caseworker needs to coordinate with case management actors in the area where the family is residing and coordinate follow-up.  </a:t>
            </a:r>
          </a:p>
          <a:p>
            <a:pPr lvl="1"/>
            <a:r>
              <a:rPr lang="en-US" i="1" dirty="0">
                <a:sym typeface="Calibri"/>
              </a:rPr>
              <a:t>In refugee contexts, the principles of non-refoulement and return in safety and dignity should be adhered to, including relating to cross-border family reunifications. </a:t>
            </a:r>
          </a:p>
          <a:p>
            <a:pPr lvl="1"/>
            <a:r>
              <a:rPr lang="en-US" i="1" dirty="0">
                <a:sym typeface="Calibri"/>
              </a:rPr>
              <a:t>Similar to cross- border family tracing, family reunification across borders in a refugee context should be closely coordinated with UNHCR and the relevant authorities. UNHCR BIP Guidelines, page 150- 151</a:t>
            </a:r>
          </a:p>
        </p:txBody>
      </p:sp>
      <p:sp>
        <p:nvSpPr>
          <p:cNvPr id="2" name="Google Shape;725;p48:notes">
            <a:extLst>
              <a:ext uri="{FF2B5EF4-FFF2-40B4-BE49-F238E27FC236}">
                <a16:creationId xmlns:a16="http://schemas.microsoft.com/office/drawing/2014/main" id="{0A4E0282-17D0-5560-9D4E-7D472B790B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105</a:t>
            </a:fld>
            <a:endParaRPr lang="en-US" sz="1200" dirty="0">
              <a:latin typeface="+mn-lt"/>
            </a:endParaRPr>
          </a:p>
        </p:txBody>
      </p:sp>
    </p:spTree>
    <p:extLst>
      <p:ext uri="{BB962C8B-B14F-4D97-AF65-F5344CB8AC3E}">
        <p14:creationId xmlns:p14="http://schemas.microsoft.com/office/powerpoint/2010/main" val="22671615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7" name="Google Shape;1427;p77: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Include any legal procedures and relevant local customs. </a:t>
            </a:r>
          </a:p>
          <a:p>
            <a:r>
              <a:rPr lang="en-US" dirty="0">
                <a:sym typeface="Calibri"/>
              </a:rPr>
              <a:t>In contexts where reunification is rare or unlikely, add a discussion point on this and how to manage expectations throughout the family tracing and reunification process.</a:t>
            </a:r>
            <a:endParaRPr lang="en-US" dirty="0"/>
          </a:p>
          <a:p>
            <a:pPr marL="0" indent="0">
              <a:buNone/>
            </a:pPr>
            <a:r>
              <a:rPr lang="en-US" dirty="0">
                <a:sym typeface="Helvetica Neue"/>
              </a:rPr>
              <a:t>_____________________________________________________________________________</a:t>
            </a:r>
            <a:endParaRPr lang="en-US" dirty="0"/>
          </a:p>
          <a:p>
            <a:endParaRPr lang="en-US" dirty="0">
              <a:sym typeface="Calibri"/>
            </a:endParaRPr>
          </a:p>
          <a:p>
            <a:pPr marL="0" indent="0">
              <a:buNone/>
            </a:pPr>
            <a:r>
              <a:rPr lang="en-US" b="1" dirty="0">
                <a:sym typeface="Calibri"/>
              </a:rPr>
              <a:t>GROUP WORK (15 minutes)</a:t>
            </a:r>
          </a:p>
          <a:p>
            <a:r>
              <a:rPr lang="en-US" dirty="0">
                <a:sym typeface="Calibri"/>
              </a:rPr>
              <a:t>Divide participants into groups of 2-3 people</a:t>
            </a:r>
          </a:p>
          <a:p>
            <a:r>
              <a:rPr lang="en-US" dirty="0">
                <a:sym typeface="Calibri"/>
              </a:rPr>
              <a:t>Guide participants to </a:t>
            </a:r>
            <a:r>
              <a:rPr lang="en-US" b="1" dirty="0">
                <a:sym typeface="Calibri"/>
              </a:rPr>
              <a:t>Workbook 92-95: Family reunification case scenario</a:t>
            </a:r>
          </a:p>
          <a:p>
            <a:r>
              <a:rPr lang="en-US" dirty="0">
                <a:sym typeface="Calibri"/>
              </a:rPr>
              <a:t>Instructions</a:t>
            </a:r>
          </a:p>
          <a:p>
            <a:pPr lvl="1"/>
            <a:r>
              <a:rPr lang="en-US" i="1" dirty="0">
                <a:sym typeface="Calibri"/>
              </a:rPr>
              <a:t>Read the update of the scenario</a:t>
            </a:r>
          </a:p>
          <a:p>
            <a:pPr lvl="1"/>
            <a:r>
              <a:rPr lang="en-US" i="1" dirty="0">
                <a:sym typeface="Calibri"/>
              </a:rPr>
              <a:t>Reflect on the questions in the exercise in your group</a:t>
            </a:r>
          </a:p>
          <a:p>
            <a:pPr marL="0" indent="0">
              <a:buNone/>
            </a:pPr>
            <a:endParaRPr lang="en-US" dirty="0">
              <a:sym typeface="Calibri"/>
            </a:endParaRPr>
          </a:p>
          <a:p>
            <a:pPr marL="0" indent="0">
              <a:buNone/>
            </a:pPr>
            <a:r>
              <a:rPr lang="en-US" b="1" dirty="0">
                <a:sym typeface="Calibri"/>
              </a:rPr>
              <a:t>PLENARY DISCUSSION</a:t>
            </a:r>
          </a:p>
          <a:p>
            <a:r>
              <a:rPr lang="en-US" dirty="0">
                <a:sym typeface="Calibri"/>
              </a:rPr>
              <a:t>In plenary ask for contributions from different groups and discuss</a:t>
            </a:r>
          </a:p>
          <a:p>
            <a:r>
              <a:rPr lang="en-US" dirty="0">
                <a:sym typeface="Calibri"/>
              </a:rPr>
              <a:t>Refer to the answers on the following page</a:t>
            </a:r>
          </a:p>
          <a:p>
            <a:r>
              <a:rPr lang="en-US" i="1" dirty="0">
                <a:sym typeface="Calibri"/>
              </a:rPr>
              <a:t>In some contexts family reunifications follow a legal process through the court. </a:t>
            </a:r>
          </a:p>
          <a:p>
            <a:pPr lvl="1"/>
            <a:r>
              <a:rPr lang="en-US" i="1" dirty="0">
                <a:sym typeface="Calibri"/>
              </a:rPr>
              <a:t>Usually staff (a caseworker) from national or local authorities of the child protection or social services should lead on or be present during the family reunification. </a:t>
            </a:r>
          </a:p>
          <a:p>
            <a:pPr lvl="1"/>
            <a:r>
              <a:rPr lang="en-US" i="1" dirty="0">
                <a:sym typeface="Calibri"/>
              </a:rPr>
              <a:t>Child protection actors can support and help, facilitating the involvement of the authorities, when needed and agreed. </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7657F965-7BB3-7682-F9F2-E007AFB58CE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9B21B6A-C238-D3EA-3C4B-8BBB169529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106</a:t>
            </a:fld>
            <a:endParaRPr lang="en-US" sz="1200" dirty="0">
              <a:latin typeface="+mn-lt"/>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n-US" i="1" dirty="0">
                <a:sym typeface="Calibri"/>
              </a:rPr>
              <a:t>How would you carry out a ceremony in our/your context? Can you share examples of cases you have dealt with for whom a ceremony was organized?</a:t>
            </a:r>
          </a:p>
          <a:p>
            <a:pPr lvl="1"/>
            <a:r>
              <a:rPr lang="en-US" i="1" dirty="0">
                <a:sym typeface="Calibri"/>
              </a:rPr>
              <a:t>The ceremony can be simple, e.g., reading and signing of the reunification form. </a:t>
            </a:r>
          </a:p>
          <a:p>
            <a:pPr lvl="1"/>
            <a:r>
              <a:rPr lang="en-US" i="1" dirty="0">
                <a:sym typeface="Calibri"/>
              </a:rPr>
              <a:t>It serves as a celebration and as a demonstration of the family’s responsibility to care for the child. </a:t>
            </a:r>
          </a:p>
          <a:p>
            <a:pPr lvl="1"/>
            <a:r>
              <a:rPr lang="en-US" i="1" dirty="0">
                <a:sym typeface="Calibri"/>
              </a:rPr>
              <a:t>Reunification in a community setting can promote wider responsibility for support to the child and family.</a:t>
            </a:r>
          </a:p>
          <a:p>
            <a:r>
              <a:rPr lang="en-US" i="1" dirty="0">
                <a:sym typeface="Calibri"/>
              </a:rPr>
              <a:t>Do you have examples when it may not be appropriate to carry out a public  ceremony?</a:t>
            </a:r>
          </a:p>
          <a:p>
            <a:pPr lvl="1"/>
            <a:r>
              <a:rPr lang="en-US" i="1" dirty="0">
                <a:sym typeface="Calibri"/>
              </a:rPr>
              <a:t>In some instances it may not be possible to carry out a ceremony in public, for example when the family separation has been difficult and the child or family is facing psychosocial distress or for security reasons </a:t>
            </a:r>
          </a:p>
          <a:p>
            <a:r>
              <a:rPr lang="en-US" i="1" dirty="0">
                <a:sym typeface="Calibri"/>
              </a:rPr>
              <a:t>If the reunification is to take place outside of the operational area of the caseworker</a:t>
            </a:r>
          </a:p>
          <a:p>
            <a:pPr lvl="1"/>
            <a:r>
              <a:rPr lang="en-US" i="1" dirty="0">
                <a:sym typeface="Calibri"/>
              </a:rPr>
              <a:t>The case and, where possible, the file of the child should be handed over to a caseworker who works for whichever actor/organization is present in that area and who will be conducting the follow up. </a:t>
            </a:r>
          </a:p>
          <a:p>
            <a:pPr lvl="1"/>
            <a:r>
              <a:rPr lang="en-US" i="1" dirty="0">
                <a:sym typeface="Calibri"/>
              </a:rPr>
              <a:t>This must be prepared well in advance and the family and the child must be informed and provide consent in advance. </a:t>
            </a:r>
            <a:endParaRPr lang="en-US" dirty="0">
              <a:sym typeface="Calibri"/>
            </a:endParaRPr>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ANSWERS</a:t>
            </a:r>
          </a:p>
          <a:p>
            <a:pPr marL="228600" indent="-228600">
              <a:buFont typeface="+mj-lt"/>
              <a:buAutoNum type="arabicPeriod"/>
            </a:pPr>
            <a:r>
              <a:rPr lang="en-US" dirty="0">
                <a:sym typeface="Calibri"/>
              </a:rPr>
              <a:t>It is in the best interests of Bienvenu to be reunified with his parents and siblings.</a:t>
            </a:r>
          </a:p>
          <a:p>
            <a:pPr marL="228600" indent="-228600">
              <a:buFont typeface="+mj-lt"/>
              <a:buAutoNum type="arabicPeriod"/>
            </a:pPr>
            <a:r>
              <a:rPr lang="en-US" dirty="0">
                <a:sym typeface="Calibri"/>
              </a:rPr>
              <a:t>Next steps regarding family reunification: </a:t>
            </a:r>
          </a:p>
          <a:p>
            <a:pPr lvl="1"/>
            <a:r>
              <a:rPr lang="en-US" dirty="0">
                <a:sym typeface="Calibri"/>
              </a:rPr>
              <a:t>Liaise with relevant authorities and follow national legal procedures in case these apply for family reunification in the given context.</a:t>
            </a:r>
          </a:p>
          <a:p>
            <a:pPr lvl="1"/>
            <a:r>
              <a:rPr lang="en-US" dirty="0">
                <a:sym typeface="Calibri"/>
              </a:rPr>
              <a:t>Organize a welcome celebration together with Bienvenu, his family and the community. </a:t>
            </a:r>
          </a:p>
          <a:p>
            <a:pPr lvl="1"/>
            <a:r>
              <a:rPr lang="en-US" dirty="0">
                <a:sym typeface="Calibri"/>
              </a:rPr>
              <a:t>Inform and invite local authorities, if they are available. This could be someone from the child protection services or the head of the village/ town. </a:t>
            </a:r>
          </a:p>
          <a:p>
            <a:pPr lvl="1"/>
            <a:r>
              <a:rPr lang="en-US" dirty="0">
                <a:sym typeface="Calibri"/>
              </a:rPr>
              <a:t>Enable Bienvenu and his parents to sign the Reunification Form. </a:t>
            </a:r>
          </a:p>
          <a:p>
            <a:pPr marL="228600" indent="-228600">
              <a:buFont typeface="+mj-lt"/>
              <a:buAutoNum type="arabicPeriod"/>
            </a:pPr>
            <a:r>
              <a:rPr lang="en-US" dirty="0">
                <a:sym typeface="Calibri"/>
              </a:rPr>
              <a:t>Short term needs: </a:t>
            </a:r>
          </a:p>
          <a:p>
            <a:pPr lvl="1"/>
            <a:r>
              <a:rPr lang="en-US" dirty="0">
                <a:sym typeface="Calibri"/>
              </a:rPr>
              <a:t>Provide one-off NFI (Non-Food Items) support for the family if this is needed, e.g., provision of mattress, kitchen utensils, school stationary, play materials, based on identified needs. </a:t>
            </a:r>
          </a:p>
          <a:p>
            <a:pPr lvl="1"/>
            <a:r>
              <a:rPr lang="en-US" dirty="0">
                <a:sym typeface="Calibri"/>
              </a:rPr>
              <a:t>Update Bienvenu’s case plan and include frequency of post- family reunification of monitoring visits. </a:t>
            </a:r>
          </a:p>
          <a:p>
            <a:pPr lvl="1"/>
            <a:r>
              <a:rPr lang="en-US" dirty="0">
                <a:sym typeface="Calibri"/>
              </a:rPr>
              <a:t>Support Bienvenu and his family to maintain contact with his sister/ their older daughter, who remains at present in the country of asylum. </a:t>
            </a:r>
          </a:p>
          <a:p>
            <a:pPr lvl="1"/>
            <a:r>
              <a:rPr lang="en-US" dirty="0">
                <a:sym typeface="Calibri"/>
              </a:rPr>
              <a:t>Discuss with the family and the boy potential challenges after reunification and ideas on how to prevent and address these.</a:t>
            </a:r>
          </a:p>
          <a:p>
            <a:pPr lvl="1"/>
            <a:r>
              <a:rPr lang="en-US" dirty="0">
                <a:sym typeface="Calibri"/>
              </a:rPr>
              <a:t>Provide the family and the boy with information on local support services. </a:t>
            </a:r>
          </a:p>
          <a:p>
            <a:pPr marL="228600" indent="-228600">
              <a:buFont typeface="+mj-lt"/>
              <a:buAutoNum type="arabicPeriod"/>
            </a:pPr>
            <a:r>
              <a:rPr lang="en-US" dirty="0">
                <a:sym typeface="Calibri"/>
              </a:rPr>
              <a:t>Long term needs: </a:t>
            </a:r>
          </a:p>
          <a:p>
            <a:pPr lvl="1"/>
            <a:r>
              <a:rPr lang="en-US" dirty="0">
                <a:sym typeface="Calibri"/>
              </a:rPr>
              <a:t>Assess further needs to support the reintegration process of Bienvenu and all other members of the family, including school enrolment and/or vocational training, life skills training, CVA, linkages to community groups/ activities, based on identified needs.</a:t>
            </a:r>
          </a:p>
          <a:p>
            <a:pPr marL="228600" indent="-228600">
              <a:buFont typeface="+mj-lt"/>
              <a:buAutoNum type="arabicPeriod"/>
            </a:pPr>
            <a:r>
              <a:rPr lang="en-US" dirty="0">
                <a:sym typeface="Calibri"/>
              </a:rPr>
              <a:t>Judicial authorities, if necessary, child protection services, local authorities, the community/ neighbors/ friends of the family, staff at the local school, community groups. </a:t>
            </a:r>
            <a:endParaRPr lang="en-US" dirty="0"/>
          </a:p>
          <a:p>
            <a:endParaRPr lang="en-US" dirty="0">
              <a:sym typeface="Calibri"/>
            </a:endParaRPr>
          </a:p>
        </p:txBody>
      </p:sp>
      <p:sp>
        <p:nvSpPr>
          <p:cNvPr id="2" name="Google Shape;725;p48:notes">
            <a:extLst>
              <a:ext uri="{FF2B5EF4-FFF2-40B4-BE49-F238E27FC236}">
                <a16:creationId xmlns:a16="http://schemas.microsoft.com/office/drawing/2014/main" id="{6A7A24E6-6282-D167-6E99-24FD62ACA57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107</a:t>
            </a:fld>
            <a:endParaRPr lang="en-US" sz="1200" dirty="0">
              <a:latin typeface="+mn-lt"/>
            </a:endParaRPr>
          </a:p>
        </p:txBody>
      </p:sp>
    </p:spTree>
    <p:extLst>
      <p:ext uri="{BB962C8B-B14F-4D97-AF65-F5344CB8AC3E}">
        <p14:creationId xmlns:p14="http://schemas.microsoft.com/office/powerpoint/2010/main" val="18000741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4" name="Google Shape;1444;p78: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p:txBody>
      </p:sp>
      <p:sp>
        <p:nvSpPr>
          <p:cNvPr id="3" name="Slide Image Placeholder 2">
            <a:extLst>
              <a:ext uri="{FF2B5EF4-FFF2-40B4-BE49-F238E27FC236}">
                <a16:creationId xmlns:a16="http://schemas.microsoft.com/office/drawing/2014/main" id="{8E93EA58-1DFF-DADE-5020-AF287E2F78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54ABF79-D554-7B85-5A19-5EF994A179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108</a:t>
            </a:fld>
            <a:endParaRPr lang="en-US" sz="1200" dirty="0">
              <a:latin typeface="+mn-lt"/>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7" name="Google Shape;1457;p79: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Say at the end of this session, participants should be able to:</a:t>
            </a:r>
            <a:endParaRPr lang="en-US" i="1" dirty="0"/>
          </a:p>
          <a:p>
            <a:r>
              <a:rPr lang="en-US" dirty="0">
                <a:sym typeface="Calibri"/>
              </a:rPr>
              <a:t>Present the slide</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73C70873-8846-920B-77E2-288BB4446D8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5F8672A-1BF0-E4B0-F74B-C22596129E9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109</a:t>
            </a:fld>
            <a:endParaRPr 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4" name="Google Shape;384;p9:notes"/>
          <p:cNvSpPr txBox="1">
            <a:spLocks noGrp="1"/>
          </p:cNvSpPr>
          <p:nvPr>
            <p:ph type="body" idx="1"/>
          </p:nvPr>
        </p:nvSpPr>
        <p:spPr/>
        <p:txBody>
          <a:bodyPr/>
          <a:lstStyle/>
          <a:p>
            <a:pPr marL="0" indent="0">
              <a:buNone/>
            </a:pPr>
            <a:r>
              <a:rPr lang="en-US" b="1" dirty="0">
                <a:sym typeface="Calibri"/>
              </a:rPr>
              <a:t>EXPLANATION</a:t>
            </a:r>
          </a:p>
          <a:p>
            <a:r>
              <a:rPr lang="en-US" i="1" dirty="0">
                <a:latin typeface="Calibri"/>
                <a:cs typeface="Calibri"/>
                <a:sym typeface="Calibri"/>
              </a:rPr>
              <a:t>Children at risk/ subject to abuse, including UASC, often face multiple child protection risks and concerns that need to be considered as part of case management services, including, but not only, specific actions to address family separation</a:t>
            </a:r>
            <a:endParaRPr lang="en-US" i="1" dirty="0">
              <a:latin typeface="Calibri"/>
              <a:cs typeface="Calibri"/>
            </a:endParaRPr>
          </a:p>
          <a:p>
            <a:r>
              <a:rPr lang="en-US" i="1" dirty="0">
                <a:latin typeface="Calibri"/>
                <a:cs typeface="Calibri"/>
                <a:sym typeface="Calibri"/>
              </a:rPr>
              <a:t>Child protection concerns should not be responded to in isolation as they are often interlinked; therefore a comprehensive approach is needed.</a:t>
            </a:r>
            <a:endParaRPr lang="en-US" i="1" dirty="0">
              <a:latin typeface="Calibri"/>
              <a:cs typeface="Calibri"/>
            </a:endParaRPr>
          </a:p>
          <a:p>
            <a:r>
              <a:rPr lang="en-US" i="1" dirty="0">
                <a:latin typeface="Calibri"/>
                <a:cs typeface="Calibri"/>
                <a:sym typeface="Calibri"/>
              </a:rPr>
              <a:t>The specific interventions, such as tracing and re-establishing family contact that are needed for UASC should be integrated into the overall case plan for the child.  </a:t>
            </a:r>
            <a:endParaRPr lang="en-US" i="1" dirty="0"/>
          </a:p>
          <a:p>
            <a:pPr marL="0" indent="0">
              <a:buNone/>
            </a:pPr>
            <a:endParaRPr lang="en-US" dirty="0">
              <a:sym typeface="Calibri"/>
            </a:endParaRPr>
          </a:p>
          <a:p>
            <a:pPr marL="0" indent="0">
              <a:buNone/>
            </a:pPr>
            <a:r>
              <a:rPr lang="en-US" b="1" dirty="0">
                <a:sym typeface="Calibri"/>
              </a:rPr>
              <a:t>PLENARY DISCUSSION</a:t>
            </a:r>
            <a:endParaRPr lang="en-US" b="1" dirty="0"/>
          </a:p>
          <a:p>
            <a:r>
              <a:rPr lang="en-US" dirty="0">
                <a:sym typeface="Calibri"/>
              </a:rPr>
              <a:t>Ask participants to share examples (without identifying information) of children facing multiple child protection issues, including family separation which illustrate how the issues are interlinked and can only be addressed as a whole.</a:t>
            </a:r>
          </a:p>
          <a:p>
            <a:r>
              <a:rPr lang="en-US" i="1" dirty="0">
                <a:latin typeface="Calibri"/>
                <a:cs typeface="Calibri"/>
                <a:sym typeface="Calibri"/>
              </a:rPr>
              <a:t>Which specific needs should be considered regarding the separation of the child from his or her family?</a:t>
            </a:r>
            <a:endParaRPr lang="en-US" i="1" dirty="0">
              <a:latin typeface="Calibri"/>
              <a:cs typeface="Calibri"/>
            </a:endParaRPr>
          </a:p>
          <a:p>
            <a:r>
              <a:rPr lang="en-US" i="1" dirty="0">
                <a:sym typeface="Calibri"/>
              </a:rPr>
              <a:t>In the next session, we are going to:</a:t>
            </a:r>
          </a:p>
          <a:p>
            <a:pPr lvl="1"/>
            <a:r>
              <a:rPr lang="en-US" i="1" dirty="0">
                <a:sym typeface="Calibri"/>
              </a:rPr>
              <a:t>Discuss identification and registration of UASC </a:t>
            </a:r>
          </a:p>
          <a:p>
            <a:pPr lvl="1"/>
            <a:r>
              <a:rPr lang="en-US" i="1" dirty="0">
                <a:sym typeface="Calibri"/>
              </a:rPr>
              <a:t>Practice identifying protective and risk factors relating to UASC</a:t>
            </a:r>
          </a:p>
          <a:p>
            <a:endParaRPr lang="en-US" dirty="0">
              <a:sym typeface="Calibri"/>
            </a:endParaRPr>
          </a:p>
          <a:p>
            <a:endParaRPr lang="en-US" dirty="0">
              <a:sym typeface="Calibri"/>
            </a:endParaRPr>
          </a:p>
        </p:txBody>
      </p:sp>
      <p:sp>
        <p:nvSpPr>
          <p:cNvPr id="4" name="Slide Image Placeholder 3">
            <a:extLst>
              <a:ext uri="{FF2B5EF4-FFF2-40B4-BE49-F238E27FC236}">
                <a16:creationId xmlns:a16="http://schemas.microsoft.com/office/drawing/2014/main" id="{348E54E9-3C2D-C92A-6FDE-993164513A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7D010E1-375F-E55A-7EB0-EAB8A7124A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dirty="0">
              <a:latin typeface="+mn-lt"/>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8" name="Google Shape;1468;p80:notes"/>
          <p:cNvSpPr txBox="1">
            <a:spLocks noGrp="1"/>
          </p:cNvSpPr>
          <p:nvPr>
            <p:ph type="body" idx="1"/>
          </p:nvPr>
        </p:nvSpPr>
        <p:spPr/>
        <p:txBody>
          <a:bodyPr/>
          <a:lstStyle/>
          <a:p>
            <a:pPr marL="0" indent="0">
              <a:buNone/>
            </a:pPr>
            <a:r>
              <a:rPr lang="en-US" b="1" dirty="0">
                <a:sym typeface="Calibri"/>
              </a:rPr>
              <a:t>INTRODUCTION</a:t>
            </a:r>
          </a:p>
          <a:p>
            <a:r>
              <a:rPr lang="en-US" dirty="0">
                <a:sym typeface="Calibri"/>
              </a:rPr>
              <a:t>For some children no follow-up is needed following family reunification especially </a:t>
            </a:r>
          </a:p>
          <a:p>
            <a:pPr lvl="1"/>
            <a:r>
              <a:rPr lang="en-US" dirty="0">
                <a:sym typeface="Calibri"/>
              </a:rPr>
              <a:t>when the duration of the separation was not long and</a:t>
            </a:r>
          </a:p>
          <a:p>
            <a:pPr lvl="1"/>
            <a:r>
              <a:rPr lang="en-US" dirty="0">
                <a:sym typeface="Calibri"/>
              </a:rPr>
              <a:t>no other child protection concerns have been identified. </a:t>
            </a:r>
          </a:p>
          <a:p>
            <a:r>
              <a:rPr lang="en-US" dirty="0">
                <a:sym typeface="Calibri"/>
              </a:rPr>
              <a:t>Other children and families are in need of monitoring, follow-up and reintegration support. </a:t>
            </a:r>
          </a:p>
          <a:p>
            <a:endParaRPr lang="en-US" dirty="0">
              <a:sym typeface="Calibri"/>
            </a:endParaRPr>
          </a:p>
          <a:p>
            <a:pPr marL="0" indent="0">
              <a:buNone/>
            </a:pPr>
            <a:r>
              <a:rPr lang="en-US" b="1" dirty="0">
                <a:sym typeface="Calibri"/>
              </a:rPr>
              <a:t>PLENARY DISCUSSION</a:t>
            </a:r>
          </a:p>
          <a:p>
            <a:r>
              <a:rPr lang="en-US" dirty="0">
                <a:sym typeface="Calibri"/>
              </a:rPr>
              <a:t>Refer participants to the child, Hashim, and his family in the scenario in </a:t>
            </a:r>
            <a:r>
              <a:rPr lang="en-US" b="1" dirty="0">
                <a:sym typeface="Calibri"/>
              </a:rPr>
              <a:t>Workbook page 82</a:t>
            </a:r>
          </a:p>
          <a:p>
            <a:r>
              <a:rPr lang="en-US" i="1" dirty="0">
                <a:sym typeface="Calibri"/>
              </a:rPr>
              <a:t>What types of challenges might Hashim and his family face after reunification?</a:t>
            </a:r>
          </a:p>
          <a:p>
            <a:r>
              <a:rPr lang="en-US" i="1" dirty="0">
                <a:sym typeface="Calibri"/>
              </a:rPr>
              <a:t>How could these potential challenges affect Hashim’s reintegration?</a:t>
            </a:r>
          </a:p>
          <a:p>
            <a:r>
              <a:rPr lang="en-US" i="1" dirty="0">
                <a:sym typeface="Calibri"/>
              </a:rPr>
              <a:t>How could these challenges be resolved? </a:t>
            </a:r>
          </a:p>
          <a:p>
            <a:pPr lvl="1"/>
            <a:r>
              <a:rPr lang="en-US" dirty="0">
                <a:sym typeface="Calibri"/>
              </a:rPr>
              <a:t>Changes in a family’s circumstances caused by conflict, chronic poverty or major domestic upheaval, such as the death or remarriage of a parent, can lead to difficulties in reintegration. </a:t>
            </a:r>
          </a:p>
          <a:p>
            <a:pPr lvl="1"/>
            <a:r>
              <a:rPr lang="en-US" dirty="0">
                <a:sym typeface="Calibri"/>
              </a:rPr>
              <a:t>When the duration of the separation has been long, it may be difficult for the child, parents and siblings of the child to cope with major adjustments in daily routines and living conditions at home. </a:t>
            </a:r>
          </a:p>
          <a:p>
            <a:pPr lvl="1"/>
            <a:r>
              <a:rPr lang="en-US" dirty="0">
                <a:sym typeface="Calibri"/>
              </a:rPr>
              <a:t>Children and families may have experienced psychosocial distress which will impact their ability to provide care or reintegrate into the family. </a:t>
            </a:r>
          </a:p>
          <a:p>
            <a:pPr lvl="1"/>
            <a:r>
              <a:rPr lang="en-US" dirty="0">
                <a:sym typeface="Calibri"/>
              </a:rPr>
              <a:t>In some cases, better preparation before reunification can prevent these difficulties and/or ensure the appropriate support is available to manage e.g., challenging behavior through guidance on positive discipline for parents.</a:t>
            </a:r>
            <a:endParaRPr lang="en-US" dirty="0"/>
          </a:p>
          <a:p>
            <a:pPr lvl="1"/>
            <a:r>
              <a:rPr lang="en-US" dirty="0">
                <a:sym typeface="Calibri"/>
              </a:rPr>
              <a:t>A lack of access to services and chronic poverty, generally affects the community as a whole. Hence it is important to consider the protection, survival and development needs of all vulnerable children within the community. </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 </a:t>
            </a:r>
            <a:endParaRPr lang="en-US" b="1" dirty="0">
              <a:sym typeface="Calibri"/>
            </a:endParaRPr>
          </a:p>
        </p:txBody>
      </p:sp>
      <p:sp>
        <p:nvSpPr>
          <p:cNvPr id="3" name="Slide Image Placeholder 2">
            <a:extLst>
              <a:ext uri="{FF2B5EF4-FFF2-40B4-BE49-F238E27FC236}">
                <a16:creationId xmlns:a16="http://schemas.microsoft.com/office/drawing/2014/main" id="{2C099EFD-58D0-DB2A-5FFE-276704F8323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23D1F18-7674-8853-CD68-3E43BC71383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110</a:t>
            </a:fld>
            <a:endParaRPr lang="en-US" sz="1200" dirty="0">
              <a:latin typeface="+mn-lt"/>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EXPLANATION</a:t>
            </a:r>
          </a:p>
          <a:p>
            <a:r>
              <a:rPr lang="en-US" i="1" dirty="0">
                <a:sym typeface="Calibri"/>
              </a:rPr>
              <a:t>Families should also be prepared by the caseworker for possible behavioral problems on the child’s return home and given guidance. </a:t>
            </a:r>
          </a:p>
          <a:p>
            <a:pPr lvl="1"/>
            <a:r>
              <a:rPr lang="en-US" i="1" dirty="0">
                <a:sym typeface="Calibri"/>
              </a:rPr>
              <a:t>During the reintegration stage, families may benefit from referral by the caseworker to parental skills training or should be provided with additional orientation and structured PSS sessions</a:t>
            </a:r>
          </a:p>
          <a:p>
            <a:pPr lvl="1"/>
            <a:r>
              <a:rPr lang="en-US" i="1" dirty="0">
                <a:sym typeface="Calibri"/>
              </a:rPr>
              <a:t>This is especially when the family and/or child faces challenges during this period. </a:t>
            </a:r>
          </a:p>
          <a:p>
            <a:pPr lvl="1"/>
            <a:r>
              <a:rPr lang="en-US" i="1" dirty="0">
                <a:sym typeface="Calibri"/>
              </a:rPr>
              <a:t>PSS kits are sometimes provided to caregivers to help facilitate PSS sessions, for example including drawing and craft materials.</a:t>
            </a:r>
          </a:p>
          <a:p>
            <a:r>
              <a:rPr lang="en-US" i="1" dirty="0">
                <a:sym typeface="Calibri"/>
              </a:rPr>
              <a:t>Do you think that socio-economic circumstances and the level of available, quality services play a role in reintegration of reunified children in our/your context? If so, how? Can you give examples? </a:t>
            </a:r>
          </a:p>
          <a:p>
            <a:pPr lvl="1"/>
            <a:r>
              <a:rPr lang="en-US" i="1" dirty="0">
                <a:sym typeface="Calibri"/>
              </a:rPr>
              <a:t>If the socio-economic circumstances are similar to those the child has been used to prior to reunification, the child is likely to adapt more easily than those who return to very different, more challenging circumstances. Caseworkers need to have access to  information on local social and economic conditions, and a mapping of the available  services, such as health, education, and child protection services.</a:t>
            </a:r>
          </a:p>
          <a:p>
            <a:pPr lvl="1"/>
            <a:r>
              <a:rPr lang="en-US" i="1" dirty="0">
                <a:sym typeface="Calibri"/>
              </a:rPr>
              <a:t>Short-term material support and/ or access to CVA programs can sometimes support reintegration. However, there should be an inclusive and standardized assistance and criteria for all households in the location, ideally determined in consultation with local authorities and community structures for example.</a:t>
            </a:r>
          </a:p>
          <a:p>
            <a:r>
              <a:rPr lang="en-US" i="1" dirty="0">
                <a:sym typeface="Calibri"/>
              </a:rPr>
              <a:t>The aim of CVA and material support is to help prevent further separation and abandonment of children within the most marginalized households.</a:t>
            </a:r>
          </a:p>
          <a:p>
            <a:pPr lvl="1"/>
            <a:r>
              <a:rPr lang="en-US" i="1" dirty="0">
                <a:sym typeface="Calibri"/>
              </a:rPr>
              <a:t>This is particularly relevant to the reunification of children who were separated “voluntarily” because of economic difficulties. </a:t>
            </a:r>
          </a:p>
          <a:p>
            <a:pPr lvl="1"/>
            <a:r>
              <a:rPr lang="en-US" i="1" dirty="0">
                <a:sym typeface="Calibri"/>
              </a:rPr>
              <a:t>Such children are unlikely to reintegrate unless there is an improvement in their material circumstances. </a:t>
            </a:r>
          </a:p>
          <a:p>
            <a:pPr lvl="1"/>
            <a:r>
              <a:rPr lang="en-US" i="1" dirty="0">
                <a:sym typeface="Calibri"/>
              </a:rPr>
              <a:t>Caseworkers should make sure the support is tailored to the individual circumstances and needs of the child and the family, including the other children in the household and regular monitoring and follow-up with the child and family is needed, as part of the case plan.</a:t>
            </a:r>
          </a:p>
          <a:p>
            <a:endParaRPr lang="en-US" dirty="0">
              <a:sym typeface="Calibri"/>
            </a:endParaRPr>
          </a:p>
        </p:txBody>
      </p:sp>
      <p:sp>
        <p:nvSpPr>
          <p:cNvPr id="2" name="Google Shape;725;p48:notes">
            <a:extLst>
              <a:ext uri="{FF2B5EF4-FFF2-40B4-BE49-F238E27FC236}">
                <a16:creationId xmlns:a16="http://schemas.microsoft.com/office/drawing/2014/main" id="{FC4BF8C8-56D5-6B00-585B-49A43F66F7E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111</a:t>
            </a:fld>
            <a:endParaRPr lang="en-US" sz="1200" dirty="0">
              <a:latin typeface="+mn-lt"/>
            </a:endParaRPr>
          </a:p>
        </p:txBody>
      </p:sp>
    </p:spTree>
    <p:extLst>
      <p:ext uri="{BB962C8B-B14F-4D97-AF65-F5344CB8AC3E}">
        <p14:creationId xmlns:p14="http://schemas.microsoft.com/office/powerpoint/2010/main" val="41341275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6" name="Google Shape;1496;p81: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p:txBody>
      </p:sp>
      <p:sp>
        <p:nvSpPr>
          <p:cNvPr id="3" name="Slide Image Placeholder 2">
            <a:extLst>
              <a:ext uri="{FF2B5EF4-FFF2-40B4-BE49-F238E27FC236}">
                <a16:creationId xmlns:a16="http://schemas.microsoft.com/office/drawing/2014/main" id="{9B928894-8889-591B-9B9D-7C93FF875C4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03F500-6040-C004-5C08-51C06BE41D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112</a:t>
            </a:fld>
            <a:endParaRPr lang="en-US" sz="1200" dirty="0">
              <a:latin typeface="+mn-lt"/>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5" name="Google Shape;1505;p82:notes"/>
          <p:cNvSpPr txBox="1">
            <a:spLocks noGrp="1"/>
          </p:cNvSpPr>
          <p:nvPr>
            <p:ph type="body" idx="1"/>
          </p:nvPr>
        </p:nvSpPr>
        <p:spPr/>
        <p:txBody>
          <a:bodyPr/>
          <a:lstStyle/>
          <a:p>
            <a:pPr marL="0" indent="0">
              <a:buNone/>
            </a:pPr>
            <a:r>
              <a:rPr lang="en-US" sz="1150" b="1" dirty="0">
                <a:sym typeface="Calibri"/>
              </a:rPr>
              <a:t>EXPLANATION</a:t>
            </a:r>
          </a:p>
          <a:p>
            <a:r>
              <a:rPr lang="en-US" sz="1150" i="1" dirty="0">
                <a:sym typeface="Calibri"/>
              </a:rPr>
              <a:t>At the end of this session, participants should be able to:</a:t>
            </a:r>
            <a:endParaRPr lang="en-US" sz="1150" i="1" dirty="0"/>
          </a:p>
          <a:p>
            <a:r>
              <a:rPr lang="en-US" sz="1150" dirty="0">
                <a:sym typeface="Calibri"/>
              </a:rPr>
              <a:t>Present the slide</a:t>
            </a:r>
          </a:p>
          <a:p>
            <a:r>
              <a:rPr lang="en-US" sz="1150" i="1" dirty="0">
                <a:sym typeface="Calibri"/>
              </a:rPr>
              <a:t>The same standards and rules apply for monitoring, follow-up and case review for all children at risk receiving case management, including UASC</a:t>
            </a:r>
          </a:p>
          <a:p>
            <a:r>
              <a:rPr lang="en-US" sz="1150" i="1" dirty="0">
                <a:sym typeface="Calibri"/>
              </a:rPr>
              <a:t>Which elements require particular focus during follow-up and review for UASC?</a:t>
            </a:r>
          </a:p>
          <a:p>
            <a:pPr lvl="1"/>
            <a:r>
              <a:rPr lang="en-US" sz="1150" i="1" dirty="0">
                <a:sym typeface="Calibri"/>
              </a:rPr>
              <a:t>Ongoing follow-up of the protection and wellbeing of children in alternative care arrangements is essential, ensuring the care arrangement is in the best interests of the child, and that he or she is safe, well cared for and supported in line with any specific needs outlined in the case plan. </a:t>
            </a:r>
          </a:p>
          <a:p>
            <a:r>
              <a:rPr lang="en-US" sz="1150" i="1" dirty="0">
                <a:sym typeface="Calibri"/>
              </a:rPr>
              <a:t>UASC should get regular updates on tracing activities which are ongoing. </a:t>
            </a:r>
          </a:p>
          <a:p>
            <a:pPr lvl="1"/>
            <a:r>
              <a:rPr lang="en-US" sz="1150" i="1" dirty="0">
                <a:sym typeface="Calibri"/>
              </a:rPr>
              <a:t>Children and families also need to receive information on tracing outcomes. </a:t>
            </a:r>
          </a:p>
          <a:p>
            <a:pPr lvl="1"/>
            <a:r>
              <a:rPr lang="en-US" sz="1150" i="1" dirty="0">
                <a:sym typeface="Calibri"/>
              </a:rPr>
              <a:t>Both in case of negative or positive tracing outcomes, it is important to plan a home visit or a meeting with the child and family in person, when possible, in order to provide direct support and plan next steps for follow-up.  </a:t>
            </a:r>
          </a:p>
          <a:p>
            <a:pPr lvl="1"/>
            <a:r>
              <a:rPr lang="en-US" sz="1150" i="1" dirty="0">
                <a:sym typeface="Calibri"/>
              </a:rPr>
              <a:t>All outcomes of tracing and potential new tracing information must be acted on and the case plan must be reviewed accordingly.</a:t>
            </a:r>
            <a:endParaRPr lang="en-US" sz="1150" i="1" dirty="0"/>
          </a:p>
          <a:p>
            <a:r>
              <a:rPr lang="en-US" sz="1150" i="1" dirty="0">
                <a:sym typeface="Calibri"/>
              </a:rPr>
              <a:t>Follow-up of UASC who are reunified with their family, whether spontaneously and/or planned for, is necessary. </a:t>
            </a:r>
          </a:p>
          <a:p>
            <a:pPr lvl="1"/>
            <a:r>
              <a:rPr lang="en-US" sz="1150" i="1" dirty="0">
                <a:sym typeface="Calibri"/>
              </a:rPr>
              <a:t>The caseworker needs to check the protection and well-being of the child, the sustainability of the reunification, progress in terms of reintegration and potential additional needs of the family and/or the child and the other children in the family. </a:t>
            </a:r>
          </a:p>
          <a:p>
            <a:r>
              <a:rPr lang="en-US" sz="1150" i="1" dirty="0">
                <a:sym typeface="Calibri"/>
              </a:rPr>
              <a:t>The frequency of follow-up visits may depend e.g., on: </a:t>
            </a:r>
          </a:p>
          <a:p>
            <a:pPr lvl="1"/>
            <a:r>
              <a:rPr lang="en-US" sz="1150" i="1" dirty="0">
                <a:sym typeface="Calibri"/>
              </a:rPr>
              <a:t>the length of separation</a:t>
            </a:r>
          </a:p>
          <a:p>
            <a:pPr lvl="1"/>
            <a:r>
              <a:rPr lang="en-US" sz="1150" i="1" dirty="0">
                <a:sym typeface="Calibri"/>
              </a:rPr>
              <a:t>whether the separation has been difficult</a:t>
            </a:r>
          </a:p>
          <a:p>
            <a:pPr lvl="1"/>
            <a:r>
              <a:rPr lang="en-US" sz="1150" i="1" dirty="0">
                <a:sym typeface="Calibri"/>
              </a:rPr>
              <a:t>the support needs of the child and family </a:t>
            </a:r>
          </a:p>
          <a:p>
            <a:pPr lvl="1"/>
            <a:r>
              <a:rPr lang="en-US" sz="1150" i="1" dirty="0">
                <a:sym typeface="Calibri"/>
              </a:rPr>
              <a:t>the level of the potential risks involved.</a:t>
            </a:r>
          </a:p>
          <a:p>
            <a:r>
              <a:rPr lang="en-US" sz="1150" i="1" dirty="0">
                <a:sym typeface="Calibri"/>
              </a:rPr>
              <a:t>The frequency of follow up/home visits which have been planned and included in the case plan should be adapted depending on the progress of the case plan and/or the evolving risk levels facing the child.</a:t>
            </a:r>
          </a:p>
        </p:txBody>
      </p:sp>
      <p:sp>
        <p:nvSpPr>
          <p:cNvPr id="3" name="Slide Image Placeholder 2">
            <a:extLst>
              <a:ext uri="{FF2B5EF4-FFF2-40B4-BE49-F238E27FC236}">
                <a16:creationId xmlns:a16="http://schemas.microsoft.com/office/drawing/2014/main" id="{B8CDB24A-ABC3-7B39-EEB5-B9E5D365CC8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5BB4770-F488-A9D1-B1DC-7E51B1E3FB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113</a:t>
            </a:fld>
            <a:endParaRPr lang="en-US" sz="1200" dirty="0">
              <a:latin typeface="+mn-lt"/>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9" name="Google Shape;1519;p83: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Do you have examples of types of circumstances in the life of UASC which would likely lead to the need to review the case plan? </a:t>
            </a:r>
          </a:p>
          <a:p>
            <a:r>
              <a:rPr lang="en-US" dirty="0">
                <a:sym typeface="Calibri"/>
              </a:rPr>
              <a:t>Supplement with the slide content</a:t>
            </a:r>
            <a:endParaRPr lang="en-US" dirty="0"/>
          </a:p>
          <a:p>
            <a:r>
              <a:rPr lang="en-US" i="1" dirty="0">
                <a:sym typeface="Calibri"/>
              </a:rPr>
              <a:t>Sometimes a case conference is required for complex cases, including UASC. </a:t>
            </a:r>
          </a:p>
          <a:p>
            <a:pPr lvl="1"/>
            <a:r>
              <a:rPr lang="en-US" i="1" dirty="0">
                <a:sym typeface="Calibri"/>
              </a:rPr>
              <a:t>Cases that are very urgent</a:t>
            </a:r>
          </a:p>
          <a:p>
            <a:pPr lvl="1"/>
            <a:r>
              <a:rPr lang="en-US" i="1" dirty="0">
                <a:sym typeface="Calibri"/>
              </a:rPr>
              <a:t>Cases that are managed over an extended period of time</a:t>
            </a:r>
          </a:p>
          <a:p>
            <a:pPr lvl="1"/>
            <a:r>
              <a:rPr lang="en-US" i="1" dirty="0">
                <a:sym typeface="Calibri"/>
              </a:rPr>
              <a:t>Cases that involve multiple actors in their implementation. </a:t>
            </a:r>
            <a:endParaRPr lang="en-US" i="1" dirty="0"/>
          </a:p>
          <a:p>
            <a:r>
              <a:rPr lang="en-US" i="1" dirty="0">
                <a:sym typeface="Calibri"/>
              </a:rPr>
              <a:t>Case conferences will help to </a:t>
            </a:r>
          </a:p>
          <a:p>
            <a:pPr lvl="1"/>
            <a:r>
              <a:rPr lang="en-US" i="1" dirty="0">
                <a:sym typeface="Calibri"/>
              </a:rPr>
              <a:t>formalize and record the decision </a:t>
            </a:r>
          </a:p>
          <a:p>
            <a:pPr lvl="1"/>
            <a:r>
              <a:rPr lang="en-US" i="1" dirty="0">
                <a:sym typeface="Calibri"/>
              </a:rPr>
              <a:t>to generate commitment to undertake inter-agency/ multi-sectoral actions to support the child.  </a:t>
            </a:r>
          </a:p>
        </p:txBody>
      </p:sp>
      <p:sp>
        <p:nvSpPr>
          <p:cNvPr id="3" name="Slide Image Placeholder 2">
            <a:extLst>
              <a:ext uri="{FF2B5EF4-FFF2-40B4-BE49-F238E27FC236}">
                <a16:creationId xmlns:a16="http://schemas.microsoft.com/office/drawing/2014/main" id="{DF55ECC1-CEBD-576C-670B-A47A57BABC0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F8826F8-FC69-032C-AC97-0D72A69B9D9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114</a:t>
            </a:fld>
            <a:endParaRPr lang="en-US" sz="1200" dirty="0">
              <a:latin typeface="+mn-lt"/>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8" name="Google Shape;1548;p84:notes"/>
          <p:cNvSpPr txBox="1">
            <a:spLocks noGrp="1"/>
          </p:cNvSpPr>
          <p:nvPr>
            <p:ph type="body" idx="1"/>
          </p:nvPr>
        </p:nvSpPr>
        <p:spPr/>
        <p:txBody>
          <a:bodyPr/>
          <a:lstStyle/>
          <a:p>
            <a:pPr marL="0" indent="0">
              <a:buNone/>
            </a:pPr>
            <a:r>
              <a:rPr lang="en-US" b="1" dirty="0">
                <a:sym typeface="Calibri"/>
              </a:rPr>
              <a:t>PLENARY DISCUSSION</a:t>
            </a:r>
          </a:p>
          <a:p>
            <a:r>
              <a:rPr lang="en-US" i="1" dirty="0">
                <a:sym typeface="Calibri"/>
              </a:rPr>
              <a:t>Does anyone have experience of case conferences they would like to share with the group?</a:t>
            </a:r>
          </a:p>
          <a:p>
            <a:pPr marL="0" indent="0">
              <a:buNone/>
            </a:pPr>
            <a:endParaRPr lang="en-US" i="1" dirty="0">
              <a:sym typeface="Calibri"/>
            </a:endParaRPr>
          </a:p>
          <a:p>
            <a:pPr marL="0" indent="0">
              <a:buNone/>
            </a:pPr>
            <a:r>
              <a:rPr lang="en-US" b="1" dirty="0">
                <a:sym typeface="Calibri"/>
              </a:rPr>
              <a:t>EXPLANATION</a:t>
            </a:r>
          </a:p>
          <a:p>
            <a:r>
              <a:rPr lang="en-US" i="1" dirty="0">
                <a:sym typeface="Calibri"/>
              </a:rPr>
              <a:t>Immediate interventions to keep a child safe, where needed, would not wait for a case conference </a:t>
            </a:r>
          </a:p>
          <a:p>
            <a:r>
              <a:rPr lang="en-US" i="1" dirty="0">
                <a:sym typeface="Calibri"/>
              </a:rPr>
              <a:t>However, it would be important to hold one as soon as possible after such events to determine future actions.</a:t>
            </a:r>
            <a:endParaRPr lang="en-US" i="1" dirty="0"/>
          </a:p>
          <a:p>
            <a:r>
              <a:rPr lang="en-US" i="1" dirty="0">
                <a:sym typeface="Calibri"/>
              </a:rPr>
              <a:t>A Best Interests Determination (BID) may be needed in particularly complex cases and may be required in certain circumstances in refugee settings. </a:t>
            </a:r>
          </a:p>
        </p:txBody>
      </p:sp>
      <p:sp>
        <p:nvSpPr>
          <p:cNvPr id="3" name="Slide Image Placeholder 2">
            <a:extLst>
              <a:ext uri="{FF2B5EF4-FFF2-40B4-BE49-F238E27FC236}">
                <a16:creationId xmlns:a16="http://schemas.microsoft.com/office/drawing/2014/main" id="{A1CE61AA-5A23-2582-03CE-95AF474D730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DC83B79-D95E-BAB6-DDA0-33FBDFA38FE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115</a:t>
            </a:fld>
            <a:endParaRPr lang="en-US" sz="1200" dirty="0">
              <a:latin typeface="+mn-lt"/>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3" name="Google Shape;1563;p85: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A ‘formal’ review means this follows certain procedures, i.e.</a:t>
            </a:r>
          </a:p>
          <a:p>
            <a:pPr lvl="1"/>
            <a:r>
              <a:rPr lang="en-US" i="1" dirty="0">
                <a:sym typeface="Calibri"/>
              </a:rPr>
              <a:t>It has an agenda</a:t>
            </a:r>
          </a:p>
          <a:p>
            <a:pPr lvl="1"/>
            <a:r>
              <a:rPr lang="en-US" i="1" dirty="0">
                <a:sym typeface="Calibri"/>
              </a:rPr>
              <a:t>a record is taken of the discussions and action points </a:t>
            </a:r>
          </a:p>
          <a:p>
            <a:pPr lvl="1"/>
            <a:r>
              <a:rPr lang="en-US" i="1" dirty="0">
                <a:sym typeface="Calibri"/>
              </a:rPr>
              <a:t>this record should make reference to the opinions of all those present, including the child/children, who should be seen separately for part of the time, as in monitoring visits. </a:t>
            </a:r>
          </a:p>
          <a:p>
            <a:r>
              <a:rPr lang="en-US" b="1" i="1" dirty="0">
                <a:sym typeface="Calibri"/>
              </a:rPr>
              <a:t>Form 5B Review Form </a:t>
            </a:r>
            <a:r>
              <a:rPr lang="en-US" i="1" dirty="0">
                <a:sym typeface="Calibri"/>
              </a:rPr>
              <a:t>should be completed following a review. </a:t>
            </a:r>
          </a:p>
          <a:p>
            <a:r>
              <a:rPr lang="en-US" i="1" dirty="0">
                <a:sym typeface="Calibri"/>
              </a:rPr>
              <a:t>The 12-week review is a recommendation related to alternative care placement – this doesn’t prevent more regular reviews relating to other protection issues.</a:t>
            </a:r>
          </a:p>
          <a:p>
            <a:r>
              <a:rPr lang="en-US" dirty="0">
                <a:sym typeface="Calibri"/>
              </a:rPr>
              <a:t>Check if participants are familiar with this form </a:t>
            </a:r>
          </a:p>
          <a:p>
            <a:pPr lvl="1"/>
            <a:r>
              <a:rPr lang="en-US" dirty="0">
                <a:sym typeface="Calibri"/>
              </a:rPr>
              <a:t>If not, go through this and share copies.</a:t>
            </a:r>
          </a:p>
          <a:p>
            <a:endParaRPr lang="en-US" dirty="0">
              <a:sym typeface="Calibri"/>
            </a:endParaRPr>
          </a:p>
        </p:txBody>
      </p:sp>
      <p:sp>
        <p:nvSpPr>
          <p:cNvPr id="3" name="Slide Image Placeholder 2">
            <a:extLst>
              <a:ext uri="{FF2B5EF4-FFF2-40B4-BE49-F238E27FC236}">
                <a16:creationId xmlns:a16="http://schemas.microsoft.com/office/drawing/2014/main" id="{9C7B209E-FECC-CE5B-1E5F-20C36C4272C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E68E54C-02A1-2919-546B-8E3115A01C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116</a:t>
            </a:fld>
            <a:endParaRPr lang="en-US" sz="1200" dirty="0">
              <a:latin typeface="+mn-lt"/>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1" name="Google Shape;1571;p86: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The review of the care placement may result in adjustments to the case plan. </a:t>
            </a:r>
          </a:p>
          <a:p>
            <a:r>
              <a:rPr lang="en-US" i="1" dirty="0">
                <a:sym typeface="Calibri"/>
              </a:rPr>
              <a:t>The case plan is a “living” document and should be amended with regard to </a:t>
            </a:r>
          </a:p>
          <a:p>
            <a:pPr lvl="1"/>
            <a:r>
              <a:rPr lang="en-US" i="1" dirty="0">
                <a:sym typeface="Calibri"/>
              </a:rPr>
              <a:t>changes in the situation of the child/ren, or the caregiver</a:t>
            </a:r>
          </a:p>
          <a:p>
            <a:pPr lvl="1"/>
            <a:r>
              <a:rPr lang="en-US" i="1" dirty="0">
                <a:sym typeface="Calibri"/>
              </a:rPr>
              <a:t>progress made </a:t>
            </a:r>
          </a:p>
          <a:p>
            <a:pPr lvl="1"/>
            <a:r>
              <a:rPr lang="en-US" i="1" dirty="0">
                <a:sym typeface="Calibri"/>
              </a:rPr>
              <a:t>new challenges </a:t>
            </a:r>
          </a:p>
          <a:p>
            <a:pPr lvl="1"/>
            <a:r>
              <a:rPr lang="en-US" i="1" dirty="0">
                <a:sym typeface="Calibri"/>
              </a:rPr>
              <a:t>concerns about the quality or safety of alternative care.</a:t>
            </a:r>
          </a:p>
          <a:p>
            <a:r>
              <a:rPr lang="en-US" i="1" dirty="0">
                <a:sym typeface="Calibri"/>
              </a:rPr>
              <a:t>Caseworkers do not have to wait for the formal review date to address concerns that come up and/or make changes to the case plan. </a:t>
            </a:r>
          </a:p>
          <a:p>
            <a:endParaRPr lang="en-US" dirty="0">
              <a:sym typeface="Calibri"/>
            </a:endParaRPr>
          </a:p>
          <a:p>
            <a:pPr marL="0" indent="0">
              <a:buNone/>
            </a:pPr>
            <a:r>
              <a:rPr lang="en-US" b="1" dirty="0">
                <a:sym typeface="Calibri"/>
              </a:rPr>
              <a:t>PLENARY DISCUSSION</a:t>
            </a:r>
            <a:endParaRPr lang="en-US" b="1" dirty="0"/>
          </a:p>
          <a:p>
            <a:r>
              <a:rPr lang="en-US" i="1" dirty="0">
                <a:sym typeface="Calibri"/>
              </a:rPr>
              <a:t>What kind of changes or challenges could lead to a case review or other actions being recommended?</a:t>
            </a:r>
          </a:p>
          <a:p>
            <a:pPr lvl="1"/>
            <a:r>
              <a:rPr lang="en-US" dirty="0">
                <a:sym typeface="Calibri"/>
              </a:rPr>
              <a:t>Caregiving family may decide they wish to leave without the UASC e.g., for voluntary repatriation or resettlement.</a:t>
            </a:r>
            <a:endParaRPr lang="en-US" dirty="0"/>
          </a:p>
          <a:p>
            <a:pPr lvl="1"/>
            <a:r>
              <a:rPr lang="en-US" dirty="0">
                <a:sym typeface="Calibri"/>
              </a:rPr>
              <a:t>A potential new care arrangement, e.g., extended family or family known to the child who wish to provide care come forward.</a:t>
            </a:r>
            <a:endParaRPr lang="en-US" dirty="0"/>
          </a:p>
          <a:p>
            <a:pPr lvl="1"/>
            <a:r>
              <a:rPr lang="en-US" dirty="0">
                <a:sym typeface="Calibri"/>
              </a:rPr>
              <a:t>Family tracing is successful, necessitating a process of verification, preparation and family reunification. </a:t>
            </a:r>
            <a:endParaRPr lang="en-US" dirty="0"/>
          </a:p>
          <a:p>
            <a:pPr lvl="1"/>
            <a:r>
              <a:rPr lang="en-US" dirty="0">
                <a:sym typeface="Calibri"/>
              </a:rPr>
              <a:t>Family tracing outcomes have been negative for a long period (e.g., more than 2 years) or establishes there are no family members or reunification is not in the child’s best interests, and a long-term alternative care solution is required.</a:t>
            </a:r>
            <a:endParaRPr lang="en-US" dirty="0"/>
          </a:p>
          <a:p>
            <a:pPr lvl="1"/>
            <a:r>
              <a:rPr lang="en-US" dirty="0">
                <a:sym typeface="Calibri"/>
              </a:rPr>
              <a:t>The care arrangement is found not to be viable despite support.</a:t>
            </a:r>
            <a:endParaRPr lang="en-US" dirty="0"/>
          </a:p>
          <a:p>
            <a:pPr lvl="1"/>
            <a:r>
              <a:rPr lang="en-US" dirty="0">
                <a:sym typeface="Calibri"/>
              </a:rPr>
              <a:t>Reports or signs of physical, emotional and/or sexual abuse, neglect, violence or exploitation of the child/ren.</a:t>
            </a:r>
            <a:endParaRPr lang="en-US" dirty="0"/>
          </a:p>
          <a:p>
            <a:pPr lvl="1"/>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8A8A4F91-1B10-5956-72F3-65BB6691C76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38507B-E6C8-7F16-DF50-92687865505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117</a:t>
            </a:fld>
            <a:endParaRPr lang="en-US" sz="1200" dirty="0">
              <a:latin typeface="+mn-lt"/>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n-US" dirty="0">
                <a:sym typeface="Calibri"/>
              </a:rPr>
              <a:t>Any safeguarding or safety issues.</a:t>
            </a:r>
            <a:endParaRPr lang="en-US" dirty="0"/>
          </a:p>
          <a:p>
            <a:pPr lvl="1"/>
            <a:r>
              <a:rPr lang="en-US" dirty="0">
                <a:sym typeface="Calibri"/>
              </a:rPr>
              <a:t>Standards of care in residential setting are not adhered to and/or unacceptable, despite attempts to promote change or improvement.</a:t>
            </a:r>
            <a:endParaRPr lang="en-US" i="1" dirty="0">
              <a:sym typeface="Calibri"/>
            </a:endParaRPr>
          </a:p>
          <a:p>
            <a:r>
              <a:rPr lang="en-US" i="1" dirty="0">
                <a:sym typeface="Calibri"/>
              </a:rPr>
              <a:t>Other than a case review, are there additional/other measures and steps that should be taken to respond to some of the issues we have just discussed?</a:t>
            </a:r>
          </a:p>
          <a:p>
            <a:pPr lvl="1"/>
            <a:r>
              <a:rPr lang="en-US" dirty="0">
                <a:sym typeface="Calibri"/>
              </a:rPr>
              <a:t>Where the concerns are of a serious nature e.g., signs of abuse or any safeguarding issues, we would not wait for a case review but need to take immediate action which is discussed on the next slide. </a:t>
            </a:r>
            <a:endParaRPr lang="en-US" dirty="0"/>
          </a:p>
          <a:p>
            <a:pPr lvl="1"/>
            <a:r>
              <a:rPr lang="en-US" dirty="0">
                <a:sym typeface="Calibri"/>
              </a:rPr>
              <a:t>Provision of additional psychosocial support in relation to significant changes/events; even positive changes such as successful tracing can be stressful for child and caregiver where a strong relationship has formed.</a:t>
            </a:r>
            <a:endParaRPr lang="en-US" dirty="0"/>
          </a:p>
          <a:p>
            <a:pPr lvl="1"/>
            <a:r>
              <a:rPr lang="en-US" dirty="0">
                <a:sym typeface="Calibri"/>
              </a:rPr>
              <a:t>At times, the caseworker may need to share outcomes including news of failed tracing efforts or confirmation of the death of family members. Caseworkers should discuss with their supervisors the most appropriate to share difficult news and ensure adequate preparation and follow up with MHPSS is available.</a:t>
            </a:r>
          </a:p>
          <a:p>
            <a:pPr lvl="1"/>
            <a:r>
              <a:rPr lang="en-US" dirty="0">
                <a:sym typeface="Calibri"/>
              </a:rPr>
              <a:t>Where there are significant concerns about the safety/wellbeing of a child, multiple actors are involved in the case and/ or complex decisions have to be made, a case conference can be the next measure</a:t>
            </a:r>
          </a:p>
          <a:p>
            <a:endParaRPr lang="en-US" dirty="0">
              <a:sym typeface="Calibri"/>
            </a:endParaRPr>
          </a:p>
        </p:txBody>
      </p:sp>
      <p:sp>
        <p:nvSpPr>
          <p:cNvPr id="2" name="Google Shape;725;p48:notes">
            <a:extLst>
              <a:ext uri="{FF2B5EF4-FFF2-40B4-BE49-F238E27FC236}">
                <a16:creationId xmlns:a16="http://schemas.microsoft.com/office/drawing/2014/main" id="{9AE30979-3DF2-1A4D-250A-64C9C858EFF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118</a:t>
            </a:fld>
            <a:endParaRPr lang="en-US" sz="1200" dirty="0">
              <a:latin typeface="+mn-lt"/>
            </a:endParaRPr>
          </a:p>
        </p:txBody>
      </p:sp>
    </p:spTree>
    <p:extLst>
      <p:ext uri="{BB962C8B-B14F-4D97-AF65-F5344CB8AC3E}">
        <p14:creationId xmlns:p14="http://schemas.microsoft.com/office/powerpoint/2010/main" val="18607515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2" name="Google Shape;1592;p87: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Steps to be taken in case of imminent harm should</a:t>
            </a:r>
          </a:p>
          <a:p>
            <a:pPr lvl="1"/>
            <a:r>
              <a:rPr lang="en-US" i="1" dirty="0">
                <a:sym typeface="Calibri"/>
              </a:rPr>
              <a:t>Be clearly laid out in the case plan </a:t>
            </a:r>
          </a:p>
          <a:p>
            <a:pPr lvl="1"/>
            <a:r>
              <a:rPr lang="en-US" i="1" dirty="0">
                <a:sym typeface="Calibri"/>
              </a:rPr>
              <a:t>Be based on agreed interagency procedures where possible </a:t>
            </a:r>
          </a:p>
          <a:p>
            <a:pPr lvl="1"/>
            <a:r>
              <a:rPr lang="en-US" i="1" dirty="0">
                <a:sym typeface="Calibri"/>
              </a:rPr>
              <a:t>Involve national authorities wherever feasible.  </a:t>
            </a:r>
          </a:p>
          <a:p>
            <a:r>
              <a:rPr lang="en-US" i="1" dirty="0">
                <a:sym typeface="Calibri"/>
              </a:rPr>
              <a:t>What do we mean by ‘imminent harm’? </a:t>
            </a:r>
          </a:p>
          <a:p>
            <a:pPr lvl="1"/>
            <a:r>
              <a:rPr lang="en-US" dirty="0">
                <a:sym typeface="Calibri"/>
              </a:rPr>
              <a:t>Provide examples, if necessary, e.g., child is about to be forced into marriage, child is at risks of abduction, child is at risk of/ subject to sexual abuse, etc.</a:t>
            </a:r>
          </a:p>
          <a:p>
            <a:r>
              <a:rPr lang="en-US" i="1" dirty="0">
                <a:sym typeface="Calibri"/>
              </a:rPr>
              <a:t>It is the responsibility of caseworkers to immediately contact their supervisor (or other senior practitioner/program manager if not available) to discuss any serious concerns or potential risk of imminent harm to a child. </a:t>
            </a:r>
          </a:p>
          <a:p>
            <a:pPr lvl="1"/>
            <a:r>
              <a:rPr lang="en-US" i="1" dirty="0">
                <a:sym typeface="Calibri"/>
              </a:rPr>
              <a:t>There does not have to be confirmed or actual harm before taking steps </a:t>
            </a:r>
          </a:p>
          <a:p>
            <a:pPr lvl="1"/>
            <a:r>
              <a:rPr lang="en-US" i="1" dirty="0">
                <a:sym typeface="Calibri"/>
              </a:rPr>
              <a:t>Caseworkers should trust their instincts even if there is no real evidence.</a:t>
            </a:r>
          </a:p>
          <a:p>
            <a:r>
              <a:rPr lang="en-US" i="1" dirty="0">
                <a:sym typeface="Calibri"/>
              </a:rPr>
              <a:t>Where caseworkers have been involved in / had to respond to critical issues affecting a child/family they have been supporting, </a:t>
            </a:r>
          </a:p>
          <a:p>
            <a:pPr lvl="1"/>
            <a:r>
              <a:rPr lang="en-US" i="1" dirty="0">
                <a:sym typeface="Calibri"/>
              </a:rPr>
              <a:t>MHPSS should be offered, in addition to the usual case supervision, to allow the caseworker to express his or her feelings about what happened and how it was handled. </a:t>
            </a:r>
          </a:p>
          <a:p>
            <a:pPr lvl="1"/>
            <a:r>
              <a:rPr lang="en-US" i="1" dirty="0">
                <a:sym typeface="Calibri"/>
              </a:rPr>
              <a:t>There should also be a review by senior Child Protection staff of the way the case was managed to assess whether any lessons can be learned for the future.</a:t>
            </a:r>
          </a:p>
        </p:txBody>
      </p:sp>
      <p:sp>
        <p:nvSpPr>
          <p:cNvPr id="3" name="Slide Image Placeholder 2">
            <a:extLst>
              <a:ext uri="{FF2B5EF4-FFF2-40B4-BE49-F238E27FC236}">
                <a16:creationId xmlns:a16="http://schemas.microsoft.com/office/drawing/2014/main" id="{50C58EB0-990B-C191-D965-B83E6A11338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0FDE784-8333-21D3-79AB-379CDFD25F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119</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6" name="Google Shape;406;p10:notes"/>
          <p:cNvSpPr txBox="1">
            <a:spLocks noGrp="1"/>
          </p:cNvSpPr>
          <p:nvPr>
            <p:ph type="body" idx="1"/>
          </p:nvPr>
        </p:nvSpPr>
        <p:spPr/>
        <p:txBody>
          <a:bodyPr/>
          <a:lstStyle/>
          <a:p>
            <a:pPr marL="0" indent="0">
              <a:buNone/>
            </a:pPr>
            <a:r>
              <a:rPr lang="en-US" b="1" dirty="0">
                <a:sym typeface="Calibri"/>
              </a:rPr>
              <a:t>EXPLANATION</a:t>
            </a:r>
          </a:p>
          <a:p>
            <a:r>
              <a:rPr lang="en-US" i="1" dirty="0">
                <a:latin typeface="Calibri"/>
                <a:cs typeface="Calibri"/>
                <a:sym typeface="Calibri"/>
              </a:rPr>
              <a:t>In this session, we will be looking at identification and registration</a:t>
            </a:r>
            <a:endParaRPr lang="en-US" i="1" dirty="0">
              <a:latin typeface="Calibri"/>
              <a:cs typeface="Calibri"/>
            </a:endParaRPr>
          </a:p>
          <a:p>
            <a:r>
              <a:rPr lang="en-US" i="1" dirty="0">
                <a:sym typeface="Calibri"/>
              </a:rPr>
              <a:t>At the end of this session, participants should be able to:…</a:t>
            </a:r>
            <a:endParaRPr lang="en-US" i="1" dirty="0"/>
          </a:p>
          <a:p>
            <a:r>
              <a:rPr lang="en-US" dirty="0">
                <a:sym typeface="Calibri"/>
              </a:rPr>
              <a:t>Present the slide</a:t>
            </a:r>
            <a:endParaRPr lang="en-US" dirty="0"/>
          </a:p>
          <a:p>
            <a:endParaRPr lang="en-US" dirty="0">
              <a:sym typeface="Calibri"/>
            </a:endParaRPr>
          </a:p>
        </p:txBody>
      </p:sp>
      <p:sp>
        <p:nvSpPr>
          <p:cNvPr id="4" name="Slide Image Placeholder 3">
            <a:extLst>
              <a:ext uri="{FF2B5EF4-FFF2-40B4-BE49-F238E27FC236}">
                <a16:creationId xmlns:a16="http://schemas.microsoft.com/office/drawing/2014/main" id="{2C93FF5D-ACC1-41ED-1BAF-619907FA6D4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7B9701B-7D48-0A72-AF3F-8B8C0A915C6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dirty="0">
              <a:latin typeface="+mn-lt"/>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1" name="Google Shape;1611;p88: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Edit the answers on case conference / BID based on the procedures in your context. </a:t>
            </a:r>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GROUP WORK (20 minutes)</a:t>
            </a:r>
          </a:p>
          <a:p>
            <a:r>
              <a:rPr lang="en-US" dirty="0">
                <a:sym typeface="Calibri"/>
              </a:rPr>
              <a:t>Divide participants into groups of 2-3 people</a:t>
            </a:r>
          </a:p>
          <a:p>
            <a:r>
              <a:rPr lang="en-US" dirty="0">
                <a:sym typeface="Calibri"/>
              </a:rPr>
              <a:t>Guide participants to </a:t>
            </a:r>
            <a:r>
              <a:rPr lang="en-US" b="1" dirty="0">
                <a:sym typeface="Calibri"/>
              </a:rPr>
              <a:t>Workbook page 99-100: Follow up and review case scenario</a:t>
            </a:r>
          </a:p>
          <a:p>
            <a:r>
              <a:rPr lang="en-US" i="1" dirty="0">
                <a:sym typeface="Calibri"/>
              </a:rPr>
              <a:t>Instructions</a:t>
            </a:r>
          </a:p>
          <a:p>
            <a:pPr lvl="1"/>
            <a:r>
              <a:rPr lang="en-US" i="1" dirty="0">
                <a:sym typeface="Calibri"/>
              </a:rPr>
              <a:t>Read the update of the scenario</a:t>
            </a:r>
          </a:p>
          <a:p>
            <a:pPr lvl="1"/>
            <a:r>
              <a:rPr lang="en-US" i="1" dirty="0">
                <a:sym typeface="Calibri"/>
              </a:rPr>
              <a:t>Reflect on the questions in the exercise</a:t>
            </a:r>
            <a:endParaRPr lang="en-US" dirty="0">
              <a:sym typeface="Calibri"/>
            </a:endParaRPr>
          </a:p>
          <a:p>
            <a:pPr marL="0" indent="0">
              <a:buNone/>
            </a:pPr>
            <a:endParaRPr lang="en-US" b="1" dirty="0">
              <a:sym typeface="Calibri"/>
            </a:endParaRPr>
          </a:p>
          <a:p>
            <a:pPr marL="0" indent="0">
              <a:buNone/>
            </a:pPr>
            <a:r>
              <a:rPr lang="en-US" b="1" dirty="0">
                <a:sym typeface="Calibri"/>
              </a:rPr>
              <a:t>PLENARY DISCUSSION (20 minutes)</a:t>
            </a:r>
          </a:p>
          <a:p>
            <a:r>
              <a:rPr lang="en-US" dirty="0">
                <a:sym typeface="Calibri"/>
              </a:rPr>
              <a:t>In plenary ask for contributions from different groups on different questions</a:t>
            </a:r>
          </a:p>
          <a:p>
            <a:r>
              <a:rPr lang="en-US" dirty="0">
                <a:sym typeface="Calibri"/>
              </a:rPr>
              <a:t>Refer to the answers on the following page</a:t>
            </a:r>
          </a:p>
          <a:p>
            <a:r>
              <a:rPr lang="en-US" i="1" dirty="0">
                <a:sym typeface="Calibri"/>
              </a:rPr>
              <a:t>In some contexts family reunifications follow a legal process through the court. </a:t>
            </a:r>
          </a:p>
          <a:p>
            <a:pPr lvl="1"/>
            <a:r>
              <a:rPr lang="en-US" i="1" dirty="0">
                <a:sym typeface="Calibri"/>
              </a:rPr>
              <a:t>Usually staff (a caseworker) from national or local authorities of the child protection or social services should lead on or be present during the family reunification. </a:t>
            </a:r>
          </a:p>
          <a:p>
            <a:pPr lvl="1"/>
            <a:r>
              <a:rPr lang="en-US" i="1" dirty="0">
                <a:sym typeface="Calibri"/>
              </a:rPr>
              <a:t>Child protection actors can support and help, facilitating the involvement of the authorities, when needed and agreed. </a:t>
            </a:r>
          </a:p>
          <a:p>
            <a:pPr marL="0" indent="0">
              <a:buNone/>
            </a:pPr>
            <a:r>
              <a:rPr lang="en-US" dirty="0">
                <a:sym typeface="Helvetica Neue"/>
              </a:rPr>
              <a:t>_____________________________________________________________________________</a:t>
            </a:r>
            <a:endParaRPr lang="en-US" dirty="0"/>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EFD04A79-FE0D-1DE8-EFE9-95D16DA393E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6828EDA-8C34-907C-6EBD-D3049CB393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120</a:t>
            </a:fld>
            <a:endParaRPr lang="en-US" sz="1200" dirty="0">
              <a:latin typeface="+mn-lt"/>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ANSWERS</a:t>
            </a:r>
          </a:p>
          <a:p>
            <a:pPr marL="228600" indent="-228600">
              <a:buFont typeface="+mj-lt"/>
              <a:buAutoNum type="arabicPeriod"/>
            </a:pPr>
            <a:r>
              <a:rPr lang="en-US" dirty="0">
                <a:sym typeface="Calibri"/>
              </a:rPr>
              <a:t>A review of the case plan is required as there have been substantial changes in the boy’s life and he is at heightened risk. </a:t>
            </a:r>
          </a:p>
          <a:p>
            <a:pPr lvl="1"/>
            <a:r>
              <a:rPr lang="en-US" dirty="0">
                <a:sym typeface="Calibri"/>
              </a:rPr>
              <a:t>He faces exploitation and is exposed to harm in the workplace, lack of care and protection, and is in need of medical and health care and MHPSS. </a:t>
            </a:r>
          </a:p>
          <a:p>
            <a:pPr lvl="1"/>
            <a:r>
              <a:rPr lang="en-US" dirty="0">
                <a:sym typeface="Calibri"/>
              </a:rPr>
              <a:t>His parents reportedly also moved to the country of asylum. </a:t>
            </a:r>
          </a:p>
          <a:p>
            <a:pPr lvl="1"/>
            <a:r>
              <a:rPr lang="en-US" dirty="0">
                <a:sym typeface="Calibri"/>
              </a:rPr>
              <a:t>He also provided more information on his grandparents who could be traced, potentially. </a:t>
            </a:r>
          </a:p>
          <a:p>
            <a:pPr lvl="1"/>
            <a:r>
              <a:rPr lang="en-US" dirty="0">
                <a:sym typeface="Calibri"/>
              </a:rPr>
              <a:t>He also expressed he wants to be reunified with his mother and siblings, while his father seems to refuse family reunification as he wishes that Hashim provides income for the family. </a:t>
            </a:r>
            <a:endParaRPr lang="en-US" dirty="0"/>
          </a:p>
          <a:p>
            <a:pPr marL="228600" indent="-228600">
              <a:buFont typeface="+mj-lt"/>
              <a:buAutoNum type="arabicPeriod"/>
            </a:pPr>
            <a:r>
              <a:rPr lang="en-US" dirty="0">
                <a:sym typeface="Calibri"/>
              </a:rPr>
              <a:t>It is a concern that Hashim is spending most of his time alone in his room, and it is a concern that his current caregivers haven’t supported him to access medical care. </a:t>
            </a:r>
          </a:p>
          <a:p>
            <a:pPr lvl="1"/>
            <a:r>
              <a:rPr lang="en-US" dirty="0">
                <a:sym typeface="Calibri"/>
              </a:rPr>
              <a:t>This requires further attention to </a:t>
            </a:r>
          </a:p>
          <a:p>
            <a:pPr lvl="2"/>
            <a:r>
              <a:rPr lang="en-US" dirty="0">
                <a:sym typeface="Calibri"/>
              </a:rPr>
              <a:t>understand the relationship with his aunt, uncle and their family, </a:t>
            </a:r>
          </a:p>
          <a:p>
            <a:pPr lvl="2"/>
            <a:r>
              <a:rPr lang="en-US" dirty="0">
                <a:sym typeface="Calibri"/>
              </a:rPr>
              <a:t>how they understand their current role in his life</a:t>
            </a:r>
          </a:p>
          <a:p>
            <a:pPr lvl="2"/>
            <a:r>
              <a:rPr lang="en-US" dirty="0">
                <a:sym typeface="Calibri"/>
              </a:rPr>
              <a:t>their capacity/willingness to care for him.</a:t>
            </a:r>
          </a:p>
          <a:p>
            <a:pPr marL="228600" indent="-228600">
              <a:buFont typeface="+mj-lt"/>
              <a:buAutoNum type="arabicPeriod"/>
            </a:pPr>
            <a:r>
              <a:rPr lang="en-US" dirty="0">
                <a:sym typeface="Calibri"/>
              </a:rPr>
              <a:t>A case conference and/or a BID is/are necessary. Meanwhile immediate support must be provided and on-going. EXPLAIN Similar to case conferencing, sometimes a BID (Best Interests Determination) is required for UASC in refugee settings (as also discussed in Module 2) </a:t>
            </a:r>
          </a:p>
          <a:p>
            <a:pPr lvl="1"/>
            <a:r>
              <a:rPr lang="en-US" dirty="0">
                <a:sym typeface="Calibri"/>
              </a:rPr>
              <a:t>A BID requires extensive reporting by the caseworker and decision making, by multiple actors through a multi-disciplinary BID panel, which will be recorded. </a:t>
            </a:r>
            <a:endParaRPr lang="en-US" dirty="0"/>
          </a:p>
          <a:p>
            <a:pPr lvl="1"/>
            <a:r>
              <a:rPr lang="en-US" dirty="0">
                <a:sym typeface="Calibri"/>
              </a:rPr>
              <a:t>A BID can aid decision-making where the situation and risks facing the child are particularly complex when decisions need to be taken regarding: family reunification for unaccompanied and separated children; temporary care arrangements for unaccompanied and separated children; durable solutions, including complementary pathways, for unaccompanied children, and in exceptional situation for children at risk (including separated children).</a:t>
            </a:r>
          </a:p>
          <a:p>
            <a:pPr lvl="1"/>
            <a:r>
              <a:rPr lang="en-US" dirty="0">
                <a:sym typeface="Calibri"/>
              </a:rPr>
              <a:t>In the absence of appropriate State processes, the BID, or a similar, formal decision-making process could be implemented for internally displaced UASC in complex situations and/or who are in need of sustainable solutions, in close coordination with the relevant authorities, where possible, in order to provide additional safeguards for complex decisions.</a:t>
            </a:r>
            <a:endParaRPr lang="en-US" dirty="0"/>
          </a:p>
          <a:p>
            <a:pPr lvl="1"/>
            <a:r>
              <a:rPr lang="en-US" dirty="0">
                <a:sym typeface="Calibri"/>
              </a:rPr>
              <a:t>Further information can be found in UNHCR Best Interests Procedure Guidelines: Assessing and Determining the Best Interests of the Child, 2021 page 157</a:t>
            </a:r>
          </a:p>
          <a:p>
            <a:pPr lvl="1"/>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2" name="Google Shape;725;p48:notes">
            <a:extLst>
              <a:ext uri="{FF2B5EF4-FFF2-40B4-BE49-F238E27FC236}">
                <a16:creationId xmlns:a16="http://schemas.microsoft.com/office/drawing/2014/main" id="{A1CD0A94-5B89-E6F5-8993-42D7D38A2C0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121</a:t>
            </a:fld>
            <a:endParaRPr lang="en-US" sz="1200" dirty="0">
              <a:latin typeface="+mn-lt"/>
            </a:endParaRPr>
          </a:p>
        </p:txBody>
      </p:sp>
    </p:spTree>
    <p:extLst>
      <p:ext uri="{BB962C8B-B14F-4D97-AF65-F5344CB8AC3E}">
        <p14:creationId xmlns:p14="http://schemas.microsoft.com/office/powerpoint/2010/main" val="15227565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228600" indent="-228600">
              <a:buFont typeface="+mj-lt"/>
              <a:buAutoNum type="arabicPeriod" startAt="4"/>
            </a:pPr>
            <a:r>
              <a:rPr lang="en-US" dirty="0">
                <a:sym typeface="Calibri"/>
              </a:rPr>
              <a:t>Follow up actions which should be taken: </a:t>
            </a:r>
          </a:p>
          <a:p>
            <a:pPr lvl="1"/>
            <a:r>
              <a:rPr lang="en-US" dirty="0">
                <a:sym typeface="Calibri"/>
              </a:rPr>
              <a:t>Discuss with supervisor the conditions at the workplace aiming for advocacy with the employer for improvement of conditions, including creating a safe environment and reduce working hours. </a:t>
            </a:r>
            <a:endParaRPr lang="en-US" dirty="0"/>
          </a:p>
          <a:p>
            <a:pPr lvl="1"/>
            <a:r>
              <a:rPr lang="en-US" dirty="0">
                <a:sym typeface="Calibri"/>
              </a:rPr>
              <a:t>Plan a home visit to the parents of Hashim and provide information on the impact of the exploitation/ work situation on Hashim and the family separation, in the short and the long term. Discuss finding alternatives for his work situation. Discuss possibilities for Hashim to be reunified and potential support needed by the family.</a:t>
            </a:r>
          </a:p>
          <a:p>
            <a:pPr lvl="1"/>
            <a:r>
              <a:rPr lang="en-US" dirty="0">
                <a:sym typeface="Calibri"/>
              </a:rPr>
              <a:t>Advocate with the parents and host family for Hashim to receive medical care</a:t>
            </a:r>
          </a:p>
          <a:p>
            <a:pPr lvl="1"/>
            <a:r>
              <a:rPr lang="en-US" dirty="0">
                <a:sym typeface="Calibri"/>
              </a:rPr>
              <a:t>Explore if CVA to Hashim’s parents or caregiver could contribute to potential positive child protection outcomes. </a:t>
            </a:r>
          </a:p>
          <a:p>
            <a:pPr lvl="1"/>
            <a:r>
              <a:rPr lang="en-US" dirty="0">
                <a:sym typeface="Calibri"/>
              </a:rPr>
              <a:t>Verify if Hashim wishes to receive MHPSS and whether he needs support in terms of linkages to community networks.</a:t>
            </a:r>
          </a:p>
          <a:p>
            <a:pPr lvl="1"/>
            <a:r>
              <a:rPr lang="en-US" dirty="0">
                <a:sym typeface="Calibri"/>
              </a:rPr>
              <a:t>If the situation does not improve and Hashim’s father refuses family reunification or conditions for family reunification are not in the best interests of the boy, and he remains exposed to risk and harm, the caseworker needs to the discuss the case with her/his supervisor. The child protection authorities need to be involved if possible and an alternative care placement for Hashim’s safety need to be explored and followed-up. </a:t>
            </a:r>
          </a:p>
          <a:p>
            <a:pPr lvl="1"/>
            <a:r>
              <a:rPr lang="en-US" dirty="0">
                <a:sym typeface="Calibri"/>
              </a:rPr>
              <a:t>Verify if Hashim can be supported to remain in close contact with his mother and sister. </a:t>
            </a:r>
          </a:p>
          <a:p>
            <a:pPr marL="228600" indent="-228600">
              <a:buFont typeface="+mj-lt"/>
              <a:buAutoNum type="arabicPeriod" startAt="4"/>
            </a:pPr>
            <a:r>
              <a:rPr lang="en-US" dirty="0">
                <a:sym typeface="Calibri"/>
              </a:rPr>
              <a:t>Frequent monitoring is needed in view of the vulnerability of Hashim and the urgency. Hashim needs weekly monitoring. </a:t>
            </a:r>
          </a:p>
        </p:txBody>
      </p:sp>
      <p:sp>
        <p:nvSpPr>
          <p:cNvPr id="2" name="Google Shape;725;p48:notes">
            <a:extLst>
              <a:ext uri="{FF2B5EF4-FFF2-40B4-BE49-F238E27FC236}">
                <a16:creationId xmlns:a16="http://schemas.microsoft.com/office/drawing/2014/main" id="{53756A98-59D2-EC9A-40A0-A84EB79638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122</a:t>
            </a:fld>
            <a:endParaRPr lang="en-US" sz="1200" dirty="0">
              <a:latin typeface="+mn-lt"/>
            </a:endParaRPr>
          </a:p>
        </p:txBody>
      </p:sp>
    </p:spTree>
    <p:extLst>
      <p:ext uri="{BB962C8B-B14F-4D97-AF65-F5344CB8AC3E}">
        <p14:creationId xmlns:p14="http://schemas.microsoft.com/office/powerpoint/2010/main" val="9953081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8" name="Google Shape;1628;p89: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p:txBody>
      </p:sp>
      <p:sp>
        <p:nvSpPr>
          <p:cNvPr id="3" name="Slide Image Placeholder 2">
            <a:extLst>
              <a:ext uri="{FF2B5EF4-FFF2-40B4-BE49-F238E27FC236}">
                <a16:creationId xmlns:a16="http://schemas.microsoft.com/office/drawing/2014/main" id="{278BC868-A1F2-AAE9-8449-C6091C7546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0EF2455-F46C-4377-110A-DEC11BFBD2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123</a:t>
            </a:fld>
            <a:endParaRPr lang="en-US" sz="1200" dirty="0">
              <a:latin typeface="+mn-lt"/>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1" name="Google Shape;1641;p90:notes"/>
          <p:cNvSpPr txBox="1">
            <a:spLocks noGrp="1"/>
          </p:cNvSpPr>
          <p:nvPr>
            <p:ph type="body" idx="1"/>
          </p:nvPr>
        </p:nvSpPr>
        <p:spPr/>
        <p:txBody>
          <a:bodyPr/>
          <a:lstStyle/>
          <a:p>
            <a:pPr marL="0" indent="0">
              <a:buNone/>
            </a:pPr>
            <a:r>
              <a:rPr lang="en-US" sz="1200" b="1" dirty="0">
                <a:sym typeface="Calibri"/>
              </a:rPr>
              <a:t>EXPLANATION</a:t>
            </a:r>
          </a:p>
          <a:p>
            <a:r>
              <a:rPr lang="en-US" sz="1200" i="1" dirty="0">
                <a:sym typeface="Calibri"/>
              </a:rPr>
              <a:t>At the end of this session, participants should be able to:</a:t>
            </a:r>
            <a:endParaRPr lang="en-US" sz="1200" i="1" dirty="0"/>
          </a:p>
          <a:p>
            <a:r>
              <a:rPr lang="en-US" sz="1200" dirty="0">
                <a:sym typeface="Calibri"/>
              </a:rPr>
              <a:t>Present the slide</a:t>
            </a:r>
            <a:endParaRPr lang="en-US" dirty="0">
              <a:sym typeface="Calibri"/>
            </a:endParaRPr>
          </a:p>
          <a:p>
            <a:r>
              <a:rPr lang="en-US" i="1" dirty="0">
                <a:sym typeface="Calibri"/>
              </a:rPr>
              <a:t>Case closure is the last step in the CM process and is extremely important to help us </a:t>
            </a:r>
          </a:p>
          <a:p>
            <a:pPr lvl="1"/>
            <a:r>
              <a:rPr lang="en-US" i="1" dirty="0">
                <a:sym typeface="Calibri"/>
              </a:rPr>
              <a:t>manage our caseload </a:t>
            </a:r>
          </a:p>
          <a:p>
            <a:pPr lvl="1"/>
            <a:r>
              <a:rPr lang="en-US" i="1" dirty="0">
                <a:sym typeface="Calibri"/>
              </a:rPr>
              <a:t>demonstrate to the child and family that the process is at an end and the goal of casework has been achieved. </a:t>
            </a:r>
          </a:p>
          <a:p>
            <a:r>
              <a:rPr lang="en-US" i="1" dirty="0">
                <a:sym typeface="Calibri"/>
              </a:rPr>
              <a:t>As with other actions in the case management cycle, the principles and procedures for case closure is the same for all cases, including for children in alternative care. </a:t>
            </a:r>
          </a:p>
          <a:p>
            <a:r>
              <a:rPr lang="en-US" i="1" dirty="0">
                <a:sym typeface="Calibri"/>
              </a:rPr>
              <a:t>Best practice for case closure as outlined in Level 1 training should be followed using the same general criteria for case closure.</a:t>
            </a:r>
          </a:p>
          <a:p>
            <a:r>
              <a:rPr lang="en-US" i="1" dirty="0">
                <a:sym typeface="Calibri"/>
              </a:rPr>
              <a:t>What do we need to consider additionally in relation to closing cases for UASC, including FTR cases and children in alternative care?</a:t>
            </a:r>
          </a:p>
        </p:txBody>
      </p:sp>
      <p:sp>
        <p:nvSpPr>
          <p:cNvPr id="3" name="Slide Image Placeholder 2">
            <a:extLst>
              <a:ext uri="{FF2B5EF4-FFF2-40B4-BE49-F238E27FC236}">
                <a16:creationId xmlns:a16="http://schemas.microsoft.com/office/drawing/2014/main" id="{B2B0E228-6412-0F53-E997-197F0DA100A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681D5E7-B48C-9CE8-D612-DDF6D361476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124</a:t>
            </a:fld>
            <a:endParaRPr lang="en-US" sz="1200" dirty="0">
              <a:latin typeface="+mn-lt"/>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2" name="Google Shape;1652;p91: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Tracing for UASC should be on-going </a:t>
            </a:r>
          </a:p>
          <a:p>
            <a:pPr lvl="1"/>
            <a:r>
              <a:rPr lang="en-US" i="1" dirty="0">
                <a:sym typeface="Calibri"/>
              </a:rPr>
              <a:t>During the period of continued and/or renewed tracing efforts, cases should remain open, even if there are no other child protection concerns. </a:t>
            </a:r>
          </a:p>
          <a:p>
            <a:r>
              <a:rPr lang="en-US" i="1" dirty="0">
                <a:sym typeface="Calibri"/>
              </a:rPr>
              <a:t>The case can only be closed in exceptional cases, when </a:t>
            </a:r>
          </a:p>
          <a:p>
            <a:pPr lvl="1"/>
            <a:r>
              <a:rPr lang="en-US" i="1" dirty="0">
                <a:sym typeface="Calibri"/>
              </a:rPr>
              <a:t>all possible tracing efforts have been exhausted over a long period of time and </a:t>
            </a:r>
          </a:p>
          <a:p>
            <a:pPr lvl="1"/>
            <a:r>
              <a:rPr lang="en-US" i="1" dirty="0">
                <a:sym typeface="Calibri"/>
              </a:rPr>
              <a:t>the child is well protected and safe in her/his current environment and </a:t>
            </a:r>
          </a:p>
          <a:p>
            <a:pPr lvl="1"/>
            <a:r>
              <a:rPr lang="en-US" i="1" dirty="0">
                <a:sym typeface="Calibri"/>
              </a:rPr>
              <a:t>s/he agrees and understands there are no more possibilities to continue tracing</a:t>
            </a:r>
          </a:p>
          <a:p>
            <a:r>
              <a:rPr lang="en-US" i="1" dirty="0">
                <a:sym typeface="Calibri"/>
              </a:rPr>
              <a:t>Cases of UASC should not be automatically closed after family reunification. </a:t>
            </a:r>
          </a:p>
          <a:p>
            <a:pPr lvl="1"/>
            <a:r>
              <a:rPr lang="en-US" i="1" dirty="0">
                <a:sym typeface="Calibri"/>
              </a:rPr>
              <a:t>Continue follow-up </a:t>
            </a:r>
          </a:p>
          <a:p>
            <a:pPr lvl="1"/>
            <a:r>
              <a:rPr lang="en-US" i="1" dirty="0">
                <a:sym typeface="Calibri"/>
              </a:rPr>
              <a:t>Provide reintegration support </a:t>
            </a:r>
          </a:p>
          <a:p>
            <a:pPr lvl="1"/>
            <a:r>
              <a:rPr lang="en-US" i="1" dirty="0">
                <a:sym typeface="Calibri"/>
              </a:rPr>
              <a:t>Ensure that all other child protection concerns are being addressed</a:t>
            </a:r>
          </a:p>
          <a:p>
            <a:r>
              <a:rPr lang="en-US" i="1" dirty="0">
                <a:sym typeface="Calibri"/>
              </a:rPr>
              <a:t>Follow up monitoring and support to reintegration may need to be transferred to other child protection agencies after family reunification if a different agency is responsible in the new location. </a:t>
            </a:r>
          </a:p>
          <a:p>
            <a:pPr lvl="1"/>
            <a:r>
              <a:rPr lang="en-US" i="1" dirty="0">
                <a:sym typeface="Calibri"/>
              </a:rPr>
              <a:t>It is essential that the case is fully handed over to the new agency, following consent from the child and caregivers.</a:t>
            </a:r>
          </a:p>
        </p:txBody>
      </p:sp>
      <p:sp>
        <p:nvSpPr>
          <p:cNvPr id="3" name="Slide Image Placeholder 2">
            <a:extLst>
              <a:ext uri="{FF2B5EF4-FFF2-40B4-BE49-F238E27FC236}">
                <a16:creationId xmlns:a16="http://schemas.microsoft.com/office/drawing/2014/main" id="{B19BCDE8-F26F-0F85-B989-B47FFF4F9B3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5954C6E-8514-3425-F4E3-5C048A9DC8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125</a:t>
            </a:fld>
            <a:endParaRPr lang="en-US" sz="1200" dirty="0">
              <a:latin typeface="+mn-lt"/>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2" name="Google Shape;1662;p92:notes"/>
          <p:cNvSpPr txBox="1">
            <a:spLocks noGrp="1"/>
          </p:cNvSpPr>
          <p:nvPr>
            <p:ph type="body" idx="1"/>
          </p:nvPr>
        </p:nvSpPr>
        <p:spPr/>
        <p:txBody>
          <a:bodyPr/>
          <a:lstStyle/>
          <a:p>
            <a:pPr marL="0" indent="0">
              <a:buNone/>
            </a:pPr>
            <a:r>
              <a:rPr lang="en-US" sz="1150" b="1" dirty="0">
                <a:sym typeface="Calibri"/>
              </a:rPr>
              <a:t>EXPLANATION</a:t>
            </a:r>
          </a:p>
          <a:p>
            <a:r>
              <a:rPr lang="en-US" sz="1150" i="1" dirty="0">
                <a:sym typeface="Calibri"/>
              </a:rPr>
              <a:t>Especially where reunification and/or new (long-term) care placement takes place after a long time in alternative care, there must be adequate preparation and follow up may need to continue for a longer period.</a:t>
            </a:r>
          </a:p>
          <a:p>
            <a:r>
              <a:rPr lang="en-US" sz="1150" i="1" dirty="0">
                <a:sym typeface="Calibri"/>
              </a:rPr>
              <a:t>What do we mean by a long-term care arrangement?</a:t>
            </a:r>
          </a:p>
          <a:p>
            <a:pPr lvl="1"/>
            <a:r>
              <a:rPr lang="en-US" sz="1150" i="1" dirty="0">
                <a:sym typeface="Calibri"/>
              </a:rPr>
              <a:t>This is in cases where tracing has been unsuccessful after exhaustive attempts and the child continues to need alternative care (i.e., is under 18 years or over 18 but other issues make independent living challenging)</a:t>
            </a:r>
          </a:p>
          <a:p>
            <a:pPr lvl="1"/>
            <a:r>
              <a:rPr lang="en-US" sz="1150" i="1" dirty="0">
                <a:sym typeface="Calibri"/>
              </a:rPr>
              <a:t>Consideration should be given to formalizing the arrangement (where possible/in the child’s best interests) or providing another long-term care solution. </a:t>
            </a:r>
          </a:p>
          <a:p>
            <a:pPr lvl="1"/>
            <a:r>
              <a:rPr lang="en-US" sz="1150" i="1" dirty="0">
                <a:sym typeface="Calibri"/>
              </a:rPr>
              <a:t>The caseworker will need to check if government social workers will provide case management once the care arrangement is formalized and if the child’s case can be handed over to them. </a:t>
            </a:r>
          </a:p>
          <a:p>
            <a:pPr lvl="1"/>
            <a:r>
              <a:rPr lang="en-US" sz="1150" i="1" dirty="0">
                <a:sym typeface="Calibri"/>
              </a:rPr>
              <a:t>Decisions on long-term care should be made through a judicial, administrative or other recognized procedure (including, where appropriate, a Best Interests Determination). </a:t>
            </a:r>
          </a:p>
          <a:p>
            <a:pPr lvl="1"/>
            <a:r>
              <a:rPr lang="en-US" sz="1150" i="1" dirty="0">
                <a:sym typeface="Calibri"/>
              </a:rPr>
              <a:t>Decisions should be based on an assessment of the child’s best interests, gender, age, any other specific needs.</a:t>
            </a:r>
          </a:p>
          <a:p>
            <a:r>
              <a:rPr lang="en-US" sz="1150" i="1" dirty="0">
                <a:sym typeface="Calibri"/>
              </a:rPr>
              <a:t>Further information can be found in UNHCR Best Interests Procedure Guidelines: Assessing and Determining the Best Interests of the Child, 2021 pages 142-144.</a:t>
            </a:r>
          </a:p>
          <a:p>
            <a:r>
              <a:rPr lang="en-US" sz="1150" i="1" dirty="0">
                <a:sym typeface="Calibri"/>
              </a:rPr>
              <a:t>What can we do when family reunification is not possible and a long-term alternative care arrangement is also not available, for example in a chronic conflict situation or complex humanitarian setting where family tracing may also be difficult due to lack of access/ongoing conflict? Is it necessary to keep the case open?</a:t>
            </a:r>
          </a:p>
          <a:p>
            <a:pPr lvl="1"/>
            <a:r>
              <a:rPr lang="en-US" sz="1150" dirty="0">
                <a:sym typeface="Calibri"/>
              </a:rPr>
              <a:t>Decisions on closing cases must take into account the need for FTR.</a:t>
            </a:r>
            <a:endParaRPr lang="en-US" sz="1150" dirty="0"/>
          </a:p>
          <a:p>
            <a:pPr lvl="1"/>
            <a:r>
              <a:rPr lang="en-US" sz="1150" dirty="0">
                <a:sym typeface="Calibri"/>
              </a:rPr>
              <a:t>Decisions on closing cases must also consider that circumstances can change over time.</a:t>
            </a:r>
          </a:p>
          <a:p>
            <a:pPr lvl="2"/>
            <a:r>
              <a:rPr lang="en-US" sz="1150" dirty="0">
                <a:sym typeface="Calibri"/>
              </a:rPr>
              <a:t>For example problems may arise in an alternative care setting at adolescence.</a:t>
            </a:r>
          </a:p>
          <a:p>
            <a:pPr lvl="2"/>
            <a:r>
              <a:rPr lang="en-US" sz="1150" dirty="0">
                <a:sym typeface="Calibri"/>
              </a:rPr>
              <a:t>External circumstances can also change, for example tracing becomes possible or there is a planned repatriation in a refugee context where a decision would need to be made on durable solutions for UASC. </a:t>
            </a:r>
            <a:endParaRPr lang="en-US" sz="1150" dirty="0"/>
          </a:p>
          <a:p>
            <a:pPr lvl="1"/>
            <a:r>
              <a:rPr lang="en-US" sz="1150" dirty="0">
                <a:sym typeface="Calibri"/>
              </a:rPr>
              <a:t>Options to keep a case open, even if infrequent monitoring is conducted, or handover of the case to local authorities where feasible should be considered. </a:t>
            </a:r>
          </a:p>
          <a:p>
            <a:r>
              <a:rPr lang="en-US" sz="1150" i="1" dirty="0">
                <a:sym typeface="Calibri"/>
              </a:rPr>
              <a:t>The criteria developed by case management programs for case closure should include specific criteria related to UASC and alternative care.</a:t>
            </a:r>
          </a:p>
        </p:txBody>
      </p:sp>
      <p:sp>
        <p:nvSpPr>
          <p:cNvPr id="3" name="Slide Image Placeholder 2">
            <a:extLst>
              <a:ext uri="{FF2B5EF4-FFF2-40B4-BE49-F238E27FC236}">
                <a16:creationId xmlns:a16="http://schemas.microsoft.com/office/drawing/2014/main" id="{0F95EACE-EFE8-7408-DD3A-74A1F29A661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D36E645-F63F-7F63-8532-B3298BC08E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126</a:t>
            </a:fld>
            <a:endParaRPr lang="en-US" sz="1200" dirty="0">
              <a:latin typeface="+mn-lt"/>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9" name="Google Shape;1669;p93:notes"/>
          <p:cNvSpPr txBox="1">
            <a:spLocks noGrp="1"/>
          </p:cNvSpPr>
          <p:nvPr>
            <p:ph type="body" idx="1"/>
          </p:nvPr>
        </p:nvSpPr>
        <p:spPr/>
        <p:txBody>
          <a:bodyPr/>
          <a:lstStyle/>
          <a:p>
            <a:pPr marL="0" indent="0">
              <a:buNone/>
            </a:pPr>
            <a:r>
              <a:rPr lang="en-US" b="1" dirty="0"/>
              <a:t>EXPLANATION</a:t>
            </a:r>
          </a:p>
          <a:p>
            <a:r>
              <a:rPr lang="en-US" dirty="0"/>
              <a:t>Present the slide</a:t>
            </a:r>
          </a:p>
          <a:p>
            <a:r>
              <a:rPr lang="en-US" dirty="0">
                <a:sym typeface="Calibri"/>
              </a:rPr>
              <a:t>Ask for any inputs or feedback from participants.</a:t>
            </a:r>
            <a:endParaRPr lang="en-US" dirty="0"/>
          </a:p>
        </p:txBody>
      </p:sp>
      <p:sp>
        <p:nvSpPr>
          <p:cNvPr id="3" name="Slide Image Placeholder 2">
            <a:extLst>
              <a:ext uri="{FF2B5EF4-FFF2-40B4-BE49-F238E27FC236}">
                <a16:creationId xmlns:a16="http://schemas.microsoft.com/office/drawing/2014/main" id="{D8D2B591-12F7-8492-766F-B43FA1DA9D8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C4E5312-1D7B-1EE9-5E90-9E14A1D6A4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127</a:t>
            </a:fld>
            <a:endParaRPr lang="en-US" sz="1200" dirty="0">
              <a:latin typeface="+mn-lt"/>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7" name="Google Shape;1707;p94: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The responsibility for case management then needs to be handed over and copies of the physical case files need to be transferred to the receiving agency of authority</a:t>
            </a:r>
            <a:endParaRPr lang="en-US" sz="1000" i="1"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04DB7A09-B496-7715-2834-69392C49CE7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0802F5D-F0C2-6560-9D0D-3CC24D2C12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128</a:t>
            </a:fld>
            <a:endParaRPr lang="en-US" sz="1200" dirty="0">
              <a:latin typeface="+mn-lt"/>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5" name="Google Shape;1715;p95: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Note that there two case scenario options for this exercise. </a:t>
            </a:r>
          </a:p>
          <a:p>
            <a:pPr lvl="1"/>
            <a:r>
              <a:rPr lang="en-US" dirty="0">
                <a:sym typeface="Calibri"/>
              </a:rPr>
              <a:t>If your training has an FTR focus, the first case scenario is recommended, </a:t>
            </a:r>
          </a:p>
          <a:p>
            <a:pPr lvl="1"/>
            <a:r>
              <a:rPr lang="en-US" dirty="0">
                <a:sym typeface="Calibri"/>
              </a:rPr>
              <a:t>If it has an alternative care focus, the second case scenario is recommended. </a:t>
            </a:r>
          </a:p>
          <a:p>
            <a:pPr lvl="1"/>
            <a:r>
              <a:rPr lang="en-US" dirty="0">
                <a:sym typeface="Calibri"/>
              </a:rPr>
              <a:t>If there is not one specific focus, you can choose either case scenario, or divide participants between the two.</a:t>
            </a:r>
            <a:endParaRPr lang="en-US" dirty="0"/>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GROUP WORK (20 minutes)</a:t>
            </a:r>
          </a:p>
          <a:p>
            <a:r>
              <a:rPr lang="en-US" dirty="0">
                <a:sym typeface="Calibri"/>
              </a:rPr>
              <a:t>Divide participants into 5 groups</a:t>
            </a:r>
          </a:p>
          <a:p>
            <a:r>
              <a:rPr lang="en-US" dirty="0">
                <a:sym typeface="Calibri"/>
              </a:rPr>
              <a:t>Guide participants to </a:t>
            </a:r>
            <a:r>
              <a:rPr lang="en-US" b="1" dirty="0">
                <a:sym typeface="Calibri"/>
              </a:rPr>
              <a:t>Workbook 102-106: Case closure case scenario</a:t>
            </a:r>
          </a:p>
          <a:p>
            <a:r>
              <a:rPr lang="en-US" i="1" dirty="0">
                <a:sym typeface="Calibri"/>
              </a:rPr>
              <a:t>We are going to work on the last case scenario. </a:t>
            </a:r>
          </a:p>
          <a:p>
            <a:r>
              <a:rPr lang="en-US" i="1" dirty="0">
                <a:sym typeface="Calibri"/>
              </a:rPr>
              <a:t>We have discussed this case scenario earlier in this module. </a:t>
            </a:r>
          </a:p>
          <a:p>
            <a:r>
              <a:rPr lang="en-US" i="1" dirty="0">
                <a:sym typeface="Calibri"/>
              </a:rPr>
              <a:t>The objective of this exercise is to identify if the case can be safely closed and/or if there are outstanding tasks of the caseworker.</a:t>
            </a:r>
          </a:p>
          <a:p>
            <a:r>
              <a:rPr lang="en-US" i="1" dirty="0">
                <a:sym typeface="Calibri"/>
              </a:rPr>
              <a:t>Prepare a response to the questions on the exercise.</a:t>
            </a:r>
          </a:p>
          <a:p>
            <a:pPr marL="0" indent="0">
              <a:buNone/>
            </a:pPr>
            <a:endParaRPr lang="en-US" b="1" dirty="0">
              <a:sym typeface="Calibri"/>
            </a:endParaRPr>
          </a:p>
          <a:p>
            <a:pPr marL="0" indent="0">
              <a:buNone/>
            </a:pPr>
            <a:r>
              <a:rPr lang="en-US" b="1" dirty="0">
                <a:sym typeface="Calibri"/>
              </a:rPr>
              <a:t>PLENARY DISCUSSION (20 minutes)</a:t>
            </a:r>
          </a:p>
          <a:p>
            <a:r>
              <a:rPr lang="en-US" dirty="0">
                <a:sym typeface="Calibri"/>
              </a:rPr>
              <a:t>Ask each group to take turns responding to one questions</a:t>
            </a:r>
          </a:p>
          <a:p>
            <a:r>
              <a:rPr lang="en-US" dirty="0">
                <a:sym typeface="Calibri"/>
              </a:rPr>
              <a:t>Other groups can contribute</a:t>
            </a:r>
          </a:p>
          <a:p>
            <a:r>
              <a:rPr lang="en-US" dirty="0">
                <a:sym typeface="Calibri"/>
              </a:rPr>
              <a:t>Refer to the answers on the following page</a:t>
            </a:r>
          </a:p>
          <a:p>
            <a:r>
              <a:rPr lang="en-US" i="1" dirty="0">
                <a:sym typeface="Calibri"/>
              </a:rPr>
              <a:t>In some contexts family reunifications follow a legal process through the court. </a:t>
            </a:r>
          </a:p>
          <a:p>
            <a:pPr lvl="1"/>
            <a:r>
              <a:rPr lang="en-US" i="1" dirty="0">
                <a:sym typeface="Calibri"/>
              </a:rPr>
              <a:t>Usually staff (a caseworker) from national or local authorities of the child protection or social services should lead on or be present during the family reunification. </a:t>
            </a:r>
          </a:p>
          <a:p>
            <a:pPr lvl="1"/>
            <a:r>
              <a:rPr lang="en-US" i="1" dirty="0">
                <a:sym typeface="Calibri"/>
              </a:rPr>
              <a:t>Child protection actors can support and help, facilitating the involvement of the authorities, when needed and agreed. </a:t>
            </a:r>
          </a:p>
          <a:p>
            <a:pPr marL="0" indent="0">
              <a:buNone/>
            </a:pPr>
            <a:r>
              <a:rPr lang="en-US" dirty="0">
                <a:sym typeface="Helvetica Neue"/>
              </a:rPr>
              <a:t>_____________________________________________________________________________</a:t>
            </a:r>
            <a:endParaRPr lang="en-US" dirty="0"/>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a:p>
            <a:pPr marL="0" indent="0">
              <a:buNone/>
            </a:pPr>
            <a:endParaRPr lang="en-US" dirty="0">
              <a:sym typeface="Calibri"/>
            </a:endParaRPr>
          </a:p>
        </p:txBody>
      </p:sp>
      <p:sp>
        <p:nvSpPr>
          <p:cNvPr id="3" name="Slide Image Placeholder 2">
            <a:extLst>
              <a:ext uri="{FF2B5EF4-FFF2-40B4-BE49-F238E27FC236}">
                <a16:creationId xmlns:a16="http://schemas.microsoft.com/office/drawing/2014/main" id="{7523841E-3A8C-A550-3FE4-496A8148E21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3DBC67-F11F-7528-8FA3-F552FB9A91F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129</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1" name="Google Shape;421;p11:notes"/>
          <p:cNvSpPr txBox="1">
            <a:spLocks noGrp="1"/>
          </p:cNvSpPr>
          <p:nvPr>
            <p:ph type="body" idx="1"/>
          </p:nvPr>
        </p:nvSpPr>
        <p:spPr/>
        <p:txBody>
          <a:bodyPr/>
          <a:lstStyle/>
          <a:p>
            <a:pPr marL="0" indent="0">
              <a:buNone/>
            </a:pPr>
            <a:r>
              <a:rPr lang="en-US" b="1" dirty="0">
                <a:sym typeface="Calibri"/>
              </a:rPr>
              <a:t>EXPLANATION</a:t>
            </a:r>
          </a:p>
          <a:p>
            <a:r>
              <a:rPr lang="en-US" i="1" dirty="0">
                <a:latin typeface="Calibri"/>
                <a:cs typeface="Calibri"/>
                <a:sym typeface="Calibri"/>
              </a:rPr>
              <a:t>The identification and registration of UASC should happen as soon as possible to collect basic tracing information, to void information being lost, and to increases chances of reunification.</a:t>
            </a:r>
            <a:endParaRPr lang="en-US" i="1" dirty="0">
              <a:latin typeface="Calibri"/>
              <a:cs typeface="Calibri"/>
            </a:endParaRPr>
          </a:p>
          <a:p>
            <a:r>
              <a:rPr lang="en-US" i="1" dirty="0">
                <a:latin typeface="Calibri"/>
                <a:cs typeface="Calibri"/>
                <a:sym typeface="Calibri"/>
              </a:rPr>
              <a:t>We are all aware of the </a:t>
            </a:r>
            <a:r>
              <a:rPr lang="en-US" b="1" i="1" dirty="0">
                <a:latin typeface="Calibri"/>
                <a:cs typeface="Calibri"/>
                <a:sym typeface="Calibri"/>
              </a:rPr>
              <a:t>do no harm </a:t>
            </a:r>
            <a:r>
              <a:rPr lang="en-US" i="1" dirty="0">
                <a:latin typeface="Calibri"/>
                <a:cs typeface="Calibri"/>
                <a:sym typeface="Calibri"/>
              </a:rPr>
              <a:t>principle in our daily work as caseworkers.</a:t>
            </a:r>
            <a:endParaRPr lang="en-US" i="1" dirty="0">
              <a:latin typeface="Calibri"/>
              <a:cs typeface="Calibri"/>
            </a:endParaRPr>
          </a:p>
          <a:p>
            <a:r>
              <a:rPr lang="en-US" i="1" dirty="0">
                <a:latin typeface="Calibri"/>
                <a:cs typeface="Calibri"/>
                <a:sym typeface="Calibri"/>
              </a:rPr>
              <a:t>Caseworkers need to be aware of actions or approaches which could potentially cause harm</a:t>
            </a:r>
            <a:endParaRPr lang="en-US" i="1" dirty="0">
              <a:latin typeface="Calibri"/>
              <a:cs typeface="Calibri"/>
            </a:endParaRPr>
          </a:p>
          <a:p>
            <a:pPr lvl="1"/>
            <a:r>
              <a:rPr lang="en-US" i="1" dirty="0">
                <a:sym typeface="Calibri"/>
              </a:rPr>
              <a:t>Avoid disrupting current care arrangements during identification</a:t>
            </a:r>
          </a:p>
          <a:p>
            <a:pPr lvl="2"/>
            <a:r>
              <a:rPr lang="en-US" i="1" dirty="0">
                <a:sym typeface="Calibri"/>
              </a:rPr>
              <a:t>e.g. spontaneous foster care (unless in exceptional circumstances when the care arrangement is not in the best interests of the child) </a:t>
            </a:r>
          </a:p>
          <a:p>
            <a:pPr lvl="1"/>
            <a:r>
              <a:rPr lang="en-US" i="1" dirty="0">
                <a:sym typeface="Calibri"/>
              </a:rPr>
              <a:t>Avoid inadvertently creating separations </a:t>
            </a:r>
          </a:p>
          <a:p>
            <a:pPr lvl="2"/>
            <a:r>
              <a:rPr lang="en-US" i="1" dirty="0">
                <a:sym typeface="Calibri"/>
              </a:rPr>
              <a:t>e.g. providing targeted support for UASC only, instead of for all children at risk </a:t>
            </a:r>
          </a:p>
          <a:p>
            <a:pPr lvl="2"/>
            <a:r>
              <a:rPr lang="en-US" i="1" dirty="0">
                <a:sym typeface="Calibri"/>
              </a:rPr>
              <a:t>e.g. creating the perception that children will be better off in alternative care</a:t>
            </a:r>
          </a:p>
          <a:p>
            <a:r>
              <a:rPr lang="en-US" i="1" dirty="0">
                <a:latin typeface="Calibri"/>
                <a:cs typeface="Calibri"/>
                <a:sym typeface="Calibri"/>
              </a:rPr>
              <a:t>Caseworkers can promote family unity and prevent separation by:</a:t>
            </a:r>
            <a:endParaRPr lang="en-US" i="1" dirty="0">
              <a:latin typeface="Calibri"/>
              <a:cs typeface="Calibri"/>
            </a:endParaRPr>
          </a:p>
          <a:p>
            <a:pPr lvl="1"/>
            <a:r>
              <a:rPr lang="en-US" i="1" dirty="0">
                <a:latin typeface="Calibri"/>
                <a:cs typeface="Calibri"/>
                <a:sym typeface="Calibri"/>
              </a:rPr>
              <a:t>Coordinating with local actors to support in the identification of vulnerable children and families. </a:t>
            </a:r>
            <a:endParaRPr lang="en-US" i="1" dirty="0">
              <a:cs typeface="Calibri"/>
            </a:endParaRPr>
          </a:p>
          <a:p>
            <a:pPr lvl="1"/>
            <a:r>
              <a:rPr lang="en-US" i="1" dirty="0">
                <a:latin typeface="Calibri"/>
                <a:cs typeface="Calibri"/>
                <a:sym typeface="Calibri"/>
              </a:rPr>
              <a:t>Advocating for the provision of targeted assistance and economic empowerment to reduce the risk of family separation in emergency situations.</a:t>
            </a:r>
            <a:endParaRPr lang="en-US" i="1" dirty="0">
              <a:latin typeface="Calibri"/>
              <a:cs typeface="Calibri"/>
            </a:endParaRPr>
          </a:p>
          <a:p>
            <a:pPr lvl="1"/>
            <a:r>
              <a:rPr lang="en-US" i="1" dirty="0">
                <a:latin typeface="Calibri"/>
                <a:cs typeface="Calibri"/>
                <a:sym typeface="Calibri"/>
              </a:rPr>
              <a:t>Raising caregivers’ awareness on the risks of sending children away from home or into residential care settings.</a:t>
            </a:r>
            <a:endParaRPr lang="en-US" i="1" dirty="0">
              <a:latin typeface="Calibri"/>
              <a:cs typeface="Calibri"/>
            </a:endParaRPr>
          </a:p>
          <a:p>
            <a:r>
              <a:rPr lang="en-US" i="1" dirty="0">
                <a:sym typeface="Calibri"/>
              </a:rPr>
              <a:t>As we have discussed in Module 1, it is important to understand the socio-cultural practices regarding family structures and childcare in each context </a:t>
            </a:r>
          </a:p>
          <a:p>
            <a:r>
              <a:rPr lang="en-US" i="1" dirty="0">
                <a:sym typeface="Calibri"/>
              </a:rPr>
              <a:t>This will also help us to safely and effectively identify UASC. </a:t>
            </a:r>
          </a:p>
          <a:p>
            <a:pPr marL="0" indent="0">
              <a:buNone/>
            </a:pPr>
            <a:endParaRPr lang="en-US" dirty="0">
              <a:sym typeface="Calibri"/>
            </a:endParaRPr>
          </a:p>
          <a:p>
            <a:pPr marL="0" indent="0">
              <a:buNone/>
            </a:pPr>
            <a:r>
              <a:rPr lang="en-US" b="1" dirty="0"/>
              <a:t>CONTINUED </a:t>
            </a:r>
            <a:r>
              <a:rPr lang="en-US" b="1" dirty="0">
                <a:sym typeface="Wingdings" panose="05000000000000000000" pitchFamily="2" charset="2"/>
              </a:rPr>
              <a:t></a:t>
            </a:r>
            <a:endParaRPr lang="en-US" b="1" dirty="0"/>
          </a:p>
          <a:p>
            <a:endParaRPr lang="en-US" dirty="0"/>
          </a:p>
          <a:p>
            <a:endParaRPr lang="en-US" dirty="0">
              <a:sym typeface="Calibri"/>
            </a:endParaRPr>
          </a:p>
        </p:txBody>
      </p:sp>
      <p:sp>
        <p:nvSpPr>
          <p:cNvPr id="4" name="Slide Image Placeholder 3">
            <a:extLst>
              <a:ext uri="{FF2B5EF4-FFF2-40B4-BE49-F238E27FC236}">
                <a16:creationId xmlns:a16="http://schemas.microsoft.com/office/drawing/2014/main" id="{1AEC3644-0594-143A-A5A9-C61E8FBA7AB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11A6034-398E-0CBC-EDC5-1E71411CB3D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dirty="0">
              <a:latin typeface="+mn-lt"/>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ANSWERS</a:t>
            </a:r>
          </a:p>
          <a:p>
            <a:pPr marL="0" indent="0">
              <a:buNone/>
            </a:pPr>
            <a:r>
              <a:rPr lang="en-US" b="1" dirty="0">
                <a:sym typeface="Calibri"/>
              </a:rPr>
              <a:t>Case Scenario: Bienvenu</a:t>
            </a:r>
          </a:p>
          <a:p>
            <a:r>
              <a:rPr lang="en-US" b="1" dirty="0">
                <a:sym typeface="Calibri"/>
              </a:rPr>
              <a:t>1) On-going need for monitoring and support</a:t>
            </a:r>
          </a:p>
          <a:p>
            <a:pPr lvl="1"/>
            <a:r>
              <a:rPr lang="en-US" dirty="0">
                <a:sym typeface="Calibri"/>
              </a:rPr>
              <a:t>Ensure that the family and Bienvenu have all the information on available helplines and other services, in case they may face issues in the future. </a:t>
            </a:r>
          </a:p>
          <a:p>
            <a:pPr lvl="1"/>
            <a:r>
              <a:rPr lang="en-US" dirty="0">
                <a:sym typeface="Calibri"/>
              </a:rPr>
              <a:t>Verify if support can be provided/ referrals can be made regarding the consequences of Bienvenu’s mother’s injury. This may in the long term also help her to find work again, as a way for the family to have a more stable household income. </a:t>
            </a:r>
          </a:p>
          <a:p>
            <a:pPr lvl="1"/>
            <a:r>
              <a:rPr lang="en-US" dirty="0">
                <a:sym typeface="Calibri"/>
              </a:rPr>
              <a:t>The boy is 17 years old and works sometimes a few hours per day, but this does not seem to expose him to risks. </a:t>
            </a:r>
          </a:p>
          <a:p>
            <a:pPr lvl="1"/>
            <a:r>
              <a:rPr lang="en-US" dirty="0">
                <a:sym typeface="Calibri"/>
              </a:rPr>
              <a:t>The caseworker needs to verify if all the objectives of the case plan are met. </a:t>
            </a:r>
          </a:p>
          <a:p>
            <a:pPr lvl="1"/>
            <a:r>
              <a:rPr lang="en-US" dirty="0">
                <a:sym typeface="Calibri"/>
              </a:rPr>
              <a:t>If this is indeed the case, no on-going monitoring is needed</a:t>
            </a:r>
          </a:p>
          <a:p>
            <a:r>
              <a:rPr lang="en-US" b="1" dirty="0">
                <a:sym typeface="Calibri"/>
              </a:rPr>
              <a:t>2) Risks and/or outstanding needs</a:t>
            </a:r>
          </a:p>
          <a:p>
            <a:pPr lvl="1"/>
            <a:r>
              <a:rPr lang="en-US" dirty="0">
                <a:sym typeface="Calibri"/>
              </a:rPr>
              <a:t>The father of Bienvenu has work, but it does not provide him with a stable income, but the family is able to manage, yet sometimes with difficulties. No high levels of risks are identified at present.  </a:t>
            </a:r>
          </a:p>
          <a:p>
            <a:r>
              <a:rPr lang="en-US" b="1" dirty="0">
                <a:sym typeface="Calibri"/>
              </a:rPr>
              <a:t>3) Recommendation</a:t>
            </a:r>
          </a:p>
          <a:p>
            <a:pPr lvl="1"/>
            <a:r>
              <a:rPr lang="en-US" dirty="0">
                <a:sym typeface="Calibri"/>
              </a:rPr>
              <a:t>The case can be closed. Should anything specific change, particularly with regards to the ability of the family to generate household income, with potential negative child protection outcomes/ risks, the case may need to be re-opened. </a:t>
            </a:r>
          </a:p>
          <a:p>
            <a:endParaRPr lang="en-US" dirty="0"/>
          </a:p>
          <a:p>
            <a:pPr marL="0" indent="0">
              <a:buNone/>
            </a:pPr>
            <a:r>
              <a:rPr lang="en-US" b="1" dirty="0">
                <a:sym typeface="Calibri"/>
              </a:rPr>
              <a:t>Case Scenario: Pablo</a:t>
            </a:r>
          </a:p>
          <a:p>
            <a:r>
              <a:rPr lang="en-US" b="1" dirty="0">
                <a:sym typeface="Calibri"/>
              </a:rPr>
              <a:t>1) Is there an on-going need for monitoring and support? </a:t>
            </a:r>
          </a:p>
          <a:p>
            <a:pPr lvl="1"/>
            <a:r>
              <a:rPr lang="en-US" dirty="0">
                <a:sym typeface="Calibri"/>
              </a:rPr>
              <a:t>Monitoring visits have decreased in frequency and support provided by the caseworker is now minimal; the family have developed strategies to deal with the occasional issues related to Pablo’s emotional distress. </a:t>
            </a:r>
          </a:p>
          <a:p>
            <a:pPr lvl="1"/>
            <a:r>
              <a:rPr lang="en-US" dirty="0">
                <a:sym typeface="Calibri"/>
              </a:rPr>
              <a:t>The family have other support mechanisms in place and from a protection perspective and in relation to the alternative care there is no requirement for ongoing monitoring and support.</a:t>
            </a:r>
          </a:p>
          <a:p>
            <a:r>
              <a:rPr lang="en-US" b="1" dirty="0">
                <a:sym typeface="Calibri"/>
              </a:rPr>
              <a:t>2) Risks and/or outstanding needs</a:t>
            </a:r>
          </a:p>
          <a:p>
            <a:pPr lvl="1"/>
            <a:r>
              <a:rPr lang="en-US" dirty="0">
                <a:sym typeface="Calibri"/>
              </a:rPr>
              <a:t>All the protection issues and concerns have been addressed, the criteria for closing cases are met and from a child protection perspective there are no outstanding needs.</a:t>
            </a:r>
          </a:p>
          <a:p>
            <a:pPr lvl="1"/>
            <a:r>
              <a:rPr lang="en-US" dirty="0">
                <a:sym typeface="Calibri"/>
              </a:rPr>
              <a:t>In relation to Pablo’s care arrangement this is still a temporary care arrangement and consideration should be given to formalizing this (beyond registration with the NGO) e.g., through the local authorities or court system. </a:t>
            </a:r>
          </a:p>
          <a:p>
            <a:pPr lvl="1"/>
            <a:r>
              <a:rPr lang="en-US" dirty="0">
                <a:sym typeface="Calibri"/>
              </a:rPr>
              <a:t>Long term care arrangements should not be considered in emergency settings until all tracing efforts have been exhausted – two years is often the timeline referred to. </a:t>
            </a:r>
          </a:p>
          <a:p>
            <a:pPr lvl="2"/>
            <a:r>
              <a:rPr lang="en-US" dirty="0">
                <a:sym typeface="Calibri"/>
              </a:rPr>
              <a:t>In this situation it is unlikely that Pablo’s parents survived the earthquake, even though there is no confirmation</a:t>
            </a:r>
          </a:p>
          <a:p>
            <a:pPr lvl="2"/>
            <a:r>
              <a:rPr lang="en-US" dirty="0">
                <a:sym typeface="Calibri"/>
              </a:rPr>
              <a:t>His only other relatives do not feel able to care for Pablo full time. </a:t>
            </a:r>
          </a:p>
          <a:p>
            <a:pPr lvl="2"/>
            <a:r>
              <a:rPr lang="en-US" dirty="0">
                <a:sym typeface="Calibri"/>
              </a:rPr>
              <a:t>Since the foster carers have expressed their willingness and commitment to long term care and Pablo wishes to remain in their care, this is likely to be the best option. </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2" name="Google Shape;725;p48:notes">
            <a:extLst>
              <a:ext uri="{FF2B5EF4-FFF2-40B4-BE49-F238E27FC236}">
                <a16:creationId xmlns:a16="http://schemas.microsoft.com/office/drawing/2014/main" id="{57054FDF-EEB9-6B22-4E93-3B6684A884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130</a:t>
            </a:fld>
            <a:endParaRPr lang="en-US" sz="1200" dirty="0">
              <a:latin typeface="+mn-lt"/>
            </a:endParaRPr>
          </a:p>
        </p:txBody>
      </p:sp>
    </p:spTree>
    <p:extLst>
      <p:ext uri="{BB962C8B-B14F-4D97-AF65-F5344CB8AC3E}">
        <p14:creationId xmlns:p14="http://schemas.microsoft.com/office/powerpoint/2010/main" val="17892770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n-US" dirty="0">
                <a:sym typeface="Calibri"/>
              </a:rPr>
              <a:t>Issues remaining relate to future/ongoing rehabilitative support, updating prostheses as Pablo grows and addressing any issues arising. </a:t>
            </a:r>
          </a:p>
          <a:p>
            <a:pPr lvl="2"/>
            <a:r>
              <a:rPr lang="en-US" dirty="0">
                <a:sym typeface="Calibri"/>
              </a:rPr>
              <a:t>Marguerite’s concern is that the local hospital has minimal resources and they may need to pay for future care. </a:t>
            </a:r>
          </a:p>
          <a:p>
            <a:pPr lvl="2"/>
            <a:r>
              <a:rPr lang="en-US" dirty="0">
                <a:sym typeface="Calibri"/>
              </a:rPr>
              <a:t>This should be discussed with the organization for persons with disabilities with whom Marguerite is in contact before the case is closed. </a:t>
            </a:r>
          </a:p>
          <a:p>
            <a:pPr lvl="2"/>
            <a:r>
              <a:rPr lang="en-US" dirty="0">
                <a:sym typeface="Calibri"/>
              </a:rPr>
              <a:t>An international organization working with persons with disabilities is now working in the country and the caseworker should also make an initial referral to them.</a:t>
            </a:r>
          </a:p>
          <a:p>
            <a:pPr lvl="1"/>
            <a:r>
              <a:rPr lang="en-US" dirty="0">
                <a:sym typeface="Calibri"/>
              </a:rPr>
              <a:t>Regarding MHPSS and behavior support, currently the family feel they have the strategies they need. </a:t>
            </a:r>
          </a:p>
          <a:p>
            <a:pPr lvl="2"/>
            <a:r>
              <a:rPr lang="en-US" dirty="0">
                <a:sym typeface="Calibri"/>
              </a:rPr>
              <a:t>Prior to closing the case a mapping should be conducted, if not already in place, of local organizations or community groups where they may be able to access support if needed in the future.</a:t>
            </a:r>
          </a:p>
          <a:p>
            <a:r>
              <a:rPr lang="en-US" b="1" dirty="0">
                <a:sym typeface="Calibri"/>
              </a:rPr>
              <a:t>3) Recommendation</a:t>
            </a:r>
          </a:p>
          <a:p>
            <a:pPr lvl="1"/>
            <a:r>
              <a:rPr lang="en-US" dirty="0">
                <a:sym typeface="Calibri"/>
              </a:rPr>
              <a:t>The next visit should be used to share information and discuss the potential actions described above and then to plan for a transition period. The caseworker can look into options to hand over responsibilities to national authorities, if this is in the child’s bets interest. Before considering to hand over and close the case, one or two more visits might be needed to ensure the family are confident and have the resources they need for the future.</a:t>
            </a:r>
          </a:p>
          <a:p>
            <a:pPr marL="0" indent="0">
              <a:buNone/>
            </a:pPr>
            <a:endParaRPr lang="en-US" dirty="0">
              <a:sym typeface="Calibri"/>
            </a:endParaRPr>
          </a:p>
        </p:txBody>
      </p:sp>
      <p:sp>
        <p:nvSpPr>
          <p:cNvPr id="2" name="Google Shape;725;p48:notes">
            <a:extLst>
              <a:ext uri="{FF2B5EF4-FFF2-40B4-BE49-F238E27FC236}">
                <a16:creationId xmlns:a16="http://schemas.microsoft.com/office/drawing/2014/main" id="{A4EA32B8-62C7-0CFF-FA6C-3275E79EB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131</a:t>
            </a:fld>
            <a:endParaRPr lang="en-US" sz="1200" dirty="0">
              <a:latin typeface="+mn-lt"/>
            </a:endParaRPr>
          </a:p>
        </p:txBody>
      </p:sp>
    </p:spTree>
    <p:extLst>
      <p:ext uri="{BB962C8B-B14F-4D97-AF65-F5344CB8AC3E}">
        <p14:creationId xmlns:p14="http://schemas.microsoft.com/office/powerpoint/2010/main" val="323779691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2" name="Google Shape;1732;p96: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p:txBody>
      </p:sp>
      <p:sp>
        <p:nvSpPr>
          <p:cNvPr id="3" name="Slide Image Placeholder 2">
            <a:extLst>
              <a:ext uri="{FF2B5EF4-FFF2-40B4-BE49-F238E27FC236}">
                <a16:creationId xmlns:a16="http://schemas.microsoft.com/office/drawing/2014/main" id="{8D4D4A94-7FA9-B91C-8255-F22F982172D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AED96A9-0BE6-4FFE-9B70-051E4931E4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132</a:t>
            </a:fld>
            <a:endParaRPr lang="en-US" sz="1200" dirty="0">
              <a:latin typeface="+mn-lt"/>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1" name="Google Shape;1741;p97: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Now we will wrap up the training. </a:t>
            </a:r>
          </a:p>
          <a:p>
            <a:r>
              <a:rPr lang="en-US" i="1" dirty="0">
                <a:sym typeface="Calibri"/>
              </a:rPr>
              <a:t>Before we end, we would like to </a:t>
            </a:r>
          </a:p>
          <a:p>
            <a:pPr lvl="1"/>
            <a:r>
              <a:rPr lang="en-US" i="1" dirty="0">
                <a:sym typeface="Calibri"/>
              </a:rPr>
              <a:t>do a recap of the training together</a:t>
            </a:r>
          </a:p>
          <a:p>
            <a:pPr lvl="1"/>
            <a:r>
              <a:rPr lang="en-US" i="1" dirty="0">
                <a:sym typeface="Calibri"/>
              </a:rPr>
              <a:t>receive your feedback</a:t>
            </a:r>
          </a:p>
          <a:p>
            <a:pPr lvl="1"/>
            <a:r>
              <a:rPr lang="en-US" i="1" dirty="0">
                <a:sym typeface="Calibri"/>
              </a:rPr>
              <a:t>complete the post-training test</a:t>
            </a:r>
            <a:endParaRPr lang="en-US" i="1" dirty="0"/>
          </a:p>
        </p:txBody>
      </p:sp>
      <p:sp>
        <p:nvSpPr>
          <p:cNvPr id="3" name="Slide Image Placeholder 2">
            <a:extLst>
              <a:ext uri="{FF2B5EF4-FFF2-40B4-BE49-F238E27FC236}">
                <a16:creationId xmlns:a16="http://schemas.microsoft.com/office/drawing/2014/main" id="{43E605AD-3FD8-21E8-22EC-BEC8007BBAC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2180AA-1124-C60A-0984-032A208011F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133</a:t>
            </a:fld>
            <a:endParaRPr lang="en-US" sz="1200" dirty="0">
              <a:latin typeface="+mn-lt"/>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9" name="Google Shape;1759;p98: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List the learning objectives and refer to the different sessions based on each learning objective</a:t>
            </a:r>
          </a:p>
          <a:p>
            <a:r>
              <a:rPr lang="en-US" i="1" dirty="0">
                <a:sym typeface="Calibri"/>
              </a:rPr>
              <a:t>Do you feel able to:</a:t>
            </a:r>
            <a:endParaRPr lang="en-US" i="1" dirty="0"/>
          </a:p>
          <a:p>
            <a:pPr lvl="1"/>
            <a:r>
              <a:rPr lang="en-US" i="1" dirty="0">
                <a:sym typeface="Calibri"/>
              </a:rPr>
              <a:t>Describe specific considerations for UASC throughout the case management cycle?</a:t>
            </a:r>
            <a:endParaRPr lang="en-US" i="1" dirty="0"/>
          </a:p>
          <a:p>
            <a:pPr lvl="1"/>
            <a:r>
              <a:rPr lang="en-US" i="1" dirty="0">
                <a:sym typeface="Calibri"/>
              </a:rPr>
              <a:t>Explain why alternative care might be required in humanitarian crises and which care options are most appropriate?</a:t>
            </a:r>
            <a:endParaRPr lang="en-US" i="1" dirty="0"/>
          </a:p>
          <a:p>
            <a:pPr lvl="1"/>
            <a:r>
              <a:rPr lang="en-US" i="1" dirty="0">
                <a:sym typeface="Calibri"/>
              </a:rPr>
              <a:t>Describe the steps involved in family tracing and the key actions and best practices at each step?</a:t>
            </a:r>
          </a:p>
          <a:p>
            <a:r>
              <a:rPr lang="en-US" i="1" dirty="0">
                <a:sym typeface="Calibri"/>
              </a:rPr>
              <a:t>You will be able to provide feedback after the training. </a:t>
            </a:r>
          </a:p>
          <a:p>
            <a:r>
              <a:rPr lang="en-US" i="1" dirty="0">
                <a:sym typeface="Calibri"/>
              </a:rPr>
              <a:t>Does anyone have any questions or clarifications?</a:t>
            </a:r>
            <a:endParaRPr lang="en-US" dirty="0">
              <a:sym typeface="Calibri"/>
            </a:endParaRPr>
          </a:p>
        </p:txBody>
      </p:sp>
      <p:sp>
        <p:nvSpPr>
          <p:cNvPr id="3" name="Slide Image Placeholder 2">
            <a:extLst>
              <a:ext uri="{FF2B5EF4-FFF2-40B4-BE49-F238E27FC236}">
                <a16:creationId xmlns:a16="http://schemas.microsoft.com/office/drawing/2014/main" id="{3FBF5A61-C157-2B3B-812C-4A5710ADCE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641FEEC-88CA-A334-BDCD-9F5302BC5D5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134</a:t>
            </a:fld>
            <a:endParaRPr lang="en-US" sz="1200" dirty="0">
              <a:latin typeface="+mn-lt"/>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5" name="Google Shape;1785;p99:notes"/>
          <p:cNvSpPr txBox="1">
            <a:spLocks noGrp="1"/>
          </p:cNvSpPr>
          <p:nvPr>
            <p:ph type="body" idx="1"/>
          </p:nvPr>
        </p:nvSpPr>
        <p:spPr/>
        <p:txBody>
          <a:bodyPr/>
          <a:lstStyle/>
          <a:p>
            <a:pPr marL="0" indent="0">
              <a:buNone/>
            </a:pPr>
            <a:r>
              <a:rPr lang="en-US" b="1" dirty="0">
                <a:sym typeface="Calibri"/>
              </a:rPr>
              <a:t>INDIVDUAL WORK (5 minutes)</a:t>
            </a:r>
          </a:p>
          <a:p>
            <a:r>
              <a:rPr lang="en-US" dirty="0">
                <a:sym typeface="Calibri"/>
              </a:rPr>
              <a:t>Guide participants to </a:t>
            </a:r>
            <a:r>
              <a:rPr lang="en-US" b="1" dirty="0">
                <a:sym typeface="Calibri"/>
              </a:rPr>
              <a:t>Workbook page x: x</a:t>
            </a:r>
          </a:p>
          <a:p>
            <a:r>
              <a:rPr lang="en-US" dirty="0">
                <a:sym typeface="Calibri"/>
              </a:rPr>
              <a:t>Write down three things that you learnt during this module. </a:t>
            </a:r>
            <a:endParaRPr lang="en-US" dirty="0"/>
          </a:p>
          <a:p>
            <a:r>
              <a:rPr lang="en-US" i="1" dirty="0">
                <a:sym typeface="Calibri"/>
              </a:rPr>
              <a:t>Reflect on following questions and write it down</a:t>
            </a:r>
          </a:p>
          <a:p>
            <a:pPr lvl="1"/>
            <a:r>
              <a:rPr lang="en-US" i="1" dirty="0">
                <a:sym typeface="Calibri"/>
              </a:rPr>
              <a:t>What surprised you? </a:t>
            </a:r>
            <a:endParaRPr lang="en-US" i="1" dirty="0"/>
          </a:p>
          <a:p>
            <a:pPr lvl="1"/>
            <a:r>
              <a:rPr lang="en-US" i="1" dirty="0">
                <a:sym typeface="Calibri"/>
              </a:rPr>
              <a:t>What challenged you? </a:t>
            </a:r>
            <a:endParaRPr lang="en-US" i="1" dirty="0"/>
          </a:p>
          <a:p>
            <a:pPr lvl="1"/>
            <a:r>
              <a:rPr lang="en-US" i="1" dirty="0">
                <a:sym typeface="Calibri"/>
              </a:rPr>
              <a:t>What would you like to know more about. </a:t>
            </a:r>
            <a:endParaRPr lang="en-US" i="1" dirty="0"/>
          </a:p>
          <a:p>
            <a:endParaRPr lang="en-US" dirty="0">
              <a:sym typeface="Calibri"/>
            </a:endParaRPr>
          </a:p>
          <a:p>
            <a:pPr marL="0" indent="0">
              <a:buNone/>
            </a:pPr>
            <a:r>
              <a:rPr lang="en-US" b="1" dirty="0">
                <a:sym typeface="Calibri"/>
              </a:rPr>
              <a:t>PLENARY DISCUSSION</a:t>
            </a:r>
          </a:p>
          <a:p>
            <a:r>
              <a:rPr lang="en-US" i="1" dirty="0">
                <a:sym typeface="Calibri"/>
              </a:rPr>
              <a:t>Would anyone like to share something they have learnt today?</a:t>
            </a:r>
            <a:endParaRPr lang="en-US" i="1" dirty="0"/>
          </a:p>
          <a:p>
            <a:r>
              <a:rPr lang="en-US" i="1" dirty="0">
                <a:sym typeface="Calibri"/>
              </a:rPr>
              <a:t>Would anyone like to share something they want to learn more about?</a:t>
            </a:r>
            <a:endParaRPr lang="en-US" i="1" dirty="0"/>
          </a:p>
          <a:p>
            <a:r>
              <a:rPr lang="en-US" dirty="0">
                <a:sym typeface="Calibri"/>
              </a:rPr>
              <a:t>Explain the when the next module will start.</a:t>
            </a:r>
            <a:endParaRPr lang="en-US" dirty="0"/>
          </a:p>
          <a:p>
            <a:r>
              <a:rPr lang="en-US" dirty="0">
                <a:sym typeface="Calibri"/>
              </a:rPr>
              <a:t>Thank the participants for their participation.</a:t>
            </a:r>
          </a:p>
          <a:p>
            <a:endParaRPr lang="en-US" dirty="0">
              <a:sym typeface="Calibri"/>
            </a:endParaRPr>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B885C122-168C-2846-8ED5-F8EA631D9EF3}"/>
              </a:ext>
            </a:extLst>
          </p:cNvPr>
          <p:cNvSpPr>
            <a:spLocks noGrp="1" noRot="1" noChangeAspect="1"/>
          </p:cNvSpPr>
          <p:nvPr>
            <p:ph type="sldImg"/>
          </p:nvPr>
        </p:nvSpPr>
        <p:spPr/>
      </p:sp>
      <p:sp>
        <p:nvSpPr>
          <p:cNvPr id="11" name="Google Shape;725;p48:notes">
            <a:extLst>
              <a:ext uri="{FF2B5EF4-FFF2-40B4-BE49-F238E27FC236}">
                <a16:creationId xmlns:a16="http://schemas.microsoft.com/office/drawing/2014/main" id="{BB5639D7-C1E4-4608-8E62-DEBDB8B868F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135</a:t>
            </a:fld>
            <a:endParaRPr lang="en-US" sz="1200" dirty="0">
              <a:latin typeface="+mn-lt"/>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7" name="Google Shape;1797;p100:notes"/>
          <p:cNvSpPr txBox="1">
            <a:spLocks noGrp="1"/>
          </p:cNvSpPr>
          <p:nvPr>
            <p:ph type="body" idx="1"/>
          </p:nvPr>
        </p:nvSpPr>
        <p:spPr/>
        <p:txBody>
          <a:bodyPr/>
          <a:lstStyle/>
          <a:p>
            <a:pPr marL="0" indent="0">
              <a:buNone/>
            </a:pPr>
            <a:r>
              <a:rPr lang="en-US" b="1" dirty="0">
                <a:sym typeface="Calibri"/>
              </a:rPr>
              <a:t>PREPARE</a:t>
            </a:r>
          </a:p>
          <a:p>
            <a:r>
              <a:rPr lang="en-US" dirty="0">
                <a:sym typeface="Calibri"/>
              </a:rPr>
              <a:t>Print copes of the post-training test. </a:t>
            </a:r>
          </a:p>
          <a:p>
            <a:pPr marL="0" indent="0">
              <a:buNone/>
            </a:pPr>
            <a:endParaRPr lang="en-US" dirty="0">
              <a:sym typeface="Calibri"/>
            </a:endParaRPr>
          </a:p>
          <a:p>
            <a:pPr marL="0" indent="0">
              <a:buNone/>
            </a:pPr>
            <a:r>
              <a:rPr lang="en-US" b="1" dirty="0">
                <a:sym typeface="Calibri"/>
              </a:rPr>
              <a:t>INDIVIDUAL WORK (15 minutes)</a:t>
            </a:r>
          </a:p>
          <a:p>
            <a:r>
              <a:rPr lang="en-US" i="1" dirty="0">
                <a:sym typeface="Calibri"/>
              </a:rPr>
              <a:t>I am now going to ask you to complete the post-training test. </a:t>
            </a:r>
          </a:p>
          <a:p>
            <a:r>
              <a:rPr lang="en-US" i="1" dirty="0">
                <a:sym typeface="Calibri"/>
              </a:rPr>
              <a:t>You have 15 minutes to complete this. </a:t>
            </a:r>
          </a:p>
          <a:p>
            <a:r>
              <a:rPr lang="en-US" i="1" dirty="0">
                <a:sym typeface="Calibri"/>
              </a:rPr>
              <a:t>The test will not be graded and you will not be judged on how you perform in this. </a:t>
            </a:r>
          </a:p>
          <a:p>
            <a:r>
              <a:rPr lang="en-US" i="1" dirty="0">
                <a:sym typeface="Calibri"/>
              </a:rPr>
              <a:t>The purpose is to help us to assess the effectiveness of the training. </a:t>
            </a:r>
          </a:p>
          <a:p>
            <a:r>
              <a:rPr lang="en-US" dirty="0">
                <a:sym typeface="Calibri"/>
              </a:rPr>
              <a:t>Share the copies of the post test and ask participants to complete it</a:t>
            </a:r>
          </a:p>
          <a:p>
            <a:r>
              <a:rPr lang="en-US" dirty="0">
                <a:sym typeface="Calibri"/>
              </a:rPr>
              <a:t>Once participants have completed the test, thank participants and close the training.</a:t>
            </a:r>
          </a:p>
        </p:txBody>
      </p:sp>
      <p:sp>
        <p:nvSpPr>
          <p:cNvPr id="3" name="Slide Image Placeholder 2">
            <a:extLst>
              <a:ext uri="{FF2B5EF4-FFF2-40B4-BE49-F238E27FC236}">
                <a16:creationId xmlns:a16="http://schemas.microsoft.com/office/drawing/2014/main" id="{0F74A672-A922-C32D-6581-4ED04125B4F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413F47-DC0A-2B71-D641-FF08C25F2A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136</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1" name="Google Shape;421;p11:notes"/>
          <p:cNvSpPr txBox="1">
            <a:spLocks noGrp="1"/>
          </p:cNvSpPr>
          <p:nvPr>
            <p:ph type="body" idx="1"/>
          </p:nvPr>
        </p:nvSpPr>
        <p:spPr>
          <a:xfrm>
            <a:off x="479425" y="460375"/>
            <a:ext cx="6140450" cy="9211335"/>
          </a:xfrm>
        </p:spPr>
        <p:txBody>
          <a:bodyPr/>
          <a:lstStyle/>
          <a:p>
            <a:r>
              <a:rPr lang="en-US" i="1" dirty="0">
                <a:sym typeface="Calibri"/>
              </a:rPr>
              <a:t>Do you think all UASC should be identified and registered for the purpose of receiving case management support? </a:t>
            </a:r>
            <a:endParaRPr lang="en-US" i="1" dirty="0"/>
          </a:p>
          <a:p>
            <a:pPr lvl="1"/>
            <a:r>
              <a:rPr lang="en-US" i="1" dirty="0">
                <a:latin typeface="Calibri"/>
                <a:cs typeface="Calibri"/>
                <a:sym typeface="Calibri"/>
              </a:rPr>
              <a:t>If UASC lack appropriate care and/or they need FTR support and/or they face additional or compounding protection risks; they need case management services.</a:t>
            </a:r>
            <a:endParaRPr lang="en-US" i="1" dirty="0">
              <a:latin typeface="Calibri"/>
              <a:cs typeface="Calibri"/>
            </a:endParaRPr>
          </a:p>
          <a:p>
            <a:pPr lvl="1"/>
            <a:r>
              <a:rPr lang="en-US" i="1" dirty="0">
                <a:latin typeface="Calibri"/>
                <a:cs typeface="Calibri"/>
                <a:sym typeface="Calibri"/>
              </a:rPr>
              <a:t>At the same time, caseworkers need to be aware that when UASC are well cared for, they are in contact with their family, and they do not face protection issues, they therefore do not always need case management support, though this could change over time. </a:t>
            </a:r>
            <a:endParaRPr lang="en-US" i="1" dirty="0"/>
          </a:p>
          <a:p>
            <a:r>
              <a:rPr lang="en-US" i="1" dirty="0">
                <a:sym typeface="Calibri"/>
              </a:rPr>
              <a:t>As we have learned in the Level 1 Case Management Training, case management programs should have:</a:t>
            </a:r>
          </a:p>
          <a:p>
            <a:pPr lvl="1"/>
            <a:r>
              <a:rPr lang="en-US" i="1" dirty="0">
                <a:latin typeface="Calibri"/>
                <a:cs typeface="Calibri"/>
                <a:sym typeface="Calibri"/>
              </a:rPr>
              <a:t>Criteria to determine what children are eligible to receive case management services</a:t>
            </a:r>
            <a:endParaRPr lang="en-US" i="1" dirty="0"/>
          </a:p>
          <a:p>
            <a:pPr lvl="1"/>
            <a:r>
              <a:rPr lang="en-US" i="1" dirty="0">
                <a:latin typeface="Calibri"/>
                <a:cs typeface="Calibri"/>
                <a:sym typeface="Calibri"/>
              </a:rPr>
              <a:t>Guidance for assessing risks and prioritizing cases.</a:t>
            </a:r>
            <a:endParaRPr lang="en-US" i="1" dirty="0">
              <a:latin typeface="Calibri"/>
              <a:cs typeface="Calibri"/>
            </a:endParaRPr>
          </a:p>
          <a:p>
            <a:r>
              <a:rPr lang="en-US" i="1" dirty="0">
                <a:latin typeface="Calibri"/>
                <a:cs typeface="Calibri"/>
                <a:sym typeface="Calibri"/>
              </a:rPr>
              <a:t>Refer to the criteria, SOPs, prioritization guidance or any other relevant document developed for your specific context. </a:t>
            </a:r>
            <a:endParaRPr lang="en-US" i="1" dirty="0"/>
          </a:p>
          <a:p>
            <a:r>
              <a:rPr lang="en-US" i="1" dirty="0">
                <a:latin typeface="Calibri"/>
                <a:cs typeface="Calibri"/>
                <a:sym typeface="Calibri"/>
              </a:rPr>
              <a:t>Ensure that unaccompanied and separated children, both girls and boys, who are in need of case management services, are pro-actively and effectively identified (in a timely manner).</a:t>
            </a:r>
            <a:endParaRPr lang="en-US" i="1" dirty="0">
              <a:latin typeface="Calibri"/>
              <a:cs typeface="Calibri"/>
            </a:endParaRPr>
          </a:p>
        </p:txBody>
      </p:sp>
      <p:sp>
        <p:nvSpPr>
          <p:cNvPr id="2" name="Google Shape;725;p48:notes">
            <a:extLst>
              <a:ext uri="{FF2B5EF4-FFF2-40B4-BE49-F238E27FC236}">
                <a16:creationId xmlns:a16="http://schemas.microsoft.com/office/drawing/2014/main" id="{4ACC8610-BA24-0456-E99F-96C205D362D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dirty="0">
              <a:latin typeface="+mn-lt"/>
            </a:endParaRPr>
          </a:p>
        </p:txBody>
      </p:sp>
    </p:spTree>
    <p:extLst>
      <p:ext uri="{BB962C8B-B14F-4D97-AF65-F5344CB8AC3E}">
        <p14:creationId xmlns:p14="http://schemas.microsoft.com/office/powerpoint/2010/main" val="54299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8" name="Google Shape;428;p12:notes"/>
          <p:cNvSpPr txBox="1">
            <a:spLocks noGrp="1"/>
          </p:cNvSpPr>
          <p:nvPr>
            <p:ph type="body" idx="1"/>
          </p:nvPr>
        </p:nvSpPr>
        <p:spPr/>
        <p:txBody>
          <a:bodyPr/>
          <a:lstStyle/>
          <a:p>
            <a:pPr marL="0" indent="0">
              <a:buNone/>
            </a:pPr>
            <a:r>
              <a:rPr lang="en-US" b="1" dirty="0">
                <a:sym typeface="Calibri"/>
              </a:rPr>
              <a:t>ADAPT FOR CONTEXT</a:t>
            </a:r>
          </a:p>
          <a:p>
            <a:r>
              <a:rPr lang="en-US" dirty="0">
                <a:latin typeface="Calibri"/>
                <a:cs typeface="Calibri"/>
                <a:sym typeface="Calibri"/>
              </a:rPr>
              <a:t>Edit facilitator notes and slide to reflect the context (where and how UASC can be identified).</a:t>
            </a:r>
            <a:endParaRPr lang="en-US" dirty="0"/>
          </a:p>
          <a:p>
            <a:pPr marL="0" indent="0">
              <a:buNone/>
            </a:pPr>
            <a:r>
              <a:rPr lang="en-US" b="1" dirty="0">
                <a:highlight>
                  <a:schemeClr val="lt1"/>
                </a:highlight>
                <a:sym typeface="Helvetica Neue"/>
              </a:rPr>
              <a:t>_____________________________________________________________________________</a:t>
            </a:r>
          </a:p>
          <a:p>
            <a:endParaRPr lang="en-US" dirty="0">
              <a:sym typeface="Calibri"/>
            </a:endParaRPr>
          </a:p>
          <a:p>
            <a:pPr marL="0" indent="0">
              <a:buNone/>
            </a:pPr>
            <a:r>
              <a:rPr lang="en-US" b="1" dirty="0">
                <a:sym typeface="Calibri"/>
              </a:rPr>
              <a:t>PLNEARY DISCUSSION</a:t>
            </a:r>
          </a:p>
          <a:p>
            <a:r>
              <a:rPr lang="en-US" i="1" dirty="0">
                <a:sym typeface="Calibri"/>
              </a:rPr>
              <a:t>How can UASC be identified and what challenges might be involved? </a:t>
            </a:r>
            <a:endParaRPr lang="en-US" i="1" dirty="0"/>
          </a:p>
          <a:p>
            <a:pPr lvl="1"/>
            <a:r>
              <a:rPr lang="en-US" dirty="0">
                <a:sym typeface="Calibri"/>
              </a:rPr>
              <a:t>UASC are identified in similar ways as other children at risk. </a:t>
            </a:r>
          </a:p>
          <a:p>
            <a:pPr lvl="1"/>
            <a:r>
              <a:rPr lang="en-US" dirty="0">
                <a:sym typeface="Calibri"/>
              </a:rPr>
              <a:t>Sources for identification may include:</a:t>
            </a:r>
          </a:p>
          <a:p>
            <a:pPr lvl="2"/>
            <a:r>
              <a:rPr lang="en-US" dirty="0">
                <a:sym typeface="Calibri"/>
              </a:rPr>
              <a:t>community leaders/members/community workers</a:t>
            </a:r>
          </a:p>
          <a:p>
            <a:pPr lvl="2"/>
            <a:r>
              <a:rPr lang="en-US" dirty="0">
                <a:sym typeface="Calibri"/>
              </a:rPr>
              <a:t>community based child protection committees</a:t>
            </a:r>
          </a:p>
          <a:p>
            <a:pPr lvl="2"/>
            <a:r>
              <a:rPr lang="en-US" dirty="0">
                <a:sym typeface="Calibri"/>
              </a:rPr>
              <a:t>staff at schools/ teachers</a:t>
            </a:r>
          </a:p>
          <a:p>
            <a:pPr lvl="2"/>
            <a:r>
              <a:rPr lang="en-US" dirty="0">
                <a:sym typeface="Calibri"/>
              </a:rPr>
              <a:t>government authorities</a:t>
            </a:r>
          </a:p>
          <a:p>
            <a:pPr lvl="2"/>
            <a:r>
              <a:rPr lang="en-US" dirty="0">
                <a:sym typeface="Calibri"/>
              </a:rPr>
              <a:t>registration processes e.g., for refugees (e.g., Government led/ UNHCR)</a:t>
            </a:r>
          </a:p>
          <a:p>
            <a:pPr lvl="2"/>
            <a:r>
              <a:rPr lang="en-US" dirty="0">
                <a:sym typeface="Calibri"/>
              </a:rPr>
              <a:t>help desks for displaced persons/ children</a:t>
            </a:r>
          </a:p>
          <a:p>
            <a:pPr lvl="2"/>
            <a:r>
              <a:rPr lang="en-US" dirty="0">
                <a:sym typeface="Calibri"/>
              </a:rPr>
              <a:t>self-referral (by the child or family)</a:t>
            </a:r>
          </a:p>
          <a:p>
            <a:pPr lvl="2"/>
            <a:r>
              <a:rPr lang="en-US" dirty="0">
                <a:latin typeface="Calibri"/>
                <a:cs typeface="Calibri"/>
                <a:sym typeface="Calibri"/>
              </a:rPr>
              <a:t>day care centers or safe spaces for children living/ working in the streets</a:t>
            </a:r>
            <a:endParaRPr lang="en-US" dirty="0">
              <a:latin typeface="Calibri"/>
              <a:cs typeface="Calibri"/>
            </a:endParaRPr>
          </a:p>
          <a:p>
            <a:pPr lvl="2"/>
            <a:r>
              <a:rPr lang="en-US" dirty="0">
                <a:sym typeface="Calibri"/>
              </a:rPr>
              <a:t>residential care facilities</a:t>
            </a:r>
          </a:p>
          <a:p>
            <a:pPr lvl="2"/>
            <a:r>
              <a:rPr lang="en-US" dirty="0">
                <a:sym typeface="Calibri"/>
              </a:rPr>
              <a:t>colleagues from other sectoral programs e.g., health/nutrition/ education/shelter, etc.</a:t>
            </a:r>
          </a:p>
          <a:p>
            <a:pPr lvl="2"/>
            <a:r>
              <a:rPr lang="en-US" dirty="0">
                <a:sym typeface="Calibri"/>
              </a:rPr>
              <a:t>other organizations/actors</a:t>
            </a:r>
          </a:p>
          <a:p>
            <a:pPr lvl="2"/>
            <a:r>
              <a:rPr lang="en-US" dirty="0">
                <a:sym typeface="Calibri"/>
              </a:rPr>
              <a:t>staff at border entry points (government led/ UNHCR border monitoring teams)</a:t>
            </a:r>
          </a:p>
          <a:p>
            <a:pPr lvl="2"/>
            <a:r>
              <a:rPr lang="en-US" dirty="0">
                <a:latin typeface="Calibri"/>
                <a:cs typeface="Calibri"/>
                <a:sym typeface="Calibri"/>
              </a:rPr>
              <a:t>outreach activities by case management teams and other child protection staff</a:t>
            </a:r>
            <a:endParaRPr lang="en-US" dirty="0">
              <a:latin typeface="Calibri"/>
              <a:cs typeface="Calibri"/>
            </a:endParaRPr>
          </a:p>
          <a:p>
            <a:pPr lvl="2"/>
            <a:r>
              <a:rPr lang="en-US" dirty="0">
                <a:latin typeface="Calibri"/>
                <a:cs typeface="Calibri"/>
                <a:sym typeface="Calibri"/>
              </a:rPr>
              <a:t>staff at detention centers</a:t>
            </a:r>
            <a:endParaRPr lang="en-US" dirty="0">
              <a:latin typeface="Calibri"/>
              <a:cs typeface="Calibri"/>
            </a:endParaRPr>
          </a:p>
          <a:p>
            <a:pPr lvl="1"/>
            <a:endParaRPr lang="en-US" dirty="0">
              <a:sym typeface="Calibri"/>
            </a:endParaRPr>
          </a:p>
          <a:p>
            <a:pPr marL="0" indent="0">
              <a:buNone/>
            </a:pPr>
            <a:r>
              <a:rPr lang="en-US" b="1" dirty="0"/>
              <a:t>CONTINUED </a:t>
            </a:r>
            <a:r>
              <a:rPr lang="en-US" b="1" dirty="0">
                <a:sym typeface="Wingdings" panose="05000000000000000000" pitchFamily="2" charset="2"/>
              </a:rPr>
              <a:t></a:t>
            </a:r>
            <a:endParaRPr lang="en-US" b="1" dirty="0"/>
          </a:p>
        </p:txBody>
      </p:sp>
      <p:sp>
        <p:nvSpPr>
          <p:cNvPr id="4" name="Slide Image Placeholder 3">
            <a:extLst>
              <a:ext uri="{FF2B5EF4-FFF2-40B4-BE49-F238E27FC236}">
                <a16:creationId xmlns:a16="http://schemas.microsoft.com/office/drawing/2014/main" id="{AB12202E-D9C5-7003-9908-844B14D4080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59F7B71-1AD3-3F67-D0C8-EC74DE7EAE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8" name="Google Shape;428;p12:notes"/>
          <p:cNvSpPr txBox="1">
            <a:spLocks noGrp="1"/>
          </p:cNvSpPr>
          <p:nvPr>
            <p:ph type="body" idx="1"/>
          </p:nvPr>
        </p:nvSpPr>
        <p:spPr>
          <a:xfrm>
            <a:off x="479425" y="460375"/>
            <a:ext cx="6140450" cy="9211336"/>
          </a:xfrm>
        </p:spPr>
        <p:txBody>
          <a:bodyPr/>
          <a:lstStyle/>
          <a:p>
            <a:pPr marL="0" indent="0">
              <a:buNone/>
            </a:pPr>
            <a:r>
              <a:rPr lang="en-US" b="1" dirty="0">
                <a:sym typeface="Calibri"/>
              </a:rPr>
              <a:t>PLENARY DISCUSSION</a:t>
            </a:r>
          </a:p>
          <a:p>
            <a:r>
              <a:rPr lang="en-US" i="1" dirty="0">
                <a:sym typeface="Calibri"/>
              </a:rPr>
              <a:t>Sometimes there can be challenges in identifying UASC as some UASC may not be easily detected or may be hidden.</a:t>
            </a:r>
          </a:p>
          <a:p>
            <a:r>
              <a:rPr lang="en-US" i="1" dirty="0">
                <a:sym typeface="Calibri"/>
              </a:rPr>
              <a:t>Which groups of UASC may be less visible or harder to identify?</a:t>
            </a:r>
          </a:p>
          <a:p>
            <a:pPr lvl="1"/>
            <a:r>
              <a:rPr lang="en-US" dirty="0">
                <a:sym typeface="Calibri"/>
              </a:rPr>
              <a:t>Babies and very young children or children with disabilities, as they may not be able to ask for support themselves and people may wish to care for babies as their own.</a:t>
            </a:r>
          </a:p>
          <a:p>
            <a:pPr lvl="1"/>
            <a:r>
              <a:rPr lang="en-US" dirty="0">
                <a:latin typeface="Calibri"/>
                <a:cs typeface="Calibri"/>
                <a:sym typeface="Calibri"/>
              </a:rPr>
              <a:t>Children living and working on the streets that are unaccompanied.</a:t>
            </a:r>
            <a:endParaRPr lang="en-US" dirty="0">
              <a:cs typeface="Calibri"/>
            </a:endParaRPr>
          </a:p>
          <a:p>
            <a:pPr lvl="1"/>
            <a:r>
              <a:rPr lang="en-US" dirty="0">
                <a:sym typeface="Calibri"/>
              </a:rPr>
              <a:t>Children in residential care, including those admitted with or without the consent of their parents/ caregivers.</a:t>
            </a:r>
          </a:p>
          <a:p>
            <a:pPr lvl="1"/>
            <a:r>
              <a:rPr lang="en-US" dirty="0">
                <a:sym typeface="Calibri"/>
              </a:rPr>
              <a:t>Caregivers may not openly reveal the presence of separated children.</a:t>
            </a:r>
          </a:p>
          <a:p>
            <a:r>
              <a:rPr lang="en-US" i="1" dirty="0">
                <a:sym typeface="Calibri"/>
              </a:rPr>
              <a:t>Do you know of examples when caregivers may not openly reveal the presence of unaccompanied separated children? </a:t>
            </a:r>
          </a:p>
          <a:p>
            <a:pPr lvl="1"/>
            <a:r>
              <a:rPr lang="en-US" dirty="0">
                <a:sym typeface="Calibri"/>
              </a:rPr>
              <a:t>Reasons may include: </a:t>
            </a:r>
          </a:p>
          <a:p>
            <a:pPr lvl="2"/>
            <a:r>
              <a:rPr lang="en-US" dirty="0">
                <a:sym typeface="Calibri"/>
              </a:rPr>
              <a:t>Negative beliefs or lack of acceptance regarding foster care within communities; </a:t>
            </a:r>
            <a:endParaRPr lang="en-US" dirty="0"/>
          </a:p>
          <a:p>
            <a:pPr lvl="2"/>
            <a:r>
              <a:rPr lang="en-US" dirty="0">
                <a:latin typeface="Calibri"/>
                <a:cs typeface="Calibri"/>
                <a:sym typeface="Calibri"/>
              </a:rPr>
              <a:t>Exploitation of children within the foster/ extended family, e.g., children being forced to work in the house or on the farm, etc.</a:t>
            </a:r>
            <a:endParaRPr lang="en-US" dirty="0">
              <a:latin typeface="Calibri"/>
              <a:cs typeface="Calibri"/>
            </a:endParaRPr>
          </a:p>
          <a:p>
            <a:pPr lvl="2"/>
            <a:r>
              <a:rPr lang="en-US" dirty="0">
                <a:sym typeface="Calibri"/>
              </a:rPr>
              <a:t>Child marriage and plans to arrange marriage of children.</a:t>
            </a:r>
          </a:p>
          <a:p>
            <a:r>
              <a:rPr lang="en-US" i="1" dirty="0">
                <a:sym typeface="Calibri"/>
              </a:rPr>
              <a:t>Do you have examples of your own experiences? </a:t>
            </a:r>
            <a:endParaRPr lang="en-US" i="1" dirty="0"/>
          </a:p>
          <a:p>
            <a:r>
              <a:rPr lang="en-US" i="1" dirty="0">
                <a:latin typeface="Calibri"/>
                <a:cs typeface="Calibri"/>
                <a:sym typeface="Calibri"/>
              </a:rPr>
              <a:t>What additional measures can we take to identify UASC who may be hidden or harder to identify?</a:t>
            </a:r>
            <a:endParaRPr lang="en-US" i="1" dirty="0">
              <a:latin typeface="Calibri"/>
              <a:cs typeface="Calibri"/>
            </a:endParaRPr>
          </a:p>
          <a:p>
            <a:pPr lvl="1"/>
            <a:r>
              <a:rPr lang="en-US" dirty="0">
                <a:latin typeface="Calibri"/>
                <a:cs typeface="Calibri"/>
                <a:sym typeface="Calibri"/>
              </a:rPr>
              <a:t>Engage with community leaders, religious leaders and other influential people (male and female) in the community to raise awareness and explain reasons for identification i.e., to provide direct support, to provide family reunification services, etc.</a:t>
            </a:r>
            <a:endParaRPr lang="en-US" dirty="0">
              <a:latin typeface="Calibri"/>
              <a:cs typeface="Calibri"/>
            </a:endParaRPr>
          </a:p>
          <a:p>
            <a:pPr lvl="1"/>
            <a:r>
              <a:rPr lang="en-US" dirty="0">
                <a:latin typeface="Calibri"/>
                <a:cs typeface="Calibri"/>
                <a:sym typeface="Calibri"/>
              </a:rPr>
              <a:t>Provide reassurance that the role of the caseworker is to support the child to find his or her family and provide services while this process is ongoing.</a:t>
            </a:r>
            <a:endParaRPr lang="en-US" dirty="0">
              <a:cs typeface="Calibri"/>
            </a:endParaRPr>
          </a:p>
          <a:p>
            <a:pPr lvl="1"/>
            <a:r>
              <a:rPr lang="en-US" dirty="0">
                <a:sym typeface="Calibri"/>
              </a:rPr>
              <a:t>Identify “allies” with influence.</a:t>
            </a:r>
            <a:endParaRPr lang="en-US" dirty="0"/>
          </a:p>
          <a:p>
            <a:pPr lvl="1"/>
            <a:r>
              <a:rPr lang="en-US" dirty="0">
                <a:latin typeface="Calibri"/>
                <a:cs typeface="Calibri"/>
                <a:sym typeface="Calibri"/>
              </a:rPr>
              <a:t>Raise awareness with other actors e.g., community volunteers and staff working in other sectors.</a:t>
            </a:r>
            <a:endParaRPr lang="en-US" dirty="0">
              <a:latin typeface="Calibri"/>
              <a:cs typeface="Calibri"/>
            </a:endParaRPr>
          </a:p>
          <a:p>
            <a:pPr lvl="1"/>
            <a:r>
              <a:rPr lang="en-US" dirty="0">
                <a:latin typeface="Calibri"/>
                <a:cs typeface="Calibri"/>
                <a:sym typeface="Calibri"/>
              </a:rPr>
              <a:t>Engage with children’s groups.</a:t>
            </a:r>
            <a:endParaRPr lang="en-US" dirty="0">
              <a:latin typeface="Calibri"/>
              <a:cs typeface="Calibri"/>
            </a:endParaRPr>
          </a:p>
          <a:p>
            <a:pPr lvl="1"/>
            <a:r>
              <a:rPr lang="en-US" dirty="0">
                <a:latin typeface="Calibri"/>
                <a:cs typeface="Calibri"/>
                <a:sym typeface="Calibri"/>
              </a:rPr>
              <a:t>Outreach activities with children that live and work on the streets.</a:t>
            </a:r>
            <a:endParaRPr lang="en-US" dirty="0">
              <a:latin typeface="Calibri"/>
              <a:cs typeface="Calibri"/>
            </a:endParaRPr>
          </a:p>
          <a:p>
            <a:pPr marL="0" indent="0">
              <a:buNone/>
            </a:pPr>
            <a:endParaRPr lang="en-US" dirty="0">
              <a:sym typeface="Calibri"/>
            </a:endParaRPr>
          </a:p>
          <a:p>
            <a:pPr marL="0" indent="0">
              <a:buClr>
                <a:schemeClr val="dk1"/>
              </a:buClr>
              <a:buSzPts val="1100"/>
              <a:buNone/>
            </a:pPr>
            <a:r>
              <a:rPr lang="en-US" b="1" dirty="0">
                <a:latin typeface="Calibri"/>
                <a:ea typeface="Calibri"/>
                <a:cs typeface="Calibri"/>
                <a:sym typeface="Calibri"/>
              </a:rPr>
              <a:t>EXPLANATION</a:t>
            </a:r>
            <a:endParaRPr lang="en-US" sz="1200" b="1" dirty="0">
              <a:latin typeface="Calibri"/>
              <a:ea typeface="Calibri"/>
              <a:cs typeface="Calibri"/>
              <a:sym typeface="Calibri"/>
            </a:endParaRPr>
          </a:p>
          <a:p>
            <a:pPr marL="180975" indent="-180975">
              <a:buClr>
                <a:schemeClr val="dk1"/>
              </a:buClr>
              <a:buSzPts val="1100"/>
              <a:buFont typeface="Arial"/>
              <a:buChar char="•"/>
            </a:pPr>
            <a:r>
              <a:rPr lang="en-US" i="1" dirty="0">
                <a:latin typeface="Calibri"/>
                <a:ea typeface="Calibri"/>
                <a:cs typeface="Calibri"/>
                <a:sym typeface="Calibri"/>
              </a:rPr>
              <a:t>I</a:t>
            </a:r>
            <a:r>
              <a:rPr lang="en-US" sz="1200" i="1" dirty="0">
                <a:latin typeface="Calibri"/>
                <a:ea typeface="Calibri"/>
                <a:cs typeface="Calibri"/>
                <a:sym typeface="Calibri"/>
              </a:rPr>
              <a:t>n an emergency situation children may be placed in residential care facilities without screening or registration.</a:t>
            </a:r>
            <a:endParaRPr lang="en-US" sz="1200" i="1" dirty="0">
              <a:latin typeface="Calibri"/>
              <a:ea typeface="Calibri"/>
              <a:cs typeface="Calibri"/>
            </a:endParaRPr>
          </a:p>
          <a:p>
            <a:pPr marL="181394" indent="-181394">
              <a:buClr>
                <a:schemeClr val="dk1"/>
              </a:buClr>
              <a:buSzPts val="1100"/>
              <a:buFont typeface="Arial"/>
              <a:buChar char="•"/>
            </a:pPr>
            <a:r>
              <a:rPr lang="en-US" i="1" dirty="0">
                <a:latin typeface="Calibri"/>
                <a:ea typeface="Calibri"/>
                <a:cs typeface="Calibri"/>
                <a:sym typeface="Calibri"/>
              </a:rPr>
              <a:t>If </a:t>
            </a:r>
          </a:p>
          <a:p>
            <a:pPr marL="638594" lvl="1" indent="-181394">
              <a:buClr>
                <a:schemeClr val="dk1"/>
              </a:buClr>
              <a:buSzPts val="1100"/>
              <a:buFont typeface="Arial"/>
              <a:buChar char="•"/>
            </a:pPr>
            <a:r>
              <a:rPr lang="en-US" i="1" dirty="0">
                <a:latin typeface="Calibri"/>
                <a:ea typeface="Calibri"/>
                <a:cs typeface="Calibri"/>
                <a:sym typeface="Calibri"/>
              </a:rPr>
              <a:t>Caseworkers experience difficulties accessing institutions </a:t>
            </a:r>
          </a:p>
          <a:p>
            <a:pPr marL="638175" lvl="1" indent="-180975">
              <a:buClr>
                <a:schemeClr val="dk1"/>
              </a:buClr>
              <a:buSzPts val="1100"/>
              <a:buFont typeface="Arial"/>
              <a:buChar char="•"/>
            </a:pPr>
            <a:r>
              <a:rPr lang="en-US" i="1" dirty="0">
                <a:latin typeface="Calibri"/>
                <a:ea typeface="Calibri"/>
                <a:cs typeface="Calibri"/>
                <a:sym typeface="Calibri"/>
              </a:rPr>
              <a:t>There are concerns that UASC are not receiving FTR and/or other support, </a:t>
            </a:r>
            <a:endParaRPr lang="en-US" i="1" dirty="0">
              <a:latin typeface="Calibri"/>
              <a:ea typeface="Calibri"/>
              <a:cs typeface="Calibri"/>
            </a:endParaRPr>
          </a:p>
          <a:p>
            <a:pPr marL="638594" lvl="1" indent="-181394">
              <a:buClr>
                <a:schemeClr val="dk1"/>
              </a:buClr>
              <a:buSzPts val="1100"/>
              <a:buFont typeface="Arial"/>
              <a:buChar char="•"/>
            </a:pPr>
            <a:r>
              <a:rPr lang="en-US" i="1" dirty="0">
                <a:latin typeface="Calibri"/>
                <a:ea typeface="Calibri"/>
                <a:cs typeface="Calibri"/>
                <a:sym typeface="Calibri"/>
              </a:rPr>
              <a:t>There are concerns that quality standards are not met </a:t>
            </a:r>
          </a:p>
          <a:p>
            <a:pPr marL="638594" lvl="1" indent="-181394">
              <a:buClr>
                <a:schemeClr val="dk1"/>
              </a:buClr>
              <a:buSzPts val="1100"/>
              <a:buFont typeface="Arial"/>
              <a:buChar char="•"/>
            </a:pPr>
            <a:r>
              <a:rPr lang="en-US" i="1" dirty="0">
                <a:latin typeface="Calibri"/>
                <a:ea typeface="Calibri"/>
                <a:cs typeface="Calibri"/>
                <a:sym typeface="Calibri"/>
              </a:rPr>
              <a:t>A more appropriate form of alternative care is required</a:t>
            </a:r>
          </a:p>
          <a:p>
            <a:pPr marL="181394" indent="-181394">
              <a:buClr>
                <a:schemeClr val="dk1"/>
              </a:buClr>
              <a:buSzPts val="1100"/>
              <a:buFont typeface="Arial"/>
              <a:buChar char="•"/>
            </a:pPr>
            <a:r>
              <a:rPr lang="en-US" i="1" dirty="0">
                <a:latin typeface="Calibri"/>
                <a:ea typeface="Calibri"/>
                <a:cs typeface="Calibri"/>
                <a:sym typeface="Calibri"/>
              </a:rPr>
              <a:t>Then</a:t>
            </a:r>
          </a:p>
          <a:p>
            <a:pPr marL="638175" lvl="1" indent="-180975">
              <a:buClr>
                <a:schemeClr val="dk1"/>
              </a:buClr>
              <a:buSzPts val="1100"/>
              <a:buFont typeface="Arial"/>
              <a:buChar char="•"/>
            </a:pPr>
            <a:r>
              <a:rPr lang="en-US" i="1" dirty="0">
                <a:latin typeface="Calibri"/>
                <a:ea typeface="Calibri"/>
                <a:cs typeface="Calibri"/>
                <a:sym typeface="Calibri"/>
              </a:rPr>
              <a:t>This should be discussed with your supervisors/ managers</a:t>
            </a:r>
            <a:endParaRPr lang="en-US" i="1" dirty="0">
              <a:latin typeface="Calibri"/>
              <a:ea typeface="Calibri"/>
              <a:cs typeface="Calibri"/>
            </a:endParaRPr>
          </a:p>
          <a:p>
            <a:pPr marL="638175" lvl="1" indent="-180975">
              <a:buClr>
                <a:schemeClr val="dk1"/>
              </a:buClr>
              <a:buSzPts val="1100"/>
              <a:buFont typeface="Arial"/>
              <a:buChar char="•"/>
            </a:pPr>
            <a:r>
              <a:rPr lang="en-US" i="1" dirty="0">
                <a:latin typeface="Calibri"/>
                <a:ea typeface="Calibri"/>
                <a:cs typeface="Calibri"/>
                <a:sym typeface="Calibri"/>
              </a:rPr>
              <a:t>All concerns regarding lack of access to alternative care options should be addressed with supervisors/managers </a:t>
            </a:r>
            <a:endParaRPr lang="en-US" i="1" dirty="0">
              <a:latin typeface="Calibri"/>
              <a:ea typeface="Calibri"/>
              <a:cs typeface="Calibri"/>
            </a:endParaRPr>
          </a:p>
          <a:p>
            <a:pPr marL="181394" indent="-181394">
              <a:buClr>
                <a:schemeClr val="dk1"/>
              </a:buClr>
              <a:buSzPts val="1100"/>
              <a:buFont typeface="Arial"/>
              <a:buChar char="•"/>
            </a:pPr>
            <a:r>
              <a:rPr lang="en-US" sz="1200" i="1" dirty="0">
                <a:latin typeface="Calibri"/>
                <a:ea typeface="Calibri"/>
                <a:cs typeface="Calibri"/>
                <a:sym typeface="Calibri"/>
              </a:rPr>
              <a:t>Remember that residential care should always be a last resort</a:t>
            </a:r>
          </a:p>
          <a:p>
            <a:pPr marL="180975" indent="-180975">
              <a:buClr>
                <a:schemeClr val="dk1"/>
              </a:buClr>
              <a:buSzPts val="1100"/>
              <a:buFont typeface="Arial"/>
              <a:buChar char="•"/>
            </a:pPr>
            <a:r>
              <a:rPr lang="en-US" i="1" dirty="0">
                <a:latin typeface="Calibri"/>
                <a:ea typeface="Calibri"/>
                <a:cs typeface="Calibri"/>
                <a:sym typeface="Calibri"/>
              </a:rPr>
              <a:t>Alternative care options in a family or community-based setting should generally be regarded as the preferred option, if feasible, available, safe and in the best interests of the child.</a:t>
            </a:r>
            <a:endParaRPr lang="en-US" i="1" dirty="0">
              <a:latin typeface="Calibri"/>
              <a:ea typeface="Calibri"/>
              <a:cs typeface="Calibri"/>
            </a:endParaRPr>
          </a:p>
          <a:p>
            <a:pPr marL="180975" indent="-180975">
              <a:buClr>
                <a:schemeClr val="dk1"/>
              </a:buClr>
              <a:buSzPts val="1100"/>
              <a:buFont typeface="Arial"/>
              <a:buChar char="•"/>
            </a:pPr>
            <a:r>
              <a:rPr lang="en-US" i="1" dirty="0">
                <a:latin typeface="Calibri"/>
                <a:ea typeface="Calibri"/>
                <a:cs typeface="Calibri"/>
                <a:sym typeface="Calibri"/>
              </a:rPr>
              <a:t>You will learn more about alternative care in the following sessions</a:t>
            </a:r>
            <a:endParaRPr lang="en-US" dirty="0"/>
          </a:p>
        </p:txBody>
      </p:sp>
      <p:sp>
        <p:nvSpPr>
          <p:cNvPr id="2" name="Google Shape;725;p48:notes">
            <a:extLst>
              <a:ext uri="{FF2B5EF4-FFF2-40B4-BE49-F238E27FC236}">
                <a16:creationId xmlns:a16="http://schemas.microsoft.com/office/drawing/2014/main" id="{F851A9BB-FDBB-06CB-1643-8EEAF5256C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dirty="0">
              <a:latin typeface="+mn-lt"/>
            </a:endParaRPr>
          </a:p>
        </p:txBody>
      </p:sp>
    </p:spTree>
    <p:extLst>
      <p:ext uri="{BB962C8B-B14F-4D97-AF65-F5344CB8AC3E}">
        <p14:creationId xmlns:p14="http://schemas.microsoft.com/office/powerpoint/2010/main" val="150421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1" name="Google Shape;441;p13:notes"/>
          <p:cNvSpPr txBox="1">
            <a:spLocks noGrp="1"/>
          </p:cNvSpPr>
          <p:nvPr>
            <p:ph type="body" idx="1"/>
          </p:nvPr>
        </p:nvSpPr>
        <p:spPr/>
        <p:txBody>
          <a:bodyPr/>
          <a:lstStyle/>
          <a:p>
            <a:pPr marL="0" indent="0">
              <a:buNone/>
            </a:pPr>
            <a:r>
              <a:rPr lang="en-US" b="1" dirty="0">
                <a:sym typeface="Calibri"/>
              </a:rPr>
              <a:t>EXPLANATION</a:t>
            </a:r>
            <a:endParaRPr lang="en-US" b="1" dirty="0"/>
          </a:p>
          <a:p>
            <a:r>
              <a:rPr lang="en-US" i="1" dirty="0">
                <a:sym typeface="Calibri"/>
              </a:rPr>
              <a:t>Obtaining informed consent/assent for case management usually happens at the time of registration and/or the assessment</a:t>
            </a:r>
          </a:p>
          <a:p>
            <a:pPr lvl="1"/>
            <a:r>
              <a:rPr lang="en-US" i="1" dirty="0">
                <a:latin typeface="Calibri"/>
                <a:cs typeface="Calibri"/>
                <a:sym typeface="Calibri"/>
              </a:rPr>
              <a:t>However, consent/assent might be required at other times during the case management process</a:t>
            </a:r>
            <a:endParaRPr lang="en-US" i="1" dirty="0">
              <a:latin typeface="Calibri"/>
              <a:cs typeface="Calibri"/>
            </a:endParaRPr>
          </a:p>
          <a:p>
            <a:pPr lvl="1"/>
            <a:r>
              <a:rPr lang="en-US" i="1" dirty="0">
                <a:latin typeface="Calibri"/>
                <a:cs typeface="Calibri"/>
                <a:sym typeface="Calibri"/>
              </a:rPr>
              <a:t>Specific procedures outlined in the context-specific SOPs should be followed for obtaining informed consent for UASC.</a:t>
            </a:r>
            <a:endParaRPr lang="en-US" i="1" dirty="0">
              <a:latin typeface="Calibri"/>
              <a:cs typeface="Calibri"/>
            </a:endParaRPr>
          </a:p>
          <a:p>
            <a:r>
              <a:rPr lang="en-US" i="1" dirty="0">
                <a:latin typeface="Calibri"/>
                <a:cs typeface="Calibri"/>
                <a:sym typeface="Calibri"/>
              </a:rPr>
              <a:t>Be aware of situations where parents/previous caregivers are absent but UASC are still in contact with them e.g., by phone or WhatsApp, especially with decisions that have significant impact on the child</a:t>
            </a:r>
            <a:endParaRPr lang="en-US" i="1" dirty="0">
              <a:latin typeface="Calibri"/>
              <a:cs typeface="Calibri"/>
            </a:endParaRPr>
          </a:p>
          <a:p>
            <a:pPr lvl="1"/>
            <a:r>
              <a:rPr lang="en-US" i="1" dirty="0">
                <a:latin typeface="Calibri"/>
                <a:cs typeface="Calibri"/>
                <a:sym typeface="Calibri"/>
              </a:rPr>
              <a:t>Try to contact and involve the parents/ previous caregivers and obtain their consent (if considered safe and in the best interest of the child)</a:t>
            </a:r>
            <a:endParaRPr lang="en-US" i="1" dirty="0"/>
          </a:p>
          <a:p>
            <a:pPr lvl="1"/>
            <a:r>
              <a:rPr lang="en-US" i="1" dirty="0">
                <a:sym typeface="Calibri"/>
              </a:rPr>
              <a:t>Consider the wishes of the child </a:t>
            </a:r>
          </a:p>
          <a:p>
            <a:pPr lvl="1"/>
            <a:r>
              <a:rPr lang="en-US" i="1" dirty="0">
                <a:sym typeface="Calibri"/>
              </a:rPr>
              <a:t>Try to verify the identity and relationship remotely</a:t>
            </a:r>
          </a:p>
          <a:p>
            <a:pPr lvl="1"/>
            <a:r>
              <a:rPr lang="en-US" i="1" dirty="0">
                <a:sym typeface="Calibri"/>
              </a:rPr>
              <a:t>Document efforts to obtain consent and the decision-making process in the case file of the child</a:t>
            </a:r>
          </a:p>
          <a:p>
            <a:pPr lvl="1"/>
            <a:r>
              <a:rPr lang="en-US" i="1" dirty="0">
                <a:sym typeface="Calibri"/>
              </a:rPr>
              <a:t>If the parent or caregiver cannot be contacted, a trusted adult may provide consent instead</a:t>
            </a:r>
          </a:p>
          <a:p>
            <a:r>
              <a:rPr lang="en-US" i="1" dirty="0">
                <a:latin typeface="Calibri"/>
                <a:cs typeface="Calibri"/>
                <a:sym typeface="Calibri"/>
              </a:rPr>
              <a:t>Decisions with significant impact on the child include:</a:t>
            </a:r>
            <a:endParaRPr lang="en-US" i="1" dirty="0">
              <a:latin typeface="Calibri"/>
              <a:cs typeface="Calibri"/>
            </a:endParaRPr>
          </a:p>
          <a:p>
            <a:pPr lvl="1"/>
            <a:r>
              <a:rPr lang="en-US" i="1" dirty="0">
                <a:sym typeface="Calibri"/>
              </a:rPr>
              <a:t>Resettlement to a third country</a:t>
            </a:r>
          </a:p>
          <a:p>
            <a:pPr lvl="1"/>
            <a:r>
              <a:rPr lang="en-US" i="1" dirty="0">
                <a:sym typeface="Calibri"/>
              </a:rPr>
              <a:t>Medical treatment involving risk</a:t>
            </a:r>
          </a:p>
          <a:p>
            <a:pPr lvl="1"/>
            <a:r>
              <a:rPr lang="en-US" i="1" dirty="0">
                <a:sym typeface="Calibri"/>
              </a:rPr>
              <a:t>Family reunification with other/ extended family members</a:t>
            </a:r>
          </a:p>
          <a:p>
            <a:r>
              <a:rPr lang="en-US" i="1" dirty="0">
                <a:sym typeface="Calibri"/>
              </a:rPr>
              <a:t>Making any such decisions should always involve a formal process</a:t>
            </a:r>
          </a:p>
          <a:p>
            <a:pPr lvl="1"/>
            <a:r>
              <a:rPr lang="en-US" i="1" dirty="0">
                <a:latin typeface="Calibri"/>
                <a:cs typeface="Calibri"/>
                <a:sym typeface="Calibri"/>
              </a:rPr>
              <a:t>Bring together all actors involved with the child’s case, using a Case Conference or similar formal decision making process</a:t>
            </a:r>
            <a:endParaRPr lang="en-US" i="1" dirty="0">
              <a:latin typeface="Calibri"/>
              <a:cs typeface="Calibri"/>
            </a:endParaRPr>
          </a:p>
          <a:p>
            <a:pPr lvl="1"/>
            <a:r>
              <a:rPr lang="en-US" i="1" dirty="0">
                <a:sym typeface="Calibri"/>
              </a:rPr>
              <a:t>We will discuss these processes in more detail in the session on Follow up and Review.</a:t>
            </a:r>
          </a:p>
        </p:txBody>
      </p:sp>
      <p:sp>
        <p:nvSpPr>
          <p:cNvPr id="7" name="Slide Image Placeholder 6">
            <a:extLst>
              <a:ext uri="{FF2B5EF4-FFF2-40B4-BE49-F238E27FC236}">
                <a16:creationId xmlns:a16="http://schemas.microsoft.com/office/drawing/2014/main" id="{E2879487-F912-0898-FA2A-42B8DDF3402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03233AB-53FA-8BE2-9659-0BC9C011EA9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6" name="Google Shape;476;p14:notes"/>
          <p:cNvSpPr txBox="1">
            <a:spLocks noGrp="1"/>
          </p:cNvSpPr>
          <p:nvPr>
            <p:ph type="body" idx="1"/>
          </p:nvPr>
        </p:nvSpPr>
        <p:spPr/>
        <p:txBody>
          <a:bodyPr/>
          <a:lstStyle/>
          <a:p>
            <a:pPr marL="0" indent="0">
              <a:buNone/>
            </a:pPr>
            <a:r>
              <a:rPr lang="en-US" sz="1150" b="1" dirty="0">
                <a:sym typeface="Calibri"/>
              </a:rPr>
              <a:t>GROUP WORK (20 minutes)</a:t>
            </a:r>
          </a:p>
          <a:p>
            <a:r>
              <a:rPr lang="en-US" sz="1150" dirty="0">
                <a:sym typeface="Calibri"/>
              </a:rPr>
              <a:t>Divide participants into groups of 3-4 people</a:t>
            </a:r>
          </a:p>
          <a:p>
            <a:r>
              <a:rPr lang="en-US" sz="1150" dirty="0">
                <a:sym typeface="Calibri"/>
              </a:rPr>
              <a:t>Assign each group with a case scenario in </a:t>
            </a:r>
            <a:r>
              <a:rPr lang="en-US" sz="1150" b="1" dirty="0">
                <a:sym typeface="Calibri"/>
              </a:rPr>
              <a:t>Workbook page 5-6: Identification and registration of children at risk including UASC</a:t>
            </a:r>
          </a:p>
          <a:p>
            <a:r>
              <a:rPr lang="en-US" sz="1150" i="1" dirty="0">
                <a:sym typeface="Calibri"/>
              </a:rPr>
              <a:t>Through this exercise you will learn more about how to identify UASC and other children at risk and how to ensure that identification and registration doesn’t lead to harm. </a:t>
            </a:r>
          </a:p>
          <a:p>
            <a:r>
              <a:rPr lang="en-US" sz="1150" i="1" dirty="0">
                <a:sym typeface="Calibri"/>
              </a:rPr>
              <a:t>Read their case scenario and to write their answers to the questions on a flipchart</a:t>
            </a:r>
          </a:p>
          <a:p>
            <a:pPr marL="0" indent="0">
              <a:buNone/>
            </a:pPr>
            <a:endParaRPr lang="en-US" sz="1150" i="1" dirty="0">
              <a:sym typeface="Calibri"/>
            </a:endParaRPr>
          </a:p>
          <a:p>
            <a:pPr marL="0" indent="0">
              <a:buNone/>
            </a:pPr>
            <a:r>
              <a:rPr lang="en-US" sz="1150" b="1" dirty="0">
                <a:sym typeface="Calibri"/>
              </a:rPr>
              <a:t>PLENARY DISCUSSION (20 minutes)</a:t>
            </a:r>
          </a:p>
          <a:p>
            <a:r>
              <a:rPr lang="en-US" sz="1150" dirty="0">
                <a:sym typeface="Calibri"/>
              </a:rPr>
              <a:t>Each group should present their case and answers in plenary.</a:t>
            </a:r>
          </a:p>
          <a:p>
            <a:r>
              <a:rPr lang="en-US" sz="1150" dirty="0"/>
              <a:t>Supplement with the answers below</a:t>
            </a:r>
            <a:endParaRPr lang="en-US" sz="1150" dirty="0">
              <a:sym typeface="Calibri"/>
            </a:endParaRPr>
          </a:p>
          <a:p>
            <a:pPr marL="0" indent="0">
              <a:buNone/>
            </a:pPr>
            <a:r>
              <a:rPr lang="en-US" sz="1150" b="1" dirty="0">
                <a:highlight>
                  <a:schemeClr val="lt1"/>
                </a:highlight>
                <a:sym typeface="Helvetica Neue"/>
              </a:rPr>
              <a:t>_____________________________________________________________________________</a:t>
            </a:r>
            <a:endParaRPr lang="en-US" sz="1150" b="0" dirty="0"/>
          </a:p>
          <a:p>
            <a:pPr marL="0" indent="0">
              <a:buNone/>
            </a:pPr>
            <a:endParaRPr lang="en-US" sz="1150" dirty="0">
              <a:sym typeface="Calibri"/>
            </a:endParaRPr>
          </a:p>
          <a:p>
            <a:pPr marL="0" indent="0">
              <a:buNone/>
            </a:pPr>
            <a:r>
              <a:rPr lang="en-US" sz="1150" b="1" dirty="0">
                <a:sym typeface="Calibri"/>
              </a:rPr>
              <a:t>ANSWERS</a:t>
            </a:r>
          </a:p>
          <a:p>
            <a:pPr marL="0" indent="0">
              <a:buNone/>
            </a:pPr>
            <a:r>
              <a:rPr lang="en-US" sz="1150" b="1" dirty="0">
                <a:sym typeface="Calibri"/>
              </a:rPr>
              <a:t>Case Scenario 1</a:t>
            </a:r>
          </a:p>
          <a:p>
            <a:r>
              <a:rPr lang="en-US" sz="1150" b="1" dirty="0">
                <a:sym typeface="Calibri"/>
              </a:rPr>
              <a:t>1) Identification </a:t>
            </a:r>
          </a:p>
          <a:p>
            <a:pPr lvl="1"/>
            <a:r>
              <a:rPr lang="en-US" sz="1150" dirty="0">
                <a:latin typeface="Calibri"/>
                <a:cs typeface="Calibri"/>
                <a:sym typeface="Calibri"/>
              </a:rPr>
              <a:t>Provide information on case management services for UASC, including FTR and alternative care. </a:t>
            </a:r>
          </a:p>
          <a:p>
            <a:pPr lvl="1"/>
            <a:r>
              <a:rPr lang="en-US" sz="1150" dirty="0">
                <a:latin typeface="Calibri"/>
                <a:cs typeface="Calibri"/>
                <a:sym typeface="Calibri"/>
              </a:rPr>
              <a:t>Establish outreach activities to identify and register UASC. </a:t>
            </a:r>
            <a:endParaRPr lang="en-US" sz="1150" dirty="0">
              <a:latin typeface="Calibri"/>
              <a:cs typeface="Calibri"/>
            </a:endParaRPr>
          </a:p>
          <a:p>
            <a:pPr lvl="1"/>
            <a:r>
              <a:rPr lang="en-US" sz="1150" dirty="0">
                <a:latin typeface="Calibri"/>
                <a:cs typeface="Calibri"/>
                <a:sym typeface="Calibri"/>
              </a:rPr>
              <a:t>Engage with and/or mobilize community and/or community groups who can help with preparing lists of UASC and missing children to be reviewed and verified. </a:t>
            </a:r>
            <a:endParaRPr lang="en-US" sz="1150" dirty="0"/>
          </a:p>
          <a:p>
            <a:pPr lvl="1"/>
            <a:r>
              <a:rPr lang="en-US" sz="1150" dirty="0">
                <a:latin typeface="Calibri"/>
                <a:cs typeface="Calibri"/>
                <a:sym typeface="Calibri"/>
              </a:rPr>
              <a:t>Support rapid reunifications, where possible and in the best interests of the child.</a:t>
            </a:r>
            <a:endParaRPr lang="en-US" sz="1150" dirty="0"/>
          </a:p>
          <a:p>
            <a:pPr lvl="1"/>
            <a:r>
              <a:rPr lang="en-US" sz="1150" dirty="0">
                <a:latin typeface="Calibri"/>
                <a:cs typeface="Calibri"/>
                <a:sym typeface="Calibri"/>
              </a:rPr>
              <a:t>Establish “lost and found points”. </a:t>
            </a:r>
            <a:endParaRPr lang="en-US" sz="1150" dirty="0"/>
          </a:p>
          <a:p>
            <a:pPr lvl="1"/>
            <a:r>
              <a:rPr lang="en-US" sz="1150" dirty="0">
                <a:latin typeface="Calibri"/>
                <a:cs typeface="Calibri"/>
                <a:sym typeface="Calibri"/>
              </a:rPr>
              <a:t>Conduct visits to hospitals, residential care facilities, and orphanages to identify and register UAC admitted following the emergency, in order to provide FTR, to find alternative forms of care for UAC and to provide case management services. </a:t>
            </a:r>
            <a:endParaRPr lang="en-US" sz="1150" dirty="0"/>
          </a:p>
          <a:p>
            <a:pPr lvl="1"/>
            <a:endParaRPr lang="en-US" sz="1150" dirty="0"/>
          </a:p>
          <a:p>
            <a:pPr marL="0" indent="0">
              <a:buNone/>
            </a:pPr>
            <a:r>
              <a:rPr lang="en-US" sz="1150" b="1" dirty="0"/>
              <a:t>CONTINUED </a:t>
            </a:r>
            <a:r>
              <a:rPr lang="en-US" sz="1150" b="1" dirty="0">
                <a:sym typeface="Wingdings" panose="05000000000000000000" pitchFamily="2" charset="2"/>
              </a:rPr>
              <a:t></a:t>
            </a:r>
            <a:endParaRPr lang="en-US" sz="1150" b="1" dirty="0"/>
          </a:p>
        </p:txBody>
      </p:sp>
      <p:sp>
        <p:nvSpPr>
          <p:cNvPr id="4" name="Slide Image Placeholder 3">
            <a:extLst>
              <a:ext uri="{FF2B5EF4-FFF2-40B4-BE49-F238E27FC236}">
                <a16:creationId xmlns:a16="http://schemas.microsoft.com/office/drawing/2014/main" id="{75637264-E020-BB90-A23E-5AD65525799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72FA5A2-2AC7-2D92-AE81-7C06909FF22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6" name="Google Shape;476;p14:notes"/>
          <p:cNvSpPr txBox="1">
            <a:spLocks noGrp="1"/>
          </p:cNvSpPr>
          <p:nvPr>
            <p:ph type="body" idx="1"/>
          </p:nvPr>
        </p:nvSpPr>
        <p:spPr>
          <a:xfrm>
            <a:off x="479425" y="460375"/>
            <a:ext cx="6140450" cy="9211335"/>
          </a:xfrm>
        </p:spPr>
        <p:txBody>
          <a:bodyPr/>
          <a:lstStyle/>
          <a:p>
            <a:r>
              <a:rPr lang="en-US" b="1" dirty="0">
                <a:sym typeface="Calibri"/>
              </a:rPr>
              <a:t>2) Other actors to involve:</a:t>
            </a:r>
            <a:endParaRPr lang="en-US" b="1" dirty="0"/>
          </a:p>
          <a:p>
            <a:pPr lvl="1"/>
            <a:r>
              <a:rPr lang="en-US" dirty="0">
                <a:latin typeface="Calibri"/>
                <a:cs typeface="Calibri"/>
                <a:sym typeface="Calibri"/>
              </a:rPr>
              <a:t>Community leaders, families, children, child protection actors, the ICRC, staff at schools, hospitals, nurses and others.</a:t>
            </a:r>
            <a:endParaRPr lang="en-US" dirty="0">
              <a:latin typeface="Calibri"/>
              <a:cs typeface="Calibri"/>
            </a:endParaRPr>
          </a:p>
          <a:p>
            <a:r>
              <a:rPr lang="en-US" b="1" dirty="0">
                <a:sym typeface="Calibri"/>
              </a:rPr>
              <a:t>3) Do No Harm: </a:t>
            </a:r>
            <a:endParaRPr lang="en-US" b="1" dirty="0"/>
          </a:p>
          <a:p>
            <a:pPr lvl="1"/>
            <a:r>
              <a:rPr lang="en-US" dirty="0">
                <a:sym typeface="Calibri"/>
              </a:rPr>
              <a:t>Make sure that information on case management services and other available support is clearly communicated and that support provided is benefitting vulnerable children in general.</a:t>
            </a:r>
          </a:p>
          <a:p>
            <a:pPr lvl="1"/>
            <a:r>
              <a:rPr lang="en-US" dirty="0">
                <a:latin typeface="Calibri"/>
                <a:cs typeface="Calibri"/>
                <a:sym typeface="Calibri"/>
              </a:rPr>
              <a:t>Children at risk, including UASC, should be assessed on case-by-case basis to determine eligibility for case management services. Those that are not eligible may still need referral services provided.</a:t>
            </a:r>
            <a:endParaRPr lang="en-US" dirty="0"/>
          </a:p>
          <a:p>
            <a:pPr lvl="1"/>
            <a:r>
              <a:rPr lang="en-US" dirty="0">
                <a:latin typeface="Calibri"/>
                <a:cs typeface="Calibri"/>
                <a:sym typeface="Calibri"/>
              </a:rPr>
              <a:t>Engage with actors providing cash assistance and agree on criteria and cash provision modalities, where possible, to prevent family separation. </a:t>
            </a:r>
            <a:endParaRPr lang="en-US" dirty="0"/>
          </a:p>
          <a:p>
            <a:pPr marL="0" indent="0">
              <a:buNone/>
            </a:pPr>
            <a:endParaRPr lang="en-US" dirty="0">
              <a:sym typeface="Calibri"/>
            </a:endParaRPr>
          </a:p>
          <a:p>
            <a:pPr marL="0" indent="0">
              <a:buNone/>
            </a:pPr>
            <a:r>
              <a:rPr lang="en-US" b="1" dirty="0">
                <a:sym typeface="Calibri"/>
              </a:rPr>
              <a:t>Case Scenario 2</a:t>
            </a:r>
          </a:p>
          <a:p>
            <a:r>
              <a:rPr lang="en-US" b="1" dirty="0">
                <a:sym typeface="Calibri"/>
              </a:rPr>
              <a:t>1) Identification</a:t>
            </a:r>
          </a:p>
          <a:p>
            <a:pPr lvl="1"/>
            <a:r>
              <a:rPr lang="en-US" dirty="0">
                <a:sym typeface="Calibri"/>
              </a:rPr>
              <a:t>Disseminate information among the displaced population on case management services, including FTR and alternative care</a:t>
            </a:r>
          </a:p>
          <a:p>
            <a:pPr lvl="1"/>
            <a:r>
              <a:rPr lang="en-US" dirty="0">
                <a:sym typeface="Calibri"/>
              </a:rPr>
              <a:t>Set-up outreach activities to identify and register children at risk, including UASC. </a:t>
            </a:r>
          </a:p>
          <a:p>
            <a:pPr lvl="1"/>
            <a:r>
              <a:rPr lang="en-US" dirty="0">
                <a:sym typeface="Calibri"/>
              </a:rPr>
              <a:t>Mobilize key people in the community to help with preparing lists of UASC and missing children. </a:t>
            </a:r>
          </a:p>
          <a:p>
            <a:pPr lvl="1"/>
            <a:r>
              <a:rPr lang="en-US" dirty="0">
                <a:sym typeface="Calibri"/>
              </a:rPr>
              <a:t>Verify and follow-up on reported issues of exploitation, domestic violence and other identified child protection concerns. </a:t>
            </a:r>
          </a:p>
          <a:p>
            <a:pPr lvl="1"/>
            <a:r>
              <a:rPr lang="en-US" dirty="0">
                <a:latin typeface="Calibri"/>
                <a:cs typeface="Calibri"/>
                <a:sym typeface="Calibri"/>
              </a:rPr>
              <a:t>Establishing relationships with police and staff at border check points so that they can refer children at risk, including UASC. </a:t>
            </a:r>
            <a:endParaRPr lang="en-US" dirty="0"/>
          </a:p>
          <a:p>
            <a:pPr lvl="1"/>
            <a:r>
              <a:rPr lang="en-US" dirty="0">
                <a:sym typeface="Calibri"/>
              </a:rPr>
              <a:t>Work with other sectors, including coordination with actors providing cash assistance, to seek to address the vulnerability of the most marginalized people in the community. </a:t>
            </a:r>
          </a:p>
          <a:p>
            <a:r>
              <a:rPr lang="en-US" b="1" dirty="0">
                <a:sym typeface="Calibri"/>
              </a:rPr>
              <a:t>2) Other actors to involve: </a:t>
            </a:r>
            <a:endParaRPr lang="en-US" b="1" dirty="0"/>
          </a:p>
          <a:p>
            <a:pPr lvl="1"/>
            <a:r>
              <a:rPr lang="en-US" dirty="0">
                <a:sym typeface="Calibri"/>
              </a:rPr>
              <a:t>Community leaders, families, children, child protection actors, the ICRC, police, staff at border check points, and others who are regularly in contact with children and families. </a:t>
            </a:r>
          </a:p>
          <a:p>
            <a:r>
              <a:rPr lang="en-US" b="1" dirty="0">
                <a:sym typeface="Calibri"/>
              </a:rPr>
              <a:t>3) Do No Harm</a:t>
            </a:r>
          </a:p>
          <a:p>
            <a:pPr lvl="1"/>
            <a:r>
              <a:rPr lang="en-US" dirty="0">
                <a:sym typeface="Calibri"/>
              </a:rPr>
              <a:t>Make sure that information on case management services and other available support is clearly communicated and that support provided is benefitting vulnerable children in general. </a:t>
            </a:r>
          </a:p>
          <a:p>
            <a:pPr marL="0" indent="0">
              <a:buNone/>
            </a:pPr>
            <a:endParaRPr lang="en-US" dirty="0">
              <a:sym typeface="Calibri"/>
            </a:endParaRPr>
          </a:p>
          <a:p>
            <a:pPr marL="0" indent="0">
              <a:buNone/>
            </a:pPr>
            <a:r>
              <a:rPr lang="en-US" b="1" dirty="0">
                <a:sym typeface="Calibri"/>
              </a:rPr>
              <a:t>Case Scenario 3</a:t>
            </a:r>
          </a:p>
          <a:p>
            <a:r>
              <a:rPr lang="en-US" b="1" dirty="0">
                <a:latin typeface="Calibri"/>
                <a:cs typeface="Calibri"/>
                <a:sym typeface="Calibri"/>
              </a:rPr>
              <a:t>1) Identification</a:t>
            </a:r>
            <a:endParaRPr lang="en-US" b="1" dirty="0">
              <a:latin typeface="Calibri"/>
              <a:cs typeface="Calibri"/>
            </a:endParaRPr>
          </a:p>
          <a:p>
            <a:pPr lvl="1"/>
            <a:r>
              <a:rPr lang="en-US" dirty="0">
                <a:latin typeface="Calibri"/>
                <a:cs typeface="Calibri"/>
                <a:sym typeface="Calibri"/>
              </a:rPr>
              <a:t>Where possible, organize home visits to provide families and children, including UASC, with information on return.</a:t>
            </a:r>
            <a:endParaRPr lang="en-US" dirty="0">
              <a:latin typeface="Calibri"/>
              <a:cs typeface="Calibri"/>
            </a:endParaRPr>
          </a:p>
          <a:p>
            <a:pPr lvl="1"/>
            <a:r>
              <a:rPr lang="en-US" dirty="0">
                <a:latin typeface="Calibri"/>
                <a:cs typeface="Calibri"/>
                <a:sym typeface="Calibri"/>
              </a:rPr>
              <a:t>Assess if return is in the best interest of the child and determine what type of additional support is needed</a:t>
            </a:r>
            <a:endParaRPr lang="en-US" dirty="0">
              <a:latin typeface="Calibri"/>
              <a:cs typeface="Calibri"/>
            </a:endParaRPr>
          </a:p>
          <a:p>
            <a:pPr lvl="1"/>
            <a:r>
              <a:rPr lang="en-US" dirty="0">
                <a:latin typeface="Calibri"/>
                <a:cs typeface="Calibri"/>
                <a:sym typeface="Calibri"/>
              </a:rPr>
              <a:t>If there are high numbers of UASC, commonly agreed prioritization criteria for children at heightened risk need to be established to support children at risk, including UASC prior, during and after return.</a:t>
            </a:r>
            <a:endParaRPr lang="en-US" dirty="0">
              <a:latin typeface="Calibri"/>
              <a:cs typeface="Calibri"/>
            </a:endParaRPr>
          </a:p>
          <a:p>
            <a:pPr marL="0" indent="0">
              <a:buNone/>
            </a:pPr>
            <a:endParaRPr lang="en-US" b="1" dirty="0"/>
          </a:p>
          <a:p>
            <a:pPr marL="0" indent="0">
              <a:buNone/>
            </a:pPr>
            <a:r>
              <a:rPr lang="en-US" b="1" dirty="0"/>
              <a:t>CONTINUED</a:t>
            </a:r>
            <a:r>
              <a:rPr lang="en-US" b="1" dirty="0">
                <a:sym typeface="Wingdings" panose="05000000000000000000" pitchFamily="2" charset="2"/>
              </a:rPr>
              <a:t> </a:t>
            </a:r>
            <a:endParaRPr lang="en-US" b="1" dirty="0"/>
          </a:p>
          <a:p>
            <a:endParaRPr lang="en-US" dirty="0">
              <a:sym typeface="Calibri"/>
            </a:endParaRPr>
          </a:p>
        </p:txBody>
      </p:sp>
      <p:sp>
        <p:nvSpPr>
          <p:cNvPr id="2" name="Google Shape;725;p48:notes">
            <a:extLst>
              <a:ext uri="{FF2B5EF4-FFF2-40B4-BE49-F238E27FC236}">
                <a16:creationId xmlns:a16="http://schemas.microsoft.com/office/drawing/2014/main" id="{BE73F32E-F29B-3BCB-9517-939B09B027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dirty="0">
              <a:latin typeface="+mn-lt"/>
            </a:endParaRPr>
          </a:p>
        </p:txBody>
      </p:sp>
    </p:spTree>
    <p:extLst>
      <p:ext uri="{BB962C8B-B14F-4D97-AF65-F5344CB8AC3E}">
        <p14:creationId xmlns:p14="http://schemas.microsoft.com/office/powerpoint/2010/main" val="186252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7" name="Google Shape;257;p2:notes"/>
          <p:cNvSpPr txBox="1">
            <a:spLocks noGrp="1"/>
          </p:cNvSpPr>
          <p:nvPr>
            <p:ph type="body" idx="1"/>
          </p:nvPr>
        </p:nvSpPr>
        <p:spPr>
          <a:xfrm>
            <a:off x="479425" y="460375"/>
            <a:ext cx="6140450" cy="9211335"/>
          </a:xfrm>
        </p:spPr>
        <p:txBody>
          <a:bodyPr/>
          <a:lstStyle/>
          <a:p>
            <a:pPr marL="0" indent="0">
              <a:buNone/>
            </a:pPr>
            <a:r>
              <a:rPr lang="en-US" sz="1200" b="1" dirty="0">
                <a:sym typeface="Calibri"/>
              </a:rPr>
              <a:t>INTRODUCTION</a:t>
            </a:r>
          </a:p>
          <a:p>
            <a:pPr marL="171450" lvl="1"/>
            <a:r>
              <a:rPr lang="en-US" sz="1200" dirty="0">
                <a:latin typeface="+mn-lt"/>
                <a:sym typeface="Calibri"/>
              </a:rPr>
              <a:t>Welcome to this UASC and Case Management Training, which is part of the global training for child protection caseworkers in humanitarian settings. This training is comprised of two modules and is around 3.5 days. This is module 2.</a:t>
            </a:r>
            <a:endParaRPr lang="en-US" sz="1200" dirty="0">
              <a:latin typeface="+mn-lt"/>
            </a:endParaRPr>
          </a:p>
          <a:p>
            <a:pPr marL="171450" lvl="1"/>
            <a:r>
              <a:rPr lang="en-US" sz="1200" dirty="0">
                <a:latin typeface="+mn-lt"/>
                <a:sym typeface="Calibri"/>
              </a:rPr>
              <a:t>Module 2 is titled: </a:t>
            </a:r>
            <a:r>
              <a:rPr lang="en-US" sz="1200" b="1" dirty="0">
                <a:latin typeface="+mn-lt"/>
                <a:sym typeface="Calibri"/>
              </a:rPr>
              <a:t>Supporting UASC through case management, alternative care and family tracing</a:t>
            </a:r>
            <a:endParaRPr lang="en-US" sz="1200" b="1" dirty="0">
              <a:latin typeface="+mn-lt"/>
            </a:endParaRPr>
          </a:p>
          <a:p>
            <a:pPr marL="171450" lvl="1"/>
            <a:r>
              <a:rPr lang="en-US" sz="1200" dirty="0">
                <a:latin typeface="+mn-lt"/>
                <a:sym typeface="Calibri"/>
              </a:rPr>
              <a:t>The facilitation guidance can be found in the notes of each slide</a:t>
            </a:r>
          </a:p>
          <a:p>
            <a:pPr marL="171450" lvl="1"/>
            <a:r>
              <a:rPr lang="en-US" sz="1200" dirty="0">
                <a:latin typeface="+mn-lt"/>
                <a:sym typeface="Calibri"/>
              </a:rPr>
              <a:t>In the notes section under each slide, any contextualization or preparation requirements are listed first. Underneath those is the facilitation guidance for that slide. The facilitation guidance includes instructions, prompts and key content to cover with each slide. It also includes answers to any individual and group activities, where these are required. </a:t>
            </a:r>
          </a:p>
          <a:p>
            <a:endParaRPr lang="en-US" sz="1200" dirty="0">
              <a:sym typeface="Calibri"/>
            </a:endParaRPr>
          </a:p>
          <a:p>
            <a:pPr marL="0" indent="0">
              <a:buNone/>
            </a:pPr>
            <a:r>
              <a:rPr lang="en-US" b="1" dirty="0">
                <a:sym typeface="Calibri"/>
              </a:rPr>
              <a:t>ADAPTING FOR CONTEXT</a:t>
            </a:r>
            <a:endParaRPr lang="en-US" sz="1200" b="1"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highlight>
                  <a:srgbClr val="FFFF00"/>
                </a:highlight>
              </a:rPr>
              <a:t>Highlighted slide content requires contextualization</a:t>
            </a:r>
          </a:p>
          <a:p>
            <a:r>
              <a:rPr lang="en-US" sz="1200" dirty="0">
                <a:sym typeface="Calibri"/>
              </a:rPr>
              <a:t>It is important to take the following steps to contextualize this module before delivering it:</a:t>
            </a:r>
          </a:p>
          <a:p>
            <a:pPr marL="628650" lvl="2"/>
            <a:r>
              <a:rPr lang="en-US" sz="1200" dirty="0">
                <a:latin typeface="+mn-lt"/>
                <a:sym typeface="Calibri"/>
              </a:rPr>
              <a:t>The slides requiring the most significant contextualization are flagged by having this indicated under the slide in the notes section. </a:t>
            </a:r>
            <a:endParaRPr lang="en-US" sz="1200" dirty="0">
              <a:latin typeface="+mn-lt"/>
            </a:endParaRPr>
          </a:p>
          <a:p>
            <a:pPr marL="628650" lvl="2"/>
            <a:r>
              <a:rPr lang="en-US" sz="1200" dirty="0">
                <a:latin typeface="+mn-lt"/>
                <a:sym typeface="Calibri"/>
              </a:rPr>
              <a:t>This module can be delivered without the specific Family Tracing and Reunification (FTR) and/or alternative care components. In this case the name of the module should be changed and the document “CM Training Level 3 UASC Training Structure and Guide” should be consulted before removing the relevant content.</a:t>
            </a:r>
          </a:p>
          <a:p>
            <a:pPr marL="628650" lvl="2"/>
            <a:r>
              <a:rPr lang="en-US" dirty="0"/>
              <a:t>The case studies should be adapted as required to ensure that the key learning that can be acquired through them is relevant to the context. </a:t>
            </a:r>
          </a:p>
          <a:p>
            <a:pPr lvl="1"/>
            <a:r>
              <a:rPr lang="en-US" dirty="0"/>
              <a:t>Note that there are forms referenced throughout this module and in the participant workbook. Where there are locally contextualized forms being used instead, these should replace the global form to make the exercise/reference as relevant to the caseworkers’ everyday practice as possible. </a:t>
            </a:r>
          </a:p>
          <a:p>
            <a:r>
              <a:rPr lang="en-US" dirty="0"/>
              <a:t>There should also have been an analysis and a common understanding of the following prior to the training:</a:t>
            </a:r>
          </a:p>
          <a:p>
            <a:pPr lvl="1"/>
            <a:r>
              <a:rPr lang="en-US" dirty="0"/>
              <a:t>The relevant national legislation and formal and informal practices regarding UASC, alternative care and FTR;</a:t>
            </a:r>
          </a:p>
          <a:p>
            <a:pPr lvl="1"/>
            <a:r>
              <a:rPr lang="en-US" dirty="0"/>
              <a:t>The role and capacity of statutory authorities;</a:t>
            </a:r>
          </a:p>
          <a:p>
            <a:pPr lvl="1"/>
            <a:r>
              <a:rPr lang="en-US" dirty="0"/>
              <a:t>the role of other agencies/actors;</a:t>
            </a:r>
          </a:p>
          <a:p>
            <a:pPr lvl="1"/>
            <a:r>
              <a:rPr lang="en-US" dirty="0"/>
              <a:t>government oversight/monitoring of children in alternative care;</a:t>
            </a:r>
          </a:p>
          <a:p>
            <a:pPr lvl="1"/>
            <a:r>
              <a:rPr lang="en-US" dirty="0"/>
              <a:t>the main form(s) of existing alternative care provision for children without parental care;</a:t>
            </a:r>
          </a:p>
          <a:p>
            <a:pPr lvl="1"/>
            <a:r>
              <a:rPr lang="en-US" dirty="0"/>
              <a:t>Covid-19 and IDO specific considerations regarding UASC support;</a:t>
            </a:r>
          </a:p>
          <a:p>
            <a:pPr lvl="1"/>
            <a:r>
              <a:rPr lang="en-US" dirty="0"/>
              <a:t>available resources and (long term) funding perspectives for case management, UASC and alternative care support.</a:t>
            </a:r>
          </a:p>
          <a:p>
            <a:pPr marL="0" indent="0">
              <a:buNone/>
            </a:pPr>
            <a:endParaRPr lang="en-US" dirty="0">
              <a:latin typeface="+mn-lt"/>
              <a:sym typeface="Calibri"/>
            </a:endParaRPr>
          </a:p>
          <a:p>
            <a:pPr marL="0" indent="0">
              <a:buNone/>
            </a:pPr>
            <a:r>
              <a:rPr lang="en-US" b="1" dirty="0">
                <a:sym typeface="Calibri"/>
              </a:rPr>
              <a:t>PREPARATION</a:t>
            </a:r>
          </a:p>
          <a:p>
            <a:r>
              <a:rPr lang="en-US" dirty="0">
                <a:sym typeface="Calibri"/>
              </a:rPr>
              <a:t>The following items are needed to deliver this module in a face-to-face training environment: </a:t>
            </a:r>
            <a:endParaRPr lang="en-US" dirty="0"/>
          </a:p>
          <a:p>
            <a:pPr lvl="1"/>
            <a:r>
              <a:rPr lang="en-US" dirty="0">
                <a:sym typeface="Calibri"/>
              </a:rPr>
              <a:t>One participant workbook per participant</a:t>
            </a:r>
            <a:endParaRPr lang="en-US" dirty="0"/>
          </a:p>
          <a:p>
            <a:pPr lvl="1"/>
            <a:r>
              <a:rPr lang="en-US" dirty="0">
                <a:sym typeface="Calibri"/>
              </a:rPr>
              <a:t>One feedback form per participant</a:t>
            </a:r>
            <a:endParaRPr lang="en-US" dirty="0"/>
          </a:p>
          <a:p>
            <a:pPr lvl="1"/>
            <a:r>
              <a:rPr lang="en-US" dirty="0">
                <a:sym typeface="Calibri"/>
              </a:rPr>
              <a:t>One pre-test and post test per participant</a:t>
            </a:r>
            <a:endParaRPr lang="en-US" dirty="0"/>
          </a:p>
          <a:p>
            <a:pPr lvl="1"/>
            <a:r>
              <a:rPr lang="en-US" dirty="0">
                <a:sym typeface="Calibri"/>
              </a:rPr>
              <a:t>Projector and laptop</a:t>
            </a:r>
            <a:endParaRPr lang="en-US" dirty="0"/>
          </a:p>
          <a:p>
            <a:pPr lvl="1"/>
            <a:r>
              <a:rPr lang="en-US" dirty="0">
                <a:sym typeface="Calibri"/>
              </a:rPr>
              <a:t>Flipchart, tape, and pens</a:t>
            </a:r>
            <a:endParaRPr lang="en-US" dirty="0"/>
          </a:p>
        </p:txBody>
      </p:sp>
      <p:sp>
        <p:nvSpPr>
          <p:cNvPr id="2" name="Google Shape;725;p48:notes">
            <a:extLst>
              <a:ext uri="{FF2B5EF4-FFF2-40B4-BE49-F238E27FC236}">
                <a16:creationId xmlns:a16="http://schemas.microsoft.com/office/drawing/2014/main" id="{592F94D6-C7A8-48D9-519E-D389282CE9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6" name="Google Shape;476;p14:notes"/>
          <p:cNvSpPr txBox="1">
            <a:spLocks noGrp="1"/>
          </p:cNvSpPr>
          <p:nvPr>
            <p:ph type="body" idx="1"/>
          </p:nvPr>
        </p:nvSpPr>
        <p:spPr>
          <a:xfrm>
            <a:off x="479425" y="460375"/>
            <a:ext cx="6140450" cy="9211335"/>
          </a:xfrm>
        </p:spPr>
        <p:txBody>
          <a:bodyPr/>
          <a:lstStyle/>
          <a:p>
            <a:r>
              <a:rPr lang="en-US" b="1" dirty="0">
                <a:sym typeface="Calibri"/>
              </a:rPr>
              <a:t>2) Other actors to involve:</a:t>
            </a:r>
            <a:endParaRPr lang="en-US" b="1" dirty="0"/>
          </a:p>
          <a:p>
            <a:pPr lvl="1"/>
            <a:r>
              <a:rPr lang="en-US" dirty="0">
                <a:sym typeface="Calibri"/>
              </a:rPr>
              <a:t>Community leaders, families, children, child protection actors, the ICRC, staff at schools, hospitals, nurses and others who are regularly in contact with children and families. </a:t>
            </a:r>
            <a:endParaRPr lang="en-US" b="1" dirty="0">
              <a:sym typeface="Calibri"/>
            </a:endParaRPr>
          </a:p>
          <a:p>
            <a:r>
              <a:rPr lang="en-US" b="1" dirty="0">
                <a:sym typeface="Calibri"/>
              </a:rPr>
              <a:t>3) Do No Harm:</a:t>
            </a:r>
          </a:p>
          <a:p>
            <a:pPr lvl="1"/>
            <a:r>
              <a:rPr lang="en-US" dirty="0">
                <a:sym typeface="Calibri"/>
              </a:rPr>
              <a:t>Make sure that information on return is clearly communicated in order to enable families and children to make informed decisions and that UASC, particularly those at high risk receive on-going case management support, alternative care and that family tracing will continue after return.  </a:t>
            </a:r>
          </a:p>
          <a:p>
            <a:pPr marL="0" indent="0">
              <a:buNone/>
            </a:pPr>
            <a:endParaRPr lang="en-US" b="1" dirty="0"/>
          </a:p>
          <a:p>
            <a:pPr marL="0" indent="0">
              <a:buNone/>
            </a:pPr>
            <a:r>
              <a:rPr lang="en-US" b="1" dirty="0">
                <a:sym typeface="Calibri"/>
              </a:rPr>
              <a:t>Case Scenario 4</a:t>
            </a:r>
          </a:p>
          <a:p>
            <a:r>
              <a:rPr lang="en-US" b="1" dirty="0">
                <a:sym typeface="Calibri"/>
              </a:rPr>
              <a:t>1) Identification</a:t>
            </a:r>
          </a:p>
          <a:p>
            <a:pPr lvl="1"/>
            <a:r>
              <a:rPr lang="en-US" dirty="0">
                <a:latin typeface="Calibri"/>
                <a:cs typeface="Calibri"/>
                <a:sym typeface="Calibri"/>
              </a:rPr>
              <a:t>Provide information on case management services, including FTR and alternative care, to displaced populations.</a:t>
            </a:r>
            <a:endParaRPr lang="en-US" dirty="0">
              <a:sym typeface="Calibri"/>
            </a:endParaRPr>
          </a:p>
          <a:p>
            <a:pPr lvl="1"/>
            <a:r>
              <a:rPr lang="en-US" dirty="0">
                <a:latin typeface="Calibri"/>
                <a:cs typeface="Calibri"/>
                <a:sym typeface="Calibri"/>
              </a:rPr>
              <a:t>Establish outreach activities to identify and register UASC as soon as possible. </a:t>
            </a:r>
            <a:endParaRPr lang="en-US" dirty="0"/>
          </a:p>
          <a:p>
            <a:pPr lvl="1"/>
            <a:r>
              <a:rPr lang="en-US" dirty="0">
                <a:latin typeface="Calibri"/>
                <a:cs typeface="Calibri"/>
                <a:sym typeface="Calibri"/>
              </a:rPr>
              <a:t>Rapid registration of UASC, prioritizing those at highest risk. Take pictures, preferably in the clothes they were wearing during the flight or when identified. </a:t>
            </a:r>
            <a:endParaRPr lang="en-US" dirty="0"/>
          </a:p>
          <a:p>
            <a:pPr lvl="1"/>
            <a:r>
              <a:rPr lang="en-US" dirty="0">
                <a:latin typeface="Calibri"/>
                <a:cs typeface="Calibri"/>
                <a:sym typeface="Calibri"/>
              </a:rPr>
              <a:t>Seek to identify community members who may know or could provide more information on UASC.</a:t>
            </a:r>
            <a:endParaRPr lang="en-US" dirty="0"/>
          </a:p>
          <a:p>
            <a:pPr lvl="1"/>
            <a:r>
              <a:rPr lang="en-US" dirty="0">
                <a:latin typeface="Calibri"/>
                <a:cs typeface="Calibri"/>
                <a:sym typeface="Calibri"/>
              </a:rPr>
              <a:t>Engage with and/or mobilize community leaders who can help with preparing lists of UASC and missing children.</a:t>
            </a:r>
            <a:endParaRPr lang="en-US" dirty="0">
              <a:latin typeface="Calibri"/>
              <a:cs typeface="Calibri"/>
            </a:endParaRPr>
          </a:p>
          <a:p>
            <a:pPr lvl="1"/>
            <a:r>
              <a:rPr lang="en-US" dirty="0">
                <a:latin typeface="Calibri"/>
                <a:cs typeface="Calibri"/>
                <a:sym typeface="Calibri"/>
              </a:rPr>
              <a:t>Verify and support spontaneous reunifications, in line with the best interests of the child.</a:t>
            </a:r>
            <a:endParaRPr lang="en-US" dirty="0"/>
          </a:p>
          <a:p>
            <a:pPr lvl="1"/>
            <a:r>
              <a:rPr lang="en-US" dirty="0">
                <a:sym typeface="Calibri"/>
              </a:rPr>
              <a:t>Raise the need for the establishment of “lost and found points” with supervisors in areas hosting large numbers of displaced persons. </a:t>
            </a:r>
          </a:p>
          <a:p>
            <a:pPr lvl="1"/>
            <a:r>
              <a:rPr lang="en-US" dirty="0">
                <a:latin typeface="Calibri"/>
                <a:cs typeface="Calibri"/>
                <a:sym typeface="Calibri"/>
              </a:rPr>
              <a:t>Disseminate messages to prevent family separation.</a:t>
            </a:r>
            <a:endParaRPr lang="en-US" dirty="0">
              <a:latin typeface="Calibri"/>
              <a:cs typeface="Calibri"/>
            </a:endParaRPr>
          </a:p>
          <a:p>
            <a:r>
              <a:rPr lang="en-US" b="1" dirty="0">
                <a:sym typeface="Calibri"/>
              </a:rPr>
              <a:t>2) Other actors to involve</a:t>
            </a:r>
            <a:endParaRPr lang="en-US" b="1" dirty="0"/>
          </a:p>
          <a:p>
            <a:pPr lvl="1"/>
            <a:r>
              <a:rPr lang="en-US" dirty="0">
                <a:sym typeface="Calibri"/>
              </a:rPr>
              <a:t>Community leaders, families, children, child protection actors, the ICRC, staff at schools, hospitals, nurses and others.</a:t>
            </a:r>
          </a:p>
          <a:p>
            <a:r>
              <a:rPr lang="en-US" b="1" dirty="0">
                <a:sym typeface="Calibri"/>
              </a:rPr>
              <a:t>3) Do No Harm</a:t>
            </a:r>
          </a:p>
          <a:p>
            <a:pPr lvl="1"/>
            <a:r>
              <a:rPr lang="en-US" dirty="0">
                <a:latin typeface="Calibri"/>
                <a:cs typeface="Calibri"/>
                <a:sym typeface="Calibri"/>
              </a:rPr>
              <a:t>Make sure that information on case management services and other available support is clearly communicated and that support provided is benefitting vulnerable children in general. Work closely with other humanitarian sectors.</a:t>
            </a:r>
            <a:endParaRPr lang="en-US" dirty="0"/>
          </a:p>
        </p:txBody>
      </p:sp>
      <p:sp>
        <p:nvSpPr>
          <p:cNvPr id="2" name="Google Shape;725;p48:notes">
            <a:extLst>
              <a:ext uri="{FF2B5EF4-FFF2-40B4-BE49-F238E27FC236}">
                <a16:creationId xmlns:a16="http://schemas.microsoft.com/office/drawing/2014/main" id="{B591EA9D-7DBC-6AFF-9C21-282E0CCBD81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161816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5" name="Google Shape;485;p15: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latin typeface="Calibri"/>
                <a:cs typeface="Calibri"/>
                <a:sym typeface="Calibri"/>
              </a:rPr>
              <a:t>Does anyone have any questions or need clarifications?</a:t>
            </a:r>
            <a:endParaRPr lang="en-US" i="1" dirty="0">
              <a:latin typeface="Calibri"/>
              <a:cs typeface="Calibri"/>
            </a:endParaRPr>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499F5236-B469-202A-678F-E65609EDE95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809EE09-AADF-A486-FBC8-32B9A6F6D57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500" name="Google Shape;500;p16:notes"/>
          <p:cNvSpPr txBox="1">
            <a:spLocks noGrp="1"/>
          </p:cNvSpPr>
          <p:nvPr>
            <p:ph type="body" idx="1"/>
          </p:nvPr>
        </p:nvSpPr>
        <p:spPr/>
        <p:txBody>
          <a:bodyPr/>
          <a:lstStyle/>
          <a:p>
            <a:pPr marL="0" indent="0">
              <a:buNone/>
            </a:pPr>
            <a:r>
              <a:rPr lang="en-US" b="1" dirty="0">
                <a:sym typeface="Calibri"/>
              </a:rPr>
              <a:t>EXPLANATION</a:t>
            </a:r>
          </a:p>
          <a:p>
            <a:r>
              <a:rPr lang="en-US" dirty="0">
                <a:latin typeface="Calibri"/>
                <a:cs typeface="Calibri"/>
                <a:sym typeface="Calibri"/>
              </a:rPr>
              <a:t>As we discussed, UASC are sometimes in need of immediate support as a part of identification and registration, or at any other stage of case management. This should be prioritized above all actions to get children the support they need immediately.</a:t>
            </a:r>
            <a:endParaRPr lang="en-US" dirty="0"/>
          </a:p>
          <a:p>
            <a:r>
              <a:rPr lang="en-US" dirty="0">
                <a:sym typeface="Calibri"/>
              </a:rPr>
              <a:t>At the end of this session, participants should be able to:</a:t>
            </a:r>
            <a:endParaRPr lang="en-US" dirty="0"/>
          </a:p>
          <a:p>
            <a:r>
              <a:rPr lang="en-US" dirty="0">
                <a:sym typeface="Calibri"/>
              </a:rPr>
              <a:t>Read the learning objectives.</a:t>
            </a:r>
            <a:endParaRPr lang="en-US" dirty="0"/>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C1481743-34A0-95A2-622E-04E9AA2D1F1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D826B85-E459-6264-0EDB-9FF745B8E52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5" name="Google Shape;515;p17:notes"/>
          <p:cNvSpPr txBox="1">
            <a:spLocks noGrp="1"/>
          </p:cNvSpPr>
          <p:nvPr>
            <p:ph type="body" idx="1"/>
          </p:nvPr>
        </p:nvSpPr>
        <p:spPr/>
        <p:txBody>
          <a:bodyPr/>
          <a:lstStyle/>
          <a:p>
            <a:pPr marL="0" indent="0">
              <a:buNone/>
            </a:pPr>
            <a:r>
              <a:rPr lang="en-US" b="1" dirty="0">
                <a:sym typeface="Calibri"/>
              </a:rPr>
              <a:t>PLENARY DISCUSSION</a:t>
            </a:r>
          </a:p>
          <a:p>
            <a:r>
              <a:rPr lang="en-US" i="1" dirty="0">
                <a:latin typeface="Calibri"/>
                <a:cs typeface="Calibri"/>
                <a:sym typeface="Calibri"/>
              </a:rPr>
              <a:t>What are some of the immediate support needs for UASC and children at risk of separation?</a:t>
            </a:r>
            <a:endParaRPr lang="en-US" i="1" dirty="0"/>
          </a:p>
          <a:p>
            <a:pPr lvl="1"/>
            <a:r>
              <a:rPr lang="en-US" dirty="0">
                <a:sym typeface="Calibri"/>
              </a:rPr>
              <a:t>Alternative care</a:t>
            </a:r>
            <a:endParaRPr lang="en-US" dirty="0"/>
          </a:p>
          <a:p>
            <a:pPr lvl="1"/>
            <a:r>
              <a:rPr lang="en-US" dirty="0">
                <a:latin typeface="Calibri"/>
                <a:cs typeface="Calibri"/>
                <a:sym typeface="Calibri"/>
              </a:rPr>
              <a:t>Potential removal from caregivers and emergency placement of children at imminent risk due to abuse, violence, neglect or exploitation (in exceptional circumstances)</a:t>
            </a:r>
            <a:endParaRPr lang="en-US" dirty="0">
              <a:latin typeface="Calibri"/>
              <a:cs typeface="Calibri"/>
            </a:endParaRPr>
          </a:p>
          <a:p>
            <a:pPr lvl="1"/>
            <a:r>
              <a:rPr lang="en-US" dirty="0">
                <a:sym typeface="Calibri"/>
              </a:rPr>
              <a:t>Parental/ material support for hosting/ foster families to avoid further/ secondary separations</a:t>
            </a:r>
          </a:p>
          <a:p>
            <a:pPr lvl="1"/>
            <a:r>
              <a:rPr lang="en-US" dirty="0">
                <a:latin typeface="Calibri"/>
                <a:cs typeface="Calibri"/>
                <a:sym typeface="Calibri"/>
              </a:rPr>
              <a:t>Registration of information to start tracing efforts immediately</a:t>
            </a:r>
            <a:endParaRPr lang="en-US" dirty="0">
              <a:latin typeface="Calibri"/>
              <a:cs typeface="Calibri"/>
            </a:endParaRPr>
          </a:p>
          <a:p>
            <a:pPr lvl="1"/>
            <a:r>
              <a:rPr lang="en-US" dirty="0">
                <a:latin typeface="Calibri"/>
                <a:cs typeface="Calibri"/>
                <a:sym typeface="Calibri"/>
              </a:rPr>
              <a:t>Immediate FTR and/or re-establishment of family contact</a:t>
            </a:r>
            <a:endParaRPr lang="en-US" dirty="0">
              <a:latin typeface="Calibri"/>
              <a:cs typeface="Calibri"/>
            </a:endParaRPr>
          </a:p>
          <a:p>
            <a:r>
              <a:rPr lang="en-US" i="1" dirty="0">
                <a:sym typeface="Calibri"/>
              </a:rPr>
              <a:t>In a later session we will work on case scenarios where immediate actions are needed. </a:t>
            </a:r>
          </a:p>
        </p:txBody>
      </p:sp>
      <p:sp>
        <p:nvSpPr>
          <p:cNvPr id="3" name="Slide Image Placeholder 2">
            <a:extLst>
              <a:ext uri="{FF2B5EF4-FFF2-40B4-BE49-F238E27FC236}">
                <a16:creationId xmlns:a16="http://schemas.microsoft.com/office/drawing/2014/main" id="{65A07894-739F-A540-7714-B26E506DA13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717D619-143D-0B3B-6FC3-0E6BE6F85F9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30" name="Google Shape;530;p18: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You may wish to contextualize some of the answers based on the services available in your context. </a:t>
            </a:r>
          </a:p>
          <a:p>
            <a:pPr marL="0" indent="0">
              <a:buNone/>
            </a:pPr>
            <a:r>
              <a:rPr lang="en-US" dirty="0">
                <a:sym typeface="Helvetica Neue"/>
              </a:rPr>
              <a:t>_____________________________________________________________________________</a:t>
            </a:r>
            <a:endParaRPr lang="en-US" dirty="0"/>
          </a:p>
          <a:p>
            <a:endParaRPr lang="en-US" dirty="0"/>
          </a:p>
          <a:p>
            <a:pPr marL="0" indent="0">
              <a:buNone/>
            </a:pPr>
            <a:r>
              <a:rPr lang="en-US" b="1" dirty="0">
                <a:sym typeface="Calibri"/>
              </a:rPr>
              <a:t>GROUP WORK (15 minutes)</a:t>
            </a:r>
          </a:p>
          <a:p>
            <a:r>
              <a:rPr lang="en-US" dirty="0">
                <a:sym typeface="Calibri"/>
              </a:rPr>
              <a:t>Divide participants into groups of 2-3 people</a:t>
            </a:r>
          </a:p>
          <a:p>
            <a:r>
              <a:rPr lang="en-US" i="1" dirty="0">
                <a:sym typeface="Calibri"/>
              </a:rPr>
              <a:t>Work in your groups on </a:t>
            </a:r>
            <a:r>
              <a:rPr lang="en-US" b="1" i="1" dirty="0">
                <a:sym typeface="Calibri"/>
              </a:rPr>
              <a:t>Workbook page 9-10: </a:t>
            </a:r>
            <a:r>
              <a:rPr lang="en-US" b="1" i="1" dirty="0"/>
              <a:t>Response actions</a:t>
            </a:r>
          </a:p>
          <a:p>
            <a:r>
              <a:rPr lang="en-US" i="1" dirty="0">
                <a:sym typeface="Calibri"/>
              </a:rPr>
              <a:t>Select the actions which correspond to each scenario along with the informed consent/assent procedure (as discussed in previous session). </a:t>
            </a:r>
          </a:p>
          <a:p>
            <a:r>
              <a:rPr lang="en-US" i="1" dirty="0">
                <a:sym typeface="Calibri"/>
              </a:rPr>
              <a:t>If you feel there are important actions which are missing or you have something to add, write these in the extra boxes</a:t>
            </a:r>
          </a:p>
          <a:p>
            <a:pPr marL="0" indent="0">
              <a:buNone/>
            </a:pPr>
            <a:endParaRPr lang="en-US" i="1" dirty="0">
              <a:sym typeface="Calibri"/>
            </a:endParaRPr>
          </a:p>
          <a:p>
            <a:pPr marL="0" indent="0">
              <a:buNone/>
            </a:pPr>
            <a:r>
              <a:rPr lang="en-US" b="1" dirty="0">
                <a:sym typeface="Calibri"/>
              </a:rPr>
              <a:t>PLENARY DISCUSSION (15 minutes)</a:t>
            </a:r>
          </a:p>
          <a:p>
            <a:r>
              <a:rPr lang="en-US" dirty="0">
                <a:sym typeface="Calibri"/>
              </a:rPr>
              <a:t>Invite contributions from different groups and discuss.</a:t>
            </a:r>
          </a:p>
          <a:p>
            <a:r>
              <a:rPr lang="en-US" dirty="0">
                <a:sym typeface="Calibri"/>
              </a:rPr>
              <a:t>Supplement with the answers on the following pages</a:t>
            </a:r>
            <a:endParaRPr lang="en-US" b="1" dirty="0">
              <a:sym typeface="Calibri"/>
            </a:endParaRPr>
          </a:p>
          <a:p>
            <a:r>
              <a:rPr lang="en-US" i="1" dirty="0">
                <a:sym typeface="Calibri"/>
              </a:rPr>
              <a:t>In relation to </a:t>
            </a:r>
            <a:r>
              <a:rPr lang="en-US" b="1" i="1" dirty="0">
                <a:sym typeface="Calibri"/>
              </a:rPr>
              <a:t>Scenario – Couple</a:t>
            </a:r>
            <a:r>
              <a:rPr lang="en-US" i="1" dirty="0">
                <a:sym typeface="Calibri"/>
              </a:rPr>
              <a:t>, each of us may have different ideas about the suitability when assessing care arrangements. </a:t>
            </a:r>
          </a:p>
          <a:p>
            <a:r>
              <a:rPr lang="en-US" i="1" dirty="0">
                <a:sym typeface="Calibri"/>
              </a:rPr>
              <a:t>For this reason, it is helpful to have set criteria to base an assessment on. </a:t>
            </a:r>
          </a:p>
          <a:p>
            <a:r>
              <a:rPr lang="en-US" i="1" dirty="0">
                <a:sym typeface="Calibri"/>
              </a:rPr>
              <a:t>Has anyone used such a tool and/or has ideas of what should be included?</a:t>
            </a:r>
            <a:endParaRPr lang="en-US" dirty="0">
              <a:sym typeface="Calibri"/>
            </a:endParaRPr>
          </a:p>
          <a:p>
            <a:pPr marL="0" indent="0">
              <a:buNone/>
            </a:pPr>
            <a:r>
              <a:rPr lang="en-US" b="1" dirty="0">
                <a:highlight>
                  <a:schemeClr val="lt1"/>
                </a:highlight>
                <a:sym typeface="Helvetica Neue"/>
              </a:rPr>
              <a:t>_____________________________________________________________________________</a:t>
            </a:r>
            <a:endParaRPr lang="en-US" b="0" dirty="0"/>
          </a:p>
          <a:p>
            <a:pPr marL="914400" lvl="2" indent="0">
              <a:buNone/>
            </a:pPr>
            <a:endParaRPr lang="en-US" dirty="0">
              <a:sym typeface="Calibri"/>
            </a:endParaRPr>
          </a:p>
          <a:p>
            <a:pPr marL="0" indent="0">
              <a:buNone/>
            </a:pPr>
            <a:r>
              <a:rPr lang="en-US" b="1" dirty="0"/>
              <a:t>CONTINUED</a:t>
            </a:r>
            <a:r>
              <a:rPr lang="en-US" b="1" dirty="0">
                <a:sym typeface="Wingdings" panose="05000000000000000000" pitchFamily="2" charset="2"/>
              </a:rPr>
              <a:t>  </a:t>
            </a:r>
            <a:endParaRPr lang="en-US" b="1" dirty="0"/>
          </a:p>
        </p:txBody>
      </p:sp>
      <p:sp>
        <p:nvSpPr>
          <p:cNvPr id="3" name="Slide Image Placeholder 2">
            <a:extLst>
              <a:ext uri="{FF2B5EF4-FFF2-40B4-BE49-F238E27FC236}">
                <a16:creationId xmlns:a16="http://schemas.microsoft.com/office/drawing/2014/main" id="{ACD6D01F-550C-2247-A928-A31C420ED4F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8A93E0-9551-95A7-91E0-FF32447F43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30" name="Google Shape;530;p18:notes"/>
          <p:cNvSpPr txBox="1">
            <a:spLocks noGrp="1"/>
          </p:cNvSpPr>
          <p:nvPr>
            <p:ph type="body" idx="1"/>
          </p:nvPr>
        </p:nvSpPr>
        <p:spPr>
          <a:xfrm>
            <a:off x="479425" y="460375"/>
            <a:ext cx="6140450" cy="9211335"/>
          </a:xfrm>
        </p:spPr>
        <p:txBody>
          <a:bodyPr/>
          <a:lstStyle/>
          <a:p>
            <a:pPr marL="0" indent="0">
              <a:buNone/>
            </a:pPr>
            <a:r>
              <a:rPr lang="en-US" b="1" dirty="0">
                <a:sym typeface="Calibri"/>
              </a:rPr>
              <a:t>ANSWERS </a:t>
            </a:r>
          </a:p>
          <a:p>
            <a:pPr marL="0" indent="0">
              <a:buNone/>
            </a:pPr>
            <a:r>
              <a:rPr lang="en-US" b="1" dirty="0">
                <a:sym typeface="Calibri"/>
              </a:rPr>
              <a:t>Marco</a:t>
            </a:r>
          </a:p>
          <a:p>
            <a:r>
              <a:rPr lang="en-US" dirty="0">
                <a:sym typeface="Calibri"/>
              </a:rPr>
              <a:t>Marco is an unaccompanied child - he hopes his family will soon arrive. In the meantime, he needs:</a:t>
            </a:r>
          </a:p>
          <a:p>
            <a:pPr lvl="1"/>
            <a:r>
              <a:rPr lang="en-US" dirty="0">
                <a:sym typeface="Calibri"/>
              </a:rPr>
              <a:t>Alternative care needs: first option is care with a host family from his community as long as they are assured of staying in the same place OR center-based transit care. </a:t>
            </a:r>
          </a:p>
          <a:p>
            <a:pPr lvl="1"/>
            <a:r>
              <a:rPr lang="en-US" dirty="0">
                <a:sym typeface="Calibri"/>
              </a:rPr>
              <a:t>Offer reassurance </a:t>
            </a:r>
          </a:p>
          <a:p>
            <a:pPr lvl="1"/>
            <a:r>
              <a:rPr lang="en-US" dirty="0">
                <a:sym typeface="Calibri"/>
              </a:rPr>
              <a:t>Refer for urgent FTR</a:t>
            </a:r>
          </a:p>
          <a:p>
            <a:pPr lvl="1"/>
            <a:r>
              <a:rPr lang="en-US" dirty="0">
                <a:sym typeface="Calibri"/>
              </a:rPr>
              <a:t>Informed assent from Marco &amp; informed consent from caseworker (unless trusted member of his community present).</a:t>
            </a:r>
          </a:p>
          <a:p>
            <a:pPr marL="0" indent="0">
              <a:buNone/>
            </a:pPr>
            <a:endParaRPr lang="en-US" b="1" dirty="0">
              <a:sym typeface="Calibri"/>
            </a:endParaRPr>
          </a:p>
          <a:p>
            <a:pPr marL="0" indent="0">
              <a:buNone/>
            </a:pPr>
            <a:r>
              <a:rPr lang="en-US" b="1" dirty="0">
                <a:sym typeface="Calibri"/>
              </a:rPr>
              <a:t>Jasmine</a:t>
            </a:r>
          </a:p>
          <a:p>
            <a:r>
              <a:rPr lang="en-US" dirty="0">
                <a:sym typeface="Calibri"/>
              </a:rPr>
              <a:t>Jasmine is an unaccompanied child who appears to be at immediate risk of harm from her parents, she is additionally vulnerable as she has a learning disability and is pregnant:</a:t>
            </a:r>
          </a:p>
          <a:p>
            <a:pPr lvl="1"/>
            <a:r>
              <a:rPr lang="en-US" dirty="0">
                <a:sym typeface="Calibri"/>
              </a:rPr>
              <a:t>Alternative care needs: interview, using accessible communication if needed, to find out if she has other family members who could safely care for her and with whom she feels safe.</a:t>
            </a:r>
          </a:p>
          <a:p>
            <a:pPr lvl="2"/>
            <a:r>
              <a:rPr lang="en-US" dirty="0">
                <a:sym typeface="Calibri"/>
              </a:rPr>
              <a:t>If not, provide temporary care in a safe house in a secure and secret location if available</a:t>
            </a:r>
          </a:p>
          <a:p>
            <a:pPr lvl="2"/>
            <a:r>
              <a:rPr lang="en-US" dirty="0">
                <a:sym typeface="Calibri"/>
              </a:rPr>
              <a:t>If no such facility is available, conduct a risk assessment to identify another solution, either with adult caregiver or center-based care (which may need to be in a different location from her family). </a:t>
            </a:r>
          </a:p>
          <a:p>
            <a:pPr lvl="1"/>
            <a:r>
              <a:rPr lang="en-US" dirty="0">
                <a:sym typeface="Calibri"/>
              </a:rPr>
              <a:t>Immediate PFA and PSS.</a:t>
            </a:r>
          </a:p>
          <a:p>
            <a:pPr lvl="1"/>
            <a:r>
              <a:rPr lang="en-US" dirty="0">
                <a:sym typeface="Calibri"/>
              </a:rPr>
              <a:t>Medical referral - pre-natal care and support.</a:t>
            </a:r>
          </a:p>
          <a:p>
            <a:pPr lvl="1"/>
            <a:r>
              <a:rPr lang="en-US" dirty="0">
                <a:sym typeface="Calibri"/>
              </a:rPr>
              <a:t>Referral to SGBV team may be needed depending on any information she might disclose but unless an urgent need is identified, this may be something to address once her immediate care and physical needs are addressed.</a:t>
            </a:r>
          </a:p>
          <a:p>
            <a:pPr lvl="1"/>
            <a:r>
              <a:rPr lang="en-US" dirty="0">
                <a:sym typeface="Calibri"/>
              </a:rPr>
              <a:t>Informed assent from Jasmine and informed consent from caseworker (due to Jasmines’ learning difficulties).</a:t>
            </a:r>
          </a:p>
          <a:p>
            <a:pPr lvl="1"/>
            <a:r>
              <a:rPr lang="en-US" dirty="0">
                <a:sym typeface="Calibri"/>
              </a:rPr>
              <a:t>A learning disability affects the way a person processes information and how they communicate. This means they can have difficulty understanding new or complex information, learning new skills or coping independently. A learning disability can be mild, moderate or severe therefore it is important not to make assumptions about his or her capacity before getting to know the child. </a:t>
            </a:r>
          </a:p>
          <a:p>
            <a:pPr lvl="1"/>
            <a:endParaRPr lang="en-US" dirty="0"/>
          </a:p>
          <a:p>
            <a:pPr marL="0" indent="0">
              <a:buNone/>
            </a:pPr>
            <a:r>
              <a:rPr lang="en-US" b="1" dirty="0">
                <a:sym typeface="Calibri"/>
              </a:rPr>
              <a:t>Amira</a:t>
            </a:r>
          </a:p>
          <a:p>
            <a:r>
              <a:rPr lang="en-US" dirty="0">
                <a:sym typeface="Calibri"/>
              </a:rPr>
              <a:t>Amira is an unaccompanied child who survived an earthquake and does not know the whereabouts of her family</a:t>
            </a:r>
          </a:p>
          <a:p>
            <a:pPr lvl="1"/>
            <a:r>
              <a:rPr lang="en-US" dirty="0">
                <a:sym typeface="Calibri"/>
              </a:rPr>
              <a:t>Alternative care needs: first option to try to identify any extended family members or close friends of the family who could care for Amira.</a:t>
            </a:r>
          </a:p>
          <a:p>
            <a:pPr lvl="2"/>
            <a:r>
              <a:rPr lang="en-US" dirty="0">
                <a:sym typeface="Calibri"/>
              </a:rPr>
              <a:t>The next care option would be standby or temporary foster carers or as a last resort emergency residential care whilst family-based care is sought.</a:t>
            </a:r>
          </a:p>
          <a:p>
            <a:pPr lvl="1"/>
            <a:r>
              <a:rPr lang="en-US" dirty="0">
                <a:sym typeface="Calibri"/>
              </a:rPr>
              <a:t>PFA and referral to MHPSS team if available or experienced caseworker for 1:1 support.</a:t>
            </a:r>
          </a:p>
          <a:p>
            <a:pPr lvl="1"/>
            <a:r>
              <a:rPr lang="en-US" dirty="0">
                <a:sym typeface="Calibri"/>
              </a:rPr>
              <a:t>Register or refer for urgent FTR.</a:t>
            </a:r>
          </a:p>
          <a:p>
            <a:pPr lvl="1"/>
            <a:r>
              <a:rPr lang="en-US" dirty="0">
                <a:sym typeface="Calibri"/>
              </a:rPr>
              <a:t>Informed assent from Amira &amp; informed consent from caseworker.</a:t>
            </a:r>
          </a:p>
          <a:p>
            <a:pPr lvl="2"/>
            <a:endParaRPr lang="en-US" dirty="0">
              <a:sym typeface="Calibri"/>
            </a:endParaRPr>
          </a:p>
          <a:p>
            <a:pPr marL="0" indent="0">
              <a:buNone/>
            </a:pPr>
            <a:r>
              <a:rPr lang="en-US" b="1" dirty="0"/>
              <a:t>CONTINUED</a:t>
            </a:r>
            <a:r>
              <a:rPr lang="en-US" b="1" dirty="0">
                <a:sym typeface="Wingdings" panose="05000000000000000000" pitchFamily="2" charset="2"/>
              </a:rPr>
              <a:t>  </a:t>
            </a:r>
            <a:endParaRPr lang="en-US" b="1" dirty="0"/>
          </a:p>
        </p:txBody>
      </p:sp>
      <p:sp>
        <p:nvSpPr>
          <p:cNvPr id="2" name="Google Shape;725;p48:notes">
            <a:extLst>
              <a:ext uri="{FF2B5EF4-FFF2-40B4-BE49-F238E27FC236}">
                <a16:creationId xmlns:a16="http://schemas.microsoft.com/office/drawing/2014/main" id="{B790C6B6-1006-B0AE-70CB-862C5C4CC2A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dirty="0">
              <a:latin typeface="+mn-lt"/>
            </a:endParaRPr>
          </a:p>
        </p:txBody>
      </p:sp>
    </p:spTree>
    <p:extLst>
      <p:ext uri="{BB962C8B-B14F-4D97-AF65-F5344CB8AC3E}">
        <p14:creationId xmlns:p14="http://schemas.microsoft.com/office/powerpoint/2010/main" val="777187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30" name="Google Shape;530;p18:notes"/>
          <p:cNvSpPr txBox="1">
            <a:spLocks noGrp="1"/>
          </p:cNvSpPr>
          <p:nvPr>
            <p:ph type="body" idx="1"/>
          </p:nvPr>
        </p:nvSpPr>
        <p:spPr>
          <a:xfrm>
            <a:off x="479425" y="460375"/>
            <a:ext cx="6140450" cy="9211335"/>
          </a:xfrm>
        </p:spPr>
        <p:txBody>
          <a:bodyPr/>
          <a:lstStyle/>
          <a:p>
            <a:pPr marL="0" indent="0">
              <a:buNone/>
            </a:pPr>
            <a:r>
              <a:rPr lang="en-US" b="1" dirty="0">
                <a:sym typeface="Calibri"/>
              </a:rPr>
              <a:t>Couple</a:t>
            </a:r>
          </a:p>
          <a:p>
            <a:r>
              <a:rPr lang="en-US" dirty="0">
                <a:sym typeface="Calibri"/>
              </a:rPr>
              <a:t>Couple with five children. The two siblings are separated children who are being cared for by extended family</a:t>
            </a:r>
          </a:p>
          <a:p>
            <a:pPr lvl="1"/>
            <a:r>
              <a:rPr lang="en-US" dirty="0">
                <a:sym typeface="Calibri"/>
              </a:rPr>
              <a:t>Alternative care needs: The first option is for the children to remain with these caregivers if this is what they want to do. </a:t>
            </a:r>
          </a:p>
          <a:p>
            <a:pPr lvl="1"/>
            <a:r>
              <a:rPr lang="en-US" dirty="0">
                <a:sym typeface="Calibri"/>
              </a:rPr>
              <a:t>Interview children separately and privately to find out if they wish to remain in this care arrangement.</a:t>
            </a:r>
          </a:p>
          <a:p>
            <a:pPr lvl="2"/>
            <a:r>
              <a:rPr lang="en-US" dirty="0">
                <a:sym typeface="Calibri"/>
              </a:rPr>
              <a:t>If yes, interview the caregivers using a rapid assessment tool such as the ‘Family-Based Care Rapid Assessment tool (Sample).</a:t>
            </a:r>
          </a:p>
          <a:p>
            <a:pPr lvl="2"/>
            <a:r>
              <a:rPr lang="en-US" dirty="0">
                <a:sym typeface="Calibri"/>
              </a:rPr>
              <a:t>Ensure the family are willing to have the care arrangement regularly monitored and understand family reunification is the ultimate goal.</a:t>
            </a:r>
          </a:p>
          <a:p>
            <a:pPr lvl="1"/>
            <a:r>
              <a:rPr lang="en-US" dirty="0">
                <a:sym typeface="Calibri"/>
              </a:rPr>
              <a:t>If the assessment indicates the arrangement is safe and it is in the best interests of the children to remain with the caregivers, efforts should be made to ensure the family can provide for all the children e.g.</a:t>
            </a:r>
          </a:p>
          <a:p>
            <a:pPr lvl="2"/>
            <a:r>
              <a:rPr lang="en-US" dirty="0">
                <a:sym typeface="Calibri"/>
              </a:rPr>
              <a:t>Assist the caregivers to access additional rations and other support in line with the increased family size</a:t>
            </a:r>
          </a:p>
          <a:p>
            <a:pPr lvl="2"/>
            <a:r>
              <a:rPr lang="en-US" dirty="0">
                <a:sym typeface="Calibri"/>
              </a:rPr>
              <a:t>Provide (discreet) emergency assistance (food, non-food items) to cover the period until this additional support is available.</a:t>
            </a:r>
          </a:p>
          <a:p>
            <a:pPr lvl="2"/>
            <a:r>
              <a:rPr lang="en-US" dirty="0">
                <a:sym typeface="Calibri"/>
              </a:rPr>
              <a:t>Register the alternative care arrangements and arrange for comprehensive assessment to be conducted for case management</a:t>
            </a:r>
          </a:p>
          <a:p>
            <a:pPr lvl="1"/>
            <a:r>
              <a:rPr lang="en-US" dirty="0">
                <a:sym typeface="Calibri"/>
              </a:rPr>
              <a:t>If the children do not wish to remain with the current caregivers or it is not found to be in their best interests to do so, the next option would be to find a standby or temporary foster carer.</a:t>
            </a:r>
          </a:p>
          <a:p>
            <a:pPr lvl="2"/>
            <a:r>
              <a:rPr lang="en-US" dirty="0">
                <a:sym typeface="Calibri"/>
              </a:rPr>
              <a:t>Register or refer for FTR</a:t>
            </a:r>
          </a:p>
          <a:p>
            <a:pPr lvl="2"/>
            <a:r>
              <a:rPr lang="en-US" dirty="0">
                <a:sym typeface="Calibri"/>
              </a:rPr>
              <a:t>Informed assent from older child and informed consent from caregivers. Family tracing and reunification should be initiated immediately, if in the best interests of the children. </a:t>
            </a:r>
          </a:p>
        </p:txBody>
      </p:sp>
      <p:sp>
        <p:nvSpPr>
          <p:cNvPr id="2" name="Google Shape;725;p48:notes">
            <a:extLst>
              <a:ext uri="{FF2B5EF4-FFF2-40B4-BE49-F238E27FC236}">
                <a16:creationId xmlns:a16="http://schemas.microsoft.com/office/drawing/2014/main" id="{F7B299DA-BD60-B45F-FD09-2C3EAB3C07B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250234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8" name="Google Shape;548;p19:notes"/>
          <p:cNvSpPr txBox="1">
            <a:spLocks noGrp="1"/>
          </p:cNvSpPr>
          <p:nvPr>
            <p:ph type="body" idx="1"/>
          </p:nvPr>
        </p:nvSpPr>
        <p:spPr/>
        <p:txBody>
          <a:bodyPr/>
          <a:lstStyle/>
          <a:p>
            <a:pPr marL="0" indent="0">
              <a:buNone/>
            </a:pPr>
            <a:r>
              <a:rPr lang="en-US" b="1" dirty="0">
                <a:sym typeface="Calibri"/>
              </a:rPr>
              <a:t>ADAPT FOR CONTEXT</a:t>
            </a:r>
            <a:endParaRPr lang="en-US" b="1" dirty="0"/>
          </a:p>
          <a:p>
            <a:r>
              <a:rPr lang="en-US" dirty="0">
                <a:sym typeface="Calibri"/>
              </a:rPr>
              <a:t>Please remove this slide if caseworkers are not responsible for conducting family-based care rapid assessments in your context. </a:t>
            </a:r>
          </a:p>
          <a:p>
            <a:r>
              <a:rPr lang="en-US" dirty="0">
                <a:sym typeface="Calibri"/>
              </a:rPr>
              <a:t>If there is already a contextualized tool, please replace the sample tool in the workbook with the tool you use in your context.</a:t>
            </a:r>
          </a:p>
          <a:p>
            <a:pPr marL="0" indent="0">
              <a:buNone/>
            </a:pPr>
            <a:r>
              <a:rPr lang="en-US" b="1" dirty="0">
                <a:highlight>
                  <a:schemeClr val="lt1"/>
                </a:highlight>
                <a:sym typeface="Helvetica Neue"/>
              </a:rPr>
              <a:t>_____________________________________________________________________________</a:t>
            </a:r>
            <a:endParaRPr lang="en-US" b="0" dirty="0"/>
          </a:p>
          <a:p>
            <a:endParaRPr lang="en-US" dirty="0">
              <a:sym typeface="Calibri"/>
            </a:endParaRPr>
          </a:p>
          <a:p>
            <a:pPr marL="0" indent="0">
              <a:buNone/>
            </a:pPr>
            <a:r>
              <a:rPr lang="en-US" b="1" dirty="0">
                <a:sym typeface="Calibri"/>
              </a:rPr>
              <a:t>EXPLANATION</a:t>
            </a:r>
          </a:p>
          <a:p>
            <a:r>
              <a:rPr lang="en-US" dirty="0">
                <a:sym typeface="Calibri"/>
              </a:rPr>
              <a:t>Refer to </a:t>
            </a:r>
            <a:r>
              <a:rPr lang="en-US" b="1" dirty="0">
                <a:sym typeface="Calibri"/>
              </a:rPr>
              <a:t>Workbook page 11: Family-based care – Rapid assessment tool (Sample)</a:t>
            </a:r>
          </a:p>
          <a:p>
            <a:r>
              <a:rPr lang="en-US" dirty="0">
                <a:latin typeface="Calibri"/>
                <a:cs typeface="Calibri"/>
                <a:sym typeface="Calibri"/>
              </a:rPr>
              <a:t>Discuss their experience with using this tool or a similar one. </a:t>
            </a:r>
            <a:endParaRPr lang="en-US" dirty="0"/>
          </a:p>
          <a:p>
            <a:r>
              <a:rPr lang="en-US" i="1" dirty="0">
                <a:sym typeface="Calibri"/>
              </a:rPr>
              <a:t>This tool may be used when family-based care is required as an immediate support. Have you seen any cases where this would be required as a form of immediate support?</a:t>
            </a:r>
            <a:endParaRPr lang="en-US" i="1" dirty="0"/>
          </a:p>
          <a:p>
            <a:r>
              <a:rPr lang="en-US" i="1" dirty="0">
                <a:sym typeface="Calibri"/>
              </a:rPr>
              <a:t>It is a pre-requisite that child protection case management actors have access to a range of temporary, emergency alternative care options for:</a:t>
            </a:r>
          </a:p>
          <a:p>
            <a:pPr lvl="1"/>
            <a:r>
              <a:rPr lang="en-US" i="1" dirty="0">
                <a:sym typeface="Calibri"/>
              </a:rPr>
              <a:t>Children with no adult caregivers </a:t>
            </a:r>
          </a:p>
          <a:p>
            <a:pPr lvl="1"/>
            <a:r>
              <a:rPr lang="en-US" i="1" dirty="0">
                <a:sym typeface="Calibri"/>
              </a:rPr>
              <a:t>Children who need to be removed from their current care arrangement as a matter of urgency (when the arrangement is found not to be in their best interests). </a:t>
            </a:r>
          </a:p>
          <a:p>
            <a:r>
              <a:rPr lang="en-US" i="1" dirty="0">
                <a:sym typeface="Calibri"/>
              </a:rPr>
              <a:t>We have mentioned a number of different types of alternative care. Does that mean that caseworkers will be responsible for establishing/managing all of these? If not, why is it important to know about them? </a:t>
            </a:r>
          </a:p>
          <a:p>
            <a:pPr lvl="1"/>
            <a:r>
              <a:rPr lang="en-US" i="1" dirty="0">
                <a:sym typeface="Calibri"/>
              </a:rPr>
              <a:t>In some settings caseworkers are involved in establishing foster care programs including selection and screening of caregivers and placement/monitoring of children;</a:t>
            </a:r>
          </a:p>
          <a:p>
            <a:pPr lvl="1"/>
            <a:r>
              <a:rPr lang="en-US" i="1" dirty="0">
                <a:latin typeface="Calibri"/>
                <a:cs typeface="Calibri"/>
                <a:sym typeface="Calibri"/>
              </a:rPr>
              <a:t>Even if caseworkers are not directly involved, it is important caseworkers know what types of alternative care options exist and how to make placements for children in their caseloads.</a:t>
            </a:r>
            <a:endParaRPr lang="en-US" i="1" dirty="0"/>
          </a:p>
          <a:p>
            <a:endParaRPr lang="en-US" dirty="0"/>
          </a:p>
        </p:txBody>
      </p:sp>
      <p:sp>
        <p:nvSpPr>
          <p:cNvPr id="3" name="Slide Image Placeholder 2">
            <a:extLst>
              <a:ext uri="{FF2B5EF4-FFF2-40B4-BE49-F238E27FC236}">
                <a16:creationId xmlns:a16="http://schemas.microsoft.com/office/drawing/2014/main" id="{5A6E46C8-0C43-386F-9DC5-CD88CEAA742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DCD215-436D-2E06-5350-870077EA665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8" name="Google Shape;588;p20: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Adapt the options based on what is available and what is planned in your context. </a:t>
            </a:r>
          </a:p>
          <a:p>
            <a:r>
              <a:rPr lang="en-US" dirty="0">
                <a:sym typeface="Calibri"/>
              </a:rPr>
              <a:t>Where relevant, facilitate a plenary discussion to discuss</a:t>
            </a:r>
          </a:p>
          <a:p>
            <a:pPr lvl="1"/>
            <a:r>
              <a:rPr lang="en-US" dirty="0">
                <a:latin typeface="Calibri"/>
                <a:cs typeface="Calibri"/>
              </a:rPr>
              <a:t>the role of the caseworker to identify alternative care options</a:t>
            </a:r>
          </a:p>
          <a:p>
            <a:pPr lvl="1"/>
            <a:r>
              <a:rPr lang="en-US" dirty="0">
                <a:sym typeface="Calibri"/>
              </a:rPr>
              <a:t>any gaps in emergency care options </a:t>
            </a:r>
          </a:p>
          <a:p>
            <a:pPr lvl="1"/>
            <a:r>
              <a:rPr lang="en-US" dirty="0">
                <a:sym typeface="Calibri"/>
              </a:rPr>
              <a:t>how these could be addressed</a:t>
            </a:r>
          </a:p>
          <a:p>
            <a:pPr lvl="1"/>
            <a:r>
              <a:rPr lang="en-US" dirty="0">
                <a:sym typeface="Calibri"/>
              </a:rPr>
              <a:t>any risks involved in current emergency options (or lack of)</a:t>
            </a:r>
          </a:p>
          <a:p>
            <a:pPr lvl="1"/>
            <a:r>
              <a:rPr lang="en-US" dirty="0">
                <a:sym typeface="Calibri"/>
              </a:rPr>
              <a:t>ways to address these risks</a:t>
            </a:r>
          </a:p>
          <a:p>
            <a:pPr marL="0" indent="0">
              <a:buNone/>
            </a:pPr>
            <a:r>
              <a:rPr lang="en-US" b="1" dirty="0">
                <a:highlight>
                  <a:schemeClr val="lt1"/>
                </a:highlight>
                <a:sym typeface="Helvetica Neue"/>
              </a:rPr>
              <a:t>_____________________________________________________________________________</a:t>
            </a:r>
            <a:endParaRPr lang="en-US" b="0" dirty="0"/>
          </a:p>
          <a:p>
            <a:pPr marL="0" indent="0">
              <a:buNone/>
            </a:pPr>
            <a:endParaRPr lang="en-US" dirty="0">
              <a:sym typeface="Calibri"/>
            </a:endParaRPr>
          </a:p>
          <a:p>
            <a:pPr marL="0" indent="0">
              <a:buNone/>
            </a:pPr>
            <a:r>
              <a:rPr lang="en-US" b="1" dirty="0">
                <a:sym typeface="Calibri"/>
              </a:rPr>
              <a:t>PLENARY DISCUSSION</a:t>
            </a:r>
            <a:endParaRPr lang="en-US" b="1" dirty="0"/>
          </a:p>
          <a:p>
            <a:r>
              <a:rPr lang="en-US" i="1" dirty="0">
                <a:sym typeface="Calibri"/>
              </a:rPr>
              <a:t>Later on, we will look in more detail at the steps needed to prepare foster carers and mentors where they are not in place. </a:t>
            </a:r>
          </a:p>
          <a:p>
            <a:r>
              <a:rPr lang="en-US" i="1" dirty="0">
                <a:sym typeface="Calibri"/>
              </a:rPr>
              <a:t>Center-based care could create the risk of separation unless</a:t>
            </a:r>
          </a:p>
          <a:p>
            <a:pPr lvl="1"/>
            <a:r>
              <a:rPr lang="en-US" i="1" dirty="0">
                <a:sym typeface="Calibri"/>
              </a:rPr>
              <a:t>carefully planned</a:t>
            </a:r>
          </a:p>
          <a:p>
            <a:pPr lvl="1"/>
            <a:r>
              <a:rPr lang="en-US" i="1" dirty="0">
                <a:sym typeface="Calibri"/>
              </a:rPr>
              <a:t>well defined </a:t>
            </a:r>
          </a:p>
          <a:p>
            <a:pPr lvl="1"/>
            <a:r>
              <a:rPr lang="en-US" i="1" dirty="0">
                <a:sym typeface="Calibri"/>
              </a:rPr>
              <a:t>managed to minimize 'pull factors' that may encourage separation</a:t>
            </a:r>
            <a:endParaRPr lang="en-US" i="1" dirty="0"/>
          </a:p>
          <a:p>
            <a:r>
              <a:rPr lang="en-US" i="1" dirty="0">
                <a:sym typeface="Calibri"/>
              </a:rPr>
              <a:t>Can anyone give examples of how to manage and minimize these pull factors?</a:t>
            </a:r>
          </a:p>
          <a:p>
            <a:pPr lvl="1"/>
            <a:r>
              <a:rPr lang="en-US" dirty="0">
                <a:sym typeface="Calibri"/>
              </a:rPr>
              <a:t>‘Gatekeeping’/screening measures</a:t>
            </a:r>
            <a:endParaRPr lang="en-US" dirty="0"/>
          </a:p>
          <a:p>
            <a:pPr lvl="1"/>
            <a:r>
              <a:rPr lang="en-US" dirty="0">
                <a:sym typeface="Calibri"/>
              </a:rPr>
              <a:t>‘Discrete’ centers i.e., plain buildings which are not identified as care centers; no flags/banners outside.</a:t>
            </a:r>
            <a:endParaRPr lang="en-US" dirty="0"/>
          </a:p>
          <a:p>
            <a:pPr lvl="1"/>
            <a:r>
              <a:rPr lang="en-US" dirty="0">
                <a:sym typeface="Calibri"/>
              </a:rPr>
              <a:t>Providing facilities and support that are similar to those for the rest of the affected community (food and non-food items (NFI’s)).</a:t>
            </a:r>
            <a:endParaRPr lang="en-US" dirty="0"/>
          </a:p>
          <a:p>
            <a:pPr lvl="1"/>
            <a:r>
              <a:rPr lang="en-US" dirty="0">
                <a:sym typeface="Calibri"/>
              </a:rPr>
              <a:t>Raising awareness with communities to highlight the potential risks for children in center-based care</a:t>
            </a:r>
          </a:p>
        </p:txBody>
      </p:sp>
      <p:sp>
        <p:nvSpPr>
          <p:cNvPr id="3" name="Slide Image Placeholder 2">
            <a:extLst>
              <a:ext uri="{FF2B5EF4-FFF2-40B4-BE49-F238E27FC236}">
                <a16:creationId xmlns:a16="http://schemas.microsoft.com/office/drawing/2014/main" id="{BB47C234-4D09-7F78-2E7A-0AE942CA69F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A3F1202-6426-3AF6-2801-5104041E5CC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4" name="Google Shape;604;p21: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latin typeface="Calibri"/>
                <a:cs typeface="Calibri"/>
                <a:sym typeface="Calibri"/>
              </a:rPr>
              <a:t>Ask if anyone has any questions or need clarifications?</a:t>
            </a:r>
            <a:endParaRPr lang="en-US" i="1" dirty="0">
              <a:latin typeface="Calibri"/>
              <a:cs typeface="Calibri"/>
            </a:endParaRPr>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66129994-CD79-8CDF-EC8E-9F5BC66BE8D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AEDD3B9-6A57-B04F-88F0-98F53E62E1C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19" name="Notes Placeholder 18">
            <a:extLst>
              <a:ext uri="{FF2B5EF4-FFF2-40B4-BE49-F238E27FC236}">
                <a16:creationId xmlns:a16="http://schemas.microsoft.com/office/drawing/2014/main" id="{8F1C5AFC-2064-A31A-F24A-F190175F6BE7}"/>
              </a:ext>
            </a:extLst>
          </p:cNvPr>
          <p:cNvSpPr>
            <a:spLocks noGrp="1"/>
          </p:cNvSpPr>
          <p:nvPr>
            <p:ph type="body" idx="1"/>
          </p:nvPr>
        </p:nvSpPr>
        <p:spPr>
          <a:xfrm>
            <a:off x="479425" y="460375"/>
            <a:ext cx="6140450" cy="9211335"/>
          </a:xfrm>
        </p:spPr>
        <p:txBody>
          <a:bodyPr/>
          <a:lstStyle/>
          <a:p>
            <a:pPr marL="0" indent="0">
              <a:buNone/>
            </a:pPr>
            <a:r>
              <a:rPr lang="en-US" b="1" dirty="0">
                <a:sym typeface="Calibri"/>
              </a:rPr>
              <a:t>OVERVIEW</a:t>
            </a:r>
            <a:endParaRPr lang="en-US" b="1" dirty="0"/>
          </a:p>
          <a:p>
            <a:r>
              <a:rPr lang="en-US" b="1" dirty="0">
                <a:sym typeface="Calibri"/>
              </a:rPr>
              <a:t>Target audience: </a:t>
            </a:r>
            <a:r>
              <a:rPr lang="en-US" dirty="0">
                <a:sym typeface="Calibri"/>
              </a:rPr>
              <a:t>caseworkers/social workers, caseworker supervisors, child protection services, government staff.</a:t>
            </a:r>
          </a:p>
          <a:p>
            <a:r>
              <a:rPr lang="en-US" b="1" dirty="0">
                <a:sym typeface="Calibri"/>
              </a:rPr>
              <a:t>Pre-requisite training:</a:t>
            </a:r>
          </a:p>
          <a:p>
            <a:pPr lvl="1"/>
            <a:r>
              <a:rPr lang="en-US" dirty="0">
                <a:sym typeface="Calibri"/>
              </a:rPr>
              <a:t>The Level 1 Case Management training is a pre-requisite for participants of this Child Protection Case Management (CPCM) UASC training; the information in these modules is complementary to CPCM Level 1 training and is designed to supplement the knowledge and skills of caseworkers when working with UASC, with specific reference to Family Tracing and Reunification (FTR) and Alternative Care. </a:t>
            </a:r>
          </a:p>
          <a:p>
            <a:r>
              <a:rPr lang="en-US" b="1" dirty="0">
                <a:sym typeface="Calibri"/>
              </a:rPr>
              <a:t>Duration: </a:t>
            </a:r>
            <a:r>
              <a:rPr lang="en-US" dirty="0">
                <a:sym typeface="Calibri"/>
              </a:rPr>
              <a:t>TBD </a:t>
            </a:r>
          </a:p>
          <a:p>
            <a:r>
              <a:rPr lang="en-US" b="1" dirty="0">
                <a:sym typeface="Calibri"/>
              </a:rPr>
              <a:t>Training aim: </a:t>
            </a:r>
            <a:r>
              <a:rPr lang="en-US" dirty="0">
                <a:sym typeface="Calibri"/>
              </a:rPr>
              <a:t>By the end of this training child protection case concerns related to family separation </a:t>
            </a:r>
            <a:endParaRPr lang="en-US" dirty="0"/>
          </a:p>
          <a:p>
            <a:r>
              <a:rPr lang="en-US" b="1" dirty="0">
                <a:sym typeface="Calibri"/>
              </a:rPr>
              <a:t>Module aim: </a:t>
            </a:r>
            <a:r>
              <a:rPr lang="en-US" dirty="0">
                <a:sym typeface="Calibri"/>
              </a:rPr>
              <a:t>To provide participants with the in depth knowledge and skills required to support UASC through case management, alternative care and/or family tracing. </a:t>
            </a:r>
          </a:p>
          <a:p>
            <a:r>
              <a:rPr lang="en-US" b="1" dirty="0">
                <a:sym typeface="Calibri"/>
              </a:rPr>
              <a:t>Module learning objectives:</a:t>
            </a:r>
            <a:br>
              <a:rPr lang="en-US" b="1" dirty="0">
                <a:sym typeface="Calibri"/>
              </a:rPr>
            </a:br>
            <a:r>
              <a:rPr lang="en-US" dirty="0">
                <a:sym typeface="Calibri"/>
              </a:rPr>
              <a:t>At the end of this sessions, the participant will be able to:</a:t>
            </a:r>
            <a:endParaRPr lang="en-US" dirty="0"/>
          </a:p>
          <a:p>
            <a:pPr lvl="1"/>
            <a:r>
              <a:rPr lang="en-US" dirty="0">
                <a:sym typeface="Helvetica Neue"/>
              </a:rPr>
              <a:t>Describe specific considerations for UASC throughout the case management cycle. </a:t>
            </a:r>
            <a:endParaRPr lang="en-US" dirty="0"/>
          </a:p>
          <a:p>
            <a:pPr lvl="1"/>
            <a:r>
              <a:rPr lang="en-US" dirty="0">
                <a:sym typeface="Helvetica Neue"/>
              </a:rPr>
              <a:t>Explain why alternative care might be required in humanitarian crises and which care options are most appropriate.</a:t>
            </a:r>
            <a:endParaRPr lang="en-US" dirty="0"/>
          </a:p>
          <a:p>
            <a:pPr lvl="1"/>
            <a:r>
              <a:rPr lang="en-US" dirty="0">
                <a:sym typeface="Helvetica Neue"/>
              </a:rPr>
              <a:t>Describe the steps involved in family tracing and the key actions and best practices at each step.</a:t>
            </a:r>
          </a:p>
          <a:p>
            <a:r>
              <a:rPr lang="en-US" b="1" dirty="0">
                <a:sym typeface="Calibri"/>
              </a:rPr>
              <a:t>Sessions:</a:t>
            </a:r>
            <a:endParaRPr lang="en-US" b="1" dirty="0"/>
          </a:p>
          <a:p>
            <a:pPr lvl="1"/>
            <a:r>
              <a:rPr lang="en-US" dirty="0">
                <a:sym typeface="Calibri"/>
              </a:rPr>
              <a:t>Module introduction </a:t>
            </a:r>
            <a:endParaRPr lang="en-US" dirty="0"/>
          </a:p>
          <a:p>
            <a:pPr lvl="1"/>
            <a:r>
              <a:rPr lang="en-US" dirty="0"/>
              <a:t>Identification and registration</a:t>
            </a:r>
          </a:p>
          <a:p>
            <a:pPr lvl="1"/>
            <a:r>
              <a:rPr lang="en-US" dirty="0"/>
              <a:t>Immediate support </a:t>
            </a:r>
          </a:p>
          <a:p>
            <a:pPr lvl="1"/>
            <a:r>
              <a:rPr lang="en-US" dirty="0">
                <a:sym typeface="Calibri"/>
              </a:rPr>
              <a:t>Assessment </a:t>
            </a:r>
            <a:endParaRPr lang="en-US" dirty="0"/>
          </a:p>
          <a:p>
            <a:pPr lvl="1"/>
            <a:r>
              <a:rPr lang="en-US" dirty="0">
                <a:sym typeface="Calibri"/>
              </a:rPr>
              <a:t>Case planning</a:t>
            </a:r>
            <a:endParaRPr lang="en-US" dirty="0"/>
          </a:p>
          <a:p>
            <a:pPr lvl="2"/>
            <a:r>
              <a:rPr lang="en-US" dirty="0">
                <a:sym typeface="Calibri"/>
              </a:rPr>
              <a:t>Definitions of alternative care and guiding principles</a:t>
            </a:r>
            <a:endParaRPr lang="en-US" dirty="0"/>
          </a:p>
          <a:p>
            <a:pPr lvl="2"/>
            <a:r>
              <a:rPr lang="en-US" dirty="0">
                <a:sym typeface="Calibri"/>
              </a:rPr>
              <a:t>Different forms of alternative care</a:t>
            </a:r>
            <a:endParaRPr lang="en-US" dirty="0"/>
          </a:p>
          <a:p>
            <a:pPr lvl="2"/>
            <a:r>
              <a:rPr lang="en-US" dirty="0">
                <a:sym typeface="Calibri"/>
              </a:rPr>
              <a:t>Establishing community-based care </a:t>
            </a:r>
            <a:endParaRPr lang="en-US" dirty="0"/>
          </a:p>
          <a:p>
            <a:pPr lvl="1"/>
            <a:r>
              <a:rPr lang="en-US" dirty="0">
                <a:sym typeface="Calibri"/>
              </a:rPr>
              <a:t>Implementation of the case plan</a:t>
            </a:r>
            <a:endParaRPr lang="en-US" dirty="0"/>
          </a:p>
          <a:p>
            <a:pPr lvl="2"/>
            <a:r>
              <a:rPr lang="en-US" dirty="0">
                <a:sym typeface="Calibri"/>
              </a:rPr>
              <a:t>Family tracing</a:t>
            </a:r>
            <a:endParaRPr lang="en-US" dirty="0"/>
          </a:p>
          <a:p>
            <a:pPr lvl="2"/>
            <a:r>
              <a:rPr lang="en-US" dirty="0">
                <a:sym typeface="Calibri"/>
              </a:rPr>
              <a:t>Documentation of tracing information </a:t>
            </a:r>
            <a:endParaRPr lang="en-US" dirty="0"/>
          </a:p>
          <a:p>
            <a:pPr lvl="2"/>
            <a:r>
              <a:rPr lang="en-US" dirty="0">
                <a:sym typeface="Calibri"/>
              </a:rPr>
              <a:t>Verification prior to family reunification </a:t>
            </a:r>
            <a:endParaRPr lang="en-US" dirty="0"/>
          </a:p>
          <a:p>
            <a:pPr lvl="2"/>
            <a:r>
              <a:rPr lang="en-US" dirty="0">
                <a:sym typeface="Calibri"/>
              </a:rPr>
              <a:t>Family reunification </a:t>
            </a:r>
            <a:endParaRPr lang="en-US" dirty="0"/>
          </a:p>
          <a:p>
            <a:pPr lvl="2"/>
            <a:r>
              <a:rPr lang="en-US" dirty="0">
                <a:sym typeface="Calibri"/>
              </a:rPr>
              <a:t>Reintegration </a:t>
            </a:r>
            <a:endParaRPr lang="en-US" dirty="0"/>
          </a:p>
          <a:p>
            <a:pPr lvl="1"/>
            <a:r>
              <a:rPr lang="en-US" dirty="0">
                <a:sym typeface="Calibri"/>
              </a:rPr>
              <a:t>Follow-up and review </a:t>
            </a:r>
            <a:endParaRPr lang="en-US" dirty="0"/>
          </a:p>
          <a:p>
            <a:pPr lvl="1"/>
            <a:r>
              <a:rPr lang="en-US" dirty="0">
                <a:sym typeface="Calibri"/>
              </a:rPr>
              <a:t>Case closure </a:t>
            </a:r>
            <a:endParaRPr lang="en-US" dirty="0"/>
          </a:p>
          <a:p>
            <a:pPr lvl="1"/>
            <a:r>
              <a:rPr lang="en-US" dirty="0">
                <a:sym typeface="Calibri"/>
              </a:rPr>
              <a:t>Training close and post-test</a:t>
            </a:r>
          </a:p>
          <a:p>
            <a:r>
              <a:rPr lang="en-US" b="1" dirty="0">
                <a:sym typeface="Calibri"/>
              </a:rPr>
              <a:t>Child Protection Minimum Standards:</a:t>
            </a:r>
            <a:endParaRPr lang="en-US" b="1" dirty="0"/>
          </a:p>
          <a:p>
            <a:pPr lvl="1"/>
            <a:r>
              <a:rPr lang="en-US" dirty="0">
                <a:sym typeface="Calibri"/>
              </a:rPr>
              <a:t>Standard 19: Alternative care</a:t>
            </a:r>
          </a:p>
          <a:p>
            <a:pPr lvl="1"/>
            <a:r>
              <a:rPr lang="en-US" dirty="0">
                <a:sym typeface="Calibri"/>
              </a:rPr>
              <a:t>Standard 13: Unaccompanied and separated children</a:t>
            </a:r>
            <a:endParaRPr lang="en-US" dirty="0"/>
          </a:p>
          <a:p>
            <a:pPr lvl="1"/>
            <a:r>
              <a:rPr lang="en-US" dirty="0">
                <a:sym typeface="Calibri"/>
              </a:rPr>
              <a:t>Standard 16: Strengthening family and caregiving environments.</a:t>
            </a:r>
            <a:endParaRPr lang="en-US" dirty="0"/>
          </a:p>
          <a:p>
            <a:pPr lvl="1"/>
            <a:r>
              <a:rPr lang="en-US" dirty="0">
                <a:sym typeface="Calibri"/>
              </a:rPr>
              <a:t>Standard 18: Case management</a:t>
            </a:r>
          </a:p>
        </p:txBody>
      </p:sp>
      <p:sp>
        <p:nvSpPr>
          <p:cNvPr id="2" name="Google Shape;725;p48:notes">
            <a:extLst>
              <a:ext uri="{FF2B5EF4-FFF2-40B4-BE49-F238E27FC236}">
                <a16:creationId xmlns:a16="http://schemas.microsoft.com/office/drawing/2014/main" id="{28E2782B-2D00-2A95-9EEA-000B00AE46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dirty="0">
              <a:latin typeface="+mn-lt"/>
            </a:endParaRPr>
          </a:p>
        </p:txBody>
      </p:sp>
    </p:spTree>
    <p:extLst>
      <p:ext uri="{BB962C8B-B14F-4D97-AF65-F5344CB8AC3E}">
        <p14:creationId xmlns:p14="http://schemas.microsoft.com/office/powerpoint/2010/main" val="148981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9" name="Google Shape;619;p22: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i="1" dirty="0">
                <a:sym typeface="Calibri"/>
              </a:rPr>
              <a:t>The individual situation of children at risk, including of UASC, is unique, and needs to be assessed on a case-by-case basis.</a:t>
            </a:r>
          </a:p>
          <a:p>
            <a:pPr lvl="1"/>
            <a:r>
              <a:rPr lang="en-US" i="1" dirty="0">
                <a:sym typeface="Calibri"/>
              </a:rPr>
              <a:t>Some UASC may be more vulnerable than others and risks can be made more serious by family separation. </a:t>
            </a:r>
            <a:endParaRPr lang="en-US" i="1" dirty="0"/>
          </a:p>
          <a:p>
            <a:pPr lvl="1"/>
            <a:r>
              <a:rPr lang="en-US" i="1" dirty="0">
                <a:sym typeface="Calibri"/>
              </a:rPr>
              <a:t>In this session, we will look at what needs to be considered during the assessment.</a:t>
            </a:r>
          </a:p>
          <a:p>
            <a:pPr lvl="1"/>
            <a:r>
              <a:rPr lang="en-US" i="1" dirty="0">
                <a:sym typeface="Calibri"/>
              </a:rPr>
              <a:t>The assessment should build on any information already gathered.</a:t>
            </a:r>
            <a:endParaRPr lang="en-US" i="1" dirty="0"/>
          </a:p>
          <a:p>
            <a:pPr lvl="1"/>
            <a:r>
              <a:rPr lang="en-US" i="1" dirty="0">
                <a:sym typeface="Calibri"/>
              </a:rPr>
              <a:t>We have talked about root causes and the impact of family separation, as well as about ‘accidental’ and ‘deliberate’ separations. </a:t>
            </a:r>
          </a:p>
          <a:p>
            <a:pPr lvl="1"/>
            <a:r>
              <a:rPr lang="en-US" i="1" dirty="0">
                <a:latin typeface="Calibri"/>
                <a:cs typeface="Calibri"/>
                <a:sym typeface="Calibri"/>
              </a:rPr>
              <a:t>In order to better understand the situation and the needs of the child and to respond effectively, the caseworker should assess multiple factors regarding the family situation. </a:t>
            </a:r>
            <a:endParaRPr lang="en-US" i="1" dirty="0"/>
          </a:p>
          <a:p>
            <a:r>
              <a:rPr lang="en-US" i="1" dirty="0">
                <a:sym typeface="Calibri"/>
              </a:rPr>
              <a:t>A primary focus of the assessment should be the alternative care situation</a:t>
            </a:r>
          </a:p>
          <a:p>
            <a:pPr lvl="1"/>
            <a:r>
              <a:rPr lang="en-US" i="1" dirty="0">
                <a:latin typeface="Calibri"/>
                <a:cs typeface="Calibri"/>
                <a:sym typeface="Calibri"/>
              </a:rPr>
              <a:t>At the registration stage, alternative care needs of the child should be assessed.</a:t>
            </a:r>
            <a:endParaRPr lang="en-US" i="1" dirty="0">
              <a:cs typeface="Calibri"/>
            </a:endParaRPr>
          </a:p>
          <a:p>
            <a:pPr lvl="1"/>
            <a:r>
              <a:rPr lang="en-US" i="1" dirty="0">
                <a:latin typeface="Calibri"/>
                <a:cs typeface="Calibri"/>
                <a:sym typeface="Calibri"/>
              </a:rPr>
              <a:t>If the child is in a care arrangement that is not in her/his best interests and/or harmful or when the child lacks care, the caseworker should comprehensively assess the short- and long-term care needs.  </a:t>
            </a:r>
            <a:endParaRPr lang="en-US" i="1" dirty="0">
              <a:latin typeface="Calibri"/>
              <a:cs typeface="Calibri"/>
            </a:endParaRPr>
          </a:p>
          <a:p>
            <a:r>
              <a:rPr lang="en-US" i="1" dirty="0">
                <a:latin typeface="Calibri"/>
                <a:cs typeface="Calibri"/>
                <a:sym typeface="Calibri"/>
              </a:rPr>
              <a:t>The caseworker should assess whether the child has family tracing, re-establishment of contact and reunification needs as well as the prospects of family reunification.</a:t>
            </a:r>
            <a:endParaRPr lang="en-US" i="1" dirty="0">
              <a:cs typeface="Calibri"/>
            </a:endParaRPr>
          </a:p>
          <a:p>
            <a:pPr lvl="1"/>
            <a:r>
              <a:rPr lang="en-US" i="1" dirty="0">
                <a:sym typeface="Calibri"/>
              </a:rPr>
              <a:t>We will go into more detail on FTR and documentation of tracing information in the upcoming sessions. </a:t>
            </a:r>
          </a:p>
        </p:txBody>
      </p:sp>
      <p:sp>
        <p:nvSpPr>
          <p:cNvPr id="3" name="Slide Image Placeholder 2">
            <a:extLst>
              <a:ext uri="{FF2B5EF4-FFF2-40B4-BE49-F238E27FC236}">
                <a16:creationId xmlns:a16="http://schemas.microsoft.com/office/drawing/2014/main" id="{E4A99177-7C4C-ADDB-17FD-B0A6A3AB048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1145E8-F8AE-E99D-4BA3-6480D0A5654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dirty="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4" name="Google Shape;634;p23:notes"/>
          <p:cNvSpPr txBox="1">
            <a:spLocks noGrp="1"/>
          </p:cNvSpPr>
          <p:nvPr>
            <p:ph type="body" idx="1"/>
          </p:nvPr>
        </p:nvSpPr>
        <p:spPr/>
        <p:txBody>
          <a:bodyPr/>
          <a:lstStyle/>
          <a:p>
            <a:pPr marL="0" indent="0">
              <a:buNone/>
            </a:pPr>
            <a:r>
              <a:rPr lang="en-US" b="1" dirty="0">
                <a:sym typeface="Calibri"/>
              </a:rPr>
              <a:t>PLENARY DISCUSSION</a:t>
            </a:r>
          </a:p>
          <a:p>
            <a:r>
              <a:rPr lang="en-US" i="1" dirty="0">
                <a:sym typeface="Calibri"/>
              </a:rPr>
              <a:t>The causes of the family separation and circumstances, combined with other child protection issues they face, will impact the overall protection, well being including psychosocial well-being of the child.</a:t>
            </a:r>
            <a:endParaRPr lang="en-US" i="1" dirty="0"/>
          </a:p>
          <a:p>
            <a:r>
              <a:rPr lang="en-US" i="1" dirty="0">
                <a:sym typeface="Calibri"/>
              </a:rPr>
              <a:t>Can you respond to the words you see in the word cloud and how these are linked to circumstances in which children separated from their family? </a:t>
            </a:r>
          </a:p>
          <a:p>
            <a:r>
              <a:rPr lang="en-US" i="1" dirty="0">
                <a:sym typeface="Calibri"/>
              </a:rPr>
              <a:t>Do you know what could be the reason of these feelings following family separation? </a:t>
            </a:r>
          </a:p>
          <a:p>
            <a:r>
              <a:rPr lang="en-US" i="1" dirty="0">
                <a:sym typeface="Calibri"/>
              </a:rPr>
              <a:t>Do you know additional examples of emotional impact of family separation? </a:t>
            </a:r>
          </a:p>
          <a:p>
            <a:pPr lvl="1"/>
            <a:r>
              <a:rPr lang="en-US" dirty="0">
                <a:sym typeface="Calibri"/>
              </a:rPr>
              <a:t>the child may be worried about her/ his family.</a:t>
            </a:r>
            <a:endParaRPr lang="en-US" dirty="0"/>
          </a:p>
          <a:p>
            <a:pPr lvl="1"/>
            <a:r>
              <a:rPr lang="en-US" dirty="0">
                <a:sym typeface="Calibri"/>
              </a:rPr>
              <a:t>the child may feel guilty that s/he lost track of her/his family during the flight.</a:t>
            </a:r>
            <a:endParaRPr lang="en-US" dirty="0"/>
          </a:p>
          <a:p>
            <a:pPr lvl="1"/>
            <a:r>
              <a:rPr lang="en-US" dirty="0">
                <a:sym typeface="Calibri"/>
              </a:rPr>
              <a:t>the child may be in a state of shock, feel anxious or experience feelings of abandonment after a sudden separation. The child may be afraid or believe that s/he will never see her/ his family again and/or that family members may have  died. </a:t>
            </a:r>
            <a:endParaRPr lang="en-US" dirty="0"/>
          </a:p>
          <a:p>
            <a:pPr lvl="1"/>
            <a:r>
              <a:rPr lang="en-US" dirty="0">
                <a:sym typeface="Calibri"/>
              </a:rPr>
              <a:t>some children may feel pressure to be able to take on adult roles and/or to gain an income and send money home;</a:t>
            </a:r>
            <a:endParaRPr lang="en-US" dirty="0"/>
          </a:p>
          <a:p>
            <a:pPr lvl="1"/>
            <a:r>
              <a:rPr lang="en-US" dirty="0">
                <a:sym typeface="Calibri"/>
              </a:rPr>
              <a:t>some children may find it difficult to express their feelings about their situation.</a:t>
            </a:r>
            <a:endParaRPr lang="en-US" dirty="0"/>
          </a:p>
          <a:p>
            <a:pPr marL="0" indent="0">
              <a:buNone/>
            </a:pPr>
            <a:endParaRPr lang="en-US" dirty="0">
              <a:sym typeface="Wingdings" panose="05000000000000000000" pitchFamily="2" charset="2"/>
            </a:endParaRPr>
          </a:p>
          <a:p>
            <a:pPr marL="0" indent="0">
              <a:buNone/>
            </a:pPr>
            <a:r>
              <a:rPr lang="en-US" b="1" dirty="0"/>
              <a:t>CONTINUED </a:t>
            </a:r>
            <a:r>
              <a:rPr lang="en-US" b="1" dirty="0">
                <a:sym typeface="Wingdings" panose="05000000000000000000" pitchFamily="2" charset="2"/>
              </a:rPr>
              <a:t> </a:t>
            </a:r>
            <a:endParaRPr lang="en-US" b="1" dirty="0"/>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22881764-714B-7640-026D-5DBEC0041C6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DE17BF-DB21-6644-6C9F-9FBFE090E84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dirty="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4" name="Google Shape;634;p23:notes"/>
          <p:cNvSpPr txBox="1">
            <a:spLocks noGrp="1"/>
          </p:cNvSpPr>
          <p:nvPr>
            <p:ph type="body" idx="1"/>
          </p:nvPr>
        </p:nvSpPr>
        <p:spPr>
          <a:xfrm>
            <a:off x="479425" y="460375"/>
            <a:ext cx="6140450" cy="9211335"/>
          </a:xfrm>
        </p:spPr>
        <p:txBody>
          <a:bodyPr/>
          <a:lstStyle/>
          <a:p>
            <a:pPr marL="0" indent="0">
              <a:buNone/>
            </a:pPr>
            <a:r>
              <a:rPr lang="en-US" b="1" dirty="0">
                <a:sym typeface="Calibri"/>
              </a:rPr>
              <a:t>PLENARY DISCUSSION</a:t>
            </a:r>
          </a:p>
          <a:p>
            <a:r>
              <a:rPr lang="en-US" i="1" dirty="0">
                <a:sym typeface="Calibri"/>
              </a:rPr>
              <a:t>During the assessment stage, it is important to assess the level of risk in order for the caseworker to plan next steps and prioritize cases.</a:t>
            </a:r>
          </a:p>
          <a:p>
            <a:r>
              <a:rPr lang="en-US" i="1" dirty="0">
                <a:sym typeface="Calibri"/>
              </a:rPr>
              <a:t>The vulnerability of UASC could be increased in light of multiple risk factors, worsened by the fact they lack the care and protection of their primary caregiver. </a:t>
            </a:r>
            <a:endParaRPr lang="en-US" i="1" dirty="0"/>
          </a:p>
          <a:p>
            <a:r>
              <a:rPr lang="en-US" i="1" dirty="0">
                <a:sym typeface="Calibri"/>
              </a:rPr>
              <a:t>Do you have examples of UASC that may need to be prioritized for support? </a:t>
            </a:r>
          </a:p>
          <a:p>
            <a:pPr lvl="1"/>
            <a:r>
              <a:rPr lang="en-US" dirty="0">
                <a:sym typeface="Calibri"/>
              </a:rPr>
              <a:t>Child Headed Households</a:t>
            </a:r>
          </a:p>
          <a:p>
            <a:pPr lvl="1"/>
            <a:r>
              <a:rPr lang="en-US" dirty="0">
                <a:sym typeface="Calibri"/>
              </a:rPr>
              <a:t>UAC who live alone or in groups without adequate supervision</a:t>
            </a:r>
          </a:p>
          <a:p>
            <a:pPr lvl="1"/>
            <a:r>
              <a:rPr lang="en-US" dirty="0">
                <a:latin typeface="Calibri"/>
                <a:cs typeface="Calibri"/>
                <a:sym typeface="Calibri"/>
              </a:rPr>
              <a:t>UASC who live in an unsuitable care arrangement</a:t>
            </a:r>
            <a:endParaRPr lang="en-US" dirty="0">
              <a:latin typeface="Calibri"/>
              <a:cs typeface="Calibri"/>
            </a:endParaRPr>
          </a:p>
          <a:p>
            <a:pPr lvl="1"/>
            <a:r>
              <a:rPr lang="en-US" dirty="0">
                <a:sym typeface="Calibri"/>
              </a:rPr>
              <a:t>UASC who are LGBTI</a:t>
            </a:r>
          </a:p>
          <a:p>
            <a:pPr lvl="1"/>
            <a:r>
              <a:rPr lang="en-US" dirty="0">
                <a:latin typeface="Calibri"/>
                <a:cs typeface="Calibri"/>
                <a:sym typeface="Calibri"/>
              </a:rPr>
              <a:t>UASC who are involved in (the worst forms of) child labor</a:t>
            </a:r>
            <a:endParaRPr lang="en-US" dirty="0">
              <a:latin typeface="Calibri"/>
              <a:cs typeface="Calibri"/>
            </a:endParaRPr>
          </a:p>
          <a:p>
            <a:pPr lvl="1"/>
            <a:r>
              <a:rPr lang="en-US" dirty="0">
                <a:sym typeface="Calibri"/>
              </a:rPr>
              <a:t>babies / very young infants</a:t>
            </a:r>
          </a:p>
          <a:p>
            <a:pPr lvl="1"/>
            <a:r>
              <a:rPr lang="en-US" dirty="0">
                <a:latin typeface="Calibri"/>
                <a:cs typeface="Calibri"/>
                <a:sym typeface="Calibri"/>
              </a:rPr>
              <a:t>UASC at risk of child marriage</a:t>
            </a:r>
            <a:endParaRPr lang="en-US" dirty="0">
              <a:latin typeface="Calibri"/>
              <a:cs typeface="Calibri"/>
            </a:endParaRPr>
          </a:p>
          <a:p>
            <a:pPr lvl="1"/>
            <a:r>
              <a:rPr lang="en-US" dirty="0">
                <a:latin typeface="Calibri"/>
                <a:cs typeface="Calibri"/>
                <a:sym typeface="Calibri"/>
              </a:rPr>
              <a:t>UASC with former associations with armed forces or groups</a:t>
            </a:r>
            <a:endParaRPr lang="en-US" dirty="0">
              <a:latin typeface="Calibri"/>
              <a:cs typeface="Calibri"/>
            </a:endParaRPr>
          </a:p>
          <a:p>
            <a:pPr lvl="1"/>
            <a:r>
              <a:rPr lang="en-US" dirty="0">
                <a:latin typeface="Calibri"/>
                <a:cs typeface="Calibri"/>
                <a:sym typeface="Calibri"/>
              </a:rPr>
              <a:t>UASC at risk of detention</a:t>
            </a:r>
            <a:endParaRPr lang="en-US" dirty="0">
              <a:latin typeface="Calibri"/>
              <a:cs typeface="Calibri"/>
            </a:endParaRPr>
          </a:p>
          <a:p>
            <a:pPr lvl="1"/>
            <a:r>
              <a:rPr lang="en-US" dirty="0">
                <a:latin typeface="Calibri"/>
                <a:cs typeface="Calibri"/>
                <a:sym typeface="Calibri"/>
              </a:rPr>
              <a:t>UASC with mental health issues</a:t>
            </a:r>
            <a:endParaRPr lang="en-US" dirty="0">
              <a:latin typeface="Calibri"/>
              <a:cs typeface="Calibri"/>
            </a:endParaRPr>
          </a:p>
          <a:p>
            <a:pPr lvl="1"/>
            <a:r>
              <a:rPr lang="en-US" dirty="0">
                <a:latin typeface="Calibri"/>
                <a:cs typeface="Calibri"/>
                <a:sym typeface="Calibri"/>
              </a:rPr>
              <a:t>UASC with disabilities</a:t>
            </a:r>
            <a:endParaRPr lang="en-US" dirty="0">
              <a:latin typeface="Calibri"/>
              <a:cs typeface="Calibri"/>
            </a:endParaRPr>
          </a:p>
          <a:p>
            <a:pPr lvl="1"/>
            <a:r>
              <a:rPr lang="en-US" dirty="0">
                <a:latin typeface="Calibri"/>
                <a:cs typeface="Calibri"/>
                <a:sym typeface="Calibri"/>
              </a:rPr>
              <a:t>UASC part of a minority groups under threat</a:t>
            </a:r>
            <a:endParaRPr lang="en-US" dirty="0">
              <a:latin typeface="Calibri"/>
              <a:cs typeface="Calibri"/>
            </a:endParaRPr>
          </a:p>
          <a:p>
            <a:pPr lvl="1"/>
            <a:r>
              <a:rPr lang="en-US" dirty="0">
                <a:latin typeface="Calibri"/>
                <a:cs typeface="Calibri"/>
                <a:sym typeface="Calibri"/>
              </a:rPr>
              <a:t>UASC living with caregivers who are chronically ill/ injured/ facing MHPSS issues/ female headed household or otherwise vulnerable.</a:t>
            </a:r>
            <a:endParaRPr lang="en-US" dirty="0">
              <a:latin typeface="Calibri"/>
              <a:cs typeface="Calibri"/>
            </a:endParaRPr>
          </a:p>
          <a:p>
            <a:pPr marL="0" indent="0">
              <a:buNone/>
            </a:pPr>
            <a:endParaRPr lang="en-US" i="1" dirty="0">
              <a:sym typeface="Calibri"/>
            </a:endParaRPr>
          </a:p>
          <a:p>
            <a:pPr marL="0" indent="0">
              <a:buNone/>
            </a:pPr>
            <a:r>
              <a:rPr lang="en-US" b="1" dirty="0">
                <a:sym typeface="Calibri"/>
              </a:rPr>
              <a:t>EXPLANATION</a:t>
            </a:r>
          </a:p>
          <a:p>
            <a:r>
              <a:rPr lang="en-US" i="1" dirty="0">
                <a:sym typeface="Calibri"/>
              </a:rPr>
              <a:t>We have just discussed examples of UASC who may be more vulnerable. </a:t>
            </a:r>
          </a:p>
          <a:p>
            <a:r>
              <a:rPr lang="en-US" i="1" dirty="0">
                <a:latin typeface="Calibri"/>
                <a:cs typeface="Calibri"/>
                <a:sym typeface="Calibri"/>
              </a:rPr>
              <a:t>Remember that each child’s situation is unique.</a:t>
            </a:r>
            <a:endParaRPr lang="en-US" i="1" dirty="0">
              <a:latin typeface="Calibri"/>
              <a:cs typeface="Calibri"/>
            </a:endParaRPr>
          </a:p>
          <a:p>
            <a:r>
              <a:rPr lang="en-US" i="1" dirty="0">
                <a:latin typeface="Calibri"/>
                <a:cs typeface="Calibri"/>
                <a:sym typeface="Calibri"/>
              </a:rPr>
              <a:t>We are going to do a group exercise aiming to learn more about the assessment to determine specific needs of UASC</a:t>
            </a:r>
            <a:endParaRPr lang="en-US" i="1" dirty="0">
              <a:latin typeface="Calibri"/>
              <a:cs typeface="Calibri"/>
            </a:endParaRPr>
          </a:p>
        </p:txBody>
      </p:sp>
      <p:sp>
        <p:nvSpPr>
          <p:cNvPr id="2" name="Google Shape;725;p48:notes">
            <a:extLst>
              <a:ext uri="{FF2B5EF4-FFF2-40B4-BE49-F238E27FC236}">
                <a16:creationId xmlns:a16="http://schemas.microsoft.com/office/drawing/2014/main" id="{0B4A4A5F-946C-D5F1-B21A-718F783AE12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dirty="0">
              <a:latin typeface="+mn-lt"/>
            </a:endParaRPr>
          </a:p>
        </p:txBody>
      </p:sp>
    </p:spTree>
    <p:extLst>
      <p:ext uri="{BB962C8B-B14F-4D97-AF65-F5344CB8AC3E}">
        <p14:creationId xmlns:p14="http://schemas.microsoft.com/office/powerpoint/2010/main" val="2052335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p:txBody>
          <a:bodyPr/>
          <a:lstStyle/>
          <a:p>
            <a:pPr marL="0" indent="0">
              <a:buNone/>
            </a:pPr>
            <a:r>
              <a:rPr lang="en-US" b="1" dirty="0">
                <a:sym typeface="Calibri"/>
              </a:rPr>
              <a:t>GROUP WORK (20 minutes)</a:t>
            </a:r>
          </a:p>
          <a:p>
            <a:r>
              <a:rPr lang="en-US" dirty="0">
                <a:sym typeface="Calibri"/>
              </a:rPr>
              <a:t>Divide participants into 4 groups</a:t>
            </a:r>
          </a:p>
          <a:p>
            <a:r>
              <a:rPr lang="en-US" dirty="0">
                <a:sym typeface="Calibri"/>
              </a:rPr>
              <a:t>Allocate one scenario to each group from </a:t>
            </a:r>
            <a:r>
              <a:rPr lang="en-US" b="1" dirty="0">
                <a:sym typeface="Calibri"/>
              </a:rPr>
              <a:t>Workbook page 13-17: Case management assessment</a:t>
            </a:r>
          </a:p>
          <a:p>
            <a:r>
              <a:rPr lang="en-US" dirty="0">
                <a:sym typeface="Calibri"/>
              </a:rPr>
              <a:t>They can fill out their answers in the space in their workbook and/or on a flipchart</a:t>
            </a:r>
          </a:p>
          <a:p>
            <a:pPr marL="0" indent="0">
              <a:buNone/>
            </a:pPr>
            <a:endParaRPr lang="en-US" dirty="0">
              <a:sym typeface="Calibri"/>
            </a:endParaRPr>
          </a:p>
          <a:p>
            <a:pPr marL="0" indent="0">
              <a:buNone/>
            </a:pPr>
            <a:r>
              <a:rPr lang="en-US" b="1" dirty="0">
                <a:sym typeface="Calibri"/>
              </a:rPr>
              <a:t>PLENARY DISCUSSION (20 minutes)</a:t>
            </a:r>
            <a:endParaRPr lang="en-US" b="1" dirty="0"/>
          </a:p>
          <a:p>
            <a:r>
              <a:rPr lang="en-US" dirty="0">
                <a:sym typeface="Calibri"/>
              </a:rPr>
              <a:t>Ask each group to present in plenary.</a:t>
            </a:r>
            <a:endParaRPr lang="en-US" dirty="0"/>
          </a:p>
          <a:p>
            <a:r>
              <a:rPr lang="en-US" dirty="0">
                <a:sym typeface="Calibri"/>
              </a:rPr>
              <a:t>Supplement with the answers on the following pages</a:t>
            </a:r>
          </a:p>
          <a:p>
            <a:pPr marL="0" indent="0">
              <a:buNone/>
            </a:pPr>
            <a:endParaRPr lang="en-US" dirty="0">
              <a:sym typeface="Calibri"/>
            </a:endParaRPr>
          </a:p>
          <a:p>
            <a:pPr marL="0" indent="0">
              <a:buNone/>
            </a:pPr>
            <a:r>
              <a:rPr lang="en-US" b="1" dirty="0">
                <a:sym typeface="Calibri"/>
              </a:rPr>
              <a:t>EXPLANATION</a:t>
            </a:r>
          </a:p>
          <a:p>
            <a:r>
              <a:rPr lang="en-US" i="1" dirty="0">
                <a:sym typeface="Calibri"/>
              </a:rPr>
              <a:t>Generally, for UASC, a major focus of the assessment will be on exploring the potential for family tracing and reunification.</a:t>
            </a:r>
            <a:endParaRPr lang="en-US" i="1" dirty="0"/>
          </a:p>
          <a:p>
            <a:r>
              <a:rPr lang="en-US" i="1" dirty="0">
                <a:sym typeface="Calibri"/>
              </a:rPr>
              <a:t>In terms of alternative care, options for alternative care should be prioritized as follows, depending on local circumstances and guided by the individual assessment:</a:t>
            </a:r>
          </a:p>
          <a:p>
            <a:pPr marL="685800" lvl="1" indent="-228600">
              <a:buFont typeface="+mj-lt"/>
              <a:buAutoNum type="arabicPeriod"/>
            </a:pPr>
            <a:r>
              <a:rPr lang="en-US" i="1" dirty="0">
                <a:latin typeface="Calibri"/>
                <a:cs typeface="Calibri"/>
                <a:sym typeface="Calibri"/>
              </a:rPr>
              <a:t>Family-based care within the child’s community or extended family (kinship or foster care), with priority given to children under 3 years of age, children with special needs or urgent protection concerns.</a:t>
            </a:r>
            <a:endParaRPr lang="en-US" i="1">
              <a:latin typeface="Calibri"/>
              <a:cs typeface="Calibri"/>
            </a:endParaRPr>
          </a:p>
          <a:p>
            <a:pPr marL="685800" lvl="1" indent="-228600">
              <a:buFont typeface="+mj-lt"/>
              <a:buAutoNum type="arabicPeriod"/>
            </a:pPr>
            <a:r>
              <a:rPr lang="en-US" i="1" dirty="0">
                <a:latin typeface="Calibri"/>
                <a:cs typeface="Calibri"/>
                <a:sym typeface="Calibri"/>
              </a:rPr>
              <a:t>Supported Independent Living, as appropriate.</a:t>
            </a:r>
            <a:endParaRPr lang="en-US" i="1">
              <a:latin typeface="Calibri"/>
              <a:cs typeface="Calibri"/>
            </a:endParaRPr>
          </a:p>
          <a:p>
            <a:pPr marL="685800" lvl="1" indent="-228600">
              <a:buFont typeface="+mj-lt"/>
              <a:buAutoNum type="arabicPeriod"/>
            </a:pPr>
            <a:r>
              <a:rPr lang="en-US" i="1" dirty="0">
                <a:sym typeface="Calibri"/>
              </a:rPr>
              <a:t>Organized Small Group Care within the child’s community.</a:t>
            </a:r>
          </a:p>
          <a:p>
            <a:pPr marL="685800" lvl="1" indent="-228600">
              <a:buFont typeface="+mj-lt"/>
              <a:buAutoNum type="arabicPeriod"/>
            </a:pPr>
            <a:r>
              <a:rPr lang="en-US" i="1" dirty="0">
                <a:latin typeface="Calibri"/>
                <a:cs typeface="Calibri"/>
                <a:sym typeface="Calibri"/>
              </a:rPr>
              <a:t>Temporary residential care in existing facilities, where possible and appropriate, for the shortest time possible, where there are no other options.</a:t>
            </a:r>
            <a:endParaRPr lang="en-US" dirty="0">
              <a:latin typeface="Calibri"/>
              <a:cs typeface="Calibri"/>
              <a:sym typeface="Helvetica Neue"/>
            </a:endParaRPr>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t>CONTINUED </a:t>
            </a:r>
            <a:r>
              <a:rPr lang="en-US" b="1" dirty="0">
                <a:sym typeface="Wingdings" panose="05000000000000000000" pitchFamily="2" charset="2"/>
              </a:rPr>
              <a:t></a:t>
            </a:r>
            <a:endParaRPr lang="en-US" b="1" dirty="0"/>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F8C70ABF-B4B0-0956-3909-26A5ADC72E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66C4F61-DC18-4372-F174-C2F2C1A6CBA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a:xfrm>
            <a:off x="479425" y="460375"/>
            <a:ext cx="6140450" cy="9211335"/>
          </a:xfrm>
        </p:spPr>
        <p:txBody>
          <a:bodyPr/>
          <a:lstStyle/>
          <a:p>
            <a:pPr marL="0" indent="0">
              <a:buNone/>
            </a:pPr>
            <a:r>
              <a:rPr lang="en-US" b="1" dirty="0">
                <a:sym typeface="Calibri"/>
              </a:rPr>
              <a:t>ANSWERS </a:t>
            </a:r>
          </a:p>
          <a:p>
            <a:pPr marL="0" indent="0">
              <a:buNone/>
            </a:pPr>
            <a:r>
              <a:rPr lang="en-US" b="1" dirty="0">
                <a:sym typeface="Calibri"/>
              </a:rPr>
              <a:t>Case Scenario 1 </a:t>
            </a:r>
          </a:p>
          <a:p>
            <a:r>
              <a:rPr lang="en-US" b="1" dirty="0">
                <a:sym typeface="Calibri"/>
              </a:rPr>
              <a:t>1) Potential risks </a:t>
            </a:r>
          </a:p>
          <a:p>
            <a:pPr lvl="1"/>
            <a:r>
              <a:rPr lang="en-US" dirty="0">
                <a:sym typeface="Calibri"/>
              </a:rPr>
              <a:t>Family separation/ child not accompanied by family members</a:t>
            </a:r>
          </a:p>
          <a:p>
            <a:pPr lvl="1"/>
            <a:r>
              <a:rPr lang="en-US" dirty="0">
                <a:sym typeface="Calibri"/>
              </a:rPr>
              <a:t>Lack of adequate care </a:t>
            </a:r>
          </a:p>
          <a:p>
            <a:pPr lvl="1"/>
            <a:r>
              <a:rPr lang="en-US" dirty="0">
                <a:sym typeface="Calibri"/>
              </a:rPr>
              <a:t>Experience of violence and death of the girls’ uncle</a:t>
            </a:r>
          </a:p>
          <a:p>
            <a:pPr lvl="1"/>
            <a:r>
              <a:rPr lang="en-US" dirty="0">
                <a:sym typeface="Calibri"/>
              </a:rPr>
              <a:t>Psychosocial distress </a:t>
            </a:r>
          </a:p>
          <a:p>
            <a:pPr lvl="1"/>
            <a:r>
              <a:rPr lang="en-US" dirty="0">
                <a:sym typeface="Calibri"/>
              </a:rPr>
              <a:t>Physical injury</a:t>
            </a:r>
          </a:p>
          <a:p>
            <a:pPr lvl="1"/>
            <a:r>
              <a:rPr lang="en-US" dirty="0">
                <a:sym typeface="Calibri"/>
              </a:rPr>
              <a:t>Insecurity and displacement</a:t>
            </a:r>
            <a:endParaRPr lang="en-US" b="1" dirty="0">
              <a:sym typeface="Calibri"/>
            </a:endParaRPr>
          </a:p>
          <a:p>
            <a:r>
              <a:rPr lang="en-US" b="1" dirty="0">
                <a:sym typeface="Calibri"/>
              </a:rPr>
              <a:t>2) Protective factors</a:t>
            </a:r>
          </a:p>
          <a:p>
            <a:pPr lvl="1"/>
            <a:r>
              <a:rPr lang="en-US" dirty="0">
                <a:sym typeface="Calibri"/>
              </a:rPr>
              <a:t>The girls have been identified and will receive case management support and follow-up. </a:t>
            </a:r>
          </a:p>
          <a:p>
            <a:pPr lvl="1"/>
            <a:r>
              <a:rPr lang="en-US" dirty="0">
                <a:sym typeface="Calibri"/>
              </a:rPr>
              <a:t>The girl has fled with other members of her community who she may know/ may have a good relationship with (TBC)</a:t>
            </a:r>
            <a:endParaRPr lang="en-US" b="1" dirty="0">
              <a:sym typeface="Calibri"/>
            </a:endParaRPr>
          </a:p>
          <a:p>
            <a:r>
              <a:rPr lang="en-US" b="1" dirty="0">
                <a:sym typeface="Calibri"/>
              </a:rPr>
              <a:t>3) Immediate needs</a:t>
            </a:r>
          </a:p>
          <a:p>
            <a:pPr lvl="1"/>
            <a:r>
              <a:rPr lang="en-US" dirty="0">
                <a:sym typeface="Calibri"/>
              </a:rPr>
              <a:t>Medical support </a:t>
            </a:r>
          </a:p>
          <a:p>
            <a:pPr lvl="1"/>
            <a:r>
              <a:rPr lang="en-US" dirty="0">
                <a:sym typeface="Calibri"/>
              </a:rPr>
              <a:t>MHPSS/ PFA</a:t>
            </a:r>
          </a:p>
          <a:p>
            <a:pPr lvl="1"/>
            <a:r>
              <a:rPr lang="en-US" dirty="0">
                <a:sym typeface="Calibri"/>
              </a:rPr>
              <a:t>A safe and sustainable temporary care arrangement  </a:t>
            </a:r>
          </a:p>
          <a:p>
            <a:pPr lvl="1"/>
            <a:r>
              <a:rPr lang="en-US" dirty="0">
                <a:sym typeface="Calibri"/>
              </a:rPr>
              <a:t>Re- establishment of contact with parents and/or family reunification </a:t>
            </a:r>
          </a:p>
          <a:p>
            <a:pPr lvl="1"/>
            <a:r>
              <a:rPr lang="en-US" dirty="0">
                <a:sym typeface="Calibri"/>
              </a:rPr>
              <a:t>Re- establishment of contact with parents and/or family reunification </a:t>
            </a:r>
          </a:p>
          <a:p>
            <a:r>
              <a:rPr lang="en-US" b="1" dirty="0">
                <a:sym typeface="Calibri"/>
              </a:rPr>
              <a:t>4) Additional information needed</a:t>
            </a:r>
          </a:p>
          <a:p>
            <a:pPr lvl="1"/>
            <a:r>
              <a:rPr lang="en-US" dirty="0">
                <a:sym typeface="Calibri"/>
              </a:rPr>
              <a:t>Verify the circumstances of the injury</a:t>
            </a:r>
          </a:p>
          <a:p>
            <a:pPr lvl="1"/>
            <a:r>
              <a:rPr lang="en-US" dirty="0">
                <a:sym typeface="Calibri"/>
              </a:rPr>
              <a:t>Verify if the girl has been exposed to GBV prior or during the flight</a:t>
            </a:r>
          </a:p>
          <a:p>
            <a:pPr lvl="1"/>
            <a:r>
              <a:rPr lang="en-US" dirty="0">
                <a:sym typeface="Calibri"/>
              </a:rPr>
              <a:t>Verify if there are family or community members amongst the group who could be of support to the girl and help with providing tracing and other relevant information</a:t>
            </a:r>
          </a:p>
          <a:p>
            <a:pPr marL="0" indent="0">
              <a:buNone/>
            </a:pPr>
            <a:endParaRPr lang="en-US" dirty="0">
              <a:sym typeface="Calibri"/>
            </a:endParaRPr>
          </a:p>
          <a:p>
            <a:pPr marL="0" indent="0">
              <a:buNone/>
            </a:pPr>
            <a:r>
              <a:rPr lang="en-US" b="1" dirty="0">
                <a:sym typeface="Calibri"/>
              </a:rPr>
              <a:t>Case Scenario 2</a:t>
            </a:r>
          </a:p>
          <a:p>
            <a:r>
              <a:rPr lang="en-US" b="1" dirty="0">
                <a:sym typeface="Calibri"/>
              </a:rPr>
              <a:t>1) Potential risks</a:t>
            </a:r>
          </a:p>
          <a:p>
            <a:pPr lvl="1"/>
            <a:r>
              <a:rPr lang="en-US" dirty="0">
                <a:sym typeface="Calibri"/>
              </a:rPr>
              <a:t>Exploitation and abuse, including sexual exploitation</a:t>
            </a:r>
          </a:p>
          <a:p>
            <a:pPr lvl="1"/>
            <a:r>
              <a:rPr lang="en-US" dirty="0">
                <a:sym typeface="Calibri"/>
              </a:rPr>
              <a:t>Long term family separation</a:t>
            </a:r>
          </a:p>
          <a:p>
            <a:pPr lvl="1"/>
            <a:r>
              <a:rPr lang="en-US" dirty="0">
                <a:sym typeface="Calibri"/>
              </a:rPr>
              <a:t>Lack of adequate care </a:t>
            </a:r>
          </a:p>
          <a:p>
            <a:pPr lvl="1"/>
            <a:r>
              <a:rPr lang="en-US" dirty="0">
                <a:sym typeface="Calibri"/>
              </a:rPr>
              <a:t>Psychosocial distress </a:t>
            </a:r>
          </a:p>
          <a:p>
            <a:pPr lvl="1"/>
            <a:r>
              <a:rPr lang="en-US" dirty="0">
                <a:sym typeface="Calibri"/>
              </a:rPr>
              <a:t>Isolation </a:t>
            </a:r>
          </a:p>
          <a:p>
            <a:pPr lvl="1"/>
            <a:r>
              <a:rPr lang="en-US" dirty="0">
                <a:sym typeface="Calibri"/>
              </a:rPr>
              <a:t>Lack of access to education and other services </a:t>
            </a:r>
          </a:p>
          <a:p>
            <a:r>
              <a:rPr lang="en-US" b="1" dirty="0">
                <a:sym typeface="Calibri"/>
              </a:rPr>
              <a:t>2) Protective factors </a:t>
            </a:r>
          </a:p>
          <a:p>
            <a:pPr lvl="1"/>
            <a:r>
              <a:rPr lang="en-US" dirty="0">
                <a:sym typeface="Calibri"/>
              </a:rPr>
              <a:t>The girl has been identified and will receive case management support and follow-up. </a:t>
            </a:r>
          </a:p>
          <a:p>
            <a:r>
              <a:rPr lang="en-US" b="1" dirty="0">
                <a:sym typeface="Calibri"/>
              </a:rPr>
              <a:t>3) Immediate needs</a:t>
            </a:r>
          </a:p>
          <a:p>
            <a:pPr lvl="1"/>
            <a:r>
              <a:rPr lang="en-US" dirty="0">
                <a:sym typeface="Calibri"/>
              </a:rPr>
              <a:t>Safety and protection against abuse, violence, and exploitation</a:t>
            </a:r>
          </a:p>
          <a:p>
            <a:pPr lvl="1"/>
            <a:r>
              <a:rPr lang="en-US" dirty="0">
                <a:sym typeface="Calibri"/>
              </a:rPr>
              <a:t>A safe and sustainable temporary care arrangement  </a:t>
            </a:r>
          </a:p>
          <a:p>
            <a:pPr lvl="1"/>
            <a:r>
              <a:rPr lang="en-US" dirty="0">
                <a:sym typeface="Calibri"/>
              </a:rPr>
              <a:t>Re- establishment of contact with parents and/or family reunification </a:t>
            </a:r>
          </a:p>
          <a:p>
            <a:pPr lvl="1"/>
            <a:r>
              <a:rPr lang="en-US" dirty="0">
                <a:sym typeface="Calibri"/>
              </a:rPr>
              <a:t>MHPSS/ PFA</a:t>
            </a:r>
          </a:p>
          <a:p>
            <a:r>
              <a:rPr lang="en-US" b="1" dirty="0">
                <a:sym typeface="Calibri"/>
              </a:rPr>
              <a:t>4) Additional information needed</a:t>
            </a:r>
          </a:p>
          <a:p>
            <a:pPr lvl="1"/>
            <a:r>
              <a:rPr lang="en-US" dirty="0">
                <a:sym typeface="Calibri"/>
              </a:rPr>
              <a:t>Verify if the girl faces sexual exploitation or abuse at the home</a:t>
            </a:r>
          </a:p>
          <a:p>
            <a:pPr lvl="1"/>
            <a:r>
              <a:rPr lang="en-US" dirty="0">
                <a:sym typeface="Calibri"/>
              </a:rPr>
              <a:t>Verify the situation in the place of origin and whether potential return would be safe and feasible </a:t>
            </a:r>
          </a:p>
          <a:p>
            <a:pPr lvl="1"/>
            <a:r>
              <a:rPr lang="en-US" dirty="0">
                <a:sym typeface="Calibri"/>
              </a:rPr>
              <a:t>Verify if there are family or community members living in the same environment that could be of support of the girl</a:t>
            </a:r>
          </a:p>
          <a:p>
            <a:pPr lvl="1"/>
            <a:endParaRPr lang="en-US" dirty="0">
              <a:sym typeface="Calibri"/>
            </a:endParaRPr>
          </a:p>
          <a:p>
            <a:pPr marL="0" indent="0">
              <a:buNone/>
            </a:pPr>
            <a:r>
              <a:rPr lang="en-US" b="1" dirty="0"/>
              <a:t>CONTINUED </a:t>
            </a:r>
            <a:r>
              <a:rPr lang="en-US" b="1" dirty="0">
                <a:sym typeface="Wingdings" panose="05000000000000000000" pitchFamily="2" charset="2"/>
              </a:rPr>
              <a:t></a:t>
            </a: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2" name="Google Shape;725;p48:notes">
            <a:extLst>
              <a:ext uri="{FF2B5EF4-FFF2-40B4-BE49-F238E27FC236}">
                <a16:creationId xmlns:a16="http://schemas.microsoft.com/office/drawing/2014/main" id="{0C516E32-5A8F-B6A3-C3C8-6E2CA5CAB5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dirty="0">
              <a:latin typeface="+mn-lt"/>
            </a:endParaRPr>
          </a:p>
        </p:txBody>
      </p:sp>
    </p:spTree>
    <p:extLst>
      <p:ext uri="{BB962C8B-B14F-4D97-AF65-F5344CB8AC3E}">
        <p14:creationId xmlns:p14="http://schemas.microsoft.com/office/powerpoint/2010/main" val="229200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a:xfrm>
            <a:off x="479425" y="460375"/>
            <a:ext cx="6140450" cy="9211335"/>
          </a:xfrm>
        </p:spPr>
        <p:txBody>
          <a:bodyPr/>
          <a:lstStyle/>
          <a:p>
            <a:pPr marL="0" indent="0">
              <a:buNone/>
            </a:pPr>
            <a:r>
              <a:rPr lang="en-US" b="1" dirty="0">
                <a:sym typeface="Calibri"/>
              </a:rPr>
              <a:t>Case Scenario 3 </a:t>
            </a:r>
          </a:p>
          <a:p>
            <a:r>
              <a:rPr lang="en-US" b="1" dirty="0">
                <a:sym typeface="Calibri"/>
              </a:rPr>
              <a:t>1) Potential risks</a:t>
            </a:r>
          </a:p>
          <a:p>
            <a:pPr lvl="1"/>
            <a:r>
              <a:rPr lang="en-US" dirty="0">
                <a:sym typeface="Calibri"/>
              </a:rPr>
              <a:t>The caregiver, the grandmother of the boy, may not be able to care for the boy in the short or long term due to her illness, which may worsen or she may die. </a:t>
            </a:r>
          </a:p>
          <a:p>
            <a:pPr lvl="1"/>
            <a:r>
              <a:rPr lang="en-US" dirty="0">
                <a:sym typeface="Calibri"/>
              </a:rPr>
              <a:t>Long term separation, since the contact with the parents has been stopped for more than a year and there remains insecurity in the country of origin. </a:t>
            </a:r>
            <a:endParaRPr lang="en-US" b="1" dirty="0">
              <a:sym typeface="Calibri"/>
            </a:endParaRPr>
          </a:p>
          <a:p>
            <a:r>
              <a:rPr lang="en-US" b="1" dirty="0">
                <a:sym typeface="Calibri"/>
              </a:rPr>
              <a:t>2) Protective factors</a:t>
            </a:r>
          </a:p>
          <a:p>
            <a:pPr lvl="1"/>
            <a:r>
              <a:rPr lang="en-US" dirty="0">
                <a:sym typeface="Calibri"/>
              </a:rPr>
              <a:t>Currently the boy is well cared for by his grandmother </a:t>
            </a:r>
          </a:p>
          <a:p>
            <a:pPr lvl="1"/>
            <a:r>
              <a:rPr lang="en-US" dirty="0">
                <a:sym typeface="Calibri"/>
              </a:rPr>
              <a:t>The boy is receiving case management support and follow-up. </a:t>
            </a:r>
          </a:p>
          <a:p>
            <a:r>
              <a:rPr lang="en-US" b="1" dirty="0">
                <a:sym typeface="Calibri"/>
              </a:rPr>
              <a:t>3) Immediate needs</a:t>
            </a:r>
          </a:p>
          <a:p>
            <a:pPr lvl="1"/>
            <a:r>
              <a:rPr lang="en-US" dirty="0">
                <a:sym typeface="Calibri"/>
              </a:rPr>
              <a:t>A safe and sustainable temporary care arrangement </a:t>
            </a:r>
          </a:p>
          <a:p>
            <a:pPr lvl="1"/>
            <a:r>
              <a:rPr lang="en-US" dirty="0">
                <a:sym typeface="Calibri"/>
              </a:rPr>
              <a:t>Re- establishment of contact with parents </a:t>
            </a:r>
          </a:p>
          <a:p>
            <a:r>
              <a:rPr lang="en-US" b="1" dirty="0">
                <a:sym typeface="Calibri"/>
              </a:rPr>
              <a:t>4) Additional information needed</a:t>
            </a:r>
          </a:p>
          <a:p>
            <a:pPr lvl="1"/>
            <a:r>
              <a:rPr lang="en-US" dirty="0">
                <a:sym typeface="Calibri"/>
              </a:rPr>
              <a:t>Verify the grandmother’s condition and her ability to continue to provide care for the boy and potential additional needs </a:t>
            </a:r>
          </a:p>
          <a:p>
            <a:pPr lvl="1"/>
            <a:r>
              <a:rPr lang="en-US" dirty="0">
                <a:sym typeface="Calibri"/>
              </a:rPr>
              <a:t>Verify information on the whereabouts of the maternal aunt and her family, the relationship between them and the boy and the grandmother. Is the grandmother aware that maternal aunt moved to the same area? </a:t>
            </a:r>
          </a:p>
          <a:p>
            <a:pPr marL="0" indent="0">
              <a:buNone/>
            </a:pPr>
            <a:endParaRPr lang="en-US" dirty="0">
              <a:sym typeface="Calibri"/>
            </a:endParaRPr>
          </a:p>
          <a:p>
            <a:pPr marL="0" indent="0">
              <a:buNone/>
            </a:pPr>
            <a:r>
              <a:rPr lang="en-US" b="1" dirty="0">
                <a:sym typeface="Calibri"/>
              </a:rPr>
              <a:t>Case Scenario 4</a:t>
            </a:r>
          </a:p>
          <a:p>
            <a:r>
              <a:rPr lang="en-US" b="1" dirty="0">
                <a:sym typeface="Calibri"/>
              </a:rPr>
              <a:t>1) Potential risks </a:t>
            </a:r>
          </a:p>
          <a:p>
            <a:pPr lvl="1"/>
            <a:r>
              <a:rPr lang="en-US" dirty="0">
                <a:sym typeface="Calibri"/>
              </a:rPr>
              <a:t>Long term separation, since the contact with their parents has been stopped for a couple of weeks and their parents may get a divorce, as reported by the foster family, which may hamper family reunification. </a:t>
            </a:r>
          </a:p>
          <a:p>
            <a:pPr lvl="1"/>
            <a:r>
              <a:rPr lang="en-US" dirty="0">
                <a:sym typeface="Calibri"/>
              </a:rPr>
              <a:t>The younger girl is experiencing distress and she may not be able to fully express her feelings due to her apparent hearing and/or speech impairment</a:t>
            </a:r>
          </a:p>
          <a:p>
            <a:pPr lvl="1"/>
            <a:r>
              <a:rPr lang="en-US" dirty="0">
                <a:sym typeface="Calibri"/>
              </a:rPr>
              <a:t>The younger girl may be at risk of abuse, neglect, violence and exploitation due to stigma and barriers against persons with disabilities that may exist in the community where she lives. </a:t>
            </a:r>
          </a:p>
          <a:p>
            <a:pPr lvl="1"/>
            <a:r>
              <a:rPr lang="en-US" dirty="0">
                <a:sym typeface="Calibri"/>
              </a:rPr>
              <a:t>The girls are also not in contact with their older brother, who reportedly lives in another part of town. The lack of interaction with the other children in the household may also be a risk. </a:t>
            </a:r>
          </a:p>
          <a:p>
            <a:r>
              <a:rPr lang="en-US" b="1" dirty="0">
                <a:sym typeface="Calibri"/>
              </a:rPr>
              <a:t>2) Protective factors  </a:t>
            </a:r>
          </a:p>
          <a:p>
            <a:pPr lvl="1"/>
            <a:r>
              <a:rPr lang="en-US" dirty="0">
                <a:sym typeface="Calibri"/>
              </a:rPr>
              <a:t>The girls have been hosted together by a family who they know from before the separation </a:t>
            </a:r>
          </a:p>
          <a:p>
            <a:pPr lvl="1"/>
            <a:r>
              <a:rPr lang="en-US" dirty="0">
                <a:sym typeface="Calibri"/>
              </a:rPr>
              <a:t>They have been identified as children at risk to receive case management support and follow-up. </a:t>
            </a:r>
          </a:p>
          <a:p>
            <a:r>
              <a:rPr lang="en-US" b="1" dirty="0">
                <a:sym typeface="Calibri"/>
              </a:rPr>
              <a:t>3) Immediate needs</a:t>
            </a:r>
          </a:p>
          <a:p>
            <a:pPr lvl="1"/>
            <a:r>
              <a:rPr lang="en-US" dirty="0">
                <a:sym typeface="Calibri"/>
              </a:rPr>
              <a:t>Tracing and Family Reunification</a:t>
            </a:r>
          </a:p>
          <a:p>
            <a:pPr lvl="1"/>
            <a:r>
              <a:rPr lang="en-US" dirty="0">
                <a:sym typeface="Calibri"/>
              </a:rPr>
              <a:t>MHPSS </a:t>
            </a:r>
          </a:p>
          <a:p>
            <a:pPr lvl="1"/>
            <a:r>
              <a:rPr lang="en-US" dirty="0">
                <a:sym typeface="Calibri"/>
              </a:rPr>
              <a:t>A safe and sustainable temporary care arrangement</a:t>
            </a:r>
          </a:p>
          <a:p>
            <a:pPr lvl="1"/>
            <a:r>
              <a:rPr lang="en-US" dirty="0">
                <a:sym typeface="Calibri"/>
              </a:rPr>
              <a:t>Re- establishment of contact with the older brother</a:t>
            </a:r>
          </a:p>
          <a:p>
            <a:pPr lvl="1"/>
            <a:r>
              <a:rPr lang="en-US" dirty="0">
                <a:sym typeface="Calibri"/>
              </a:rPr>
              <a:t>Identification of the brother and his needs for case management and follow-up</a:t>
            </a:r>
          </a:p>
          <a:p>
            <a:pPr lvl="1"/>
            <a:r>
              <a:rPr lang="en-US" dirty="0">
                <a:sym typeface="Calibri"/>
              </a:rPr>
              <a:t>Verify if services are accessible for children with disabilities and what are the potential barriers that could lead to exclusion</a:t>
            </a:r>
          </a:p>
          <a:p>
            <a:pPr marL="0" indent="0">
              <a:buNone/>
            </a:pPr>
            <a:endParaRPr lang="en-US" b="1"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a:p>
            <a:pPr marL="0" indent="0">
              <a:buNone/>
            </a:pPr>
            <a:endParaRPr lang="en-US" b="1" dirty="0">
              <a:sym typeface="Calibri"/>
            </a:endParaRPr>
          </a:p>
        </p:txBody>
      </p:sp>
      <p:sp>
        <p:nvSpPr>
          <p:cNvPr id="2" name="Google Shape;725;p48:notes">
            <a:extLst>
              <a:ext uri="{FF2B5EF4-FFF2-40B4-BE49-F238E27FC236}">
                <a16:creationId xmlns:a16="http://schemas.microsoft.com/office/drawing/2014/main" id="{FE5E2E10-4292-D4AD-D619-1B03AAA39F9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dirty="0">
              <a:latin typeface="+mn-lt"/>
            </a:endParaRPr>
          </a:p>
        </p:txBody>
      </p:sp>
    </p:spTree>
    <p:extLst>
      <p:ext uri="{BB962C8B-B14F-4D97-AF65-F5344CB8AC3E}">
        <p14:creationId xmlns:p14="http://schemas.microsoft.com/office/powerpoint/2010/main" val="1562790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a:xfrm>
            <a:off x="479425" y="460375"/>
            <a:ext cx="6140450" cy="9211335"/>
          </a:xfrm>
        </p:spPr>
        <p:txBody>
          <a:bodyPr/>
          <a:lstStyle/>
          <a:p>
            <a:r>
              <a:rPr lang="en-US" b="1" dirty="0">
                <a:sym typeface="Calibri"/>
              </a:rPr>
              <a:t>4) Additional information needed</a:t>
            </a:r>
          </a:p>
          <a:p>
            <a:pPr lvl="1"/>
            <a:r>
              <a:rPr lang="en-US" dirty="0">
                <a:sym typeface="Calibri"/>
              </a:rPr>
              <a:t>Verify information regarding the parents’ divorce</a:t>
            </a:r>
          </a:p>
          <a:p>
            <a:pPr lvl="1"/>
            <a:r>
              <a:rPr lang="en-US" dirty="0">
                <a:sym typeface="Calibri"/>
              </a:rPr>
              <a:t>Verify if and why there is limited interaction between the girls and the other children in the household</a:t>
            </a:r>
          </a:p>
          <a:p>
            <a:pPr lvl="1"/>
            <a:r>
              <a:rPr lang="en-US" dirty="0">
                <a:sym typeface="Calibri"/>
              </a:rPr>
              <a:t>Verify with which relatives the brother is living and gather more information on the relationship between the girls/ the boy and the relatives. Verify if the relatives are aware that the two girls are residing in the same location. Verify if the relatives could provide more information on other family members.</a:t>
            </a:r>
          </a:p>
          <a:p>
            <a:pPr lvl="1"/>
            <a:r>
              <a:rPr lang="en-US" dirty="0">
                <a:sym typeface="Calibri"/>
              </a:rPr>
              <a:t>Verify if the children attend school and what are their daily activities, particularly of the youngest girl who has a hearing and speech impairment. If she is not attending schools, try to understand what the barriers are. </a:t>
            </a:r>
          </a:p>
          <a:p>
            <a:pPr lvl="1"/>
            <a:r>
              <a:rPr lang="en-US" dirty="0">
                <a:sym typeface="Calibri"/>
              </a:rPr>
              <a:t>Verify the support network of the girls and boy and whether they need additional support, e.g., engagement in community activities</a:t>
            </a:r>
          </a:p>
          <a:p>
            <a:pPr lvl="1"/>
            <a:r>
              <a:rPr lang="en-US" dirty="0">
                <a:sym typeface="Calibri"/>
              </a:rPr>
              <a:t>Try to find out more information about the ways the youngest child and her foster family and sister communicate. What type of assistance her sister and the foster family need to support the youngest girl?  </a:t>
            </a:r>
          </a:p>
          <a:p>
            <a:pPr lvl="1"/>
            <a:endParaRPr lang="en-US" dirty="0">
              <a:sym typeface="Calibri"/>
            </a:endParaRPr>
          </a:p>
          <a:p>
            <a:pPr marL="0" indent="0">
              <a:buNone/>
            </a:pPr>
            <a:r>
              <a:rPr lang="en-US" b="1" dirty="0">
                <a:sym typeface="Calibri"/>
              </a:rPr>
              <a:t>Case Scenario 5</a:t>
            </a:r>
          </a:p>
          <a:p>
            <a:r>
              <a:rPr lang="en-US" b="1" dirty="0">
                <a:sym typeface="Calibri"/>
              </a:rPr>
              <a:t>1) Potential risks</a:t>
            </a:r>
          </a:p>
          <a:p>
            <a:pPr lvl="1"/>
            <a:r>
              <a:rPr lang="en-US" dirty="0">
                <a:sym typeface="Calibri"/>
              </a:rPr>
              <a:t>Psychosocial distress due to the secondary separation with the uncle and his family</a:t>
            </a:r>
          </a:p>
          <a:p>
            <a:pPr lvl="1"/>
            <a:r>
              <a:rPr lang="en-US" dirty="0">
                <a:sym typeface="Calibri"/>
              </a:rPr>
              <a:t>Lack of care and support </a:t>
            </a:r>
          </a:p>
          <a:p>
            <a:pPr lvl="1"/>
            <a:r>
              <a:rPr lang="en-US" dirty="0">
                <a:sym typeface="Calibri"/>
              </a:rPr>
              <a:t>Exploitation/ child labor </a:t>
            </a:r>
          </a:p>
          <a:p>
            <a:pPr lvl="1"/>
            <a:r>
              <a:rPr lang="en-US" dirty="0">
                <a:sym typeface="Calibri"/>
              </a:rPr>
              <a:t>Lack of access to education and potentially other services </a:t>
            </a:r>
          </a:p>
          <a:p>
            <a:r>
              <a:rPr lang="en-US" b="1" dirty="0">
                <a:sym typeface="Calibri"/>
              </a:rPr>
              <a:t>2) Protective factors</a:t>
            </a:r>
          </a:p>
          <a:p>
            <a:pPr lvl="1"/>
            <a:r>
              <a:rPr lang="en-US" dirty="0">
                <a:sym typeface="Calibri"/>
              </a:rPr>
              <a:t>Ahmad is living together with other peers </a:t>
            </a:r>
          </a:p>
          <a:p>
            <a:pPr lvl="1"/>
            <a:r>
              <a:rPr lang="en-US" dirty="0">
                <a:sym typeface="Calibri"/>
              </a:rPr>
              <a:t>The boy has reached out to a helpline to seek support following an organized risk mapping exercise </a:t>
            </a:r>
          </a:p>
          <a:p>
            <a:r>
              <a:rPr lang="en-US" b="1" dirty="0">
                <a:sym typeface="Calibri"/>
              </a:rPr>
              <a:t>3) Immediate needs</a:t>
            </a:r>
          </a:p>
          <a:p>
            <a:pPr lvl="1"/>
            <a:r>
              <a:rPr lang="en-US" dirty="0">
                <a:sym typeface="Calibri"/>
              </a:rPr>
              <a:t>Assess if family tracing and reunification is in the boy’s best interests</a:t>
            </a:r>
          </a:p>
          <a:p>
            <a:pPr lvl="1"/>
            <a:r>
              <a:rPr lang="en-US" dirty="0">
                <a:sym typeface="Calibri"/>
              </a:rPr>
              <a:t>Assess MHPSS needs</a:t>
            </a:r>
          </a:p>
          <a:p>
            <a:pPr lvl="1"/>
            <a:r>
              <a:rPr lang="en-US" dirty="0">
                <a:sym typeface="Calibri"/>
              </a:rPr>
              <a:t>A safe and sustainable alternative care arrangement Assess if the current care arrangement is in the best interests of the boy and additional needs of the boy/ group of boys. If not, explore other, preferably family and community-based care options. </a:t>
            </a:r>
          </a:p>
          <a:p>
            <a:r>
              <a:rPr lang="en-US" b="1" dirty="0">
                <a:sym typeface="Calibri"/>
              </a:rPr>
              <a:t>4) Additional information needed</a:t>
            </a:r>
          </a:p>
          <a:p>
            <a:pPr lvl="1"/>
            <a:r>
              <a:rPr lang="en-US" dirty="0">
                <a:sym typeface="Calibri"/>
              </a:rPr>
              <a:t>Verify information regarding Ahmad’s parents. When was the last time, they were in contact? Did he lose contact with his parents following the dispute between his parents and his uncle, and if so, what are the reasons?</a:t>
            </a:r>
          </a:p>
          <a:p>
            <a:pPr lvl="1"/>
            <a:r>
              <a:rPr lang="en-US" dirty="0">
                <a:sym typeface="Calibri"/>
              </a:rPr>
              <a:t>Does Ahmad have information about his parents’ whereabouts or other family members he feels close with?</a:t>
            </a:r>
          </a:p>
          <a:p>
            <a:pPr lvl="1"/>
            <a:r>
              <a:rPr lang="en-US" dirty="0">
                <a:sym typeface="Calibri"/>
              </a:rPr>
              <a:t>Under what type of working conditions does the boy work? How many hours per day? Is he paid sufficiently? Does he have enough time to rest? Does he feel safe at the workplace or does he face abuse, violence and/or exploitation? </a:t>
            </a:r>
          </a:p>
          <a:p>
            <a:pPr lvl="1"/>
            <a:r>
              <a:rPr lang="en-US" dirty="0">
                <a:sym typeface="Calibri"/>
              </a:rPr>
              <a:t>Verify if the shelter conditions of Ahmad and the group of UAC are suitable, safe and in their best interests</a:t>
            </a:r>
          </a:p>
          <a:p>
            <a:pPr lvl="1"/>
            <a:endParaRPr lang="en-US" dirty="0">
              <a:sym typeface="Calibri"/>
            </a:endParaRPr>
          </a:p>
          <a:p>
            <a:pPr marL="0" indent="0">
              <a:buNone/>
            </a:pPr>
            <a:endParaRPr lang="en-US" b="1" dirty="0">
              <a:sym typeface="Calibri"/>
            </a:endParaRPr>
          </a:p>
        </p:txBody>
      </p:sp>
      <p:sp>
        <p:nvSpPr>
          <p:cNvPr id="2" name="Google Shape;725;p48:notes">
            <a:extLst>
              <a:ext uri="{FF2B5EF4-FFF2-40B4-BE49-F238E27FC236}">
                <a16:creationId xmlns:a16="http://schemas.microsoft.com/office/drawing/2014/main" id="{613DB0FD-58D8-FB93-C1BA-04AD17D2FAF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dirty="0">
              <a:latin typeface="+mn-lt"/>
            </a:endParaRPr>
          </a:p>
        </p:txBody>
      </p:sp>
    </p:spTree>
    <p:extLst>
      <p:ext uri="{BB962C8B-B14F-4D97-AF65-F5344CB8AC3E}">
        <p14:creationId xmlns:p14="http://schemas.microsoft.com/office/powerpoint/2010/main" val="3617625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6" name="Google Shape;666;p25: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The notes below on CVA are optional and should only be used in contexts where it is relevant and necessary to provide additional guidance on the use of CVA for case management.</a:t>
            </a:r>
          </a:p>
          <a:p>
            <a:pPr marL="0" indent="0">
              <a:buNone/>
            </a:pPr>
            <a:r>
              <a:rPr lang="en-US" b="1" dirty="0">
                <a:highlight>
                  <a:schemeClr val="lt1"/>
                </a:highlight>
                <a:sym typeface="Helvetica Neue"/>
              </a:rPr>
              <a:t>_____________________________________________________________________________</a:t>
            </a:r>
            <a:endParaRPr lang="en-US" b="0" dirty="0"/>
          </a:p>
          <a:p>
            <a:endParaRPr lang="en-US" dirty="0">
              <a:sym typeface="Calibri"/>
            </a:endParaRPr>
          </a:p>
          <a:p>
            <a:pPr marL="0" indent="0">
              <a:buNone/>
            </a:pPr>
            <a:r>
              <a:rPr lang="en-US" b="1" dirty="0">
                <a:sym typeface="Calibri"/>
              </a:rPr>
              <a:t>EXPLANATION</a:t>
            </a:r>
          </a:p>
          <a:p>
            <a:r>
              <a:rPr lang="en-US" i="1" dirty="0">
                <a:latin typeface="Calibri"/>
                <a:cs typeface="Calibri"/>
                <a:sym typeface="Calibri"/>
              </a:rPr>
              <a:t>When conducting an assessment with UASC, it is important to consider all of the elements and factors that we would assess for any other child with protection concerns, not to focus only on their separation status. These are covered in the Level 1 case management training.</a:t>
            </a:r>
            <a:endParaRPr lang="en-US" i="1" dirty="0">
              <a:latin typeface="Calibri"/>
              <a:cs typeface="Calibri"/>
            </a:endParaRPr>
          </a:p>
          <a:p>
            <a:r>
              <a:rPr lang="en-US" i="1" dirty="0">
                <a:sym typeface="Calibri"/>
              </a:rPr>
              <a:t>However, for UASC, there are some areas which may be particularly important to consider. </a:t>
            </a:r>
            <a:endParaRPr lang="en-US" i="1" dirty="0"/>
          </a:p>
          <a:p>
            <a:r>
              <a:rPr lang="en-US" dirty="0">
                <a:sym typeface="Calibri"/>
              </a:rPr>
              <a:t>Guide participants to </a:t>
            </a:r>
            <a:r>
              <a:rPr lang="en-US" b="1" dirty="0">
                <a:sym typeface="Calibri"/>
              </a:rPr>
              <a:t>Workbook page 18: Checklist case management assessment (Sample)</a:t>
            </a:r>
          </a:p>
          <a:p>
            <a:r>
              <a:rPr lang="en-US" i="1" dirty="0">
                <a:sym typeface="Calibri"/>
              </a:rPr>
              <a:t>Support through Cash and Voucher Assistance (CVA) may be relevant and should be considered during the assessment: </a:t>
            </a:r>
          </a:p>
          <a:p>
            <a:pPr lvl="1"/>
            <a:r>
              <a:rPr lang="en-US" i="1" dirty="0">
                <a:sym typeface="Calibri"/>
              </a:rPr>
              <a:t>CVA support must have the necessary safeguards for children in place.</a:t>
            </a:r>
          </a:p>
          <a:p>
            <a:pPr lvl="1"/>
            <a:r>
              <a:rPr lang="en-US" i="1" dirty="0">
                <a:sym typeface="Calibri"/>
              </a:rPr>
              <a:t>This may be an appropriate form of support for adolescent UAC living alone or in groups, on case-by-case basis, and when provided with support and close follow-up.</a:t>
            </a:r>
          </a:p>
          <a:p>
            <a:pPr lvl="1"/>
            <a:r>
              <a:rPr lang="en-US" i="1" dirty="0">
                <a:sym typeface="Calibri"/>
              </a:rPr>
              <a:t>CVA can temporarily support families hosting UASC within the same criteria as other vulnerable families.</a:t>
            </a:r>
          </a:p>
          <a:p>
            <a:pPr lvl="1"/>
            <a:r>
              <a:rPr lang="en-US" i="1" dirty="0">
                <a:sym typeface="Calibri"/>
              </a:rPr>
              <a:t>Other vulnerable children and families must have equal access to CVA program according to set criteria.</a:t>
            </a:r>
          </a:p>
          <a:p>
            <a:pPr lvl="1"/>
            <a:r>
              <a:rPr lang="en-US" i="1" dirty="0">
                <a:latin typeface="Calibri"/>
                <a:cs typeface="Calibri"/>
                <a:sym typeface="Calibri"/>
              </a:rPr>
              <a:t>Regular support and follow-up must take place when providing CVA ensuring the safety and wellbeing of the child and progress towards the objectives in terms of protection outcomes and CVA provision as set out in the case plan.</a:t>
            </a:r>
            <a:endParaRPr lang="en-US" i="1" dirty="0">
              <a:latin typeface="Calibri"/>
              <a:cs typeface="Calibri"/>
            </a:endParaRPr>
          </a:p>
          <a:p>
            <a:r>
              <a:rPr lang="en-US" i="1" dirty="0">
                <a:sym typeface="Calibri"/>
              </a:rPr>
              <a:t>We will look more closely at assessing alternative care later in this session. </a:t>
            </a:r>
          </a:p>
          <a:p>
            <a:pPr lvl="1"/>
            <a:endParaRPr lang="en-US" dirty="0">
              <a:sym typeface="Calibri"/>
            </a:endParaRPr>
          </a:p>
          <a:p>
            <a:pPr lvl="1"/>
            <a:endParaRPr lang="en-US" dirty="0">
              <a:sym typeface="Calibri"/>
            </a:endParaRPr>
          </a:p>
          <a:p>
            <a:pPr lvl="1"/>
            <a:endParaRPr lang="en-US" dirty="0">
              <a:sym typeface="Calibri"/>
            </a:endParaRPr>
          </a:p>
          <a:p>
            <a:endParaRPr lang="en-US" dirty="0"/>
          </a:p>
        </p:txBody>
      </p:sp>
      <p:sp>
        <p:nvSpPr>
          <p:cNvPr id="3" name="Slide Image Placeholder 2">
            <a:extLst>
              <a:ext uri="{FF2B5EF4-FFF2-40B4-BE49-F238E27FC236}">
                <a16:creationId xmlns:a16="http://schemas.microsoft.com/office/drawing/2014/main" id="{18F16DAA-61E6-1394-F6AA-78BB4ACCBFE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F4131ED-1D16-2B44-FD17-B8FC4AC7DD7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Calibri"/>
              </a:rPr>
              <a:t>ADAPT FOR CONTEXT</a:t>
            </a:r>
          </a:p>
          <a:p>
            <a:r>
              <a:rPr lang="en-GB" dirty="0">
                <a:sym typeface="Calibri"/>
              </a:rPr>
              <a:t>Use this slide in contexts where further discussion on cash and voucher assistance for UASC is relevant in terms of the availability of CVA for UASC and the need</a:t>
            </a:r>
          </a:p>
          <a:p>
            <a:r>
              <a:rPr lang="en-GB" dirty="0">
                <a:sym typeface="Calibri"/>
              </a:rPr>
              <a:t>More contextual information on risk assessments, safeguards, and ways of supporting UASC throughout the process should be added</a:t>
            </a:r>
          </a:p>
        </p:txBody>
      </p:sp>
      <p:sp>
        <p:nvSpPr>
          <p:cNvPr id="6" name="Slide Image Placeholder 5">
            <a:extLst>
              <a:ext uri="{FF2B5EF4-FFF2-40B4-BE49-F238E27FC236}">
                <a16:creationId xmlns:a16="http://schemas.microsoft.com/office/drawing/2014/main" id="{D4EE1321-F11D-6E1D-5BD8-EA6EE576831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5CD5694-E2B2-88FC-514D-47A5B820E7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3640911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4" name="Google Shape;694;p26: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Remove this slide if not covering the alternative care component in the training.</a:t>
            </a:r>
          </a:p>
          <a:p>
            <a:r>
              <a:rPr lang="en-US" dirty="0">
                <a:sym typeface="Calibri"/>
              </a:rPr>
              <a:t>Adapt the slide based on the alternative care options available </a:t>
            </a:r>
          </a:p>
          <a:p>
            <a:r>
              <a:rPr lang="en-US" dirty="0">
                <a:sym typeface="Calibri"/>
              </a:rPr>
              <a:t>Be clear about what is possible or not, as well as any plans to expand the range of care options available. </a:t>
            </a:r>
            <a:endParaRPr lang="en-US" dirty="0"/>
          </a:p>
          <a:p>
            <a:pPr marL="0" indent="0">
              <a:buNone/>
            </a:pPr>
            <a:r>
              <a:rPr lang="en-US" b="1" dirty="0">
                <a:highlight>
                  <a:schemeClr val="lt1"/>
                </a:highlight>
                <a:sym typeface="Helvetica Neue"/>
              </a:rPr>
              <a:t>_____________________________________________________________________________</a:t>
            </a:r>
            <a:endParaRPr lang="en-US" b="0" dirty="0"/>
          </a:p>
          <a:p>
            <a:endParaRPr lang="en-US" dirty="0">
              <a:sym typeface="Calibri"/>
            </a:endParaRPr>
          </a:p>
          <a:p>
            <a:pPr marL="0" indent="0">
              <a:buNone/>
            </a:pPr>
            <a:r>
              <a:rPr lang="en-US" b="1" dirty="0">
                <a:sym typeface="Calibri"/>
              </a:rPr>
              <a:t>EXPLANATION </a:t>
            </a:r>
            <a:endParaRPr lang="en-US" b="1" dirty="0"/>
          </a:p>
          <a:p>
            <a:r>
              <a:rPr lang="en-US" dirty="0">
                <a:sym typeface="Calibri"/>
              </a:rPr>
              <a:t>Present the slide</a:t>
            </a:r>
          </a:p>
          <a:p>
            <a:r>
              <a:rPr lang="en-US" b="1" dirty="0">
                <a:sym typeface="Calibri"/>
              </a:rPr>
              <a:t>Assessing children in family based informal/spontaneous care arrangements (kinship and foster care). </a:t>
            </a:r>
          </a:p>
          <a:p>
            <a:pPr lvl="1"/>
            <a:r>
              <a:rPr lang="en-US" dirty="0">
                <a:sym typeface="Calibri"/>
              </a:rPr>
              <a:t>Discuss/review current methods for assessment and screening of existing caregivers, including any tools in use. All arrangements should be assessed using a standard tool. </a:t>
            </a:r>
          </a:p>
          <a:p>
            <a:pPr lvl="1"/>
            <a:r>
              <a:rPr lang="en-US" dirty="0">
                <a:latin typeface="Calibri"/>
                <a:cs typeface="Calibri"/>
                <a:sym typeface="Calibri"/>
              </a:rPr>
              <a:t>Where no standard assessment tool is in place, the sample form in </a:t>
            </a:r>
            <a:r>
              <a:rPr lang="en-US" b="1" dirty="0">
                <a:latin typeface="Calibri"/>
                <a:cs typeface="Calibri"/>
                <a:sym typeface="Calibri"/>
              </a:rPr>
              <a:t>Workbook page 18: Checklist case management assessment </a:t>
            </a:r>
            <a:r>
              <a:rPr lang="en-US" dirty="0">
                <a:latin typeface="Calibri"/>
                <a:cs typeface="Calibri"/>
                <a:sym typeface="Calibri"/>
              </a:rPr>
              <a:t>can be used as a basis for developing a contextualized form. </a:t>
            </a:r>
            <a:endParaRPr lang="en-US" dirty="0"/>
          </a:p>
          <a:p>
            <a:r>
              <a:rPr lang="en-US" b="1" dirty="0">
                <a:sym typeface="Calibri"/>
              </a:rPr>
              <a:t>Assessing other forms of alternative care (supervised independent living, CHH, residential care)</a:t>
            </a:r>
          </a:p>
          <a:p>
            <a:pPr lvl="1"/>
            <a:r>
              <a:rPr lang="en-US" i="1" dirty="0">
                <a:latin typeface="Calibri"/>
                <a:cs typeface="Calibri"/>
                <a:sym typeface="Calibri"/>
              </a:rPr>
              <a:t>Is the care arrangement in the child’s best interests?</a:t>
            </a:r>
            <a:endParaRPr lang="en-US" i="1" dirty="0">
              <a:latin typeface="Calibri"/>
              <a:cs typeface="Calibri"/>
            </a:endParaRPr>
          </a:p>
          <a:p>
            <a:pPr lvl="1"/>
            <a:r>
              <a:rPr lang="en-US" i="1" dirty="0">
                <a:sym typeface="Calibri"/>
              </a:rPr>
              <a:t>Is the care arrangement age appropriate? i.e., children under three years should not be in residential care unless exceptional circumstances; children living in SIL should not be under 15 years old.</a:t>
            </a:r>
            <a:endParaRPr lang="en-US" i="1" dirty="0"/>
          </a:p>
          <a:p>
            <a:pPr lvl="1"/>
            <a:r>
              <a:rPr lang="en-US" i="1" dirty="0">
                <a:sym typeface="Calibri"/>
              </a:rPr>
              <a:t>How stable and sustainable is the care arrangement?</a:t>
            </a:r>
            <a:endParaRPr lang="en-US" i="1" dirty="0"/>
          </a:p>
          <a:p>
            <a:pPr lvl="1"/>
            <a:r>
              <a:rPr lang="en-US" i="1" dirty="0">
                <a:sym typeface="Calibri"/>
              </a:rPr>
              <a:t>Does the care setting meet quality standards (for example, quality standard put in place by local government, by coordination structures or as stated in interagency guidelines and tools such as the ACE toolkit) </a:t>
            </a:r>
          </a:p>
          <a:p>
            <a:pPr marL="457200" lvl="1" indent="0">
              <a:buNone/>
            </a:pPr>
            <a:endParaRPr lang="en-US" dirty="0">
              <a:sym typeface="Calibri"/>
            </a:endParaRPr>
          </a:p>
          <a:p>
            <a:pPr marL="0" indent="0">
              <a:buNone/>
            </a:pPr>
            <a:r>
              <a:rPr lang="en-US" b="1" dirty="0"/>
              <a:t>CONTINUED</a:t>
            </a:r>
            <a:r>
              <a:rPr lang="en-US" b="1" dirty="0">
                <a:sym typeface="Wingdings" panose="05000000000000000000" pitchFamily="2" charset="2"/>
              </a:rPr>
              <a:t>  </a:t>
            </a:r>
            <a:endParaRPr lang="en-US" b="1" dirty="0"/>
          </a:p>
          <a:p>
            <a:pPr lvl="1"/>
            <a:endParaRPr lang="en-US" dirty="0">
              <a:sym typeface="Calibri"/>
            </a:endParaRPr>
          </a:p>
          <a:p>
            <a:pPr lvl="1"/>
            <a:endParaRPr lang="en-US" dirty="0">
              <a:sym typeface="Calibri"/>
            </a:endParaRPr>
          </a:p>
          <a:p>
            <a:pPr lvl="1"/>
            <a:endParaRPr lang="en-US" dirty="0">
              <a:sym typeface="Calibri"/>
            </a:endParaRPr>
          </a:p>
          <a:p>
            <a:pPr lvl="1"/>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ADEC8525-2149-C638-1AC1-7DD09E7CC8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25912EF-97F3-A9C2-7ECC-41FC15F9E4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7" name="Google Shape;257;p2:notes"/>
          <p:cNvSpPr txBox="1">
            <a:spLocks noGrp="1"/>
          </p:cNvSpPr>
          <p:nvPr>
            <p:ph type="body" idx="1"/>
          </p:nvPr>
        </p:nvSpPr>
        <p:spPr>
          <a:xfrm>
            <a:off x="479425" y="460375"/>
            <a:ext cx="6140450" cy="9211335"/>
          </a:xfrm>
        </p:spPr>
        <p:txBody>
          <a:bodyPr/>
          <a:lstStyle/>
          <a:p>
            <a:pPr marL="0" indent="0">
              <a:buNone/>
            </a:pPr>
            <a:r>
              <a:rPr lang="en-US" b="1" dirty="0">
                <a:sym typeface="Calibri"/>
              </a:rPr>
              <a:t>KEY RESOURCES / REFERENCES</a:t>
            </a:r>
          </a:p>
          <a:p>
            <a:r>
              <a:rPr lang="en-US" dirty="0"/>
              <a:t>Field Handbook on Unaccompanied and Separated Children, Interagency Working Group on Unaccompanied and Separated Children (2017)</a:t>
            </a:r>
          </a:p>
          <a:p>
            <a:r>
              <a:rPr lang="en-US" dirty="0"/>
              <a:t>UNHCR Best Interests Procedures (BIP) Guidelines, Assessing and Determining the Bests Interests of the Child (2021)</a:t>
            </a:r>
          </a:p>
          <a:p>
            <a:r>
              <a:rPr lang="en-US" dirty="0"/>
              <a:t>The lost ones: Emergency Care for Separated Children from birth to five years, UNICEF (2007)</a:t>
            </a:r>
          </a:p>
          <a:p>
            <a:r>
              <a:rPr lang="en-US" dirty="0"/>
              <a:t>Key Considerations: Family Tracing and Reunification (FTR) for Unaccompanied and Separated Children (UASC) relating to the COVID-19 Pandemic and other</a:t>
            </a:r>
          </a:p>
          <a:p>
            <a:r>
              <a:rPr lang="en-US" dirty="0"/>
              <a:t>Potential Infectious Disease Outbreaks, The Alliance for Child Protection in Humanitarian Action and UNICEF (2021)</a:t>
            </a:r>
          </a:p>
          <a:p>
            <a:r>
              <a:rPr lang="en-US" dirty="0"/>
              <a:t>Learning and Development Toolkit, The Alliance for Child Protection in Humanitarian Action </a:t>
            </a:r>
          </a:p>
          <a:p>
            <a:r>
              <a:rPr lang="en-US" dirty="0"/>
              <a:t>Alternative Care in Emergencies (ACE)Toolkit, Interagency Working Group on Unaccompanied and Separated Children (2013) </a:t>
            </a:r>
          </a:p>
          <a:p>
            <a:r>
              <a:rPr lang="en-US" dirty="0"/>
              <a:t>Guidance for Alternative Care Provision During COVID-19, CPHA 2020 </a:t>
            </a:r>
          </a:p>
          <a:p>
            <a:r>
              <a:rPr lang="en-US" dirty="0"/>
              <a:t>Toolkit for Monitoring and Evaluating Child Protection When Using Cash and Voucher Assistance, Save the Children, 2021</a:t>
            </a:r>
          </a:p>
          <a:p>
            <a:r>
              <a:rPr lang="en-US" dirty="0"/>
              <a:t>Money Matters, A Toolkit for Caseworkers to Support Adult and Adolescent Clients with basic Money Management, Save the Children, 2021 </a:t>
            </a:r>
          </a:p>
          <a:p>
            <a:r>
              <a:rPr lang="en-US" dirty="0"/>
              <a:t>Promoting Child Protection Outcomes through Cash-Based Interventions (UNHCR, 2021, Provisional Release)</a:t>
            </a:r>
          </a:p>
          <a:p>
            <a:r>
              <a:rPr lang="en-US" dirty="0"/>
              <a:t>Guidance Note on Designing Cash and Voucher Assistance for Child Headed Households (CHH) and Unaccompanied Children (UAC), Save the Children, (forthcoming). </a:t>
            </a:r>
          </a:p>
          <a:p>
            <a:r>
              <a:rPr lang="en-US" dirty="0">
                <a:hlinkClick r:id="rId3"/>
              </a:rPr>
              <a:t>https://www.alliancecpha.org/en/system/tdf/library/attachments/cpha012_-_ftr_and_covid_19_v2.pdf?file=1&amp;type=node&amp;id=44698</a:t>
            </a:r>
            <a:r>
              <a:rPr lang="en-US" dirty="0"/>
              <a:t> </a:t>
            </a:r>
          </a:p>
          <a:p>
            <a:r>
              <a:rPr lang="en-US" dirty="0"/>
              <a:t>https://www.alliancecpha.org/en/system/tdf/library/attachments/the_alliance_ld_toolkit.pdf?file=1&amp;type=node&amp;id=44420</a:t>
            </a:r>
          </a:p>
          <a:p>
            <a:r>
              <a:rPr lang="en-US" dirty="0"/>
              <a:t>https://resourcecentre.savethechildren.net/library/toolkit-monitoring-and-evaluating-child-protection-when-using-cash-and-voucher-assistance</a:t>
            </a:r>
          </a:p>
          <a:p>
            <a:r>
              <a:rPr lang="en-US" dirty="0"/>
              <a:t>https://resourcecentre.savethechildren.net/library/money-matters-toolkit-caseworkers-support-adult-and-adolescent-clients-basic-money</a:t>
            </a:r>
          </a:p>
          <a:p>
            <a:r>
              <a:rPr lang="en-US" dirty="0"/>
              <a:t>https://www.unhcr.org/60d43f824</a:t>
            </a:r>
          </a:p>
          <a:p>
            <a:endParaRPr lang="en-US" dirty="0"/>
          </a:p>
        </p:txBody>
      </p:sp>
      <p:sp>
        <p:nvSpPr>
          <p:cNvPr id="2" name="Google Shape;725;p48:notes">
            <a:extLst>
              <a:ext uri="{FF2B5EF4-FFF2-40B4-BE49-F238E27FC236}">
                <a16:creationId xmlns:a16="http://schemas.microsoft.com/office/drawing/2014/main" id="{B6651929-2361-0571-208A-141AED4E00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extLst>
      <p:ext uri="{BB962C8B-B14F-4D97-AF65-F5344CB8AC3E}">
        <p14:creationId xmlns:p14="http://schemas.microsoft.com/office/powerpoint/2010/main" val="3910925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4" name="Google Shape;694;p26:notes"/>
          <p:cNvSpPr txBox="1">
            <a:spLocks noGrp="1"/>
          </p:cNvSpPr>
          <p:nvPr>
            <p:ph type="body" idx="1"/>
          </p:nvPr>
        </p:nvSpPr>
        <p:spPr>
          <a:xfrm>
            <a:off x="479425" y="460375"/>
            <a:ext cx="6140450" cy="9211335"/>
          </a:xfrm>
        </p:spPr>
        <p:txBody>
          <a:bodyPr/>
          <a:lstStyle/>
          <a:p>
            <a:r>
              <a:rPr lang="en-US" b="1" dirty="0">
                <a:sym typeface="Calibri"/>
              </a:rPr>
              <a:t>Assessing when UASC is not in alternative care or the care arrangement is not suitable (whether alternative care OR the child’s family (e.g., vulnerable family or child at risk) </a:t>
            </a:r>
          </a:p>
          <a:p>
            <a:pPr lvl="1"/>
            <a:r>
              <a:rPr lang="en-US" i="1" dirty="0">
                <a:sym typeface="Calibri"/>
              </a:rPr>
              <a:t>Consider</a:t>
            </a:r>
          </a:p>
          <a:p>
            <a:pPr lvl="2"/>
            <a:r>
              <a:rPr lang="en-US" i="1" dirty="0">
                <a:sym typeface="Calibri"/>
              </a:rPr>
              <a:t>The best interests of the child.</a:t>
            </a:r>
          </a:p>
          <a:p>
            <a:pPr lvl="2"/>
            <a:r>
              <a:rPr lang="en-US" i="1" dirty="0">
                <a:sym typeface="Calibri"/>
              </a:rPr>
              <a:t>Specific needs affecting care: examples are serious protection concerns where the child is at direct risk of being targeted and a safe / secure location is needed or illness/disability requiring specific support.</a:t>
            </a:r>
          </a:p>
          <a:p>
            <a:pPr lvl="2"/>
            <a:r>
              <a:rPr lang="en-US" i="1" dirty="0">
                <a:sym typeface="Calibri"/>
              </a:rPr>
              <a:t>Potential impact on FTR.</a:t>
            </a:r>
            <a:endParaRPr lang="en-US" i="1" dirty="0"/>
          </a:p>
          <a:p>
            <a:pPr lvl="2"/>
            <a:r>
              <a:rPr lang="en-US" i="1" dirty="0">
                <a:sym typeface="Calibri"/>
              </a:rPr>
              <a:t>Cultural or religious norms, including gender considerations. </a:t>
            </a:r>
            <a:endParaRPr lang="en-US" i="1" dirty="0"/>
          </a:p>
          <a:p>
            <a:pPr lvl="2"/>
            <a:r>
              <a:rPr lang="en-US" i="1" dirty="0">
                <a:sym typeface="Calibri"/>
              </a:rPr>
              <a:t>The usual types of care provision – greater community engagement may be needed to promote foster care where this is not widely accepted.</a:t>
            </a:r>
          </a:p>
          <a:p>
            <a:pPr lvl="2"/>
            <a:r>
              <a:rPr lang="en-US" i="1" dirty="0">
                <a:sym typeface="Calibri"/>
              </a:rPr>
              <a:t>Capacity of families to care for additional children without extra support (in order to avoid secondary separation through breakdown of care arrangements).</a:t>
            </a:r>
          </a:p>
          <a:p>
            <a:pPr lvl="2"/>
            <a:r>
              <a:rPr lang="en-US" i="1" dirty="0">
                <a:sym typeface="Calibri"/>
              </a:rPr>
              <a:t>The capacity to monitor alternative care on an ongoing basis; whether through local authority caseworkers, NGO staff or community-based volunteers. Monitoring is labor intensive and time consuming especially in rural areas where the caseload is spread over a large area /if there are security concerns.</a:t>
            </a:r>
          </a:p>
          <a:p>
            <a:pPr lvl="2"/>
            <a:r>
              <a:rPr lang="en-US" i="1" dirty="0">
                <a:sym typeface="Calibri"/>
              </a:rPr>
              <a:t>Other child protection needs.</a:t>
            </a:r>
            <a:endParaRPr lang="en-GB" dirty="0">
              <a:sym typeface="Calibri"/>
            </a:endParaRPr>
          </a:p>
          <a:p>
            <a:pPr lvl="1"/>
            <a:r>
              <a:rPr lang="en-GB" i="1" dirty="0">
                <a:sym typeface="Calibri"/>
              </a:rPr>
              <a:t>The assessment findings should be recorded on </a:t>
            </a:r>
          </a:p>
          <a:p>
            <a:pPr lvl="2"/>
            <a:r>
              <a:rPr lang="en-GB" i="1" dirty="0">
                <a:latin typeface="Calibri"/>
                <a:cs typeface="Calibri"/>
                <a:sym typeface="Calibri"/>
              </a:rPr>
              <a:t>Global Case Management Form 2A Assessment Form </a:t>
            </a:r>
            <a:endParaRPr lang="en-GB" i="1" dirty="0">
              <a:latin typeface="Calibri"/>
              <a:cs typeface="Calibri"/>
            </a:endParaRPr>
          </a:p>
          <a:p>
            <a:pPr lvl="2"/>
            <a:r>
              <a:rPr lang="en-GB" i="1" dirty="0">
                <a:sym typeface="Calibri"/>
              </a:rPr>
              <a:t>or UNHCR Best Interests Assessment (BIA) form in refugee contexts </a:t>
            </a:r>
          </a:p>
          <a:p>
            <a:pPr lvl="1"/>
            <a:r>
              <a:rPr lang="en-GB" i="1" dirty="0">
                <a:sym typeface="Calibri"/>
              </a:rPr>
              <a:t>Include a clear summary of the type of care recommended and reasons why.</a:t>
            </a:r>
          </a:p>
        </p:txBody>
      </p:sp>
      <p:sp>
        <p:nvSpPr>
          <p:cNvPr id="2" name="Google Shape;725;p48:notes">
            <a:extLst>
              <a:ext uri="{FF2B5EF4-FFF2-40B4-BE49-F238E27FC236}">
                <a16:creationId xmlns:a16="http://schemas.microsoft.com/office/drawing/2014/main" id="{51E9427E-A31C-79A5-2EC4-49D355B5714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extLst>
      <p:ext uri="{BB962C8B-B14F-4D97-AF65-F5344CB8AC3E}">
        <p14:creationId xmlns:p14="http://schemas.microsoft.com/office/powerpoint/2010/main" val="244427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6" name="Google Shape;716;p28: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latin typeface="Calibri"/>
                <a:cs typeface="Calibri"/>
                <a:sym typeface="Calibri"/>
              </a:rPr>
              <a:t>Does anyone have any questions or need clarifications?</a:t>
            </a:r>
            <a:endParaRPr lang="en-US" i="1" dirty="0">
              <a:latin typeface="Calibri"/>
              <a:cs typeface="Calibri"/>
            </a:endParaRPr>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85F41C47-AD40-6B2A-6DF8-BFB1CB840CC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01812A8-65B8-9B8B-5D5E-62FA4C20BB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dirty="0">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1" name="Google Shape;731;p29:notes"/>
          <p:cNvSpPr txBox="1">
            <a:spLocks noGrp="1"/>
          </p:cNvSpPr>
          <p:nvPr>
            <p:ph type="body" idx="1"/>
          </p:nvPr>
        </p:nvSpPr>
        <p:spPr/>
        <p:txBody>
          <a:bodyPr/>
          <a:lstStyle/>
          <a:p>
            <a:pPr marL="0" indent="0">
              <a:buNone/>
            </a:pPr>
            <a:r>
              <a:rPr lang="en-US" b="1" dirty="0">
                <a:sym typeface="Calibri"/>
              </a:rPr>
              <a:t>EXPLANATION</a:t>
            </a:r>
            <a:endParaRPr lang="en-US" b="1" dirty="0"/>
          </a:p>
          <a:p>
            <a:r>
              <a:rPr lang="en-US" i="1" dirty="0">
                <a:sym typeface="Calibri"/>
              </a:rPr>
              <a:t>During upcoming sessions, we are going to discuss elements of the case management plan that need to be specifically considered for UASC.</a:t>
            </a:r>
          </a:p>
          <a:p>
            <a:r>
              <a:rPr lang="en-US" i="1" dirty="0">
                <a:latin typeface="Calibri"/>
                <a:cs typeface="Calibri"/>
                <a:sym typeface="Calibri"/>
              </a:rPr>
              <a:t>As we have discussed, UASC may have specific needs requiring actions </a:t>
            </a:r>
            <a:endParaRPr lang="en-US" i="1">
              <a:latin typeface="Calibri"/>
              <a:cs typeface="Calibri"/>
            </a:endParaRPr>
          </a:p>
          <a:p>
            <a:r>
              <a:rPr lang="en-US" i="1" dirty="0">
                <a:sym typeface="Calibri"/>
              </a:rPr>
              <a:t>Can you list examples of key actions for UASC?</a:t>
            </a:r>
          </a:p>
          <a:p>
            <a:pPr lvl="1"/>
            <a:r>
              <a:rPr lang="en-US" dirty="0">
                <a:sym typeface="Calibri"/>
              </a:rPr>
              <a:t>family tracing</a:t>
            </a:r>
            <a:endParaRPr lang="en-US" dirty="0"/>
          </a:p>
          <a:p>
            <a:pPr lvl="1"/>
            <a:r>
              <a:rPr lang="en-US" dirty="0">
                <a:sym typeface="Calibri"/>
              </a:rPr>
              <a:t>support to establish/maintain family contact</a:t>
            </a:r>
            <a:endParaRPr lang="en-US" dirty="0"/>
          </a:p>
          <a:p>
            <a:pPr lvl="1"/>
            <a:r>
              <a:rPr lang="en-US" dirty="0">
                <a:sym typeface="Calibri"/>
              </a:rPr>
              <a:t>verification prior to family reunification</a:t>
            </a:r>
            <a:endParaRPr lang="en-US" dirty="0"/>
          </a:p>
          <a:p>
            <a:pPr lvl="1"/>
            <a:r>
              <a:rPr lang="en-US" dirty="0">
                <a:sym typeface="Calibri"/>
              </a:rPr>
              <a:t>preparation for family reunification</a:t>
            </a:r>
            <a:endParaRPr lang="en-US" dirty="0"/>
          </a:p>
          <a:p>
            <a:pPr lvl="1"/>
            <a:r>
              <a:rPr lang="en-US" dirty="0">
                <a:sym typeface="Calibri"/>
              </a:rPr>
              <a:t>family reunification</a:t>
            </a:r>
            <a:endParaRPr lang="en-US" dirty="0"/>
          </a:p>
          <a:p>
            <a:pPr lvl="1"/>
            <a:r>
              <a:rPr lang="en-US" dirty="0">
                <a:sym typeface="Calibri"/>
              </a:rPr>
              <a:t>reintegration support after family reunification</a:t>
            </a:r>
            <a:endParaRPr lang="en-US" dirty="0"/>
          </a:p>
          <a:p>
            <a:pPr lvl="1"/>
            <a:r>
              <a:rPr lang="en-US" dirty="0">
                <a:sym typeface="Calibri"/>
              </a:rPr>
              <a:t>support of alternative care </a:t>
            </a:r>
          </a:p>
          <a:p>
            <a:r>
              <a:rPr lang="en-US" i="1" dirty="0">
                <a:sym typeface="Calibri"/>
              </a:rPr>
              <a:t>Alternative care</a:t>
            </a:r>
          </a:p>
          <a:p>
            <a:pPr lvl="1"/>
            <a:r>
              <a:rPr lang="en-US" i="1" dirty="0">
                <a:latin typeface="Calibri"/>
                <a:cs typeface="Calibri"/>
                <a:sym typeface="Calibri"/>
              </a:rPr>
              <a:t>While alternative care actions will be part of the case plan, alternative care could be provided either earlier or later in the case management process – it always depends on the situation of the child</a:t>
            </a:r>
            <a:endParaRPr lang="en-US" i="1" dirty="0">
              <a:latin typeface="Calibri"/>
              <a:cs typeface="Calibri"/>
            </a:endParaRPr>
          </a:p>
          <a:p>
            <a:pPr lvl="1"/>
            <a:r>
              <a:rPr lang="en-US" i="1" dirty="0">
                <a:latin typeface="Calibri"/>
                <a:cs typeface="Calibri"/>
                <a:sym typeface="Calibri"/>
              </a:rPr>
              <a:t>For example in cases where family reunification is not successful, and a longer-term care arrangement may be required or if immediate alternative care is needed during the first engagement with the child.</a:t>
            </a:r>
            <a:endParaRPr lang="en-US" i="1" dirty="0"/>
          </a:p>
          <a:p>
            <a:pPr lvl="1"/>
            <a:r>
              <a:rPr lang="en-US" i="1" dirty="0">
                <a:sym typeface="Calibri"/>
              </a:rPr>
              <a:t>The case plan should be updated based on developments in the child’s case, new information and their evolving needs, etc.</a:t>
            </a:r>
          </a:p>
        </p:txBody>
      </p:sp>
      <p:sp>
        <p:nvSpPr>
          <p:cNvPr id="3" name="Slide Image Placeholder 2">
            <a:extLst>
              <a:ext uri="{FF2B5EF4-FFF2-40B4-BE49-F238E27FC236}">
                <a16:creationId xmlns:a16="http://schemas.microsoft.com/office/drawing/2014/main" id="{C273DC59-9D35-A841-618E-5F12AEC9AED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E59AAC4-AE58-6BD0-AD79-E1800D476C3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dirty="0">
              <a:latin typeface="+mn-l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p:txBody>
          <a:bodyPr/>
          <a:lstStyle/>
          <a:p>
            <a:pPr marL="0" indent="0">
              <a:buNone/>
            </a:pPr>
            <a:r>
              <a:rPr lang="en-US" b="1" dirty="0">
                <a:sym typeface="Calibri"/>
              </a:rPr>
              <a:t>PARTNER WORK (15 minutes)</a:t>
            </a:r>
          </a:p>
          <a:p>
            <a:r>
              <a:rPr lang="en-US" dirty="0">
                <a:sym typeface="Calibri"/>
              </a:rPr>
              <a:t>Divide participants into pairs</a:t>
            </a:r>
          </a:p>
          <a:p>
            <a:r>
              <a:rPr lang="en-US" dirty="0">
                <a:sym typeface="Calibri"/>
              </a:rPr>
              <a:t>Guide participants to </a:t>
            </a:r>
            <a:r>
              <a:rPr lang="en-US" b="1" dirty="0">
                <a:sym typeface="Calibri"/>
              </a:rPr>
              <a:t>Workbook page 20: Case Planning</a:t>
            </a:r>
          </a:p>
          <a:p>
            <a:r>
              <a:rPr lang="en-US" i="1" dirty="0">
                <a:sym typeface="Calibri"/>
              </a:rPr>
              <a:t>Work with your partner to answer the following question, using the scenarios they worked on in the previous session (Workbook page 13)</a:t>
            </a:r>
          </a:p>
          <a:p>
            <a:r>
              <a:rPr lang="en-US" i="1" dirty="0">
                <a:sym typeface="Calibri"/>
              </a:rPr>
              <a:t>Write your answers up on a flipchart, or in your exercise books, to present. </a:t>
            </a:r>
          </a:p>
          <a:p>
            <a:pPr marL="0" indent="0">
              <a:buNone/>
            </a:pPr>
            <a:endParaRPr lang="en-US" dirty="0">
              <a:sym typeface="Calibri"/>
            </a:endParaRPr>
          </a:p>
          <a:p>
            <a:pPr marL="0" indent="0">
              <a:buNone/>
            </a:pPr>
            <a:r>
              <a:rPr lang="en-US" b="1" dirty="0">
                <a:sym typeface="Calibri"/>
              </a:rPr>
              <a:t>PLENARY DISCUSSION (15 minutes)</a:t>
            </a:r>
          </a:p>
          <a:p>
            <a:r>
              <a:rPr lang="en-US" dirty="0">
                <a:sym typeface="Calibri"/>
              </a:rPr>
              <a:t>Ask participants to present their ideas in plenary</a:t>
            </a:r>
          </a:p>
          <a:p>
            <a:r>
              <a:rPr lang="en-US" dirty="0">
                <a:sym typeface="Calibri"/>
              </a:rPr>
              <a:t>Add the answers on the flipcharts used during the previous session on the assessment stage</a:t>
            </a:r>
          </a:p>
          <a:p>
            <a:r>
              <a:rPr lang="en-US" dirty="0">
                <a:sym typeface="Calibri"/>
              </a:rPr>
              <a:t>Supplement with the answers on the following pages</a:t>
            </a:r>
          </a:p>
          <a:p>
            <a:endParaRPr lang="en-US" dirty="0">
              <a:sym typeface="Calibri"/>
            </a:endParaRPr>
          </a:p>
          <a:p>
            <a:pPr marL="0" indent="0">
              <a:buNone/>
            </a:pPr>
            <a:r>
              <a:rPr lang="en-US" b="1" dirty="0">
                <a:sym typeface="Calibri"/>
              </a:rPr>
              <a:t>EXPLANATION</a:t>
            </a:r>
          </a:p>
          <a:p>
            <a:r>
              <a:rPr lang="en-US" i="1" dirty="0">
                <a:sym typeface="Calibri"/>
              </a:rPr>
              <a:t>All the interventions form part of the broader case plan and are interlinked with interventions planned to address the overall situation of the child to enhance her/his protection and well-being. </a:t>
            </a:r>
          </a:p>
          <a:p>
            <a:r>
              <a:rPr lang="en-US" i="1" dirty="0">
                <a:sym typeface="Calibri"/>
              </a:rPr>
              <a:t>In the next sessions we will go into more detail about these specific actions for UASC. </a:t>
            </a:r>
          </a:p>
          <a:p>
            <a:r>
              <a:rPr lang="en-US" i="1" dirty="0">
                <a:sym typeface="Calibri"/>
              </a:rPr>
              <a:t>If family reunification is unlikely to be or is unsuccessful after tracing efforts over a period of time, options for long term care arrangements need to be assessed and included into the case plan. </a:t>
            </a:r>
            <a:endParaRPr lang="en-US" dirty="0">
              <a:sym typeface="Calibri"/>
            </a:endParaRPr>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Wingdings" panose="05000000000000000000" pitchFamily="2" charset="2"/>
              </a:rPr>
              <a:t>C</a:t>
            </a:r>
            <a:r>
              <a:rPr lang="en-US" b="1" dirty="0"/>
              <a:t>ONTINUED </a:t>
            </a:r>
            <a:r>
              <a:rPr lang="en-US" b="1" dirty="0">
                <a:sym typeface="Wingdings" panose="05000000000000000000" pitchFamily="2" charset="2"/>
              </a:rPr>
              <a:t></a:t>
            </a:r>
            <a:endParaRPr lang="en-US" b="1" dirty="0"/>
          </a:p>
          <a:p>
            <a:endParaRPr lang="en-US" dirty="0">
              <a:sym typeface="Calibri"/>
            </a:endParaRPr>
          </a:p>
          <a:p>
            <a:endParaRPr lang="en-US" dirty="0">
              <a:sym typeface="Calibri"/>
            </a:endParaRPr>
          </a:p>
          <a:p>
            <a:endParaRPr lang="en-US" dirty="0">
              <a:sym typeface="Calibri"/>
            </a:endParaRPr>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040EA8F9-A0B3-811F-44AE-436266E5DDD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ADEDC49-B804-34F2-4DCE-40BE96DCD64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43</a:t>
            </a:fld>
            <a:endParaRPr lang="en-US" sz="1200" dirty="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pPr marL="0" indent="0">
              <a:buNone/>
            </a:pPr>
            <a:r>
              <a:rPr lang="en-US" b="1" dirty="0">
                <a:sym typeface="Calibri"/>
              </a:rPr>
              <a:t>ANSWERS </a:t>
            </a:r>
          </a:p>
          <a:p>
            <a:pPr marL="0" indent="0">
              <a:buNone/>
            </a:pPr>
            <a:r>
              <a:rPr lang="en-US" b="1" dirty="0">
                <a:sym typeface="Calibri"/>
              </a:rPr>
              <a:t>Case Scenario 1 </a:t>
            </a:r>
          </a:p>
          <a:p>
            <a:r>
              <a:rPr lang="en-US" b="1" dirty="0">
                <a:sym typeface="Calibri"/>
              </a:rPr>
              <a:t>1) Urgent actions</a:t>
            </a:r>
          </a:p>
          <a:p>
            <a:pPr lvl="1"/>
            <a:r>
              <a:rPr lang="en-US" dirty="0">
                <a:sym typeface="Calibri"/>
              </a:rPr>
              <a:t>Immediate referral to medical support.</a:t>
            </a:r>
          </a:p>
          <a:p>
            <a:pPr lvl="1"/>
            <a:r>
              <a:rPr lang="en-US" dirty="0">
                <a:sym typeface="Calibri"/>
              </a:rPr>
              <a:t>MHPSS/ PFA.</a:t>
            </a:r>
          </a:p>
          <a:p>
            <a:pPr lvl="1"/>
            <a:r>
              <a:rPr lang="en-US" dirty="0">
                <a:sym typeface="Calibri"/>
              </a:rPr>
              <a:t>Arrange for a safe and sustainable temporary care arrangement, preferably, if feasible in a family or community-based setting.</a:t>
            </a:r>
          </a:p>
          <a:p>
            <a:pPr lvl="1"/>
            <a:r>
              <a:rPr lang="en-US" dirty="0">
                <a:sym typeface="Calibri"/>
              </a:rPr>
              <a:t>Initiate tracing interventions /referral to re-establish contact and/ or plan for potential family reunification if in the best interests of the child.</a:t>
            </a:r>
          </a:p>
          <a:p>
            <a:pPr lvl="1"/>
            <a:r>
              <a:rPr lang="en-US" dirty="0">
                <a:sym typeface="Calibri"/>
              </a:rPr>
              <a:t>If the girl has been exposed to sexual violence make immediate referrals to GBV/ Health and MHPSS services.</a:t>
            </a:r>
          </a:p>
          <a:p>
            <a:pPr lvl="1"/>
            <a:r>
              <a:rPr lang="en-US" dirty="0">
                <a:sym typeface="Calibri"/>
              </a:rPr>
              <a:t>Referral to legal services, if necessary.</a:t>
            </a:r>
          </a:p>
          <a:p>
            <a:r>
              <a:rPr lang="en-US" b="1" dirty="0">
                <a:sym typeface="Calibri"/>
              </a:rPr>
              <a:t>2) Long term action</a:t>
            </a:r>
          </a:p>
          <a:p>
            <a:pPr lvl="1"/>
            <a:r>
              <a:rPr lang="en-US" dirty="0">
                <a:sym typeface="Calibri"/>
              </a:rPr>
              <a:t>Continue to follow up on family tracing outcomes and support reunification if possible/in the best interests of the child.</a:t>
            </a:r>
          </a:p>
          <a:p>
            <a:pPr lvl="1"/>
            <a:r>
              <a:rPr lang="en-US" dirty="0">
                <a:sym typeface="Calibri"/>
              </a:rPr>
              <a:t>Support a long-term alternative care arrangement if all family tracing efforts have been exhaustive, in line with the best interests of the girl.</a:t>
            </a:r>
            <a:endParaRPr lang="en-US" dirty="0"/>
          </a:p>
          <a:p>
            <a:r>
              <a:rPr lang="en-US" b="1" dirty="0">
                <a:sym typeface="Calibri"/>
              </a:rPr>
              <a:t>3) Other actors to involve</a:t>
            </a:r>
          </a:p>
          <a:p>
            <a:pPr lvl="1"/>
            <a:r>
              <a:rPr lang="en-US" dirty="0">
                <a:sym typeface="Calibri"/>
              </a:rPr>
              <a:t>Tracing agencies, national child protection authorities/ court system, GBV actors, community networks/ groups, local school/ educational institutes and other services.</a:t>
            </a:r>
          </a:p>
          <a:p>
            <a:pPr marL="0" indent="0">
              <a:buNone/>
            </a:pPr>
            <a:endParaRPr lang="en-US" dirty="0">
              <a:sym typeface="Calibri"/>
            </a:endParaRPr>
          </a:p>
          <a:p>
            <a:pPr marL="0" indent="0">
              <a:buNone/>
            </a:pPr>
            <a:r>
              <a:rPr lang="en-US" b="1" dirty="0">
                <a:sym typeface="Calibri"/>
              </a:rPr>
              <a:t>Case Scenario 2 </a:t>
            </a:r>
          </a:p>
          <a:p>
            <a:r>
              <a:rPr lang="en-US" b="1" dirty="0">
                <a:sym typeface="Calibri"/>
              </a:rPr>
              <a:t>1) Urgent actions</a:t>
            </a:r>
          </a:p>
          <a:p>
            <a:pPr lvl="1"/>
            <a:r>
              <a:rPr lang="en-US" dirty="0">
                <a:sym typeface="Calibri"/>
              </a:rPr>
              <a:t>Initiate tracing interventions / referral regarding the girl’s parents to re-establish contact and/ or plan for potential family reunification if in the best interests of the child.</a:t>
            </a:r>
          </a:p>
          <a:p>
            <a:pPr lvl="1"/>
            <a:r>
              <a:rPr lang="en-US" dirty="0">
                <a:sym typeface="Calibri"/>
              </a:rPr>
              <a:t>If the current care arrangement is exposing the girl to imminent risk and is not in the best interests of the child, seek support of the relevant authorities, when possible, and/or place the girl in a temporary alternative care arrangement.</a:t>
            </a:r>
          </a:p>
          <a:p>
            <a:pPr lvl="1"/>
            <a:r>
              <a:rPr lang="en-US" dirty="0">
                <a:sym typeface="Calibri"/>
              </a:rPr>
              <a:t>If the girl has been exposed to sexual violence make immediate referrals to health/GBV and MHPSS services.</a:t>
            </a:r>
          </a:p>
          <a:p>
            <a:pPr lvl="1"/>
            <a:r>
              <a:rPr lang="en-US" dirty="0">
                <a:sym typeface="Calibri"/>
              </a:rPr>
              <a:t>Provide MHPSS to the girl, if needed and is she wishes.</a:t>
            </a:r>
          </a:p>
          <a:p>
            <a:pPr lvl="1"/>
            <a:r>
              <a:rPr lang="en-US" dirty="0">
                <a:sym typeface="Calibri"/>
              </a:rPr>
              <a:t>Verify the support networks of the girl and link her to community support initiatives.</a:t>
            </a:r>
          </a:p>
          <a:p>
            <a:pPr lvl="1"/>
            <a:r>
              <a:rPr lang="en-US" dirty="0">
                <a:sym typeface="Calibri"/>
              </a:rPr>
              <a:t>Verify if family reunification with her parents is in the best interests of the child and if the family has sufficient household income to continue to provide care for the girl/ children in the household. Explore if the girl could potentially live with other extended family members, if family reunification is not feasible/ not in the girls’ best interests.  </a:t>
            </a:r>
          </a:p>
          <a:p>
            <a:pPr lvl="1"/>
            <a:r>
              <a:rPr lang="en-US" dirty="0">
                <a:sym typeface="Calibri"/>
              </a:rPr>
              <a:t>Explore possibilities enrolment in school or other educational opportunities.</a:t>
            </a:r>
          </a:p>
          <a:p>
            <a:r>
              <a:rPr lang="en-US" b="1" dirty="0">
                <a:sym typeface="Calibri"/>
              </a:rPr>
              <a:t>2) Long term action</a:t>
            </a:r>
          </a:p>
          <a:p>
            <a:pPr lvl="1"/>
            <a:r>
              <a:rPr lang="en-US" dirty="0">
                <a:sym typeface="Calibri"/>
              </a:rPr>
              <a:t>Continue to follow up on family tracing outcomes and support reunification if possible/in the best interests of the child.</a:t>
            </a:r>
          </a:p>
          <a:p>
            <a:pPr lvl="1"/>
            <a:r>
              <a:rPr lang="en-US" dirty="0">
                <a:sym typeface="Calibri"/>
              </a:rPr>
              <a:t>Support a long-term alternative care arrangement if all family tracing efforts have been exhaustive, in line with the best interests of the girl.</a:t>
            </a:r>
            <a:endParaRPr lang="en-US" dirty="0"/>
          </a:p>
          <a:p>
            <a:r>
              <a:rPr lang="en-US" b="1" dirty="0">
                <a:sym typeface="Calibri"/>
              </a:rPr>
              <a:t>3) Other actors to involve</a:t>
            </a:r>
          </a:p>
          <a:p>
            <a:pPr lvl="1"/>
            <a:r>
              <a:rPr lang="en-US" dirty="0">
                <a:sym typeface="Calibri"/>
              </a:rPr>
              <a:t>Tracing agencies, national child protection authorities/ court system, GBV actors, community networks/ groups, local school/ educational institutes.</a:t>
            </a:r>
          </a:p>
          <a:p>
            <a:endParaRPr lang="en-US" b="1" dirty="0">
              <a:sym typeface="Wingdings" panose="05000000000000000000" pitchFamily="2" charset="2"/>
            </a:endParaRPr>
          </a:p>
          <a:p>
            <a:pPr marL="0" indent="0">
              <a:buNone/>
            </a:pPr>
            <a:r>
              <a:rPr lang="en-US" b="1" dirty="0"/>
              <a:t>CONTINUED </a:t>
            </a:r>
            <a:r>
              <a:rPr lang="en-US" b="1" dirty="0">
                <a:sym typeface="Wingdings" panose="05000000000000000000" pitchFamily="2" charset="2"/>
              </a:rPr>
              <a:t> </a:t>
            </a:r>
            <a:endParaRPr lang="en-US" b="1" dirty="0"/>
          </a:p>
        </p:txBody>
      </p:sp>
      <p:sp>
        <p:nvSpPr>
          <p:cNvPr id="2" name="Google Shape;725;p48:notes">
            <a:extLst>
              <a:ext uri="{FF2B5EF4-FFF2-40B4-BE49-F238E27FC236}">
                <a16:creationId xmlns:a16="http://schemas.microsoft.com/office/drawing/2014/main" id="{82AEF5A7-C94C-6238-335D-E9EBAE24B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44</a:t>
            </a:fld>
            <a:endParaRPr lang="en-US" sz="1200" dirty="0">
              <a:latin typeface="+mn-lt"/>
            </a:endParaRPr>
          </a:p>
        </p:txBody>
      </p:sp>
    </p:spTree>
    <p:extLst>
      <p:ext uri="{BB962C8B-B14F-4D97-AF65-F5344CB8AC3E}">
        <p14:creationId xmlns:p14="http://schemas.microsoft.com/office/powerpoint/2010/main" val="2682631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pPr marL="0" indent="0">
              <a:buNone/>
            </a:pPr>
            <a:r>
              <a:rPr lang="en-US" b="1" dirty="0">
                <a:sym typeface="Calibri"/>
              </a:rPr>
              <a:t>Case Scenario 3</a:t>
            </a:r>
          </a:p>
          <a:p>
            <a:r>
              <a:rPr lang="en-US" b="1" dirty="0">
                <a:sym typeface="Calibri"/>
              </a:rPr>
              <a:t>1) Urgent actions</a:t>
            </a:r>
          </a:p>
          <a:p>
            <a:pPr lvl="1"/>
            <a:r>
              <a:rPr lang="en-US" dirty="0">
                <a:sym typeface="Calibri"/>
              </a:rPr>
              <a:t>Follow-up with the ICRC on tracing outcomes regarding the parents of the boy.</a:t>
            </a:r>
          </a:p>
          <a:p>
            <a:pPr lvl="1"/>
            <a:r>
              <a:rPr lang="en-US" dirty="0">
                <a:sym typeface="Calibri"/>
              </a:rPr>
              <a:t>If the grandmother is not able to provide care in the long term, explore alternative care options, together with her.</a:t>
            </a:r>
          </a:p>
          <a:p>
            <a:pPr lvl="1"/>
            <a:r>
              <a:rPr lang="en-US" dirty="0">
                <a:sym typeface="Calibri"/>
              </a:rPr>
              <a:t>Follow-up with the maternal aunt and her family and seek to establish contact and potential support of the boy, if in his best interests. </a:t>
            </a:r>
          </a:p>
          <a:p>
            <a:pPr lvl="1"/>
            <a:r>
              <a:rPr lang="en-US" dirty="0">
                <a:sym typeface="Calibri"/>
              </a:rPr>
              <a:t>Provide MHPSS to the grandmother following the cancer diagnosis, if needed and if she wishes.</a:t>
            </a:r>
          </a:p>
          <a:p>
            <a:pPr lvl="1"/>
            <a:r>
              <a:rPr lang="en-US" dirty="0">
                <a:sym typeface="Calibri"/>
              </a:rPr>
              <a:t>Verify the support networks of the grandmother and link her to community support groups/ initiatives.</a:t>
            </a:r>
          </a:p>
          <a:p>
            <a:pPr lvl="1"/>
            <a:r>
              <a:rPr lang="en-US" dirty="0">
                <a:sym typeface="Calibri"/>
              </a:rPr>
              <a:t>Verify if the grandmother has sufficient household income to continue to support herself and the boy or if they require additional support. </a:t>
            </a:r>
          </a:p>
          <a:p>
            <a:pPr lvl="1"/>
            <a:r>
              <a:rPr lang="en-US" dirty="0">
                <a:sym typeface="Calibri"/>
              </a:rPr>
              <a:t>Amend the case plan accordingly.</a:t>
            </a:r>
          </a:p>
          <a:p>
            <a:r>
              <a:rPr lang="en-US" b="1" dirty="0">
                <a:sym typeface="Calibri"/>
              </a:rPr>
              <a:t>2) Long term action: </a:t>
            </a:r>
          </a:p>
          <a:p>
            <a:pPr lvl="1"/>
            <a:r>
              <a:rPr lang="en-US" dirty="0">
                <a:sym typeface="Calibri"/>
              </a:rPr>
              <a:t>Continue to follow up on family tracing outcomes and support reunification if possible/in the best interests of the child.</a:t>
            </a:r>
          </a:p>
          <a:p>
            <a:pPr lvl="1"/>
            <a:r>
              <a:rPr lang="en-US" dirty="0">
                <a:sym typeface="Calibri"/>
              </a:rPr>
              <a:t>Plan for a BID if tracing of the parents remains negative or if family reunification is not feasible due to on-going insecurity in the country of origin, and if the grandmother’s illness continues to worsen. </a:t>
            </a:r>
          </a:p>
          <a:p>
            <a:pPr lvl="1"/>
            <a:r>
              <a:rPr lang="en-US" dirty="0">
                <a:sym typeface="Calibri"/>
              </a:rPr>
              <a:t>If it’s determined that the grandmother cannot provide long-term care, support a long-term alternative care arrangement if all family tracing efforts have been exhaustive, in line with the best interests of the boy.</a:t>
            </a:r>
          </a:p>
          <a:p>
            <a:r>
              <a:rPr lang="en-US" b="1" dirty="0">
                <a:sym typeface="Calibri"/>
              </a:rPr>
              <a:t>3) Other actors to involve:</a:t>
            </a:r>
          </a:p>
          <a:p>
            <a:pPr lvl="1"/>
            <a:r>
              <a:rPr lang="en-US" dirty="0">
                <a:sym typeface="Calibri"/>
              </a:rPr>
              <a:t>Tracing agencies, UNHCR, community networks/ groups.</a:t>
            </a:r>
          </a:p>
          <a:p>
            <a:endParaRPr lang="en-US" dirty="0">
              <a:sym typeface="Calibri"/>
            </a:endParaRPr>
          </a:p>
          <a:p>
            <a:pPr marL="0" indent="0">
              <a:buNone/>
            </a:pPr>
            <a:r>
              <a:rPr lang="en-US" b="1" dirty="0">
                <a:sym typeface="Calibri"/>
              </a:rPr>
              <a:t>Case Scenario 4</a:t>
            </a:r>
          </a:p>
          <a:p>
            <a:r>
              <a:rPr lang="en-US" b="1" dirty="0">
                <a:sym typeface="Calibri"/>
              </a:rPr>
              <a:t>1) Urgent actions: </a:t>
            </a:r>
          </a:p>
          <a:p>
            <a:pPr lvl="1"/>
            <a:r>
              <a:rPr lang="en-US" dirty="0">
                <a:sym typeface="Calibri"/>
              </a:rPr>
              <a:t>On-going tracing and verification of the whereabouts of both parents.</a:t>
            </a:r>
          </a:p>
          <a:p>
            <a:pPr lvl="1"/>
            <a:r>
              <a:rPr lang="en-US" dirty="0">
                <a:sym typeface="Calibri"/>
              </a:rPr>
              <a:t>Trace the older brother and support contact and visits of the siblings. </a:t>
            </a:r>
          </a:p>
          <a:p>
            <a:pPr lvl="1"/>
            <a:r>
              <a:rPr lang="en-US" dirty="0">
                <a:sym typeface="Calibri"/>
              </a:rPr>
              <a:t>Assess if the older brother needs to be registered for case management. </a:t>
            </a:r>
          </a:p>
          <a:p>
            <a:pPr lvl="1"/>
            <a:r>
              <a:rPr lang="en-US" dirty="0">
                <a:sym typeface="Calibri"/>
              </a:rPr>
              <a:t>Verify if the three children (including the older brother) could be reunified with one of the parents and be supported to maintain contact their parents and each other, if in their best interests.</a:t>
            </a:r>
          </a:p>
          <a:p>
            <a:pPr lvl="1"/>
            <a:r>
              <a:rPr lang="en-US" dirty="0">
                <a:sym typeface="Calibri"/>
              </a:rPr>
              <a:t>While tracing is on-going, assess the current care arrangement and additional needs. </a:t>
            </a:r>
          </a:p>
          <a:p>
            <a:pPr lvl="1"/>
            <a:r>
              <a:rPr lang="en-US" dirty="0">
                <a:sym typeface="Calibri"/>
              </a:rPr>
              <a:t>Assess if the children wish to trace other family members, in case family reunification with their parents is not be feasible. </a:t>
            </a:r>
          </a:p>
          <a:p>
            <a:pPr lvl="1"/>
            <a:r>
              <a:rPr lang="en-US" dirty="0">
                <a:sym typeface="Calibri"/>
              </a:rPr>
              <a:t>Through support of a specialist and/or the foster family and sister, provide MHPSS/ PFA to the youngest girl as she experiences distress.</a:t>
            </a:r>
          </a:p>
          <a:p>
            <a:r>
              <a:rPr lang="en-US" b="1" dirty="0">
                <a:sym typeface="Calibri"/>
              </a:rPr>
              <a:t>2) Long term action: </a:t>
            </a:r>
          </a:p>
          <a:p>
            <a:pPr lvl="1"/>
            <a:r>
              <a:rPr lang="en-US" dirty="0">
                <a:sym typeface="Calibri"/>
              </a:rPr>
              <a:t>Continue to follow up on family tracing outcomes and support reunification if possible/in the best interests of the child.</a:t>
            </a:r>
          </a:p>
          <a:p>
            <a:pPr lvl="1"/>
            <a:r>
              <a:rPr lang="en-US" dirty="0">
                <a:sym typeface="Calibri"/>
              </a:rPr>
              <a:t>Plan for a BID if tracing of the parents remains negative or if family reunification is not feasible due to on-going insecurity in the country of origin, and if the grandmother’s illness continues to worsen. </a:t>
            </a:r>
          </a:p>
          <a:p>
            <a:pPr lvl="1"/>
            <a:r>
              <a:rPr lang="en-US" dirty="0">
                <a:sym typeface="Calibri"/>
              </a:rPr>
              <a:t>If it’s determined that the grandmother cannot provide long-term care, support a long-term alternative care arrangement if all family tracing efforts have been exhaustive, in line with the best interests of the boy.</a:t>
            </a:r>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2" name="Google Shape;725;p48:notes">
            <a:extLst>
              <a:ext uri="{FF2B5EF4-FFF2-40B4-BE49-F238E27FC236}">
                <a16:creationId xmlns:a16="http://schemas.microsoft.com/office/drawing/2014/main" id="{CF4442EB-25F5-72C7-8DB5-F62FDCD181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45</a:t>
            </a:fld>
            <a:endParaRPr lang="en-US" sz="1200" dirty="0">
              <a:latin typeface="+mn-lt"/>
            </a:endParaRPr>
          </a:p>
        </p:txBody>
      </p:sp>
    </p:spTree>
    <p:extLst>
      <p:ext uri="{BB962C8B-B14F-4D97-AF65-F5344CB8AC3E}">
        <p14:creationId xmlns:p14="http://schemas.microsoft.com/office/powerpoint/2010/main" val="613958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r>
              <a:rPr lang="en-US" b="1" dirty="0">
                <a:sym typeface="Calibri"/>
              </a:rPr>
              <a:t>3) Other actors to involve:</a:t>
            </a:r>
          </a:p>
          <a:p>
            <a:pPr lvl="1"/>
            <a:r>
              <a:rPr lang="en-US" dirty="0">
                <a:sym typeface="Calibri"/>
              </a:rPr>
              <a:t> Tracing agencies, UNHCR, community networks/ groups.</a:t>
            </a:r>
          </a:p>
          <a:p>
            <a:pPr marL="0" indent="0">
              <a:buNone/>
            </a:pPr>
            <a:endParaRPr lang="en-US" dirty="0">
              <a:sym typeface="Calibri"/>
            </a:endParaRPr>
          </a:p>
          <a:p>
            <a:pPr marL="0" indent="0">
              <a:buNone/>
            </a:pPr>
            <a:r>
              <a:rPr lang="en-US" b="1" dirty="0">
                <a:sym typeface="Calibri"/>
              </a:rPr>
              <a:t>Case Scenario 4 </a:t>
            </a:r>
          </a:p>
          <a:p>
            <a:r>
              <a:rPr lang="en-US" b="1" dirty="0">
                <a:sym typeface="Calibri"/>
              </a:rPr>
              <a:t>1) Urgent actions</a:t>
            </a:r>
          </a:p>
          <a:p>
            <a:pPr lvl="1"/>
            <a:r>
              <a:rPr lang="en-US" dirty="0">
                <a:sym typeface="Calibri"/>
              </a:rPr>
              <a:t>On-going tracing and verification of the whereabouts of both parents.</a:t>
            </a:r>
          </a:p>
          <a:p>
            <a:pPr lvl="1"/>
            <a:r>
              <a:rPr lang="en-US" dirty="0">
                <a:sym typeface="Calibri"/>
              </a:rPr>
              <a:t>Trace the older brother and support contact and visits of the siblings. </a:t>
            </a:r>
          </a:p>
          <a:p>
            <a:pPr lvl="1"/>
            <a:r>
              <a:rPr lang="en-US" dirty="0">
                <a:sym typeface="Calibri"/>
              </a:rPr>
              <a:t>Assess if the older brother needs to be registered for case management. </a:t>
            </a:r>
          </a:p>
          <a:p>
            <a:pPr lvl="1"/>
            <a:r>
              <a:rPr lang="en-US" dirty="0">
                <a:sym typeface="Calibri"/>
              </a:rPr>
              <a:t>Verify if the three children (including the older brother) could be reunified with one of the parents and be supported to maintain contact their parents and each other, if in their best interests.</a:t>
            </a:r>
          </a:p>
          <a:p>
            <a:pPr lvl="1"/>
            <a:r>
              <a:rPr lang="en-US" dirty="0">
                <a:sym typeface="Calibri"/>
              </a:rPr>
              <a:t>While tracing is on-going, assess the current care arrangement and additional needs. </a:t>
            </a:r>
          </a:p>
          <a:p>
            <a:pPr lvl="1"/>
            <a:r>
              <a:rPr lang="en-US" dirty="0">
                <a:sym typeface="Calibri"/>
              </a:rPr>
              <a:t>Assess if the children wish to trace other family members, in case family reunification with their parents is not be feasible. </a:t>
            </a:r>
          </a:p>
          <a:p>
            <a:pPr lvl="1"/>
            <a:r>
              <a:rPr lang="en-US" dirty="0">
                <a:sym typeface="Calibri"/>
              </a:rPr>
              <a:t>Through support of a specialist and/or the foster family and sister, provide MHPSS/ PFA to the youngest girl as she experiences distress.</a:t>
            </a:r>
          </a:p>
          <a:p>
            <a:pPr lvl="1"/>
            <a:r>
              <a:rPr lang="en-US" dirty="0">
                <a:sym typeface="Calibri"/>
              </a:rPr>
              <a:t>Assess if the foster family needs additional assistance to communicate with the youngest girl in view of her limited communication and ensure she has access to education and relevant services.</a:t>
            </a:r>
          </a:p>
          <a:p>
            <a:pPr lvl="1"/>
            <a:r>
              <a:rPr lang="en-US" dirty="0">
                <a:sym typeface="Calibri"/>
              </a:rPr>
              <a:t>Assess the MHPSS needs of the older girl.</a:t>
            </a:r>
          </a:p>
          <a:p>
            <a:pPr lvl="1"/>
            <a:r>
              <a:rPr lang="en-US" dirty="0">
                <a:sym typeface="Calibri"/>
              </a:rPr>
              <a:t>Identify barriers to Facilitate/advocate for the required support to enable inclusion at school for the younger child if necessary.</a:t>
            </a:r>
          </a:p>
          <a:p>
            <a:pPr lvl="1"/>
            <a:r>
              <a:rPr lang="en-US" dirty="0">
                <a:sym typeface="Calibri"/>
              </a:rPr>
              <a:t>Support engagement in community activities if needed.</a:t>
            </a:r>
          </a:p>
          <a:p>
            <a:r>
              <a:rPr lang="en-US" b="1" dirty="0">
                <a:sym typeface="Calibri"/>
              </a:rPr>
              <a:t>2) Long term action</a:t>
            </a:r>
          </a:p>
          <a:p>
            <a:pPr lvl="1"/>
            <a:r>
              <a:rPr lang="en-US" dirty="0">
                <a:sym typeface="Calibri"/>
              </a:rPr>
              <a:t>Follow up on family tracing outcomes and support reunification if possible/in the best interests of the children.</a:t>
            </a:r>
          </a:p>
          <a:p>
            <a:pPr lvl="1"/>
            <a:r>
              <a:rPr lang="en-US" dirty="0">
                <a:sym typeface="Calibri"/>
              </a:rPr>
              <a:t>Support long term alternative care arrangement if all family tracing efforts have been exhaustive, in line with the best interests of the children.</a:t>
            </a:r>
          </a:p>
          <a:p>
            <a:r>
              <a:rPr lang="en-US" b="1" dirty="0">
                <a:sym typeface="Calibri"/>
              </a:rPr>
              <a:t>3) Other actors to involve</a:t>
            </a:r>
          </a:p>
          <a:p>
            <a:pPr lvl="1"/>
            <a:r>
              <a:rPr lang="en-US" dirty="0">
                <a:sym typeface="Calibri"/>
              </a:rPr>
              <a:t>Tracing agencies, specialist services for children with a hearing or speech disability, staff of local school, community networks/ groups.</a:t>
            </a:r>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dirty="0">
              <a:sym typeface="Calibri"/>
            </a:endParaRPr>
          </a:p>
          <a:p>
            <a:endParaRPr lang="en-US" dirty="0">
              <a:sym typeface="Calibri"/>
            </a:endParaRPr>
          </a:p>
        </p:txBody>
      </p:sp>
      <p:sp>
        <p:nvSpPr>
          <p:cNvPr id="2" name="Google Shape;725;p48:notes">
            <a:extLst>
              <a:ext uri="{FF2B5EF4-FFF2-40B4-BE49-F238E27FC236}">
                <a16:creationId xmlns:a16="http://schemas.microsoft.com/office/drawing/2014/main" id="{90BF4C3C-0FD7-C644-2D51-D61930DDB3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46</a:t>
            </a:fld>
            <a:endParaRPr lang="en-US" sz="1200" dirty="0">
              <a:latin typeface="+mn-lt"/>
            </a:endParaRPr>
          </a:p>
        </p:txBody>
      </p:sp>
    </p:spTree>
    <p:extLst>
      <p:ext uri="{BB962C8B-B14F-4D97-AF65-F5344CB8AC3E}">
        <p14:creationId xmlns:p14="http://schemas.microsoft.com/office/powerpoint/2010/main" val="2513688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pPr marL="0" indent="0">
              <a:buNone/>
            </a:pPr>
            <a:r>
              <a:rPr lang="en-US" b="1" dirty="0">
                <a:sym typeface="Calibri"/>
              </a:rPr>
              <a:t>Case Scenario 5 </a:t>
            </a:r>
          </a:p>
          <a:p>
            <a:r>
              <a:rPr lang="en-US" b="1" dirty="0">
                <a:sym typeface="Calibri"/>
              </a:rPr>
              <a:t>1) Urgent actions</a:t>
            </a:r>
          </a:p>
          <a:p>
            <a:pPr lvl="1"/>
            <a:r>
              <a:rPr lang="en-US" dirty="0">
                <a:sym typeface="Calibri"/>
              </a:rPr>
              <a:t>On-going tracing and verification of the whereabouts of both parents, siblings and potentially other family members.</a:t>
            </a:r>
          </a:p>
          <a:p>
            <a:pPr lvl="1"/>
            <a:r>
              <a:rPr lang="en-US" dirty="0">
                <a:sym typeface="Calibri"/>
              </a:rPr>
              <a:t>Following an assessment of the current care arrangement, place the boy in an alternative care arrangement, if needed, or provide additional support to Ahmad in the current care arrangement, in line with his best interests. Carry out close monitoring and follow-up of the boy and the rest of the group of unaccompanied boys.  </a:t>
            </a:r>
          </a:p>
          <a:p>
            <a:pPr lvl="1"/>
            <a:r>
              <a:rPr lang="en-US" dirty="0">
                <a:sym typeface="Calibri"/>
              </a:rPr>
              <a:t>If needed, provide MHPSS/ PFA.</a:t>
            </a:r>
          </a:p>
          <a:p>
            <a:pPr lvl="1"/>
            <a:r>
              <a:rPr lang="en-US" dirty="0">
                <a:sym typeface="Calibri"/>
              </a:rPr>
              <a:t>If the boy faces exploitation or violence in the workplace, explore alternatives and/or, if this is not feasible, advocate at the workplace for improvement of work conditions and increased safety. Closely follow-up and monitor the boy. </a:t>
            </a:r>
          </a:p>
          <a:p>
            <a:pPr lvl="1"/>
            <a:r>
              <a:rPr lang="en-US" dirty="0">
                <a:sym typeface="Calibri"/>
              </a:rPr>
              <a:t>Explore possibilities of school enrolment or other educational opportunities.</a:t>
            </a:r>
          </a:p>
          <a:p>
            <a:pPr lvl="1"/>
            <a:r>
              <a:rPr lang="en-US" dirty="0">
                <a:sym typeface="Calibri"/>
              </a:rPr>
              <a:t>If available and safe, explore if Ahmad and the other unaccompanied boys can benefit from CVA. Closely monitor and support basic money management and budgeting skills. </a:t>
            </a:r>
          </a:p>
          <a:p>
            <a:pPr lvl="1"/>
            <a:r>
              <a:rPr lang="en-US" dirty="0">
                <a:sym typeface="Calibri"/>
              </a:rPr>
              <a:t>Referral to legal services, if necessary.</a:t>
            </a:r>
          </a:p>
          <a:p>
            <a:r>
              <a:rPr lang="en-US" b="1" dirty="0">
                <a:sym typeface="Calibri"/>
              </a:rPr>
              <a:t>2) Long term action: </a:t>
            </a:r>
          </a:p>
          <a:p>
            <a:pPr lvl="1"/>
            <a:r>
              <a:rPr lang="en-US" dirty="0">
                <a:sym typeface="Calibri"/>
              </a:rPr>
              <a:t>Follow up on family tracing outcomes and support reunification if possible/in the best interests Ahmad.</a:t>
            </a:r>
          </a:p>
          <a:p>
            <a:pPr lvl="1"/>
            <a:r>
              <a:rPr lang="en-US" dirty="0">
                <a:sym typeface="Calibri"/>
              </a:rPr>
              <a:t>Support long term alternative care arrangement if all family tracing efforts have been exhausted, in line with the best interests of the children.</a:t>
            </a:r>
          </a:p>
          <a:p>
            <a:pPr lvl="1"/>
            <a:r>
              <a:rPr lang="en-US" dirty="0">
                <a:sym typeface="Calibri"/>
              </a:rPr>
              <a:t>Assess if Ahmad can benefit from life skills training and engagement in community activities.</a:t>
            </a:r>
          </a:p>
          <a:p>
            <a:r>
              <a:rPr lang="en-US" b="1" dirty="0">
                <a:sym typeface="Calibri"/>
              </a:rPr>
              <a:t>3) Other actors to involve:</a:t>
            </a:r>
          </a:p>
          <a:p>
            <a:pPr lvl="1"/>
            <a:r>
              <a:rPr lang="en-US" dirty="0">
                <a:sym typeface="Calibri"/>
              </a:rPr>
              <a:t>Tracing agencies, staff of local school/ educational institutions, community networks/ groups/ provider of life skills training/ agencies providing cash transfer programming, legal and other relevant services.</a:t>
            </a:r>
          </a:p>
          <a:p>
            <a:endParaRPr lang="en-US" dirty="0">
              <a:sym typeface="Calibri"/>
            </a:endParaRPr>
          </a:p>
        </p:txBody>
      </p:sp>
      <p:sp>
        <p:nvSpPr>
          <p:cNvPr id="2" name="Google Shape;725;p48:notes">
            <a:extLst>
              <a:ext uri="{FF2B5EF4-FFF2-40B4-BE49-F238E27FC236}">
                <a16:creationId xmlns:a16="http://schemas.microsoft.com/office/drawing/2014/main" id="{FE0C51C1-96E7-DD50-27A8-258ABF625E9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47</a:t>
            </a:fld>
            <a:endParaRPr lang="en-US" sz="1200" dirty="0">
              <a:latin typeface="+mn-lt"/>
            </a:endParaRPr>
          </a:p>
        </p:txBody>
      </p:sp>
    </p:spTree>
    <p:extLst>
      <p:ext uri="{BB962C8B-B14F-4D97-AF65-F5344CB8AC3E}">
        <p14:creationId xmlns:p14="http://schemas.microsoft.com/office/powerpoint/2010/main" val="1566060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60" name="Google Shape;760;p31:notes"/>
          <p:cNvSpPr txBox="1">
            <a:spLocks noGrp="1"/>
          </p:cNvSpPr>
          <p:nvPr>
            <p:ph type="body" idx="1"/>
          </p:nvPr>
        </p:nvSpPr>
        <p:spPr/>
        <p:txBody>
          <a:bodyPr/>
          <a:lstStyle/>
          <a:p>
            <a:pPr marL="0" indent="0">
              <a:buNone/>
            </a:pPr>
            <a:r>
              <a:rPr lang="en-US" b="1" dirty="0">
                <a:sym typeface="Calibri"/>
              </a:rPr>
              <a:t>EXPLANATION</a:t>
            </a:r>
            <a:endParaRPr lang="en-US" b="1" dirty="0"/>
          </a:p>
          <a:p>
            <a:r>
              <a:rPr lang="en-US" dirty="0">
                <a:sym typeface="Calibri"/>
              </a:rPr>
              <a:t>Present the slide</a:t>
            </a:r>
            <a:endParaRPr lang="en-US" dirty="0"/>
          </a:p>
        </p:txBody>
      </p:sp>
      <p:sp>
        <p:nvSpPr>
          <p:cNvPr id="3" name="Slide Image Placeholder 2">
            <a:extLst>
              <a:ext uri="{FF2B5EF4-FFF2-40B4-BE49-F238E27FC236}">
                <a16:creationId xmlns:a16="http://schemas.microsoft.com/office/drawing/2014/main" id="{D2A786CA-30F2-6B2D-2E93-EC08FFE08A4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AFDA5BE-C73C-6748-CBDC-500DB9F7EE0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48</a:t>
            </a:fld>
            <a:endParaRPr lang="en-US" sz="1200" dirty="0">
              <a:latin typeface="+mn-l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1" name="Google Shape;771;p32:notes"/>
          <p:cNvSpPr txBox="1">
            <a:spLocks noGrp="1"/>
          </p:cNvSpPr>
          <p:nvPr>
            <p:ph type="body" idx="1"/>
          </p:nvPr>
        </p:nvSpPr>
        <p:spPr/>
        <p:txBody>
          <a:bodyPr/>
          <a:lstStyle/>
          <a:p>
            <a:pPr marL="0" indent="0">
              <a:buNone/>
            </a:pPr>
            <a:r>
              <a:rPr lang="en-US" b="1" dirty="0">
                <a:sym typeface="Calibri"/>
              </a:rPr>
              <a:t>EXPLANATION</a:t>
            </a:r>
            <a:endParaRPr lang="en-US" b="1" dirty="0"/>
          </a:p>
          <a:p>
            <a:r>
              <a:rPr lang="en-US" dirty="0">
                <a:sym typeface="Calibri"/>
              </a:rPr>
              <a:t>Present the slide</a:t>
            </a:r>
            <a:endParaRPr lang="en-US" dirty="0"/>
          </a:p>
          <a:p>
            <a:r>
              <a:rPr lang="en-US" i="1" dirty="0">
                <a:latin typeface="Calibri"/>
                <a:cs typeface="Calibri"/>
                <a:sym typeface="Calibri"/>
              </a:rPr>
              <a:t>Does anyone have any questions or need clarifications?</a:t>
            </a:r>
            <a:endParaRPr lang="en-US" i="1" dirty="0"/>
          </a:p>
          <a:p>
            <a:r>
              <a:rPr lang="en-US" i="1" dirty="0">
                <a:latin typeface="Calibri"/>
                <a:cs typeface="Calibri"/>
                <a:sym typeface="Calibri"/>
              </a:rPr>
              <a:t>We are now going to focus on alternative care.</a:t>
            </a:r>
            <a:endParaRPr lang="en-US" i="1" dirty="0">
              <a:latin typeface="Calibri"/>
              <a:cs typeface="Calibri"/>
            </a:endParaRPr>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62806C1C-D68E-00F6-E576-751B04917BC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5DD99A9-DBE2-B853-EF0E-D2B7AD3E4B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49</a:t>
            </a:fld>
            <a:endParaRPr 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4" name="Google Shape;264;p3:notes"/>
          <p:cNvSpPr txBox="1">
            <a:spLocks noGrp="1"/>
          </p:cNvSpPr>
          <p:nvPr>
            <p:ph type="body" idx="1"/>
          </p:nvPr>
        </p:nvSpPr>
        <p:spPr/>
        <p:txBody>
          <a:bodyPr/>
          <a:lstStyle/>
          <a:p>
            <a:pPr marL="0" indent="0">
              <a:buNone/>
            </a:pPr>
            <a:r>
              <a:rPr lang="en-US" b="1" dirty="0">
                <a:sym typeface="Calibri"/>
              </a:rPr>
              <a:t>ADAPT FOR CONTEXT</a:t>
            </a:r>
            <a:endParaRPr lang="en-US" b="1" dirty="0"/>
          </a:p>
          <a:p>
            <a:r>
              <a:rPr lang="en-US" dirty="0">
                <a:sym typeface="Calibri"/>
              </a:rPr>
              <a:t>If you will not be covering the FTR-specific sessions or the alternative care-specific sessions, then “family tracing and reunification” and/or “alternative care” should be removed from the module title. </a:t>
            </a:r>
            <a:endParaRPr lang="en-US" dirty="0"/>
          </a:p>
          <a:p>
            <a:pPr marL="0" indent="0">
              <a:buNone/>
            </a:pPr>
            <a:r>
              <a:rPr lang="en-US" b="1" dirty="0">
                <a:highlight>
                  <a:schemeClr val="lt1"/>
                </a:highlight>
                <a:sym typeface="Helvetica Neue"/>
              </a:rPr>
              <a:t>____________________________________________________________________________</a:t>
            </a:r>
          </a:p>
          <a:p>
            <a:pPr marL="0" indent="0">
              <a:buNone/>
            </a:pPr>
            <a:endParaRPr lang="en-US" dirty="0">
              <a:sym typeface="Calibri"/>
            </a:endParaRPr>
          </a:p>
          <a:p>
            <a:pPr marL="0" indent="0">
              <a:buNone/>
            </a:pPr>
            <a:r>
              <a:rPr lang="en-US" b="1" dirty="0">
                <a:sym typeface="Calibri"/>
              </a:rPr>
              <a:t>EXPLANATION</a:t>
            </a:r>
            <a:endParaRPr lang="en-US" b="1" dirty="0"/>
          </a:p>
          <a:p>
            <a:r>
              <a:rPr lang="en-US" i="1" dirty="0">
                <a:latin typeface="Calibri"/>
                <a:cs typeface="Calibri"/>
                <a:sym typeface="Calibri"/>
              </a:rPr>
              <a:t>Welcome to module 2 of the level 3 UASC and Case Management training.</a:t>
            </a:r>
            <a:endParaRPr lang="en-US" i="1" dirty="0">
              <a:latin typeface="Calibri"/>
              <a:cs typeface="Calibri"/>
            </a:endParaRPr>
          </a:p>
          <a:p>
            <a:r>
              <a:rPr lang="en-US" i="1" dirty="0">
                <a:sym typeface="Calibri"/>
              </a:rPr>
              <a:t>During the previous module we looked at: </a:t>
            </a:r>
          </a:p>
          <a:p>
            <a:pPr lvl="1"/>
            <a:r>
              <a:rPr lang="en-US" i="1" dirty="0">
                <a:sym typeface="Calibri"/>
              </a:rPr>
              <a:t>Key UASC definitions and terms</a:t>
            </a:r>
          </a:p>
          <a:p>
            <a:pPr lvl="1"/>
            <a:r>
              <a:rPr lang="en-US" i="1" dirty="0">
                <a:sym typeface="Calibri"/>
              </a:rPr>
              <a:t>The causes and impacts of family separation</a:t>
            </a:r>
          </a:p>
          <a:p>
            <a:pPr lvl="1"/>
            <a:r>
              <a:rPr lang="en-US" i="1" dirty="0">
                <a:sym typeface="Calibri"/>
              </a:rPr>
              <a:t>Understanding the relevant norms, practices, laws and policies</a:t>
            </a:r>
          </a:p>
          <a:p>
            <a:pPr lvl="1"/>
            <a:r>
              <a:rPr lang="en-US" i="1" dirty="0">
                <a:sym typeface="Calibri"/>
              </a:rPr>
              <a:t>The components of a UASC program</a:t>
            </a:r>
          </a:p>
          <a:p>
            <a:r>
              <a:rPr lang="en-US" i="1" dirty="0">
                <a:sym typeface="Calibri"/>
              </a:rPr>
              <a:t>In this module</a:t>
            </a:r>
          </a:p>
          <a:p>
            <a:pPr lvl="1"/>
            <a:r>
              <a:rPr lang="en-US" i="1" dirty="0">
                <a:latin typeface="Calibri"/>
                <a:cs typeface="Calibri"/>
                <a:sym typeface="Calibri"/>
              </a:rPr>
              <a:t>We will focus on practice-based techniques</a:t>
            </a:r>
            <a:endParaRPr lang="en-US" i="1" dirty="0"/>
          </a:p>
          <a:p>
            <a:pPr lvl="1"/>
            <a:r>
              <a:rPr lang="en-US" i="1" dirty="0">
                <a:latin typeface="Calibri"/>
                <a:cs typeface="Calibri"/>
                <a:sym typeface="Calibri"/>
              </a:rPr>
              <a:t>We will explore how we may work with UASC throughout the case management process</a:t>
            </a:r>
            <a:endParaRPr lang="en-US" i="1" dirty="0"/>
          </a:p>
          <a:p>
            <a:pPr lvl="1"/>
            <a:r>
              <a:rPr lang="en-US" i="1" dirty="0">
                <a:latin typeface="Calibri"/>
                <a:cs typeface="Calibri"/>
                <a:sym typeface="Calibri"/>
              </a:rPr>
              <a:t>We will focus on how we establish and support children in alternative care and undertake family tracing and reunification. </a:t>
            </a:r>
            <a:endParaRPr lang="en-US" i="1" dirty="0"/>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ABAC89C7-8BCA-6F10-9041-CC3951455A7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3F50FCB-B1F0-72BD-AC5B-EC6829632FC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dirty="0">
              <a:latin typeface="+mn-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2" name="Google Shape;782;p33:notes"/>
          <p:cNvSpPr txBox="1">
            <a:spLocks noGrp="1"/>
          </p:cNvSpPr>
          <p:nvPr>
            <p:ph type="body" idx="1"/>
          </p:nvPr>
        </p:nvSpPr>
        <p:spPr/>
        <p:txBody>
          <a:bodyPr/>
          <a:lstStyle/>
          <a:p>
            <a:pPr marL="0" indent="0">
              <a:buNone/>
            </a:pPr>
            <a:r>
              <a:rPr lang="en-US" b="1" dirty="0"/>
              <a:t>EXPLANATION</a:t>
            </a:r>
          </a:p>
          <a:p>
            <a:r>
              <a:rPr lang="en-US" i="1" dirty="0">
                <a:sym typeface="Calibri"/>
              </a:rPr>
              <a:t>At the end of this session, participants should be able to:</a:t>
            </a:r>
            <a:endParaRPr lang="en-US" i="1" dirty="0"/>
          </a:p>
          <a:p>
            <a:r>
              <a:rPr lang="en-US" dirty="0">
                <a:sym typeface="Calibri"/>
              </a:rPr>
              <a:t>Present the slide</a:t>
            </a:r>
          </a:p>
          <a:p>
            <a:r>
              <a:rPr lang="en-US" i="1" dirty="0">
                <a:latin typeface="Calibri"/>
                <a:cs typeface="Calibri"/>
                <a:sym typeface="Calibri"/>
              </a:rPr>
              <a:t>During this session and the following two sessions, we will be focusing on alternative care.</a:t>
            </a:r>
            <a:endParaRPr lang="en-US" i="1" dirty="0">
              <a:latin typeface="Calibri"/>
              <a:cs typeface="Calibri"/>
            </a:endParaRPr>
          </a:p>
          <a:p>
            <a:r>
              <a:rPr lang="en-US" i="1" dirty="0">
                <a:latin typeface="Calibri"/>
                <a:cs typeface="Calibri"/>
                <a:sym typeface="Calibri"/>
              </a:rPr>
              <a:t>We have placed these sessions as part of the case planning stage of this module.</a:t>
            </a:r>
            <a:endParaRPr lang="en-US" i="1" dirty="0">
              <a:latin typeface="Calibri"/>
              <a:cs typeface="Calibri"/>
            </a:endParaRPr>
          </a:p>
          <a:p>
            <a:r>
              <a:rPr lang="en-US" i="1" dirty="0">
                <a:latin typeface="Calibri"/>
                <a:cs typeface="Calibri"/>
                <a:sym typeface="Calibri"/>
              </a:rPr>
              <a:t>However, the case management process if not linear and alternative care could be established at other stages in the case management process. </a:t>
            </a:r>
            <a:endParaRPr lang="en-US" i="1" dirty="0"/>
          </a:p>
          <a:p>
            <a:pPr lvl="1"/>
            <a:r>
              <a:rPr lang="en-US" i="1" dirty="0">
                <a:sym typeface="Calibri"/>
              </a:rPr>
              <a:t>For example, emergency alternative care could be provided at the beginning of the case management process as immediate support</a:t>
            </a:r>
          </a:p>
          <a:p>
            <a:pPr lvl="1"/>
            <a:r>
              <a:rPr lang="en-US" i="1" dirty="0">
                <a:sym typeface="Calibri"/>
              </a:rPr>
              <a:t>Or a care arrangement could break down during the follow up and review stage</a:t>
            </a:r>
          </a:p>
          <a:p>
            <a:pPr lvl="1"/>
            <a:r>
              <a:rPr lang="en-US" i="1" dirty="0">
                <a:sym typeface="Calibri"/>
              </a:rPr>
              <a:t>Therefore a new care arrangement would be established. </a:t>
            </a:r>
          </a:p>
        </p:txBody>
      </p:sp>
      <p:sp>
        <p:nvSpPr>
          <p:cNvPr id="3" name="Slide Image Placeholder 2">
            <a:extLst>
              <a:ext uri="{FF2B5EF4-FFF2-40B4-BE49-F238E27FC236}">
                <a16:creationId xmlns:a16="http://schemas.microsoft.com/office/drawing/2014/main" id="{5532472F-F0F9-F061-8F60-556250D46BF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1922B7E-85E7-2574-8157-03715EBF503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50</a:t>
            </a:fld>
            <a:endParaRPr lang="en-US" sz="1200" dirty="0">
              <a:latin typeface="+mn-l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9" name="Google Shape;799;p34: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i="1" dirty="0">
                <a:sym typeface="Calibri"/>
              </a:rPr>
              <a:t>Alternative care can be provided in families, in the community, or in residential care;</a:t>
            </a:r>
          </a:p>
          <a:p>
            <a:r>
              <a:rPr lang="en-US" i="1" dirty="0">
                <a:sym typeface="Calibri"/>
              </a:rPr>
              <a:t>Informal care is</a:t>
            </a:r>
          </a:p>
          <a:p>
            <a:pPr lvl="1"/>
            <a:r>
              <a:rPr lang="en-US" i="1" dirty="0">
                <a:sym typeface="Calibri"/>
              </a:rPr>
              <a:t>Any private arrangement provided in a family environment</a:t>
            </a:r>
          </a:p>
          <a:p>
            <a:pPr lvl="1"/>
            <a:r>
              <a:rPr lang="en-US" i="1" dirty="0">
                <a:sym typeface="Calibri"/>
              </a:rPr>
              <a:t>whereby the child is looked after by relatives or friends (informal kinship care) or by others in their individual capacity</a:t>
            </a:r>
          </a:p>
          <a:p>
            <a:pPr lvl="1"/>
            <a:r>
              <a:rPr lang="en-US" i="1" dirty="0">
                <a:sym typeface="Calibri"/>
              </a:rPr>
              <a:t>at the initiative of the child, his/her parents or other person </a:t>
            </a:r>
          </a:p>
          <a:p>
            <a:pPr lvl="1"/>
            <a:r>
              <a:rPr lang="en-US" i="1" dirty="0">
                <a:sym typeface="Calibri"/>
              </a:rPr>
              <a:t>without this arrangement having been ordered by an administrative or judicial authority or a duly accredited body.</a:t>
            </a:r>
          </a:p>
          <a:p>
            <a:pPr lvl="1"/>
            <a:r>
              <a:rPr lang="en-US" i="1" dirty="0">
                <a:sym typeface="Calibri"/>
              </a:rPr>
              <a:t>Informal care can also include independent living arrangements that children set up themselves with/without community supervision.</a:t>
            </a:r>
          </a:p>
          <a:p>
            <a:r>
              <a:rPr lang="en-US" i="1" dirty="0">
                <a:sym typeface="Calibri"/>
              </a:rPr>
              <a:t>In some contexts, informal care is the most common type of care provision</a:t>
            </a:r>
          </a:p>
          <a:p>
            <a:pPr lvl="1"/>
            <a:r>
              <a:rPr lang="en-US" i="1" dirty="0">
                <a:sym typeface="Calibri"/>
              </a:rPr>
              <a:t>Such arrangements should be formalized where possible even where these are temporary care arrangements </a:t>
            </a:r>
          </a:p>
          <a:p>
            <a:pPr lvl="1"/>
            <a:r>
              <a:rPr lang="en-US" i="1" dirty="0">
                <a:sym typeface="Calibri"/>
              </a:rPr>
              <a:t>i.e., registered with the relevant authority or other actor (e.g., NGO), supported and built on where they are in the best interests of the child.</a:t>
            </a:r>
          </a:p>
          <a:p>
            <a:r>
              <a:rPr lang="en-US" i="1" dirty="0">
                <a:sym typeface="Calibri"/>
              </a:rPr>
              <a:t>Residential care is not always formalized</a:t>
            </a:r>
          </a:p>
          <a:p>
            <a:pPr lvl="1"/>
            <a:r>
              <a:rPr lang="en-US" i="1" dirty="0">
                <a:latin typeface="Calibri"/>
                <a:cs typeface="Calibri"/>
                <a:sym typeface="Calibri"/>
              </a:rPr>
              <a:t>In humanitarian situations, for example, residential care facilities or ‘orphanages’ are sometimes established without formal registration or approval from the regulatory authorities that establish guidelines, policies, and monitoring standards. </a:t>
            </a:r>
            <a:endParaRPr lang="en-US" i="1" dirty="0">
              <a:latin typeface="Calibri"/>
              <a:cs typeface="Calibri"/>
            </a:endParaRPr>
          </a:p>
          <a:p>
            <a:r>
              <a:rPr lang="en-US" i="1" dirty="0">
                <a:latin typeface="Calibri"/>
                <a:cs typeface="Calibri"/>
                <a:sym typeface="Calibri"/>
              </a:rPr>
              <a:t>It is important to consult children on potential alternative care arrangements that they would feel comfortable with. </a:t>
            </a:r>
            <a:endParaRPr lang="en-US" i="1" dirty="0"/>
          </a:p>
          <a:p>
            <a:r>
              <a:rPr lang="en-US" i="1" dirty="0">
                <a:sym typeface="Calibri"/>
              </a:rPr>
              <a:t>We will look in more detail at the different types of alternative care in Session 2.</a:t>
            </a:r>
          </a:p>
        </p:txBody>
      </p:sp>
      <p:sp>
        <p:nvSpPr>
          <p:cNvPr id="3" name="Slide Image Placeholder 2">
            <a:extLst>
              <a:ext uri="{FF2B5EF4-FFF2-40B4-BE49-F238E27FC236}">
                <a16:creationId xmlns:a16="http://schemas.microsoft.com/office/drawing/2014/main" id="{AB6830DB-78CF-7E4E-ED74-5D5EFD59350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E000443-9FBB-A710-51FA-DE7BCE416A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51</a:t>
            </a:fld>
            <a:endParaRPr lang="en-US" sz="1200" dirty="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Ask a volunteer to present the slide</a:t>
            </a:r>
          </a:p>
          <a:p>
            <a:r>
              <a:rPr lang="en-US" i="1" dirty="0">
                <a:sym typeface="Calibri"/>
              </a:rPr>
              <a:t>This is a summary of the standard on alternative care and what we are aiming for.</a:t>
            </a:r>
          </a:p>
          <a:p>
            <a:r>
              <a:rPr lang="en-US" i="1" dirty="0">
                <a:sym typeface="Calibri"/>
              </a:rPr>
              <a:t>This Standard should be read with Standard 13 on UASC and Standard 16, Strengthening family and caregiving environments.</a:t>
            </a:r>
          </a:p>
          <a:p>
            <a:r>
              <a:rPr lang="en-US" i="1" dirty="0">
                <a:sym typeface="Calibri"/>
              </a:rPr>
              <a:t>For those of you with experience in alternative care, are there elements in this summary that are challenging to meet? E.g. challenges related to the availability of different types of alternative care, meeting specific needs such as infants or adolescents?</a:t>
            </a:r>
          </a:p>
          <a:p>
            <a:pPr lvl="1"/>
            <a:r>
              <a:rPr lang="en-US" i="1" dirty="0">
                <a:sym typeface="Calibri"/>
              </a:rPr>
              <a:t>As caseworkers you may support UASC in different kinds of alternative care arrangements, some of which were already in place and others established after the emergency. </a:t>
            </a:r>
          </a:p>
          <a:p>
            <a:pPr lvl="1"/>
            <a:r>
              <a:rPr lang="en-US" i="1" dirty="0">
                <a:sym typeface="Calibri"/>
              </a:rPr>
              <a:t>Whether or not you have a role in determining care options, you should understand the principles and types of care </a:t>
            </a:r>
          </a:p>
          <a:p>
            <a:pPr lvl="1"/>
            <a:r>
              <a:rPr lang="en-US" i="1" dirty="0">
                <a:sym typeface="Calibri"/>
              </a:rPr>
              <a:t>This will enable you to provide better support, mitigate against risk or harm and advocate for the best interests of each child.</a:t>
            </a:r>
            <a:endParaRPr lang="en-US" i="1" dirty="0"/>
          </a:p>
          <a:p>
            <a:r>
              <a:rPr lang="en-US" dirty="0">
                <a:sym typeface="Calibri"/>
              </a:rPr>
              <a:t>Guide participants to </a:t>
            </a:r>
            <a:r>
              <a:rPr lang="en-US" b="1" dirty="0">
                <a:sym typeface="Calibri"/>
              </a:rPr>
              <a:t>Workbook page 22: Poor quality care statements</a:t>
            </a:r>
            <a:endParaRPr lang="en-US" b="1" dirty="0"/>
          </a:p>
          <a:p>
            <a:r>
              <a:rPr lang="en-US" i="1" dirty="0">
                <a:sym typeface="Calibri"/>
              </a:rPr>
              <a:t>What do you think these statements say about the standards and quality of care? </a:t>
            </a:r>
          </a:p>
          <a:p>
            <a:pPr lvl="1"/>
            <a:r>
              <a:rPr lang="en-US" i="1" dirty="0">
                <a:sym typeface="Calibri"/>
              </a:rPr>
              <a:t>The quality of alternative care is essential to the protection, safety and wellbeing of a child.</a:t>
            </a:r>
          </a:p>
          <a:p>
            <a:pPr lvl="1"/>
            <a:r>
              <a:rPr lang="en-US" i="1" dirty="0">
                <a:sym typeface="Calibri"/>
              </a:rPr>
              <a:t>We can imagine the potential impact on the child’s wellbeing and safety where alternative care does not meet minimum standards, such as we see in these examples or where the care is not appropriate to the needs of the individual child.</a:t>
            </a:r>
          </a:p>
          <a:p>
            <a:r>
              <a:rPr lang="en-US" dirty="0">
                <a:sym typeface="Calibri"/>
              </a:rPr>
              <a:t>Remind participants of the Level 1 Case Management Training that covers</a:t>
            </a:r>
          </a:p>
          <a:p>
            <a:pPr lvl="1"/>
            <a:r>
              <a:rPr lang="en-US" dirty="0">
                <a:sym typeface="Calibri"/>
              </a:rPr>
              <a:t>the protective environment</a:t>
            </a:r>
          </a:p>
          <a:p>
            <a:pPr lvl="1"/>
            <a:r>
              <a:rPr lang="en-US" dirty="0">
                <a:sym typeface="Calibri"/>
              </a:rPr>
              <a:t>importance of a nurturing relationship </a:t>
            </a:r>
          </a:p>
          <a:p>
            <a:pPr lvl="1"/>
            <a:r>
              <a:rPr lang="en-US" dirty="0">
                <a:sym typeface="Calibri"/>
              </a:rPr>
              <a:t>opportunities  for healthy attachment</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AC01BF04-DF7F-C71E-339C-203BF851A30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3680490-6FB0-077B-2404-3642763DF5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52</a:t>
            </a:fld>
            <a:endParaRPr lang="en-US" sz="1200" dirty="0">
              <a:latin typeface="+mn-lt"/>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PLENARY DISCUSSION (10 minutes)</a:t>
            </a:r>
          </a:p>
          <a:p>
            <a:r>
              <a:rPr lang="en-US" i="1" dirty="0">
                <a:latin typeface="Calibri"/>
                <a:cs typeface="Calibri"/>
                <a:sym typeface="Calibri"/>
              </a:rPr>
              <a:t>Can you give some examples of the potential impact on the development, wellbeing and/or protection of children where alternative care provision is poorly planned, does not meet quality standards or is not appropriate for his or her needs?</a:t>
            </a:r>
            <a:endParaRPr lang="en-US" i="1" dirty="0">
              <a:latin typeface="Calibri"/>
              <a:cs typeface="Calibri"/>
            </a:endParaRPr>
          </a:p>
          <a:p>
            <a:pPr lvl="1"/>
            <a:r>
              <a:rPr lang="en-US" dirty="0">
                <a:latin typeface="Calibri"/>
                <a:cs typeface="Calibri"/>
                <a:sym typeface="Calibri"/>
              </a:rPr>
              <a:t>As we learned in Level 1 CPCM training, the first and most protective factor in a child’s life is a safe and nurturing family. For many children, it is unlikely that they will be better off in residential care even if this does appear to offer benefits such as education.</a:t>
            </a:r>
            <a:endParaRPr lang="en-US" dirty="0">
              <a:latin typeface="Calibri"/>
              <a:cs typeface="Calibri"/>
            </a:endParaRPr>
          </a:p>
          <a:p>
            <a:pPr lvl="1"/>
            <a:r>
              <a:rPr lang="en-US" dirty="0">
                <a:sym typeface="Calibri"/>
              </a:rPr>
              <a:t>Residential care, particularly in large institutions, rarely meets many of the benchmarks of quality alternative care; their structure and size prohibit individualized support and may lead to risk of violence and abuse.</a:t>
            </a:r>
            <a:endParaRPr lang="en-US" dirty="0"/>
          </a:p>
          <a:p>
            <a:pPr lvl="1"/>
            <a:r>
              <a:rPr lang="en-US" dirty="0">
                <a:sym typeface="Calibri"/>
              </a:rPr>
              <a:t>Children under the age of three are particularly vulnerable to the harmful effects of institutionalization; they typically are unable to receive the individual attention and stimulation required for their healthy development in institutional care which increases the likelihood of them developing emotional and social problems and behavioral issues.</a:t>
            </a:r>
            <a:endParaRPr lang="en-US" dirty="0"/>
          </a:p>
          <a:p>
            <a:pPr lvl="1"/>
            <a:r>
              <a:rPr lang="en-US" dirty="0">
                <a:sym typeface="Calibri"/>
              </a:rPr>
              <a:t>Children of all ages may be at risk of potential harm from neglect, exploitation or abuse in all alternative care settings especially those which are unregulated or not regularly monitored.</a:t>
            </a:r>
            <a:endParaRPr lang="en-US" dirty="0"/>
          </a:p>
          <a:p>
            <a:pPr lvl="1"/>
            <a:r>
              <a:rPr lang="en-US" dirty="0">
                <a:sym typeface="Calibri"/>
              </a:rPr>
              <a:t>Safeguarding issues are a risk in all alternative care settings.</a:t>
            </a:r>
            <a:endParaRPr lang="en-US" dirty="0"/>
          </a:p>
          <a:p>
            <a:pPr lvl="1"/>
            <a:r>
              <a:rPr lang="en-US" dirty="0">
                <a:sym typeface="Calibri"/>
              </a:rPr>
              <a:t>Bullying and intimidation can take place amongst children in alternative care.</a:t>
            </a:r>
            <a:endParaRPr lang="en-US" dirty="0"/>
          </a:p>
          <a:p>
            <a:pPr lvl="1"/>
            <a:r>
              <a:rPr lang="en-US" dirty="0">
                <a:sym typeface="Calibri"/>
              </a:rPr>
              <a:t>Reintegration into family/community may be difficult after placement in alternative care.</a:t>
            </a:r>
            <a:endParaRPr lang="en-US" dirty="0"/>
          </a:p>
          <a:p>
            <a:pPr lvl="1"/>
            <a:r>
              <a:rPr lang="en-US" dirty="0">
                <a:sym typeface="Calibri"/>
              </a:rPr>
              <a:t>There is a risk of permanent estrangement or separation from family.</a:t>
            </a:r>
          </a:p>
          <a:p>
            <a:endParaRPr lang="en-US" dirty="0">
              <a:sym typeface="Calibri"/>
            </a:endParaRPr>
          </a:p>
        </p:txBody>
      </p:sp>
      <p:sp>
        <p:nvSpPr>
          <p:cNvPr id="2" name="Google Shape;725;p48:notes">
            <a:extLst>
              <a:ext uri="{FF2B5EF4-FFF2-40B4-BE49-F238E27FC236}">
                <a16:creationId xmlns:a16="http://schemas.microsoft.com/office/drawing/2014/main" id="{1C6F270F-845B-9C4B-9F87-2287D5F24DE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53</a:t>
            </a:fld>
            <a:endParaRPr lang="en-US" sz="1200" dirty="0">
              <a:latin typeface="+mn-lt"/>
            </a:endParaRPr>
          </a:p>
        </p:txBody>
      </p:sp>
    </p:spTree>
    <p:extLst>
      <p:ext uri="{BB962C8B-B14F-4D97-AF65-F5344CB8AC3E}">
        <p14:creationId xmlns:p14="http://schemas.microsoft.com/office/powerpoint/2010/main" val="4082936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9" name="Google Shape;819;p36:notes"/>
          <p:cNvSpPr txBox="1">
            <a:spLocks noGrp="1"/>
          </p:cNvSpPr>
          <p:nvPr>
            <p:ph type="body" idx="1"/>
          </p:nvPr>
        </p:nvSpPr>
        <p:spPr/>
        <p:txBody>
          <a:bodyPr/>
          <a:lstStyle/>
          <a:p>
            <a:pPr marL="0" indent="0">
              <a:buNone/>
            </a:pPr>
            <a:r>
              <a:rPr lang="en-US" b="1" dirty="0">
                <a:sym typeface="Calibri"/>
              </a:rPr>
              <a:t>GROUP WORK (15 minutes)</a:t>
            </a:r>
          </a:p>
          <a:p>
            <a:r>
              <a:rPr lang="en-US" dirty="0">
                <a:sym typeface="Calibri"/>
              </a:rPr>
              <a:t>Divide participants into groups of 2-3 people</a:t>
            </a:r>
          </a:p>
          <a:p>
            <a:r>
              <a:rPr lang="en-US" i="1" dirty="0">
                <a:latin typeface="Calibri"/>
                <a:cs typeface="Calibri"/>
                <a:sym typeface="Calibri"/>
              </a:rPr>
              <a:t>In your group, list principles for alternative care.</a:t>
            </a:r>
            <a:endParaRPr lang="en-US" i="1" dirty="0">
              <a:latin typeface="Calibri"/>
              <a:cs typeface="Calibri"/>
            </a:endParaRPr>
          </a:p>
          <a:p>
            <a:pPr lvl="1"/>
            <a:r>
              <a:rPr lang="en-US" i="1" dirty="0">
                <a:sym typeface="Calibri"/>
              </a:rPr>
              <a:t>These should relate to Standard 19 </a:t>
            </a:r>
          </a:p>
          <a:p>
            <a:pPr lvl="1"/>
            <a:r>
              <a:rPr lang="en-US" i="1" dirty="0">
                <a:sym typeface="Calibri"/>
              </a:rPr>
              <a:t>These should address the statements related to poor care</a:t>
            </a:r>
          </a:p>
          <a:p>
            <a:pPr lvl="1"/>
            <a:r>
              <a:rPr lang="en-US" i="1" dirty="0">
                <a:sym typeface="Calibri"/>
              </a:rPr>
              <a:t>For example there could be a principle around continuity of care to address lack of consistent caregiver</a:t>
            </a:r>
          </a:p>
          <a:p>
            <a:r>
              <a:rPr lang="en-US" i="1" dirty="0">
                <a:sym typeface="Calibri"/>
              </a:rPr>
              <a:t>Suggestion</a:t>
            </a:r>
          </a:p>
          <a:p>
            <a:pPr lvl="1"/>
            <a:r>
              <a:rPr lang="en-US" i="1" dirty="0">
                <a:sym typeface="Calibri"/>
              </a:rPr>
              <a:t>Perhaps start with the key child protection principles and apply them to alternative care</a:t>
            </a:r>
          </a:p>
          <a:p>
            <a:pPr lvl="1"/>
            <a:r>
              <a:rPr lang="en-US" i="1" dirty="0">
                <a:sym typeface="Calibri"/>
              </a:rPr>
              <a:t>For example, assessment of best interests should inform decisions on alternative care. </a:t>
            </a:r>
          </a:p>
          <a:p>
            <a:pPr marL="0" indent="0">
              <a:buNone/>
            </a:pPr>
            <a:endParaRPr lang="en-US" i="1" dirty="0">
              <a:sym typeface="Calibri"/>
            </a:endParaRPr>
          </a:p>
          <a:p>
            <a:pPr marL="0" indent="0">
              <a:buNone/>
            </a:pPr>
            <a:r>
              <a:rPr lang="en-US" b="1" dirty="0">
                <a:sym typeface="Calibri"/>
              </a:rPr>
              <a:t>PLENARY DISCUSSION (15 minutes)</a:t>
            </a:r>
          </a:p>
          <a:p>
            <a:r>
              <a:rPr lang="en-US" dirty="0">
                <a:sym typeface="Calibri"/>
              </a:rPr>
              <a:t>Participants should share their ideas which can be written as bullet points on a flip chart. </a:t>
            </a:r>
          </a:p>
          <a:p>
            <a:r>
              <a:rPr lang="en-US" dirty="0">
                <a:sym typeface="Calibri"/>
              </a:rPr>
              <a:t>Check </a:t>
            </a:r>
            <a:r>
              <a:rPr lang="en-US" b="1" dirty="0">
                <a:sym typeface="Calibri"/>
              </a:rPr>
              <a:t>Workbook page 23: Definitions of alternative care </a:t>
            </a:r>
            <a:r>
              <a:rPr lang="en-US" b="0" dirty="0">
                <a:sym typeface="Calibri"/>
              </a:rPr>
              <a:t>and </a:t>
            </a:r>
            <a:r>
              <a:rPr lang="en-US" b="1" dirty="0">
                <a:sym typeface="Calibri"/>
              </a:rPr>
              <a:t>Workbook page 24-25: Guiding principles for alternative care </a:t>
            </a:r>
            <a:r>
              <a:rPr lang="en-US" dirty="0">
                <a:sym typeface="Calibri"/>
              </a:rPr>
              <a:t>to ensure all the points are covered</a:t>
            </a:r>
          </a:p>
        </p:txBody>
      </p:sp>
      <p:sp>
        <p:nvSpPr>
          <p:cNvPr id="3" name="Slide Image Placeholder 2">
            <a:extLst>
              <a:ext uri="{FF2B5EF4-FFF2-40B4-BE49-F238E27FC236}">
                <a16:creationId xmlns:a16="http://schemas.microsoft.com/office/drawing/2014/main" id="{74C864F5-3BF5-18E0-40B9-34896FAA271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C5CE729-926C-1CC0-E4CC-EB60749FDB9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54</a:t>
            </a:fld>
            <a:endParaRPr lang="en-US" sz="1200" dirty="0">
              <a:latin typeface="+mn-l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9" name="Google Shape;839;p37: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latin typeface="Calibri"/>
                <a:cs typeface="Calibri"/>
                <a:sym typeface="Calibri"/>
              </a:rPr>
              <a:t>Does anyone have any questions or need clarifications?</a:t>
            </a:r>
            <a:endParaRPr lang="en-US" i="1" dirty="0">
              <a:latin typeface="Calibri"/>
              <a:cs typeface="Calibri"/>
            </a:endParaRPr>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B493B07B-74F1-DCEC-F8A1-1D47EDCD3FA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EC0020A-4391-8D83-6BC6-A1821D64B74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55</a:t>
            </a:fld>
            <a:endParaRPr lang="en-US" sz="1200" dirty="0">
              <a:latin typeface="+mn-l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4" name="Google Shape;854;p38:notes"/>
          <p:cNvSpPr txBox="1">
            <a:spLocks noGrp="1"/>
          </p:cNvSpPr>
          <p:nvPr>
            <p:ph type="body" idx="1"/>
          </p:nvPr>
        </p:nvSpPr>
        <p:spPr/>
        <p:txBody>
          <a:bodyPr/>
          <a:lstStyle/>
          <a:p>
            <a:pPr marL="0" indent="0">
              <a:buNone/>
            </a:pPr>
            <a:r>
              <a:rPr lang="en-US" b="1" dirty="0">
                <a:sym typeface="Calibri"/>
              </a:rPr>
              <a:t>EXPLANATION</a:t>
            </a:r>
            <a:endParaRPr lang="en-US" b="1" dirty="0"/>
          </a:p>
          <a:p>
            <a:r>
              <a:rPr lang="en-US" i="1" dirty="0">
                <a:sym typeface="Calibri"/>
              </a:rPr>
              <a:t>At the end of this session, participants should be able to:</a:t>
            </a:r>
            <a:endParaRPr lang="en-US" i="1" dirty="0"/>
          </a:p>
          <a:p>
            <a:r>
              <a:rPr lang="en-US" dirty="0">
                <a:sym typeface="Calibri"/>
              </a:rPr>
              <a:t>Present the slide</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6092BCC0-8A44-1876-AC57-4BB4AC0DE9E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5911C5D-8251-8758-1FFF-BBAB537E589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56</a:t>
            </a:fld>
            <a:endParaRPr lang="en-US" sz="1200" dirty="0">
              <a:latin typeface="+mn-l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5" name="Google Shape;865;p39:notes"/>
          <p:cNvSpPr txBox="1">
            <a:spLocks noGrp="1"/>
          </p:cNvSpPr>
          <p:nvPr>
            <p:ph type="body" idx="1"/>
          </p:nvPr>
        </p:nvSpPr>
        <p:spPr/>
        <p:txBody>
          <a:bodyPr/>
          <a:lstStyle/>
          <a:p>
            <a:pPr marL="0" indent="0">
              <a:buNone/>
            </a:pPr>
            <a:r>
              <a:rPr lang="en-US" b="1" dirty="0">
                <a:sym typeface="Calibri"/>
              </a:rPr>
              <a:t>GROUP WORK (20 minutes)</a:t>
            </a:r>
          </a:p>
          <a:p>
            <a:r>
              <a:rPr lang="en-US" dirty="0">
                <a:sym typeface="Calibri"/>
              </a:rPr>
              <a:t>Divide participants into 5 groups </a:t>
            </a:r>
          </a:p>
          <a:p>
            <a:r>
              <a:rPr lang="en-US" dirty="0">
                <a:sym typeface="Calibri"/>
              </a:rPr>
              <a:t>Guide participants to </a:t>
            </a:r>
            <a:r>
              <a:rPr lang="en-US" b="1" dirty="0">
                <a:sym typeface="Calibri"/>
              </a:rPr>
              <a:t>Workbook page 27-28: Different forms of alternative care</a:t>
            </a:r>
          </a:p>
          <a:p>
            <a:r>
              <a:rPr lang="en-US" i="1" dirty="0">
                <a:sym typeface="Calibri"/>
              </a:rPr>
              <a:t>The objective of this exercise is to learn more about the different types of alternative care and associated risk and protective factors.</a:t>
            </a:r>
          </a:p>
          <a:p>
            <a:r>
              <a:rPr lang="en-US" dirty="0">
                <a:sym typeface="Calibri"/>
              </a:rPr>
              <a:t>Allocate one type of care to each group (</a:t>
            </a:r>
            <a:r>
              <a:rPr lang="en-US" dirty="0" err="1">
                <a:sym typeface="Calibri"/>
              </a:rPr>
              <a:t>ie</a:t>
            </a:r>
            <a:r>
              <a:rPr lang="en-US" dirty="0">
                <a:sym typeface="Calibri"/>
              </a:rPr>
              <a:t>. Group 1: Kinship care, Group 2: Foster care)</a:t>
            </a:r>
          </a:p>
          <a:p>
            <a:r>
              <a:rPr lang="en-US" dirty="0">
                <a:sym typeface="Calibri"/>
              </a:rPr>
              <a:t>After 10 minutes</a:t>
            </a:r>
          </a:p>
          <a:p>
            <a:pPr lvl="1"/>
            <a:r>
              <a:rPr lang="en-US" dirty="0">
                <a:sym typeface="Calibri"/>
              </a:rPr>
              <a:t>Allow each group to look at the fact sheets for each type of care (</a:t>
            </a:r>
            <a:r>
              <a:rPr lang="en-US" b="1" dirty="0">
                <a:sym typeface="Calibri"/>
              </a:rPr>
              <a:t>Workbook page 29-38)</a:t>
            </a:r>
            <a:endParaRPr lang="en-US" dirty="0">
              <a:sym typeface="Calibri"/>
            </a:endParaRPr>
          </a:p>
          <a:p>
            <a:pPr lvl="1"/>
            <a:r>
              <a:rPr lang="en-US" dirty="0">
                <a:sym typeface="Calibri"/>
              </a:rPr>
              <a:t>Ask them to incorporate the information into their answers, if necessary</a:t>
            </a:r>
          </a:p>
          <a:p>
            <a:pPr marL="0" lvl="0" indent="0">
              <a:buNone/>
            </a:pPr>
            <a:endParaRPr lang="en-US" b="1" dirty="0">
              <a:sym typeface="Calibri"/>
            </a:endParaRPr>
          </a:p>
          <a:p>
            <a:pPr marL="0" indent="0">
              <a:buNone/>
            </a:pPr>
            <a:r>
              <a:rPr lang="en-US" b="1" dirty="0">
                <a:sym typeface="Calibri"/>
              </a:rPr>
              <a:t>PLENARY DISCUSSION (35 minutes)</a:t>
            </a:r>
          </a:p>
          <a:p>
            <a:r>
              <a:rPr lang="en-US" dirty="0">
                <a:sym typeface="Calibri"/>
              </a:rPr>
              <a:t>Each group should presents to the rest of the participants on</a:t>
            </a:r>
          </a:p>
          <a:p>
            <a:pPr lvl="1"/>
            <a:r>
              <a:rPr lang="en-US" dirty="0">
                <a:sym typeface="Calibri"/>
              </a:rPr>
              <a:t>the type of care they were allocated </a:t>
            </a:r>
          </a:p>
          <a:p>
            <a:pPr lvl="1"/>
            <a:r>
              <a:rPr lang="en-US" dirty="0">
                <a:sym typeface="Calibri"/>
              </a:rPr>
              <a:t>protective factors </a:t>
            </a:r>
          </a:p>
          <a:p>
            <a:pPr lvl="1"/>
            <a:r>
              <a:rPr lang="en-US" dirty="0">
                <a:sym typeface="Calibri"/>
              </a:rPr>
              <a:t>risk factors</a:t>
            </a:r>
          </a:p>
          <a:p>
            <a:r>
              <a:rPr lang="en-US" dirty="0">
                <a:sym typeface="Calibri"/>
              </a:rPr>
              <a:t>5 minutes per group + 10 minutes clarification)</a:t>
            </a:r>
          </a:p>
          <a:p>
            <a:r>
              <a:rPr lang="en-US" i="1" dirty="0">
                <a:sym typeface="Calibri"/>
              </a:rPr>
              <a:t>The risks exist/ increase significantly when the quality of these care arrangements is insufficient and there is not regular monitoring.</a:t>
            </a:r>
          </a:p>
        </p:txBody>
      </p:sp>
      <p:sp>
        <p:nvSpPr>
          <p:cNvPr id="3" name="Slide Image Placeholder 2">
            <a:extLst>
              <a:ext uri="{FF2B5EF4-FFF2-40B4-BE49-F238E27FC236}">
                <a16:creationId xmlns:a16="http://schemas.microsoft.com/office/drawing/2014/main" id="{C399261B-CDCD-9B3A-2281-BA3F237C5D6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D444DF7-1ECA-1CFA-BBFB-BFBBF88650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57</a:t>
            </a:fld>
            <a:endParaRPr lang="en-US" sz="1200" dirty="0">
              <a:latin typeface="+mn-l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3" name="Google Shape;893;p41:notes"/>
          <p:cNvSpPr txBox="1">
            <a:spLocks noGrp="1"/>
          </p:cNvSpPr>
          <p:nvPr>
            <p:ph type="body" idx="1"/>
          </p:nvPr>
        </p:nvSpPr>
        <p:spPr/>
        <p:txBody>
          <a:bodyPr/>
          <a:lstStyle/>
          <a:p>
            <a:pPr marL="0" indent="0">
              <a:buNone/>
            </a:pPr>
            <a:r>
              <a:rPr lang="en-US" b="1" dirty="0">
                <a:sym typeface="Calibri"/>
              </a:rPr>
              <a:t>EXPLANATION</a:t>
            </a:r>
            <a:endParaRPr lang="en-US" b="1" dirty="0"/>
          </a:p>
          <a:p>
            <a:r>
              <a:rPr lang="en-US" i="1" dirty="0">
                <a:sym typeface="Calibri"/>
              </a:rPr>
              <a:t>Where a child with a disability is separated from family members, or is unable to live at home, interim and longer-term alternative care may be required.  </a:t>
            </a:r>
          </a:p>
          <a:p>
            <a:pPr lvl="1"/>
            <a:r>
              <a:rPr lang="en-US" i="1" dirty="0">
                <a:sym typeface="Calibri"/>
              </a:rPr>
              <a:t>Ideally this should be with foster carers capable of meeting the needs of the child. </a:t>
            </a:r>
            <a:endParaRPr lang="en-US" i="1" dirty="0"/>
          </a:p>
          <a:p>
            <a:r>
              <a:rPr lang="en-US" i="1" dirty="0">
                <a:sym typeface="Calibri"/>
              </a:rPr>
              <a:t>In emergency contexts the barriers to creating alternatives to institutions for children with disabilities are high</a:t>
            </a:r>
          </a:p>
          <a:p>
            <a:pPr lvl="1"/>
            <a:r>
              <a:rPr lang="en-US" i="1" dirty="0">
                <a:sym typeface="Calibri"/>
              </a:rPr>
              <a:t>It is commonly believed that children with disabilities are better off in institutional care and will not be accepted in communities. </a:t>
            </a:r>
            <a:endParaRPr lang="en-US" i="1" dirty="0"/>
          </a:p>
          <a:p>
            <a:pPr lvl="1"/>
            <a:r>
              <a:rPr lang="en-US" i="1" dirty="0">
                <a:sym typeface="Calibri"/>
              </a:rPr>
              <a:t>It is important to challenge these beliefs and advocate for family-based care for children with disabilities. </a:t>
            </a:r>
          </a:p>
          <a:p>
            <a:pPr lvl="1"/>
            <a:r>
              <a:rPr lang="en-US" i="1" dirty="0">
                <a:sym typeface="Calibri"/>
              </a:rPr>
              <a:t>Caseworkers can work with organizations representing persons with disabilities, where they exist, to help identify willing caregivers and ensure they receive the necessary training, preparation and support.</a:t>
            </a:r>
          </a:p>
          <a:p>
            <a:r>
              <a:rPr lang="en-US" i="1" dirty="0">
                <a:sym typeface="Calibri"/>
              </a:rPr>
              <a:t>Tool 16 of the ACE Toolkit provides further information on ways to support community-based care for children with disabilities.</a:t>
            </a:r>
            <a:endParaRPr lang="en-US" i="1" dirty="0"/>
          </a:p>
          <a:p>
            <a:r>
              <a:rPr lang="en-US" i="1" dirty="0">
                <a:sym typeface="Calibri"/>
              </a:rPr>
              <a:t>Children with disabilities can be at increased risk of abuse and exploitation, this should be mitigated in the case plan through appropriate caregiver selection, support and monitoring.</a:t>
            </a:r>
            <a:endParaRPr lang="en-US" i="1" dirty="0"/>
          </a:p>
          <a:p>
            <a:endParaRPr lang="en-US" dirty="0">
              <a:sym typeface="Calibri"/>
            </a:endParaRPr>
          </a:p>
        </p:txBody>
      </p:sp>
      <p:sp>
        <p:nvSpPr>
          <p:cNvPr id="3" name="Slide Image Placeholder 2">
            <a:extLst>
              <a:ext uri="{FF2B5EF4-FFF2-40B4-BE49-F238E27FC236}">
                <a16:creationId xmlns:a16="http://schemas.microsoft.com/office/drawing/2014/main" id="{1F926078-29AB-8776-CE86-F9BE7CAD8E4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4226997-C269-E158-213C-F939010F98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58</a:t>
            </a:fld>
            <a:endParaRPr lang="en-US" sz="1200" dirty="0">
              <a:latin typeface="+mn-lt"/>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1" name="Google Shape;901;p42:notes"/>
          <p:cNvSpPr txBox="1">
            <a:spLocks noGrp="1"/>
          </p:cNvSpPr>
          <p:nvPr>
            <p:ph type="body" idx="1"/>
          </p:nvPr>
        </p:nvSpPr>
        <p:spPr/>
        <p:txBody>
          <a:bodyPr/>
          <a:lstStyle/>
          <a:p>
            <a:pPr marL="0" indent="0">
              <a:buNone/>
            </a:pPr>
            <a:r>
              <a:rPr lang="en-US" b="1" dirty="0">
                <a:sym typeface="Calibri"/>
              </a:rPr>
              <a:t>EXPLANATION</a:t>
            </a:r>
            <a:endParaRPr lang="en-US" b="1" dirty="0"/>
          </a:p>
          <a:p>
            <a:r>
              <a:rPr lang="en-US" dirty="0">
                <a:sym typeface="Calibri"/>
              </a:rPr>
              <a:t>Present the slide</a:t>
            </a:r>
          </a:p>
          <a:p>
            <a:r>
              <a:rPr lang="en-US" i="1" dirty="0">
                <a:latin typeface="Calibri"/>
                <a:cs typeface="Calibri"/>
                <a:sym typeface="Calibri"/>
              </a:rPr>
              <a:t>Does anyone have any questions or need clarifications?</a:t>
            </a:r>
            <a:endParaRPr lang="en-US" i="1" dirty="0">
              <a:latin typeface="Calibri"/>
              <a:cs typeface="Calibri"/>
            </a:endParaRPr>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CBE176B3-70CF-873D-E95E-1AA80956CB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BFD55D-4CA5-2117-A6C2-E087389A5A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59</a:t>
            </a:fld>
            <a:endParaRPr lang="en-US" sz="1200"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1" name="Google Shape;271;p4: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Remove alternative care and/or family tracing sessions from the module aim if the training is not covering these. </a:t>
            </a:r>
          </a:p>
          <a:p>
            <a:pPr marL="0" indent="0">
              <a:buNone/>
            </a:pPr>
            <a:r>
              <a:rPr lang="en-US" b="1" dirty="0">
                <a:highlight>
                  <a:schemeClr val="lt1"/>
                </a:highlight>
                <a:sym typeface="Helvetica Neue"/>
              </a:rPr>
              <a:t>_____________________________________________________________________________</a:t>
            </a:r>
          </a:p>
          <a:p>
            <a:endParaRPr lang="en-US" dirty="0">
              <a:sym typeface="Calibri"/>
            </a:endParaRPr>
          </a:p>
          <a:p>
            <a:pPr marL="0" indent="0">
              <a:buNone/>
            </a:pPr>
            <a:r>
              <a:rPr lang="en-US" b="1" dirty="0">
                <a:sym typeface="Calibri"/>
              </a:rPr>
              <a:t>INTRODUCTION</a:t>
            </a:r>
          </a:p>
          <a:p>
            <a:r>
              <a:rPr lang="en-US" dirty="0">
                <a:sym typeface="Calibri"/>
              </a:rPr>
              <a:t>Present the slide</a:t>
            </a:r>
          </a:p>
        </p:txBody>
      </p:sp>
      <p:sp>
        <p:nvSpPr>
          <p:cNvPr id="4" name="Slide Image Placeholder 3">
            <a:extLst>
              <a:ext uri="{FF2B5EF4-FFF2-40B4-BE49-F238E27FC236}">
                <a16:creationId xmlns:a16="http://schemas.microsoft.com/office/drawing/2014/main" id="{507D41CD-E0BD-DC48-F081-7F7F226A3AE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F002ADB-DB63-5A01-C34B-7508C928BE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dirty="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6" name="Google Shape;916;p43: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At the end of this session, participants should be able to:</a:t>
            </a:r>
            <a:endParaRPr lang="en-US" i="1" dirty="0"/>
          </a:p>
          <a:p>
            <a:r>
              <a:rPr lang="en-US" dirty="0">
                <a:sym typeface="Calibri"/>
              </a:rPr>
              <a:t>Present the slide</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A1F782B4-C72C-2CAA-CBAA-5EEE47F86AC2}"/>
              </a:ext>
            </a:extLst>
          </p:cNvPr>
          <p:cNvSpPr>
            <a:spLocks noGrp="1" noRot="1" noChangeAspect="1"/>
          </p:cNvSpPr>
          <p:nvPr>
            <p:ph type="sldImg"/>
          </p:nvPr>
        </p:nvSpPr>
        <p:spPr/>
      </p:sp>
      <p:sp>
        <p:nvSpPr>
          <p:cNvPr id="5" name="Google Shape;725;p48:notes">
            <a:extLst>
              <a:ext uri="{FF2B5EF4-FFF2-40B4-BE49-F238E27FC236}">
                <a16:creationId xmlns:a16="http://schemas.microsoft.com/office/drawing/2014/main" id="{F9A04F7F-FB4D-57B5-165F-A659F330F5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60</a:t>
            </a:fld>
            <a:endParaRPr lang="en-US" sz="1200" dirty="0">
              <a:latin typeface="+mn-l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30" name="Google Shape;930;p44: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i="1" dirty="0">
                <a:sym typeface="Calibri"/>
              </a:rPr>
              <a:t>These steps would be undertaken by whoever is responsible for placing the child in a foster family or assigning the mentor to a child e.g., the local authorities/NGO or other actor.</a:t>
            </a:r>
          </a:p>
          <a:p>
            <a:r>
              <a:rPr lang="en-US" i="1" dirty="0">
                <a:sym typeface="Calibri"/>
              </a:rPr>
              <a:t>In some settings</a:t>
            </a:r>
          </a:p>
          <a:p>
            <a:pPr lvl="1"/>
            <a:r>
              <a:rPr lang="en-US" i="1" dirty="0">
                <a:sym typeface="Calibri"/>
              </a:rPr>
              <a:t>Foster carers may be in place </a:t>
            </a:r>
          </a:p>
          <a:p>
            <a:pPr lvl="1"/>
            <a:r>
              <a:rPr lang="en-US" i="1" dirty="0">
                <a:sym typeface="Calibri"/>
              </a:rPr>
              <a:t>Mentors may be part of an existing workforce e.g., within the social services sector or local authorities whereas in others these roles / functions need to be established. The role of mentor is often taken on by trained and supported volunteers.</a:t>
            </a:r>
          </a:p>
          <a:p>
            <a:r>
              <a:rPr lang="en-US" i="1" dirty="0">
                <a:sym typeface="Calibri"/>
              </a:rPr>
              <a:t>Criteria should be agreed by all relevant actors for foster carers and mentors and selection should include reference checks.</a:t>
            </a:r>
          </a:p>
          <a:p>
            <a:r>
              <a:rPr lang="en-US" i="1" dirty="0">
                <a:sym typeface="Calibri"/>
              </a:rPr>
              <a:t>Matching of child &amp; caregiver/mentor considers:</a:t>
            </a:r>
          </a:p>
          <a:p>
            <a:pPr lvl="1"/>
            <a:r>
              <a:rPr lang="en-US" i="1" dirty="0">
                <a:sym typeface="Calibri"/>
              </a:rPr>
              <a:t>The preferences of the child and the caregiver;</a:t>
            </a:r>
          </a:p>
          <a:p>
            <a:pPr lvl="1"/>
            <a:r>
              <a:rPr lang="en-US" i="1" dirty="0">
                <a:sym typeface="Calibri"/>
              </a:rPr>
              <a:t>The composition of the caregiver’s household;</a:t>
            </a:r>
          </a:p>
          <a:p>
            <a:pPr lvl="1"/>
            <a:r>
              <a:rPr lang="en-US" i="1" dirty="0">
                <a:sym typeface="Calibri"/>
              </a:rPr>
              <a:t>The needs of the child; and</a:t>
            </a:r>
          </a:p>
          <a:p>
            <a:pPr lvl="1"/>
            <a:r>
              <a:rPr lang="en-US" i="1" dirty="0">
                <a:sym typeface="Calibri"/>
              </a:rPr>
              <a:t>The nationality, ethnicity and religion of the child and members of the household.</a:t>
            </a:r>
          </a:p>
        </p:txBody>
      </p:sp>
      <p:sp>
        <p:nvSpPr>
          <p:cNvPr id="3" name="Slide Image Placeholder 2">
            <a:extLst>
              <a:ext uri="{FF2B5EF4-FFF2-40B4-BE49-F238E27FC236}">
                <a16:creationId xmlns:a16="http://schemas.microsoft.com/office/drawing/2014/main" id="{E8DE177C-71FF-664D-30CA-BD5AFD54B24C}"/>
              </a:ext>
            </a:extLst>
          </p:cNvPr>
          <p:cNvSpPr>
            <a:spLocks noGrp="1" noRot="1" noChangeAspect="1"/>
          </p:cNvSpPr>
          <p:nvPr>
            <p:ph type="sldImg"/>
          </p:nvPr>
        </p:nvSpPr>
        <p:spPr/>
      </p:sp>
      <p:sp>
        <p:nvSpPr>
          <p:cNvPr id="5" name="Google Shape;725;p48:notes">
            <a:extLst>
              <a:ext uri="{FF2B5EF4-FFF2-40B4-BE49-F238E27FC236}">
                <a16:creationId xmlns:a16="http://schemas.microsoft.com/office/drawing/2014/main" id="{F19D6B8A-A9B0-A604-CE02-E5C3F89606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61</a:t>
            </a:fld>
            <a:endParaRPr lang="en-US" sz="1200" dirty="0">
              <a:latin typeface="+mn-lt"/>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3" name="Google Shape;943;p45: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There are risks associated with all types of alternative care, therefore regular monitoring of the arrangement will be a focus of the case plan.</a:t>
            </a:r>
          </a:p>
          <a:p>
            <a:pPr lvl="1"/>
            <a:r>
              <a:rPr lang="en-US" i="1" dirty="0">
                <a:sym typeface="Calibri"/>
              </a:rPr>
              <a:t>Children living in government run residential care centers are likely to be the responsibility of government, generally social affairs and their employee social workers. </a:t>
            </a:r>
          </a:p>
          <a:p>
            <a:pPr lvl="1"/>
            <a:r>
              <a:rPr lang="en-US" i="1" dirty="0">
                <a:sym typeface="Calibri"/>
              </a:rPr>
              <a:t>Where children identified by caseworkers are placed in residential care, the care providers may take responsibility for monitoring the wellbeing of the child in the care placement </a:t>
            </a:r>
          </a:p>
          <a:p>
            <a:pPr lvl="1"/>
            <a:r>
              <a:rPr lang="en-US" i="1" dirty="0">
                <a:sym typeface="Calibri"/>
              </a:rPr>
              <a:t>However, it should be clarified whether placement organization or center staff will be responsible for wider case management.   </a:t>
            </a:r>
            <a:endParaRPr lang="en-US" i="1" dirty="0"/>
          </a:p>
        </p:txBody>
      </p:sp>
      <p:sp>
        <p:nvSpPr>
          <p:cNvPr id="3" name="Slide Image Placeholder 2">
            <a:extLst>
              <a:ext uri="{FF2B5EF4-FFF2-40B4-BE49-F238E27FC236}">
                <a16:creationId xmlns:a16="http://schemas.microsoft.com/office/drawing/2014/main" id="{BF805D4F-AE97-E0E1-B89C-D43C97F0B57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796A94-40D0-2276-05D5-C3813E8D153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62</a:t>
            </a:fld>
            <a:endParaRPr lang="en-US" sz="1200" dirty="0">
              <a:latin typeface="+mn-lt"/>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6" name="Google Shape;966;p46:notes"/>
          <p:cNvSpPr txBox="1">
            <a:spLocks noGrp="1"/>
          </p:cNvSpPr>
          <p:nvPr>
            <p:ph type="body" idx="1"/>
          </p:nvPr>
        </p:nvSpPr>
        <p:spPr/>
        <p:txBody>
          <a:bodyPr/>
          <a:lstStyle/>
          <a:p>
            <a:pPr marL="0" indent="0">
              <a:buNone/>
            </a:pPr>
            <a:r>
              <a:rPr lang="en-US" sz="1150" b="1" dirty="0">
                <a:sym typeface="Calibri"/>
              </a:rPr>
              <a:t>INTRODUCTION</a:t>
            </a:r>
          </a:p>
          <a:p>
            <a:r>
              <a:rPr lang="en-US" sz="1150" dirty="0">
                <a:sym typeface="Calibri"/>
              </a:rPr>
              <a:t>Present the slide</a:t>
            </a:r>
          </a:p>
          <a:p>
            <a:r>
              <a:rPr lang="en-US" sz="1150" i="1" dirty="0">
                <a:sym typeface="Calibri"/>
              </a:rPr>
              <a:t>When children are placed in interim alternative care, the case plan would ideally include steps towards their eventual reunification or placement in a long term or permanent care placement.</a:t>
            </a:r>
          </a:p>
          <a:p>
            <a:r>
              <a:rPr lang="en-US" sz="1150" i="1" dirty="0">
                <a:sym typeface="Calibri"/>
              </a:rPr>
              <a:t>In some protracted humanitarian contexts, there is a risk that “temporary” placements can become long-term arrangements by default, for example because family tracing is difficult to conduct and/or the success of tracing is limited.</a:t>
            </a:r>
          </a:p>
          <a:p>
            <a:endParaRPr lang="en-US" sz="1150" dirty="0">
              <a:sym typeface="Calibri"/>
            </a:endParaRPr>
          </a:p>
          <a:p>
            <a:pPr marL="0" indent="0">
              <a:buNone/>
            </a:pPr>
            <a:r>
              <a:rPr lang="en-US" sz="1150" b="1" dirty="0">
                <a:sym typeface="Calibri"/>
              </a:rPr>
              <a:t>PLENARY DISCUSSION (10 minutes)</a:t>
            </a:r>
          </a:p>
          <a:p>
            <a:r>
              <a:rPr lang="en-US" sz="1150" i="1" dirty="0">
                <a:sym typeface="Calibri"/>
              </a:rPr>
              <a:t>Do you have ideas about what we can do to manage this and/or how to mitigate against any potential harm? For example by the child feeling he has been forgotten/is living in limbo/an indeterminate state? </a:t>
            </a:r>
          </a:p>
          <a:p>
            <a:pPr lvl="1"/>
            <a:r>
              <a:rPr lang="en-US" sz="1150" dirty="0">
                <a:sym typeface="Calibri"/>
              </a:rPr>
              <a:t>The importance of regular reviews of the case plan to ensure the care arrangement remains in the best interests of the child.</a:t>
            </a:r>
            <a:endParaRPr lang="en-US" sz="1150" dirty="0"/>
          </a:p>
          <a:p>
            <a:pPr lvl="1"/>
            <a:r>
              <a:rPr lang="en-US" sz="1150" dirty="0">
                <a:sym typeface="Calibri"/>
              </a:rPr>
              <a:t>The importance of continued tracing efforts by the caseworker and/or regular follow up with FTR agencies, including the ICRC to check on tracing efforts.</a:t>
            </a:r>
            <a:endParaRPr lang="en-US" sz="1150" dirty="0"/>
          </a:p>
          <a:p>
            <a:pPr lvl="1"/>
            <a:r>
              <a:rPr lang="en-US" sz="1150" dirty="0">
                <a:sym typeface="Calibri"/>
              </a:rPr>
              <a:t>If, after a maximum of two years and efforts to trace the child’s family have not been successful or have not been found to be in the child’s best interests, action could be taken to formalize the care arrangement where there are government structures with the capacity to do so (if this has not been done already) and if in the best interests of the child.</a:t>
            </a:r>
          </a:p>
          <a:p>
            <a:r>
              <a:rPr lang="en-US" sz="1150" i="1" dirty="0">
                <a:sym typeface="Calibri"/>
              </a:rPr>
              <a:t>Continue open and transparent discussions with the child and the family about the final goal of family reunification, especially when strong bonds have been formed between the child and the foster family</a:t>
            </a:r>
          </a:p>
          <a:p>
            <a:pPr lvl="1"/>
            <a:r>
              <a:rPr lang="en-US" sz="1150" i="1" dirty="0">
                <a:sym typeface="Calibri"/>
              </a:rPr>
              <a:t>Manage expectations and to prevent negative emotional consequences</a:t>
            </a:r>
          </a:p>
          <a:p>
            <a:pPr lvl="1"/>
            <a:r>
              <a:rPr lang="en-US" sz="1150" i="1" dirty="0">
                <a:sym typeface="Calibri"/>
              </a:rPr>
              <a:t>Provide opportunities to the child and caring family to express their views and feelings</a:t>
            </a:r>
          </a:p>
          <a:p>
            <a:pPr lvl="1"/>
            <a:r>
              <a:rPr lang="en-US" sz="1150" i="1" dirty="0">
                <a:sym typeface="Calibri"/>
              </a:rPr>
              <a:t>Ensure the child knows how to make contact with caseworker to discuss if he/she wishes.</a:t>
            </a:r>
            <a:endParaRPr lang="en-US" sz="1150" i="1" dirty="0"/>
          </a:p>
          <a:p>
            <a:r>
              <a:rPr lang="en-US" sz="1150" i="1" dirty="0">
                <a:sym typeface="Calibri"/>
              </a:rPr>
              <a:t>The caring relationship may also become strained or unviable if it goes on for a long time</a:t>
            </a:r>
          </a:p>
          <a:p>
            <a:pPr lvl="1"/>
            <a:r>
              <a:rPr lang="en-US" sz="1150" i="1" dirty="0">
                <a:sym typeface="Calibri"/>
              </a:rPr>
              <a:t>Early warning signs need to be acted upon with additional support etc. or even a change of care arrangement (only as last resort).</a:t>
            </a:r>
          </a:p>
        </p:txBody>
      </p:sp>
      <p:sp>
        <p:nvSpPr>
          <p:cNvPr id="3" name="Slide Image Placeholder 2">
            <a:extLst>
              <a:ext uri="{FF2B5EF4-FFF2-40B4-BE49-F238E27FC236}">
                <a16:creationId xmlns:a16="http://schemas.microsoft.com/office/drawing/2014/main" id="{16C424AB-642C-C773-0E90-0B0977F27C5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427DE60-2BEF-D58F-6F88-A23BDF02541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63</a:t>
            </a:fld>
            <a:endParaRPr lang="en-US" sz="1200" dirty="0">
              <a:latin typeface="+mn-lt"/>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1" name="Google Shape;991;p47: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Where alternative care of infants is involved, assessment and planning must include the Infant and Young Children Feeding or Nutrition Team as well as health workers i.e., nurses or midwives. </a:t>
            </a:r>
          </a:p>
          <a:p>
            <a:r>
              <a:rPr lang="en-US" i="1" dirty="0">
                <a:sym typeface="Calibri"/>
              </a:rPr>
              <a:t>This is essential to ensure safe infant feeding and protocols regarding wet nursing are followed. </a:t>
            </a:r>
          </a:p>
          <a:p>
            <a:r>
              <a:rPr lang="en-US" i="1" dirty="0">
                <a:sym typeface="Calibri"/>
              </a:rPr>
              <a:t>Caseworkers should have a basic understanding of developmental stages as well as an understanding of local ways of taking care of young children</a:t>
            </a:r>
          </a:p>
          <a:p>
            <a:r>
              <a:rPr lang="en-US" i="1" dirty="0">
                <a:sym typeface="Calibri"/>
              </a:rPr>
              <a:t>This ensures caseworkers are aware of problems and able to provide appropriate support to caregivers. </a:t>
            </a:r>
          </a:p>
          <a:p>
            <a:r>
              <a:rPr lang="en-US" i="1" dirty="0">
                <a:sym typeface="Calibri"/>
              </a:rPr>
              <a:t>The case plan should be recorded on the CPIMS Form 3A Case Plan.</a:t>
            </a:r>
          </a:p>
          <a:p>
            <a:endParaRPr lang="en-US" dirty="0">
              <a:sym typeface="Calibri"/>
            </a:endParaRPr>
          </a:p>
        </p:txBody>
      </p:sp>
      <p:sp>
        <p:nvSpPr>
          <p:cNvPr id="3" name="Slide Image Placeholder 2">
            <a:extLst>
              <a:ext uri="{FF2B5EF4-FFF2-40B4-BE49-F238E27FC236}">
                <a16:creationId xmlns:a16="http://schemas.microsoft.com/office/drawing/2014/main" id="{98AB0D6D-CA39-43EF-C695-7045EE76295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34A393E-2434-8B93-F64F-6046EC212BF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64</a:t>
            </a:fld>
            <a:endParaRPr lang="en-US" sz="1200" dirty="0">
              <a:latin typeface="+mn-l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9" name="Google Shape;999;p48:notes"/>
          <p:cNvSpPr txBox="1">
            <a:spLocks noGrp="1"/>
          </p:cNvSpPr>
          <p:nvPr>
            <p:ph type="body" idx="1"/>
          </p:nvPr>
        </p:nvSpPr>
        <p:spPr/>
        <p:txBody>
          <a:bodyPr/>
          <a:lstStyle/>
          <a:p>
            <a:pPr marL="0" indent="0">
              <a:buNone/>
            </a:pPr>
            <a:r>
              <a:rPr lang="en-US" b="1" dirty="0">
                <a:sym typeface="Calibri"/>
              </a:rPr>
              <a:t>GROUP WORK (10 minutes)</a:t>
            </a:r>
          </a:p>
          <a:p>
            <a:r>
              <a:rPr lang="en-US" dirty="0">
                <a:sym typeface="Calibri"/>
              </a:rPr>
              <a:t>Divide participants into four groups.</a:t>
            </a:r>
          </a:p>
          <a:p>
            <a:r>
              <a:rPr lang="en-US" i="1" dirty="0">
                <a:sym typeface="Calibri"/>
              </a:rPr>
              <a:t>The objective of this exercise is to clarify the procedures and measures needed to establish and support community-based care options where these are not in place.</a:t>
            </a:r>
          </a:p>
          <a:p>
            <a:r>
              <a:rPr lang="en-US" i="1" dirty="0">
                <a:sym typeface="Calibri"/>
              </a:rPr>
              <a:t>Each group will work on a different element as follows:</a:t>
            </a:r>
          </a:p>
          <a:p>
            <a:pPr lvl="1"/>
            <a:r>
              <a:rPr lang="en-US" i="1" dirty="0">
                <a:sym typeface="Calibri"/>
              </a:rPr>
              <a:t>Group 1: Eligibility criteria for foster carers and mentors</a:t>
            </a:r>
          </a:p>
          <a:p>
            <a:pPr lvl="1"/>
            <a:r>
              <a:rPr lang="en-US" i="1" dirty="0">
                <a:sym typeface="Calibri"/>
              </a:rPr>
              <a:t>Group 2: Matching foster carers and mentors</a:t>
            </a:r>
          </a:p>
          <a:p>
            <a:pPr lvl="1"/>
            <a:r>
              <a:rPr lang="en-US" i="1" dirty="0">
                <a:sym typeface="Calibri"/>
              </a:rPr>
              <a:t>Group 3: Agreements with foster carers and mentors</a:t>
            </a:r>
          </a:p>
          <a:p>
            <a:pPr lvl="1"/>
            <a:r>
              <a:rPr lang="en-US" i="1" dirty="0">
                <a:sym typeface="Calibri"/>
              </a:rPr>
              <a:t>Group 4: Preparation of child and caregiving family</a:t>
            </a:r>
          </a:p>
          <a:p>
            <a:r>
              <a:rPr lang="en-US" dirty="0">
                <a:sym typeface="Calibri"/>
              </a:rPr>
              <a:t>Remind participants of the Assessment and Screening questions and case planning.</a:t>
            </a:r>
          </a:p>
          <a:p>
            <a:r>
              <a:rPr lang="en-US" i="1" dirty="0">
                <a:sym typeface="Calibri"/>
              </a:rPr>
              <a:t>You will</a:t>
            </a:r>
          </a:p>
          <a:p>
            <a:pPr lvl="1"/>
            <a:r>
              <a:rPr lang="en-US" i="1" dirty="0">
                <a:sym typeface="Calibri"/>
              </a:rPr>
              <a:t>Use an agreed-upon process to complete each of these elements </a:t>
            </a:r>
          </a:p>
          <a:p>
            <a:pPr lvl="1"/>
            <a:r>
              <a:rPr lang="en-US" i="1" dirty="0">
                <a:sym typeface="Calibri"/>
              </a:rPr>
              <a:t>Create documentation which must be placed in the child’s case file</a:t>
            </a:r>
            <a:endParaRPr lang="en-US" i="1" dirty="0"/>
          </a:p>
          <a:p>
            <a:pPr lvl="1"/>
            <a:r>
              <a:rPr lang="en-US" i="1" dirty="0">
                <a:sym typeface="Calibri"/>
              </a:rPr>
              <a:t>Discuss and make notes on a flip chart on the topic you have been given</a:t>
            </a:r>
          </a:p>
          <a:p>
            <a:pPr lvl="2"/>
            <a:r>
              <a:rPr lang="en-US" i="1" dirty="0">
                <a:sym typeface="Calibri"/>
              </a:rPr>
              <a:t>For example group one, what criteria do you propose for foster carers/mentors?</a:t>
            </a:r>
          </a:p>
          <a:p>
            <a:pPr lvl="1"/>
            <a:r>
              <a:rPr lang="en-US" i="1" dirty="0">
                <a:sym typeface="Calibri"/>
              </a:rPr>
              <a:t>After 10 minutes, you can refer to the workbook to  compare with your ideas.</a:t>
            </a:r>
          </a:p>
          <a:p>
            <a:pPr lvl="2"/>
            <a:r>
              <a:rPr lang="en-US" dirty="0">
                <a:sym typeface="Calibri"/>
              </a:rPr>
              <a:t>Group 1: </a:t>
            </a:r>
            <a:r>
              <a:rPr lang="en-US" b="1" dirty="0">
                <a:sym typeface="Calibri"/>
              </a:rPr>
              <a:t>Workbook page 40-43</a:t>
            </a:r>
          </a:p>
          <a:p>
            <a:pPr lvl="2"/>
            <a:r>
              <a:rPr lang="en-US" dirty="0">
                <a:sym typeface="Calibri"/>
              </a:rPr>
              <a:t>Group 2: </a:t>
            </a:r>
            <a:r>
              <a:rPr lang="en-US" b="1" dirty="0">
                <a:sym typeface="Calibri"/>
              </a:rPr>
              <a:t>Workbook page 44-46</a:t>
            </a:r>
          </a:p>
          <a:p>
            <a:pPr lvl="2"/>
            <a:r>
              <a:rPr lang="en-US" dirty="0">
                <a:sym typeface="Calibri"/>
              </a:rPr>
              <a:t>Group 3: </a:t>
            </a:r>
            <a:r>
              <a:rPr lang="en-US" b="1" dirty="0">
                <a:sym typeface="Calibri"/>
              </a:rPr>
              <a:t>Workbook page 47-52</a:t>
            </a:r>
          </a:p>
          <a:p>
            <a:pPr lvl="2"/>
            <a:r>
              <a:rPr lang="en-US" dirty="0">
                <a:sym typeface="Calibri"/>
              </a:rPr>
              <a:t>Group 4: </a:t>
            </a:r>
            <a:r>
              <a:rPr lang="en-US" b="1" dirty="0">
                <a:sym typeface="Calibri"/>
              </a:rPr>
              <a:t>Workbook page 53-54</a:t>
            </a:r>
          </a:p>
          <a:p>
            <a:pPr lvl="1"/>
            <a:r>
              <a:rPr lang="en-US" i="1" dirty="0">
                <a:sym typeface="Calibri"/>
              </a:rPr>
              <a:t>Attach your flip charts to the wall when you have finished</a:t>
            </a:r>
          </a:p>
          <a:p>
            <a:pPr lvl="1"/>
            <a:r>
              <a:rPr lang="en-US" i="1" dirty="0">
                <a:sym typeface="Calibri"/>
              </a:rPr>
              <a:t>We will not ask you to present your ideas but will do a gallery walk and have a discussion in plenary afterwards</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dirty="0">
              <a:sym typeface="Calibri"/>
            </a:endParaRPr>
          </a:p>
        </p:txBody>
      </p:sp>
      <p:sp>
        <p:nvSpPr>
          <p:cNvPr id="3" name="Slide Image Placeholder 2">
            <a:extLst>
              <a:ext uri="{FF2B5EF4-FFF2-40B4-BE49-F238E27FC236}">
                <a16:creationId xmlns:a16="http://schemas.microsoft.com/office/drawing/2014/main" id="{F2169F93-7791-922C-D51D-4EFDC8B11D8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8711E5-45CB-532E-5C02-0EBDEA7E1C3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65</a:t>
            </a:fld>
            <a:endParaRPr lang="en-US" sz="1200" dirty="0">
              <a:latin typeface="+mn-l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n-US" i="1" dirty="0">
                <a:sym typeface="Calibri"/>
              </a:rPr>
              <a:t>Foster carer and mentors</a:t>
            </a:r>
          </a:p>
          <a:p>
            <a:pPr lvl="1"/>
            <a:r>
              <a:rPr lang="en-US" i="1" dirty="0">
                <a:sym typeface="Calibri"/>
              </a:rPr>
              <a:t>Note that while certain criteria and characteristics apply to foster carers and mentors, their roles are very different and suitability as a mentor does not necessarily compare to suitability as a foster carer.</a:t>
            </a:r>
          </a:p>
          <a:p>
            <a:pPr lvl="1"/>
            <a:r>
              <a:rPr lang="en-US" i="1" dirty="0">
                <a:sym typeface="Calibri"/>
              </a:rPr>
              <a:t>Persons should be assessed for a specific role, either mentor or foster carer.</a:t>
            </a:r>
          </a:p>
          <a:p>
            <a:pPr marL="0" indent="0">
              <a:buNone/>
            </a:pPr>
            <a:endParaRPr lang="en-US" b="1" dirty="0">
              <a:sym typeface="Calibri"/>
            </a:endParaRPr>
          </a:p>
          <a:p>
            <a:pPr marL="0" indent="0">
              <a:buNone/>
            </a:pPr>
            <a:r>
              <a:rPr lang="en-US" b="1" dirty="0">
                <a:sym typeface="Calibri"/>
              </a:rPr>
              <a:t>GALLERY WALK (15 minutes)</a:t>
            </a:r>
          </a:p>
          <a:p>
            <a:r>
              <a:rPr lang="en-US" dirty="0">
                <a:sym typeface="Calibri"/>
              </a:rPr>
              <a:t>The groups should walk around and look at the flip charts of the other groups then ask questions and discuss in plenary. (30 minutes)</a:t>
            </a:r>
          </a:p>
          <a:p>
            <a:pPr marL="0" indent="0">
              <a:buNone/>
            </a:pPr>
            <a:endParaRPr lang="en-US" dirty="0">
              <a:sym typeface="Calibri"/>
            </a:endParaRPr>
          </a:p>
          <a:p>
            <a:pPr marL="0" indent="0">
              <a:buNone/>
            </a:pPr>
            <a:r>
              <a:rPr lang="en-US" b="1" dirty="0">
                <a:sym typeface="Calibri"/>
              </a:rPr>
              <a:t>PLENARY DISCUSSION (15 minutes)</a:t>
            </a:r>
          </a:p>
          <a:p>
            <a:r>
              <a:rPr lang="en-US" dirty="0">
                <a:sym typeface="Calibri"/>
              </a:rPr>
              <a:t>For the discussion on Group 2 Matching foster carers and mentors: </a:t>
            </a:r>
          </a:p>
          <a:p>
            <a:pPr lvl="1"/>
            <a:r>
              <a:rPr lang="en-US" i="1" dirty="0">
                <a:sym typeface="Calibri"/>
              </a:rPr>
              <a:t>Evidence shows the matching is a very important part of the process.</a:t>
            </a:r>
          </a:p>
          <a:p>
            <a:pPr lvl="1"/>
            <a:r>
              <a:rPr lang="en-US" i="1" dirty="0">
                <a:sym typeface="Calibri"/>
              </a:rPr>
              <a:t>Matching the culture, language and religion of the child will help facilitate the placement and maintain the child’s sense of identity, but it may not be the key criterion in every case. </a:t>
            </a:r>
            <a:endParaRPr lang="en-US" i="1" dirty="0"/>
          </a:p>
          <a:p>
            <a:pPr lvl="1"/>
            <a:r>
              <a:rPr lang="en-US" i="1" dirty="0">
                <a:sym typeface="Calibri"/>
              </a:rPr>
              <a:t>There may be differences in the child’s preferences and outcomes of the assessment/views of the caseworker. </a:t>
            </a:r>
          </a:p>
          <a:p>
            <a:pPr lvl="1"/>
            <a:r>
              <a:rPr lang="en-US" i="1" dirty="0">
                <a:sym typeface="Calibri"/>
              </a:rPr>
              <a:t>For this reason, matching should never be agreed by only one person – the decision of the caseworker should always be approved by the casework supervisor or manager.</a:t>
            </a:r>
            <a:endParaRPr lang="en-US" dirty="0">
              <a:sym typeface="Calibri"/>
            </a:endParaRPr>
          </a:p>
          <a:p>
            <a:endParaRPr lang="en-US" dirty="0">
              <a:sym typeface="Calibri"/>
            </a:endParaRPr>
          </a:p>
          <a:p>
            <a:endParaRPr lang="en-US" dirty="0">
              <a:sym typeface="Calibri"/>
            </a:endParaRPr>
          </a:p>
          <a:p>
            <a:endParaRPr lang="en-US" dirty="0">
              <a:sym typeface="Calibri"/>
            </a:endParaRPr>
          </a:p>
        </p:txBody>
      </p:sp>
      <p:sp>
        <p:nvSpPr>
          <p:cNvPr id="2" name="Google Shape;725;p48:notes">
            <a:extLst>
              <a:ext uri="{FF2B5EF4-FFF2-40B4-BE49-F238E27FC236}">
                <a16:creationId xmlns:a16="http://schemas.microsoft.com/office/drawing/2014/main" id="{5D326D04-B5A9-A0F1-1F74-6B0CCC4FD76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66</a:t>
            </a:fld>
            <a:endParaRPr lang="en-US" sz="1200" dirty="0">
              <a:latin typeface="+mn-lt"/>
            </a:endParaRPr>
          </a:p>
        </p:txBody>
      </p:sp>
    </p:spTree>
    <p:extLst>
      <p:ext uri="{BB962C8B-B14F-4D97-AF65-F5344CB8AC3E}">
        <p14:creationId xmlns:p14="http://schemas.microsoft.com/office/powerpoint/2010/main" val="428088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9" name="Google Shape;1009;p49: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6D1C0CDD-826F-36B6-CC8E-7FE34451F2F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31C1AE6-DC44-33F7-4C7C-36C977E6CE7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67</a:t>
            </a:fld>
            <a:endParaRPr lang="en-US" sz="1200" dirty="0">
              <a:latin typeface="+mn-lt"/>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2" name="Google Shape;1022;p50: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At the end of this session, participants should be able to:</a:t>
            </a:r>
            <a:endParaRPr lang="en-US" i="1" dirty="0"/>
          </a:p>
          <a:p>
            <a:r>
              <a:rPr lang="en-US" dirty="0">
                <a:sym typeface="Calibri"/>
              </a:rPr>
              <a:t>Present the slide</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ED6A8D7F-45BC-E035-EBD3-67BC4782B95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A992205-00DF-3329-D12C-1B5B3E74CFC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68</a:t>
            </a:fld>
            <a:endParaRPr lang="en-US" sz="1200" dirty="0">
              <a:latin typeface="+mn-lt"/>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9" name="Google Shape;1039;p51: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i="1" dirty="0">
                <a:sym typeface="Calibri"/>
              </a:rPr>
              <a:t>The same principles apply for the implementation of the case plan for UASC as for all children receiving case management. </a:t>
            </a:r>
            <a:endParaRPr lang="en-US" i="1" dirty="0"/>
          </a:p>
          <a:p>
            <a:r>
              <a:rPr lang="en-US" i="1" dirty="0">
                <a:sym typeface="Calibri"/>
              </a:rPr>
              <a:t>Actions that particularly apply for UASC are: </a:t>
            </a:r>
          </a:p>
          <a:p>
            <a:pPr lvl="1"/>
            <a:r>
              <a:rPr lang="en-US" i="1" dirty="0">
                <a:sym typeface="Calibri"/>
              </a:rPr>
              <a:t>family tracing; </a:t>
            </a:r>
          </a:p>
          <a:p>
            <a:pPr lvl="1"/>
            <a:r>
              <a:rPr lang="en-US" i="1" dirty="0">
                <a:sym typeface="Calibri"/>
              </a:rPr>
              <a:t>support to establish and maintain family contact; </a:t>
            </a:r>
          </a:p>
          <a:p>
            <a:pPr lvl="1"/>
            <a:r>
              <a:rPr lang="en-US" i="1" dirty="0">
                <a:sym typeface="Calibri"/>
              </a:rPr>
              <a:t>verification; </a:t>
            </a:r>
          </a:p>
          <a:p>
            <a:pPr lvl="1"/>
            <a:r>
              <a:rPr lang="en-US" i="1" dirty="0">
                <a:sym typeface="Calibri"/>
              </a:rPr>
              <a:t>family reunification; </a:t>
            </a:r>
          </a:p>
          <a:p>
            <a:pPr lvl="1"/>
            <a:r>
              <a:rPr lang="en-US" i="1" dirty="0">
                <a:sym typeface="Calibri"/>
              </a:rPr>
              <a:t>reintegration support after family reunification; </a:t>
            </a:r>
          </a:p>
          <a:p>
            <a:pPr lvl="1"/>
            <a:r>
              <a:rPr lang="en-US" i="1" dirty="0">
                <a:sym typeface="Calibri"/>
              </a:rPr>
              <a:t>monitoring and providing ongoing support to ensure quality and sustainability of alternative care arrangements. </a:t>
            </a:r>
          </a:p>
          <a:p>
            <a:r>
              <a:rPr lang="en-US" i="1" dirty="0">
                <a:sym typeface="Calibri"/>
              </a:rPr>
              <a:t>All these interventions form part of the broader case management implementation plan and are interlinked with the other interventions planned to address the overall situation of the child.</a:t>
            </a:r>
          </a:p>
          <a:p>
            <a:r>
              <a:rPr lang="en-US" i="1" dirty="0">
                <a:sym typeface="Calibri"/>
              </a:rPr>
              <a:t>Psychosocial support will also be a key element for many children especially at certain times such as when </a:t>
            </a:r>
          </a:p>
          <a:p>
            <a:pPr lvl="1"/>
            <a:r>
              <a:rPr lang="en-US" i="1" dirty="0">
                <a:sym typeface="Calibri"/>
              </a:rPr>
              <a:t>information is shared on the death of a parent/ caregiver </a:t>
            </a:r>
          </a:p>
          <a:p>
            <a:pPr lvl="1"/>
            <a:r>
              <a:rPr lang="en-US" i="1" dirty="0">
                <a:sym typeface="Calibri"/>
              </a:rPr>
              <a:t>tracing is unsuccessful for a long period of time.</a:t>
            </a:r>
            <a:endParaRPr lang="en-US" i="1" dirty="0"/>
          </a:p>
          <a:p>
            <a:r>
              <a:rPr lang="en-US" i="1" dirty="0">
                <a:sym typeface="Calibri"/>
              </a:rPr>
              <a:t>Next UP</a:t>
            </a:r>
          </a:p>
          <a:p>
            <a:pPr lvl="1"/>
            <a:r>
              <a:rPr lang="en-US" i="1" dirty="0">
                <a:sym typeface="Calibri"/>
              </a:rPr>
              <a:t>We will look at monitoring alternative care </a:t>
            </a:r>
          </a:p>
          <a:p>
            <a:pPr lvl="1"/>
            <a:r>
              <a:rPr lang="en-US" i="1" dirty="0">
                <a:sym typeface="Calibri"/>
              </a:rPr>
              <a:t>We will have specific sessions to focus on the key steps involved in the FTR process. </a:t>
            </a:r>
            <a:endParaRPr lang="en-US" i="1" dirty="0"/>
          </a:p>
          <a:p>
            <a:endParaRPr lang="en-US" dirty="0">
              <a:sym typeface="Calibri"/>
            </a:endParaRPr>
          </a:p>
        </p:txBody>
      </p:sp>
      <p:sp>
        <p:nvSpPr>
          <p:cNvPr id="3" name="Slide Image Placeholder 2">
            <a:extLst>
              <a:ext uri="{FF2B5EF4-FFF2-40B4-BE49-F238E27FC236}">
                <a16:creationId xmlns:a16="http://schemas.microsoft.com/office/drawing/2014/main" id="{45E050B4-98BD-31B4-BCE0-C791AD94FA1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78FBAC7-7C77-77B2-9EF8-1AE301DAFB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69</a:t>
            </a:fld>
            <a:endParaRPr lang="en-US"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8" name="Google Shape;288;p5:notes"/>
          <p:cNvSpPr txBox="1">
            <a:spLocks noGrp="1"/>
          </p:cNvSpPr>
          <p:nvPr>
            <p:ph type="body" idx="1"/>
          </p:nvPr>
        </p:nvSpPr>
        <p:spPr/>
        <p:txBody>
          <a:bodyPr/>
          <a:lstStyle/>
          <a:p>
            <a:pPr marL="0" indent="0">
              <a:buNone/>
            </a:pPr>
            <a:r>
              <a:rPr lang="en-US" b="1" dirty="0">
                <a:sym typeface="Calibri"/>
              </a:rPr>
              <a:t>EXPLANATION</a:t>
            </a:r>
            <a:endParaRPr lang="en-US" b="1" dirty="0"/>
          </a:p>
          <a:p>
            <a:r>
              <a:rPr lang="en-US" dirty="0">
                <a:sym typeface="Calibri"/>
              </a:rPr>
              <a:t>Present the slide</a:t>
            </a:r>
          </a:p>
        </p:txBody>
      </p:sp>
      <p:sp>
        <p:nvSpPr>
          <p:cNvPr id="4" name="Slide Image Placeholder 3">
            <a:extLst>
              <a:ext uri="{FF2B5EF4-FFF2-40B4-BE49-F238E27FC236}">
                <a16:creationId xmlns:a16="http://schemas.microsoft.com/office/drawing/2014/main" id="{AC46958E-BC56-22EE-ED13-65BB4B81162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F61DF0B-82CA-2375-E6BF-1B22E46C71D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dirty="0">
              <a:latin typeface="+mn-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4" name="Google Shape;1054;p52:notes"/>
          <p:cNvSpPr txBox="1">
            <a:spLocks noGrp="1"/>
          </p:cNvSpPr>
          <p:nvPr>
            <p:ph type="body" idx="1"/>
          </p:nvPr>
        </p:nvSpPr>
        <p:spPr/>
        <p:txBody>
          <a:bodyPr/>
          <a:lstStyle/>
          <a:p>
            <a:pPr marL="0" indent="0">
              <a:buNone/>
            </a:pPr>
            <a:r>
              <a:rPr lang="en-US" b="1" dirty="0">
                <a:sym typeface="Calibri"/>
              </a:rPr>
              <a:t>PLENARY DISCUSSION</a:t>
            </a:r>
          </a:p>
          <a:p>
            <a:r>
              <a:rPr lang="en-US" i="1" dirty="0">
                <a:sym typeface="Calibri"/>
              </a:rPr>
              <a:t>Implementation is about following up on all the actions and interventions agreed in the case plan. </a:t>
            </a:r>
          </a:p>
          <a:p>
            <a:r>
              <a:rPr lang="en-US" i="1" dirty="0">
                <a:sym typeface="Calibri"/>
              </a:rPr>
              <a:t>How does monitoring happen here in this context? </a:t>
            </a:r>
            <a:endParaRPr lang="en-US" i="1" dirty="0"/>
          </a:p>
          <a:p>
            <a:r>
              <a:rPr lang="en-US" i="1" dirty="0">
                <a:sym typeface="Calibri"/>
              </a:rPr>
              <a:t>The specific objectives of monitoring will be set out in the case plan. </a:t>
            </a:r>
          </a:p>
          <a:p>
            <a:r>
              <a:rPr lang="en-US" i="1" dirty="0">
                <a:sym typeface="Calibri"/>
              </a:rPr>
              <a:t>Can you give examples of some objectives when monitoring children in alternative care? </a:t>
            </a:r>
          </a:p>
          <a:p>
            <a:r>
              <a:rPr lang="en-US" i="1" dirty="0">
                <a:sym typeface="Calibri"/>
              </a:rPr>
              <a:t>What do you think the objectives are for the first home visit?  </a:t>
            </a:r>
          </a:p>
          <a:p>
            <a:pPr lvl="1"/>
            <a:r>
              <a:rPr lang="en-US" dirty="0">
                <a:sym typeface="Calibri"/>
              </a:rPr>
              <a:t>Highlight the importance of </a:t>
            </a:r>
          </a:p>
          <a:p>
            <a:pPr lvl="2"/>
            <a:r>
              <a:rPr lang="en-US" dirty="0">
                <a:sym typeface="Calibri"/>
              </a:rPr>
              <a:t>establishing a positive relationship</a:t>
            </a:r>
          </a:p>
          <a:p>
            <a:pPr lvl="2"/>
            <a:r>
              <a:rPr lang="en-US" dirty="0">
                <a:sym typeface="Calibri"/>
              </a:rPr>
              <a:t>building trust </a:t>
            </a:r>
          </a:p>
          <a:p>
            <a:pPr lvl="2"/>
            <a:r>
              <a:rPr lang="en-US" dirty="0">
                <a:sym typeface="Calibri"/>
              </a:rPr>
              <a:t>demonstrating empathy in all communication</a:t>
            </a:r>
          </a:p>
        </p:txBody>
      </p:sp>
      <p:sp>
        <p:nvSpPr>
          <p:cNvPr id="3" name="Slide Image Placeholder 2">
            <a:extLst>
              <a:ext uri="{FF2B5EF4-FFF2-40B4-BE49-F238E27FC236}">
                <a16:creationId xmlns:a16="http://schemas.microsoft.com/office/drawing/2014/main" id="{206094EF-6525-24B5-5654-EFBCE2875CA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63CE5A7-4374-8EC4-3C29-C33A42C6FF6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70</a:t>
            </a:fld>
            <a:endParaRPr lang="en-US" sz="1200" dirty="0">
              <a:latin typeface="+mn-lt"/>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1" name="Google Shape;1071;p53: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Edit this slide based on the roles of different actors in monitoring in your context. </a:t>
            </a:r>
            <a:endParaRPr lang="en-US" dirty="0"/>
          </a:p>
          <a:p>
            <a:pPr marL="0" indent="0">
              <a:buNone/>
            </a:pPr>
            <a:r>
              <a:rPr lang="en-US" b="1" dirty="0">
                <a:highlight>
                  <a:schemeClr val="lt1"/>
                </a:highlight>
                <a:sym typeface="Helvetica Neue"/>
              </a:rPr>
              <a:t>_____________________________________________________________________________</a:t>
            </a:r>
            <a:endParaRPr lang="en-US" b="0" dirty="0"/>
          </a:p>
          <a:p>
            <a:endParaRPr lang="en-US" dirty="0">
              <a:sym typeface="Calibri"/>
            </a:endParaRPr>
          </a:p>
          <a:p>
            <a:pPr marL="0" indent="0">
              <a:buNone/>
            </a:pPr>
            <a:r>
              <a:rPr lang="en-US" b="1" dirty="0">
                <a:sym typeface="Calibri"/>
              </a:rPr>
              <a:t>PLENARY DISCUSSION</a:t>
            </a:r>
            <a:endParaRPr lang="en-US" b="1" dirty="0"/>
          </a:p>
          <a:p>
            <a:r>
              <a:rPr lang="en-US" i="1" dirty="0">
                <a:sym typeface="Calibri"/>
              </a:rPr>
              <a:t>A mix of trained volunteers </a:t>
            </a:r>
          </a:p>
          <a:p>
            <a:pPr lvl="1"/>
            <a:r>
              <a:rPr lang="en-US" i="1" dirty="0">
                <a:sym typeface="Calibri"/>
              </a:rPr>
              <a:t>When supported and supervised by caseworkers, it can be an effective and sustainable approach to monitoring alternative care </a:t>
            </a:r>
          </a:p>
          <a:p>
            <a:pPr lvl="1"/>
            <a:r>
              <a:rPr lang="en-US" i="1" dirty="0">
                <a:sym typeface="Calibri"/>
              </a:rPr>
              <a:t>This has the added benefit of building local capacity and sustainability. </a:t>
            </a:r>
          </a:p>
          <a:p>
            <a:r>
              <a:rPr lang="en-US" i="1" dirty="0">
                <a:sym typeface="Calibri"/>
              </a:rPr>
              <a:t>Links with other sectors where staff and volunteers are in regular contact with the child/ren</a:t>
            </a:r>
          </a:p>
          <a:p>
            <a:pPr lvl="1"/>
            <a:r>
              <a:rPr lang="en-US" i="1" dirty="0">
                <a:sym typeface="Calibri"/>
              </a:rPr>
              <a:t>E.g. Child Friendly Spaces (CFS) </a:t>
            </a:r>
          </a:p>
          <a:p>
            <a:pPr lvl="1"/>
            <a:r>
              <a:rPr lang="en-US" i="1" dirty="0">
                <a:sym typeface="Calibri"/>
              </a:rPr>
              <a:t>This helps in gaining a wider perspective of how a child is getting on in their care arrangement.</a:t>
            </a:r>
          </a:p>
          <a:p>
            <a:pPr marL="457200" lvl="1" indent="0">
              <a:buNone/>
            </a:pPr>
            <a:endParaRPr lang="en-US" i="1" dirty="0">
              <a:sym typeface="Calibri"/>
            </a:endParaRPr>
          </a:p>
          <a:p>
            <a:pPr marL="0" indent="0">
              <a:buNone/>
            </a:pPr>
            <a:r>
              <a:rPr lang="en-US" b="0" i="0" dirty="0">
                <a:sym typeface="Calibri"/>
              </a:rPr>
              <a:t>Facilitator’s tip: More information on working with volunteers can be found in the Community Support Volunteers for UASC Toolkit and </a:t>
            </a:r>
            <a:r>
              <a:rPr lang="en-US" b="0" i="0" dirty="0" err="1">
                <a:sym typeface="Calibri"/>
              </a:rPr>
              <a:t>Communiy</a:t>
            </a:r>
            <a:r>
              <a:rPr lang="en-US" b="0" i="0" dirty="0">
                <a:sym typeface="Calibri"/>
              </a:rPr>
              <a:t> Volunteers in Case Management training. Both are very good resource for developing this approach. </a:t>
            </a:r>
          </a:p>
          <a:p>
            <a:endParaRPr lang="en-US" dirty="0">
              <a:sym typeface="Calibri"/>
            </a:endParaRPr>
          </a:p>
        </p:txBody>
      </p:sp>
      <p:sp>
        <p:nvSpPr>
          <p:cNvPr id="3" name="Slide Image Placeholder 2">
            <a:extLst>
              <a:ext uri="{FF2B5EF4-FFF2-40B4-BE49-F238E27FC236}">
                <a16:creationId xmlns:a16="http://schemas.microsoft.com/office/drawing/2014/main" id="{E15576BB-ABD7-FE79-13BC-2DBA8706E9E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0F7E2F2-65E1-5885-B823-C02DD80130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71</a:t>
            </a:fld>
            <a:endParaRPr lang="en-US" sz="1200" dirty="0">
              <a:latin typeface="+mn-lt"/>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1" name="Google Shape;1081;p54: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r>
              <a:rPr lang="en-US" dirty="0">
                <a:sym typeface="Calibri"/>
              </a:rPr>
              <a:t>Supplement with the points below</a:t>
            </a:r>
          </a:p>
          <a:p>
            <a:r>
              <a:rPr lang="en-US" b="1" dirty="0">
                <a:sym typeface="Calibri"/>
              </a:rPr>
              <a:t>Communication and exchange information</a:t>
            </a:r>
          </a:p>
          <a:p>
            <a:pPr lvl="1"/>
            <a:r>
              <a:rPr lang="en-US" dirty="0">
                <a:sym typeface="Calibri"/>
              </a:rPr>
              <a:t>A two-way process for communication between child/caseworker and caregiver/caseworker is important</a:t>
            </a:r>
          </a:p>
          <a:p>
            <a:pPr lvl="1"/>
            <a:r>
              <a:rPr lang="en-US" dirty="0">
                <a:sym typeface="Calibri"/>
              </a:rPr>
              <a:t>Make available culturally appropriate information on constructive coping methods.</a:t>
            </a:r>
          </a:p>
          <a:p>
            <a:r>
              <a:rPr lang="en-US" b="1" dirty="0">
                <a:sym typeface="Calibri"/>
              </a:rPr>
              <a:t>Supporting foster carers</a:t>
            </a:r>
          </a:p>
          <a:p>
            <a:pPr lvl="1"/>
            <a:r>
              <a:rPr lang="en-US" dirty="0">
                <a:sym typeface="Calibri"/>
              </a:rPr>
              <a:t>Caseworkers can give referral to support groups for foster carers</a:t>
            </a:r>
          </a:p>
          <a:p>
            <a:pPr lvl="1"/>
            <a:r>
              <a:rPr lang="en-US" dirty="0">
                <a:sym typeface="Calibri"/>
              </a:rPr>
              <a:t>Caseworkers can be pro-active in helping to establish foster carers’ support groups and if needed for kinship carers.</a:t>
            </a:r>
          </a:p>
          <a:p>
            <a:r>
              <a:rPr lang="en-US" b="1" dirty="0">
                <a:sym typeface="Calibri"/>
              </a:rPr>
              <a:t>Helping caregivers to develop positive discipline techniques</a:t>
            </a:r>
          </a:p>
          <a:p>
            <a:pPr lvl="1"/>
            <a:r>
              <a:rPr lang="en-US" dirty="0">
                <a:sym typeface="Calibri"/>
              </a:rPr>
              <a:t>i.e., based on Positive Discipline in Everyday Parenting/Families Make the Difference.</a:t>
            </a:r>
          </a:p>
          <a:p>
            <a:r>
              <a:rPr lang="en-US" b="1" dirty="0">
                <a:sym typeface="Calibri"/>
              </a:rPr>
              <a:t>Preventing secondary separations:</a:t>
            </a:r>
            <a:r>
              <a:rPr lang="en-US" dirty="0">
                <a:sym typeface="Calibri"/>
              </a:rPr>
              <a:t> help families access all available/appropriate support by:</a:t>
            </a:r>
            <a:endParaRPr lang="en-US" dirty="0"/>
          </a:p>
          <a:p>
            <a:pPr lvl="1"/>
            <a:r>
              <a:rPr lang="en-US" dirty="0">
                <a:sym typeface="Calibri"/>
              </a:rPr>
              <a:t>Providing information on basic services.</a:t>
            </a:r>
          </a:p>
          <a:p>
            <a:pPr lvl="1"/>
            <a:r>
              <a:rPr lang="en-US" dirty="0">
                <a:sym typeface="Calibri"/>
              </a:rPr>
              <a:t>Making referrals for specialist services, where necessary.</a:t>
            </a:r>
          </a:p>
          <a:p>
            <a:pPr lvl="1"/>
            <a:r>
              <a:rPr lang="en-US" dirty="0">
                <a:sym typeface="Calibri"/>
              </a:rPr>
              <a:t>Ensuring the family have access to food and non-food item distributions, and any necessary adjustments have been made to accommodate additional children.</a:t>
            </a:r>
          </a:p>
          <a:p>
            <a:pPr lvl="1"/>
            <a:r>
              <a:rPr lang="en-GB" sz="1800" dirty="0">
                <a:solidFill>
                  <a:srgbClr val="4472C4"/>
                </a:solidFill>
                <a:effectLst/>
                <a:latin typeface="Calibri" panose="020F0502020204030204" pitchFamily="34" charset="0"/>
                <a:ea typeface="Calibri" panose="020F0502020204030204" pitchFamily="34" charset="0"/>
                <a:cs typeface="Arial" panose="020B0604020202020204" pitchFamily="34" charset="0"/>
              </a:rPr>
              <a:t>Providing psychosocial support to children and caregivers to strengthen attachment and bonding and to address any issues arising</a:t>
            </a:r>
            <a:endParaRPr lang="en-US" dirty="0">
              <a:sym typeface="Calibri"/>
            </a:endParaRPr>
          </a:p>
          <a:p>
            <a:pPr lvl="1"/>
            <a:r>
              <a:rPr lang="en-US" dirty="0">
                <a:sym typeface="Calibri"/>
              </a:rPr>
              <a:t>Referring families to social protection or livelihoods programs including Cash and Voucher Assistance</a:t>
            </a:r>
          </a:p>
          <a:p>
            <a:pPr lvl="2"/>
            <a:r>
              <a:rPr lang="en-US" dirty="0">
                <a:sym typeface="Calibri"/>
              </a:rPr>
              <a:t>The aim of cash and material support is to help prevent further separation and abandonment of children within the most marginalized households.</a:t>
            </a:r>
            <a:endParaRPr lang="en-US" dirty="0"/>
          </a:p>
          <a:p>
            <a:pPr lvl="1"/>
            <a:r>
              <a:rPr lang="en-US" dirty="0">
                <a:sym typeface="Calibri"/>
              </a:rPr>
              <a:t>Discreetly provide appropriate 'one off' targeted assistance</a:t>
            </a:r>
          </a:p>
          <a:p>
            <a:pPr lvl="2"/>
            <a:r>
              <a:rPr lang="en-US" dirty="0">
                <a:sym typeface="Calibri"/>
              </a:rPr>
              <a:t>This should be in line with the community’s living standards</a:t>
            </a:r>
          </a:p>
          <a:p>
            <a:pPr lvl="2"/>
            <a:r>
              <a:rPr lang="en-US" dirty="0">
                <a:sym typeface="Calibri"/>
              </a:rPr>
              <a:t>E.g. bedding/cooking items, school uniforms or books</a:t>
            </a:r>
          </a:p>
          <a:p>
            <a:pPr lvl="2"/>
            <a:r>
              <a:rPr lang="en-US" dirty="0">
                <a:sym typeface="Calibri"/>
              </a:rPr>
              <a:t>Where possible, such assistance should also be available to other families where children are vulnerable to separation</a:t>
            </a:r>
          </a:p>
        </p:txBody>
      </p:sp>
      <p:sp>
        <p:nvSpPr>
          <p:cNvPr id="3" name="Slide Image Placeholder 2">
            <a:extLst>
              <a:ext uri="{FF2B5EF4-FFF2-40B4-BE49-F238E27FC236}">
                <a16:creationId xmlns:a16="http://schemas.microsoft.com/office/drawing/2014/main" id="{1619E17B-E1D5-99C6-4FFC-EA15B688887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73A125-EC83-D70C-F894-70BC8472AA2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72</a:t>
            </a:fld>
            <a:endParaRPr lang="en-US" sz="1200" dirty="0">
              <a:latin typeface="+mn-lt"/>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6" name="Google Shape;1106;p55: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p>
          <a:p>
            <a:endParaRPr lang="en-US" dirty="0">
              <a:sym typeface="Calibri"/>
            </a:endParaRPr>
          </a:p>
        </p:txBody>
      </p:sp>
      <p:sp>
        <p:nvSpPr>
          <p:cNvPr id="3" name="Slide Image Placeholder 2">
            <a:extLst>
              <a:ext uri="{FF2B5EF4-FFF2-40B4-BE49-F238E27FC236}">
                <a16:creationId xmlns:a16="http://schemas.microsoft.com/office/drawing/2014/main" id="{7B8CD42A-E22E-0A7C-70A6-D491EF036AA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FE47594-8E74-B34C-8E37-7D1EC3427A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73</a:t>
            </a:fld>
            <a:endParaRPr lang="en-US" sz="1200" dirty="0">
              <a:latin typeface="+mn-lt"/>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6" name="Google Shape;1126;p56:notes"/>
          <p:cNvSpPr txBox="1">
            <a:spLocks noGrp="1"/>
          </p:cNvSpPr>
          <p:nvPr>
            <p:ph type="body" idx="1"/>
          </p:nvPr>
        </p:nvSpPr>
        <p:spPr/>
        <p:txBody>
          <a:bodyPr/>
          <a:lstStyle/>
          <a:p>
            <a:pPr marL="0" indent="0">
              <a:buNone/>
            </a:pPr>
            <a:r>
              <a:rPr lang="en-US" sz="1100" b="1" dirty="0">
                <a:sym typeface="Calibri"/>
              </a:rPr>
              <a:t>GROUP WORK (15 minutes)</a:t>
            </a:r>
          </a:p>
          <a:p>
            <a:r>
              <a:rPr lang="en-US" sz="1100" dirty="0">
                <a:sym typeface="Calibri"/>
              </a:rPr>
              <a:t>Divide participants into groups of 4 people</a:t>
            </a:r>
          </a:p>
          <a:p>
            <a:r>
              <a:rPr lang="en-US" sz="1100" dirty="0">
                <a:sym typeface="Calibri"/>
              </a:rPr>
              <a:t>Guide participants to </a:t>
            </a:r>
            <a:r>
              <a:rPr lang="en-US" sz="1100" b="1" dirty="0">
                <a:sym typeface="Calibri"/>
              </a:rPr>
              <a:t>Workbook page 57: Practicing monitoring visits</a:t>
            </a:r>
          </a:p>
          <a:p>
            <a:r>
              <a:rPr lang="en-US" sz="1100" i="1" dirty="0">
                <a:sym typeface="Calibri"/>
              </a:rPr>
              <a:t>The objective of this exercise is to practice communication during home visits through the use of a role play.</a:t>
            </a:r>
          </a:p>
          <a:p>
            <a:r>
              <a:rPr lang="en-US" sz="1100" i="1" dirty="0">
                <a:sym typeface="Calibri"/>
              </a:rPr>
              <a:t>This is an opportunity for you to practice in small groups – no one will be judging you. </a:t>
            </a:r>
          </a:p>
          <a:p>
            <a:r>
              <a:rPr lang="en-US" sz="1100" dirty="0">
                <a:sym typeface="Calibri"/>
              </a:rPr>
              <a:t>Circulate amongst participants during the exercise and provide constructive feedback/answer questions as necessary.</a:t>
            </a:r>
          </a:p>
          <a:p>
            <a:endParaRPr lang="en-US" sz="1100" dirty="0">
              <a:sym typeface="Calibri"/>
            </a:endParaRPr>
          </a:p>
          <a:p>
            <a:pPr marL="0" indent="0">
              <a:buNone/>
            </a:pPr>
            <a:r>
              <a:rPr lang="en-US" sz="1100" b="1" dirty="0">
                <a:sym typeface="Calibri"/>
              </a:rPr>
              <a:t>PLENARY DISCUSSION</a:t>
            </a:r>
          </a:p>
          <a:p>
            <a:r>
              <a:rPr lang="en-US" sz="1100" dirty="0">
                <a:sym typeface="Calibri"/>
              </a:rPr>
              <a:t>Invite participants to feedback on how they found the exercise </a:t>
            </a:r>
          </a:p>
          <a:p>
            <a:pPr marL="0" indent="0">
              <a:buNone/>
            </a:pPr>
            <a:endParaRPr lang="en-US" sz="1100" dirty="0">
              <a:sym typeface="Calibri"/>
            </a:endParaRPr>
          </a:p>
          <a:p>
            <a:pPr marL="0" indent="0">
              <a:buNone/>
            </a:pPr>
            <a:r>
              <a:rPr lang="en-US" sz="1100" b="1" dirty="0">
                <a:sym typeface="Calibri"/>
              </a:rPr>
              <a:t>EXPLANATION</a:t>
            </a:r>
          </a:p>
          <a:p>
            <a:r>
              <a:rPr lang="en-US" sz="1100" i="1" dirty="0">
                <a:sym typeface="Calibri"/>
              </a:rPr>
              <a:t>It is important to clearly explain your role, the limitations of your role and what they can expect from you;</a:t>
            </a:r>
            <a:endParaRPr lang="en-US" sz="1100" i="1" dirty="0"/>
          </a:p>
          <a:p>
            <a:r>
              <a:rPr lang="en-US" sz="1100" i="1" dirty="0">
                <a:sym typeface="Calibri"/>
              </a:rPr>
              <a:t>Instead of launching immediately into questioning, caseworkers can start by putting the parent/caregiver/child at ease and establishing a rapport</a:t>
            </a:r>
            <a:endParaRPr lang="en-US" sz="1100" i="1" dirty="0"/>
          </a:p>
          <a:p>
            <a:r>
              <a:rPr lang="en-US" sz="1100" i="1" dirty="0">
                <a:sym typeface="Calibri"/>
              </a:rPr>
              <a:t>The visit should empower the family that has agreed to care for an additional child</a:t>
            </a:r>
          </a:p>
          <a:p>
            <a:r>
              <a:rPr lang="en-US" sz="1100" i="1" dirty="0">
                <a:sym typeface="Calibri"/>
              </a:rPr>
              <a:t>The caseworker needs to hear from them </a:t>
            </a:r>
          </a:p>
          <a:p>
            <a:pPr lvl="1"/>
            <a:r>
              <a:rPr lang="en-US" sz="1100" i="1" dirty="0">
                <a:sym typeface="Calibri"/>
              </a:rPr>
              <a:t>how things are going</a:t>
            </a:r>
          </a:p>
          <a:p>
            <a:pPr lvl="1"/>
            <a:r>
              <a:rPr lang="en-US" sz="1100" i="1" dirty="0">
                <a:sym typeface="Calibri"/>
              </a:rPr>
              <a:t>the solutions they have found</a:t>
            </a:r>
          </a:p>
          <a:p>
            <a:pPr lvl="1"/>
            <a:r>
              <a:rPr lang="en-US" sz="1100" i="1" dirty="0">
                <a:sym typeface="Calibri"/>
              </a:rPr>
              <a:t>the challenges they are faced with</a:t>
            </a:r>
            <a:endParaRPr lang="en-US" sz="1100" i="1" dirty="0"/>
          </a:p>
          <a:p>
            <a:r>
              <a:rPr lang="en-US" sz="1100" i="1" dirty="0">
                <a:sym typeface="Calibri"/>
              </a:rPr>
              <a:t>Before leaving, the caseworker should ensure that both the child and the caregiver feel that they have a clear understanding of </a:t>
            </a:r>
          </a:p>
          <a:p>
            <a:pPr lvl="1"/>
            <a:r>
              <a:rPr lang="en-US" sz="1100" i="1" dirty="0">
                <a:sym typeface="Calibri"/>
              </a:rPr>
              <a:t>how everyone will work together</a:t>
            </a:r>
          </a:p>
          <a:p>
            <a:pPr lvl="1"/>
            <a:r>
              <a:rPr lang="en-US" sz="1100" i="1" dirty="0">
                <a:sym typeface="Calibri"/>
              </a:rPr>
              <a:t>what they can expect from the caseworker</a:t>
            </a:r>
          </a:p>
          <a:p>
            <a:pPr lvl="1"/>
            <a:r>
              <a:rPr lang="en-US" sz="1100" i="1" dirty="0">
                <a:sym typeface="Calibri"/>
              </a:rPr>
              <a:t>the next steps and timelines.</a:t>
            </a:r>
          </a:p>
          <a:p>
            <a:r>
              <a:rPr lang="en-US" sz="1100" i="1" dirty="0">
                <a:sym typeface="Calibri"/>
              </a:rPr>
              <a:t>Why is regular monitoring of the care arrangement so important?</a:t>
            </a:r>
          </a:p>
          <a:p>
            <a:pPr lvl="1"/>
            <a:r>
              <a:rPr lang="en-US" sz="1100" i="1" dirty="0">
                <a:sym typeface="Calibri"/>
              </a:rPr>
              <a:t>There are risks associated with all types of alternative care, so regular monitoring is mandatory according to the schedule agreed in the case plan.</a:t>
            </a:r>
          </a:p>
          <a:p>
            <a:pPr lvl="0"/>
            <a:r>
              <a:rPr lang="en-US" sz="1100" i="0" dirty="0">
                <a:sym typeface="Calibri"/>
              </a:rPr>
              <a:t>Review </a:t>
            </a:r>
            <a:r>
              <a:rPr lang="en-US" sz="1100" b="1" i="0" dirty="0">
                <a:sym typeface="Calibri"/>
              </a:rPr>
              <a:t>Workbook page 58-59: Observations and support on monitoring visits – children in community based care</a:t>
            </a:r>
            <a:endParaRPr lang="en-US" sz="1100" i="0" dirty="0">
              <a:sym typeface="Calibri"/>
            </a:endParaRPr>
          </a:p>
        </p:txBody>
      </p:sp>
      <p:sp>
        <p:nvSpPr>
          <p:cNvPr id="3" name="Slide Image Placeholder 2">
            <a:extLst>
              <a:ext uri="{FF2B5EF4-FFF2-40B4-BE49-F238E27FC236}">
                <a16:creationId xmlns:a16="http://schemas.microsoft.com/office/drawing/2014/main" id="{8B0F3814-0260-A0CC-D9F2-FE524626FE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5AF7649-30D8-1CE3-AA85-260066A2551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74</a:t>
            </a:fld>
            <a:endParaRPr lang="en-US" sz="1200" dirty="0">
              <a:latin typeface="+mn-lt"/>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6" name="Google Shape;1136;p57: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i="1" dirty="0">
                <a:sym typeface="Calibri"/>
              </a:rPr>
              <a:t>We will now be looking in detail at family tracing and reunification.</a:t>
            </a:r>
            <a:endParaRPr lang="en-US" i="1" dirty="0"/>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B6846358-4D0D-9F6E-BF3B-CE59E3BE892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EEB483F-8EA8-2A79-D017-ED57E5F1BB2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75</a:t>
            </a:fld>
            <a:endParaRPr lang="en-US" sz="1200" dirty="0">
              <a:latin typeface="+mn-l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9" name="Google Shape;1149;p58: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The role and the involvement of the caseworker in the family tracing and reunification process varies across contexts. </a:t>
            </a:r>
          </a:p>
          <a:p>
            <a:r>
              <a:rPr lang="en-US" dirty="0">
                <a:sym typeface="Calibri"/>
              </a:rPr>
              <a:t>The sessions on family tracing (5.1), documentation (5.2), verification (5.3), family reunification (5.4) and reintegration (5.5) must be fully covered when caseworkers play a distinct role in the family tracing and reunification process. </a:t>
            </a:r>
          </a:p>
          <a:p>
            <a:r>
              <a:rPr lang="en-US" dirty="0">
                <a:sym typeface="Calibri"/>
              </a:rPr>
              <a:t>The sessions should be adapted according to the role of the caseworker in the context and group work/case scenarios can be omitted if not relevant.</a:t>
            </a:r>
          </a:p>
          <a:p>
            <a:pPr marL="0" indent="0">
              <a:buNone/>
            </a:pPr>
            <a:r>
              <a:rPr lang="en-US" b="1" dirty="0">
                <a:highlight>
                  <a:schemeClr val="lt1"/>
                </a:highlight>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EXPLANATION</a:t>
            </a:r>
          </a:p>
          <a:p>
            <a:r>
              <a:rPr lang="en-US" i="1" dirty="0">
                <a:sym typeface="Calibri"/>
              </a:rPr>
              <a:t>In this session we are going to discuss family tracing interventions and different tracing methods in more detail. </a:t>
            </a:r>
          </a:p>
          <a:p>
            <a:r>
              <a:rPr lang="en-US" i="1" dirty="0">
                <a:sym typeface="Calibri"/>
              </a:rPr>
              <a:t>By the end of this session you should be able to list the core principles and explain different methods of family tracing.</a:t>
            </a:r>
          </a:p>
          <a:p>
            <a:endParaRPr lang="en-US" dirty="0">
              <a:sym typeface="Calibri"/>
            </a:endParaRPr>
          </a:p>
        </p:txBody>
      </p:sp>
      <p:sp>
        <p:nvSpPr>
          <p:cNvPr id="3" name="Slide Image Placeholder 2">
            <a:extLst>
              <a:ext uri="{FF2B5EF4-FFF2-40B4-BE49-F238E27FC236}">
                <a16:creationId xmlns:a16="http://schemas.microsoft.com/office/drawing/2014/main" id="{5F5C90DE-95DF-EF1C-045B-93CB7A61F7E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30BC9FB-CEC5-3F5D-3A82-0ED1F014A0F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76</a:t>
            </a:fld>
            <a:endParaRPr lang="en-US" sz="1200" dirty="0">
              <a:latin typeface="+mn-lt"/>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60" name="Google Shape;1160;p59:notes"/>
          <p:cNvSpPr txBox="1">
            <a:spLocks noGrp="1"/>
          </p:cNvSpPr>
          <p:nvPr>
            <p:ph type="body" idx="1"/>
          </p:nvPr>
        </p:nvSpPr>
        <p:spPr/>
        <p:txBody>
          <a:bodyPr/>
          <a:lstStyle/>
          <a:p>
            <a:pPr marL="0" indent="0">
              <a:buNone/>
            </a:pPr>
            <a:r>
              <a:rPr lang="en-US" b="1" dirty="0">
                <a:sym typeface="Calibri"/>
              </a:rPr>
              <a:t>PREPARATION</a:t>
            </a:r>
          </a:p>
          <a:p>
            <a:r>
              <a:rPr lang="en-US" dirty="0">
                <a:sym typeface="Calibri"/>
              </a:rPr>
              <a:t>Prepare one A4 sign saying “true” and one saying “false”. </a:t>
            </a:r>
            <a:endParaRPr lang="en-US" dirty="0"/>
          </a:p>
          <a:p>
            <a:endParaRPr lang="en-US" dirty="0">
              <a:sym typeface="Calibri"/>
            </a:endParaRPr>
          </a:p>
          <a:p>
            <a:pPr marL="0" indent="0">
              <a:buNone/>
            </a:pPr>
            <a:r>
              <a:rPr lang="en-US" b="1" dirty="0">
                <a:sym typeface="Calibri"/>
              </a:rPr>
              <a:t>PLENARY ACTIVITY</a:t>
            </a:r>
          </a:p>
          <a:p>
            <a:r>
              <a:rPr lang="en-US" i="1" dirty="0">
                <a:sym typeface="Calibri"/>
              </a:rPr>
              <a:t>We will start with having a short quiz with statements on the basics of family tracing that are true or false. </a:t>
            </a:r>
          </a:p>
          <a:p>
            <a:r>
              <a:rPr lang="en-US" dirty="0">
                <a:sym typeface="Calibri"/>
              </a:rPr>
              <a:t>Invite participants to stand in a line in the middle of the room. </a:t>
            </a:r>
          </a:p>
          <a:p>
            <a:r>
              <a:rPr lang="en-US" dirty="0">
                <a:sym typeface="Calibri"/>
              </a:rPr>
              <a:t>Read the statements below and ask participants to take a step to the left if they think the statement is true, and to the right if they think it is false. Share the answers, as shown below. </a:t>
            </a:r>
            <a:endParaRPr lang="en-US" dirty="0"/>
          </a:p>
          <a:p>
            <a:endParaRPr lang="en-US" dirty="0">
              <a:sym typeface="Calibri"/>
            </a:endParaRPr>
          </a:p>
          <a:p>
            <a:pPr marL="0" indent="0">
              <a:buNone/>
            </a:pPr>
            <a:r>
              <a:rPr lang="en-US" b="1" dirty="0">
                <a:sym typeface="Calibri"/>
              </a:rPr>
              <a:t>QUIZ</a:t>
            </a:r>
          </a:p>
          <a:p>
            <a:pPr marL="228600" indent="-228600">
              <a:buFont typeface="+mj-lt"/>
              <a:buAutoNum type="arabicPeriod"/>
            </a:pPr>
            <a:r>
              <a:rPr lang="en-US" b="1" i="1" dirty="0">
                <a:sym typeface="Calibri"/>
              </a:rPr>
              <a:t>Family tracing is the process of searching for the family members or primary legal or customary caregivers of children</a:t>
            </a:r>
          </a:p>
          <a:p>
            <a:pPr lvl="1"/>
            <a:r>
              <a:rPr lang="en-US" dirty="0">
                <a:sym typeface="Calibri"/>
              </a:rPr>
              <a:t>TRUE</a:t>
            </a:r>
          </a:p>
          <a:p>
            <a:pPr marL="228600" indent="-228600">
              <a:buFont typeface="+mj-lt"/>
              <a:buAutoNum type="arabicPeriod"/>
            </a:pPr>
            <a:r>
              <a:rPr lang="en-US" b="1" i="1" dirty="0">
                <a:sym typeface="Calibri"/>
              </a:rPr>
              <a:t>The term family tracing does not refer to the search for missing children whose parents are looking for them</a:t>
            </a:r>
          </a:p>
          <a:p>
            <a:pPr lvl="1"/>
            <a:r>
              <a:rPr lang="en-US" dirty="0">
                <a:sym typeface="Calibri"/>
              </a:rPr>
              <a:t>FALSE, tracing also includes the search for missing children</a:t>
            </a:r>
          </a:p>
          <a:p>
            <a:pPr marL="228600" indent="-228600">
              <a:buFont typeface="+mj-lt"/>
              <a:buAutoNum type="arabicPeriod"/>
            </a:pPr>
            <a:r>
              <a:rPr lang="en-US" b="1" i="1" dirty="0">
                <a:sym typeface="Calibri"/>
              </a:rPr>
              <a:t>The impact of family separation can have significant immediate and long-term consequences for children, including death, loss of identity and permanent separation</a:t>
            </a:r>
          </a:p>
          <a:p>
            <a:pPr lvl="1"/>
            <a:r>
              <a:rPr lang="en-US" dirty="0">
                <a:sym typeface="Calibri"/>
              </a:rPr>
              <a:t>TRUE</a:t>
            </a:r>
          </a:p>
          <a:p>
            <a:pPr marL="228600" indent="-228600">
              <a:buFont typeface="+mj-lt"/>
              <a:buAutoNum type="arabicPeriod"/>
            </a:pPr>
            <a:r>
              <a:rPr lang="en-US" b="1" i="1" dirty="0">
                <a:sym typeface="Calibri"/>
              </a:rPr>
              <a:t>The objective of tracing is reunification with parents. </a:t>
            </a:r>
          </a:p>
          <a:p>
            <a:pPr lvl="1"/>
            <a:r>
              <a:rPr lang="en-US" dirty="0">
                <a:sym typeface="Calibri"/>
              </a:rPr>
              <a:t>TRUE, but tracing can also aim for reunification with other close relatives or to re- establish family contact, where this is in the best interests of the child</a:t>
            </a:r>
          </a:p>
          <a:p>
            <a:pPr marL="228600" indent="-228600">
              <a:buFont typeface="+mj-lt"/>
              <a:buAutoNum type="arabicPeriod"/>
            </a:pPr>
            <a:r>
              <a:rPr lang="en-US" b="1" i="1" dirty="0">
                <a:sym typeface="Calibri"/>
              </a:rPr>
              <a:t>The caseworker can wait with assessing tracing needs of UASC</a:t>
            </a:r>
          </a:p>
          <a:p>
            <a:pPr lvl="1"/>
            <a:r>
              <a:rPr lang="en-US" dirty="0">
                <a:sym typeface="Calibri"/>
              </a:rPr>
              <a:t>FALSE, generally assessing tracing needs and obtaining basic tracing information should take place as soon as possible after identification and registration</a:t>
            </a:r>
            <a:endParaRPr lang="en-US" dirty="0"/>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65E6B6F3-2032-8588-490F-C6A4F3DE521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51748A3-4E93-0219-CDFB-EE8E9589A9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77</a:t>
            </a:fld>
            <a:endParaRPr lang="en-US" sz="1200" dirty="0">
              <a:latin typeface="+mn-lt"/>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228600" indent="-228600">
              <a:buFont typeface="+mj-lt"/>
              <a:buAutoNum type="arabicPeriod" startAt="6"/>
            </a:pPr>
            <a:r>
              <a:rPr lang="en-US" b="1" i="1" dirty="0">
                <a:sym typeface="Calibri"/>
              </a:rPr>
              <a:t>Separated children do not need family tracing as they live with extended family members</a:t>
            </a:r>
          </a:p>
          <a:p>
            <a:pPr lvl="1"/>
            <a:r>
              <a:rPr lang="en-US" dirty="0">
                <a:sym typeface="Calibri"/>
              </a:rPr>
              <a:t>FALSE, separated children generally also need tracing if the whereabouts of their parents or primary caregiver are not known. </a:t>
            </a:r>
          </a:p>
          <a:p>
            <a:pPr lvl="1"/>
            <a:r>
              <a:rPr lang="en-US" dirty="0">
                <a:sym typeface="Calibri"/>
              </a:rPr>
              <a:t>Tracing needs and their urgency depend on the circumstances of the individual child which should be assessed on a case-by-case basis</a:t>
            </a:r>
            <a:endParaRPr lang="en-US" dirty="0"/>
          </a:p>
          <a:p>
            <a:pPr marL="228600" indent="-228600">
              <a:buFont typeface="+mj-lt"/>
              <a:buAutoNum type="arabicPeriod" startAt="6"/>
            </a:pPr>
            <a:r>
              <a:rPr lang="en-US" b="1" i="1" dirty="0">
                <a:sym typeface="Calibri"/>
              </a:rPr>
              <a:t>Family tracing can be undertaken by caseworkers, tracing staff, ICRC, UNHCR and other actors can be involved in family tracing </a:t>
            </a:r>
          </a:p>
          <a:p>
            <a:pPr lvl="1"/>
            <a:r>
              <a:rPr lang="en-US" dirty="0">
                <a:sym typeface="Calibri"/>
              </a:rPr>
              <a:t>TRUE, caseworkers and/or tracing staff, national or international NGOs involved in child protection, can play a vital role in FTR, including cross border FTR</a:t>
            </a:r>
          </a:p>
          <a:p>
            <a:pPr lvl="1"/>
            <a:r>
              <a:rPr lang="en-US" dirty="0">
                <a:sym typeface="Calibri"/>
              </a:rPr>
              <a:t>This is as long as FTR interventions are commonly agreed and coordinated closely with all actors involved</a:t>
            </a:r>
            <a:endParaRPr lang="en-US" dirty="0"/>
          </a:p>
          <a:p>
            <a:pPr marL="228600" indent="-228600">
              <a:buFont typeface="+mj-lt"/>
              <a:buAutoNum type="arabicPeriod" startAt="6"/>
            </a:pPr>
            <a:r>
              <a:rPr lang="en-US" b="1" i="1" dirty="0">
                <a:sym typeface="Calibri"/>
              </a:rPr>
              <a:t>Generally, family reunification at the earliest stage possible is the best solution to support the child’s safety, protection and well-being</a:t>
            </a:r>
          </a:p>
          <a:p>
            <a:pPr lvl="1"/>
            <a:r>
              <a:rPr lang="en-US" dirty="0">
                <a:sym typeface="Calibri"/>
              </a:rPr>
              <a:t>TRUE</a:t>
            </a:r>
          </a:p>
          <a:p>
            <a:pPr marL="228600" indent="-228600">
              <a:buFont typeface="+mj-lt"/>
              <a:buAutoNum type="arabicPeriod" startAt="6"/>
            </a:pPr>
            <a:r>
              <a:rPr lang="en-US" b="1" i="1" dirty="0">
                <a:sym typeface="Calibri"/>
              </a:rPr>
              <a:t>If family reunification needs to be delayed e.g., for security reasons, tracing efforts can be carried out at a later stage</a:t>
            </a:r>
          </a:p>
          <a:p>
            <a:pPr lvl="1"/>
            <a:r>
              <a:rPr lang="en-US" dirty="0">
                <a:sym typeface="Calibri"/>
              </a:rPr>
              <a:t>FALSE, children and families should be enabled to re-establish and maintain contact with their family where this is in the best interests of the child and therefore tracing is needed, when possible.</a:t>
            </a:r>
            <a:endParaRPr lang="en-US" dirty="0"/>
          </a:p>
          <a:p>
            <a:pPr marL="228600" indent="-228600">
              <a:buFont typeface="+mj-lt"/>
              <a:buAutoNum type="arabicPeriod" startAt="6"/>
            </a:pPr>
            <a:r>
              <a:rPr lang="en-US" b="1" i="1" dirty="0">
                <a:sym typeface="Calibri"/>
              </a:rPr>
              <a:t>FTR for UASC is important, because children have the right to live with their families</a:t>
            </a:r>
          </a:p>
          <a:p>
            <a:pPr lvl="1"/>
            <a:r>
              <a:rPr lang="en-US" dirty="0">
                <a:sym typeface="Calibri"/>
              </a:rPr>
              <a:t>TRUE</a:t>
            </a:r>
          </a:p>
          <a:p>
            <a:r>
              <a:rPr lang="en-US" i="1" dirty="0">
                <a:sym typeface="Calibri"/>
              </a:rPr>
              <a:t>We will learn more about ways in which tracing is conducted and the role of the caseworker in this session.</a:t>
            </a:r>
            <a:endParaRPr lang="en-US" i="1" dirty="0"/>
          </a:p>
          <a:p>
            <a:pPr marL="228600" indent="-228600">
              <a:buFont typeface="+mj-lt"/>
              <a:buAutoNum type="arabicPeriod"/>
            </a:pPr>
            <a:endParaRPr lang="en-US" dirty="0">
              <a:sym typeface="Calibri"/>
            </a:endParaRPr>
          </a:p>
          <a:p>
            <a:endParaRPr lang="en-US" dirty="0">
              <a:sym typeface="Calibri"/>
            </a:endParaRPr>
          </a:p>
        </p:txBody>
      </p:sp>
      <p:sp>
        <p:nvSpPr>
          <p:cNvPr id="2" name="Google Shape;725;p48:notes">
            <a:extLst>
              <a:ext uri="{FF2B5EF4-FFF2-40B4-BE49-F238E27FC236}">
                <a16:creationId xmlns:a16="http://schemas.microsoft.com/office/drawing/2014/main" id="{F4908D8A-5925-09BE-B578-F8DA2DA18F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78</a:t>
            </a:fld>
            <a:endParaRPr lang="en-US" sz="1200" dirty="0">
              <a:latin typeface="+mn-lt"/>
            </a:endParaRPr>
          </a:p>
        </p:txBody>
      </p:sp>
    </p:spTree>
    <p:extLst>
      <p:ext uri="{BB962C8B-B14F-4D97-AF65-F5344CB8AC3E}">
        <p14:creationId xmlns:p14="http://schemas.microsoft.com/office/powerpoint/2010/main" val="41544911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8" name="Google Shape;1168;p60: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 </a:t>
            </a:r>
            <a:endParaRPr lang="en-US" dirty="0"/>
          </a:p>
          <a:p>
            <a:r>
              <a:rPr lang="en-US" i="1" dirty="0">
                <a:sym typeface="Calibri"/>
              </a:rPr>
              <a:t>In some contexts, FTR needs may be quite different since advancements in modern technology</a:t>
            </a:r>
          </a:p>
          <a:p>
            <a:pPr lvl="1"/>
            <a:r>
              <a:rPr lang="en-US" i="1" dirty="0">
                <a:sym typeface="Calibri"/>
              </a:rPr>
              <a:t>Children and families being better able to stay in touch through WhatsApp, and other messaging and social media apps.</a:t>
            </a:r>
          </a:p>
          <a:p>
            <a:pPr lvl="1"/>
            <a:r>
              <a:rPr lang="en-US" i="1" dirty="0">
                <a:sym typeface="Calibri"/>
              </a:rPr>
              <a:t>In this case, the emphasis may be more on supporting children and families to maintain contact (e.g. through access to data), and supporting reunification (e.g. cross-line or cross-border, together with the relevant actors, e.g. ICRC or UNHCR) rather than on tracing. </a:t>
            </a:r>
          </a:p>
          <a:p>
            <a:r>
              <a:rPr lang="en-US" i="1" dirty="0">
                <a:sym typeface="Calibri"/>
              </a:rPr>
              <a:t>It very important to manage children and families’ expectations from the start in terms of the likeliness of successful family tracing and reunification. </a:t>
            </a:r>
            <a:endParaRPr lang="en-US" i="1" dirty="0"/>
          </a:p>
        </p:txBody>
      </p:sp>
      <p:sp>
        <p:nvSpPr>
          <p:cNvPr id="3" name="Slide Image Placeholder 2">
            <a:extLst>
              <a:ext uri="{FF2B5EF4-FFF2-40B4-BE49-F238E27FC236}">
                <a16:creationId xmlns:a16="http://schemas.microsoft.com/office/drawing/2014/main" id="{3C7BFD29-D566-D689-00A8-946BE1A5887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A5EC283-22E1-E738-4AE3-1E7512D7B5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79</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5" name="Google Shape;315;p6:notes"/>
          <p:cNvSpPr txBox="1">
            <a:spLocks noGrp="1"/>
          </p:cNvSpPr>
          <p:nvPr>
            <p:ph type="body" idx="1"/>
          </p:nvPr>
        </p:nvSpPr>
        <p:spPr/>
        <p:txBody>
          <a:bodyPr/>
          <a:lstStyle/>
          <a:p>
            <a:pPr marL="0" indent="0">
              <a:buNone/>
            </a:pPr>
            <a:r>
              <a:rPr lang="en-US" b="1" dirty="0">
                <a:sym typeface="Calibri"/>
              </a:rPr>
              <a:t>EXPLANATION</a:t>
            </a:r>
            <a:endParaRPr lang="en-US" dirty="0">
              <a:sym typeface="Calibri"/>
            </a:endParaRPr>
          </a:p>
          <a:p>
            <a:r>
              <a:rPr lang="en-US" i="1" dirty="0">
                <a:latin typeface="Calibri"/>
                <a:cs typeface="Calibri"/>
                <a:sym typeface="Calibri"/>
              </a:rPr>
              <a:t>During this module, our agenda will follow the case management steps, with specific sessions focusing on aspects of alternative care and family tracing and reunification in more detail.</a:t>
            </a:r>
            <a:endParaRPr lang="en-US" i="1" dirty="0">
              <a:latin typeface="Calibri"/>
              <a:cs typeface="Calibri"/>
            </a:endParaRPr>
          </a:p>
          <a:p>
            <a:r>
              <a:rPr lang="en-US" i="1" dirty="0">
                <a:sym typeface="Calibri"/>
              </a:rPr>
              <a:t>While this training will follow the case management steps in a specific order, the reality may not always be so linear</a:t>
            </a:r>
          </a:p>
          <a:p>
            <a:pPr lvl="1"/>
            <a:r>
              <a:rPr lang="en-US" i="1" dirty="0">
                <a:sym typeface="Calibri"/>
              </a:rPr>
              <a:t>We may move back and forwards between different steps</a:t>
            </a:r>
          </a:p>
          <a:p>
            <a:pPr lvl="1"/>
            <a:r>
              <a:rPr lang="en-US" i="1" dirty="0">
                <a:sym typeface="Calibri"/>
              </a:rPr>
              <a:t>Things may not always happen at the stage we would expect. </a:t>
            </a:r>
          </a:p>
          <a:p>
            <a:pPr lvl="1"/>
            <a:r>
              <a:rPr lang="en-US" i="1" dirty="0">
                <a:sym typeface="Calibri"/>
              </a:rPr>
              <a:t>Keep this in mind as we go through the sessions. </a:t>
            </a:r>
            <a:endParaRPr lang="en-US" i="1" dirty="0"/>
          </a:p>
          <a:p>
            <a:r>
              <a:rPr lang="en-US" dirty="0">
                <a:sym typeface="Calibri"/>
              </a:rPr>
              <a:t>Present the slide</a:t>
            </a:r>
            <a:endParaRPr lang="en-US" dirty="0"/>
          </a:p>
          <a:p>
            <a:endParaRPr lang="en-US" dirty="0">
              <a:sym typeface="Calibri"/>
            </a:endParaRPr>
          </a:p>
        </p:txBody>
      </p:sp>
      <p:sp>
        <p:nvSpPr>
          <p:cNvPr id="4" name="Slide Image Placeholder 3">
            <a:extLst>
              <a:ext uri="{FF2B5EF4-FFF2-40B4-BE49-F238E27FC236}">
                <a16:creationId xmlns:a16="http://schemas.microsoft.com/office/drawing/2014/main" id="{9180F485-9135-76BD-B60E-8BBCB052CF1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9C4EBD4-24CF-64FC-D5B2-24D83B5E49B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dirty="0">
              <a:latin typeface="+mn-l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5" name="Google Shape;1175;p61: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Adapt the slide based on the specific role of a caseworker in FTR in your context. </a:t>
            </a:r>
            <a:endParaRPr lang="en-US"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EXPLANATION</a:t>
            </a:r>
          </a:p>
          <a:p>
            <a:r>
              <a:rPr lang="en-US" i="1" dirty="0">
                <a:sym typeface="Calibri"/>
              </a:rPr>
              <a:t>The caseworker must be realistic with families/children about what they could expect regarding tracing outcomes and timelines, and avoid raising false expectations.</a:t>
            </a:r>
            <a:endParaRPr lang="en-US" i="1" dirty="0"/>
          </a:p>
          <a:p>
            <a:r>
              <a:rPr lang="en-US" i="1" dirty="0">
                <a:sym typeface="Calibri"/>
              </a:rPr>
              <a:t>Tracing needs and activities should be included in the case plan and prioritized according to urgency and likelihood of success.</a:t>
            </a:r>
            <a:endParaRPr lang="en-US" i="1" dirty="0"/>
          </a:p>
          <a:p>
            <a:r>
              <a:rPr lang="en-US" i="1" dirty="0">
                <a:sym typeface="Calibri"/>
              </a:rPr>
              <a:t>Children/families need to be regularly updated by the caseworker on the outcomes of tracing efforts and next steps.</a:t>
            </a:r>
            <a:endParaRPr lang="en-US" i="1" dirty="0"/>
          </a:p>
          <a:p>
            <a:r>
              <a:rPr lang="en-US" dirty="0">
                <a:sym typeface="Calibri"/>
              </a:rPr>
              <a:t>Explain which actors in your context provide FTR support and the role of caseworkers. (for example, in conflict or war contexts, ICRC may play a lead role)</a:t>
            </a:r>
            <a:endParaRPr lang="en-US" dirty="0"/>
          </a:p>
          <a:p>
            <a:r>
              <a:rPr lang="en-US" i="1" dirty="0">
                <a:sym typeface="Calibri"/>
              </a:rPr>
              <a:t>Ask do you know which family members should be traced?</a:t>
            </a:r>
          </a:p>
          <a:p>
            <a:pPr lvl="1"/>
            <a:r>
              <a:rPr lang="en-US" i="1" dirty="0">
                <a:sym typeface="Calibri"/>
              </a:rPr>
              <a:t>The caseworker should assess the child’s wishes regarding which family member/s should be traced in her/his best interests and the quality of relationships and attachment of the child to family members prior to the separation.</a:t>
            </a:r>
          </a:p>
          <a:p>
            <a:pPr lvl="1"/>
            <a:r>
              <a:rPr lang="en-US" i="1" dirty="0">
                <a:sym typeface="Calibri"/>
              </a:rPr>
              <a:t>They can ask for example the child to describe relationships with different family members, and/ or a day in her/his life and daily activities prior to the separation; with which family members they were spending the most time, who they would go to for help and how they experienced that. </a:t>
            </a:r>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74E62684-9A86-5FA6-744E-41CDB8805BB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4DFB3FF-0959-AE0A-ED41-8AA5ADA3CE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80</a:t>
            </a:fld>
            <a:endParaRPr lang="en-US" sz="1200" dirty="0">
              <a:latin typeface="+mn-lt"/>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PLENARY DISCUSSION</a:t>
            </a:r>
          </a:p>
          <a:p>
            <a:r>
              <a:rPr lang="en-US" i="1" dirty="0">
                <a:sym typeface="Calibri"/>
              </a:rPr>
              <a:t>We are going to look at the same case scenarios we discussed in Module 1. </a:t>
            </a:r>
          </a:p>
          <a:p>
            <a:r>
              <a:rPr lang="en-US" i="1" dirty="0">
                <a:sym typeface="Calibri"/>
              </a:rPr>
              <a:t>Reflect on case scenarios 1 and 4 (Hashim and Bienvenu) on </a:t>
            </a:r>
            <a:r>
              <a:rPr lang="en-US" b="1" i="1" dirty="0">
                <a:sym typeface="Calibri"/>
              </a:rPr>
              <a:t>Module 1 Workbook page 5-6 </a:t>
            </a:r>
          </a:p>
          <a:p>
            <a:r>
              <a:rPr lang="en-US" i="1" dirty="0">
                <a:sym typeface="Calibri"/>
              </a:rPr>
              <a:t>How would you describe the quality of the relationship with different family members of the child in these scenarios? </a:t>
            </a:r>
          </a:p>
          <a:p>
            <a:pPr lvl="1"/>
            <a:r>
              <a:rPr lang="en-US" i="1" dirty="0">
                <a:sym typeface="Calibri"/>
              </a:rPr>
              <a:t>What additional information they would need to get a better understanding of the family bonds and the quality of the relationship?</a:t>
            </a:r>
          </a:p>
          <a:p>
            <a:pPr marL="0" indent="0">
              <a:buNone/>
            </a:pPr>
            <a:endParaRPr lang="en-US" i="1" dirty="0">
              <a:sym typeface="Calibri"/>
            </a:endParaRPr>
          </a:p>
          <a:p>
            <a:pPr marL="0" indent="0">
              <a:buNone/>
            </a:pPr>
            <a:r>
              <a:rPr lang="en-US" b="1" dirty="0">
                <a:sym typeface="Calibri"/>
              </a:rPr>
              <a:t>EXPLANATION</a:t>
            </a:r>
          </a:p>
          <a:p>
            <a:r>
              <a:rPr lang="en-US" i="1" dirty="0">
                <a:sym typeface="Calibri"/>
              </a:rPr>
              <a:t>In principle, documentation of tracing information should take place as soon as possible with the aim of commencing tracing immediately. </a:t>
            </a:r>
          </a:p>
          <a:p>
            <a:pPr lvl="1"/>
            <a:r>
              <a:rPr lang="en-US" i="1" dirty="0">
                <a:sym typeface="Calibri"/>
              </a:rPr>
              <a:t>In practice it is more likely that information will be shared over time during several follow-up visits. </a:t>
            </a:r>
          </a:p>
          <a:p>
            <a:pPr lvl="1"/>
            <a:r>
              <a:rPr lang="en-US" i="1" dirty="0">
                <a:sym typeface="Calibri"/>
              </a:rPr>
              <a:t>The history of tracing efforts should be recorded in the Tracing Action History Form of the CPIMS.</a:t>
            </a:r>
          </a:p>
          <a:p>
            <a:pPr lvl="1"/>
            <a:r>
              <a:rPr lang="en-US" dirty="0">
                <a:sym typeface="Calibri"/>
              </a:rPr>
              <a:t>Review </a:t>
            </a:r>
            <a:r>
              <a:rPr lang="en-US" b="1" dirty="0">
                <a:sym typeface="Calibri"/>
              </a:rPr>
              <a:t>Workbook page 62: Tracking Action History form </a:t>
            </a:r>
            <a:r>
              <a:rPr lang="en-US" dirty="0">
                <a:sym typeface="Calibri"/>
              </a:rPr>
              <a:t>with participants</a:t>
            </a:r>
          </a:p>
          <a:p>
            <a:r>
              <a:rPr lang="en-US" i="1" dirty="0">
                <a:sym typeface="Calibri"/>
              </a:rPr>
              <a:t>Families may be separated across great distances including across national borders. </a:t>
            </a:r>
          </a:p>
          <a:p>
            <a:pPr lvl="1"/>
            <a:r>
              <a:rPr lang="en-US" i="1" dirty="0">
                <a:sym typeface="Calibri"/>
              </a:rPr>
              <a:t>What actions could caseworkers take to try and trace family members? </a:t>
            </a:r>
          </a:p>
          <a:p>
            <a:pPr lvl="1"/>
            <a:r>
              <a:rPr lang="en-US" i="1" dirty="0">
                <a:sym typeface="Calibri"/>
              </a:rPr>
              <a:t>Do you have examples of different tracing methods? </a:t>
            </a:r>
          </a:p>
          <a:p>
            <a:pPr lvl="1"/>
            <a:r>
              <a:rPr lang="en-US" i="1" dirty="0">
                <a:sym typeface="Calibri"/>
              </a:rPr>
              <a:t>There are different tracing methods, depending on the scale and nature of the tracing needs and the available resources.  </a:t>
            </a:r>
          </a:p>
          <a:p>
            <a:pPr lvl="1"/>
            <a:r>
              <a:rPr lang="en-US" dirty="0">
                <a:sym typeface="Calibri"/>
              </a:rPr>
              <a:t>Review </a:t>
            </a:r>
            <a:r>
              <a:rPr lang="en-US" b="1" dirty="0">
                <a:sym typeface="Calibri"/>
              </a:rPr>
              <a:t>Workbook page 63: Family tracing – Examples of tracing methods </a:t>
            </a:r>
            <a:r>
              <a:rPr lang="en-US" dirty="0">
                <a:sym typeface="Calibri"/>
              </a:rPr>
              <a:t>with participants</a:t>
            </a:r>
            <a:endParaRPr lang="en-US" b="1" dirty="0">
              <a:sym typeface="Calibri"/>
            </a:endParaRPr>
          </a:p>
          <a:p>
            <a:r>
              <a:rPr lang="en-US" i="1" dirty="0">
                <a:sym typeface="Calibri"/>
              </a:rPr>
              <a:t>When caseworkers are involved in (cross-border) FTR, they can directly undertake tracing activities using the following methods, when appropriate and safe: </a:t>
            </a:r>
          </a:p>
          <a:p>
            <a:pPr lvl="1"/>
            <a:r>
              <a:rPr lang="en-US" i="1" dirty="0">
                <a:sym typeface="Calibri"/>
              </a:rPr>
              <a:t>case by case tracing (obtaining information through follow-up with family and community members)</a:t>
            </a:r>
            <a:endParaRPr lang="en-US" i="1" dirty="0"/>
          </a:p>
          <a:p>
            <a:pPr lvl="1"/>
            <a:r>
              <a:rPr lang="en-US" i="1" dirty="0">
                <a:sym typeface="Calibri"/>
              </a:rPr>
              <a:t>photo tracing (exchange of photographs, involving communities, etc.)</a:t>
            </a:r>
            <a:endParaRPr lang="en-US" i="1" dirty="0"/>
          </a:p>
          <a:p>
            <a:pPr lvl="1"/>
            <a:r>
              <a:rPr lang="en-US" i="1" dirty="0">
                <a:sym typeface="Calibri"/>
              </a:rPr>
              <a:t>radio tracing (e.g., messages on the radio regarding tracing of families and children),</a:t>
            </a:r>
            <a:endParaRPr lang="en-US" i="1" dirty="0"/>
          </a:p>
          <a:p>
            <a:pPr lvl="1"/>
            <a:r>
              <a:rPr lang="en-US" i="1" dirty="0">
                <a:sym typeface="Calibri"/>
              </a:rPr>
              <a:t>publishing information (e.g., in newspapers/ TV or other media outlets)</a:t>
            </a:r>
            <a:endParaRPr lang="en-US" i="1" dirty="0"/>
          </a:p>
          <a:p>
            <a:pPr lvl="1"/>
            <a:r>
              <a:rPr lang="en-US" i="1" dirty="0">
                <a:sym typeface="Calibri"/>
              </a:rPr>
              <a:t>go and see visits (children able to visit their place of origin supported and accompanied by caseworkers to see if they remember or recognize people or other important elements and/or people in the community may recognize them). </a:t>
            </a:r>
          </a:p>
          <a:p>
            <a:endParaRPr lang="en-US" dirty="0">
              <a:sym typeface="Calibri"/>
            </a:endParaRPr>
          </a:p>
        </p:txBody>
      </p:sp>
      <p:sp>
        <p:nvSpPr>
          <p:cNvPr id="2" name="Google Shape;725;p48:notes">
            <a:extLst>
              <a:ext uri="{FF2B5EF4-FFF2-40B4-BE49-F238E27FC236}">
                <a16:creationId xmlns:a16="http://schemas.microsoft.com/office/drawing/2014/main" id="{CC489F0D-B8F4-907B-1A5E-7114140E109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81</a:t>
            </a:fld>
            <a:endParaRPr lang="en-US" sz="1200" dirty="0">
              <a:latin typeface="+mn-lt"/>
            </a:endParaRPr>
          </a:p>
        </p:txBody>
      </p:sp>
    </p:spTree>
    <p:extLst>
      <p:ext uri="{BB962C8B-B14F-4D97-AF65-F5344CB8AC3E}">
        <p14:creationId xmlns:p14="http://schemas.microsoft.com/office/powerpoint/2010/main" val="2455396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5" name="Google Shape;1205;p62:notes"/>
          <p:cNvSpPr txBox="1">
            <a:spLocks noGrp="1"/>
          </p:cNvSpPr>
          <p:nvPr>
            <p:ph type="body" idx="1"/>
          </p:nvPr>
        </p:nvSpPr>
        <p:spPr/>
        <p:txBody>
          <a:bodyPr/>
          <a:lstStyle/>
          <a:p>
            <a:pPr marL="0" indent="0">
              <a:buNone/>
            </a:pPr>
            <a:r>
              <a:rPr lang="en-US" b="1" dirty="0">
                <a:sym typeface="Calibri"/>
              </a:rPr>
              <a:t>GROUP WORK (15 minutes)</a:t>
            </a:r>
          </a:p>
          <a:p>
            <a:r>
              <a:rPr lang="en-US" dirty="0">
                <a:sym typeface="Calibri"/>
              </a:rPr>
              <a:t>Divide participants into 5 groups</a:t>
            </a:r>
          </a:p>
          <a:p>
            <a:r>
              <a:rPr lang="en-US" dirty="0">
                <a:sym typeface="Calibri"/>
              </a:rPr>
              <a:t>Assign 1 scenario each under </a:t>
            </a:r>
            <a:r>
              <a:rPr lang="en-US" b="1" dirty="0">
                <a:sym typeface="Calibri"/>
              </a:rPr>
              <a:t>Workbooks page 65-67: Family tracking scenarios</a:t>
            </a:r>
          </a:p>
          <a:p>
            <a:pPr lvl="1"/>
            <a:r>
              <a:rPr lang="en-US" dirty="0">
                <a:sym typeface="Calibri"/>
              </a:rPr>
              <a:t>The participant workbook contains 6 scenarios. The facilitator can assign each group a different scenario, or can assign the same scenario to all groups to save time, if needed. </a:t>
            </a:r>
          </a:p>
          <a:p>
            <a:r>
              <a:rPr lang="en-US" i="1" dirty="0">
                <a:sym typeface="Calibri"/>
              </a:rPr>
              <a:t>Answer the questions in the relevant section in your workbooks</a:t>
            </a:r>
            <a:endParaRPr lang="en-US" dirty="0"/>
          </a:p>
          <a:p>
            <a:pPr marL="0" indent="0">
              <a:buNone/>
            </a:pPr>
            <a:endParaRPr lang="en-US" dirty="0">
              <a:sym typeface="Calibri"/>
            </a:endParaRPr>
          </a:p>
          <a:p>
            <a:pPr marL="0" indent="0">
              <a:buNone/>
            </a:pPr>
            <a:r>
              <a:rPr lang="en-US" b="1" dirty="0">
                <a:sym typeface="Calibri"/>
              </a:rPr>
              <a:t>PLENARY DISCUSSION (20 minutes)</a:t>
            </a:r>
          </a:p>
          <a:p>
            <a:r>
              <a:rPr lang="en-US" dirty="0">
                <a:sym typeface="Calibri"/>
              </a:rPr>
              <a:t>Ask each group in turn to share their scenario and answers</a:t>
            </a:r>
          </a:p>
          <a:p>
            <a:r>
              <a:rPr lang="en-US" dirty="0">
                <a:sym typeface="Calibri"/>
              </a:rPr>
              <a:t>Allow the other groups to contribute afterwards if they have additional information.</a:t>
            </a:r>
          </a:p>
          <a:p>
            <a:r>
              <a:rPr lang="en-US" dirty="0">
                <a:sym typeface="Calibri"/>
              </a:rPr>
              <a:t>Supplement with the answers on the following pages</a:t>
            </a:r>
            <a:endParaRPr lang="en-US" dirty="0"/>
          </a:p>
          <a:p>
            <a:pPr marL="0" indent="0">
              <a:buNone/>
            </a:pPr>
            <a:endParaRPr lang="en-US" dirty="0">
              <a:sym typeface="Calibri"/>
            </a:endParaRPr>
          </a:p>
          <a:p>
            <a:pPr marL="0" indent="0">
              <a:buNone/>
            </a:pPr>
            <a:r>
              <a:rPr lang="en-US" b="1" dirty="0">
                <a:sym typeface="Calibri"/>
              </a:rPr>
              <a:t>EXPLANATION</a:t>
            </a:r>
          </a:p>
          <a:p>
            <a:r>
              <a:rPr lang="en-US" i="1" dirty="0">
                <a:sym typeface="Calibri"/>
              </a:rPr>
              <a:t>If there are large numbers of UASC in need of tracing</a:t>
            </a:r>
          </a:p>
          <a:p>
            <a:pPr lvl="1"/>
            <a:r>
              <a:rPr lang="en-US" i="1" dirty="0">
                <a:sym typeface="Calibri"/>
              </a:rPr>
              <a:t>children under 5 years old, children who are alone or living in child headed households should be prioritized;</a:t>
            </a:r>
          </a:p>
          <a:p>
            <a:pPr lvl="1"/>
            <a:r>
              <a:rPr lang="en-US" i="1" dirty="0">
                <a:sym typeface="Calibri"/>
              </a:rPr>
              <a:t>other children who are extremely vulnerable and in need of rapid family reunification, should be prioritized on case-by-case basis; </a:t>
            </a:r>
          </a:p>
          <a:p>
            <a:pPr lvl="1"/>
            <a:r>
              <a:rPr lang="en-US" i="1" dirty="0">
                <a:sym typeface="Calibri"/>
              </a:rPr>
              <a:t>Do not assume that tracing for separated children is less of a priority, because they live with (extended) family members; </a:t>
            </a:r>
          </a:p>
          <a:p>
            <a:r>
              <a:rPr lang="en-US" i="1" dirty="0">
                <a:sym typeface="Calibri"/>
              </a:rPr>
              <a:t>investments should be made in family tracing even in contexts where this is challenging as children and families </a:t>
            </a:r>
          </a:p>
          <a:p>
            <a:pPr lvl="1"/>
            <a:r>
              <a:rPr lang="en-US" i="1" dirty="0">
                <a:sym typeface="Calibri"/>
              </a:rPr>
              <a:t>have the right to live together </a:t>
            </a:r>
          </a:p>
          <a:p>
            <a:pPr lvl="1"/>
            <a:r>
              <a:rPr lang="en-US" i="1" dirty="0">
                <a:sym typeface="Calibri"/>
              </a:rPr>
              <a:t>need to know that everything possible has been done to facilitate this, even if outcomes are disappointing. </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96275B33-7062-5666-3D68-E516D040833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F0D18E0-8696-9193-F004-D6892187BBA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82</a:t>
            </a:fld>
            <a:endParaRPr lang="en-US" sz="1200" dirty="0">
              <a:latin typeface="+mn-lt"/>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n-US" i="1" dirty="0">
                <a:sym typeface="Calibri"/>
              </a:rPr>
              <a:t>at the same time, caseworkers should be realistic about tracing prospects when communicating with children and families.</a:t>
            </a:r>
          </a:p>
          <a:p>
            <a:r>
              <a:rPr lang="en-US" i="1" dirty="0">
                <a:sym typeface="Calibri"/>
              </a:rPr>
              <a:t>Remember to review your caseloads on a regular basis and keep track of tracing efforts: </a:t>
            </a:r>
          </a:p>
          <a:p>
            <a:pPr lvl="1"/>
            <a:r>
              <a:rPr lang="en-US" i="1" dirty="0">
                <a:sym typeface="Calibri"/>
              </a:rPr>
              <a:t>Tracing is usually not a one-off event; efforts need to be renewed over different periods of time as to maximize possible successful tracing outcomes.</a:t>
            </a:r>
          </a:p>
          <a:p>
            <a:pPr lvl="1"/>
            <a:r>
              <a:rPr lang="en-US" i="1" dirty="0">
                <a:sym typeface="Calibri"/>
              </a:rPr>
              <a:t>The child should be kept informed of these efforts and any progress made. </a:t>
            </a:r>
          </a:p>
          <a:p>
            <a:pPr lvl="1"/>
            <a:r>
              <a:rPr lang="en-US" i="1" dirty="0">
                <a:sym typeface="Calibri"/>
              </a:rPr>
              <a:t>Tracing should not be abandoned unless all reasonable efforts to locate family members have failed. </a:t>
            </a:r>
          </a:p>
          <a:p>
            <a:pPr lvl="1"/>
            <a:r>
              <a:rPr lang="en-US" i="1" dirty="0">
                <a:sym typeface="Calibri"/>
              </a:rPr>
              <a:t>No action should be taken that may hinder eventual family reunification such as adoption, change of name, or movement to places far from the family's likely location until all tracing efforts have been exhausted. </a:t>
            </a:r>
            <a:endParaRPr lang="en-US" i="1" dirty="0"/>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ANSWERS </a:t>
            </a:r>
          </a:p>
          <a:p>
            <a:pPr marL="0" indent="0">
              <a:buNone/>
            </a:pPr>
            <a:r>
              <a:rPr lang="en-US" b="1" dirty="0">
                <a:sym typeface="Calibri"/>
              </a:rPr>
              <a:t>Case Scenario 1 </a:t>
            </a:r>
          </a:p>
          <a:p>
            <a:pPr marL="228600" indent="-228600">
              <a:buFont typeface="+mj-lt"/>
              <a:buAutoNum type="arabicPeriod"/>
            </a:pPr>
            <a:r>
              <a:rPr lang="en-US" dirty="0">
                <a:sym typeface="Calibri"/>
              </a:rPr>
              <a:t>Hashim is in contact with his parents and lives with his uncle and his family. At this point, family tracing is not needed</a:t>
            </a:r>
          </a:p>
          <a:p>
            <a:pPr marL="228600" indent="-228600">
              <a:buFont typeface="+mj-lt"/>
              <a:buAutoNum type="arabicPeriod"/>
            </a:pPr>
            <a:r>
              <a:rPr lang="en-US" dirty="0">
                <a:sym typeface="Calibri"/>
              </a:rPr>
              <a:t>N.A.</a:t>
            </a:r>
          </a:p>
          <a:p>
            <a:pPr marL="228600" indent="-228600">
              <a:buFont typeface="+mj-lt"/>
              <a:buAutoNum type="arabicPeriod"/>
            </a:pPr>
            <a:r>
              <a:rPr lang="en-US" dirty="0">
                <a:sym typeface="Calibri"/>
              </a:rPr>
              <a:t>Information on the situation in the country of origin and if/when conditions may be safe for return. Verify if Hashim wants to be reunified with his parents, when this would be safe. Depending how long Hashim is residing in the country of asylum, a BID process should be planned. </a:t>
            </a:r>
          </a:p>
          <a:p>
            <a:pPr marL="0" indent="0">
              <a:buNone/>
            </a:pPr>
            <a:endParaRPr lang="en-US" b="1" dirty="0">
              <a:sym typeface="Calibri"/>
            </a:endParaRPr>
          </a:p>
          <a:p>
            <a:pPr marL="0" indent="0">
              <a:buNone/>
            </a:pPr>
            <a:r>
              <a:rPr lang="en-US" b="1" dirty="0">
                <a:sym typeface="Calibri"/>
              </a:rPr>
              <a:t>Case Scenario 2</a:t>
            </a:r>
          </a:p>
          <a:p>
            <a:pPr marL="228600" indent="-228600">
              <a:buFont typeface="+mj-lt"/>
              <a:buAutoNum type="arabicPeriod"/>
            </a:pPr>
            <a:r>
              <a:rPr lang="en-US" dirty="0">
                <a:sym typeface="Calibri"/>
              </a:rPr>
              <a:t>If safe and possible, tracing of Bennu’s parents and her brother should be undertaken. The purpose would be to enable Bennu to re-establish contact with her mother and possibly her father, if he is still alive, and her brother. </a:t>
            </a:r>
          </a:p>
          <a:p>
            <a:pPr marL="228600" indent="-228600">
              <a:buFont typeface="+mj-lt"/>
              <a:buAutoNum type="arabicPeriod"/>
            </a:pPr>
            <a:r>
              <a:rPr lang="en-US" dirty="0">
                <a:sym typeface="Calibri"/>
              </a:rPr>
              <a:t>Bennu’s mother and brother. Her father reportedly passed away, but this should be verified. Case by case tracing, potentially radio tracing or use of other media, if safe, referral to the ICRC. </a:t>
            </a:r>
          </a:p>
          <a:p>
            <a:pPr marL="228600" indent="-228600">
              <a:buFont typeface="+mj-lt"/>
              <a:buAutoNum type="arabicPeriod"/>
            </a:pPr>
            <a:r>
              <a:rPr lang="en-US" dirty="0">
                <a:sym typeface="Calibri"/>
              </a:rPr>
              <a:t>Additional Information:</a:t>
            </a:r>
          </a:p>
          <a:p>
            <a:pPr lvl="1"/>
            <a:r>
              <a:rPr lang="en-US" dirty="0">
                <a:sym typeface="Calibri"/>
              </a:rPr>
              <a:t>The situation in the country of origin, mainly if tracing is safe and feasible. </a:t>
            </a:r>
          </a:p>
          <a:p>
            <a:pPr lvl="1"/>
            <a:r>
              <a:rPr lang="en-US" dirty="0">
                <a:sym typeface="Calibri"/>
              </a:rPr>
              <a:t>If other family members or people close to Bennu and her grandmother are living in the county of asylum, who could be of support, including in providing tracing information regarding her parents and brother. </a:t>
            </a:r>
          </a:p>
          <a:p>
            <a:pPr lvl="1"/>
            <a:r>
              <a:rPr lang="en-US" dirty="0">
                <a:sym typeface="Calibri"/>
              </a:rPr>
              <a:t>If and how re-establishing contact would be feasible from a cultural/ traditional perspective, because both her parents seem to be remarried.  </a:t>
            </a:r>
          </a:p>
          <a:p>
            <a:endParaRPr lang="en-US" dirty="0">
              <a:sym typeface="Calibri"/>
            </a:endParaRPr>
          </a:p>
          <a:p>
            <a:pPr marL="0" indent="0">
              <a:buNone/>
            </a:pPr>
            <a:r>
              <a:rPr lang="en-US" b="1" dirty="0">
                <a:sym typeface="Calibri"/>
              </a:rPr>
              <a:t>Case Scenario 3 </a:t>
            </a:r>
          </a:p>
          <a:p>
            <a:pPr marL="228600" indent="-228600">
              <a:buFont typeface="+mj-lt"/>
              <a:buAutoNum type="arabicPeriod"/>
            </a:pPr>
            <a:r>
              <a:rPr lang="en-US" dirty="0">
                <a:sym typeface="Calibri"/>
              </a:rPr>
              <a:t>Marianne is in contact with her grandmother</a:t>
            </a:r>
          </a:p>
          <a:p>
            <a:pPr marL="228600" indent="-228600">
              <a:buFont typeface="+mj-lt"/>
              <a:buAutoNum type="arabicPeriod"/>
            </a:pPr>
            <a:r>
              <a:rPr lang="en-US" dirty="0">
                <a:sym typeface="Calibri"/>
              </a:rPr>
              <a:t>N.A.</a:t>
            </a:r>
          </a:p>
          <a:p>
            <a:pPr marL="228600" indent="-228600">
              <a:buFont typeface="+mj-lt"/>
              <a:buAutoNum type="arabicPeriod"/>
            </a:pPr>
            <a:r>
              <a:rPr lang="en-US" dirty="0">
                <a:sym typeface="Calibri"/>
              </a:rPr>
              <a:t>Additional Information:</a:t>
            </a:r>
          </a:p>
          <a:p>
            <a:pPr lvl="1"/>
            <a:r>
              <a:rPr lang="en-US" dirty="0">
                <a:sym typeface="Calibri"/>
              </a:rPr>
              <a:t>Verify if Marianne is at risk of/ exposed to GBV and if she is in need of additional, immediate support and follow-up.</a:t>
            </a:r>
          </a:p>
          <a:p>
            <a:pPr lvl="1"/>
            <a:r>
              <a:rPr lang="en-US" dirty="0">
                <a:sym typeface="Calibri"/>
              </a:rPr>
              <a:t>Verify if Marianne is at risk of/ subject to exploitation, as she is expected to send back money home. </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2" name="Google Shape;725;p48:notes">
            <a:extLst>
              <a:ext uri="{FF2B5EF4-FFF2-40B4-BE49-F238E27FC236}">
                <a16:creationId xmlns:a16="http://schemas.microsoft.com/office/drawing/2014/main" id="{A8639733-C26B-80D1-0F1A-5B7C8C5CF3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83</a:t>
            </a:fld>
            <a:endParaRPr lang="en-US" sz="1200" dirty="0">
              <a:latin typeface="+mn-lt"/>
            </a:endParaRPr>
          </a:p>
        </p:txBody>
      </p:sp>
    </p:spTree>
    <p:extLst>
      <p:ext uri="{BB962C8B-B14F-4D97-AF65-F5344CB8AC3E}">
        <p14:creationId xmlns:p14="http://schemas.microsoft.com/office/powerpoint/2010/main" val="32537474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Case Scenario 4 </a:t>
            </a:r>
          </a:p>
          <a:p>
            <a:pPr marL="228600" indent="-228600">
              <a:buFont typeface="+mj-lt"/>
              <a:buAutoNum type="arabicPeriod"/>
            </a:pPr>
            <a:r>
              <a:rPr lang="en-US" dirty="0">
                <a:sym typeface="Calibri"/>
              </a:rPr>
              <a:t>Bienvenu is in need of on-going tracing</a:t>
            </a:r>
          </a:p>
          <a:p>
            <a:pPr marL="228600" indent="-228600">
              <a:buFont typeface="+mj-lt"/>
              <a:buAutoNum type="arabicPeriod"/>
            </a:pPr>
            <a:r>
              <a:rPr lang="en-US" dirty="0">
                <a:sym typeface="Calibri"/>
              </a:rPr>
              <a:t>Bienvenu’s parents and siblings, as well as the husband of his sister. Case by case tracing, potentially radio tracing or use of other media, if safe. Referral to ICRC. </a:t>
            </a:r>
          </a:p>
          <a:p>
            <a:pPr marL="228600" indent="-228600">
              <a:buFont typeface="+mj-lt"/>
              <a:buAutoNum type="arabicPeriod"/>
            </a:pPr>
            <a:r>
              <a:rPr lang="en-US" dirty="0">
                <a:sym typeface="Calibri"/>
              </a:rPr>
              <a:t>Additional Information</a:t>
            </a:r>
          </a:p>
          <a:p>
            <a:pPr lvl="1"/>
            <a:r>
              <a:rPr lang="en-US" dirty="0">
                <a:sym typeface="Calibri"/>
              </a:rPr>
              <a:t>Verify if family tracing efforts as proposed in the case plan have been carried out and if there are outstanding tracing interventions that need follow-up. Verify why tracing efforts may not have been successful so far and what could be done in addition regarding tracing. Verify if the boy has been informed on the tracing outcomes and if all tracing documentation is up to date. Verify with Bienvenu’s sister if she may have received additional information on the whereabouts of her parents and husband. Assess if the boy has other family members close to him, with whom he may wish to live in the long term or re-establish contact with. </a:t>
            </a:r>
          </a:p>
          <a:p>
            <a:pPr lvl="1"/>
            <a:r>
              <a:rPr lang="en-US" dirty="0">
                <a:sym typeface="Calibri"/>
              </a:rPr>
              <a:t>Verify if the boy attends school and follow-up accordingly</a:t>
            </a:r>
          </a:p>
          <a:p>
            <a:pPr lvl="1"/>
            <a:r>
              <a:rPr lang="en-US" dirty="0">
                <a:sym typeface="Calibri"/>
              </a:rPr>
              <a:t>Verify if the other boys living close to Bienvenu in the camp need case management support</a:t>
            </a:r>
          </a:p>
          <a:p>
            <a:pPr marL="0" indent="0">
              <a:buNone/>
            </a:pPr>
            <a:endParaRPr lang="en-US" b="1" dirty="0">
              <a:sym typeface="Calibri"/>
            </a:endParaRPr>
          </a:p>
          <a:p>
            <a:pPr marL="0" indent="0">
              <a:buNone/>
            </a:pPr>
            <a:r>
              <a:rPr lang="en-US" b="1" dirty="0">
                <a:sym typeface="Calibri"/>
              </a:rPr>
              <a:t>Case Scenario 5 </a:t>
            </a:r>
          </a:p>
          <a:p>
            <a:pPr marL="228600" indent="-228600">
              <a:buFont typeface="+mj-lt"/>
              <a:buAutoNum type="arabicPeriod"/>
            </a:pPr>
            <a:r>
              <a:rPr lang="en-US" dirty="0">
                <a:sym typeface="Calibri"/>
              </a:rPr>
              <a:t>The brothers need tracing of their parents, if they are not aware of the whereabouts of their parents and siblings. </a:t>
            </a:r>
          </a:p>
          <a:p>
            <a:pPr marL="228600" indent="-228600">
              <a:buFont typeface="+mj-lt"/>
              <a:buAutoNum type="arabicPeriod"/>
            </a:pPr>
            <a:r>
              <a:rPr lang="en-US" dirty="0">
                <a:sym typeface="Calibri"/>
              </a:rPr>
              <a:t>The brother’s parents and siblings and potential other family members close to the two boys. Case by case tracing, potentially radio tracing or use of other media, if safe. Referral to ICRC. Verify with the host family and others close to them if they have more information on the family’s whereabouts. </a:t>
            </a:r>
          </a:p>
          <a:p>
            <a:pPr marL="228600" indent="-228600">
              <a:buFont typeface="+mj-lt"/>
              <a:buAutoNum type="arabicPeriod"/>
            </a:pPr>
            <a:r>
              <a:rPr lang="en-US" dirty="0">
                <a:sym typeface="Calibri"/>
              </a:rPr>
              <a:t>Additional Information</a:t>
            </a:r>
          </a:p>
          <a:p>
            <a:pPr lvl="1"/>
            <a:r>
              <a:rPr lang="en-US" dirty="0">
                <a:sym typeface="Calibri"/>
              </a:rPr>
              <a:t>If possible, verify with the orphanage if tracing information is available relating to the boys and their family.</a:t>
            </a:r>
          </a:p>
          <a:p>
            <a:endParaRPr lang="en-US" dirty="0">
              <a:sym typeface="Calibri"/>
            </a:endParaRPr>
          </a:p>
          <a:p>
            <a:pPr marL="0" indent="0">
              <a:buNone/>
            </a:pPr>
            <a:r>
              <a:rPr lang="en-US" b="1" dirty="0">
                <a:sym typeface="Calibri"/>
              </a:rPr>
              <a:t>Case Scenario 6 </a:t>
            </a:r>
          </a:p>
          <a:p>
            <a:pPr marL="228600" indent="-228600">
              <a:buFont typeface="+mj-lt"/>
              <a:buAutoNum type="arabicPeriod"/>
            </a:pPr>
            <a:r>
              <a:rPr lang="en-US" dirty="0">
                <a:sym typeface="Calibri"/>
              </a:rPr>
              <a:t>Tracing is needed if the whereabouts of Rose’s mother are unknown. </a:t>
            </a:r>
          </a:p>
          <a:p>
            <a:pPr marL="228600" indent="-228600">
              <a:buFont typeface="+mj-lt"/>
              <a:buAutoNum type="arabicPeriod"/>
            </a:pPr>
            <a:r>
              <a:rPr lang="en-US" dirty="0">
                <a:sym typeface="Calibri"/>
              </a:rPr>
              <a:t>The mother of Rose and potentially other family members close to Rose. Case by case tracing, potentially radio tracing or use of other media, if safe. Seek to involve the orphanage in providing family tracing and reunification support.</a:t>
            </a:r>
          </a:p>
          <a:p>
            <a:pPr marL="228600" indent="-228600">
              <a:buFont typeface="+mj-lt"/>
              <a:buAutoNum type="arabicPeriod"/>
            </a:pPr>
            <a:r>
              <a:rPr lang="en-US" dirty="0">
                <a:sym typeface="Calibri"/>
              </a:rPr>
              <a:t>Additional Information: </a:t>
            </a:r>
          </a:p>
          <a:p>
            <a:pPr lvl="1"/>
            <a:r>
              <a:rPr lang="en-US" dirty="0">
                <a:sym typeface="Calibri"/>
              </a:rPr>
              <a:t>Are there other family members who could provide support?</a:t>
            </a:r>
          </a:p>
          <a:p>
            <a:endParaRPr lang="en-US" dirty="0">
              <a:sym typeface="Calibri"/>
            </a:endParaRPr>
          </a:p>
          <a:p>
            <a:endParaRPr lang="en-US" dirty="0">
              <a:sym typeface="Calibri"/>
            </a:endParaRPr>
          </a:p>
        </p:txBody>
      </p:sp>
      <p:sp>
        <p:nvSpPr>
          <p:cNvPr id="2" name="Google Shape;725;p48:notes">
            <a:extLst>
              <a:ext uri="{FF2B5EF4-FFF2-40B4-BE49-F238E27FC236}">
                <a16:creationId xmlns:a16="http://schemas.microsoft.com/office/drawing/2014/main" id="{5C571A41-4123-F7C1-747E-E85A06D745C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84</a:t>
            </a:fld>
            <a:endParaRPr lang="en-US" sz="1200" dirty="0">
              <a:latin typeface="+mn-lt"/>
            </a:endParaRPr>
          </a:p>
        </p:txBody>
      </p:sp>
    </p:spTree>
    <p:extLst>
      <p:ext uri="{BB962C8B-B14F-4D97-AF65-F5344CB8AC3E}">
        <p14:creationId xmlns:p14="http://schemas.microsoft.com/office/powerpoint/2010/main" val="16907967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3" name="Google Shape;1223;p63: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a:p>
            <a:endParaRPr lang="en-US" dirty="0">
              <a:sym typeface="Calibri"/>
            </a:endParaRPr>
          </a:p>
        </p:txBody>
      </p:sp>
      <p:sp>
        <p:nvSpPr>
          <p:cNvPr id="3" name="Slide Image Placeholder 2">
            <a:extLst>
              <a:ext uri="{FF2B5EF4-FFF2-40B4-BE49-F238E27FC236}">
                <a16:creationId xmlns:a16="http://schemas.microsoft.com/office/drawing/2014/main" id="{027C273E-A434-6326-6800-8B4E9ED6D64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C955030-7E17-6A83-4146-D9845AF8BD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85</a:t>
            </a:fld>
            <a:endParaRPr lang="en-US" sz="1200" dirty="0">
              <a:latin typeface="+mn-lt"/>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8" name="Google Shape;1238;p64: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We will be look in more detail at the documentation of tracing information. </a:t>
            </a:r>
          </a:p>
          <a:p>
            <a:r>
              <a:rPr lang="en-US" i="1" dirty="0">
                <a:sym typeface="Calibri"/>
              </a:rPr>
              <a:t>At the end of this session, participants should be able to explain the key principles of documentation and the core factors that should be captured as part of documentation. </a:t>
            </a:r>
            <a:endParaRPr lang="en-US" i="1" dirty="0"/>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5416122F-732D-D264-88F2-73AE15FA967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F11B78E-DB42-5FD0-B30C-7B32F65684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86</a:t>
            </a:fld>
            <a:endParaRPr lang="en-US" sz="1200" dirty="0">
              <a:latin typeface="+mn-lt"/>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9" name="Google Shape;1249;p65: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Adapt based on which forms are used in your context. </a:t>
            </a:r>
          </a:p>
          <a:p>
            <a:r>
              <a:rPr lang="en-US" dirty="0">
                <a:sym typeface="Calibri"/>
              </a:rPr>
              <a:t>Edit the content on the use of photo and videos depending on the SOP in your context. </a:t>
            </a:r>
            <a:endParaRPr lang="en-US" dirty="0"/>
          </a:p>
          <a:p>
            <a:pPr marL="0" indent="0">
              <a:buNone/>
            </a:pPr>
            <a:r>
              <a:rPr lang="en-US" dirty="0">
                <a:sym typeface="Helvetica Neue"/>
              </a:rPr>
              <a:t>_____________________________________________________________________________</a:t>
            </a:r>
            <a:endParaRPr lang="en-US" dirty="0"/>
          </a:p>
          <a:p>
            <a:endParaRPr lang="en-US" dirty="0">
              <a:sym typeface="Calibri"/>
            </a:endParaRPr>
          </a:p>
          <a:p>
            <a:pPr marL="0" indent="0">
              <a:buNone/>
            </a:pPr>
            <a:r>
              <a:rPr lang="en-US" b="1" dirty="0">
                <a:sym typeface="Calibri"/>
              </a:rPr>
              <a:t>EXPLANATION</a:t>
            </a:r>
          </a:p>
          <a:p>
            <a:r>
              <a:rPr lang="en-US" i="1" dirty="0">
                <a:sym typeface="Calibri"/>
              </a:rPr>
              <a:t>Documentation is the process of recording information relevant to the case of the child. </a:t>
            </a:r>
          </a:p>
          <a:p>
            <a:pPr lvl="1"/>
            <a:r>
              <a:rPr lang="en-US" i="1" dirty="0">
                <a:sym typeface="Calibri"/>
              </a:rPr>
              <a:t>In the Level 1 Case Management Training we learned about the documentation regarding general case management which is required for all children. </a:t>
            </a:r>
          </a:p>
          <a:p>
            <a:pPr lvl="1"/>
            <a:r>
              <a:rPr lang="en-US" i="1" dirty="0">
                <a:sym typeface="Calibri"/>
              </a:rPr>
              <a:t>In this session we will look at the additional documentation of tracing information that is required for UASC. </a:t>
            </a:r>
          </a:p>
          <a:p>
            <a:r>
              <a:rPr lang="en-US" i="1" dirty="0">
                <a:sym typeface="Calibri"/>
              </a:rPr>
              <a:t>Usually, the registration and documentation form </a:t>
            </a:r>
            <a:r>
              <a:rPr lang="en-US" b="1" i="1" dirty="0">
                <a:sym typeface="Calibri"/>
              </a:rPr>
              <a:t>1C Additional Registration and Initial Assessment Form for UASC, </a:t>
            </a:r>
            <a:r>
              <a:rPr lang="en-US" i="1" dirty="0">
                <a:sym typeface="Calibri"/>
              </a:rPr>
              <a:t>part of the CPIMS package (Child Protection Information Management System) or the UNHCR BIA Forms are used for this purpose, in addition to the core and other additional case management forms. </a:t>
            </a:r>
          </a:p>
          <a:p>
            <a:r>
              <a:rPr lang="en-US" i="1" dirty="0">
                <a:sym typeface="Calibri"/>
              </a:rPr>
              <a:t>For UASC, information which enables tracing to be carried out should be documented at the earliest possible opportunity </a:t>
            </a:r>
          </a:p>
          <a:p>
            <a:pPr lvl="1"/>
            <a:r>
              <a:rPr lang="en-US" i="1" dirty="0">
                <a:sym typeface="Calibri"/>
              </a:rPr>
              <a:t>This will avoid crucial information being lost or forgotten</a:t>
            </a:r>
          </a:p>
          <a:p>
            <a:pPr lvl="1"/>
            <a:r>
              <a:rPr lang="en-US" i="1" dirty="0">
                <a:sym typeface="Calibri"/>
              </a:rPr>
              <a:t>This will maximize the possibility of family reunification</a:t>
            </a:r>
          </a:p>
          <a:p>
            <a:pPr marL="0" indent="0">
              <a:buNone/>
            </a:pPr>
            <a:endParaRPr lang="en-US" dirty="0">
              <a:sym typeface="Calibri"/>
            </a:endParaRPr>
          </a:p>
          <a:p>
            <a:pPr marL="0" indent="0">
              <a:buNone/>
            </a:pPr>
            <a:r>
              <a:rPr lang="en-US" b="1" dirty="0">
                <a:sym typeface="Calibri"/>
              </a:rPr>
              <a:t>CONTINUED </a:t>
            </a:r>
            <a:r>
              <a:rPr lang="en-US" b="1" dirty="0">
                <a:sym typeface="Wingdings" panose="05000000000000000000" pitchFamily="2" charset="2"/>
              </a:rPr>
              <a:t> </a:t>
            </a:r>
            <a:endParaRPr lang="en-US" b="1" dirty="0">
              <a:sym typeface="Calibri"/>
            </a:endParaRPr>
          </a:p>
        </p:txBody>
      </p:sp>
      <p:sp>
        <p:nvSpPr>
          <p:cNvPr id="5" name="Slide Image Placeholder 4">
            <a:extLst>
              <a:ext uri="{FF2B5EF4-FFF2-40B4-BE49-F238E27FC236}">
                <a16:creationId xmlns:a16="http://schemas.microsoft.com/office/drawing/2014/main" id="{080782F7-324E-A198-F360-11574AC2020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BA180ED-6CF2-1198-ECB3-18496EA045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87</a:t>
            </a:fld>
            <a:endParaRPr lang="en-US" sz="1200" dirty="0">
              <a:latin typeface="+mn-lt"/>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PLENARY DISCUSSION</a:t>
            </a:r>
          </a:p>
          <a:p>
            <a:r>
              <a:rPr lang="en-US" i="1" dirty="0">
                <a:sym typeface="Calibri"/>
              </a:rPr>
              <a:t>Which key information should be documented, particularly for UASC? </a:t>
            </a:r>
          </a:p>
          <a:p>
            <a:pPr lvl="1"/>
            <a:r>
              <a:rPr lang="en-US" dirty="0">
                <a:sym typeface="Calibri"/>
              </a:rPr>
              <a:t>The child’s identity: full name, including nickname, nationality, place of birth, age, sex, information about family, including name of mother and father. The compilation of a chart showing the child’s family, other relatives and possibly friends may be helpful.</a:t>
            </a:r>
            <a:endParaRPr lang="en-US" dirty="0"/>
          </a:p>
          <a:p>
            <a:pPr lvl="1"/>
            <a:r>
              <a:rPr lang="en-US" dirty="0">
                <a:sym typeface="Calibri"/>
              </a:rPr>
              <a:t>The child’s current living situation: address, type of placement, details of the adults having care of the child, presence of siblings, etc.</a:t>
            </a:r>
            <a:endParaRPr lang="en-US" dirty="0"/>
          </a:p>
          <a:p>
            <a:pPr lvl="1"/>
            <a:r>
              <a:rPr lang="en-US" dirty="0">
                <a:sym typeface="Calibri"/>
              </a:rPr>
              <a:t>History of separation: date, place and circumstances of separation and the flight, how and when the child came to be in the current placement. Details of previous address prior to the separation. </a:t>
            </a:r>
            <a:endParaRPr lang="en-US" dirty="0"/>
          </a:p>
          <a:p>
            <a:pPr lvl="1"/>
            <a:r>
              <a:rPr lang="en-US" dirty="0">
                <a:sym typeface="Calibri"/>
              </a:rPr>
              <a:t>The child’s opinions and wishes: perceptions of the current placement, hopes and ideas for the future, who they wish to be traced and live with. When known, details of current (possible) whereabouts of the child’s family and other relatives. </a:t>
            </a:r>
            <a:endParaRPr lang="en-US" dirty="0"/>
          </a:p>
          <a:p>
            <a:r>
              <a:rPr lang="en-US" dirty="0">
                <a:sym typeface="Calibri"/>
              </a:rPr>
              <a:t>Write the answers on a flipchart. </a:t>
            </a:r>
          </a:p>
          <a:p>
            <a:endParaRPr lang="en-US" dirty="0">
              <a:sym typeface="Calibri"/>
            </a:endParaRPr>
          </a:p>
          <a:p>
            <a:pPr marL="0" indent="0">
              <a:buNone/>
            </a:pPr>
            <a:r>
              <a:rPr lang="en-US" b="1" dirty="0">
                <a:sym typeface="Calibri"/>
              </a:rPr>
              <a:t>EXPLANATION</a:t>
            </a:r>
          </a:p>
          <a:p>
            <a:r>
              <a:rPr lang="en-US" i="1" dirty="0">
                <a:sym typeface="Calibri"/>
              </a:rPr>
              <a:t>Most or some of the key information </a:t>
            </a:r>
          </a:p>
          <a:p>
            <a:pPr lvl="1"/>
            <a:r>
              <a:rPr lang="en-US" i="1" dirty="0">
                <a:sym typeface="Calibri"/>
              </a:rPr>
              <a:t>must have been obtained during the registration and assessment stages </a:t>
            </a:r>
          </a:p>
          <a:p>
            <a:pPr lvl="1"/>
            <a:r>
              <a:rPr lang="en-US" i="1" dirty="0">
                <a:sym typeface="Calibri"/>
              </a:rPr>
              <a:t>can be extracted from the registration and assessment forms, in order to avoid multiple interviews.</a:t>
            </a:r>
          </a:p>
          <a:p>
            <a:r>
              <a:rPr lang="en-US" i="1" dirty="0">
                <a:sym typeface="Calibri"/>
              </a:rPr>
              <a:t>A photograph is normally taken as part of the documentation process</a:t>
            </a:r>
          </a:p>
          <a:p>
            <a:pPr lvl="1"/>
            <a:r>
              <a:rPr lang="en-US" i="1" dirty="0">
                <a:sym typeface="Calibri"/>
              </a:rPr>
              <a:t>This should be done as soon as possible, with the child wearing the same clothes that s/he was wearing when identified where possible. </a:t>
            </a:r>
          </a:p>
          <a:p>
            <a:pPr lvl="1"/>
            <a:r>
              <a:rPr lang="en-GB" i="1" dirty="0">
                <a:sym typeface="Calibri"/>
              </a:rPr>
              <a:t>Babies and very young separated children must be photographed as a matter of priority – since the physical appearance of infants changes as they grow it is essential to capture a likeness at the age the parents would have last seen them. </a:t>
            </a:r>
          </a:p>
          <a:p>
            <a:pPr lvl="1"/>
            <a:r>
              <a:rPr lang="en-GB" i="1" dirty="0">
                <a:sym typeface="Calibri"/>
              </a:rPr>
              <a:t>Photographs of their belongings should also be taken and a record of any key words or phrases that they can say, or information on the accent they speak with, should be documented to assist with later tracing efforts</a:t>
            </a:r>
          </a:p>
          <a:p>
            <a:pPr lvl="0"/>
            <a:r>
              <a:rPr lang="en-US" i="1" dirty="0">
                <a:sym typeface="Calibri"/>
              </a:rPr>
              <a:t>There also options of recording video or audio, which could help the child and/or the family to recognize the child/ family members.</a:t>
            </a:r>
          </a:p>
          <a:p>
            <a:endParaRPr lang="en-US" i="1" dirty="0">
              <a:sym typeface="Calibri"/>
            </a:endParaRPr>
          </a:p>
          <a:p>
            <a:pPr marL="0" indent="0">
              <a:buNone/>
            </a:pPr>
            <a:r>
              <a:rPr lang="en-US" b="1" dirty="0">
                <a:sym typeface="Calibri"/>
              </a:rPr>
              <a:t>PLENARY DISCUSSION</a:t>
            </a:r>
          </a:p>
          <a:p>
            <a:r>
              <a:rPr lang="en-US" i="1" dirty="0">
                <a:sym typeface="Calibri"/>
              </a:rPr>
              <a:t>Do you have ideas on how to undertake documentation to capture identity and tracing information? </a:t>
            </a:r>
            <a:endParaRPr lang="en-US" dirty="0">
              <a:sym typeface="Calibri"/>
            </a:endParaRPr>
          </a:p>
          <a:p>
            <a:pPr lvl="1"/>
            <a:r>
              <a:rPr lang="en-US" dirty="0">
                <a:sym typeface="Calibri"/>
              </a:rPr>
              <a:t>Interviews with the child.</a:t>
            </a:r>
            <a:endParaRPr lang="en-US" dirty="0"/>
          </a:p>
          <a:p>
            <a:pPr lvl="1"/>
            <a:r>
              <a:rPr lang="en-US" dirty="0">
                <a:sym typeface="Calibri"/>
              </a:rPr>
              <a:t>Drawing and play may be helpful in obtaining information from children, especially young children or those who have difficulty in expressing themselves verbally.</a:t>
            </a:r>
            <a:endParaRPr lang="en-US" dirty="0"/>
          </a:p>
          <a:p>
            <a:pPr lvl="1"/>
            <a:r>
              <a:rPr lang="en-US" dirty="0">
                <a:sym typeface="Calibri"/>
              </a:rPr>
              <a:t>Going for a walk with the child.</a:t>
            </a:r>
            <a:endParaRPr lang="en-US" dirty="0"/>
          </a:p>
          <a:p>
            <a:pPr lvl="1"/>
            <a:r>
              <a:rPr lang="en-US" dirty="0">
                <a:sym typeface="Calibri"/>
              </a:rPr>
              <a:t>Interviews with other community members when safe and in the best interests of the child.</a:t>
            </a:r>
            <a:endParaRPr lang="en-US" dirty="0"/>
          </a:p>
          <a:p>
            <a:pPr lvl="1"/>
            <a:r>
              <a:rPr lang="en-US" dirty="0">
                <a:sym typeface="Calibri"/>
              </a:rPr>
              <a:t>Help drawing a house with rooms and all the different family members living there.</a:t>
            </a:r>
            <a:endParaRPr lang="en-US" dirty="0"/>
          </a:p>
          <a:p>
            <a:pPr lvl="1"/>
            <a:r>
              <a:rPr lang="en-US" dirty="0">
                <a:sym typeface="Calibri"/>
              </a:rPr>
              <a:t>Help drawing the child’s village/ town/ creating a mapping.</a:t>
            </a:r>
          </a:p>
        </p:txBody>
      </p:sp>
      <p:sp>
        <p:nvSpPr>
          <p:cNvPr id="2" name="Google Shape;725;p48:notes">
            <a:extLst>
              <a:ext uri="{FF2B5EF4-FFF2-40B4-BE49-F238E27FC236}">
                <a16:creationId xmlns:a16="http://schemas.microsoft.com/office/drawing/2014/main" id="{18DF76DB-ADC2-6F7A-530A-D527DAB2E95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88</a:t>
            </a:fld>
            <a:endParaRPr lang="en-US" sz="1200" dirty="0">
              <a:latin typeface="+mn-lt"/>
            </a:endParaRPr>
          </a:p>
        </p:txBody>
      </p:sp>
    </p:spTree>
    <p:extLst>
      <p:ext uri="{BB962C8B-B14F-4D97-AF65-F5344CB8AC3E}">
        <p14:creationId xmlns:p14="http://schemas.microsoft.com/office/powerpoint/2010/main" val="40040137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3" name="Google Shape;1263;p66:notes"/>
          <p:cNvSpPr txBox="1">
            <a:spLocks noGrp="1"/>
          </p:cNvSpPr>
          <p:nvPr>
            <p:ph type="body" idx="1"/>
          </p:nvPr>
        </p:nvSpPr>
        <p:spPr/>
        <p:txBody>
          <a:bodyPr/>
          <a:lstStyle/>
          <a:p>
            <a:pPr marL="0" indent="0">
              <a:buNone/>
            </a:pPr>
            <a:r>
              <a:rPr lang="en-US" b="1" dirty="0">
                <a:sym typeface="Calibri"/>
              </a:rPr>
              <a:t>EXPLANATION</a:t>
            </a:r>
          </a:p>
          <a:p>
            <a:r>
              <a:rPr lang="en-US" i="1" dirty="0">
                <a:sym typeface="Calibri"/>
              </a:rPr>
              <a:t>The caseworker can ask the child to draw a family tree but also, her/his house prior to the separation. </a:t>
            </a:r>
          </a:p>
          <a:p>
            <a:r>
              <a:rPr lang="en-US" i="1" dirty="0">
                <a:sym typeface="Calibri"/>
              </a:rPr>
              <a:t>Then they can be guided to draw all the rooms in the house and to draw/ point out which family members sleep in each room in order to obtain more information on the child’s family. </a:t>
            </a:r>
          </a:p>
          <a:p>
            <a:r>
              <a:rPr lang="en-US" i="1" dirty="0">
                <a:sym typeface="Calibri"/>
              </a:rPr>
              <a:t>Talking about their family home may be a difficult and distressing process for some children requiring family tracing, and therefore PSS may be required alongside this process. </a:t>
            </a:r>
          </a:p>
          <a:p>
            <a:r>
              <a:rPr lang="en-US" i="1" dirty="0">
                <a:sym typeface="Calibri"/>
              </a:rPr>
              <a:t>This exercise should only be done where it is considered helpful and relevant to obtaining information for family tracing. </a:t>
            </a:r>
          </a:p>
          <a:p>
            <a:endParaRPr lang="en-US"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C9ECC89D-B37A-8520-6279-F1B8F5DA52F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0839CB9-B808-FB49-16E2-6CA6621051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89</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40" name="Google Shape;340;p7:notes"/>
          <p:cNvSpPr txBox="1">
            <a:spLocks noGrp="1"/>
          </p:cNvSpPr>
          <p:nvPr>
            <p:ph type="body" idx="1"/>
          </p:nvPr>
        </p:nvSpPr>
        <p:spPr/>
        <p:txBody>
          <a:bodyPr/>
          <a:lstStyle/>
          <a:p>
            <a:pPr marL="0" indent="0">
              <a:buNone/>
            </a:pPr>
            <a:r>
              <a:rPr lang="en-US" b="1" dirty="0">
                <a:sym typeface="Calibri"/>
              </a:rPr>
              <a:t>EXPLANATION </a:t>
            </a:r>
          </a:p>
          <a:p>
            <a:r>
              <a:rPr lang="en-US" dirty="0">
                <a:sym typeface="Calibri"/>
              </a:rPr>
              <a:t>Present the slide</a:t>
            </a:r>
            <a:endParaRPr lang="en-US" dirty="0"/>
          </a:p>
          <a:p>
            <a:endParaRPr lang="en-US" dirty="0">
              <a:sym typeface="Calibri"/>
            </a:endParaRPr>
          </a:p>
        </p:txBody>
      </p:sp>
      <p:sp>
        <p:nvSpPr>
          <p:cNvPr id="4" name="Slide Image Placeholder 3">
            <a:extLst>
              <a:ext uri="{FF2B5EF4-FFF2-40B4-BE49-F238E27FC236}">
                <a16:creationId xmlns:a16="http://schemas.microsoft.com/office/drawing/2014/main" id="{0EE48FAF-062E-0363-5F1F-348CCE589FD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34453E6-769C-5F71-ADA3-20CED9DA4A9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dirty="0">
              <a:latin typeface="+mn-lt"/>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70" name="Google Shape;1270;p67:notes"/>
          <p:cNvSpPr txBox="1">
            <a:spLocks noGrp="1"/>
          </p:cNvSpPr>
          <p:nvPr>
            <p:ph type="body" idx="1"/>
          </p:nvPr>
        </p:nvSpPr>
        <p:spPr/>
        <p:txBody>
          <a:bodyPr/>
          <a:lstStyle/>
          <a:p>
            <a:pPr marL="0" indent="0">
              <a:buNone/>
            </a:pPr>
            <a:r>
              <a:rPr lang="en-US" b="1" dirty="0">
                <a:sym typeface="Calibri"/>
              </a:rPr>
              <a:t>GROUP WORK (20 minutes)</a:t>
            </a:r>
          </a:p>
          <a:p>
            <a:r>
              <a:rPr lang="en-US" i="1" dirty="0">
                <a:sym typeface="Calibri"/>
              </a:rPr>
              <a:t>This is a chance to practice registration and documentation skills through role play. </a:t>
            </a:r>
          </a:p>
          <a:p>
            <a:r>
              <a:rPr lang="en-US" dirty="0">
                <a:sym typeface="Calibri"/>
              </a:rPr>
              <a:t>Divide participants into groups of 3 people</a:t>
            </a:r>
          </a:p>
          <a:p>
            <a:r>
              <a:rPr lang="en-US" dirty="0">
                <a:sym typeface="Calibri"/>
              </a:rPr>
              <a:t>Guide participants to </a:t>
            </a:r>
            <a:r>
              <a:rPr lang="en-US" b="1" dirty="0">
                <a:sym typeface="Calibri"/>
              </a:rPr>
              <a:t>Workbook page 70-72: Family tracing and documentation role play</a:t>
            </a:r>
          </a:p>
          <a:p>
            <a:r>
              <a:rPr lang="en-US" i="1" dirty="0">
                <a:sym typeface="Calibri"/>
              </a:rPr>
              <a:t>Instructions</a:t>
            </a:r>
            <a:endParaRPr lang="en-US" i="1" dirty="0"/>
          </a:p>
          <a:p>
            <a:pPr lvl="1"/>
            <a:r>
              <a:rPr lang="en-US" i="1" dirty="0">
                <a:sym typeface="Calibri"/>
              </a:rPr>
              <a:t>You will each have a role</a:t>
            </a:r>
          </a:p>
          <a:p>
            <a:pPr lvl="2"/>
            <a:r>
              <a:rPr lang="en-US" i="1" dirty="0">
                <a:sym typeface="Calibri"/>
              </a:rPr>
              <a:t>The child</a:t>
            </a:r>
          </a:p>
          <a:p>
            <a:pPr lvl="2"/>
            <a:r>
              <a:rPr lang="en-US" i="1" dirty="0">
                <a:sym typeface="Calibri"/>
              </a:rPr>
              <a:t>The caseworker</a:t>
            </a:r>
          </a:p>
          <a:p>
            <a:pPr lvl="2"/>
            <a:r>
              <a:rPr lang="en-US" i="1" dirty="0">
                <a:sym typeface="Calibri"/>
              </a:rPr>
              <a:t>The observer</a:t>
            </a:r>
          </a:p>
          <a:p>
            <a:pPr lvl="1"/>
            <a:r>
              <a:rPr lang="en-US" i="1" dirty="0">
                <a:sym typeface="Calibri"/>
              </a:rPr>
              <a:t>Take turns Mobilize to acting out the three scenarios, changing roles each time, so each person plays all three roles</a:t>
            </a:r>
          </a:p>
          <a:p>
            <a:pPr lvl="1"/>
            <a:r>
              <a:rPr lang="en-US" i="1" dirty="0">
                <a:sym typeface="Calibri"/>
              </a:rPr>
              <a:t>The role of the caseworker is to obtain and to register basic tracing information. </a:t>
            </a:r>
          </a:p>
          <a:p>
            <a:pPr lvl="1"/>
            <a:r>
              <a:rPr lang="en-US" i="1" dirty="0">
                <a:sym typeface="Calibri"/>
              </a:rPr>
              <a:t>The observer in each group should watch and to note down positive points and areas for improvement for the interviewer.</a:t>
            </a:r>
            <a:endParaRPr lang="en-US" i="1" dirty="0"/>
          </a:p>
          <a:p>
            <a:pPr marL="0" indent="0">
              <a:buNone/>
            </a:pPr>
            <a:endParaRPr lang="en-US" dirty="0">
              <a:sym typeface="Calibri"/>
            </a:endParaRPr>
          </a:p>
          <a:p>
            <a:pPr marL="0" indent="0">
              <a:buNone/>
            </a:pPr>
            <a:r>
              <a:rPr lang="en-US" b="1" dirty="0">
                <a:sym typeface="Calibri"/>
              </a:rPr>
              <a:t>PLENARY DISCUSSION (20 minutes)</a:t>
            </a:r>
          </a:p>
          <a:p>
            <a:r>
              <a:rPr lang="en-US" i="1" dirty="0">
                <a:sym typeface="Calibri"/>
              </a:rPr>
              <a:t>For those who took on the role of the child, how did you ‘experienced the interview’?</a:t>
            </a:r>
          </a:p>
          <a:p>
            <a:r>
              <a:rPr lang="en-US" i="1" dirty="0">
                <a:sym typeface="Calibri"/>
              </a:rPr>
              <a:t>For those acted out the role of the interviewer, what was your experience?</a:t>
            </a:r>
            <a:endParaRPr lang="en-US" i="1" dirty="0"/>
          </a:p>
          <a:p>
            <a:r>
              <a:rPr lang="en-US" dirty="0">
                <a:sym typeface="Calibri"/>
              </a:rPr>
              <a:t>Supplement with these considerations</a:t>
            </a:r>
          </a:p>
          <a:p>
            <a:pPr lvl="1"/>
            <a:r>
              <a:rPr lang="en-US" dirty="0">
                <a:sym typeface="Calibri"/>
              </a:rPr>
              <a:t>Make sure you have as much time available as possible;</a:t>
            </a:r>
          </a:p>
          <a:p>
            <a:pPr lvl="1"/>
            <a:r>
              <a:rPr lang="en-US" dirty="0">
                <a:sym typeface="Calibri"/>
              </a:rPr>
              <a:t>Introduce yourself and explain to the child why you will ask questions and why you will write down some notes.</a:t>
            </a:r>
          </a:p>
          <a:p>
            <a:pPr lvl="2"/>
            <a:r>
              <a:rPr lang="en-US" dirty="0">
                <a:sym typeface="Calibri"/>
              </a:rPr>
              <a:t>Mention that you know s/he has been separated from parents; </a:t>
            </a:r>
          </a:p>
          <a:p>
            <a:pPr lvl="2"/>
            <a:r>
              <a:rPr lang="en-US" dirty="0">
                <a:sym typeface="Calibri"/>
              </a:rPr>
              <a:t>that this may be difficult and that you would like to help try to find them</a:t>
            </a:r>
          </a:p>
          <a:p>
            <a:pPr lvl="2"/>
            <a:r>
              <a:rPr lang="en-US" dirty="0">
                <a:sym typeface="Calibri"/>
              </a:rPr>
              <a:t>But do not make false promises about this;</a:t>
            </a:r>
          </a:p>
          <a:p>
            <a:pPr lvl="1"/>
            <a:r>
              <a:rPr lang="en-US" dirty="0">
                <a:sym typeface="Calibri"/>
              </a:rPr>
              <a:t>Ask the child if s/he has any questions for you, about yourself or the process</a:t>
            </a:r>
          </a:p>
          <a:p>
            <a:pPr lvl="1"/>
            <a:r>
              <a:rPr lang="en-US" dirty="0">
                <a:sym typeface="Calibri"/>
              </a:rPr>
              <a:t>Before starting to ask questions, you can first introduce some playful activities</a:t>
            </a:r>
          </a:p>
          <a:p>
            <a:pPr lvl="1"/>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p:txBody>
      </p:sp>
      <p:sp>
        <p:nvSpPr>
          <p:cNvPr id="3" name="Slide Image Placeholder 2">
            <a:extLst>
              <a:ext uri="{FF2B5EF4-FFF2-40B4-BE49-F238E27FC236}">
                <a16:creationId xmlns:a16="http://schemas.microsoft.com/office/drawing/2014/main" id="{9C255207-3C46-F5B0-EBD0-D72214E442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982E3FD-5E7C-9738-5AAD-F9C3994C811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90</a:t>
            </a:fld>
            <a:endParaRPr lang="en-US" sz="1200" dirty="0">
              <a:latin typeface="+mn-lt"/>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n-US" dirty="0">
                <a:sym typeface="Calibri"/>
              </a:rPr>
              <a:t>Very young children may be able to tell you their names; their siblings’ names or places where they have lived. </a:t>
            </a:r>
          </a:p>
          <a:p>
            <a:pPr lvl="1"/>
            <a:r>
              <a:rPr lang="en-US" dirty="0">
                <a:sym typeface="Calibri"/>
              </a:rPr>
              <a:t>Try to ask questions in a soft and sensitive tone of voice, and when necessary, in several different ways. </a:t>
            </a:r>
          </a:p>
          <a:p>
            <a:pPr lvl="1"/>
            <a:r>
              <a:rPr lang="en-US" dirty="0">
                <a:sym typeface="Calibri"/>
              </a:rPr>
              <a:t>Be patient;</a:t>
            </a:r>
          </a:p>
          <a:p>
            <a:pPr lvl="1"/>
            <a:r>
              <a:rPr lang="en-US" dirty="0">
                <a:sym typeface="Calibri"/>
              </a:rPr>
              <a:t>Write down everything even words you may not understand, as these may be useful for tracing purposes;</a:t>
            </a:r>
          </a:p>
          <a:p>
            <a:pPr lvl="1"/>
            <a:r>
              <a:rPr lang="en-US" dirty="0">
                <a:sym typeface="Calibri"/>
              </a:rPr>
              <a:t>Try to help the child relax, this can help her/him remember more about his family and previous address;</a:t>
            </a:r>
          </a:p>
          <a:p>
            <a:pPr lvl="1"/>
            <a:r>
              <a:rPr lang="en-US" dirty="0">
                <a:sym typeface="Calibri"/>
              </a:rPr>
              <a:t>You can ask them to describe what they remember about being separated from their parents or whether they know the whereabouts of their brothers or sisters;</a:t>
            </a:r>
          </a:p>
          <a:p>
            <a:pPr lvl="2"/>
            <a:r>
              <a:rPr lang="en-US" dirty="0">
                <a:sym typeface="Calibri"/>
              </a:rPr>
              <a:t>It may be difficult for the child to talk about her/his parents and the separation;</a:t>
            </a:r>
          </a:p>
          <a:p>
            <a:pPr lvl="2"/>
            <a:r>
              <a:rPr lang="en-US" dirty="0">
                <a:sym typeface="Calibri"/>
              </a:rPr>
              <a:t>If the child becomes upset or is otherwise affected by the interview, stop the interview and show that you understand that the situation is difficult;</a:t>
            </a:r>
          </a:p>
          <a:p>
            <a:pPr lvl="2"/>
            <a:r>
              <a:rPr lang="en-US" dirty="0">
                <a:sym typeface="Calibri"/>
              </a:rPr>
              <a:t>Remind the child then that you are looking for his/her family and it is your intention to help;</a:t>
            </a:r>
          </a:p>
          <a:p>
            <a:pPr lvl="2"/>
            <a:r>
              <a:rPr lang="en-US" dirty="0">
                <a:sym typeface="Calibri"/>
              </a:rPr>
              <a:t>Ask if you can continue or if the child prefers to continue with the questions another day;</a:t>
            </a:r>
          </a:p>
          <a:p>
            <a:pPr lvl="1"/>
            <a:r>
              <a:rPr lang="en-US" dirty="0">
                <a:sym typeface="Calibri"/>
              </a:rPr>
              <a:t>Before you finish the interview explain what will happen next;</a:t>
            </a:r>
          </a:p>
          <a:p>
            <a:pPr lvl="1"/>
            <a:r>
              <a:rPr lang="en-US" dirty="0">
                <a:sym typeface="Calibri"/>
              </a:rPr>
              <a:t>After the interview, be sure the child is with someone s/he knows and with whom s/he can find support and feel safe;</a:t>
            </a:r>
            <a:endParaRPr lang="en-US" dirty="0"/>
          </a:p>
          <a:p>
            <a:pPr lvl="1"/>
            <a:r>
              <a:rPr lang="en-US" dirty="0">
                <a:sym typeface="Calibri"/>
              </a:rPr>
              <a:t>Ensure the support person is briefed and knows the child may be feeling particularly vulnerable and in need of empathy and understanding.</a:t>
            </a:r>
          </a:p>
        </p:txBody>
      </p:sp>
      <p:sp>
        <p:nvSpPr>
          <p:cNvPr id="2" name="Google Shape;725;p48:notes">
            <a:extLst>
              <a:ext uri="{FF2B5EF4-FFF2-40B4-BE49-F238E27FC236}">
                <a16:creationId xmlns:a16="http://schemas.microsoft.com/office/drawing/2014/main" id="{073EDEB4-23DC-3C87-288A-B625AB34A05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91</a:t>
            </a:fld>
            <a:endParaRPr lang="en-US" sz="1200" dirty="0">
              <a:latin typeface="+mn-lt"/>
            </a:endParaRPr>
          </a:p>
        </p:txBody>
      </p:sp>
    </p:spTree>
    <p:extLst>
      <p:ext uri="{BB962C8B-B14F-4D97-AF65-F5344CB8AC3E}">
        <p14:creationId xmlns:p14="http://schemas.microsoft.com/office/powerpoint/2010/main" val="27901865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8" name="Google Shape;1288;p68:notes"/>
          <p:cNvSpPr txBox="1">
            <a:spLocks noGrp="1"/>
          </p:cNvSpPr>
          <p:nvPr>
            <p:ph type="body" idx="1"/>
          </p:nvPr>
        </p:nvSpPr>
        <p:spPr/>
        <p:txBody>
          <a:bodyPr/>
          <a:lstStyle/>
          <a:p>
            <a:pPr marL="0" indent="0">
              <a:buNone/>
            </a:pPr>
            <a:r>
              <a:rPr lang="en-US" b="1" dirty="0">
                <a:sym typeface="Calibri"/>
              </a:rPr>
              <a:t>PARTNER WORK (20 minutes)</a:t>
            </a:r>
          </a:p>
          <a:p>
            <a:r>
              <a:rPr lang="en-US" dirty="0">
                <a:sym typeface="Calibri"/>
              </a:rPr>
              <a:t>Divide participants into pairs</a:t>
            </a:r>
          </a:p>
          <a:p>
            <a:r>
              <a:rPr lang="en-US" dirty="0">
                <a:sym typeface="Calibri"/>
              </a:rPr>
              <a:t>Guide participants to </a:t>
            </a:r>
            <a:r>
              <a:rPr lang="en-US" b="1" dirty="0">
                <a:sym typeface="Calibri"/>
              </a:rPr>
              <a:t>Workbook page 73-79: </a:t>
            </a:r>
            <a:r>
              <a:rPr lang="en-US" b="1" dirty="0"/>
              <a:t>Using the </a:t>
            </a:r>
            <a:r>
              <a:rPr lang="en-US" b="1" dirty="0">
                <a:sym typeface="Calibri"/>
              </a:rPr>
              <a:t>UASC </a:t>
            </a:r>
          </a:p>
          <a:p>
            <a:r>
              <a:rPr lang="en-US" i="1" dirty="0">
                <a:sym typeface="Calibri"/>
              </a:rPr>
              <a:t>Instructions</a:t>
            </a:r>
          </a:p>
          <a:p>
            <a:pPr lvl="1"/>
            <a:r>
              <a:rPr lang="en-US" i="1" dirty="0">
                <a:sym typeface="Calibri"/>
              </a:rPr>
              <a:t>Read Rafael’s case scenario on the exercise</a:t>
            </a:r>
          </a:p>
          <a:p>
            <a:pPr lvl="1"/>
            <a:r>
              <a:rPr lang="en-US" i="1" dirty="0">
                <a:sym typeface="Calibri"/>
              </a:rPr>
              <a:t>Compare the details with the completed Registration Form</a:t>
            </a:r>
          </a:p>
          <a:p>
            <a:pPr lvl="1"/>
            <a:r>
              <a:rPr lang="en-US" i="1" dirty="0">
                <a:sym typeface="Calibri"/>
              </a:rPr>
              <a:t>Identify gaps and suggestions for improvements. </a:t>
            </a:r>
          </a:p>
          <a:p>
            <a:pPr marL="0" indent="0">
              <a:buNone/>
            </a:pPr>
            <a:endParaRPr lang="en-US" b="1" dirty="0">
              <a:sym typeface="Calibri"/>
            </a:endParaRPr>
          </a:p>
          <a:p>
            <a:pPr marL="0" indent="0">
              <a:buNone/>
            </a:pPr>
            <a:r>
              <a:rPr lang="en-US" b="1" dirty="0">
                <a:sym typeface="Calibri"/>
              </a:rPr>
              <a:t>PLENARY DISCUSSION (20 minutes)</a:t>
            </a:r>
          </a:p>
          <a:p>
            <a:r>
              <a:rPr lang="en-US" dirty="0">
                <a:sym typeface="Calibri"/>
              </a:rPr>
              <a:t>Ask each group to share their findings and ideas. </a:t>
            </a:r>
          </a:p>
          <a:p>
            <a:r>
              <a:rPr lang="en-US" dirty="0">
                <a:sym typeface="Calibri"/>
              </a:rPr>
              <a:t>Refer to the answers below to supplement</a:t>
            </a:r>
          </a:p>
          <a:p>
            <a:pPr marL="0" indent="0">
              <a:buNone/>
            </a:pPr>
            <a:r>
              <a:rPr lang="en-US" dirty="0">
                <a:sym typeface="Helvetica Neue"/>
              </a:rPr>
              <a:t>_____________________________________________________________________________</a:t>
            </a:r>
            <a:endParaRPr lang="en-US" dirty="0"/>
          </a:p>
          <a:p>
            <a:pPr marL="0" indent="0">
              <a:buNone/>
            </a:pPr>
            <a:endParaRPr lang="en-US" dirty="0">
              <a:sym typeface="Calibri"/>
            </a:endParaRPr>
          </a:p>
          <a:p>
            <a:pPr marL="0" indent="0">
              <a:buNone/>
            </a:pPr>
            <a:r>
              <a:rPr lang="en-US" b="1" dirty="0">
                <a:sym typeface="Calibri"/>
              </a:rPr>
              <a:t>ANSWERS</a:t>
            </a:r>
          </a:p>
          <a:p>
            <a:pPr marL="0" indent="0">
              <a:buNone/>
            </a:pPr>
            <a:r>
              <a:rPr lang="en-US" b="1" dirty="0">
                <a:sym typeface="Calibri"/>
              </a:rPr>
              <a:t>Question 1</a:t>
            </a:r>
          </a:p>
          <a:p>
            <a:r>
              <a:rPr lang="en-US" b="1" dirty="0"/>
              <a:t>Page 1</a:t>
            </a:r>
          </a:p>
          <a:p>
            <a:pPr lvl="1"/>
            <a:r>
              <a:rPr lang="en-US" dirty="0"/>
              <a:t>Child's Personal Information:</a:t>
            </a:r>
          </a:p>
          <a:p>
            <a:pPr lvl="1"/>
            <a:r>
              <a:rPr lang="en-US" dirty="0">
                <a:sym typeface="Calibri"/>
              </a:rPr>
              <a:t>Birth address/ location missing </a:t>
            </a:r>
          </a:p>
          <a:p>
            <a:pPr lvl="1"/>
            <a:r>
              <a:rPr lang="en-US" dirty="0">
                <a:sym typeface="Calibri"/>
              </a:rPr>
              <a:t>Physical characteristics and belongings/ clothes of the child could be described in more detail</a:t>
            </a:r>
          </a:p>
          <a:p>
            <a:pPr lvl="1"/>
            <a:r>
              <a:rPr lang="en-US" dirty="0">
                <a:sym typeface="Calibri"/>
              </a:rPr>
              <a:t>Rafael’s father is called Xavier Mayol and his mother’s name is Bernadeta Gomez</a:t>
            </a:r>
          </a:p>
          <a:p>
            <a:r>
              <a:rPr lang="en-US" b="1" dirty="0">
                <a:sym typeface="Calibri"/>
              </a:rPr>
              <a:t>Page 2</a:t>
            </a:r>
          </a:p>
          <a:p>
            <a:pPr lvl="1"/>
            <a:r>
              <a:rPr lang="en-US" dirty="0">
                <a:sym typeface="Calibri"/>
              </a:rPr>
              <a:t>Specific words or way of speaking: not completed</a:t>
            </a:r>
          </a:p>
          <a:p>
            <a:pPr lvl="1"/>
            <a:r>
              <a:rPr lang="en-US" dirty="0">
                <a:sym typeface="Calibri"/>
              </a:rPr>
              <a:t>Specific behavior: more details are required. Many boys like football. Does the boy have a favorite game? Favorite food? Other sports? Does he like to play and interact with others? Provide more details on the child’s horse and when and where he used to ride. </a:t>
            </a:r>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a:t>
            </a:r>
            <a:endParaRPr lang="en-US" b="1" dirty="0">
              <a:sym typeface="Calibri"/>
            </a:endParaRPr>
          </a:p>
          <a:p>
            <a:endParaRPr lang="en-US" dirty="0">
              <a:sym typeface="Calibri"/>
            </a:endParaRPr>
          </a:p>
        </p:txBody>
      </p:sp>
      <p:sp>
        <p:nvSpPr>
          <p:cNvPr id="3" name="Slide Image Placeholder 2">
            <a:extLst>
              <a:ext uri="{FF2B5EF4-FFF2-40B4-BE49-F238E27FC236}">
                <a16:creationId xmlns:a16="http://schemas.microsoft.com/office/drawing/2014/main" id="{2AF6CD46-B22F-2E5C-DB76-5E55B0B762E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29DFF3C-2B87-3FD1-3485-BEB5A8EA25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92</a:t>
            </a:fld>
            <a:endParaRPr lang="en-US" sz="1200" dirty="0">
              <a:latin typeface="+mn-lt"/>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n-US" b="1" dirty="0">
                <a:sym typeface="Calibri"/>
              </a:rPr>
              <a:t>Page 2</a:t>
            </a:r>
          </a:p>
          <a:p>
            <a:pPr lvl="1"/>
            <a:r>
              <a:rPr lang="en-US" dirty="0">
                <a:sym typeface="Calibri"/>
              </a:rPr>
              <a:t>Previous Caregiver </a:t>
            </a:r>
          </a:p>
          <a:p>
            <a:pPr lvl="1"/>
            <a:r>
              <a:rPr lang="en-US" dirty="0">
                <a:sym typeface="Calibri"/>
              </a:rPr>
              <a:t>His mother’s correct name is: Bernadeta Gomez</a:t>
            </a:r>
          </a:p>
          <a:p>
            <a:pPr lvl="1"/>
            <a:r>
              <a:rPr lang="en-US" dirty="0">
                <a:sym typeface="Calibri"/>
              </a:rPr>
              <a:t>Year of birth is missing </a:t>
            </a:r>
          </a:p>
          <a:p>
            <a:pPr lvl="1"/>
            <a:r>
              <a:rPr lang="en-US" dirty="0">
                <a:sym typeface="Calibri"/>
              </a:rPr>
              <a:t>Not clear if the last contact on 23 October 2020 was with the father or the mother or both</a:t>
            </a:r>
          </a:p>
          <a:p>
            <a:pPr lvl="1"/>
            <a:r>
              <a:rPr lang="en-US" dirty="0">
                <a:sym typeface="Calibri"/>
              </a:rPr>
              <a:t>In the section on the ‘caregivers’ occupation’, ‘relationship to the child’, ‘address’ and ‘telephone number’ and whether the child wants to give consent for the caregiver to be contacted, information relating to the current caregiver has been indicated in the form. This is incorrect. In these sections (#1 and #2), information should be completed about the previous caregiver(s), the caregiver(s) prior to the separation. </a:t>
            </a:r>
          </a:p>
          <a:p>
            <a:pPr lvl="1"/>
            <a:r>
              <a:rPr lang="en-US" dirty="0">
                <a:sym typeface="Calibri"/>
              </a:rPr>
              <a:t>Only at the bottom of the page, the caseworker correctly indicated the occupations of the previous caregivers, in Rafael’s case, the occupation of his parents. </a:t>
            </a:r>
          </a:p>
          <a:p>
            <a:r>
              <a:rPr lang="en-US" b="1" dirty="0">
                <a:sym typeface="Calibri"/>
              </a:rPr>
              <a:t>Page 3</a:t>
            </a:r>
          </a:p>
          <a:p>
            <a:pPr lvl="1"/>
            <a:r>
              <a:rPr lang="en-US" dirty="0">
                <a:sym typeface="Calibri"/>
              </a:rPr>
              <a:t>Information on the address of the previous caregiver is missing. More details of the description of the address are beneficial, as this could help with tracing efforts. </a:t>
            </a:r>
          </a:p>
          <a:p>
            <a:pPr lvl="1"/>
            <a:r>
              <a:rPr lang="en-US" dirty="0">
                <a:sym typeface="Calibri"/>
              </a:rPr>
              <a:t>The telephone number of Mr. Calvo has been indicated, the current caregiver, instead of the previous caregiver/ Rafael’s parents.</a:t>
            </a:r>
          </a:p>
          <a:p>
            <a:pPr lvl="1"/>
            <a:r>
              <a:rPr lang="en-US" dirty="0">
                <a:sym typeface="Calibri"/>
              </a:rPr>
              <a:t>Even if the child is not in contact with other family members, if possible, details of other family members, with whom the child had been in contact before, can be recorded in this section. It is also important to record why the child may not have contact with any other family members. </a:t>
            </a:r>
          </a:p>
          <a:p>
            <a:pPr lvl="1"/>
            <a:r>
              <a:rPr lang="en-US" dirty="0">
                <a:sym typeface="Calibri"/>
              </a:rPr>
              <a:t>If more details are available regarding the colleagues, the work and workplace of the father, these should be recorded as well. </a:t>
            </a:r>
          </a:p>
          <a:p>
            <a:r>
              <a:rPr lang="en-US" b="1" dirty="0">
                <a:sym typeface="Calibri"/>
              </a:rPr>
              <a:t>Page 4</a:t>
            </a:r>
          </a:p>
          <a:p>
            <a:pPr lvl="1"/>
            <a:r>
              <a:rPr lang="en-US" dirty="0">
                <a:sym typeface="Calibri"/>
              </a:rPr>
              <a:t>If the child has more details on the history of the flight and separation, it is important to record these, including estimated dates/ timelines and locations and who was in the group the boy joined during the flight and if/how they could be contacted to obtain more tracing information relevant for the child’s case. </a:t>
            </a:r>
          </a:p>
          <a:p>
            <a:pPr lvl="1"/>
            <a:r>
              <a:rPr lang="en-US" dirty="0">
                <a:sym typeface="Calibri"/>
              </a:rPr>
              <a:t>It is essential that more information is provided about the current care arrangement and why the boy indicated that he is not sure if he wants to stay with the current caregiver. Is the care arrangement safe? Are there signs and/or risks of abuse, violence or exploitation?  Is urgent action/ follow-up required? </a:t>
            </a:r>
          </a:p>
          <a:p>
            <a:r>
              <a:rPr lang="en-US" b="1" dirty="0">
                <a:sym typeface="Calibri"/>
              </a:rPr>
              <a:t>Page 5</a:t>
            </a:r>
          </a:p>
          <a:p>
            <a:pPr lvl="1"/>
            <a:r>
              <a:rPr lang="en-US" dirty="0">
                <a:sym typeface="Calibri"/>
              </a:rPr>
              <a:t>Provide information why the child wants family reunification. Rafael has indicated as well that he wants to be reunified as soon as possible. Are there specific reasons why he has emphasized that he wants the reunification happen as soon as possible? It is recorded that he wants to feel safe and supported in a stable care arrangement. Does the child feel safe and protected at present until reunification may be feasible?  Is immediate follow-up required? </a:t>
            </a:r>
          </a:p>
          <a:p>
            <a:pPr lvl="1"/>
            <a:r>
              <a:rPr lang="en-US" dirty="0">
                <a:sym typeface="Calibri"/>
              </a:rPr>
              <a:t>More information about the potential death of the boy’s father may be required, why does he assume that he passed away? </a:t>
            </a:r>
          </a:p>
          <a:p>
            <a:pPr lvl="1"/>
            <a:r>
              <a:rPr lang="en-US" dirty="0">
                <a:sym typeface="Calibri"/>
              </a:rPr>
              <a:t>Provide more information on the other persons in the group with whom the child fled, if the child knows who they are and if and how they can be contacted. </a:t>
            </a:r>
          </a:p>
          <a:p>
            <a:endParaRPr lang="en-US" dirty="0">
              <a:sym typeface="Calibri"/>
            </a:endParaRPr>
          </a:p>
          <a:p>
            <a:pPr marL="0" indent="0">
              <a:buNone/>
            </a:pPr>
            <a:r>
              <a:rPr lang="en-US" b="1" dirty="0">
                <a:sym typeface="Calibri"/>
              </a:rPr>
              <a:t>CONTINUED </a:t>
            </a:r>
            <a:r>
              <a:rPr lang="en-US" b="1" dirty="0">
                <a:sym typeface="Wingdings" panose="05000000000000000000" pitchFamily="2" charset="2"/>
              </a:rPr>
              <a:t> </a:t>
            </a:r>
            <a:endParaRPr lang="en-US" b="1" dirty="0">
              <a:sym typeface="Calibri"/>
            </a:endParaRPr>
          </a:p>
        </p:txBody>
      </p:sp>
      <p:sp>
        <p:nvSpPr>
          <p:cNvPr id="2" name="Google Shape;725;p48:notes">
            <a:extLst>
              <a:ext uri="{FF2B5EF4-FFF2-40B4-BE49-F238E27FC236}">
                <a16:creationId xmlns:a16="http://schemas.microsoft.com/office/drawing/2014/main" id="{C6E3C8EE-2BEE-DAF8-4C8D-9063155C93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93</a:t>
            </a:fld>
            <a:endParaRPr lang="en-US" sz="1200" dirty="0">
              <a:latin typeface="+mn-lt"/>
            </a:endParaRPr>
          </a:p>
        </p:txBody>
      </p:sp>
    </p:spTree>
    <p:extLst>
      <p:ext uri="{BB962C8B-B14F-4D97-AF65-F5344CB8AC3E}">
        <p14:creationId xmlns:p14="http://schemas.microsoft.com/office/powerpoint/2010/main" val="18567392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n-US" b="1" dirty="0">
                <a:sym typeface="Calibri"/>
              </a:rPr>
              <a:t>Question 2</a:t>
            </a:r>
            <a:endParaRPr lang="en-US" dirty="0">
              <a:sym typeface="Calibri"/>
            </a:endParaRPr>
          </a:p>
          <a:p>
            <a:r>
              <a:rPr lang="en-US" dirty="0">
                <a:sym typeface="Calibri"/>
              </a:rPr>
              <a:t>Assess and follow-up on Rafael’s current care arrangement and if more support is needed or if he needs to be placed in another alternative care arrangement for his immediate safety and protection.  </a:t>
            </a:r>
          </a:p>
          <a:p>
            <a:r>
              <a:rPr lang="en-US" dirty="0">
                <a:sym typeface="Calibri"/>
              </a:rPr>
              <a:t>Assess and follow-up on the boys MHPSS needs and make the necessary referrals. </a:t>
            </a:r>
          </a:p>
          <a:p>
            <a:r>
              <a:rPr lang="en-US" dirty="0">
                <a:sym typeface="Calibri"/>
              </a:rPr>
              <a:t>Assess and follow-up Rafael’s working situation and the risks and the needs for (immediate) interventions. </a:t>
            </a:r>
          </a:p>
          <a:p>
            <a:r>
              <a:rPr lang="en-US" dirty="0">
                <a:sym typeface="Calibri"/>
              </a:rPr>
              <a:t>After correcting and completing the form, start tracing or refer the case for tracing. </a:t>
            </a:r>
          </a:p>
          <a:p>
            <a:r>
              <a:rPr lang="en-US" dirty="0">
                <a:sym typeface="Calibri"/>
              </a:rPr>
              <a:t>Follow-up on Rafael’s needs for education</a:t>
            </a:r>
          </a:p>
          <a:p>
            <a:r>
              <a:rPr lang="en-US" dirty="0">
                <a:sym typeface="Calibri"/>
              </a:rPr>
              <a:t>Follow-up on recording more information on Rafael’s grandparents and their relationship, to initiate tracing of the grandparents as well, also in case the mother/ father cannot be found or in case his mother may be remarried and may not be willing to proceed with the family reunification. </a:t>
            </a:r>
          </a:p>
          <a:p>
            <a:pPr marL="0" indent="0">
              <a:buNone/>
            </a:pPr>
            <a:endParaRPr lang="en-US" dirty="0">
              <a:sym typeface="Calibri"/>
            </a:endParaRPr>
          </a:p>
        </p:txBody>
      </p:sp>
      <p:sp>
        <p:nvSpPr>
          <p:cNvPr id="2" name="Google Shape;725;p48:notes">
            <a:extLst>
              <a:ext uri="{FF2B5EF4-FFF2-40B4-BE49-F238E27FC236}">
                <a16:creationId xmlns:a16="http://schemas.microsoft.com/office/drawing/2014/main" id="{07AC4E55-7AB6-8469-6FB2-4D522B51A1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94</a:t>
            </a:fld>
            <a:endParaRPr lang="en-US" sz="1200" dirty="0">
              <a:latin typeface="+mn-lt"/>
            </a:endParaRPr>
          </a:p>
        </p:txBody>
      </p:sp>
    </p:spTree>
    <p:extLst>
      <p:ext uri="{BB962C8B-B14F-4D97-AF65-F5344CB8AC3E}">
        <p14:creationId xmlns:p14="http://schemas.microsoft.com/office/powerpoint/2010/main" val="26069014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5" name="Google Shape;1305;p69:notes"/>
          <p:cNvSpPr txBox="1">
            <a:spLocks noGrp="1"/>
          </p:cNvSpPr>
          <p:nvPr>
            <p:ph type="body" idx="1"/>
          </p:nvPr>
        </p:nvSpPr>
        <p:spPr/>
        <p:txBody>
          <a:bodyPr/>
          <a:lstStyle/>
          <a:p>
            <a:pPr marL="0" indent="0">
              <a:buNone/>
            </a:pPr>
            <a:r>
              <a:rPr lang="en-US" b="1" dirty="0">
                <a:sym typeface="Calibri"/>
              </a:rPr>
              <a:t>EXPLANATION</a:t>
            </a:r>
          </a:p>
          <a:p>
            <a:r>
              <a:rPr lang="en-US" dirty="0">
                <a:sym typeface="Calibri"/>
              </a:rPr>
              <a:t>Present the slide</a:t>
            </a:r>
            <a:endParaRPr lang="en-US" dirty="0"/>
          </a:p>
          <a:p>
            <a:r>
              <a:rPr lang="en-US" i="1" dirty="0">
                <a:sym typeface="Calibri"/>
              </a:rPr>
              <a:t>Does anyone have any questions or clarifications?</a:t>
            </a:r>
            <a:endParaRPr lang="en-US" i="1" dirty="0"/>
          </a:p>
          <a:p>
            <a:r>
              <a:rPr lang="en-US" dirty="0">
                <a:sym typeface="Calibri"/>
              </a:rPr>
              <a:t>Close the session</a:t>
            </a:r>
            <a:endParaRPr lang="en-US" dirty="0"/>
          </a:p>
        </p:txBody>
      </p:sp>
      <p:sp>
        <p:nvSpPr>
          <p:cNvPr id="3" name="Slide Image Placeholder 2">
            <a:extLst>
              <a:ext uri="{FF2B5EF4-FFF2-40B4-BE49-F238E27FC236}">
                <a16:creationId xmlns:a16="http://schemas.microsoft.com/office/drawing/2014/main" id="{A0BF61A8-B39D-F754-09D5-8B22CAF14F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6D2342B-833C-4460-1EFE-AFE281DD32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95</a:t>
            </a:fld>
            <a:endParaRPr lang="en-US" sz="1200" dirty="0">
              <a:latin typeface="+mn-lt"/>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8" name="Google Shape;1318;p70:notes"/>
          <p:cNvSpPr txBox="1">
            <a:spLocks noGrp="1"/>
          </p:cNvSpPr>
          <p:nvPr>
            <p:ph type="body" idx="1"/>
          </p:nvPr>
        </p:nvSpPr>
        <p:spPr/>
        <p:txBody>
          <a:bodyPr/>
          <a:lstStyle/>
          <a:p>
            <a:pPr marL="0" indent="0">
              <a:buNone/>
            </a:pPr>
            <a:r>
              <a:rPr lang="en-US" b="1" dirty="0">
                <a:sym typeface="Calibri"/>
              </a:rPr>
              <a:t>ADAPT FOR CONTEXT</a:t>
            </a:r>
          </a:p>
          <a:p>
            <a:r>
              <a:rPr lang="en-US" dirty="0">
                <a:sym typeface="Calibri"/>
              </a:rPr>
              <a:t>In some contexts verification is done by others</a:t>
            </a:r>
          </a:p>
          <a:p>
            <a:pPr lvl="1"/>
            <a:r>
              <a:rPr lang="en-US" dirty="0">
                <a:sym typeface="Calibri"/>
              </a:rPr>
              <a:t>for example in the case of cross-border separation and/or in contexts where the national authorities have a role in this. </a:t>
            </a:r>
          </a:p>
          <a:p>
            <a:pPr lvl="1"/>
            <a:r>
              <a:rPr lang="en-US" dirty="0">
                <a:sym typeface="Calibri"/>
              </a:rPr>
              <a:t>In these cases, this module should be adapted, including the role of caseworkers and the process itself. </a:t>
            </a:r>
          </a:p>
          <a:p>
            <a:r>
              <a:rPr lang="en-US" dirty="0">
                <a:sym typeface="Calibri"/>
              </a:rPr>
              <a:t>In some contexts this module may not be required as a specific module. </a:t>
            </a:r>
          </a:p>
          <a:p>
            <a:pPr marL="0" indent="0">
              <a:buNone/>
            </a:pPr>
            <a:r>
              <a:rPr lang="en-US" dirty="0">
                <a:sym typeface="Helvetica Neue"/>
              </a:rPr>
              <a:t>_____________________________________________________________________________</a:t>
            </a:r>
            <a:endParaRPr lang="en-US" dirty="0"/>
          </a:p>
          <a:p>
            <a:endParaRPr lang="en-US" dirty="0">
              <a:sym typeface="Calibri"/>
            </a:endParaRPr>
          </a:p>
          <a:p>
            <a:pPr marL="0" indent="0">
              <a:buNone/>
            </a:pPr>
            <a:r>
              <a:rPr lang="en-US" b="1" dirty="0">
                <a:sym typeface="Calibri"/>
              </a:rPr>
              <a:t>EXPLANATION</a:t>
            </a:r>
          </a:p>
          <a:p>
            <a:r>
              <a:rPr lang="en-US" dirty="0">
                <a:sym typeface="Calibri"/>
              </a:rPr>
              <a:t>Read the session title. </a:t>
            </a:r>
            <a:endParaRPr lang="en-US" dirty="0"/>
          </a:p>
          <a:p>
            <a:r>
              <a:rPr lang="en-US" i="1" dirty="0">
                <a:sym typeface="Calibri"/>
              </a:rPr>
              <a:t>At the end of this session, participants should be able to:</a:t>
            </a:r>
            <a:endParaRPr lang="en-US" i="1" dirty="0"/>
          </a:p>
          <a:p>
            <a:r>
              <a:rPr lang="en-US" dirty="0">
                <a:sym typeface="Calibri"/>
              </a:rPr>
              <a:t>Present the slide</a:t>
            </a:r>
          </a:p>
          <a:p>
            <a:r>
              <a:rPr lang="en-US" i="1" dirty="0">
                <a:sym typeface="Calibri"/>
              </a:rPr>
              <a:t>The overall objective of the verification process is to verify if the family reunification is in the best interests of the child. </a:t>
            </a:r>
          </a:p>
          <a:p>
            <a:r>
              <a:rPr lang="en-US" i="1" dirty="0">
                <a:sym typeface="Calibri"/>
              </a:rPr>
              <a:t>Ask do you have ideas on how to carry out the verification process and important elements to consider during verification prior to family reunification? </a:t>
            </a:r>
          </a:p>
          <a:p>
            <a:endParaRPr lang="en-US" dirty="0">
              <a:sym typeface="Calibri"/>
            </a:endParaRPr>
          </a:p>
        </p:txBody>
      </p:sp>
      <p:sp>
        <p:nvSpPr>
          <p:cNvPr id="3" name="Slide Image Placeholder 2">
            <a:extLst>
              <a:ext uri="{FF2B5EF4-FFF2-40B4-BE49-F238E27FC236}">
                <a16:creationId xmlns:a16="http://schemas.microsoft.com/office/drawing/2014/main" id="{0C6455C5-9D7B-D3A2-D369-E4154AFAA0A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14E4DB4-CDC0-C297-B76F-4268BF73E46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96</a:t>
            </a:fld>
            <a:endParaRPr lang="en-US" sz="1200" dirty="0">
              <a:latin typeface="+mn-lt"/>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9" name="Google Shape;1329;p71:notes"/>
          <p:cNvSpPr txBox="1">
            <a:spLocks noGrp="1"/>
          </p:cNvSpPr>
          <p:nvPr>
            <p:ph type="body" idx="1"/>
          </p:nvPr>
        </p:nvSpPr>
        <p:spPr/>
        <p:txBody>
          <a:bodyPr/>
          <a:lstStyle/>
          <a:p>
            <a:pPr marL="0" indent="0">
              <a:buNone/>
            </a:pPr>
            <a:r>
              <a:rPr lang="en-US" b="1" dirty="0">
                <a:sym typeface="Calibri"/>
              </a:rPr>
              <a:t>PLENARY DISCUSSION</a:t>
            </a:r>
          </a:p>
          <a:p>
            <a:r>
              <a:rPr lang="en-US" i="1" dirty="0">
                <a:sym typeface="Calibri"/>
              </a:rPr>
              <a:t>We have discussed the importance of quality documentation. </a:t>
            </a:r>
          </a:p>
          <a:p>
            <a:pPr lvl="1"/>
            <a:r>
              <a:rPr lang="en-US" i="1" dirty="0">
                <a:sym typeface="Calibri"/>
              </a:rPr>
              <a:t>When the information on the child’s documentation form is clear and well presented, verification should be a straightforward process. </a:t>
            </a:r>
          </a:p>
          <a:p>
            <a:pPr lvl="1"/>
            <a:r>
              <a:rPr lang="en-US" i="1" dirty="0">
                <a:sym typeface="Calibri"/>
              </a:rPr>
              <a:t>When there is limited or no information about the child, extra care should be taken during the verification process. </a:t>
            </a:r>
          </a:p>
          <a:p>
            <a:r>
              <a:rPr lang="en-US" i="1" dirty="0">
                <a:sym typeface="Calibri"/>
              </a:rPr>
              <a:t>Ask how is verification carried out? </a:t>
            </a:r>
          </a:p>
          <a:p>
            <a:pPr lvl="1"/>
            <a:r>
              <a:rPr lang="en-US" i="1" dirty="0">
                <a:sym typeface="Calibri"/>
              </a:rPr>
              <a:t>Verification is carried out by tracing workers/ caseworkers who ask the adult and child standard questions and record the information on a verification form. </a:t>
            </a:r>
          </a:p>
          <a:p>
            <a:r>
              <a:rPr lang="en-US" i="1" dirty="0">
                <a:sym typeface="Calibri"/>
              </a:rPr>
              <a:t>What do you think are the complexities around carrying out verification for infants? What measures do you think we can take? </a:t>
            </a:r>
          </a:p>
          <a:p>
            <a:pPr marL="0" indent="0">
              <a:buNone/>
            </a:pPr>
            <a:endParaRPr lang="en-US" dirty="0"/>
          </a:p>
          <a:p>
            <a:pPr marL="0" indent="0">
              <a:buNone/>
            </a:pPr>
            <a:r>
              <a:rPr lang="en-US" b="1" dirty="0"/>
              <a:t>EXPLANATION</a:t>
            </a:r>
          </a:p>
          <a:p>
            <a:r>
              <a:rPr lang="en-US" i="1" dirty="0"/>
              <a:t>How to verify family ties for younger children and children unable to provide information: </a:t>
            </a:r>
          </a:p>
          <a:p>
            <a:r>
              <a:rPr lang="en-US" i="1" dirty="0"/>
              <a:t>Step 1: </a:t>
            </a:r>
          </a:p>
          <a:p>
            <a:pPr lvl="1"/>
            <a:r>
              <a:rPr lang="en-US" i="1" dirty="0"/>
              <a:t>In all cases, ask adults requesting family reunification with infants to: </a:t>
            </a:r>
          </a:p>
          <a:p>
            <a:pPr lvl="1"/>
            <a:r>
              <a:rPr lang="en-US" i="1" dirty="0"/>
              <a:t>Pick out the child’s photo from a number of photos of children the same age</a:t>
            </a:r>
          </a:p>
          <a:p>
            <a:pPr lvl="1"/>
            <a:r>
              <a:rPr lang="en-US" i="1" dirty="0"/>
              <a:t>Describe the child, including birthmarks, scars, markings, tattoos or other defining physical characteristics.</a:t>
            </a:r>
          </a:p>
          <a:p>
            <a:pPr lvl="1"/>
            <a:r>
              <a:rPr lang="en-US" i="1" dirty="0"/>
              <a:t>Describe the clothing, jewelry or objects the child was wearing/carrying at separation.</a:t>
            </a:r>
          </a:p>
          <a:p>
            <a:pPr lvl="1"/>
            <a:r>
              <a:rPr lang="en-US" i="1" dirty="0"/>
              <a:t>Recall the place where the child was left and how the separation occurred. </a:t>
            </a:r>
          </a:p>
          <a:p>
            <a:pPr lvl="1"/>
            <a:r>
              <a:rPr lang="en-US" i="1" dirty="0"/>
              <a:t>Identify any words or phrases the child knew before the separation (if the child was already talking), including nicknames or how the child pronounced names of particular family members. </a:t>
            </a:r>
          </a:p>
          <a:p>
            <a:pPr marL="0" indent="0">
              <a:buNone/>
            </a:pPr>
            <a:endParaRPr lang="en-US" i="1" dirty="0"/>
          </a:p>
          <a:p>
            <a:pPr marL="0" indent="0">
              <a:buNone/>
            </a:pPr>
            <a:r>
              <a:rPr lang="en-US" b="1" dirty="0"/>
              <a:t>CONTINUED </a:t>
            </a:r>
            <a:r>
              <a:rPr lang="en-US" b="1" dirty="0">
                <a:sym typeface="Wingdings" panose="05000000000000000000" pitchFamily="2" charset="2"/>
              </a:rPr>
              <a:t></a:t>
            </a:r>
            <a:endParaRPr lang="en-US" b="1" dirty="0"/>
          </a:p>
        </p:txBody>
      </p:sp>
      <p:sp>
        <p:nvSpPr>
          <p:cNvPr id="3" name="Slide Image Placeholder 2">
            <a:extLst>
              <a:ext uri="{FF2B5EF4-FFF2-40B4-BE49-F238E27FC236}">
                <a16:creationId xmlns:a16="http://schemas.microsoft.com/office/drawing/2014/main" id="{862663B9-B622-9029-8580-FDB4183D590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DCA79AD-5931-E928-F714-0103511DEDB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97</a:t>
            </a:fld>
            <a:endParaRPr lang="en-US" sz="1200" dirty="0">
              <a:latin typeface="+mn-lt"/>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n-US" i="1" dirty="0"/>
              <a:t>Name locations or places that the child knew at the time of separation. For example, with his/her current carer, a child might talk about 'going to the river' or to a church where families sing. </a:t>
            </a:r>
          </a:p>
          <a:p>
            <a:pPr lvl="1"/>
            <a:r>
              <a:rPr lang="en-US" i="1" dirty="0"/>
              <a:t>Whenever possible, ask family members’ neighbors to corroborate relationships, including whether the parent/relatives had a child (or other relation, such as a nephew or grandchild) of a certain age and sex, and to recall any information about the place and date of separation. </a:t>
            </a:r>
          </a:p>
          <a:p>
            <a:pPr lvl="1"/>
            <a:endParaRPr lang="en-US" dirty="0"/>
          </a:p>
          <a:p>
            <a:r>
              <a:rPr lang="en-US" dirty="0"/>
              <a:t>Step 2: </a:t>
            </a:r>
          </a:p>
          <a:p>
            <a:pPr lvl="1"/>
            <a:r>
              <a:rPr lang="en-US" dirty="0"/>
              <a:t>Compare answers to the child’s documentation, including updates from current carers </a:t>
            </a:r>
          </a:p>
          <a:p>
            <a:pPr lvl="1"/>
            <a:r>
              <a:rPr lang="en-US" dirty="0"/>
              <a:t>It is essential to fully document all the validation steps and ensure the child goes to his/her family, since there may be subsequent claims to the same child. </a:t>
            </a:r>
            <a:endParaRPr lang="en-US" dirty="0">
              <a:sym typeface="Calibri"/>
            </a:endParaRPr>
          </a:p>
          <a:p>
            <a:pPr marL="0" indent="0">
              <a:buNone/>
            </a:pPr>
            <a:endParaRPr lang="en-US" dirty="0">
              <a:sym typeface="Calibri"/>
            </a:endParaRPr>
          </a:p>
        </p:txBody>
      </p:sp>
      <p:sp>
        <p:nvSpPr>
          <p:cNvPr id="2" name="Google Shape;725;p48:notes">
            <a:extLst>
              <a:ext uri="{FF2B5EF4-FFF2-40B4-BE49-F238E27FC236}">
                <a16:creationId xmlns:a16="http://schemas.microsoft.com/office/drawing/2014/main" id="{9A86FEF4-2440-4FE8-A5B1-910B636F72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98</a:t>
            </a:fld>
            <a:endParaRPr lang="en-US" sz="1200" dirty="0">
              <a:latin typeface="+mn-lt"/>
            </a:endParaRPr>
          </a:p>
        </p:txBody>
      </p:sp>
    </p:spTree>
    <p:extLst>
      <p:ext uri="{BB962C8B-B14F-4D97-AF65-F5344CB8AC3E}">
        <p14:creationId xmlns:p14="http://schemas.microsoft.com/office/powerpoint/2010/main" val="12570841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9" name="Google Shape;1339;p72:notes"/>
          <p:cNvSpPr txBox="1">
            <a:spLocks noGrp="1"/>
          </p:cNvSpPr>
          <p:nvPr>
            <p:ph type="body" idx="1"/>
          </p:nvPr>
        </p:nvSpPr>
        <p:spPr/>
        <p:txBody>
          <a:bodyPr/>
          <a:lstStyle/>
          <a:p>
            <a:pPr marL="0" indent="0">
              <a:buNone/>
            </a:pPr>
            <a:r>
              <a:rPr lang="en-US" b="1" dirty="0">
                <a:sym typeface="Calibri"/>
              </a:rPr>
              <a:t>PARTNER WORK (5 minutes)</a:t>
            </a:r>
          </a:p>
          <a:p>
            <a:r>
              <a:rPr lang="en-US" dirty="0">
                <a:sym typeface="Calibri"/>
              </a:rPr>
              <a:t>Divide participants into pairs</a:t>
            </a:r>
          </a:p>
          <a:p>
            <a:r>
              <a:rPr lang="en-US" dirty="0">
                <a:sym typeface="Calibri"/>
              </a:rPr>
              <a:t>Guide participants to </a:t>
            </a:r>
            <a:r>
              <a:rPr lang="en-US" b="1" dirty="0">
                <a:sym typeface="Calibri"/>
              </a:rPr>
              <a:t>Workbook page 81: Steps of verification prior to family reunion</a:t>
            </a:r>
          </a:p>
          <a:p>
            <a:r>
              <a:rPr lang="en-US" i="1" dirty="0">
                <a:sym typeface="Calibri"/>
              </a:rPr>
              <a:t>Put the steps in the right order</a:t>
            </a:r>
          </a:p>
          <a:p>
            <a:endParaRPr lang="en-US" dirty="0">
              <a:sym typeface="Calibri"/>
            </a:endParaRPr>
          </a:p>
          <a:p>
            <a:pPr marL="0" indent="0">
              <a:buNone/>
            </a:pPr>
            <a:r>
              <a:rPr lang="en-US" b="1" dirty="0">
                <a:sym typeface="Calibri"/>
              </a:rPr>
              <a:t>PLENARY DISCUSSION (5 minutes)</a:t>
            </a:r>
          </a:p>
          <a:p>
            <a:r>
              <a:rPr lang="en-US" dirty="0">
                <a:sym typeface="Calibri"/>
              </a:rPr>
              <a:t>Ask participants to feedback</a:t>
            </a:r>
          </a:p>
          <a:p>
            <a:r>
              <a:rPr lang="en-US" dirty="0">
                <a:sym typeface="Calibri"/>
              </a:rPr>
              <a:t>Ask participants to stick the cards in the right order on the wall</a:t>
            </a:r>
          </a:p>
          <a:p>
            <a:r>
              <a:rPr lang="en-US" dirty="0">
                <a:sym typeface="Calibri"/>
              </a:rPr>
              <a:t>Allow for outstanding questions</a:t>
            </a:r>
          </a:p>
          <a:p>
            <a:r>
              <a:rPr lang="en-US" i="1" dirty="0">
                <a:sym typeface="Calibri"/>
              </a:rPr>
              <a:t>What could the caseworker do in case of concerns expressed by the child or observed by the caseworker during the verification process? </a:t>
            </a:r>
          </a:p>
          <a:p>
            <a:pPr lvl="1"/>
            <a:r>
              <a:rPr lang="en-US" i="1" dirty="0">
                <a:sym typeface="Calibri"/>
              </a:rPr>
              <a:t>Most concerns can be addressed and will generally not prevent family reunification, as the child or family often need reassurance, which may take some time. </a:t>
            </a:r>
          </a:p>
          <a:p>
            <a:pPr lvl="1"/>
            <a:r>
              <a:rPr lang="en-US" i="1" dirty="0">
                <a:sym typeface="Calibri"/>
              </a:rPr>
              <a:t>However, sometimes, further action is required. </a:t>
            </a:r>
          </a:p>
          <a:p>
            <a:pPr lvl="1"/>
            <a:r>
              <a:rPr lang="en-US" i="1" dirty="0">
                <a:sym typeface="Calibri"/>
              </a:rPr>
              <a:t>This may involve more intensive preparation of the child and/or family and the community prior to the reunification as well as longer term monitoring and support to reintegration, including MHPSS for the child and/or family. </a:t>
            </a:r>
          </a:p>
          <a:p>
            <a:pPr lvl="1"/>
            <a:r>
              <a:rPr lang="en-US" i="1" dirty="0">
                <a:sym typeface="Calibri"/>
              </a:rPr>
              <a:t>Decisions need to be made carefully, on a case-by-case basis and should be based on the best interests of the child and included in the case plan.</a:t>
            </a:r>
          </a:p>
        </p:txBody>
      </p:sp>
      <p:sp>
        <p:nvSpPr>
          <p:cNvPr id="3" name="Slide Image Placeholder 2">
            <a:extLst>
              <a:ext uri="{FF2B5EF4-FFF2-40B4-BE49-F238E27FC236}">
                <a16:creationId xmlns:a16="http://schemas.microsoft.com/office/drawing/2014/main" id="{431DD189-9A49-9572-C54F-5FC22EC5410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2048EB6-22A7-20C7-C0E2-A0BBDC153B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99</a:t>
            </a:fld>
            <a:endParaRPr lang="en-US"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CCE9F8"/>
        </a:solidFill>
        <a:effectLst/>
      </p:bgPr>
    </p:bg>
    <p:spTree>
      <p:nvGrpSpPr>
        <p:cNvPr id="1" name="Shape 13"/>
        <p:cNvGrpSpPr/>
        <p:nvPr/>
      </p:nvGrpSpPr>
      <p:grpSpPr>
        <a:xfrm>
          <a:off x="0" y="0"/>
          <a:ext cx="0" cy="0"/>
          <a:chOff x="0" y="0"/>
          <a:chExt cx="0" cy="0"/>
        </a:xfrm>
      </p:grpSpPr>
      <p:sp>
        <p:nvSpPr>
          <p:cNvPr id="14" name="Google Shape;14;p107"/>
          <p:cNvSpPr/>
          <p:nvPr/>
        </p:nvSpPr>
        <p:spPr>
          <a:xfrm>
            <a:off x="0" y="0"/>
            <a:ext cx="5811000" cy="6858000"/>
          </a:xfrm>
          <a:prstGeom prst="homePlate">
            <a:avLst>
              <a:gd name="adj" fmla="val 25259"/>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15;p107"/>
          <p:cNvSpPr txBox="1">
            <a:spLocks noGrp="1"/>
          </p:cNvSpPr>
          <p:nvPr>
            <p:ph type="title"/>
          </p:nvPr>
        </p:nvSpPr>
        <p:spPr>
          <a:xfrm>
            <a:off x="796386" y="3099692"/>
            <a:ext cx="401531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6ABDEA"/>
        </a:solidFill>
        <a:effectLst/>
      </p:bgPr>
    </p:bg>
    <p:spTree>
      <p:nvGrpSpPr>
        <p:cNvPr id="1" name="Shape 16"/>
        <p:cNvGrpSpPr/>
        <p:nvPr/>
      </p:nvGrpSpPr>
      <p:grpSpPr>
        <a:xfrm>
          <a:off x="0" y="0"/>
          <a:ext cx="0" cy="0"/>
          <a:chOff x="0" y="0"/>
          <a:chExt cx="0" cy="0"/>
        </a:xfrm>
      </p:grpSpPr>
      <p:sp>
        <p:nvSpPr>
          <p:cNvPr id="17" name="Google Shape;17;p108"/>
          <p:cNvSpPr/>
          <p:nvPr/>
        </p:nvSpPr>
        <p:spPr>
          <a:xfrm rot="1782986">
            <a:off x="657419" y="1353466"/>
            <a:ext cx="4749573" cy="4094457"/>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18;p108"/>
          <p:cNvSpPr txBox="1">
            <a:spLocks noGrp="1"/>
          </p:cNvSpPr>
          <p:nvPr>
            <p:ph type="title"/>
          </p:nvPr>
        </p:nvSpPr>
        <p:spPr>
          <a:xfrm>
            <a:off x="1243426"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109"/>
          <p:cNvSpPr/>
          <p:nvPr/>
        </p:nvSpPr>
        <p:spPr>
          <a:xfrm>
            <a:off x="0" y="-1"/>
            <a:ext cx="12192000" cy="98552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 name="Google Shape;21;p109"/>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2" name="Google Shape;22;p109"/>
          <p:cNvSpPr/>
          <p:nvPr/>
        </p:nvSpPr>
        <p:spPr>
          <a:xfrm>
            <a:off x="766810" y="6277445"/>
            <a:ext cx="416079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dirty="0">
                <a:solidFill>
                  <a:schemeClr val="dk2"/>
                </a:solidFill>
                <a:latin typeface="Calibri"/>
                <a:ea typeface="Calibri"/>
                <a:cs typeface="Calibri"/>
                <a:sym typeface="Calibri"/>
              </a:rPr>
              <a:t>Level 3 Module 1: </a:t>
            </a:r>
            <a:r>
              <a:rPr lang="en-US" sz="1400" b="1" dirty="0">
                <a:solidFill>
                  <a:schemeClr val="dk2"/>
                </a:solidFill>
                <a:latin typeface="Calibri"/>
                <a:ea typeface="Calibri"/>
                <a:cs typeface="Calibri"/>
                <a:sym typeface="Calibri"/>
              </a:rPr>
              <a:t>Understanding the Causes, Impact and Risks of Family Separation</a:t>
            </a:r>
            <a:endParaRPr dirty="0"/>
          </a:p>
          <a:p>
            <a:pPr marL="0" marR="0" lvl="0" indent="0" algn="l" rtl="0">
              <a:spcBef>
                <a:spcPts val="0"/>
              </a:spcBef>
              <a:spcAft>
                <a:spcPts val="0"/>
              </a:spcAft>
              <a:buNone/>
            </a:pPr>
            <a:endParaRPr sz="1400" b="0" dirty="0">
              <a:solidFill>
                <a:schemeClr val="dk2"/>
              </a:solidFill>
              <a:latin typeface="Calibri"/>
              <a:ea typeface="Calibri"/>
              <a:cs typeface="Calibri"/>
              <a:sym typeface="Calibri"/>
            </a:endParaRPr>
          </a:p>
        </p:txBody>
      </p:sp>
      <p:sp>
        <p:nvSpPr>
          <p:cNvPr id="23" name="Google Shape;23;p10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3200"/>
              <a:buFont typeface="Arial"/>
              <a:buNone/>
              <a:defRPr sz="3200" b="1">
                <a:solidFill>
                  <a:schemeClr val="accent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8C5F7A"/>
        </a:solidFill>
        <a:effectLst/>
      </p:bgPr>
    </p:bg>
    <p:spTree>
      <p:nvGrpSpPr>
        <p:cNvPr id="1" name="Shape 27"/>
        <p:cNvGrpSpPr/>
        <p:nvPr/>
      </p:nvGrpSpPr>
      <p:grpSpPr>
        <a:xfrm>
          <a:off x="0" y="0"/>
          <a:ext cx="0" cy="0"/>
          <a:chOff x="0" y="0"/>
          <a:chExt cx="0" cy="0"/>
        </a:xfrm>
      </p:grpSpPr>
      <p:sp>
        <p:nvSpPr>
          <p:cNvPr id="28" name="Google Shape;28;p104"/>
          <p:cNvSpPr/>
          <p:nvPr/>
        </p:nvSpPr>
        <p:spPr>
          <a:xfrm rot="1782986">
            <a:off x="657418" y="1353464"/>
            <a:ext cx="4749573" cy="4094457"/>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 name="Google Shape;29;p104"/>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sp>
        <p:nvSpPr>
          <p:cNvPr id="31" name="Google Shape;31;p105"/>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33;p10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rgbClr val="8C5F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Google Shape;15;p51">
            <a:extLst>
              <a:ext uri="{FF2B5EF4-FFF2-40B4-BE49-F238E27FC236}">
                <a16:creationId xmlns:a16="http://schemas.microsoft.com/office/drawing/2014/main" id="{66085945-1599-8C53-4A34-2A612B98D384}"/>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3" name="Google Shape;16;p51">
            <a:extLst>
              <a:ext uri="{FF2B5EF4-FFF2-40B4-BE49-F238E27FC236}">
                <a16:creationId xmlns:a16="http://schemas.microsoft.com/office/drawing/2014/main" id="{05C5F758-8FBA-3E67-2578-AA6DEDD89F0C}"/>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tx2">
                    <a:lumMod val="75000"/>
                  </a:schemeClr>
                </a:solidFill>
                <a:latin typeface="+mn-lt"/>
                <a:ea typeface="Calibri"/>
                <a:cs typeface="Calibri"/>
                <a:sym typeface="Calibri"/>
              </a:rPr>
              <a:t>Level 3: </a:t>
            </a:r>
            <a:r>
              <a:rPr lang="en-US" sz="1400" b="1" i="0" u="none" strike="noStrike" cap="none" dirty="0">
                <a:solidFill>
                  <a:schemeClr val="tx2">
                    <a:lumMod val="75000"/>
                  </a:schemeClr>
                </a:solidFill>
                <a:latin typeface="+mn-lt"/>
                <a:ea typeface="Calibri"/>
                <a:cs typeface="Calibri"/>
                <a:sym typeface="Calibri"/>
              </a:rPr>
              <a:t>UASC</a:t>
            </a:r>
            <a:r>
              <a:rPr lang="en-US" sz="1400" b="0" i="0" u="none" strike="noStrike" cap="none" dirty="0">
                <a:solidFill>
                  <a:schemeClr val="tx2">
                    <a:lumMod val="75000"/>
                  </a:schemeClr>
                </a:solidFill>
                <a:latin typeface="+mn-lt"/>
                <a:ea typeface="Calibri"/>
                <a:cs typeface="Calibri"/>
                <a:sym typeface="Calibri"/>
              </a:rPr>
              <a:t>  |  Module 2: </a:t>
            </a:r>
            <a:r>
              <a:rPr lang="en-US" sz="1400" b="1" i="0" u="none" strike="noStrike" cap="none" dirty="0">
                <a:solidFill>
                  <a:schemeClr val="tx2">
                    <a:lumMod val="75000"/>
                  </a:schemeClr>
                </a:solidFill>
                <a:latin typeface="+mn-lt"/>
                <a:ea typeface="Calibri"/>
                <a:cs typeface="Calibri"/>
                <a:sym typeface="Calibri"/>
              </a:rPr>
              <a:t>Supporting UASC through case management, alternative care and family tracing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EEE7EB"/>
        </a:solidFill>
        <a:effectLst/>
      </p:bgPr>
    </p:bg>
    <p:spTree>
      <p:nvGrpSpPr>
        <p:cNvPr id="1" name="Shape 35"/>
        <p:cNvGrpSpPr/>
        <p:nvPr/>
      </p:nvGrpSpPr>
      <p:grpSpPr>
        <a:xfrm>
          <a:off x="0" y="0"/>
          <a:ext cx="0" cy="0"/>
          <a:chOff x="0" y="0"/>
          <a:chExt cx="0" cy="0"/>
        </a:xfrm>
      </p:grpSpPr>
      <p:sp>
        <p:nvSpPr>
          <p:cNvPr id="36" name="Google Shape;36;p106"/>
          <p:cNvSpPr/>
          <p:nvPr/>
        </p:nvSpPr>
        <p:spPr>
          <a:xfrm>
            <a:off x="0" y="0"/>
            <a:ext cx="5811000" cy="6858000"/>
          </a:xfrm>
          <a:prstGeom prst="homePlate">
            <a:avLst>
              <a:gd name="adj" fmla="val 25259"/>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 name="Google Shape;37;p106"/>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8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3" name="TextBox 2">
            <a:extLst>
              <a:ext uri="{FF2B5EF4-FFF2-40B4-BE49-F238E27FC236}">
                <a16:creationId xmlns:a16="http://schemas.microsoft.com/office/drawing/2014/main" id="{1B6AD8F9-61D7-ECB1-8A97-3796E31A506F}"/>
              </a:ext>
            </a:extLst>
          </p:cNvPr>
          <p:cNvSpPr txBox="1"/>
          <p:nvPr/>
        </p:nvSpPr>
        <p:spPr>
          <a:xfrm>
            <a:off x="937896" y="1469148"/>
            <a:ext cx="5836284" cy="2800767"/>
          </a:xfrm>
          <a:prstGeom prst="rect">
            <a:avLst/>
          </a:prstGeom>
          <a:noFill/>
        </p:spPr>
        <p:txBody>
          <a:bodyPr wrap="square" lIns="91440" tIns="45720" rIns="91440" bIns="45720" rtlCol="0" anchor="t">
            <a:spAutoFit/>
          </a:bodyPr>
          <a:lstStyle/>
          <a:p>
            <a:r>
              <a:rPr lang="en-US" sz="4400" b="1" dirty="0">
                <a:solidFill>
                  <a:schemeClr val="bg2"/>
                </a:solidFill>
                <a:latin typeface="Garamond"/>
              </a:rPr>
              <a:t>Unaccompanied &amp; Separated Children (UASC) and Case Management Training</a:t>
            </a:r>
          </a:p>
        </p:txBody>
      </p:sp>
      <p:pic>
        <p:nvPicPr>
          <p:cNvPr id="4" name="Picture 3" descr="Icon&#10;&#10;Description automatically generated">
            <a:extLst>
              <a:ext uri="{FF2B5EF4-FFF2-40B4-BE49-F238E27FC236}">
                <a16:creationId xmlns:a16="http://schemas.microsoft.com/office/drawing/2014/main" id="{CCCCA2D3-97F8-DC91-6A0F-BE1CFEE32138}"/>
              </a:ext>
            </a:extLst>
          </p:cNvPr>
          <p:cNvPicPr>
            <a:picLocks noChangeAspect="1"/>
          </p:cNvPicPr>
          <p:nvPr/>
        </p:nvPicPr>
        <p:blipFill>
          <a:blip r:embed="rId3"/>
          <a:stretch>
            <a:fillRect/>
          </a:stretch>
        </p:blipFill>
        <p:spPr>
          <a:xfrm>
            <a:off x="6961938" y="888320"/>
            <a:ext cx="4292166" cy="4868648"/>
          </a:xfrm>
          <a:prstGeom prst="rect">
            <a:avLst/>
          </a:prstGeom>
        </p:spPr>
      </p:pic>
      <p:pic>
        <p:nvPicPr>
          <p:cNvPr id="6" name="Picture 5" descr="Logo&#10;&#10;Description automatically generated">
            <a:extLst>
              <a:ext uri="{FF2B5EF4-FFF2-40B4-BE49-F238E27FC236}">
                <a16:creationId xmlns:a16="http://schemas.microsoft.com/office/drawing/2014/main" id="{BD0EB093-A634-343C-ED7A-ABBFB34AF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5" y="5300235"/>
            <a:ext cx="2378967" cy="913463"/>
          </a:xfrm>
          <a:prstGeom prst="rect">
            <a:avLst/>
          </a:prstGeom>
        </p:spPr>
      </p:pic>
      <p:pic>
        <p:nvPicPr>
          <p:cNvPr id="9" name="Picture 8" descr="Text&#10;&#10;Description automatically generated">
            <a:extLst>
              <a:ext uri="{FF2B5EF4-FFF2-40B4-BE49-F238E27FC236}">
                <a16:creationId xmlns:a16="http://schemas.microsoft.com/office/drawing/2014/main" id="{89CE56B7-6C94-E07A-E3CE-EBD3B6ED93B5}"/>
              </a:ext>
            </a:extLst>
          </p:cNvPr>
          <p:cNvPicPr>
            <a:picLocks noChangeAspect="1"/>
          </p:cNvPicPr>
          <p:nvPr/>
        </p:nvPicPr>
        <p:blipFill>
          <a:blip r:embed="rId5"/>
          <a:stretch>
            <a:fillRect/>
          </a:stretch>
        </p:blipFill>
        <p:spPr>
          <a:xfrm>
            <a:off x="4230676" y="5389779"/>
            <a:ext cx="2575035" cy="7343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80" name="Google Shape;380;p8"/>
          <p:cNvSpPr txBox="1">
            <a:spLocks noGrp="1"/>
          </p:cNvSpPr>
          <p:nvPr>
            <p:ph type="title"/>
          </p:nvPr>
        </p:nvSpPr>
        <p:spPr>
          <a:xfrm>
            <a:off x="1012990"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Agenda</a:t>
            </a:r>
            <a:br>
              <a:rPr lang="en-US" dirty="0"/>
            </a:br>
            <a:br>
              <a:rPr lang="en-US" sz="1600" dirty="0">
                <a:highlight>
                  <a:srgbClr val="FFFF00"/>
                </a:highlight>
              </a:rPr>
            </a:br>
            <a:r>
              <a:rPr lang="en-US" sz="2400" dirty="0"/>
              <a:t>DAY 3</a:t>
            </a:r>
            <a:endParaRPr lang="en-US" sz="1600" dirty="0"/>
          </a:p>
        </p:txBody>
      </p:sp>
      <p:cxnSp>
        <p:nvCxnSpPr>
          <p:cNvPr id="24" name="Google Shape;318;p6">
            <a:extLst>
              <a:ext uri="{FF2B5EF4-FFF2-40B4-BE49-F238E27FC236}">
                <a16:creationId xmlns:a16="http://schemas.microsoft.com/office/drawing/2014/main" id="{E2435FF2-D648-9EF2-9BB2-E8CD08816A8B}"/>
              </a:ext>
            </a:extLst>
          </p:cNvPr>
          <p:cNvCxnSpPr>
            <a:cxnSpLocks/>
          </p:cNvCxnSpPr>
          <p:nvPr/>
        </p:nvCxnSpPr>
        <p:spPr>
          <a:xfrm>
            <a:off x="7611129" y="659172"/>
            <a:ext cx="0" cy="3503389"/>
          </a:xfrm>
          <a:prstGeom prst="straightConnector1">
            <a:avLst/>
          </a:prstGeom>
          <a:noFill/>
          <a:ln w="28575" cap="flat" cmpd="sng">
            <a:solidFill>
              <a:schemeClr val="lt1"/>
            </a:solidFill>
            <a:prstDash val="solid"/>
            <a:miter lim="800000"/>
            <a:headEnd type="none" w="sm" len="sm"/>
            <a:tailEnd type="none" w="sm" len="sm"/>
          </a:ln>
        </p:spPr>
      </p:cxnSp>
      <p:sp>
        <p:nvSpPr>
          <p:cNvPr id="25" name="Google Shape;319;p6">
            <a:extLst>
              <a:ext uri="{FF2B5EF4-FFF2-40B4-BE49-F238E27FC236}">
                <a16:creationId xmlns:a16="http://schemas.microsoft.com/office/drawing/2014/main" id="{92695354-0652-9312-AA58-F6DA6133A60B}"/>
              </a:ext>
            </a:extLst>
          </p:cNvPr>
          <p:cNvSpPr txBox="1"/>
          <p:nvPr/>
        </p:nvSpPr>
        <p:spPr>
          <a:xfrm>
            <a:off x="7856912" y="553152"/>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Family Reunification</a:t>
            </a:r>
          </a:p>
        </p:txBody>
      </p:sp>
      <p:sp>
        <p:nvSpPr>
          <p:cNvPr id="26" name="Google Shape;320;p6">
            <a:extLst>
              <a:ext uri="{FF2B5EF4-FFF2-40B4-BE49-F238E27FC236}">
                <a16:creationId xmlns:a16="http://schemas.microsoft.com/office/drawing/2014/main" id="{7E1B95D0-9340-9BCD-DA6A-CBF651491F51}"/>
              </a:ext>
            </a:extLst>
          </p:cNvPr>
          <p:cNvSpPr txBox="1"/>
          <p:nvPr/>
        </p:nvSpPr>
        <p:spPr>
          <a:xfrm>
            <a:off x="7856912" y="122768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Reintegration</a:t>
            </a:r>
          </a:p>
        </p:txBody>
      </p:sp>
      <p:sp>
        <p:nvSpPr>
          <p:cNvPr id="27" name="Google Shape;321;p6">
            <a:extLst>
              <a:ext uri="{FF2B5EF4-FFF2-40B4-BE49-F238E27FC236}">
                <a16:creationId xmlns:a16="http://schemas.microsoft.com/office/drawing/2014/main" id="{D4FE371A-1B64-B243-81D9-B2AA7D3783B0}"/>
              </a:ext>
            </a:extLst>
          </p:cNvPr>
          <p:cNvSpPr txBox="1"/>
          <p:nvPr/>
        </p:nvSpPr>
        <p:spPr>
          <a:xfrm>
            <a:off x="5965427" y="2615799"/>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Break</a:t>
            </a:r>
            <a:endParaRPr sz="1600" b="1" i="1" u="none" strike="noStrike" cap="none" dirty="0">
              <a:solidFill>
                <a:srgbClr val="FFFFFF"/>
              </a:solidFill>
              <a:latin typeface="+mn-lt"/>
              <a:ea typeface="Calibri"/>
              <a:cs typeface="Calibri"/>
              <a:sym typeface="Calibri"/>
            </a:endParaRPr>
          </a:p>
        </p:txBody>
      </p:sp>
      <p:sp>
        <p:nvSpPr>
          <p:cNvPr id="30" name="Google Shape;326;p6">
            <a:extLst>
              <a:ext uri="{FF2B5EF4-FFF2-40B4-BE49-F238E27FC236}">
                <a16:creationId xmlns:a16="http://schemas.microsoft.com/office/drawing/2014/main" id="{6203098F-E243-FDCE-5A6D-420433CB34BF}"/>
              </a:ext>
            </a:extLst>
          </p:cNvPr>
          <p:cNvSpPr/>
          <p:nvPr/>
        </p:nvSpPr>
        <p:spPr>
          <a:xfrm rot="1782986">
            <a:off x="7443332" y="5691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327;p6">
            <a:extLst>
              <a:ext uri="{FF2B5EF4-FFF2-40B4-BE49-F238E27FC236}">
                <a16:creationId xmlns:a16="http://schemas.microsoft.com/office/drawing/2014/main" id="{31BE114D-666F-48F6-36AC-5CC8AA1DA8ED}"/>
              </a:ext>
            </a:extLst>
          </p:cNvPr>
          <p:cNvSpPr/>
          <p:nvPr/>
        </p:nvSpPr>
        <p:spPr>
          <a:xfrm rot="1782986">
            <a:off x="7427916" y="2640837"/>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 name="Google Shape;329;p6">
            <a:extLst>
              <a:ext uri="{FF2B5EF4-FFF2-40B4-BE49-F238E27FC236}">
                <a16:creationId xmlns:a16="http://schemas.microsoft.com/office/drawing/2014/main" id="{03D0F988-CE66-5538-AA78-893503B5E311}"/>
              </a:ext>
            </a:extLst>
          </p:cNvPr>
          <p:cNvSpPr/>
          <p:nvPr/>
        </p:nvSpPr>
        <p:spPr>
          <a:xfrm rot="1782986">
            <a:off x="7418955" y="125772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331;p6">
            <a:extLst>
              <a:ext uri="{FF2B5EF4-FFF2-40B4-BE49-F238E27FC236}">
                <a16:creationId xmlns:a16="http://schemas.microsoft.com/office/drawing/2014/main" id="{692CC60A-243E-C93D-78E6-4766637C5196}"/>
              </a:ext>
            </a:extLst>
          </p:cNvPr>
          <p:cNvSpPr/>
          <p:nvPr/>
        </p:nvSpPr>
        <p:spPr>
          <a:xfrm rot="1782986">
            <a:off x="7440386" y="4017909"/>
            <a:ext cx="335595" cy="289306"/>
          </a:xfrm>
          <a:prstGeom prst="hexagon">
            <a:avLst>
              <a:gd name="adj" fmla="val 28965"/>
              <a:gd name="vf" fmla="val 115470"/>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331;p6">
            <a:extLst>
              <a:ext uri="{FF2B5EF4-FFF2-40B4-BE49-F238E27FC236}">
                <a16:creationId xmlns:a16="http://schemas.microsoft.com/office/drawing/2014/main" id="{41970950-60F4-90F3-112D-C397C4EE0800}"/>
              </a:ext>
            </a:extLst>
          </p:cNvPr>
          <p:cNvSpPr/>
          <p:nvPr/>
        </p:nvSpPr>
        <p:spPr>
          <a:xfrm rot="1782986">
            <a:off x="7440386" y="332937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 name="Google Shape;335;p6">
            <a:extLst>
              <a:ext uri="{FF2B5EF4-FFF2-40B4-BE49-F238E27FC236}">
                <a16:creationId xmlns:a16="http://schemas.microsoft.com/office/drawing/2014/main" id="{14101B28-A2CF-3B55-6327-6B9FDD5E6B98}"/>
              </a:ext>
            </a:extLst>
          </p:cNvPr>
          <p:cNvSpPr txBox="1"/>
          <p:nvPr/>
        </p:nvSpPr>
        <p:spPr>
          <a:xfrm>
            <a:off x="7856912" y="3304769"/>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Case closure</a:t>
            </a:r>
          </a:p>
        </p:txBody>
      </p:sp>
      <p:sp>
        <p:nvSpPr>
          <p:cNvPr id="43" name="Google Shape;329;p6">
            <a:extLst>
              <a:ext uri="{FF2B5EF4-FFF2-40B4-BE49-F238E27FC236}">
                <a16:creationId xmlns:a16="http://schemas.microsoft.com/office/drawing/2014/main" id="{FBE95A9D-79D8-10CD-92E7-065EE32ECA08}"/>
              </a:ext>
            </a:extLst>
          </p:cNvPr>
          <p:cNvSpPr/>
          <p:nvPr/>
        </p:nvSpPr>
        <p:spPr>
          <a:xfrm rot="1782986">
            <a:off x="7418956" y="194625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 name="Google Shape;320;p6">
            <a:extLst>
              <a:ext uri="{FF2B5EF4-FFF2-40B4-BE49-F238E27FC236}">
                <a16:creationId xmlns:a16="http://schemas.microsoft.com/office/drawing/2014/main" id="{8CB61F92-028E-54FB-4F28-8C5DF21AD029}"/>
              </a:ext>
            </a:extLst>
          </p:cNvPr>
          <p:cNvSpPr txBox="1"/>
          <p:nvPr/>
        </p:nvSpPr>
        <p:spPr>
          <a:xfrm>
            <a:off x="7856912" y="192771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Follow-up and review</a:t>
            </a:r>
          </a:p>
        </p:txBody>
      </p:sp>
      <p:sp>
        <p:nvSpPr>
          <p:cNvPr id="45" name="Google Shape;335;p6">
            <a:extLst>
              <a:ext uri="{FF2B5EF4-FFF2-40B4-BE49-F238E27FC236}">
                <a16:creationId xmlns:a16="http://schemas.microsoft.com/office/drawing/2014/main" id="{8DD1D0F2-2240-B686-211E-038E49164439}"/>
              </a:ext>
            </a:extLst>
          </p:cNvPr>
          <p:cNvSpPr txBox="1"/>
          <p:nvPr/>
        </p:nvSpPr>
        <p:spPr>
          <a:xfrm>
            <a:off x="7856912" y="3870194"/>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Training close and post training test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7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Verification case scenario</a:t>
            </a:r>
            <a:endParaRPr dirty="0"/>
          </a:p>
        </p:txBody>
      </p:sp>
      <p:grpSp>
        <p:nvGrpSpPr>
          <p:cNvPr id="2" name="Group 1">
            <a:extLst>
              <a:ext uri="{FF2B5EF4-FFF2-40B4-BE49-F238E27FC236}">
                <a16:creationId xmlns:a16="http://schemas.microsoft.com/office/drawing/2014/main" id="{50354540-5049-2D39-A93D-A88566990F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D5531394-1CDA-F5E4-375A-77AFDA32518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2CEAA225-1D46-2193-828C-B08D3AEB8003}"/>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4C2294BF-37BC-2D92-6A4E-B5B6101EE83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82-89</a:t>
                </a:r>
              </a:p>
            </p:txBody>
          </p:sp>
          <p:sp>
            <p:nvSpPr>
              <p:cNvPr id="9" name="Rectangle 8">
                <a:extLst>
                  <a:ext uri="{FF2B5EF4-FFF2-40B4-BE49-F238E27FC236}">
                    <a16:creationId xmlns:a16="http://schemas.microsoft.com/office/drawing/2014/main" id="{B980A9F2-3C6F-D1D7-6BC5-37E1E5F7639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9B82DF94-0EA0-5A6C-5049-1C53ABA384DA}"/>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2AA8DADC-8923-C4D9-C4FD-017B0255913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1A45FD87-55AE-A103-C358-E08A470CA3A4}"/>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AF94CA33-7444-7ECF-8CF4-18D6DD79C83A}"/>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80BE217B-EF88-E467-15AF-5AFDD19E043F}"/>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6EED8AD1-1904-0EB0-47E8-468A06A286D1}"/>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FC9BDEBD-DE77-EF7B-0AC6-B8B95A61F754}"/>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3716328D-9016-497D-C820-AB9C99E2B06C}"/>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646F1A24-314E-32B7-B92E-3D8853CC9E6C}"/>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Top Corners Rounded 15">
            <a:extLst>
              <a:ext uri="{FF2B5EF4-FFF2-40B4-BE49-F238E27FC236}">
                <a16:creationId xmlns:a16="http://schemas.microsoft.com/office/drawing/2014/main" id="{B34BD54B-2055-9BFC-E569-A3BC301C1186}"/>
              </a:ext>
            </a:extLst>
          </p:cNvPr>
          <p:cNvSpPr/>
          <p:nvPr/>
        </p:nvSpPr>
        <p:spPr>
          <a:xfrm rot="5400000">
            <a:off x="4384285" y="-1252777"/>
            <a:ext cx="2831080"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Google Shape;114;p9">
            <a:extLst>
              <a:ext uri="{FF2B5EF4-FFF2-40B4-BE49-F238E27FC236}">
                <a16:creationId xmlns:a16="http://schemas.microsoft.com/office/drawing/2014/main" id="{2B1B557D-0404-7186-CE42-BD9B544D245C}"/>
              </a:ext>
            </a:extLst>
          </p:cNvPr>
          <p:cNvSpPr txBox="1"/>
          <p:nvPr/>
        </p:nvSpPr>
        <p:spPr>
          <a:xfrm>
            <a:off x="5192128" y="1886209"/>
            <a:ext cx="5497324" cy="92328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Read the update of the scenario and compare with the information required on the blank forms. Answer the following questions:</a:t>
            </a:r>
          </a:p>
        </p:txBody>
      </p:sp>
      <p:sp>
        <p:nvSpPr>
          <p:cNvPr id="25" name="Google Shape;114;p9">
            <a:extLst>
              <a:ext uri="{FF2B5EF4-FFF2-40B4-BE49-F238E27FC236}">
                <a16:creationId xmlns:a16="http://schemas.microsoft.com/office/drawing/2014/main" id="{2E40FDAA-A166-4EBC-5B7F-64C61BA1DAD3}"/>
              </a:ext>
            </a:extLst>
          </p:cNvPr>
          <p:cNvSpPr txBox="1"/>
          <p:nvPr/>
        </p:nvSpPr>
        <p:spPr>
          <a:xfrm>
            <a:off x="5192128" y="3357392"/>
            <a:ext cx="5497324" cy="2308284"/>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n-US" sz="1800" i="0" u="none" strike="noStrike" cap="none" dirty="0">
                <a:solidFill>
                  <a:schemeClr val="tx1"/>
                </a:solidFill>
                <a:latin typeface="Arial"/>
                <a:ea typeface="Arial"/>
                <a:cs typeface="Arial"/>
                <a:sym typeface="Arial"/>
              </a:rPr>
              <a:t>Do you have the information you need to carry out verification? If not, which additional information do you need and/or which information should be clarified? </a:t>
            </a:r>
          </a:p>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n-US" sz="1800" i="0" u="none" strike="noStrike" cap="none" dirty="0">
                <a:solidFill>
                  <a:schemeClr val="tx1"/>
                </a:solidFill>
                <a:latin typeface="Arial"/>
                <a:ea typeface="Arial"/>
                <a:cs typeface="Arial"/>
                <a:sym typeface="Arial"/>
              </a:rPr>
              <a:t>Can you determine if family reunification in the best interests of Hashim at this stage? Explain your answer. </a:t>
            </a:r>
          </a:p>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n-US" sz="1800" i="0" u="none" strike="noStrike" cap="none" dirty="0">
                <a:solidFill>
                  <a:schemeClr val="tx1"/>
                </a:solidFill>
                <a:latin typeface="Arial"/>
                <a:ea typeface="Arial"/>
                <a:cs typeface="Arial"/>
                <a:sym typeface="Arial"/>
              </a:rPr>
              <a:t>Which next steps for follow-up should be taken? </a:t>
            </a:r>
          </a:p>
        </p:txBody>
      </p:sp>
      <p:grpSp>
        <p:nvGrpSpPr>
          <p:cNvPr id="26" name="Group 25">
            <a:extLst>
              <a:ext uri="{FF2B5EF4-FFF2-40B4-BE49-F238E27FC236}">
                <a16:creationId xmlns:a16="http://schemas.microsoft.com/office/drawing/2014/main" id="{E4C004F7-75A7-E4E2-746E-A4DF9A596315}"/>
              </a:ext>
            </a:extLst>
          </p:cNvPr>
          <p:cNvGrpSpPr/>
          <p:nvPr/>
        </p:nvGrpSpPr>
        <p:grpSpPr>
          <a:xfrm>
            <a:off x="1139221" y="2471028"/>
            <a:ext cx="3425448" cy="2831081"/>
            <a:chOff x="7499908" y="4900577"/>
            <a:chExt cx="997752" cy="824627"/>
          </a:xfrm>
        </p:grpSpPr>
        <p:grpSp>
          <p:nvGrpSpPr>
            <p:cNvPr id="27" name="Group 26">
              <a:extLst>
                <a:ext uri="{FF2B5EF4-FFF2-40B4-BE49-F238E27FC236}">
                  <a16:creationId xmlns:a16="http://schemas.microsoft.com/office/drawing/2014/main" id="{53EC6C38-AF5A-DDF9-A40D-13CE078C540A}"/>
                </a:ext>
              </a:extLst>
            </p:cNvPr>
            <p:cNvGrpSpPr/>
            <p:nvPr/>
          </p:nvGrpSpPr>
          <p:grpSpPr>
            <a:xfrm>
              <a:off x="7499908" y="4900577"/>
              <a:ext cx="997752" cy="824627"/>
              <a:chOff x="5957706" y="3325646"/>
              <a:chExt cx="2611796" cy="1892062"/>
            </a:xfrm>
            <a:solidFill>
              <a:schemeClr val="accent4"/>
            </a:solidFill>
          </p:grpSpPr>
          <p:sp>
            <p:nvSpPr>
              <p:cNvPr id="31" name="Rectangle: Rounded Corners 30">
                <a:extLst>
                  <a:ext uri="{FF2B5EF4-FFF2-40B4-BE49-F238E27FC236}">
                    <a16:creationId xmlns:a16="http://schemas.microsoft.com/office/drawing/2014/main" id="{DCADBB50-588B-72BC-1A26-A4969F0D3EF4}"/>
                  </a:ext>
                </a:extLst>
              </p:cNvPr>
              <p:cNvSpPr/>
              <p:nvPr/>
            </p:nvSpPr>
            <p:spPr>
              <a:xfrm>
                <a:off x="5957706" y="3547504"/>
                <a:ext cx="2611796" cy="167020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latin typeface="Helvetica Neue"/>
                </a:endParaRPr>
              </a:p>
            </p:txBody>
          </p:sp>
          <p:sp>
            <p:nvSpPr>
              <p:cNvPr id="32" name="Rectangle: Top Corners Rounded 31">
                <a:extLst>
                  <a:ext uri="{FF2B5EF4-FFF2-40B4-BE49-F238E27FC236}">
                    <a16:creationId xmlns:a16="http://schemas.microsoft.com/office/drawing/2014/main" id="{696905A7-05DD-DD1C-B2C6-C96213C8E98C}"/>
                  </a:ext>
                </a:extLst>
              </p:cNvPr>
              <p:cNvSpPr/>
              <p:nvPr/>
            </p:nvSpPr>
            <p:spPr>
              <a:xfrm>
                <a:off x="5957706" y="3325646"/>
                <a:ext cx="538650" cy="515820"/>
              </a:xfrm>
              <a:prstGeom prst="round2SameRect">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EC77716F-0A23-7271-0ADC-21A2200FAA8B}"/>
                </a:ext>
              </a:extLst>
            </p:cNvPr>
            <p:cNvGrpSpPr/>
            <p:nvPr/>
          </p:nvGrpSpPr>
          <p:grpSpPr>
            <a:xfrm>
              <a:off x="7871183" y="5154803"/>
              <a:ext cx="316610" cy="462618"/>
              <a:chOff x="8661923" y="4758813"/>
              <a:chExt cx="825538" cy="1206243"/>
            </a:xfrm>
            <a:solidFill>
              <a:schemeClr val="bg1"/>
            </a:solidFill>
          </p:grpSpPr>
          <p:sp>
            <p:nvSpPr>
              <p:cNvPr id="29" name="Circle: Hollow 28">
                <a:extLst>
                  <a:ext uri="{FF2B5EF4-FFF2-40B4-BE49-F238E27FC236}">
                    <a16:creationId xmlns:a16="http://schemas.microsoft.com/office/drawing/2014/main" id="{ED455355-6C69-AFAF-4A36-DF5445969EAF}"/>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Rectangle: Rounded Corners 29">
                <a:extLst>
                  <a:ext uri="{FF2B5EF4-FFF2-40B4-BE49-F238E27FC236}">
                    <a16:creationId xmlns:a16="http://schemas.microsoft.com/office/drawing/2014/main" id="{6F5CBE64-942D-EF67-EBC9-C65CB1947A34}"/>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996610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74"/>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90" name="Google Shape;1390;p7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391" name="Google Shape;1391;p74"/>
          <p:cNvSpPr/>
          <p:nvPr/>
        </p:nvSpPr>
        <p:spPr>
          <a:xfrm>
            <a:off x="3761958" y="2123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92" name="Google Shape;1392;p74"/>
          <p:cNvSpPr/>
          <p:nvPr/>
        </p:nvSpPr>
        <p:spPr>
          <a:xfrm>
            <a:off x="7501301" y="2123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93" name="Google Shape;1393;p74"/>
          <p:cNvSpPr txBox="1"/>
          <p:nvPr/>
        </p:nvSpPr>
        <p:spPr>
          <a:xfrm>
            <a:off x="2676677" y="3682897"/>
            <a:ext cx="3222122"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To prevent exploitation and to ensure that the reunification is in the best interest </a:t>
            </a:r>
            <a:r>
              <a:rPr lang="en-US" sz="1800" dirty="0">
                <a:latin typeface="+mn-lt"/>
                <a:ea typeface="Helvetica Neue"/>
                <a:cs typeface="Helvetica Neue"/>
                <a:sym typeface="Helvetica Neue"/>
              </a:rPr>
              <a:t>of the child, verification needs to be completed before reunification. </a:t>
            </a:r>
            <a:endParaRPr sz="1800" dirty="0">
              <a:latin typeface="+mn-lt"/>
            </a:endParaRPr>
          </a:p>
        </p:txBody>
      </p:sp>
      <p:sp>
        <p:nvSpPr>
          <p:cNvPr id="1394" name="Google Shape;1394;p74"/>
          <p:cNvSpPr txBox="1"/>
          <p:nvPr/>
        </p:nvSpPr>
        <p:spPr>
          <a:xfrm>
            <a:off x="6462639" y="3682897"/>
            <a:ext cx="3128884"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Caseworkers can play an important and supportive role in the verification process prior to reunification of the child and the family</a:t>
            </a:r>
            <a:endParaRPr sz="1800" dirty="0">
              <a:latin typeface="+mn-l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75"/>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5.4</a:t>
            </a:r>
            <a:br>
              <a:rPr lang="en-US" sz="2400" dirty="0"/>
            </a:br>
            <a:r>
              <a:rPr lang="en-US" sz="2400" dirty="0"/>
              <a:t> </a:t>
            </a:r>
            <a:br>
              <a:rPr lang="en-US" dirty="0"/>
            </a:br>
            <a:r>
              <a:rPr lang="en-US" dirty="0"/>
              <a:t>Family Reunification</a:t>
            </a:r>
            <a:endParaRPr dirty="0"/>
          </a:p>
        </p:txBody>
      </p:sp>
      <p:sp>
        <p:nvSpPr>
          <p:cNvPr id="3" name="Google Shape;191;p14">
            <a:extLst>
              <a:ext uri="{FF2B5EF4-FFF2-40B4-BE49-F238E27FC236}">
                <a16:creationId xmlns:a16="http://schemas.microsoft.com/office/drawing/2014/main" id="{82674F66-5ACD-6952-DB09-182257C5F085}"/>
              </a:ext>
            </a:extLst>
          </p:cNvPr>
          <p:cNvSpPr txBox="1"/>
          <p:nvPr/>
        </p:nvSpPr>
        <p:spPr>
          <a:xfrm>
            <a:off x="6689519" y="2137969"/>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FD7B428A-33BC-CAFA-BD13-AB11645BFC2D}"/>
              </a:ext>
            </a:extLst>
          </p:cNvPr>
          <p:cNvSpPr txBox="1"/>
          <p:nvPr/>
        </p:nvSpPr>
        <p:spPr>
          <a:xfrm>
            <a:off x="7559547" y="3175650"/>
            <a:ext cx="3836068" cy="117912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Explain how to apply the core principles and standards of family reunification</a:t>
            </a:r>
          </a:p>
        </p:txBody>
      </p:sp>
      <p:grpSp>
        <p:nvGrpSpPr>
          <p:cNvPr id="5" name="Google Shape;194;p14">
            <a:extLst>
              <a:ext uri="{FF2B5EF4-FFF2-40B4-BE49-F238E27FC236}">
                <a16:creationId xmlns:a16="http://schemas.microsoft.com/office/drawing/2014/main" id="{2F85FA9F-C5F2-802B-3B59-893AE2B1B37F}"/>
              </a:ext>
            </a:extLst>
          </p:cNvPr>
          <p:cNvGrpSpPr/>
          <p:nvPr/>
        </p:nvGrpSpPr>
        <p:grpSpPr>
          <a:xfrm>
            <a:off x="6689518" y="32701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C3C79EEF-6009-8D55-4D92-2B905D84028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5B0CB3D9-6A62-F56F-420F-D098C95C581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76"/>
          <p:cNvSpPr txBox="1">
            <a:spLocks noGrp="1"/>
          </p:cNvSpPr>
          <p:nvPr>
            <p:ph type="title"/>
          </p:nvPr>
        </p:nvSpPr>
        <p:spPr>
          <a:xfrm>
            <a:off x="67243" y="120516"/>
            <a:ext cx="1208031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000" dirty="0"/>
              <a:t> What needs to be considered regarding family reunification and maintaining family contact ? </a:t>
            </a:r>
            <a:endParaRPr sz="2000" dirty="0"/>
          </a:p>
        </p:txBody>
      </p:sp>
      <p:cxnSp>
        <p:nvCxnSpPr>
          <p:cNvPr id="3" name="Straight Arrow Connector 2">
            <a:extLst>
              <a:ext uri="{FF2B5EF4-FFF2-40B4-BE49-F238E27FC236}">
                <a16:creationId xmlns:a16="http://schemas.microsoft.com/office/drawing/2014/main" id="{0817E2ED-14D7-777C-3C53-760E8615B58E}"/>
              </a:ext>
            </a:extLst>
          </p:cNvPr>
          <p:cNvCxnSpPr>
            <a:cxnSpLocks/>
          </p:cNvCxnSpPr>
          <p:nvPr/>
        </p:nvCxnSpPr>
        <p:spPr>
          <a:xfrm>
            <a:off x="676405" y="989484"/>
            <a:ext cx="0" cy="49478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8BA30B-25A8-D317-C413-07119570F109}"/>
              </a:ext>
            </a:extLst>
          </p:cNvPr>
          <p:cNvSpPr txBox="1"/>
          <p:nvPr/>
        </p:nvSpPr>
        <p:spPr>
          <a:xfrm>
            <a:off x="1027650" y="1447474"/>
            <a:ext cx="4589216" cy="4031873"/>
          </a:xfrm>
          <a:prstGeom prst="rect">
            <a:avLst/>
          </a:prstGeom>
          <a:noFill/>
        </p:spPr>
        <p:txBody>
          <a:bodyPr wrap="square">
            <a:spAutoFit/>
          </a:bodyPr>
          <a:lstStyle/>
          <a:p>
            <a:pPr marL="0" marR="0" lvl="0" indent="0" algn="l" rtl="0">
              <a:spcBef>
                <a:spcPts val="0"/>
              </a:spcBef>
              <a:spcAft>
                <a:spcPts val="0"/>
              </a:spcAft>
              <a:buNone/>
            </a:pPr>
            <a:r>
              <a:rPr lang="en-GB" sz="1600" b="1" dirty="0">
                <a:solidFill>
                  <a:schemeClr val="dk1"/>
                </a:solidFill>
                <a:latin typeface="+mn-lt"/>
                <a:ea typeface="Calibri"/>
                <a:cs typeface="Calibri"/>
                <a:sym typeface="Calibri"/>
              </a:rPr>
              <a:t>Prepare</a:t>
            </a:r>
            <a:r>
              <a:rPr lang="en-GB" sz="1600" dirty="0">
                <a:solidFill>
                  <a:schemeClr val="dk1"/>
                </a:solidFill>
                <a:latin typeface="+mn-lt"/>
                <a:ea typeface="Calibri"/>
                <a:cs typeface="Calibri"/>
                <a:sym typeface="Calibri"/>
              </a:rPr>
              <a:t> the child and the family</a:t>
            </a:r>
          </a:p>
          <a:p>
            <a:pPr marL="0" marR="0" lvl="0" indent="0" algn="l" rtl="0">
              <a:spcBef>
                <a:spcPts val="0"/>
              </a:spcBef>
              <a:spcAft>
                <a:spcPts val="0"/>
              </a:spcAft>
              <a:buNone/>
            </a:pPr>
            <a:endParaRPr lang="en-GB" sz="1600" b="1" dirty="0">
              <a:solidFill>
                <a:schemeClr val="dk1"/>
              </a:solidFill>
              <a:latin typeface="+mn-lt"/>
              <a:cs typeface="Calibri"/>
              <a:sym typeface="Calibri"/>
            </a:endParaRPr>
          </a:p>
          <a:p>
            <a:r>
              <a:rPr lang="en-GB" sz="1600" b="1" dirty="0">
                <a:solidFill>
                  <a:schemeClr val="dk1"/>
                </a:solidFill>
                <a:latin typeface="+mn-lt"/>
                <a:ea typeface="Calibri"/>
                <a:cs typeface="Calibri"/>
                <a:sym typeface="Calibri"/>
              </a:rPr>
              <a:t>Explain</a:t>
            </a:r>
            <a:r>
              <a:rPr lang="en-GB" sz="1600" dirty="0">
                <a:solidFill>
                  <a:schemeClr val="dk1"/>
                </a:solidFill>
                <a:latin typeface="+mn-lt"/>
                <a:ea typeface="Calibri"/>
                <a:cs typeface="Calibri"/>
                <a:sym typeface="Calibri"/>
              </a:rPr>
              <a:t> to the child what s/he can expect after family reunification</a:t>
            </a:r>
            <a:endParaRPr lang="en-GB" sz="1600" dirty="0">
              <a:latin typeface="+mn-lt"/>
            </a:endParaRPr>
          </a:p>
          <a:p>
            <a:pPr marL="0" marR="0" lvl="0" indent="0" algn="l" rtl="0">
              <a:spcBef>
                <a:spcPts val="0"/>
              </a:spcBef>
              <a:spcAft>
                <a:spcPts val="0"/>
              </a:spcAft>
              <a:buNone/>
            </a:pPr>
            <a:endParaRPr lang="en-GB" sz="1600" dirty="0">
              <a:solidFill>
                <a:schemeClr val="dk1"/>
              </a:solidFill>
              <a:latin typeface="+mn-lt"/>
              <a:cs typeface="Calibri"/>
              <a:sym typeface="Calibri"/>
            </a:endParaRPr>
          </a:p>
          <a:p>
            <a:r>
              <a:rPr lang="en-GB" sz="1600" b="1" dirty="0">
                <a:solidFill>
                  <a:schemeClr val="dk1"/>
                </a:solidFill>
                <a:latin typeface="+mn-lt"/>
                <a:ea typeface="Calibri"/>
                <a:cs typeface="Calibri"/>
                <a:sym typeface="Calibri"/>
              </a:rPr>
              <a:t>Prepare</a:t>
            </a:r>
            <a:r>
              <a:rPr lang="en-GB" sz="1600" dirty="0">
                <a:solidFill>
                  <a:schemeClr val="dk1"/>
                </a:solidFill>
                <a:latin typeface="+mn-lt"/>
                <a:ea typeface="Calibri"/>
                <a:cs typeface="Calibri"/>
                <a:sym typeface="Calibri"/>
              </a:rPr>
              <a:t> the family and explain what they can expect and services/ support that will be provided </a:t>
            </a:r>
            <a:endParaRPr lang="en-GB" sz="1600" dirty="0">
              <a:latin typeface="+mn-lt"/>
            </a:endParaRPr>
          </a:p>
          <a:p>
            <a:pPr marL="0" marR="0" lvl="0" indent="0" algn="l" rtl="0">
              <a:spcBef>
                <a:spcPts val="0"/>
              </a:spcBef>
              <a:spcAft>
                <a:spcPts val="0"/>
              </a:spcAft>
              <a:buNone/>
            </a:pPr>
            <a:endParaRPr lang="en-GB" sz="1600" dirty="0">
              <a:latin typeface="+mn-lt"/>
            </a:endParaRPr>
          </a:p>
          <a:p>
            <a:r>
              <a:rPr lang="en-GB" sz="1600" b="1" dirty="0">
                <a:solidFill>
                  <a:schemeClr val="dk1"/>
                </a:solidFill>
                <a:latin typeface="+mn-lt"/>
                <a:ea typeface="Calibri"/>
                <a:cs typeface="Calibri"/>
                <a:sym typeface="Calibri"/>
              </a:rPr>
              <a:t>Provide</a:t>
            </a:r>
            <a:r>
              <a:rPr lang="en-GB" sz="1600" dirty="0">
                <a:solidFill>
                  <a:schemeClr val="dk1"/>
                </a:solidFill>
                <a:latin typeface="+mn-lt"/>
                <a:ea typeface="Calibri"/>
                <a:cs typeface="Calibri"/>
                <a:sym typeface="Calibri"/>
              </a:rPr>
              <a:t> PSS and guidance to the child and/or the family</a:t>
            </a:r>
            <a:endParaRPr lang="en-GB" sz="1600" dirty="0">
              <a:latin typeface="+mn-lt"/>
            </a:endParaRPr>
          </a:p>
          <a:p>
            <a:pPr marL="0" marR="0" lvl="0" indent="0" algn="l" rtl="0">
              <a:spcBef>
                <a:spcPts val="0"/>
              </a:spcBef>
              <a:spcAft>
                <a:spcPts val="0"/>
              </a:spcAft>
              <a:buNone/>
            </a:pPr>
            <a:endParaRPr lang="en-GB" sz="1600" dirty="0">
              <a:latin typeface="+mn-lt"/>
            </a:endParaRPr>
          </a:p>
          <a:p>
            <a:r>
              <a:rPr lang="en-US" sz="1600" b="1" dirty="0">
                <a:solidFill>
                  <a:schemeClr val="dk1"/>
                </a:solidFill>
                <a:latin typeface="+mn-lt"/>
                <a:ea typeface="Calibri"/>
                <a:cs typeface="Calibri"/>
                <a:sym typeface="Calibri"/>
              </a:rPr>
              <a:t>Arrange</a:t>
            </a:r>
            <a:r>
              <a:rPr lang="en-US" sz="1600" dirty="0">
                <a:solidFill>
                  <a:schemeClr val="dk1"/>
                </a:solidFill>
                <a:latin typeface="+mn-lt"/>
                <a:ea typeface="Calibri"/>
                <a:cs typeface="Calibri"/>
                <a:sym typeface="Calibri"/>
              </a:rPr>
              <a:t> logistics</a:t>
            </a:r>
            <a:endParaRPr lang="en-US" sz="1600" dirty="0">
              <a:latin typeface="+mn-lt"/>
            </a:endParaRPr>
          </a:p>
          <a:p>
            <a:pPr marL="0" marR="0" lvl="0" indent="0" algn="l" rtl="0">
              <a:spcBef>
                <a:spcPts val="0"/>
              </a:spcBef>
              <a:spcAft>
                <a:spcPts val="0"/>
              </a:spcAft>
              <a:buNone/>
            </a:pPr>
            <a:endParaRPr lang="en-GB" sz="1600" dirty="0">
              <a:latin typeface="+mn-lt"/>
            </a:endParaRPr>
          </a:p>
          <a:p>
            <a:r>
              <a:rPr lang="en-GB" sz="1600" b="1" dirty="0">
                <a:solidFill>
                  <a:schemeClr val="dk1"/>
                </a:solidFill>
                <a:latin typeface="+mn-lt"/>
                <a:ea typeface="Calibri"/>
                <a:cs typeface="Calibri"/>
                <a:sym typeface="Calibri"/>
              </a:rPr>
              <a:t>Be present and observe </a:t>
            </a:r>
            <a:r>
              <a:rPr lang="en-GB" sz="1600" dirty="0">
                <a:solidFill>
                  <a:schemeClr val="dk1"/>
                </a:solidFill>
                <a:latin typeface="+mn-lt"/>
                <a:ea typeface="Calibri"/>
                <a:cs typeface="Calibri"/>
                <a:sym typeface="Calibri"/>
              </a:rPr>
              <a:t>the actual family reunification where possible</a:t>
            </a:r>
            <a:endParaRPr lang="en-GB" sz="1600" dirty="0">
              <a:latin typeface="+mn-lt"/>
            </a:endParaRPr>
          </a:p>
        </p:txBody>
      </p:sp>
      <p:cxnSp>
        <p:nvCxnSpPr>
          <p:cNvPr id="7" name="Straight Arrow Connector 6">
            <a:extLst>
              <a:ext uri="{FF2B5EF4-FFF2-40B4-BE49-F238E27FC236}">
                <a16:creationId xmlns:a16="http://schemas.microsoft.com/office/drawing/2014/main" id="{6A909630-4099-4ACD-271B-462B57BD750F}"/>
              </a:ext>
            </a:extLst>
          </p:cNvPr>
          <p:cNvCxnSpPr>
            <a:cxnSpLocks/>
          </p:cNvCxnSpPr>
          <p:nvPr/>
        </p:nvCxnSpPr>
        <p:spPr>
          <a:xfrm>
            <a:off x="6480132" y="989484"/>
            <a:ext cx="0" cy="49729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B63895-1E1A-9B3A-08C7-F99A7EAC92AF}"/>
              </a:ext>
            </a:extLst>
          </p:cNvPr>
          <p:cNvSpPr txBox="1"/>
          <p:nvPr/>
        </p:nvSpPr>
        <p:spPr>
          <a:xfrm>
            <a:off x="6875409" y="1447474"/>
            <a:ext cx="4589216" cy="3785652"/>
          </a:xfrm>
          <a:prstGeom prst="rect">
            <a:avLst/>
          </a:prstGeom>
          <a:noFill/>
        </p:spPr>
        <p:txBody>
          <a:bodyPr wrap="square">
            <a:spAutoFit/>
          </a:bodyPr>
          <a:lstStyle/>
          <a:p>
            <a:pPr marL="0" marR="0" lvl="0" indent="0" algn="l" rtl="0">
              <a:spcBef>
                <a:spcPts val="0"/>
              </a:spcBef>
              <a:spcAft>
                <a:spcPts val="0"/>
              </a:spcAft>
              <a:buNone/>
            </a:pPr>
            <a:r>
              <a:rPr lang="en-GB" sz="1600" b="1" dirty="0">
                <a:solidFill>
                  <a:schemeClr val="dk1"/>
                </a:solidFill>
                <a:latin typeface="+mn-lt"/>
                <a:ea typeface="Calibri"/>
                <a:cs typeface="Calibri"/>
                <a:sym typeface="Calibri"/>
              </a:rPr>
              <a:t>Involve</a:t>
            </a:r>
            <a:r>
              <a:rPr lang="en-GB" sz="1600" dirty="0">
                <a:solidFill>
                  <a:schemeClr val="dk1"/>
                </a:solidFill>
                <a:latin typeface="+mn-lt"/>
                <a:ea typeface="Calibri"/>
                <a:cs typeface="Calibri"/>
                <a:sym typeface="Calibri"/>
              </a:rPr>
              <a:t> community members of the child/ family to celebrate the reunification</a:t>
            </a:r>
          </a:p>
          <a:p>
            <a:pPr marL="0" marR="0" lvl="0" indent="0" algn="l" rtl="0">
              <a:spcBef>
                <a:spcPts val="0"/>
              </a:spcBef>
              <a:spcAft>
                <a:spcPts val="0"/>
              </a:spcAft>
              <a:buNone/>
            </a:pPr>
            <a:endParaRPr lang="en-GB" sz="1600" dirty="0">
              <a:solidFill>
                <a:schemeClr val="dk1"/>
              </a:solidFill>
              <a:latin typeface="+mn-lt"/>
              <a:ea typeface="Calibri"/>
              <a:cs typeface="Calibri"/>
              <a:sym typeface="Calibri"/>
            </a:endParaRPr>
          </a:p>
          <a:p>
            <a:r>
              <a:rPr lang="en-GB" sz="1600" b="1" dirty="0">
                <a:solidFill>
                  <a:schemeClr val="dk1"/>
                </a:solidFill>
                <a:latin typeface="+mn-lt"/>
                <a:ea typeface="Calibri"/>
                <a:cs typeface="Calibri"/>
                <a:sym typeface="Calibri"/>
              </a:rPr>
              <a:t>Handover</a:t>
            </a:r>
            <a:r>
              <a:rPr lang="en-GB" sz="1600" dirty="0">
                <a:solidFill>
                  <a:schemeClr val="dk1"/>
                </a:solidFill>
                <a:latin typeface="+mn-lt"/>
                <a:ea typeface="Calibri"/>
                <a:cs typeface="Calibri"/>
                <a:sym typeface="Calibri"/>
              </a:rPr>
              <a:t> the case/ documentation to another agency if the child is reunified outside operational area</a:t>
            </a:r>
            <a:endParaRPr lang="en-GB" sz="1600" dirty="0">
              <a:latin typeface="+mn-lt"/>
            </a:endParaRPr>
          </a:p>
          <a:p>
            <a:pPr marL="0" marR="0" lvl="0" indent="0" algn="l" rtl="0">
              <a:spcBef>
                <a:spcPts val="0"/>
              </a:spcBef>
              <a:spcAft>
                <a:spcPts val="0"/>
              </a:spcAft>
              <a:buNone/>
            </a:pPr>
            <a:endParaRPr lang="en-GB" sz="1600" dirty="0">
              <a:solidFill>
                <a:schemeClr val="dk1"/>
              </a:solidFill>
              <a:latin typeface="+mn-lt"/>
              <a:ea typeface="Calibri"/>
              <a:cs typeface="Calibri"/>
              <a:sym typeface="Calibri"/>
            </a:endParaRPr>
          </a:p>
          <a:p>
            <a:r>
              <a:rPr lang="en-US" sz="1600" b="1" dirty="0">
                <a:solidFill>
                  <a:schemeClr val="dk1"/>
                </a:solidFill>
                <a:latin typeface="+mn-lt"/>
                <a:ea typeface="Calibri"/>
                <a:cs typeface="Calibri"/>
                <a:sym typeface="Calibri"/>
              </a:rPr>
              <a:t>Continue</a:t>
            </a:r>
            <a:r>
              <a:rPr lang="en-US" sz="1600" dirty="0">
                <a:solidFill>
                  <a:schemeClr val="dk1"/>
                </a:solidFill>
                <a:latin typeface="+mn-lt"/>
                <a:ea typeface="Calibri"/>
                <a:cs typeface="Calibri"/>
                <a:sym typeface="Calibri"/>
              </a:rPr>
              <a:t> monitoring and support</a:t>
            </a:r>
            <a:endParaRPr lang="en-US" sz="1600" dirty="0">
              <a:latin typeface="+mn-lt"/>
            </a:endParaRPr>
          </a:p>
          <a:p>
            <a:pPr marL="0" marR="0" lvl="0" indent="0" algn="l" rtl="0">
              <a:spcBef>
                <a:spcPts val="0"/>
              </a:spcBef>
              <a:spcAft>
                <a:spcPts val="0"/>
              </a:spcAft>
              <a:buNone/>
            </a:pPr>
            <a:endParaRPr lang="en-GB" sz="1600" dirty="0">
              <a:solidFill>
                <a:schemeClr val="dk1"/>
              </a:solidFill>
              <a:latin typeface="+mn-lt"/>
              <a:ea typeface="Calibri"/>
              <a:cs typeface="Calibri"/>
              <a:sym typeface="Calibri"/>
            </a:endParaRPr>
          </a:p>
          <a:p>
            <a:r>
              <a:rPr lang="en-GB" sz="1600" b="1" dirty="0">
                <a:solidFill>
                  <a:schemeClr val="dk1"/>
                </a:solidFill>
                <a:latin typeface="+mn-lt"/>
                <a:ea typeface="Calibri"/>
                <a:cs typeface="Calibri"/>
                <a:sym typeface="Calibri"/>
              </a:rPr>
              <a:t>Ensure</a:t>
            </a:r>
            <a:r>
              <a:rPr lang="en-GB" sz="1600" dirty="0">
                <a:solidFill>
                  <a:schemeClr val="dk1"/>
                </a:solidFill>
                <a:latin typeface="+mn-lt"/>
                <a:ea typeface="Calibri"/>
                <a:cs typeface="Calibri"/>
                <a:sym typeface="Calibri"/>
              </a:rPr>
              <a:t> that the hosting family or others living with the child during separation are prepared for the reunification</a:t>
            </a:r>
            <a:endParaRPr lang="en-GB" sz="1600" dirty="0">
              <a:latin typeface="+mn-lt"/>
            </a:endParaRPr>
          </a:p>
          <a:p>
            <a:pPr marL="0" marR="0" lvl="0" indent="0" algn="l" rtl="0">
              <a:spcBef>
                <a:spcPts val="0"/>
              </a:spcBef>
              <a:spcAft>
                <a:spcPts val="0"/>
              </a:spcAft>
              <a:buNone/>
            </a:pPr>
            <a:endParaRPr lang="en-GB" sz="1600" dirty="0">
              <a:solidFill>
                <a:schemeClr val="dk1"/>
              </a:solidFill>
              <a:latin typeface="+mn-lt"/>
              <a:ea typeface="Calibri"/>
              <a:cs typeface="Calibri"/>
              <a:sym typeface="Calibri"/>
            </a:endParaRPr>
          </a:p>
          <a:p>
            <a:r>
              <a:rPr lang="en-GB" sz="1600" dirty="0">
                <a:solidFill>
                  <a:schemeClr val="dk1"/>
                </a:solidFill>
                <a:latin typeface="+mn-lt"/>
                <a:ea typeface="Calibri"/>
                <a:cs typeface="Calibri"/>
                <a:sym typeface="Calibri"/>
              </a:rPr>
              <a:t>In case family reunification is not (yet) feasible, </a:t>
            </a:r>
            <a:r>
              <a:rPr lang="en-GB" sz="1600" b="1" dirty="0">
                <a:solidFill>
                  <a:schemeClr val="dk1"/>
                </a:solidFill>
                <a:latin typeface="+mn-lt"/>
                <a:ea typeface="Calibri"/>
                <a:cs typeface="Calibri"/>
                <a:sym typeface="Calibri"/>
              </a:rPr>
              <a:t>support</a:t>
            </a:r>
            <a:r>
              <a:rPr lang="en-GB" sz="1600" dirty="0">
                <a:solidFill>
                  <a:schemeClr val="dk1"/>
                </a:solidFill>
                <a:latin typeface="+mn-lt"/>
                <a:ea typeface="Calibri"/>
                <a:cs typeface="Calibri"/>
                <a:sym typeface="Calibri"/>
              </a:rPr>
              <a:t> the child and family to maintain contact</a:t>
            </a:r>
            <a:endParaRPr lang="en-GB" sz="1600" dirty="0">
              <a:latin typeface="+mn-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1232081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25" name="Rectangle: Top Corners Rounded 24">
            <a:extLst>
              <a:ext uri="{FF2B5EF4-FFF2-40B4-BE49-F238E27FC236}">
                <a16:creationId xmlns:a16="http://schemas.microsoft.com/office/drawing/2014/main" id="{CACA4688-2A8D-2741-904B-B6A8DE9267A1}"/>
              </a:ext>
            </a:extLst>
          </p:cNvPr>
          <p:cNvSpPr/>
          <p:nvPr/>
        </p:nvSpPr>
        <p:spPr>
          <a:xfrm rot="5400000">
            <a:off x="4365494" y="-1271566"/>
            <a:ext cx="2868662"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0" name="Google Shape;1430;p7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Family reunification</a:t>
            </a:r>
            <a:endParaRPr dirty="0">
              <a:highlight>
                <a:srgbClr val="FFFF00"/>
              </a:highlight>
            </a:endParaRPr>
          </a:p>
        </p:txBody>
      </p:sp>
      <p:grpSp>
        <p:nvGrpSpPr>
          <p:cNvPr id="2" name="Group 1">
            <a:extLst>
              <a:ext uri="{FF2B5EF4-FFF2-40B4-BE49-F238E27FC236}">
                <a16:creationId xmlns:a16="http://schemas.microsoft.com/office/drawing/2014/main" id="{CC8B7958-DD57-89AE-4309-6186E9DF9B62}"/>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6E1BAEA7-DAAC-0E25-E96B-3D3B74DD37E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07BE0157-A6AB-6281-804D-AB2A5A0F287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A23657D1-C598-A01B-E058-872C33484F85}"/>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92-95</a:t>
                </a:r>
              </a:p>
            </p:txBody>
          </p:sp>
          <p:sp>
            <p:nvSpPr>
              <p:cNvPr id="9" name="Rectangle 8">
                <a:extLst>
                  <a:ext uri="{FF2B5EF4-FFF2-40B4-BE49-F238E27FC236}">
                    <a16:creationId xmlns:a16="http://schemas.microsoft.com/office/drawing/2014/main" id="{39BD3EBC-1753-F6AB-A4C1-5C9C878AF9B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39F4FE0A-0E6E-4E5A-612B-DB4EB5A70B20}"/>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85D83B9-E50C-60FA-0131-388C43FB347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7697332-F26F-5745-4563-AA5F90CF070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3FF36F11-8860-64DC-78E9-265B15F3D4F8}"/>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EE3F929A-43F6-C3A0-38E8-3E4C6F60256B}"/>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DBA6F8C7-0C7C-6411-1E5E-1FC3988660BD}"/>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3D222E0B-F6CA-407F-5A25-DB7AFB9ABF75}"/>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4AFB8F28-270E-DC04-DF84-665175B0B02D}"/>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1DF72BF7-BAB1-EB13-8392-F086DB1B7CEA}"/>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Google Shape;114;p9">
            <a:extLst>
              <a:ext uri="{FF2B5EF4-FFF2-40B4-BE49-F238E27FC236}">
                <a16:creationId xmlns:a16="http://schemas.microsoft.com/office/drawing/2014/main" id="{0222C11F-DEFC-3C30-4293-83D812B1A911}"/>
              </a:ext>
            </a:extLst>
          </p:cNvPr>
          <p:cNvSpPr txBox="1"/>
          <p:nvPr/>
        </p:nvSpPr>
        <p:spPr>
          <a:xfrm>
            <a:off x="5170154" y="1678125"/>
            <a:ext cx="5449726" cy="113873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700" b="1" i="0" u="none" strike="noStrike" cap="none" dirty="0">
                <a:solidFill>
                  <a:schemeClr val="tx1"/>
                </a:solidFill>
                <a:latin typeface="Arial"/>
                <a:ea typeface="Arial"/>
                <a:cs typeface="Arial"/>
                <a:sym typeface="Arial"/>
              </a:rPr>
              <a:t>Compare the information in the update in the scenario with the information that is required in the Child Verification Form and the Adult Verification Form. Answer the following questions:</a:t>
            </a:r>
          </a:p>
        </p:txBody>
      </p:sp>
      <p:sp>
        <p:nvSpPr>
          <p:cNvPr id="24" name="Google Shape;114;p9">
            <a:extLst>
              <a:ext uri="{FF2B5EF4-FFF2-40B4-BE49-F238E27FC236}">
                <a16:creationId xmlns:a16="http://schemas.microsoft.com/office/drawing/2014/main" id="{697FD924-A8F8-1B7A-B59F-51C6E1AF2981}"/>
              </a:ext>
            </a:extLst>
          </p:cNvPr>
          <p:cNvSpPr txBox="1"/>
          <p:nvPr/>
        </p:nvSpPr>
        <p:spPr>
          <a:xfrm>
            <a:off x="5206110" y="3324310"/>
            <a:ext cx="5415661" cy="2446783"/>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n-US" sz="1700" i="0" u="none" strike="noStrike" cap="none" dirty="0">
                <a:solidFill>
                  <a:schemeClr val="tx1"/>
                </a:solidFill>
                <a:latin typeface="Arial"/>
                <a:ea typeface="Arial"/>
                <a:cs typeface="Arial"/>
                <a:sym typeface="Arial"/>
              </a:rPr>
              <a:t>Is family reunification in the best interests of Bienvenu? Explain your answer. </a:t>
            </a:r>
          </a:p>
          <a:p>
            <a:pPr marL="342900" marR="0" lvl="0" indent="-342900" rtl="0">
              <a:lnSpc>
                <a:spcPct val="100000"/>
              </a:lnSpc>
              <a:spcBef>
                <a:spcPts val="0"/>
              </a:spcBef>
              <a:spcAft>
                <a:spcPts val="0"/>
              </a:spcAft>
              <a:buClr>
                <a:srgbClr val="000000"/>
              </a:buClr>
              <a:buSzPts val="1800"/>
              <a:buFont typeface="+mj-lt"/>
              <a:buAutoNum type="arabicPeriod"/>
            </a:pPr>
            <a:r>
              <a:rPr lang="en-US" sz="1700" i="0" u="none" strike="noStrike" cap="none" dirty="0">
                <a:solidFill>
                  <a:schemeClr val="tx1"/>
                </a:solidFill>
                <a:latin typeface="Arial"/>
                <a:ea typeface="Arial"/>
                <a:cs typeface="Arial"/>
                <a:sym typeface="Arial"/>
              </a:rPr>
              <a:t>How would you prepare the child and the family if reunification is in child’s best interests?</a:t>
            </a:r>
          </a:p>
          <a:p>
            <a:pPr marL="342900" marR="0" lvl="0" indent="-342900" rtl="0">
              <a:lnSpc>
                <a:spcPct val="100000"/>
              </a:lnSpc>
              <a:spcBef>
                <a:spcPts val="0"/>
              </a:spcBef>
              <a:spcAft>
                <a:spcPts val="0"/>
              </a:spcAft>
              <a:buClr>
                <a:srgbClr val="000000"/>
              </a:buClr>
              <a:buSzPts val="1800"/>
              <a:buFont typeface="+mj-lt"/>
              <a:buAutoNum type="arabicPeriod"/>
            </a:pPr>
            <a:r>
              <a:rPr lang="en-US" sz="1700" i="0" u="none" strike="noStrike" cap="none" dirty="0">
                <a:solidFill>
                  <a:schemeClr val="tx1"/>
                </a:solidFill>
                <a:latin typeface="Arial"/>
                <a:ea typeface="Arial"/>
                <a:cs typeface="Arial"/>
                <a:sym typeface="Arial"/>
              </a:rPr>
              <a:t>What type of support / follow-up should be provided in the short term?</a:t>
            </a:r>
          </a:p>
          <a:p>
            <a:pPr marL="342900" marR="0" lvl="0" indent="-342900" rtl="0">
              <a:lnSpc>
                <a:spcPct val="100000"/>
              </a:lnSpc>
              <a:spcBef>
                <a:spcPts val="0"/>
              </a:spcBef>
              <a:spcAft>
                <a:spcPts val="0"/>
              </a:spcAft>
              <a:buClr>
                <a:srgbClr val="000000"/>
              </a:buClr>
              <a:buSzPts val="1800"/>
              <a:buFont typeface="+mj-lt"/>
              <a:buAutoNum type="arabicPeriod"/>
            </a:pPr>
            <a:r>
              <a:rPr lang="en-US" sz="1700" i="0" u="none" strike="noStrike" cap="none" dirty="0">
                <a:solidFill>
                  <a:schemeClr val="tx1"/>
                </a:solidFill>
                <a:latin typeface="Arial"/>
                <a:ea typeface="Arial"/>
                <a:cs typeface="Arial"/>
                <a:sym typeface="Arial"/>
              </a:rPr>
              <a:t>What type of support / follow-up should be provided in the longer term?</a:t>
            </a:r>
          </a:p>
          <a:p>
            <a:pPr marL="342900" marR="0" lvl="0" indent="-342900" rtl="0">
              <a:lnSpc>
                <a:spcPct val="100000"/>
              </a:lnSpc>
              <a:spcBef>
                <a:spcPts val="0"/>
              </a:spcBef>
              <a:spcAft>
                <a:spcPts val="0"/>
              </a:spcAft>
              <a:buClr>
                <a:srgbClr val="000000"/>
              </a:buClr>
              <a:buSzPts val="1800"/>
              <a:buFont typeface="+mj-lt"/>
              <a:buAutoNum type="arabicPeriod"/>
            </a:pPr>
            <a:r>
              <a:rPr lang="en-US" sz="1700" i="0" u="none" strike="noStrike" cap="none" dirty="0">
                <a:solidFill>
                  <a:schemeClr val="tx1"/>
                </a:solidFill>
                <a:latin typeface="Arial"/>
                <a:ea typeface="Arial"/>
                <a:cs typeface="Arial"/>
                <a:sym typeface="Arial"/>
              </a:rPr>
              <a:t>Which other actors should be involved?</a:t>
            </a:r>
          </a:p>
        </p:txBody>
      </p:sp>
      <p:grpSp>
        <p:nvGrpSpPr>
          <p:cNvPr id="26" name="Group 25">
            <a:extLst>
              <a:ext uri="{FF2B5EF4-FFF2-40B4-BE49-F238E27FC236}">
                <a16:creationId xmlns:a16="http://schemas.microsoft.com/office/drawing/2014/main" id="{479A310B-B484-A3A5-9F88-2B749E92F789}"/>
              </a:ext>
            </a:extLst>
          </p:cNvPr>
          <p:cNvGrpSpPr/>
          <p:nvPr/>
        </p:nvGrpSpPr>
        <p:grpSpPr>
          <a:xfrm rot="20104804">
            <a:off x="249501" y="2162135"/>
            <a:ext cx="4384339" cy="2914952"/>
            <a:chOff x="7208925" y="2604220"/>
            <a:chExt cx="1168511" cy="776891"/>
          </a:xfrm>
        </p:grpSpPr>
        <p:sp>
          <p:nvSpPr>
            <p:cNvPr id="27" name="Rectangle 26">
              <a:extLst>
                <a:ext uri="{FF2B5EF4-FFF2-40B4-BE49-F238E27FC236}">
                  <a16:creationId xmlns:a16="http://schemas.microsoft.com/office/drawing/2014/main" id="{14CD95A5-DAED-6645-2B1F-204B6F72AD9A}"/>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Google Shape;315;p4">
              <a:extLst>
                <a:ext uri="{FF2B5EF4-FFF2-40B4-BE49-F238E27FC236}">
                  <a16:creationId xmlns:a16="http://schemas.microsoft.com/office/drawing/2014/main" id="{B99FC527-EB99-DE4D-0833-25AB9FBC8794}"/>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1987FBE0-AA45-94CE-27E8-EF2DC9212CB2}"/>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90566D6E-89D6-3FA6-7146-4A7A914E069D}"/>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FC8308B1-2EED-D0FE-20F0-A40314F7DDCA}"/>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Single Corner Snipped 31">
              <a:extLst>
                <a:ext uri="{FF2B5EF4-FFF2-40B4-BE49-F238E27FC236}">
                  <a16:creationId xmlns:a16="http://schemas.microsoft.com/office/drawing/2014/main" id="{A604443E-FCC0-B682-A6E1-FD643403FBDF}"/>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286700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78"/>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48" name="Google Shape;1448;p7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449" name="Google Shape;1449;p78"/>
          <p:cNvSpPr/>
          <p:nvPr/>
        </p:nvSpPr>
        <p:spPr>
          <a:xfrm>
            <a:off x="2125664" y="2009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50" name="Google Shape;1450;p78"/>
          <p:cNvSpPr/>
          <p:nvPr/>
        </p:nvSpPr>
        <p:spPr>
          <a:xfrm>
            <a:off x="5570220" y="2009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51" name="Google Shape;1451;p78"/>
          <p:cNvSpPr/>
          <p:nvPr/>
        </p:nvSpPr>
        <p:spPr>
          <a:xfrm>
            <a:off x="9088152" y="2009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52" name="Google Shape;1452;p78"/>
          <p:cNvSpPr txBox="1"/>
          <p:nvPr/>
        </p:nvSpPr>
        <p:spPr>
          <a:xfrm>
            <a:off x="1466062" y="3547208"/>
            <a:ext cx="2370763"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Family reunification is generally the ultimate goal of FTR.</a:t>
            </a:r>
            <a:endParaRPr sz="1800" dirty="0">
              <a:latin typeface="+mn-lt"/>
            </a:endParaRPr>
          </a:p>
        </p:txBody>
      </p:sp>
      <p:sp>
        <p:nvSpPr>
          <p:cNvPr id="1453" name="Google Shape;1453;p78"/>
          <p:cNvSpPr txBox="1"/>
          <p:nvPr/>
        </p:nvSpPr>
        <p:spPr>
          <a:xfrm>
            <a:off x="4592036" y="3547208"/>
            <a:ext cx="3007928"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Some children and families need additional support e.g. when the duration of the separation has been long or the causes of family separation were difficult.</a:t>
            </a:r>
            <a:endParaRPr sz="1800" dirty="0">
              <a:latin typeface="+mn-lt"/>
            </a:endParaRPr>
          </a:p>
        </p:txBody>
      </p:sp>
      <p:sp>
        <p:nvSpPr>
          <p:cNvPr id="1454" name="Google Shape;1454;p78"/>
          <p:cNvSpPr txBox="1"/>
          <p:nvPr/>
        </p:nvSpPr>
        <p:spPr>
          <a:xfrm>
            <a:off x="8188779" y="3547208"/>
            <a:ext cx="285030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Caseworkers can support the organization of a ceremony during the family reunification.</a:t>
            </a:r>
            <a:endParaRPr sz="1800" dirty="0">
              <a:latin typeface="+mn-l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79"/>
          <p:cNvSpPr txBox="1">
            <a:spLocks noGrp="1"/>
          </p:cNvSpPr>
          <p:nvPr>
            <p:ph type="title"/>
          </p:nvPr>
        </p:nvSpPr>
        <p:spPr>
          <a:xfrm>
            <a:off x="78114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5.5</a:t>
            </a:r>
            <a:br>
              <a:rPr lang="en-US" sz="2400" dirty="0"/>
            </a:br>
            <a:r>
              <a:rPr lang="en-US" sz="2400" dirty="0"/>
              <a:t> </a:t>
            </a:r>
            <a:br>
              <a:rPr lang="en-US" dirty="0"/>
            </a:br>
            <a:r>
              <a:rPr lang="en-US" dirty="0"/>
              <a:t>Reintegration</a:t>
            </a:r>
            <a:endParaRPr dirty="0"/>
          </a:p>
        </p:txBody>
      </p:sp>
      <p:sp>
        <p:nvSpPr>
          <p:cNvPr id="3" name="Google Shape;191;p14">
            <a:extLst>
              <a:ext uri="{FF2B5EF4-FFF2-40B4-BE49-F238E27FC236}">
                <a16:creationId xmlns:a16="http://schemas.microsoft.com/office/drawing/2014/main" id="{704FFABC-193A-C6F7-168F-5F05220D634A}"/>
              </a:ext>
            </a:extLst>
          </p:cNvPr>
          <p:cNvSpPr txBox="1"/>
          <p:nvPr/>
        </p:nvSpPr>
        <p:spPr>
          <a:xfrm>
            <a:off x="6689519" y="2343095"/>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D146D3E0-F497-DA8A-7ECA-9BA957A3637C}"/>
              </a:ext>
            </a:extLst>
          </p:cNvPr>
          <p:cNvSpPr txBox="1"/>
          <p:nvPr/>
        </p:nvSpPr>
        <p:spPr>
          <a:xfrm>
            <a:off x="7559547" y="3380776"/>
            <a:ext cx="3836068" cy="81685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List principles and standards for reintegration</a:t>
            </a:r>
          </a:p>
        </p:txBody>
      </p:sp>
      <p:grpSp>
        <p:nvGrpSpPr>
          <p:cNvPr id="5" name="Google Shape;194;p14">
            <a:extLst>
              <a:ext uri="{FF2B5EF4-FFF2-40B4-BE49-F238E27FC236}">
                <a16:creationId xmlns:a16="http://schemas.microsoft.com/office/drawing/2014/main" id="{26A1195B-F202-6AE1-5CC0-2EC6D8818DA9}"/>
              </a:ext>
            </a:extLst>
          </p:cNvPr>
          <p:cNvGrpSpPr/>
          <p:nvPr/>
        </p:nvGrpSpPr>
        <p:grpSpPr>
          <a:xfrm>
            <a:off x="6689518" y="3475313"/>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55D24DA6-1A86-074C-66A5-8EC8AD02AEA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C689D423-9586-FBC9-1302-7250AB7BAAB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2" name="Oval 1">
            <a:extLst>
              <a:ext uri="{FF2B5EF4-FFF2-40B4-BE49-F238E27FC236}">
                <a16:creationId xmlns:a16="http://schemas.microsoft.com/office/drawing/2014/main" id="{8C1CC6E1-4FEA-6548-BA3E-789540888554}"/>
              </a:ext>
            </a:extLst>
          </p:cNvPr>
          <p:cNvSpPr/>
          <p:nvPr/>
        </p:nvSpPr>
        <p:spPr>
          <a:xfrm>
            <a:off x="3962080" y="1776217"/>
            <a:ext cx="4444948" cy="444494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87" name="Google Shape;387;p9"/>
          <p:cNvGrpSpPr/>
          <p:nvPr/>
        </p:nvGrpSpPr>
        <p:grpSpPr>
          <a:xfrm>
            <a:off x="5460827" y="2881417"/>
            <a:ext cx="1264920" cy="1937178"/>
            <a:chOff x="697842" y="3315817"/>
            <a:chExt cx="514964" cy="822818"/>
          </a:xfrm>
        </p:grpSpPr>
        <p:sp>
          <p:nvSpPr>
            <p:cNvPr id="388" name="Google Shape;388;p9"/>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9" name="Google Shape;389;p9"/>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0" name="Google Shape;390;p9"/>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sp>
        <p:nvSpPr>
          <p:cNvPr id="391" name="Google Shape;391;p9"/>
          <p:cNvSpPr/>
          <p:nvPr/>
        </p:nvSpPr>
        <p:spPr>
          <a:xfrm>
            <a:off x="3419189" y="3079097"/>
            <a:ext cx="900514" cy="154181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2" name="Google Shape;392;p9"/>
          <p:cNvSpPr/>
          <p:nvPr/>
        </p:nvSpPr>
        <p:spPr>
          <a:xfrm>
            <a:off x="4588227" y="1769758"/>
            <a:ext cx="384810" cy="837065"/>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3" name="Google Shape;393;p9"/>
          <p:cNvSpPr/>
          <p:nvPr/>
        </p:nvSpPr>
        <p:spPr>
          <a:xfrm>
            <a:off x="4490348" y="5102383"/>
            <a:ext cx="580568" cy="1269341"/>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4" name="Google Shape;394;p9"/>
          <p:cNvSpPr/>
          <p:nvPr/>
        </p:nvSpPr>
        <p:spPr>
          <a:xfrm>
            <a:off x="6949395" y="4922606"/>
            <a:ext cx="1062071" cy="162889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5" name="Google Shape;395;p9"/>
          <p:cNvSpPr/>
          <p:nvPr/>
        </p:nvSpPr>
        <p:spPr>
          <a:xfrm>
            <a:off x="7245197" y="1566071"/>
            <a:ext cx="900514" cy="1628894"/>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6" name="Google Shape;396;p9"/>
          <p:cNvSpPr/>
          <p:nvPr/>
        </p:nvSpPr>
        <p:spPr>
          <a:xfrm>
            <a:off x="8293222" y="3429000"/>
            <a:ext cx="580568" cy="1269341"/>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3" name="Google Shape;403;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CA" dirty="0"/>
              <a:t>Child protection risks</a:t>
            </a: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80"/>
          <p:cNvSpPr txBox="1">
            <a:spLocks noGrp="1"/>
          </p:cNvSpPr>
          <p:nvPr>
            <p:ph type="title"/>
          </p:nvPr>
        </p:nvSpPr>
        <p:spPr>
          <a:xfrm>
            <a:off x="419100" y="120516"/>
            <a:ext cx="113538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400" b="1" dirty="0"/>
              <a:t>What needs to be considered for UASC as part of reintegration process? </a:t>
            </a:r>
            <a:endParaRPr sz="2400" dirty="0"/>
          </a:p>
        </p:txBody>
      </p:sp>
      <p:sp>
        <p:nvSpPr>
          <p:cNvPr id="4" name="TextBox 3">
            <a:extLst>
              <a:ext uri="{FF2B5EF4-FFF2-40B4-BE49-F238E27FC236}">
                <a16:creationId xmlns:a16="http://schemas.microsoft.com/office/drawing/2014/main" id="{9FF0C3CF-113A-5542-5F3E-3897FBF1011F}"/>
              </a:ext>
            </a:extLst>
          </p:cNvPr>
          <p:cNvSpPr txBox="1"/>
          <p:nvPr/>
        </p:nvSpPr>
        <p:spPr>
          <a:xfrm>
            <a:off x="4361990" y="1447474"/>
            <a:ext cx="3800936" cy="4247317"/>
          </a:xfrm>
          <a:prstGeom prst="rect">
            <a:avLst/>
          </a:prstGeom>
          <a:noFill/>
        </p:spPr>
        <p:txBody>
          <a:bodyPr wrap="square">
            <a:spAutoFit/>
          </a:bodyPr>
          <a:lstStyle/>
          <a:p>
            <a:r>
              <a:rPr lang="en-US" sz="1800" dirty="0">
                <a:solidFill>
                  <a:schemeClr val="tx1"/>
                </a:solidFill>
                <a:latin typeface="+mn-lt"/>
                <a:ea typeface="Calibri"/>
                <a:cs typeface="Calibri"/>
                <a:sym typeface="Calibri"/>
              </a:rPr>
              <a:t>Structured PSS for parents and children in case of behavior issues or challenges for the child and/or family to re-adapt</a:t>
            </a:r>
          </a:p>
          <a:p>
            <a:endParaRPr lang="en-US" sz="1800" dirty="0">
              <a:solidFill>
                <a:schemeClr val="tx1"/>
              </a:solidFill>
              <a:latin typeface="+mn-lt"/>
              <a:cs typeface="Calibri"/>
              <a:sym typeface="Calibri"/>
            </a:endParaRPr>
          </a:p>
          <a:p>
            <a:r>
              <a:rPr lang="en-US" sz="1800" dirty="0">
                <a:solidFill>
                  <a:schemeClr val="tx1"/>
                </a:solidFill>
                <a:latin typeface="+mn-lt"/>
                <a:ea typeface="Calibri"/>
                <a:cs typeface="Calibri"/>
                <a:sym typeface="Calibri"/>
              </a:rPr>
              <a:t>Life skills training </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Ongoing access to specialized services when necessary and as set out in the case plan</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Structured PSS for parents and children in case of behavior issues or challenges for the child and/or family to re-adapt</a:t>
            </a:r>
            <a:endParaRPr lang="en-US" sz="1800" dirty="0">
              <a:solidFill>
                <a:schemeClr val="tx1"/>
              </a:solidFill>
              <a:latin typeface="+mn-lt"/>
            </a:endParaRPr>
          </a:p>
        </p:txBody>
      </p:sp>
      <p:grpSp>
        <p:nvGrpSpPr>
          <p:cNvPr id="5" name="Group 4">
            <a:extLst>
              <a:ext uri="{FF2B5EF4-FFF2-40B4-BE49-F238E27FC236}">
                <a16:creationId xmlns:a16="http://schemas.microsoft.com/office/drawing/2014/main" id="{902573D3-E820-F549-7DBB-8BB56F9FF0B0}"/>
              </a:ext>
            </a:extLst>
          </p:cNvPr>
          <p:cNvGrpSpPr/>
          <p:nvPr/>
        </p:nvGrpSpPr>
        <p:grpSpPr>
          <a:xfrm>
            <a:off x="945692" y="3992608"/>
            <a:ext cx="2593819" cy="1604885"/>
            <a:chOff x="2730502" y="3370322"/>
            <a:chExt cx="2844327" cy="1759883"/>
          </a:xfrm>
        </p:grpSpPr>
        <p:grpSp>
          <p:nvGrpSpPr>
            <p:cNvPr id="6" name="Google Shape;573;p19">
              <a:extLst>
                <a:ext uri="{FF2B5EF4-FFF2-40B4-BE49-F238E27FC236}">
                  <a16:creationId xmlns:a16="http://schemas.microsoft.com/office/drawing/2014/main" id="{147E5585-D859-559D-9073-5CD0ACD1C518}"/>
                </a:ext>
              </a:extLst>
            </p:cNvPr>
            <p:cNvGrpSpPr/>
            <p:nvPr/>
          </p:nvGrpSpPr>
          <p:grpSpPr>
            <a:xfrm>
              <a:off x="2730502" y="4519147"/>
              <a:ext cx="328579" cy="611056"/>
              <a:chOff x="3524508" y="2679091"/>
              <a:chExt cx="327409" cy="608880"/>
            </a:xfrm>
          </p:grpSpPr>
          <p:sp>
            <p:nvSpPr>
              <p:cNvPr id="21" name="Google Shape;574;p19">
                <a:extLst>
                  <a:ext uri="{FF2B5EF4-FFF2-40B4-BE49-F238E27FC236}">
                    <a16:creationId xmlns:a16="http://schemas.microsoft.com/office/drawing/2014/main" id="{FCFF4D7F-8564-70A9-B401-9CB7E3CEB8A6}"/>
                  </a:ext>
                </a:extLst>
              </p:cNvPr>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Google Shape;575;p19">
                <a:extLst>
                  <a:ext uri="{FF2B5EF4-FFF2-40B4-BE49-F238E27FC236}">
                    <a16:creationId xmlns:a16="http://schemas.microsoft.com/office/drawing/2014/main" id="{1B944800-DF58-4F7F-82D4-245C55AE3BF4}"/>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7" name="Google Shape;579;p19">
              <a:extLst>
                <a:ext uri="{FF2B5EF4-FFF2-40B4-BE49-F238E27FC236}">
                  <a16:creationId xmlns:a16="http://schemas.microsoft.com/office/drawing/2014/main" id="{ED2B1E85-2ADE-4A52-D8FC-4CF362B1EE20}"/>
                </a:ext>
              </a:extLst>
            </p:cNvPr>
            <p:cNvSpPr/>
            <p:nvPr/>
          </p:nvSpPr>
          <p:spPr>
            <a:xfrm>
              <a:off x="3654737" y="4527442"/>
              <a:ext cx="328579" cy="602761"/>
            </a:xfrm>
            <a:prstGeom prst="round2SameRect">
              <a:avLst>
                <a:gd name="adj1" fmla="val 50000"/>
                <a:gd name="adj2" fmla="val 0"/>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580;p19">
              <a:extLst>
                <a:ext uri="{FF2B5EF4-FFF2-40B4-BE49-F238E27FC236}">
                  <a16:creationId xmlns:a16="http://schemas.microsoft.com/office/drawing/2014/main" id="{97B94E12-F6DA-1454-F559-35C0FAC82C1F}"/>
                </a:ext>
              </a:extLst>
            </p:cNvPr>
            <p:cNvSpPr/>
            <p:nvPr/>
          </p:nvSpPr>
          <p:spPr>
            <a:xfrm>
              <a:off x="3652328" y="4142431"/>
              <a:ext cx="328579" cy="328579"/>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nvGrpSpPr>
            <p:cNvPr id="9" name="Google Shape;581;p19">
              <a:extLst>
                <a:ext uri="{FF2B5EF4-FFF2-40B4-BE49-F238E27FC236}">
                  <a16:creationId xmlns:a16="http://schemas.microsoft.com/office/drawing/2014/main" id="{133C70DB-5C4F-330F-A649-42A41C92D04A}"/>
                </a:ext>
              </a:extLst>
            </p:cNvPr>
            <p:cNvGrpSpPr/>
            <p:nvPr/>
          </p:nvGrpSpPr>
          <p:grpSpPr>
            <a:xfrm>
              <a:off x="3191744" y="3992689"/>
              <a:ext cx="328579" cy="1137514"/>
              <a:chOff x="3524508" y="2679091"/>
              <a:chExt cx="327409" cy="1133463"/>
            </a:xfrm>
          </p:grpSpPr>
          <p:sp>
            <p:nvSpPr>
              <p:cNvPr id="19" name="Google Shape;582;p19">
                <a:extLst>
                  <a:ext uri="{FF2B5EF4-FFF2-40B4-BE49-F238E27FC236}">
                    <a16:creationId xmlns:a16="http://schemas.microsoft.com/office/drawing/2014/main" id="{65762C62-35C5-9574-FB91-6706D1A9B6C1}"/>
                  </a:ext>
                </a:extLst>
              </p:cNvPr>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583;p19">
                <a:extLst>
                  <a:ext uri="{FF2B5EF4-FFF2-40B4-BE49-F238E27FC236}">
                    <a16:creationId xmlns:a16="http://schemas.microsoft.com/office/drawing/2014/main" id="{13AC098A-9789-D992-F6A4-31985C92B817}"/>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grpSp>
          <p:nvGrpSpPr>
            <p:cNvPr id="10" name="Group 9">
              <a:extLst>
                <a:ext uri="{FF2B5EF4-FFF2-40B4-BE49-F238E27FC236}">
                  <a16:creationId xmlns:a16="http://schemas.microsoft.com/office/drawing/2014/main" id="{06B10008-A738-8EC1-32E9-4824808B5E13}"/>
                </a:ext>
              </a:extLst>
            </p:cNvPr>
            <p:cNvGrpSpPr/>
            <p:nvPr/>
          </p:nvGrpSpPr>
          <p:grpSpPr>
            <a:xfrm>
              <a:off x="4179248" y="3370322"/>
              <a:ext cx="1395581" cy="1759883"/>
              <a:chOff x="3969442" y="4105390"/>
              <a:chExt cx="648257" cy="817478"/>
            </a:xfrm>
            <a:solidFill>
              <a:schemeClr val="accent2">
                <a:lumMod val="75000"/>
              </a:schemeClr>
            </a:solidFill>
          </p:grpSpPr>
          <p:grpSp>
            <p:nvGrpSpPr>
              <p:cNvPr id="11" name="Group 10">
                <a:extLst>
                  <a:ext uri="{FF2B5EF4-FFF2-40B4-BE49-F238E27FC236}">
                    <a16:creationId xmlns:a16="http://schemas.microsoft.com/office/drawing/2014/main" id="{B1A1B9B0-B286-FE62-98E5-EAA667B2667A}"/>
                  </a:ext>
                </a:extLst>
              </p:cNvPr>
              <p:cNvGrpSpPr/>
              <p:nvPr/>
            </p:nvGrpSpPr>
            <p:grpSpPr>
              <a:xfrm>
                <a:off x="4364250" y="4105390"/>
                <a:ext cx="253449" cy="817478"/>
                <a:chOff x="4045582" y="1684320"/>
                <a:chExt cx="350098" cy="1129211"/>
              </a:xfrm>
              <a:grpFill/>
            </p:grpSpPr>
            <p:sp>
              <p:nvSpPr>
                <p:cNvPr id="17" name="Round Same Side Corner Rectangle 21">
                  <a:extLst>
                    <a:ext uri="{FF2B5EF4-FFF2-40B4-BE49-F238E27FC236}">
                      <a16:creationId xmlns:a16="http://schemas.microsoft.com/office/drawing/2014/main" id="{A854B048-5ED5-F56F-DAE1-3EAB0F4159C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465F0118-9F68-A97C-785A-8962C43F458C}"/>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79A9AE0B-34F0-976D-CC5F-7133EBEED010}"/>
                  </a:ext>
                </a:extLst>
              </p:cNvPr>
              <p:cNvGrpSpPr/>
              <p:nvPr/>
            </p:nvGrpSpPr>
            <p:grpSpPr>
              <a:xfrm>
                <a:off x="3969442" y="4105390"/>
                <a:ext cx="363228" cy="817478"/>
                <a:chOff x="3000654" y="1516217"/>
                <a:chExt cx="245039" cy="551483"/>
              </a:xfrm>
              <a:grpFill/>
            </p:grpSpPr>
            <p:grpSp>
              <p:nvGrpSpPr>
                <p:cNvPr id="13" name="Group 12">
                  <a:extLst>
                    <a:ext uri="{FF2B5EF4-FFF2-40B4-BE49-F238E27FC236}">
                      <a16:creationId xmlns:a16="http://schemas.microsoft.com/office/drawing/2014/main" id="{0963B73D-9239-0164-7043-BAA8BBCC374C}"/>
                    </a:ext>
                  </a:extLst>
                </p:cNvPr>
                <p:cNvGrpSpPr/>
                <p:nvPr/>
              </p:nvGrpSpPr>
              <p:grpSpPr>
                <a:xfrm>
                  <a:off x="3036509" y="1516217"/>
                  <a:ext cx="172158" cy="551483"/>
                  <a:chOff x="4043172" y="1684320"/>
                  <a:chExt cx="352508" cy="1129211"/>
                </a:xfrm>
                <a:grpFill/>
              </p:grpSpPr>
              <p:sp>
                <p:nvSpPr>
                  <p:cNvPr id="15" name="Round Same Side Corner Rectangle 21">
                    <a:extLst>
                      <a:ext uri="{FF2B5EF4-FFF2-40B4-BE49-F238E27FC236}">
                        <a16:creationId xmlns:a16="http://schemas.microsoft.com/office/drawing/2014/main" id="{B9FB25E1-D6C5-4EFB-9BEA-31396F639C6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E572A149-99E6-8284-1989-B9AD1C5781D9}"/>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Flowchart: Manual Operation 13">
                  <a:extLst>
                    <a:ext uri="{FF2B5EF4-FFF2-40B4-BE49-F238E27FC236}">
                      <a16:creationId xmlns:a16="http://schemas.microsoft.com/office/drawing/2014/main" id="{F27DC720-300A-7557-8AB1-7941552392F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nvGrpSpPr>
          <p:cNvPr id="23" name="Group 22">
            <a:extLst>
              <a:ext uri="{FF2B5EF4-FFF2-40B4-BE49-F238E27FC236}">
                <a16:creationId xmlns:a16="http://schemas.microsoft.com/office/drawing/2014/main" id="{7A24A415-CC80-1F1C-81F8-BD941BD473B2}"/>
              </a:ext>
            </a:extLst>
          </p:cNvPr>
          <p:cNvGrpSpPr/>
          <p:nvPr/>
        </p:nvGrpSpPr>
        <p:grpSpPr>
          <a:xfrm>
            <a:off x="1910077" y="4618280"/>
            <a:ext cx="301837" cy="900776"/>
            <a:chOff x="9652516" y="4828436"/>
            <a:chExt cx="301837" cy="900776"/>
          </a:xfrm>
        </p:grpSpPr>
        <p:sp>
          <p:nvSpPr>
            <p:cNvPr id="24" name="Google Shape;579;p19">
              <a:extLst>
                <a:ext uri="{FF2B5EF4-FFF2-40B4-BE49-F238E27FC236}">
                  <a16:creationId xmlns:a16="http://schemas.microsoft.com/office/drawing/2014/main" id="{083C1B3D-3FA2-E8ED-6686-5C0933084C2A}"/>
                </a:ext>
              </a:extLst>
            </p:cNvPr>
            <p:cNvSpPr/>
            <p:nvPr/>
          </p:nvSpPr>
          <p:spPr>
            <a:xfrm>
              <a:off x="9654713" y="5179538"/>
              <a:ext cx="299640" cy="54967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580;p19">
              <a:extLst>
                <a:ext uri="{FF2B5EF4-FFF2-40B4-BE49-F238E27FC236}">
                  <a16:creationId xmlns:a16="http://schemas.microsoft.com/office/drawing/2014/main" id="{78329FF9-07F9-C501-FBBA-51363D7235FA}"/>
                </a:ext>
              </a:extLst>
            </p:cNvPr>
            <p:cNvSpPr/>
            <p:nvPr/>
          </p:nvSpPr>
          <p:spPr>
            <a:xfrm>
              <a:off x="9652516" y="4828436"/>
              <a:ext cx="299640" cy="29964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26" name="TextBox 25">
            <a:extLst>
              <a:ext uri="{FF2B5EF4-FFF2-40B4-BE49-F238E27FC236}">
                <a16:creationId xmlns:a16="http://schemas.microsoft.com/office/drawing/2014/main" id="{5638BF03-677A-F3AF-A483-1280D09B2E2C}"/>
              </a:ext>
            </a:extLst>
          </p:cNvPr>
          <p:cNvSpPr txBox="1"/>
          <p:nvPr/>
        </p:nvSpPr>
        <p:spPr>
          <a:xfrm>
            <a:off x="8557808" y="1447474"/>
            <a:ext cx="2804170" cy="4247317"/>
          </a:xfrm>
          <a:prstGeom prst="rect">
            <a:avLst/>
          </a:prstGeom>
          <a:noFill/>
        </p:spPr>
        <p:txBody>
          <a:bodyPr wrap="square">
            <a:spAutoFit/>
          </a:bodyPr>
          <a:lstStyle/>
          <a:p>
            <a:r>
              <a:rPr lang="en-US" sz="1800" dirty="0">
                <a:solidFill>
                  <a:schemeClr val="tx1"/>
                </a:solidFill>
                <a:latin typeface="+mn-lt"/>
                <a:ea typeface="Calibri"/>
                <a:cs typeface="Calibri"/>
                <a:sym typeface="Calibri"/>
              </a:rPr>
              <a:t>Referral and support of community based activities of the child</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School enrolment or educational opportunities </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Life skills training </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Ongoing monitoring and follow-up/ frequency determined based on vulnerability &amp; needs: to be integrated in Case Plan </a:t>
            </a:r>
            <a:endParaRPr lang="en-US" sz="1800" dirty="0">
              <a:solidFill>
                <a:schemeClr val="tx1"/>
              </a:solidFill>
              <a:latin typeface="+mn-l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6849943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81"/>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00" name="Google Shape;1500;p8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501" name="Google Shape;1501;p81"/>
          <p:cNvSpPr/>
          <p:nvPr/>
        </p:nvSpPr>
        <p:spPr>
          <a:xfrm>
            <a:off x="5570220" y="2123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02" name="Google Shape;1502;p81"/>
          <p:cNvSpPr txBox="1"/>
          <p:nvPr/>
        </p:nvSpPr>
        <p:spPr>
          <a:xfrm>
            <a:off x="3510893" y="3682897"/>
            <a:ext cx="5170214"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Reintegration support is an essential part of case management and usually involves monitoring and follow-up and (referral to) PSS, life skills training and/or CVA on a case-by-case basis</a:t>
            </a:r>
            <a:endParaRPr sz="1800" dirty="0">
              <a:latin typeface="+mn-l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82"/>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6</a:t>
            </a:r>
            <a:br>
              <a:rPr lang="en-US" sz="2400" dirty="0"/>
            </a:br>
            <a:r>
              <a:rPr lang="en-US" sz="2400" dirty="0"/>
              <a:t> </a:t>
            </a:r>
            <a:br>
              <a:rPr lang="en-US" dirty="0"/>
            </a:br>
            <a:r>
              <a:rPr lang="en-US" dirty="0"/>
              <a:t>Follow-up and Review</a:t>
            </a:r>
            <a:endParaRPr dirty="0"/>
          </a:p>
        </p:txBody>
      </p:sp>
      <p:sp>
        <p:nvSpPr>
          <p:cNvPr id="3" name="Google Shape;191;p14">
            <a:extLst>
              <a:ext uri="{FF2B5EF4-FFF2-40B4-BE49-F238E27FC236}">
                <a16:creationId xmlns:a16="http://schemas.microsoft.com/office/drawing/2014/main" id="{207BCBD2-B101-8164-1B91-31450D96794F}"/>
              </a:ext>
            </a:extLst>
          </p:cNvPr>
          <p:cNvSpPr txBox="1"/>
          <p:nvPr/>
        </p:nvSpPr>
        <p:spPr>
          <a:xfrm>
            <a:off x="6689519" y="1219591"/>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449D7F20-2CFE-2061-C87C-70C86279EBC8}"/>
              </a:ext>
            </a:extLst>
          </p:cNvPr>
          <p:cNvSpPr txBox="1"/>
          <p:nvPr/>
        </p:nvSpPr>
        <p:spPr>
          <a:xfrm>
            <a:off x="7559547" y="2257272"/>
            <a:ext cx="3836068" cy="33528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List specific considerations for UASC regarding follow-up and case review </a:t>
            </a: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Recall recommended requirements for follow up of children in alternative care placements and how to respond to urgent concerns. </a:t>
            </a:r>
          </a:p>
        </p:txBody>
      </p:sp>
      <p:grpSp>
        <p:nvGrpSpPr>
          <p:cNvPr id="5" name="Google Shape;194;p14">
            <a:extLst>
              <a:ext uri="{FF2B5EF4-FFF2-40B4-BE49-F238E27FC236}">
                <a16:creationId xmlns:a16="http://schemas.microsoft.com/office/drawing/2014/main" id="{91125B01-D6B4-59A4-A592-511E4CCF9059}"/>
              </a:ext>
            </a:extLst>
          </p:cNvPr>
          <p:cNvGrpSpPr/>
          <p:nvPr/>
        </p:nvGrpSpPr>
        <p:grpSpPr>
          <a:xfrm>
            <a:off x="6689518" y="2351809"/>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09236404-551A-F8F5-86DE-13B111FD2B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EA35D695-651D-B331-FFAF-BF4E3FB1CA3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8" name="Google Shape;194;p14">
            <a:extLst>
              <a:ext uri="{FF2B5EF4-FFF2-40B4-BE49-F238E27FC236}">
                <a16:creationId xmlns:a16="http://schemas.microsoft.com/office/drawing/2014/main" id="{2ECE1F13-8E69-C1A2-ABD3-C96A91757B08}"/>
              </a:ext>
            </a:extLst>
          </p:cNvPr>
          <p:cNvGrpSpPr/>
          <p:nvPr/>
        </p:nvGrpSpPr>
        <p:grpSpPr>
          <a:xfrm>
            <a:off x="6689518" y="3783034"/>
            <a:ext cx="560331" cy="592814"/>
            <a:chOff x="243840" y="1676400"/>
            <a:chExt cx="701040" cy="741680"/>
          </a:xfrm>
          <a:solidFill>
            <a:schemeClr val="accent2">
              <a:lumMod val="75000"/>
            </a:schemeClr>
          </a:solidFill>
        </p:grpSpPr>
        <p:sp>
          <p:nvSpPr>
            <p:cNvPr id="9" name="Google Shape;195;p14">
              <a:extLst>
                <a:ext uri="{FF2B5EF4-FFF2-40B4-BE49-F238E27FC236}">
                  <a16:creationId xmlns:a16="http://schemas.microsoft.com/office/drawing/2014/main" id="{6AA636A3-FF98-324E-91BD-C706B3D555A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0" name="Google Shape;196;p14">
              <a:extLst>
                <a:ext uri="{FF2B5EF4-FFF2-40B4-BE49-F238E27FC236}">
                  <a16:creationId xmlns:a16="http://schemas.microsoft.com/office/drawing/2014/main" id="{AD6BD01A-91E1-A552-F0A6-3863CE15E33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83"/>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400" dirty="0"/>
              <a:t> In which circumstances should there be a case review for UASC specifically?  </a:t>
            </a:r>
            <a:endParaRPr sz="2400" dirty="0"/>
          </a:p>
        </p:txBody>
      </p:sp>
      <p:sp>
        <p:nvSpPr>
          <p:cNvPr id="1526" name="Google Shape;1526;p83"/>
          <p:cNvSpPr txBox="1"/>
          <p:nvPr/>
        </p:nvSpPr>
        <p:spPr>
          <a:xfrm>
            <a:off x="996725" y="1456778"/>
            <a:ext cx="4867703" cy="47993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After (arranged or spontaneous) family reunification</a:t>
            </a:r>
            <a:endParaRPr sz="1800" dirty="0">
              <a:solidFill>
                <a:schemeClr val="tx1"/>
              </a:solidFill>
              <a:latin typeface="+mn-lt"/>
            </a:endParaRPr>
          </a:p>
        </p:txBody>
      </p:sp>
      <p:sp>
        <p:nvSpPr>
          <p:cNvPr id="1529" name="Google Shape;1529;p83"/>
          <p:cNvSpPr txBox="1"/>
          <p:nvPr/>
        </p:nvSpPr>
        <p:spPr>
          <a:xfrm>
            <a:off x="996725" y="2577472"/>
            <a:ext cx="4867704" cy="47993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New/ additional tracing information </a:t>
            </a:r>
            <a:endParaRPr sz="1800" dirty="0">
              <a:solidFill>
                <a:schemeClr val="tx1"/>
              </a:solidFill>
              <a:latin typeface="+mn-lt"/>
            </a:endParaRPr>
          </a:p>
        </p:txBody>
      </p:sp>
      <p:sp>
        <p:nvSpPr>
          <p:cNvPr id="1532" name="Google Shape;1532;p83"/>
          <p:cNvSpPr txBox="1"/>
          <p:nvPr/>
        </p:nvSpPr>
        <p:spPr>
          <a:xfrm>
            <a:off x="996725" y="3784024"/>
            <a:ext cx="4867703" cy="399812"/>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The child expresses that s/he wishes another family member to be traced</a:t>
            </a:r>
            <a:endParaRPr sz="1800" dirty="0">
              <a:solidFill>
                <a:schemeClr val="tx1"/>
              </a:solidFill>
              <a:latin typeface="+mn-lt"/>
              <a:ea typeface="Calibri"/>
              <a:cs typeface="Calibri"/>
              <a:sym typeface="Calibri"/>
            </a:endParaRPr>
          </a:p>
        </p:txBody>
      </p:sp>
      <p:sp>
        <p:nvSpPr>
          <p:cNvPr id="1535" name="Google Shape;1535;p83"/>
          <p:cNvSpPr txBox="1"/>
          <p:nvPr/>
        </p:nvSpPr>
        <p:spPr>
          <a:xfrm>
            <a:off x="996725" y="4910453"/>
            <a:ext cx="4867704" cy="47993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The parents/other family members being traced have passed away</a:t>
            </a:r>
            <a:endParaRPr sz="1800" dirty="0">
              <a:solidFill>
                <a:schemeClr val="tx1"/>
              </a:solidFill>
              <a:latin typeface="+mn-lt"/>
              <a:ea typeface="Calibri"/>
              <a:cs typeface="Calibri"/>
              <a:sym typeface="Calibri"/>
            </a:endParaRPr>
          </a:p>
        </p:txBody>
      </p:sp>
      <p:sp>
        <p:nvSpPr>
          <p:cNvPr id="1541" name="Google Shape;1541;p83"/>
          <p:cNvSpPr txBox="1"/>
          <p:nvPr/>
        </p:nvSpPr>
        <p:spPr>
          <a:xfrm>
            <a:off x="3445939" y="6391179"/>
            <a:ext cx="9640013" cy="743386"/>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endParaRPr sz="1800" dirty="0">
              <a:solidFill>
                <a:schemeClr val="tx1"/>
              </a:solidFill>
              <a:latin typeface="+mn-lt"/>
              <a:ea typeface="Calibri"/>
              <a:cs typeface="Calibri"/>
              <a:sym typeface="Calibri"/>
            </a:endParaRPr>
          </a:p>
        </p:txBody>
      </p:sp>
      <p:cxnSp>
        <p:nvCxnSpPr>
          <p:cNvPr id="3" name="Straight Connector 2">
            <a:extLst>
              <a:ext uri="{FF2B5EF4-FFF2-40B4-BE49-F238E27FC236}">
                <a16:creationId xmlns:a16="http://schemas.microsoft.com/office/drawing/2014/main" id="{274DA28F-C283-3A5A-3CF2-37A858B8FD7E}"/>
              </a:ext>
            </a:extLst>
          </p:cNvPr>
          <p:cNvCxnSpPr/>
          <p:nvPr/>
        </p:nvCxnSpPr>
        <p:spPr>
          <a:xfrm>
            <a:off x="838200" y="989484"/>
            <a:ext cx="0" cy="500755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27" name="Google Shape;1527;p83"/>
          <p:cNvSpPr/>
          <p:nvPr/>
        </p:nvSpPr>
        <p:spPr>
          <a:xfrm>
            <a:off x="615657" y="1426396"/>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527;p83">
            <a:extLst>
              <a:ext uri="{FF2B5EF4-FFF2-40B4-BE49-F238E27FC236}">
                <a16:creationId xmlns:a16="http://schemas.microsoft.com/office/drawing/2014/main" id="{29830C01-DB46-6AF1-8C30-147DCA758DAF}"/>
              </a:ext>
            </a:extLst>
          </p:cNvPr>
          <p:cNvSpPr/>
          <p:nvPr/>
        </p:nvSpPr>
        <p:spPr>
          <a:xfrm>
            <a:off x="615657" y="2588324"/>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527;p83">
            <a:extLst>
              <a:ext uri="{FF2B5EF4-FFF2-40B4-BE49-F238E27FC236}">
                <a16:creationId xmlns:a16="http://schemas.microsoft.com/office/drawing/2014/main" id="{DFFF8957-80BE-1CDD-57AA-A52A52C326F7}"/>
              </a:ext>
            </a:extLst>
          </p:cNvPr>
          <p:cNvSpPr/>
          <p:nvPr/>
        </p:nvSpPr>
        <p:spPr>
          <a:xfrm>
            <a:off x="615657" y="3750252"/>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527;p83">
            <a:extLst>
              <a:ext uri="{FF2B5EF4-FFF2-40B4-BE49-F238E27FC236}">
                <a16:creationId xmlns:a16="http://schemas.microsoft.com/office/drawing/2014/main" id="{F13B04CA-3BAB-1319-BE3A-7C1CA9347D86}"/>
              </a:ext>
            </a:extLst>
          </p:cNvPr>
          <p:cNvSpPr/>
          <p:nvPr/>
        </p:nvSpPr>
        <p:spPr>
          <a:xfrm>
            <a:off x="615657" y="4912179"/>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526;p83">
            <a:extLst>
              <a:ext uri="{FF2B5EF4-FFF2-40B4-BE49-F238E27FC236}">
                <a16:creationId xmlns:a16="http://schemas.microsoft.com/office/drawing/2014/main" id="{A6550B53-D6F9-A75B-F9DF-7A7DF043BA39}"/>
              </a:ext>
            </a:extLst>
          </p:cNvPr>
          <p:cNvSpPr txBox="1"/>
          <p:nvPr/>
        </p:nvSpPr>
        <p:spPr>
          <a:xfrm>
            <a:off x="6486097" y="1325880"/>
            <a:ext cx="4867703" cy="851616"/>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effectLst/>
                <a:latin typeface="+mj-lt"/>
                <a:ea typeface="Calibri" panose="020F0502020204030204" pitchFamily="34" charset="0"/>
                <a:cs typeface="Arial" panose="020B0604020202020204" pitchFamily="34" charset="0"/>
              </a:rPr>
              <a:t>The caregivers are unable to care for the child e.g. due to serious illness, the relationship becoming challenging</a:t>
            </a:r>
            <a:endParaRPr lang="en-US" sz="1800" dirty="0">
              <a:solidFill>
                <a:schemeClr val="tx1"/>
              </a:solidFill>
              <a:latin typeface="+mj-lt"/>
              <a:ea typeface="Calibri"/>
              <a:cs typeface="Calibri"/>
              <a:sym typeface="Calibri"/>
            </a:endParaRPr>
          </a:p>
        </p:txBody>
      </p:sp>
      <p:sp>
        <p:nvSpPr>
          <p:cNvPr id="8" name="Google Shape;1529;p83">
            <a:extLst>
              <a:ext uri="{FF2B5EF4-FFF2-40B4-BE49-F238E27FC236}">
                <a16:creationId xmlns:a16="http://schemas.microsoft.com/office/drawing/2014/main" id="{28E4F768-ED07-EE45-7EC5-0F90E8133D73}"/>
              </a:ext>
            </a:extLst>
          </p:cNvPr>
          <p:cNvSpPr txBox="1"/>
          <p:nvPr/>
        </p:nvSpPr>
        <p:spPr>
          <a:xfrm>
            <a:off x="6486097" y="2718398"/>
            <a:ext cx="4867704" cy="868968"/>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Signs of abuse, violence or exploitation in the care arrangement or after reunification that require urgent follow-up and action</a:t>
            </a:r>
          </a:p>
        </p:txBody>
      </p:sp>
      <p:sp>
        <p:nvSpPr>
          <p:cNvPr id="9" name="Google Shape;1532;p83">
            <a:extLst>
              <a:ext uri="{FF2B5EF4-FFF2-40B4-BE49-F238E27FC236}">
                <a16:creationId xmlns:a16="http://schemas.microsoft.com/office/drawing/2014/main" id="{D31178E6-80E0-FCD9-E767-FB42DDF725E5}"/>
              </a:ext>
            </a:extLst>
          </p:cNvPr>
          <p:cNvSpPr txBox="1"/>
          <p:nvPr/>
        </p:nvSpPr>
        <p:spPr>
          <a:xfrm>
            <a:off x="6486097" y="4087761"/>
            <a:ext cx="4867703" cy="123202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The family expresses difficulties in providing quality care for the child after reunification e.g. because of on-going economic hardship</a:t>
            </a:r>
          </a:p>
        </p:txBody>
      </p:sp>
      <p:cxnSp>
        <p:nvCxnSpPr>
          <p:cNvPr id="11" name="Straight Connector 10">
            <a:extLst>
              <a:ext uri="{FF2B5EF4-FFF2-40B4-BE49-F238E27FC236}">
                <a16:creationId xmlns:a16="http://schemas.microsoft.com/office/drawing/2014/main" id="{48692974-D415-4E22-F4FC-441E60D8F57A}"/>
              </a:ext>
            </a:extLst>
          </p:cNvPr>
          <p:cNvCxnSpPr/>
          <p:nvPr/>
        </p:nvCxnSpPr>
        <p:spPr>
          <a:xfrm>
            <a:off x="6327572" y="989484"/>
            <a:ext cx="0" cy="500755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Google Shape;1527;p83">
            <a:extLst>
              <a:ext uri="{FF2B5EF4-FFF2-40B4-BE49-F238E27FC236}">
                <a16:creationId xmlns:a16="http://schemas.microsoft.com/office/drawing/2014/main" id="{4EB736AD-BC37-978A-17C0-CCCBCC694C17}"/>
              </a:ext>
            </a:extLst>
          </p:cNvPr>
          <p:cNvSpPr/>
          <p:nvPr/>
        </p:nvSpPr>
        <p:spPr>
          <a:xfrm>
            <a:off x="6105029" y="1426396"/>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527;p83">
            <a:extLst>
              <a:ext uri="{FF2B5EF4-FFF2-40B4-BE49-F238E27FC236}">
                <a16:creationId xmlns:a16="http://schemas.microsoft.com/office/drawing/2014/main" id="{F83C865E-735F-E857-0EEC-08CF2B6D2373}"/>
              </a:ext>
            </a:extLst>
          </p:cNvPr>
          <p:cNvSpPr/>
          <p:nvPr/>
        </p:nvSpPr>
        <p:spPr>
          <a:xfrm>
            <a:off x="6105029" y="2863846"/>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527;p83">
            <a:extLst>
              <a:ext uri="{FF2B5EF4-FFF2-40B4-BE49-F238E27FC236}">
                <a16:creationId xmlns:a16="http://schemas.microsoft.com/office/drawing/2014/main" id="{20EFA8A8-4145-88B5-4A1C-7A3F3278DA29}"/>
              </a:ext>
            </a:extLst>
          </p:cNvPr>
          <p:cNvSpPr/>
          <p:nvPr/>
        </p:nvSpPr>
        <p:spPr>
          <a:xfrm>
            <a:off x="6105029" y="4270190"/>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8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Case conferences</a:t>
            </a:r>
            <a:endParaRPr dirty="0"/>
          </a:p>
        </p:txBody>
      </p:sp>
      <p:sp>
        <p:nvSpPr>
          <p:cNvPr id="4" name="TextBox 3">
            <a:extLst>
              <a:ext uri="{FF2B5EF4-FFF2-40B4-BE49-F238E27FC236}">
                <a16:creationId xmlns:a16="http://schemas.microsoft.com/office/drawing/2014/main" id="{09FC3042-AA96-5348-C143-089661BCD739}"/>
              </a:ext>
            </a:extLst>
          </p:cNvPr>
          <p:cNvSpPr txBox="1"/>
          <p:nvPr/>
        </p:nvSpPr>
        <p:spPr>
          <a:xfrm>
            <a:off x="1304227" y="2068587"/>
            <a:ext cx="5616507" cy="3139321"/>
          </a:xfrm>
          <a:prstGeom prst="rect">
            <a:avLst/>
          </a:prstGeom>
          <a:noFill/>
        </p:spPr>
        <p:txBody>
          <a:bodyPr wrap="square">
            <a:spAutoFit/>
          </a:bodyPr>
          <a:lstStyle/>
          <a:p>
            <a:r>
              <a:rPr lang="en-US" sz="1800" b="1" dirty="0">
                <a:solidFill>
                  <a:schemeClr val="accent2">
                    <a:lumMod val="75000"/>
                  </a:schemeClr>
                </a:solidFill>
              </a:rPr>
              <a:t>Formal multi-sector / inter-agency case planning or review meetings for very complex cases</a:t>
            </a:r>
            <a:endParaRPr lang="en-US" sz="1800" dirty="0">
              <a:solidFill>
                <a:schemeClr val="tx1"/>
              </a:solidFill>
              <a:latin typeface="+mn-lt"/>
              <a:ea typeface="Calibri"/>
              <a:cs typeface="Calibri"/>
              <a:sym typeface="Calibri"/>
            </a:endParaRPr>
          </a:p>
          <a:p>
            <a:pPr marL="0" marR="0" lvl="0" indent="0" rtl="0">
              <a:lnSpc>
                <a:spcPct val="90000"/>
              </a:lnSpc>
              <a:spcBef>
                <a:spcPts val="0"/>
              </a:spcBef>
              <a:spcAft>
                <a:spcPts val="0"/>
              </a:spcAft>
              <a:buClr>
                <a:schemeClr val="lt1"/>
              </a:buClr>
              <a:buSzPts val="2400"/>
              <a:buFont typeface="Calibri"/>
              <a:buNone/>
            </a:pPr>
            <a:endParaRPr lang="en-US" sz="1800" dirty="0">
              <a:solidFill>
                <a:schemeClr val="tx1"/>
              </a:solidFill>
              <a:latin typeface="+mn-lt"/>
              <a:ea typeface="Calibri"/>
              <a:cs typeface="Calibri"/>
              <a:sym typeface="Calibri"/>
            </a:endParaRPr>
          </a:p>
          <a:p>
            <a:pPr marL="0" marR="0" lvl="0" indent="0" rtl="0">
              <a:lnSpc>
                <a:spcPct val="90000"/>
              </a:lnSpc>
              <a:spcBef>
                <a:spcPts val="0"/>
              </a:spcBef>
              <a:spcAft>
                <a:spcPts val="0"/>
              </a:spcAft>
              <a:buClr>
                <a:schemeClr val="lt1"/>
              </a:buClr>
              <a:buSzPts val="2400"/>
              <a:buFont typeface="Calibri"/>
              <a:buNone/>
            </a:pPr>
            <a:r>
              <a:rPr lang="en-US" sz="1800" dirty="0">
                <a:solidFill>
                  <a:schemeClr val="tx1"/>
                </a:solidFill>
                <a:latin typeface="+mn-lt"/>
                <a:ea typeface="Calibri"/>
                <a:cs typeface="Calibri"/>
                <a:sym typeface="Calibri"/>
              </a:rPr>
              <a:t>The purpose is to explore multisector / inter-agency service options, develop a joint action plan, and to make formal decisions in the best interest of the child</a:t>
            </a:r>
          </a:p>
          <a:p>
            <a:pPr marL="0" marR="0" lvl="0" indent="0" rtl="0">
              <a:lnSpc>
                <a:spcPct val="90000"/>
              </a:lnSpc>
              <a:spcBef>
                <a:spcPts val="0"/>
              </a:spcBef>
              <a:spcAft>
                <a:spcPts val="0"/>
              </a:spcAft>
              <a:buClr>
                <a:schemeClr val="lt1"/>
              </a:buClr>
              <a:buSzPts val="2400"/>
              <a:buFont typeface="Calibri"/>
              <a:buNone/>
            </a:pPr>
            <a:endParaRPr lang="en-US" sz="1800" dirty="0">
              <a:solidFill>
                <a:schemeClr val="tx1"/>
              </a:solidFill>
              <a:latin typeface="+mn-lt"/>
              <a:ea typeface="Calibri"/>
              <a:cs typeface="Calibri"/>
              <a:sym typeface="Calibri"/>
            </a:endParaRPr>
          </a:p>
          <a:p>
            <a:pPr>
              <a:lnSpc>
                <a:spcPct val="90000"/>
              </a:lnSpc>
              <a:buClr>
                <a:schemeClr val="lt1"/>
              </a:buClr>
              <a:buSzPts val="2400"/>
            </a:pPr>
            <a:r>
              <a:rPr lang="en-US" sz="1800" dirty="0">
                <a:solidFill>
                  <a:schemeClr val="tx1"/>
                </a:solidFill>
                <a:latin typeface="+mn-lt"/>
                <a:ea typeface="Calibri"/>
                <a:cs typeface="Calibri"/>
                <a:sym typeface="Calibri"/>
              </a:rPr>
              <a:t>Opinions of the child and family should be sought but their participation, if agreed, requires careful planning and support</a:t>
            </a:r>
          </a:p>
          <a:p>
            <a:pPr marL="0" marR="0" lvl="0" indent="0" rtl="0">
              <a:lnSpc>
                <a:spcPct val="90000"/>
              </a:lnSpc>
              <a:spcBef>
                <a:spcPts val="0"/>
              </a:spcBef>
              <a:spcAft>
                <a:spcPts val="0"/>
              </a:spcAft>
              <a:buClr>
                <a:schemeClr val="lt1"/>
              </a:buClr>
              <a:buSzPts val="2400"/>
              <a:buFont typeface="Calibri"/>
              <a:buNone/>
            </a:pPr>
            <a:endParaRPr lang="en-US" sz="1800" dirty="0">
              <a:solidFill>
                <a:schemeClr val="tx1"/>
              </a:solidFill>
              <a:latin typeface="+mn-lt"/>
              <a:ea typeface="Calibri"/>
              <a:cs typeface="Calibri"/>
              <a:sym typeface="Calibri"/>
            </a:endParaRPr>
          </a:p>
          <a:p>
            <a:pPr>
              <a:lnSpc>
                <a:spcPct val="90000"/>
              </a:lnSpc>
              <a:buClr>
                <a:schemeClr val="lt1"/>
              </a:buClr>
              <a:buSzPts val="2400"/>
            </a:pPr>
            <a:r>
              <a:rPr lang="en-US" sz="1800" dirty="0">
                <a:solidFill>
                  <a:schemeClr val="tx1"/>
                </a:solidFill>
                <a:latin typeface="+mn-lt"/>
                <a:ea typeface="Calibri"/>
                <a:cs typeface="Calibri"/>
                <a:sym typeface="Calibri"/>
              </a:rPr>
              <a:t>Should be documented with a report / minutes</a:t>
            </a:r>
          </a:p>
        </p:txBody>
      </p:sp>
      <p:grpSp>
        <p:nvGrpSpPr>
          <p:cNvPr id="30" name="Group 29">
            <a:extLst>
              <a:ext uri="{FF2B5EF4-FFF2-40B4-BE49-F238E27FC236}">
                <a16:creationId xmlns:a16="http://schemas.microsoft.com/office/drawing/2014/main" id="{10CE327E-FCE7-6269-7E28-86B18568D627}"/>
              </a:ext>
            </a:extLst>
          </p:cNvPr>
          <p:cNvGrpSpPr/>
          <p:nvPr/>
        </p:nvGrpSpPr>
        <p:grpSpPr>
          <a:xfrm>
            <a:off x="7558018" y="2199215"/>
            <a:ext cx="2786179" cy="2967944"/>
            <a:chOff x="7892902" y="1235921"/>
            <a:chExt cx="1061882" cy="1131157"/>
          </a:xfrm>
          <a:solidFill>
            <a:schemeClr val="accent2">
              <a:lumMod val="75000"/>
            </a:schemeClr>
          </a:solidFill>
        </p:grpSpPr>
        <p:sp>
          <p:nvSpPr>
            <p:cNvPr id="31" name="Arrow: Down 30">
              <a:extLst>
                <a:ext uri="{FF2B5EF4-FFF2-40B4-BE49-F238E27FC236}">
                  <a16:creationId xmlns:a16="http://schemas.microsoft.com/office/drawing/2014/main" id="{19D95550-D80E-255B-6257-01E751611DD9}"/>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Arrow: Bent 31">
              <a:extLst>
                <a:ext uri="{FF2B5EF4-FFF2-40B4-BE49-F238E27FC236}">
                  <a16:creationId xmlns:a16="http://schemas.microsoft.com/office/drawing/2014/main" id="{4BE053E6-4A16-9A71-65BF-643BB8CA1BA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Arrow: Bent 32">
              <a:extLst>
                <a:ext uri="{FF2B5EF4-FFF2-40B4-BE49-F238E27FC236}">
                  <a16:creationId xmlns:a16="http://schemas.microsoft.com/office/drawing/2014/main" id="{26DE0023-8B11-2700-7DEB-E578B215A44D}"/>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Plus Sign 33">
              <a:extLst>
                <a:ext uri="{FF2B5EF4-FFF2-40B4-BE49-F238E27FC236}">
                  <a16:creationId xmlns:a16="http://schemas.microsoft.com/office/drawing/2014/main" id="{A29FFD7A-74EA-EA7E-1AAA-368ECE57F650}"/>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Circle: Hollow 34">
              <a:extLst>
                <a:ext uri="{FF2B5EF4-FFF2-40B4-BE49-F238E27FC236}">
                  <a16:creationId xmlns:a16="http://schemas.microsoft.com/office/drawing/2014/main" id="{09FA70F1-49E0-A908-B9FE-3FF9A94EB948}"/>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85"/>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300" dirty="0"/>
              <a:t>What needs to be considered during the follow up and review of a care placement? </a:t>
            </a:r>
            <a:endParaRPr sz="2300" dirty="0"/>
          </a:p>
        </p:txBody>
      </p:sp>
      <p:sp>
        <p:nvSpPr>
          <p:cNvPr id="4" name="TextBox 3">
            <a:extLst>
              <a:ext uri="{FF2B5EF4-FFF2-40B4-BE49-F238E27FC236}">
                <a16:creationId xmlns:a16="http://schemas.microsoft.com/office/drawing/2014/main" id="{E0044F5D-18D8-3793-5535-311A8CDCFDD4}"/>
              </a:ext>
            </a:extLst>
          </p:cNvPr>
          <p:cNvSpPr txBox="1"/>
          <p:nvPr/>
        </p:nvSpPr>
        <p:spPr>
          <a:xfrm>
            <a:off x="2101723" y="1808781"/>
            <a:ext cx="2137801" cy="2031325"/>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n-US" sz="2000" b="1" dirty="0">
                <a:solidFill>
                  <a:schemeClr val="accent2">
                    <a:lumMod val="75000"/>
                  </a:schemeClr>
                </a:solidFill>
                <a:latin typeface="+mn-lt"/>
                <a:ea typeface="Calibri"/>
                <a:cs typeface="Calibri"/>
                <a:sym typeface="Calibri"/>
              </a:rPr>
              <a:t>TIMING</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ACE toolkit recommends ‘formal’ reviews of placement every 12 weeks</a:t>
            </a:r>
          </a:p>
        </p:txBody>
      </p:sp>
      <p:sp>
        <p:nvSpPr>
          <p:cNvPr id="22" name="TextBox 21">
            <a:extLst>
              <a:ext uri="{FF2B5EF4-FFF2-40B4-BE49-F238E27FC236}">
                <a16:creationId xmlns:a16="http://schemas.microsoft.com/office/drawing/2014/main" id="{BFD83E4E-D96E-C67E-0310-79CDD6CDB9BD}"/>
              </a:ext>
            </a:extLst>
          </p:cNvPr>
          <p:cNvSpPr txBox="1"/>
          <p:nvPr/>
        </p:nvSpPr>
        <p:spPr>
          <a:xfrm>
            <a:off x="6436918" y="1808781"/>
            <a:ext cx="4811339" cy="3970318"/>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n-US" sz="2000" b="1" dirty="0">
                <a:solidFill>
                  <a:schemeClr val="accent2">
                    <a:lumMod val="75000"/>
                  </a:schemeClr>
                </a:solidFill>
                <a:latin typeface="+mn-lt"/>
                <a:ea typeface="Calibri"/>
                <a:cs typeface="Calibri"/>
                <a:sym typeface="Calibri"/>
              </a:rPr>
              <a:t>ATTENDEES</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n-US" sz="2000" dirty="0">
                <a:solidFill>
                  <a:schemeClr val="tx1"/>
                </a:solidFill>
                <a:latin typeface="+mn-lt"/>
                <a:ea typeface="Calibri"/>
                <a:cs typeface="Calibri"/>
                <a:sym typeface="Calibri"/>
              </a:rPr>
              <a:t>Child</a:t>
            </a:r>
          </a:p>
          <a:p>
            <a:pPr marR="0" lvl="0" algn="l" rtl="0">
              <a:lnSpc>
                <a:spcPct val="90000"/>
              </a:lnSpc>
              <a:spcBef>
                <a:spcPts val="0"/>
              </a:spcBef>
              <a:spcAft>
                <a:spcPts val="0"/>
              </a:spcAft>
              <a:buClr>
                <a:schemeClr val="lt1"/>
              </a:buClr>
              <a:buSzPts val="2400"/>
            </a:pPr>
            <a:endParaRPr lang="en-US"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n-US" sz="2000" dirty="0">
                <a:solidFill>
                  <a:schemeClr val="tx1"/>
                </a:solidFill>
                <a:latin typeface="+mn-lt"/>
                <a:ea typeface="Calibri"/>
                <a:cs typeface="Calibri"/>
                <a:sym typeface="Calibri"/>
              </a:rPr>
              <a:t>Caregiver / parent and child’s guardian</a:t>
            </a:r>
          </a:p>
          <a:p>
            <a:pPr marR="0" lvl="0" algn="l" rtl="0">
              <a:lnSpc>
                <a:spcPct val="90000"/>
              </a:lnSpc>
              <a:spcBef>
                <a:spcPts val="0"/>
              </a:spcBef>
              <a:spcAft>
                <a:spcPts val="0"/>
              </a:spcAft>
              <a:buClr>
                <a:schemeClr val="lt1"/>
              </a:buClr>
              <a:buSzPts val="2400"/>
            </a:pPr>
            <a:endParaRPr lang="en-US"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n-US" sz="2000" dirty="0">
                <a:solidFill>
                  <a:schemeClr val="tx1"/>
                </a:solidFill>
                <a:latin typeface="+mn-lt"/>
                <a:ea typeface="Calibri"/>
                <a:cs typeface="Calibri"/>
                <a:sym typeface="Calibri"/>
              </a:rPr>
              <a:t>If he/she has, one caseworker (and supervisor)</a:t>
            </a:r>
          </a:p>
          <a:p>
            <a:pPr marR="0" lvl="0" algn="l" rtl="0">
              <a:lnSpc>
                <a:spcPct val="90000"/>
              </a:lnSpc>
              <a:spcBef>
                <a:spcPts val="0"/>
              </a:spcBef>
              <a:spcAft>
                <a:spcPts val="0"/>
              </a:spcAft>
              <a:buClr>
                <a:schemeClr val="lt1"/>
              </a:buClr>
              <a:buSzPts val="2400"/>
            </a:pPr>
            <a:endParaRPr lang="en-US"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n-US" sz="2000" dirty="0">
                <a:solidFill>
                  <a:schemeClr val="tx1"/>
                </a:solidFill>
                <a:latin typeface="+mn-lt"/>
                <a:ea typeface="Calibri"/>
                <a:cs typeface="Calibri"/>
                <a:sym typeface="Calibri"/>
              </a:rPr>
              <a:t>Other involved adults or professionals may be invited</a:t>
            </a:r>
          </a:p>
          <a:p>
            <a:pPr marR="0" lvl="0" algn="l" rtl="0">
              <a:lnSpc>
                <a:spcPct val="90000"/>
              </a:lnSpc>
              <a:spcBef>
                <a:spcPts val="0"/>
              </a:spcBef>
              <a:spcAft>
                <a:spcPts val="0"/>
              </a:spcAft>
              <a:buClr>
                <a:schemeClr val="lt1"/>
              </a:buClr>
              <a:buSzPts val="2400"/>
            </a:pPr>
            <a:endParaRPr lang="en-US"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n-US" sz="2000" dirty="0">
                <a:solidFill>
                  <a:schemeClr val="tx1"/>
                </a:solidFill>
                <a:latin typeface="+mn-lt"/>
                <a:ea typeface="Calibri"/>
                <a:cs typeface="Calibri"/>
                <a:sym typeface="Calibri"/>
              </a:rPr>
              <a:t>The child can ask a particular person attend</a:t>
            </a:r>
          </a:p>
        </p:txBody>
      </p:sp>
      <p:grpSp>
        <p:nvGrpSpPr>
          <p:cNvPr id="23" name="Group 22">
            <a:extLst>
              <a:ext uri="{FF2B5EF4-FFF2-40B4-BE49-F238E27FC236}">
                <a16:creationId xmlns:a16="http://schemas.microsoft.com/office/drawing/2014/main" id="{28F665D9-9C24-B0AF-E228-34906D6C9B29}"/>
              </a:ext>
            </a:extLst>
          </p:cNvPr>
          <p:cNvGrpSpPr/>
          <p:nvPr/>
        </p:nvGrpSpPr>
        <p:grpSpPr>
          <a:xfrm>
            <a:off x="625435" y="1733475"/>
            <a:ext cx="1090968" cy="1090968"/>
            <a:chOff x="6784825" y="4717805"/>
            <a:chExt cx="1170980" cy="1170980"/>
          </a:xfrm>
        </p:grpSpPr>
        <p:sp>
          <p:nvSpPr>
            <p:cNvPr id="24" name="Oval 23">
              <a:extLst>
                <a:ext uri="{FF2B5EF4-FFF2-40B4-BE49-F238E27FC236}">
                  <a16:creationId xmlns:a16="http://schemas.microsoft.com/office/drawing/2014/main" id="{6A33FAFB-6784-3D41-5FBE-6FBACA86BC07}"/>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8BE6E8C8-AD53-D41A-8671-FC4A5B4BFAB0}"/>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CA7819F3-F020-F564-FD9A-AB88D9DE58F6}"/>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B9912B6E-9C22-0B78-BA58-C9FE414A4877}"/>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9" name="Group 28">
            <a:extLst>
              <a:ext uri="{FF2B5EF4-FFF2-40B4-BE49-F238E27FC236}">
                <a16:creationId xmlns:a16="http://schemas.microsoft.com/office/drawing/2014/main" id="{E19D30CC-BBEB-3ED4-F477-66AF2D4B0D2E}"/>
              </a:ext>
            </a:extLst>
          </p:cNvPr>
          <p:cNvGrpSpPr/>
          <p:nvPr/>
        </p:nvGrpSpPr>
        <p:grpSpPr>
          <a:xfrm>
            <a:off x="5295792" y="3031589"/>
            <a:ext cx="254176" cy="819822"/>
            <a:chOff x="4045581" y="1684320"/>
            <a:chExt cx="350098" cy="1129211"/>
          </a:xfrm>
          <a:solidFill>
            <a:schemeClr val="accent2">
              <a:lumMod val="75000"/>
            </a:schemeClr>
          </a:solidFill>
        </p:grpSpPr>
        <p:sp>
          <p:nvSpPr>
            <p:cNvPr id="46" name="Round Same Side Corner Rectangle 21">
              <a:extLst>
                <a:ext uri="{FF2B5EF4-FFF2-40B4-BE49-F238E27FC236}">
                  <a16:creationId xmlns:a16="http://schemas.microsoft.com/office/drawing/2014/main" id="{D707C826-1134-130B-F124-4C637E6A5D4F}"/>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a:extLst>
                <a:ext uri="{FF2B5EF4-FFF2-40B4-BE49-F238E27FC236}">
                  <a16:creationId xmlns:a16="http://schemas.microsoft.com/office/drawing/2014/main" id="{B6E7F83C-9589-0C9C-36F2-6C3F65803BB7}"/>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1" name="Group 30">
            <a:extLst>
              <a:ext uri="{FF2B5EF4-FFF2-40B4-BE49-F238E27FC236}">
                <a16:creationId xmlns:a16="http://schemas.microsoft.com/office/drawing/2014/main" id="{0CD384E6-B75B-C8DB-040F-929E3214A5B4}"/>
              </a:ext>
            </a:extLst>
          </p:cNvPr>
          <p:cNvGrpSpPr/>
          <p:nvPr/>
        </p:nvGrpSpPr>
        <p:grpSpPr>
          <a:xfrm>
            <a:off x="5723744" y="1708691"/>
            <a:ext cx="254176" cy="819822"/>
            <a:chOff x="4045581" y="1684320"/>
            <a:chExt cx="350098" cy="1129211"/>
          </a:xfrm>
          <a:solidFill>
            <a:schemeClr val="accent2">
              <a:lumMod val="75000"/>
            </a:schemeClr>
          </a:solidFill>
        </p:grpSpPr>
        <p:sp>
          <p:nvSpPr>
            <p:cNvPr id="40" name="Round Same Side Corner Rectangle 21">
              <a:extLst>
                <a:ext uri="{FF2B5EF4-FFF2-40B4-BE49-F238E27FC236}">
                  <a16:creationId xmlns:a16="http://schemas.microsoft.com/office/drawing/2014/main" id="{A485552B-CF20-3CFA-5F3D-E1217EDEC46B}"/>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97A0A789-8E4D-A762-A74C-575D2351B73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3" name="Group 32">
            <a:extLst>
              <a:ext uri="{FF2B5EF4-FFF2-40B4-BE49-F238E27FC236}">
                <a16:creationId xmlns:a16="http://schemas.microsoft.com/office/drawing/2014/main" id="{DA4EDCC2-58C9-8BBA-A08C-46C4C93CC84D}"/>
              </a:ext>
            </a:extLst>
          </p:cNvPr>
          <p:cNvGrpSpPr/>
          <p:nvPr/>
        </p:nvGrpSpPr>
        <p:grpSpPr>
          <a:xfrm>
            <a:off x="5636727" y="2663008"/>
            <a:ext cx="364270" cy="819822"/>
            <a:chOff x="3000654" y="1516217"/>
            <a:chExt cx="245039" cy="551483"/>
          </a:xfrm>
          <a:solidFill>
            <a:schemeClr val="accent2">
              <a:lumMod val="75000"/>
            </a:schemeClr>
          </a:solidFill>
        </p:grpSpPr>
        <p:grpSp>
          <p:nvGrpSpPr>
            <p:cNvPr id="34" name="Group 33">
              <a:extLst>
                <a:ext uri="{FF2B5EF4-FFF2-40B4-BE49-F238E27FC236}">
                  <a16:creationId xmlns:a16="http://schemas.microsoft.com/office/drawing/2014/main" id="{E8024A55-CAA2-E2E2-71C2-C5C656AE3988}"/>
                </a:ext>
              </a:extLst>
            </p:cNvPr>
            <p:cNvGrpSpPr/>
            <p:nvPr/>
          </p:nvGrpSpPr>
          <p:grpSpPr>
            <a:xfrm>
              <a:off x="3036509" y="1516217"/>
              <a:ext cx="172158" cy="551483"/>
              <a:chOff x="4043172" y="1684320"/>
              <a:chExt cx="352508" cy="1129211"/>
            </a:xfrm>
            <a:grpFill/>
          </p:grpSpPr>
          <p:sp>
            <p:nvSpPr>
              <p:cNvPr id="36" name="Round Same Side Corner Rectangle 21">
                <a:extLst>
                  <a:ext uri="{FF2B5EF4-FFF2-40B4-BE49-F238E27FC236}">
                    <a16:creationId xmlns:a16="http://schemas.microsoft.com/office/drawing/2014/main" id="{411BA671-6901-C60A-C930-0F1CA5177D0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667D67EC-F08F-56A4-C395-98FAE9CA784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Flowchart: Manual Operation 34">
              <a:extLst>
                <a:ext uri="{FF2B5EF4-FFF2-40B4-BE49-F238E27FC236}">
                  <a16:creationId xmlns:a16="http://schemas.microsoft.com/office/drawing/2014/main" id="{56548A22-F8E2-0C92-5911-04741C53F216}"/>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8" name="Group 47">
            <a:extLst>
              <a:ext uri="{FF2B5EF4-FFF2-40B4-BE49-F238E27FC236}">
                <a16:creationId xmlns:a16="http://schemas.microsoft.com/office/drawing/2014/main" id="{0158D204-966C-F96D-F226-BC29BE10FE95}"/>
              </a:ext>
            </a:extLst>
          </p:cNvPr>
          <p:cNvGrpSpPr/>
          <p:nvPr/>
        </p:nvGrpSpPr>
        <p:grpSpPr>
          <a:xfrm>
            <a:off x="5033127" y="2012719"/>
            <a:ext cx="574977" cy="771711"/>
            <a:chOff x="5438539" y="7646118"/>
            <a:chExt cx="814830" cy="1093633"/>
          </a:xfrm>
          <a:solidFill>
            <a:schemeClr val="accent2">
              <a:lumMod val="75000"/>
            </a:schemeClr>
          </a:solidFill>
        </p:grpSpPr>
        <p:sp>
          <p:nvSpPr>
            <p:cNvPr id="49" name="Round Same Side Corner Rectangle 21">
              <a:extLst>
                <a:ext uri="{FF2B5EF4-FFF2-40B4-BE49-F238E27FC236}">
                  <a16:creationId xmlns:a16="http://schemas.microsoft.com/office/drawing/2014/main" id="{6C99D6E4-0CB7-19A6-46D4-C76A46CC1A4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Oval 49">
              <a:extLst>
                <a:ext uri="{FF2B5EF4-FFF2-40B4-BE49-F238E27FC236}">
                  <a16:creationId xmlns:a16="http://schemas.microsoft.com/office/drawing/2014/main" id="{05578C79-E420-65CE-6DB2-53D1545789B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Round Same Side Corner Rectangle 23">
              <a:extLst>
                <a:ext uri="{FF2B5EF4-FFF2-40B4-BE49-F238E27FC236}">
                  <a16:creationId xmlns:a16="http://schemas.microsoft.com/office/drawing/2014/main" id="{CFF6B0E8-9046-BEF4-10FE-66725C0EA940}"/>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7D055A9A-1AD7-59B3-3A12-72AB7C1A3D3C}"/>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ound Same Side Corner Rectangle 25">
              <a:extLst>
                <a:ext uri="{FF2B5EF4-FFF2-40B4-BE49-F238E27FC236}">
                  <a16:creationId xmlns:a16="http://schemas.microsoft.com/office/drawing/2014/main" id="{292B9430-BC87-69FF-7376-EE6E0F26AAA6}"/>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ound Same Side Corner Rectangle 26">
              <a:extLst>
                <a:ext uri="{FF2B5EF4-FFF2-40B4-BE49-F238E27FC236}">
                  <a16:creationId xmlns:a16="http://schemas.microsoft.com/office/drawing/2014/main" id="{06CAFE82-0978-3A7F-A950-8881CFD12BE3}"/>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8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Review of care placement should cover:</a:t>
            </a:r>
            <a:endParaRPr dirty="0"/>
          </a:p>
        </p:txBody>
      </p:sp>
      <p:grpSp>
        <p:nvGrpSpPr>
          <p:cNvPr id="2" name="Group 1">
            <a:extLst>
              <a:ext uri="{FF2B5EF4-FFF2-40B4-BE49-F238E27FC236}">
                <a16:creationId xmlns:a16="http://schemas.microsoft.com/office/drawing/2014/main" id="{31E99C2B-ADD6-FE30-0EE4-206AD51213FB}"/>
              </a:ext>
            </a:extLst>
          </p:cNvPr>
          <p:cNvGrpSpPr/>
          <p:nvPr/>
        </p:nvGrpSpPr>
        <p:grpSpPr>
          <a:xfrm>
            <a:off x="879205" y="1790515"/>
            <a:ext cx="3383703" cy="3105774"/>
            <a:chOff x="6955476" y="4970817"/>
            <a:chExt cx="500332" cy="459236"/>
          </a:xfrm>
          <a:solidFill>
            <a:schemeClr val="accent2">
              <a:lumMod val="20000"/>
              <a:lumOff val="80000"/>
            </a:schemeClr>
          </a:solidFill>
        </p:grpSpPr>
        <p:sp>
          <p:nvSpPr>
            <p:cNvPr id="3" name="Trapezoid 2">
              <a:extLst>
                <a:ext uri="{FF2B5EF4-FFF2-40B4-BE49-F238E27FC236}">
                  <a16:creationId xmlns:a16="http://schemas.microsoft.com/office/drawing/2014/main" id="{A9F4A831-BB8B-B0EB-167C-F6E71BDCE028}"/>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7FEECB39-D91E-E3A2-F69D-21CD8D4FEAE2}"/>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EC09AB3F-BEA9-75AF-3852-BAB3C0F2D527}"/>
              </a:ext>
            </a:extLst>
          </p:cNvPr>
          <p:cNvGrpSpPr/>
          <p:nvPr/>
        </p:nvGrpSpPr>
        <p:grpSpPr>
          <a:xfrm>
            <a:off x="2090594" y="2564578"/>
            <a:ext cx="1707617" cy="3046201"/>
            <a:chOff x="5102983" y="1330093"/>
            <a:chExt cx="611190" cy="1090296"/>
          </a:xfrm>
          <a:solidFill>
            <a:schemeClr val="accent2">
              <a:lumMod val="75000"/>
            </a:schemeClr>
          </a:solidFill>
        </p:grpSpPr>
        <p:grpSp>
          <p:nvGrpSpPr>
            <p:cNvPr id="6" name="Group 5">
              <a:extLst>
                <a:ext uri="{FF2B5EF4-FFF2-40B4-BE49-F238E27FC236}">
                  <a16:creationId xmlns:a16="http://schemas.microsoft.com/office/drawing/2014/main" id="{CE9EE981-FC50-7B8D-8583-853130FF5233}"/>
                </a:ext>
              </a:extLst>
            </p:cNvPr>
            <p:cNvGrpSpPr/>
            <p:nvPr/>
          </p:nvGrpSpPr>
          <p:grpSpPr>
            <a:xfrm>
              <a:off x="5157952" y="1808115"/>
              <a:ext cx="241654" cy="277569"/>
              <a:chOff x="2968390" y="1782471"/>
              <a:chExt cx="241654" cy="277569"/>
            </a:xfrm>
            <a:grpFill/>
          </p:grpSpPr>
          <p:sp>
            <p:nvSpPr>
              <p:cNvPr id="14" name="Round Same Side Corner Rectangle 25">
                <a:extLst>
                  <a:ext uri="{FF2B5EF4-FFF2-40B4-BE49-F238E27FC236}">
                    <a16:creationId xmlns:a16="http://schemas.microsoft.com/office/drawing/2014/main" id="{707B1E99-7236-FABF-F130-47B5341586D6}"/>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ound Same Side Corner Rectangle 26">
                <a:extLst>
                  <a:ext uri="{FF2B5EF4-FFF2-40B4-BE49-F238E27FC236}">
                    <a16:creationId xmlns:a16="http://schemas.microsoft.com/office/drawing/2014/main" id="{1478917C-1926-7653-960A-5B36BEC7F419}"/>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Rectangle 6">
              <a:extLst>
                <a:ext uri="{FF2B5EF4-FFF2-40B4-BE49-F238E27FC236}">
                  <a16:creationId xmlns:a16="http://schemas.microsoft.com/office/drawing/2014/main" id="{445EA109-D366-DF14-07C6-741CEBD182F8}"/>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 Same Side Corner Rectangle 26">
              <a:extLst>
                <a:ext uri="{FF2B5EF4-FFF2-40B4-BE49-F238E27FC236}">
                  <a16:creationId xmlns:a16="http://schemas.microsoft.com/office/drawing/2014/main" id="{27DE7285-6CD1-E62F-16E4-6C59FF6A986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 name="Straight Arrow Connector 8">
              <a:extLst>
                <a:ext uri="{FF2B5EF4-FFF2-40B4-BE49-F238E27FC236}">
                  <a16:creationId xmlns:a16="http://schemas.microsoft.com/office/drawing/2014/main" id="{D58D0A6E-BD6D-377A-E277-7ABB71326100}"/>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CA4E813-350E-FE85-C8EF-80D66F2F7678}"/>
                </a:ext>
              </a:extLst>
            </p:cNvPr>
            <p:cNvGrpSpPr/>
            <p:nvPr/>
          </p:nvGrpSpPr>
          <p:grpSpPr>
            <a:xfrm>
              <a:off x="5274909" y="1330093"/>
              <a:ext cx="439264" cy="1090296"/>
              <a:chOff x="4152776" y="1302447"/>
              <a:chExt cx="365595" cy="907443"/>
            </a:xfrm>
            <a:grpFill/>
          </p:grpSpPr>
          <p:sp>
            <p:nvSpPr>
              <p:cNvPr id="11" name="Flowchart: Manual Operation 10">
                <a:extLst>
                  <a:ext uri="{FF2B5EF4-FFF2-40B4-BE49-F238E27FC236}">
                    <a16:creationId xmlns:a16="http://schemas.microsoft.com/office/drawing/2014/main" id="{A60273CB-F80E-0368-F337-4A8ECE72879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ound Same Side Corner Rectangle 23">
                <a:extLst>
                  <a:ext uri="{FF2B5EF4-FFF2-40B4-BE49-F238E27FC236}">
                    <a16:creationId xmlns:a16="http://schemas.microsoft.com/office/drawing/2014/main" id="{F76069EF-E8D4-5CAB-9CD0-0588A17B159A}"/>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5C005901-FD04-9378-8C15-31B1BE60180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6" name="L-Shape 15">
            <a:extLst>
              <a:ext uri="{FF2B5EF4-FFF2-40B4-BE49-F238E27FC236}">
                <a16:creationId xmlns:a16="http://schemas.microsoft.com/office/drawing/2014/main" id="{C643CA60-D67B-AB47-F92C-C42F0A6FAD94}"/>
              </a:ext>
            </a:extLst>
          </p:cNvPr>
          <p:cNvSpPr/>
          <p:nvPr/>
        </p:nvSpPr>
        <p:spPr>
          <a:xfrm rot="18361091">
            <a:off x="5194641" y="1674429"/>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2A0F904F-9FFE-B6BE-D0DF-3D52FBB2A5EC}"/>
              </a:ext>
            </a:extLst>
          </p:cNvPr>
          <p:cNvSpPr txBox="1"/>
          <p:nvPr/>
        </p:nvSpPr>
        <p:spPr>
          <a:xfrm>
            <a:off x="5627287" y="1667697"/>
            <a:ext cx="6129284" cy="4185761"/>
          </a:xfrm>
          <a:prstGeom prst="rect">
            <a:avLst/>
          </a:prstGeom>
          <a:noFill/>
        </p:spPr>
        <p:txBody>
          <a:bodyPr wrap="square">
            <a:spAutoFit/>
          </a:bodyPr>
          <a:lstStyle/>
          <a:p>
            <a:pPr marL="0" marR="0" lvl="0" indent="0" algn="l" rtl="0">
              <a:lnSpc>
                <a:spcPct val="90000"/>
              </a:lnSpc>
              <a:spcBef>
                <a:spcPts val="0"/>
              </a:spcBef>
              <a:spcAft>
                <a:spcPts val="1000"/>
              </a:spcAft>
              <a:buClr>
                <a:schemeClr val="dk1"/>
              </a:buClr>
              <a:buSzPts val="2300"/>
              <a:buFont typeface="Calibri"/>
              <a:buNone/>
            </a:pPr>
            <a:r>
              <a:rPr lang="en-US" sz="2000" dirty="0">
                <a:solidFill>
                  <a:schemeClr val="dk1"/>
                </a:solidFill>
                <a:latin typeface="+mn-lt"/>
                <a:ea typeface="Calibri"/>
                <a:cs typeface="Calibri"/>
                <a:sym typeface="Calibri"/>
              </a:rPr>
              <a:t>The child’s progress in the placement/protection and wellbeing</a:t>
            </a:r>
          </a:p>
          <a:p>
            <a:pPr>
              <a:lnSpc>
                <a:spcPct val="90000"/>
              </a:lnSpc>
              <a:spcAft>
                <a:spcPts val="1000"/>
              </a:spcAft>
              <a:buClr>
                <a:schemeClr val="dk1"/>
              </a:buClr>
              <a:buSzPts val="2300"/>
            </a:pPr>
            <a:r>
              <a:rPr lang="en-US" sz="2000" dirty="0">
                <a:solidFill>
                  <a:schemeClr val="dk1"/>
                </a:solidFill>
                <a:latin typeface="+mn-lt"/>
                <a:ea typeface="Calibri"/>
                <a:cs typeface="Calibri"/>
                <a:sym typeface="Calibri"/>
              </a:rPr>
              <a:t>Information from monitoring visits/issues in monitoring placement</a:t>
            </a:r>
          </a:p>
          <a:p>
            <a:pPr>
              <a:lnSpc>
                <a:spcPct val="90000"/>
              </a:lnSpc>
              <a:spcAft>
                <a:spcPts val="1000"/>
              </a:spcAft>
              <a:buClr>
                <a:schemeClr val="dk1"/>
              </a:buClr>
              <a:buSzPts val="2300"/>
            </a:pPr>
            <a:r>
              <a:rPr lang="en-US" sz="2000" dirty="0">
                <a:solidFill>
                  <a:schemeClr val="dk1"/>
                </a:solidFill>
                <a:latin typeface="+mn-lt"/>
                <a:ea typeface="Calibri"/>
                <a:cs typeface="Calibri"/>
                <a:sym typeface="Calibri"/>
              </a:rPr>
              <a:t>Caregiver’s ability to care for the child</a:t>
            </a:r>
          </a:p>
          <a:p>
            <a:pPr>
              <a:lnSpc>
                <a:spcPct val="90000"/>
              </a:lnSpc>
              <a:spcAft>
                <a:spcPts val="1000"/>
              </a:spcAft>
              <a:buClr>
                <a:schemeClr val="dk1"/>
              </a:buClr>
              <a:buSzPts val="2300"/>
            </a:pPr>
            <a:r>
              <a:rPr lang="en-US" sz="2000" dirty="0">
                <a:solidFill>
                  <a:schemeClr val="dk1"/>
                </a:solidFill>
                <a:latin typeface="+mn-lt"/>
                <a:ea typeface="Calibri"/>
                <a:cs typeface="Calibri"/>
                <a:sym typeface="Calibri"/>
              </a:rPr>
              <a:t>Progress made on actions in the care plan, including referrals </a:t>
            </a:r>
          </a:p>
          <a:p>
            <a:pPr>
              <a:lnSpc>
                <a:spcPct val="90000"/>
              </a:lnSpc>
              <a:spcAft>
                <a:spcPts val="1000"/>
              </a:spcAft>
              <a:buClr>
                <a:schemeClr val="dk1"/>
              </a:buClr>
              <a:buSzPts val="2300"/>
            </a:pPr>
            <a:r>
              <a:rPr lang="en-US" sz="2000" dirty="0">
                <a:solidFill>
                  <a:schemeClr val="dk1"/>
                </a:solidFill>
                <a:latin typeface="+mn-lt"/>
                <a:ea typeface="Calibri"/>
                <a:cs typeface="Calibri"/>
                <a:sym typeface="Calibri"/>
              </a:rPr>
              <a:t>Results of tracing, verification or reunification actions</a:t>
            </a:r>
          </a:p>
          <a:p>
            <a:pPr>
              <a:lnSpc>
                <a:spcPct val="90000"/>
              </a:lnSpc>
              <a:spcAft>
                <a:spcPts val="1000"/>
              </a:spcAft>
              <a:buClr>
                <a:schemeClr val="dk1"/>
              </a:buClr>
              <a:buSzPts val="2300"/>
            </a:pPr>
            <a:r>
              <a:rPr lang="en-US" sz="2000" dirty="0">
                <a:solidFill>
                  <a:schemeClr val="dk1"/>
                </a:solidFill>
                <a:latin typeface="+mn-lt"/>
                <a:ea typeface="Calibri"/>
                <a:cs typeface="Calibri"/>
                <a:sym typeface="Calibri"/>
              </a:rPr>
              <a:t>Opinions of child, caregiver and legal guardian re the plan</a:t>
            </a:r>
          </a:p>
          <a:p>
            <a:pPr marL="0" marR="0" lvl="0" indent="0" algn="l" rtl="0">
              <a:lnSpc>
                <a:spcPct val="90000"/>
              </a:lnSpc>
              <a:spcBef>
                <a:spcPts val="0"/>
              </a:spcBef>
              <a:spcAft>
                <a:spcPts val="1000"/>
              </a:spcAft>
              <a:buClr>
                <a:schemeClr val="dk1"/>
              </a:buClr>
              <a:buSzPts val="2300"/>
              <a:buFont typeface="Calibri"/>
              <a:buNone/>
            </a:pPr>
            <a:r>
              <a:rPr lang="en-US" sz="2000" dirty="0">
                <a:solidFill>
                  <a:schemeClr val="dk1"/>
                </a:solidFill>
                <a:latin typeface="+mn-lt"/>
                <a:ea typeface="Calibri"/>
                <a:cs typeface="Calibri"/>
                <a:sym typeface="Calibri"/>
              </a:rPr>
              <a:t>Agreement on next steps/actions/changes to the care plan/date of next review</a:t>
            </a:r>
          </a:p>
        </p:txBody>
      </p:sp>
      <p:sp>
        <p:nvSpPr>
          <p:cNvPr id="18" name="L-Shape 17">
            <a:extLst>
              <a:ext uri="{FF2B5EF4-FFF2-40B4-BE49-F238E27FC236}">
                <a16:creationId xmlns:a16="http://schemas.microsoft.com/office/drawing/2014/main" id="{547E2DBD-3BF3-E388-CB34-4BD5BA0C8C0E}"/>
              </a:ext>
            </a:extLst>
          </p:cNvPr>
          <p:cNvSpPr/>
          <p:nvPr/>
        </p:nvSpPr>
        <p:spPr>
          <a:xfrm rot="18361091">
            <a:off x="5194641" y="2338074"/>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L-Shape 18">
            <a:extLst>
              <a:ext uri="{FF2B5EF4-FFF2-40B4-BE49-F238E27FC236}">
                <a16:creationId xmlns:a16="http://schemas.microsoft.com/office/drawing/2014/main" id="{028C01B7-4F70-82D3-2916-9BCD7B486ECF}"/>
              </a:ext>
            </a:extLst>
          </p:cNvPr>
          <p:cNvSpPr/>
          <p:nvPr/>
        </p:nvSpPr>
        <p:spPr>
          <a:xfrm rot="18361091">
            <a:off x="5194640" y="4111747"/>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L-Shape 19">
            <a:extLst>
              <a:ext uri="{FF2B5EF4-FFF2-40B4-BE49-F238E27FC236}">
                <a16:creationId xmlns:a16="http://schemas.microsoft.com/office/drawing/2014/main" id="{4894855B-FCBD-FD8C-13B7-5AE632D3700F}"/>
              </a:ext>
            </a:extLst>
          </p:cNvPr>
          <p:cNvSpPr/>
          <p:nvPr/>
        </p:nvSpPr>
        <p:spPr>
          <a:xfrm rot="18361091">
            <a:off x="5194640" y="3019504"/>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L-Shape 20">
            <a:extLst>
              <a:ext uri="{FF2B5EF4-FFF2-40B4-BE49-F238E27FC236}">
                <a16:creationId xmlns:a16="http://schemas.microsoft.com/office/drawing/2014/main" id="{FE6430A1-58E7-7595-2507-04B75D5584E8}"/>
              </a:ext>
            </a:extLst>
          </p:cNvPr>
          <p:cNvSpPr/>
          <p:nvPr/>
        </p:nvSpPr>
        <p:spPr>
          <a:xfrm rot="18361091">
            <a:off x="5194639" y="3443680"/>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L-Shape 21">
            <a:extLst>
              <a:ext uri="{FF2B5EF4-FFF2-40B4-BE49-F238E27FC236}">
                <a16:creationId xmlns:a16="http://schemas.microsoft.com/office/drawing/2014/main" id="{0C419ADB-368B-374C-8221-758F55D16EA1}"/>
              </a:ext>
            </a:extLst>
          </p:cNvPr>
          <p:cNvSpPr/>
          <p:nvPr/>
        </p:nvSpPr>
        <p:spPr>
          <a:xfrm rot="18361091">
            <a:off x="5194640" y="4506611"/>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L-Shape 22">
            <a:extLst>
              <a:ext uri="{FF2B5EF4-FFF2-40B4-BE49-F238E27FC236}">
                <a16:creationId xmlns:a16="http://schemas.microsoft.com/office/drawing/2014/main" id="{3C1D2B22-BCEF-1461-6560-94CA1272165B}"/>
              </a:ext>
            </a:extLst>
          </p:cNvPr>
          <p:cNvSpPr/>
          <p:nvPr/>
        </p:nvSpPr>
        <p:spPr>
          <a:xfrm rot="18361091">
            <a:off x="5194640" y="5178652"/>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946918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9001DC9-1B20-3156-0C6B-2A6CD3EE0140}"/>
              </a:ext>
            </a:extLst>
          </p:cNvPr>
          <p:cNvSpPr/>
          <p:nvPr/>
        </p:nvSpPr>
        <p:spPr>
          <a:xfrm>
            <a:off x="391885" y="2763235"/>
            <a:ext cx="4473167" cy="30860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95" name="Google Shape;1595;p87"/>
          <p:cNvGrpSpPr/>
          <p:nvPr/>
        </p:nvGrpSpPr>
        <p:grpSpPr>
          <a:xfrm flipH="1">
            <a:off x="1012922" y="1627255"/>
            <a:ext cx="2963899" cy="2451259"/>
            <a:chOff x="6259687" y="4130191"/>
            <a:chExt cx="2314600" cy="1948278"/>
          </a:xfrm>
        </p:grpSpPr>
        <p:sp>
          <p:nvSpPr>
            <p:cNvPr id="1596" name="Google Shape;1596;p87"/>
            <p:cNvSpPr/>
            <p:nvPr/>
          </p:nvSpPr>
          <p:spPr>
            <a:xfrm>
              <a:off x="6259687" y="4130191"/>
              <a:ext cx="755183" cy="755182"/>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97" name="Google Shape;1597;p87"/>
            <p:cNvSpPr/>
            <p:nvPr/>
          </p:nvSpPr>
          <p:spPr>
            <a:xfrm rot="-3424983">
              <a:off x="7114646" y="4482418"/>
              <a:ext cx="755258" cy="1101316"/>
            </a:xfrm>
            <a:prstGeom prst="roundRect">
              <a:avLst>
                <a:gd name="adj" fmla="val 44386"/>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98" name="Google Shape;1598;p87"/>
            <p:cNvSpPr/>
            <p:nvPr/>
          </p:nvSpPr>
          <p:spPr>
            <a:xfrm rot="2833693">
              <a:off x="7462045" y="5184310"/>
              <a:ext cx="312942" cy="555820"/>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99" name="Google Shape;1599;p87"/>
            <p:cNvSpPr/>
            <p:nvPr/>
          </p:nvSpPr>
          <p:spPr>
            <a:xfrm rot="9538565">
              <a:off x="7427004" y="5418232"/>
              <a:ext cx="308549" cy="625717"/>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00" name="Google Shape;1600;p87"/>
            <p:cNvSpPr/>
            <p:nvPr/>
          </p:nvSpPr>
          <p:spPr>
            <a:xfrm rot="9538565">
              <a:off x="7839999" y="4926558"/>
              <a:ext cx="310445" cy="912080"/>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01" name="Google Shape;1601;p87"/>
            <p:cNvSpPr/>
            <p:nvPr/>
          </p:nvSpPr>
          <p:spPr>
            <a:xfrm rot="7638124">
              <a:off x="8078098" y="5454895"/>
              <a:ext cx="310445" cy="620776"/>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02" name="Google Shape;1602;p87"/>
            <p:cNvSpPr/>
            <p:nvPr/>
          </p:nvSpPr>
          <p:spPr>
            <a:xfrm rot="3168656">
              <a:off x="7293969" y="4091882"/>
              <a:ext cx="318606" cy="901070"/>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03" name="Google Shape;1603;p87"/>
            <p:cNvSpPr/>
            <p:nvPr/>
          </p:nvSpPr>
          <p:spPr>
            <a:xfrm rot="5220404">
              <a:off x="7755334" y="3963787"/>
              <a:ext cx="306290" cy="738096"/>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604" name="Google Shape;1604;p87"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1605" name="Google Shape;1605;p87"/>
            <p:cNvSpPr/>
            <p:nvPr/>
          </p:nvSpPr>
          <p:spPr>
            <a:xfrm rot="2024775">
              <a:off x="6744743" y="4729150"/>
              <a:ext cx="318606" cy="1008568"/>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606" name="Google Shape;1606;p87"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1607" name="Google Shape;1607;p87"/>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600" dirty="0"/>
              <a:t>Action in the event of concern of imminent harm in alternative care setting</a:t>
            </a:r>
            <a:endParaRPr sz="2600" dirty="0"/>
          </a:p>
        </p:txBody>
      </p:sp>
      <p:sp>
        <p:nvSpPr>
          <p:cNvPr id="1608" name="Google Shape;1608;p87"/>
          <p:cNvSpPr txBox="1"/>
          <p:nvPr/>
        </p:nvSpPr>
        <p:spPr>
          <a:xfrm>
            <a:off x="589040" y="4153001"/>
            <a:ext cx="4055532"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Helvetica Neue"/>
              <a:buNone/>
            </a:pPr>
            <a:r>
              <a:rPr lang="en-GB" sz="1800" b="1" u="none" strike="noStrike" cap="none" dirty="0">
                <a:solidFill>
                  <a:schemeClr val="dk1"/>
                </a:solidFill>
                <a:latin typeface="+mn-lt"/>
                <a:ea typeface="Helvetica Neue"/>
                <a:cs typeface="Helvetica Neue"/>
                <a:sym typeface="Helvetica Neue"/>
              </a:rPr>
              <a:t>Where there are concerns that a child may be at risk of or is experiencing abuse, exploitation or neglect, take actions to safeguard the child immediately.</a:t>
            </a:r>
            <a:endParaRPr lang="en-GB" sz="1800" b="1" dirty="0">
              <a:latin typeface="+mn-lt"/>
            </a:endParaRPr>
          </a:p>
        </p:txBody>
      </p:sp>
      <p:sp>
        <p:nvSpPr>
          <p:cNvPr id="2" name="Google Shape;1608;p87">
            <a:extLst>
              <a:ext uri="{FF2B5EF4-FFF2-40B4-BE49-F238E27FC236}">
                <a16:creationId xmlns:a16="http://schemas.microsoft.com/office/drawing/2014/main" id="{4D8BDFCE-29B6-C59E-9CE5-6145389CAFBC}"/>
              </a:ext>
            </a:extLst>
          </p:cNvPr>
          <p:cNvSpPr txBox="1"/>
          <p:nvPr/>
        </p:nvSpPr>
        <p:spPr>
          <a:xfrm>
            <a:off x="5271730" y="1432884"/>
            <a:ext cx="3331962"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Helvetica Neue"/>
              <a:buNone/>
            </a:pPr>
            <a:r>
              <a:rPr lang="en-GB" sz="1800" b="0" u="none" strike="noStrike" cap="none" dirty="0">
                <a:solidFill>
                  <a:schemeClr val="dk1"/>
                </a:solidFill>
                <a:latin typeface="+mn-lt"/>
                <a:ea typeface="Helvetica Neue"/>
                <a:cs typeface="Helvetica Neue"/>
                <a:sym typeface="Helvetica Neue"/>
              </a:rPr>
              <a:t>Remove the child from the situation if his/her life is at immediate risk and give emergency medical treatment and psychosocial support as necessary.</a:t>
            </a:r>
            <a:endParaRPr lang="en-GB" sz="1800" dirty="0">
              <a:latin typeface="+mn-lt"/>
            </a:endParaRPr>
          </a:p>
          <a:p>
            <a:pPr marL="0" marR="0" lvl="0" indent="0" algn="l" rtl="0">
              <a:lnSpc>
                <a:spcPct val="100000"/>
              </a:lnSpc>
              <a:spcBef>
                <a:spcPts val="0"/>
              </a:spcBef>
              <a:spcAft>
                <a:spcPts val="0"/>
              </a:spcAft>
              <a:buClr>
                <a:schemeClr val="dk1"/>
              </a:buClr>
              <a:buSzPts val="2000"/>
              <a:buFont typeface="Calibri"/>
              <a:buNone/>
            </a:pPr>
            <a:endParaRPr lang="en-GB" sz="1800" b="0" u="none" strike="noStrike" cap="none"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000"/>
              <a:buFont typeface="Helvetica Neue"/>
              <a:buNone/>
            </a:pPr>
            <a:r>
              <a:rPr lang="en-GB" sz="1800" dirty="0">
                <a:solidFill>
                  <a:schemeClr val="dk1"/>
                </a:solidFill>
                <a:latin typeface="+mn-lt"/>
                <a:ea typeface="Helvetica Neue"/>
                <a:cs typeface="Helvetica Neue"/>
                <a:sym typeface="Helvetica Neue"/>
              </a:rPr>
              <a:t>All</a:t>
            </a:r>
            <a:r>
              <a:rPr lang="en-GB" sz="1800" b="0" u="none" strike="noStrike" cap="none" dirty="0">
                <a:solidFill>
                  <a:schemeClr val="dk1"/>
                </a:solidFill>
                <a:latin typeface="+mn-lt"/>
                <a:ea typeface="Helvetica Neue"/>
                <a:cs typeface="Helvetica Neue"/>
                <a:sym typeface="Helvetica Neue"/>
              </a:rPr>
              <a:t> actions must be based on what is in the best interests of the child and cause the least amount of harm to the child.</a:t>
            </a:r>
            <a:endParaRPr lang="en-GB" sz="1800" dirty="0">
              <a:latin typeface="+mn-lt"/>
            </a:endParaRPr>
          </a:p>
          <a:p>
            <a:pPr marL="0" marR="0" lvl="0" indent="0" algn="l" rtl="0">
              <a:lnSpc>
                <a:spcPct val="100000"/>
              </a:lnSpc>
              <a:spcBef>
                <a:spcPts val="0"/>
              </a:spcBef>
              <a:spcAft>
                <a:spcPts val="0"/>
              </a:spcAft>
              <a:buClr>
                <a:schemeClr val="dk1"/>
              </a:buClr>
              <a:buSzPts val="2000"/>
              <a:buFont typeface="Calibri"/>
              <a:buNone/>
            </a:pPr>
            <a:endParaRPr lang="en-GB" sz="1800"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000"/>
              <a:buFont typeface="Helvetica Neue"/>
              <a:buNone/>
            </a:pPr>
            <a:r>
              <a:rPr lang="en-GB" sz="1800" b="0" u="none" strike="noStrike" cap="none" dirty="0">
                <a:solidFill>
                  <a:schemeClr val="dk1"/>
                </a:solidFill>
                <a:latin typeface="+mn-lt"/>
                <a:ea typeface="Helvetica Neue"/>
                <a:cs typeface="Helvetica Neue"/>
                <a:sym typeface="Helvetica Neue"/>
              </a:rPr>
              <a:t>All actions must be documented in the child’s file as soon as possible.</a:t>
            </a:r>
            <a:endParaRPr lang="en-GB" sz="1800" dirty="0">
              <a:latin typeface="+mn-lt"/>
            </a:endParaRPr>
          </a:p>
        </p:txBody>
      </p:sp>
      <p:sp>
        <p:nvSpPr>
          <p:cNvPr id="3" name="Google Shape;1608;p87">
            <a:extLst>
              <a:ext uri="{FF2B5EF4-FFF2-40B4-BE49-F238E27FC236}">
                <a16:creationId xmlns:a16="http://schemas.microsoft.com/office/drawing/2014/main" id="{464CDDE0-665E-09F1-A443-DEE65E3EF5B4}"/>
              </a:ext>
            </a:extLst>
          </p:cNvPr>
          <p:cNvSpPr txBox="1"/>
          <p:nvPr/>
        </p:nvSpPr>
        <p:spPr>
          <a:xfrm>
            <a:off x="8755083" y="1432884"/>
            <a:ext cx="2847877"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Helvetica Neue"/>
              <a:buNone/>
            </a:pPr>
            <a:r>
              <a:rPr lang="en-GB" sz="1800" dirty="0">
                <a:solidFill>
                  <a:schemeClr val="dk1"/>
                </a:solidFill>
                <a:latin typeface="+mn-lt"/>
                <a:ea typeface="Helvetica Neue"/>
                <a:cs typeface="Helvetica Neue"/>
                <a:sym typeface="Helvetica Neue"/>
              </a:rPr>
              <a:t>Wherever</a:t>
            </a:r>
            <a:r>
              <a:rPr lang="en-GB" sz="1800" b="0" u="none" strike="noStrike" cap="none" dirty="0">
                <a:solidFill>
                  <a:schemeClr val="dk1"/>
                </a:solidFill>
                <a:latin typeface="+mn-lt"/>
                <a:ea typeface="Helvetica Neue"/>
                <a:cs typeface="Helvetica Neue"/>
                <a:sym typeface="Helvetica Neue"/>
              </a:rPr>
              <a:t> possible, the objective should be to address the problem to allow safe return to the family following a best interests assessment.</a:t>
            </a:r>
            <a:endParaRPr lang="en-GB" sz="1800" dirty="0">
              <a:latin typeface="+mn-lt"/>
            </a:endParaRPr>
          </a:p>
          <a:p>
            <a:pPr marL="0" marR="0" lvl="0" indent="0" algn="l" rtl="0">
              <a:lnSpc>
                <a:spcPct val="100000"/>
              </a:lnSpc>
              <a:spcBef>
                <a:spcPts val="0"/>
              </a:spcBef>
              <a:spcAft>
                <a:spcPts val="0"/>
              </a:spcAft>
              <a:buClr>
                <a:schemeClr val="dk1"/>
              </a:buClr>
              <a:buSzPts val="2000"/>
              <a:buFont typeface="Calibri"/>
              <a:buNone/>
            </a:pPr>
            <a:endParaRPr lang="en-GB" sz="1800" b="0" u="none" strike="noStrike" cap="none"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000"/>
              <a:buFont typeface="Helvetica Neue"/>
              <a:buNone/>
            </a:pPr>
            <a:r>
              <a:rPr lang="en-GB" sz="1800" dirty="0">
                <a:solidFill>
                  <a:schemeClr val="dk1"/>
                </a:solidFill>
                <a:latin typeface="+mn-lt"/>
                <a:ea typeface="Helvetica Neue"/>
                <a:cs typeface="Helvetica Neue"/>
                <a:sym typeface="Helvetica Neue"/>
              </a:rPr>
              <a:t>T</a:t>
            </a:r>
            <a:r>
              <a:rPr lang="en-GB" sz="1800" b="0" u="none" strike="noStrike" cap="none" dirty="0">
                <a:solidFill>
                  <a:schemeClr val="dk1"/>
                </a:solidFill>
                <a:latin typeface="+mn-lt"/>
                <a:ea typeface="Helvetica Neue"/>
                <a:cs typeface="Helvetica Neue"/>
                <a:sym typeface="Helvetica Neue"/>
              </a:rPr>
              <a:t>he child, family and/or alternative caregivers must be informed of actions, have their opinions taken into account and have the opportunity to appeal or complain if they disagree.</a:t>
            </a:r>
            <a:endParaRPr lang="en-GB" sz="18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1" name="Google Shape;411;p10"/>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Garamond"/>
              <a:buNone/>
            </a:pPr>
            <a:r>
              <a:rPr lang="en-US" sz="2400" dirty="0"/>
              <a:t>SESSION 1 </a:t>
            </a:r>
            <a:br>
              <a:rPr lang="en-US" sz="2400" dirty="0"/>
            </a:br>
            <a:r>
              <a:rPr lang="en-US" sz="2400" dirty="0"/>
              <a:t> </a:t>
            </a:r>
            <a:br>
              <a:rPr lang="en-US" dirty="0"/>
            </a:br>
            <a:r>
              <a:rPr lang="en-US" dirty="0"/>
              <a:t>Identification and Registration</a:t>
            </a:r>
            <a:endParaRPr dirty="0"/>
          </a:p>
        </p:txBody>
      </p:sp>
      <p:sp>
        <p:nvSpPr>
          <p:cNvPr id="2" name="Google Shape;191;p14">
            <a:extLst>
              <a:ext uri="{FF2B5EF4-FFF2-40B4-BE49-F238E27FC236}">
                <a16:creationId xmlns:a16="http://schemas.microsoft.com/office/drawing/2014/main" id="{4AF47EAA-9814-9915-1B59-8C303B530A84}"/>
              </a:ext>
            </a:extLst>
          </p:cNvPr>
          <p:cNvSpPr txBox="1"/>
          <p:nvPr/>
        </p:nvSpPr>
        <p:spPr>
          <a:xfrm>
            <a:off x="6381004" y="1190167"/>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3" name="Google Shape;193;p14">
            <a:extLst>
              <a:ext uri="{FF2B5EF4-FFF2-40B4-BE49-F238E27FC236}">
                <a16:creationId xmlns:a16="http://schemas.microsoft.com/office/drawing/2014/main" id="{8D925404-2B7E-2730-83B4-8EDB121BE516}"/>
              </a:ext>
            </a:extLst>
          </p:cNvPr>
          <p:cNvSpPr txBox="1"/>
          <p:nvPr/>
        </p:nvSpPr>
        <p:spPr>
          <a:xfrm>
            <a:off x="7251032" y="2227848"/>
            <a:ext cx="4171275" cy="36488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Describe the core principles and standards </a:t>
            </a:r>
            <a:r>
              <a:rPr lang="en-US" sz="2400" dirty="0"/>
              <a:t>related</a:t>
            </a:r>
            <a:r>
              <a:rPr lang="en-US" sz="2400" b="0" i="0" u="none" strike="noStrike" cap="none" dirty="0">
                <a:solidFill>
                  <a:srgbClr val="000000"/>
                </a:solidFill>
                <a:latin typeface="Arial"/>
                <a:ea typeface="Arial"/>
                <a:cs typeface="Arial"/>
                <a:sym typeface="Arial"/>
              </a:rPr>
              <a:t> to identification and registration of UASC</a:t>
            </a:r>
          </a:p>
          <a:p>
            <a:pPr marL="0" marR="0" lvl="0" indent="0" algn="l" rtl="0">
              <a:lnSpc>
                <a:spcPct val="107000"/>
              </a:lnSpc>
              <a:spcBef>
                <a:spcPts val="0"/>
              </a:spcBef>
              <a:spcAft>
                <a:spcPts val="0"/>
              </a:spcAft>
              <a:buClr>
                <a:srgbClr val="000000"/>
              </a:buClr>
              <a:buSzPts val="2400"/>
              <a:buFont typeface="Arial"/>
              <a:buNone/>
            </a:pPr>
            <a:endParaRPr lang="en-US" sz="2400" dirty="0"/>
          </a:p>
          <a:p>
            <a:pPr marL="0" marR="0" lvl="0" indent="0" algn="l" rtl="0">
              <a:lnSpc>
                <a:spcPct val="107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Explain the specific procedures required for taking informed consent/assent from UASC</a:t>
            </a:r>
            <a:endParaRPr lang="en-US" sz="2400" b="0" i="0" u="none" strike="noStrike" cap="none" dirty="0">
              <a:solidFill>
                <a:srgbClr val="000000"/>
              </a:solidFill>
              <a:latin typeface="Arial"/>
              <a:ea typeface="Arial"/>
              <a:cs typeface="Arial"/>
            </a:endParaRPr>
          </a:p>
        </p:txBody>
      </p:sp>
      <p:grpSp>
        <p:nvGrpSpPr>
          <p:cNvPr id="4" name="Google Shape;194;p14">
            <a:extLst>
              <a:ext uri="{FF2B5EF4-FFF2-40B4-BE49-F238E27FC236}">
                <a16:creationId xmlns:a16="http://schemas.microsoft.com/office/drawing/2014/main" id="{75F9217E-E7F7-2BC1-9BEF-8A64A9CEF59D}"/>
              </a:ext>
            </a:extLst>
          </p:cNvPr>
          <p:cNvGrpSpPr/>
          <p:nvPr/>
        </p:nvGrpSpPr>
        <p:grpSpPr>
          <a:xfrm>
            <a:off x="6381004" y="2322385"/>
            <a:ext cx="560331" cy="592814"/>
            <a:chOff x="243840" y="1676400"/>
            <a:chExt cx="701040" cy="741680"/>
          </a:xfrm>
          <a:solidFill>
            <a:schemeClr val="accent2">
              <a:lumMod val="75000"/>
            </a:schemeClr>
          </a:solidFill>
        </p:grpSpPr>
        <p:sp>
          <p:nvSpPr>
            <p:cNvPr id="5" name="Google Shape;195;p14">
              <a:extLst>
                <a:ext uri="{FF2B5EF4-FFF2-40B4-BE49-F238E27FC236}">
                  <a16:creationId xmlns:a16="http://schemas.microsoft.com/office/drawing/2014/main" id="{2C46627A-2990-251B-F766-EC4AD2449ED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6" name="Google Shape;196;p14">
              <a:extLst>
                <a:ext uri="{FF2B5EF4-FFF2-40B4-BE49-F238E27FC236}">
                  <a16:creationId xmlns:a16="http://schemas.microsoft.com/office/drawing/2014/main" id="{F8EEC810-BCD9-03F5-35B2-5B254ACE11F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7" name="Google Shape;197;p14">
            <a:extLst>
              <a:ext uri="{FF2B5EF4-FFF2-40B4-BE49-F238E27FC236}">
                <a16:creationId xmlns:a16="http://schemas.microsoft.com/office/drawing/2014/main" id="{366336ED-FF89-6F53-BDBA-15F50E173A2C}"/>
              </a:ext>
            </a:extLst>
          </p:cNvPr>
          <p:cNvGrpSpPr/>
          <p:nvPr/>
        </p:nvGrpSpPr>
        <p:grpSpPr>
          <a:xfrm>
            <a:off x="6381004" y="4325836"/>
            <a:ext cx="560331" cy="592814"/>
            <a:chOff x="243840" y="1676400"/>
            <a:chExt cx="701040" cy="741680"/>
          </a:xfrm>
          <a:solidFill>
            <a:schemeClr val="accent2">
              <a:lumMod val="75000"/>
            </a:schemeClr>
          </a:solidFill>
        </p:grpSpPr>
        <p:sp>
          <p:nvSpPr>
            <p:cNvPr id="8" name="Google Shape;198;p14">
              <a:extLst>
                <a:ext uri="{FF2B5EF4-FFF2-40B4-BE49-F238E27FC236}">
                  <a16:creationId xmlns:a16="http://schemas.microsoft.com/office/drawing/2014/main" id="{47C3FE8F-AEA5-9CA8-26BA-08B87AF031F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9" name="Google Shape;199;p14">
              <a:extLst>
                <a:ext uri="{FF2B5EF4-FFF2-40B4-BE49-F238E27FC236}">
                  <a16:creationId xmlns:a16="http://schemas.microsoft.com/office/drawing/2014/main" id="{78F3FEF1-C5A1-9EC0-1317-3FD86BFFA90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8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Follow up and review</a:t>
            </a:r>
            <a:endParaRPr dirty="0">
              <a:highlight>
                <a:srgbClr val="FFFF00"/>
              </a:highlight>
            </a:endParaRPr>
          </a:p>
        </p:txBody>
      </p:sp>
      <p:grpSp>
        <p:nvGrpSpPr>
          <p:cNvPr id="2" name="Group 1">
            <a:extLst>
              <a:ext uri="{FF2B5EF4-FFF2-40B4-BE49-F238E27FC236}">
                <a16:creationId xmlns:a16="http://schemas.microsoft.com/office/drawing/2014/main" id="{8CF48751-FDC4-5199-0392-BBE1E6B1A05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AF5A6C2-9A66-E966-0C93-7152B8A1DAF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C8FA378D-B69B-48ED-874B-B5FF4891018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804B6722-E4E6-AF29-8CC7-D514628BBEA8}"/>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99-100</a:t>
                </a:r>
              </a:p>
            </p:txBody>
          </p:sp>
          <p:sp>
            <p:nvSpPr>
              <p:cNvPr id="9" name="Rectangle 8">
                <a:extLst>
                  <a:ext uri="{FF2B5EF4-FFF2-40B4-BE49-F238E27FC236}">
                    <a16:creationId xmlns:a16="http://schemas.microsoft.com/office/drawing/2014/main" id="{2DC8201F-3EB9-B2C4-B694-61B47767D8E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E5208C6B-D883-0D8D-57C2-1D356E541761}"/>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25EBEC63-B5D2-9904-6676-F207961AA0B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01077EFD-150C-E030-278A-064F9D870D8E}"/>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77F37AA8-237E-7A40-CFE8-CE1D7815743B}"/>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20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2844329A-A177-E2F3-243D-B79E03BBA244}"/>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FD7E82DA-314E-018D-04BC-BA07D4616C1A}"/>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8E373984-78BE-200A-190C-51AD1106F28F}"/>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4E9C0628-8C79-F5B8-EEDD-EC6ED49FE715}"/>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32EECF4E-0AE6-33A3-75CF-E2343852A51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Top Corners Rounded 15">
            <a:extLst>
              <a:ext uri="{FF2B5EF4-FFF2-40B4-BE49-F238E27FC236}">
                <a16:creationId xmlns:a16="http://schemas.microsoft.com/office/drawing/2014/main" id="{E9E0289F-A4DA-945E-434E-535AEACAA8B5}"/>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27651B59-BD36-C18C-82FC-48D97ADA2FDF}"/>
              </a:ext>
            </a:extLst>
          </p:cNvPr>
          <p:cNvGrpSpPr/>
          <p:nvPr/>
        </p:nvGrpSpPr>
        <p:grpSpPr>
          <a:xfrm rot="20104804">
            <a:off x="248118" y="2076918"/>
            <a:ext cx="4485238" cy="2982035"/>
            <a:chOff x="7208925" y="2604220"/>
            <a:chExt cx="1168511" cy="776891"/>
          </a:xfrm>
        </p:grpSpPr>
        <p:sp>
          <p:nvSpPr>
            <p:cNvPr id="18" name="Rectangle 17">
              <a:extLst>
                <a:ext uri="{FF2B5EF4-FFF2-40B4-BE49-F238E27FC236}">
                  <a16:creationId xmlns:a16="http://schemas.microsoft.com/office/drawing/2014/main" id="{F63222F0-E261-C3BC-F8A6-80C36FF8710F}"/>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Google Shape;315;p4">
              <a:extLst>
                <a:ext uri="{FF2B5EF4-FFF2-40B4-BE49-F238E27FC236}">
                  <a16:creationId xmlns:a16="http://schemas.microsoft.com/office/drawing/2014/main" id="{DF395604-CDF3-B2BC-4390-2B8B0FA779BB}"/>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315;p4">
              <a:extLst>
                <a:ext uri="{FF2B5EF4-FFF2-40B4-BE49-F238E27FC236}">
                  <a16:creationId xmlns:a16="http://schemas.microsoft.com/office/drawing/2014/main" id="{A740E82F-94A0-A31C-47EA-A9E9F87947FD}"/>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315;p4">
              <a:extLst>
                <a:ext uri="{FF2B5EF4-FFF2-40B4-BE49-F238E27FC236}">
                  <a16:creationId xmlns:a16="http://schemas.microsoft.com/office/drawing/2014/main" id="{C3AC7138-59C4-2FFA-6992-0B71C4DF4AE6}"/>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Rectangle: Single Corner Snipped 21">
              <a:extLst>
                <a:ext uri="{FF2B5EF4-FFF2-40B4-BE49-F238E27FC236}">
                  <a16:creationId xmlns:a16="http://schemas.microsoft.com/office/drawing/2014/main" id="{CCDCC59A-75BC-3E51-F5D6-1F6DD0D9A608}"/>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Single Corner Snipped 22">
              <a:extLst>
                <a:ext uri="{FF2B5EF4-FFF2-40B4-BE49-F238E27FC236}">
                  <a16:creationId xmlns:a16="http://schemas.microsoft.com/office/drawing/2014/main" id="{8BDDD0A4-18E6-6CC1-8113-325FE7046F83}"/>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Google Shape;114;p9">
            <a:extLst>
              <a:ext uri="{FF2B5EF4-FFF2-40B4-BE49-F238E27FC236}">
                <a16:creationId xmlns:a16="http://schemas.microsoft.com/office/drawing/2014/main" id="{610675D2-3E12-9BF5-1356-8915C2119269}"/>
              </a:ext>
            </a:extLst>
          </p:cNvPr>
          <p:cNvSpPr txBox="1"/>
          <p:nvPr/>
        </p:nvSpPr>
        <p:spPr>
          <a:xfrm>
            <a:off x="5456264" y="2177339"/>
            <a:ext cx="5446979"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Read the update for Hashim’s case scenario and answer the following questions: </a:t>
            </a:r>
          </a:p>
        </p:txBody>
      </p:sp>
      <p:sp>
        <p:nvSpPr>
          <p:cNvPr id="25" name="Google Shape;114;p9">
            <a:extLst>
              <a:ext uri="{FF2B5EF4-FFF2-40B4-BE49-F238E27FC236}">
                <a16:creationId xmlns:a16="http://schemas.microsoft.com/office/drawing/2014/main" id="{75EC4555-198C-ED4B-B56A-1A7754606210}"/>
              </a:ext>
            </a:extLst>
          </p:cNvPr>
          <p:cNvSpPr txBox="1"/>
          <p:nvPr/>
        </p:nvSpPr>
        <p:spPr>
          <a:xfrm>
            <a:off x="5456264" y="3433746"/>
            <a:ext cx="5446979" cy="2031285"/>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Is a review of the case plan necessary? </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Do you have any concerns relating to the alternative care arrangement? </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Is a Case Conference or a BID required? </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Which follow up actions should be taken?</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How frequently should monitoring and follow-up take place?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0641132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1468657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89"/>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32" name="Google Shape;1632;p8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633" name="Google Shape;1633;p89"/>
          <p:cNvSpPr/>
          <p:nvPr/>
        </p:nvSpPr>
        <p:spPr>
          <a:xfrm>
            <a:off x="2398226" y="19279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34" name="Google Shape;1634;p89"/>
          <p:cNvSpPr txBox="1"/>
          <p:nvPr/>
        </p:nvSpPr>
        <p:spPr>
          <a:xfrm>
            <a:off x="1139511" y="3429000"/>
            <a:ext cx="3568991"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Follow-up and review of UASC follows the same principles as for general case management and may focus on progress regarding family tracing and reunification as well as safety and quality aspects of the care arrangement. </a:t>
            </a:r>
            <a:endParaRPr sz="1800" dirty="0">
              <a:latin typeface="+mn-lt"/>
            </a:endParaRPr>
          </a:p>
        </p:txBody>
      </p:sp>
      <p:sp>
        <p:nvSpPr>
          <p:cNvPr id="1635" name="Google Shape;1635;p89"/>
          <p:cNvSpPr/>
          <p:nvPr/>
        </p:nvSpPr>
        <p:spPr>
          <a:xfrm>
            <a:off x="5853750" y="19279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36" name="Google Shape;1636;p89"/>
          <p:cNvSpPr txBox="1"/>
          <p:nvPr/>
        </p:nvSpPr>
        <p:spPr>
          <a:xfrm>
            <a:off x="5196547" y="3429000"/>
            <a:ext cx="2365967"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Children in alternative care should have a ‘formal’ review of their care placement every 12 weeks.</a:t>
            </a:r>
            <a:endParaRPr sz="1800" dirty="0">
              <a:latin typeface="+mn-lt"/>
            </a:endParaRPr>
          </a:p>
        </p:txBody>
      </p:sp>
      <p:sp>
        <p:nvSpPr>
          <p:cNvPr id="1637" name="Google Shape;1637;p89"/>
          <p:cNvSpPr txBox="1"/>
          <p:nvPr/>
        </p:nvSpPr>
        <p:spPr>
          <a:xfrm>
            <a:off x="7977290" y="3429000"/>
            <a:ext cx="3350730"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Procedures in case of imminent harm should be agreed in the case plan, in collaboration with national authorities, wherever possible.</a:t>
            </a:r>
            <a:endParaRPr sz="1800" dirty="0">
              <a:latin typeface="+mn-lt"/>
            </a:endParaRPr>
          </a:p>
        </p:txBody>
      </p:sp>
      <p:sp>
        <p:nvSpPr>
          <p:cNvPr id="1638" name="Google Shape;1638;p89"/>
          <p:cNvSpPr/>
          <p:nvPr/>
        </p:nvSpPr>
        <p:spPr>
          <a:xfrm>
            <a:off x="9126875" y="19279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90"/>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7</a:t>
            </a:r>
            <a:br>
              <a:rPr lang="en-US" sz="2400" dirty="0"/>
            </a:br>
            <a:r>
              <a:rPr lang="en-US" sz="2400" dirty="0"/>
              <a:t> </a:t>
            </a:r>
            <a:br>
              <a:rPr lang="en-US" dirty="0"/>
            </a:br>
            <a:r>
              <a:rPr lang="en-US" dirty="0"/>
              <a:t>Case Closure</a:t>
            </a:r>
            <a:endParaRPr dirty="0"/>
          </a:p>
        </p:txBody>
      </p:sp>
      <p:sp>
        <p:nvSpPr>
          <p:cNvPr id="3" name="Google Shape;191;p14">
            <a:extLst>
              <a:ext uri="{FF2B5EF4-FFF2-40B4-BE49-F238E27FC236}">
                <a16:creationId xmlns:a16="http://schemas.microsoft.com/office/drawing/2014/main" id="{EE7AEFF3-B07C-BD4B-9410-8D7B976CBD2E}"/>
              </a:ext>
            </a:extLst>
          </p:cNvPr>
          <p:cNvSpPr txBox="1"/>
          <p:nvPr/>
        </p:nvSpPr>
        <p:spPr>
          <a:xfrm>
            <a:off x="6689519" y="2222891"/>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A2CED4F5-0057-83DF-BE9D-A959BB36F81D}"/>
              </a:ext>
            </a:extLst>
          </p:cNvPr>
          <p:cNvSpPr txBox="1"/>
          <p:nvPr/>
        </p:nvSpPr>
        <p:spPr>
          <a:xfrm>
            <a:off x="7559547" y="3260572"/>
            <a:ext cx="3836068" cy="117912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To demonstrate specific considerations for UASC regarding case closure</a:t>
            </a:r>
          </a:p>
        </p:txBody>
      </p:sp>
      <p:grpSp>
        <p:nvGrpSpPr>
          <p:cNvPr id="5" name="Google Shape;194;p14">
            <a:extLst>
              <a:ext uri="{FF2B5EF4-FFF2-40B4-BE49-F238E27FC236}">
                <a16:creationId xmlns:a16="http://schemas.microsoft.com/office/drawing/2014/main" id="{CF1120FE-6AF0-A8AD-5DCC-A01602AFF214}"/>
              </a:ext>
            </a:extLst>
          </p:cNvPr>
          <p:cNvGrpSpPr/>
          <p:nvPr/>
        </p:nvGrpSpPr>
        <p:grpSpPr>
          <a:xfrm>
            <a:off x="6689518" y="3355109"/>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B8466F4E-7D09-67DF-B967-D4F955085CB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82782EBD-2305-C15C-C084-76E58EA36DF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9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 What needs to be considered during case closure?  </a:t>
            </a:r>
            <a:endParaRPr dirty="0"/>
          </a:p>
        </p:txBody>
      </p:sp>
      <p:grpSp>
        <p:nvGrpSpPr>
          <p:cNvPr id="2" name="Group 1">
            <a:extLst>
              <a:ext uri="{FF2B5EF4-FFF2-40B4-BE49-F238E27FC236}">
                <a16:creationId xmlns:a16="http://schemas.microsoft.com/office/drawing/2014/main" id="{0C979789-F7C5-975A-D873-47BF01B9E1D8}"/>
              </a:ext>
            </a:extLst>
          </p:cNvPr>
          <p:cNvGrpSpPr/>
          <p:nvPr/>
        </p:nvGrpSpPr>
        <p:grpSpPr>
          <a:xfrm>
            <a:off x="1473520" y="1949601"/>
            <a:ext cx="3082971" cy="2958798"/>
            <a:chOff x="1744894" y="2192954"/>
            <a:chExt cx="2564275" cy="2460995"/>
          </a:xfrm>
        </p:grpSpPr>
        <p:grpSp>
          <p:nvGrpSpPr>
            <p:cNvPr id="3" name="Group 2">
              <a:extLst>
                <a:ext uri="{FF2B5EF4-FFF2-40B4-BE49-F238E27FC236}">
                  <a16:creationId xmlns:a16="http://schemas.microsoft.com/office/drawing/2014/main" id="{A440318A-B034-CAEC-BA6B-70A2FF53143D}"/>
                </a:ext>
              </a:extLst>
            </p:cNvPr>
            <p:cNvGrpSpPr/>
            <p:nvPr/>
          </p:nvGrpSpPr>
          <p:grpSpPr>
            <a:xfrm>
              <a:off x="1744894" y="2192954"/>
              <a:ext cx="2564275" cy="2460995"/>
              <a:chOff x="1459832" y="2812046"/>
              <a:chExt cx="1953652" cy="1874967"/>
            </a:xfrm>
          </p:grpSpPr>
          <p:sp>
            <p:nvSpPr>
              <p:cNvPr id="7" name="Rectangle: Single Corner Snipped 6">
                <a:extLst>
                  <a:ext uri="{FF2B5EF4-FFF2-40B4-BE49-F238E27FC236}">
                    <a16:creationId xmlns:a16="http://schemas.microsoft.com/office/drawing/2014/main" id="{BA7424A7-C1D8-F813-47A9-9574225EF23B}"/>
                  </a:ext>
                </a:extLst>
              </p:cNvPr>
              <p:cNvSpPr/>
              <p:nvPr/>
            </p:nvSpPr>
            <p:spPr>
              <a:xfrm rot="20978324">
                <a:off x="1459832" y="2999874"/>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Single Corner Snipped 7">
                <a:extLst>
                  <a:ext uri="{FF2B5EF4-FFF2-40B4-BE49-F238E27FC236}">
                    <a16:creationId xmlns:a16="http://schemas.microsoft.com/office/drawing/2014/main" id="{7F8E152E-B8C8-DBDB-8F3C-A728B3E9DB8A}"/>
                  </a:ext>
                </a:extLst>
              </p:cNvPr>
              <p:cNvSpPr/>
              <p:nvPr/>
            </p:nvSpPr>
            <p:spPr>
              <a:xfrm>
                <a:off x="1871174" y="2812046"/>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Single Corner Snipped 8">
                <a:extLst>
                  <a:ext uri="{FF2B5EF4-FFF2-40B4-BE49-F238E27FC236}">
                    <a16:creationId xmlns:a16="http://schemas.microsoft.com/office/drawing/2014/main" id="{3F4E9CDC-8FF2-0645-526F-327DD9C3C028}"/>
                  </a:ext>
                </a:extLst>
              </p:cNvPr>
              <p:cNvSpPr/>
              <p:nvPr/>
            </p:nvSpPr>
            <p:spPr>
              <a:xfrm rot="582585">
                <a:off x="2130116" y="3130929"/>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 name="Group 3">
              <a:extLst>
                <a:ext uri="{FF2B5EF4-FFF2-40B4-BE49-F238E27FC236}">
                  <a16:creationId xmlns:a16="http://schemas.microsoft.com/office/drawing/2014/main" id="{C53A6EF8-9C56-8F38-ABFF-B6AC60575DA2}"/>
                </a:ext>
              </a:extLst>
            </p:cNvPr>
            <p:cNvGrpSpPr/>
            <p:nvPr/>
          </p:nvGrpSpPr>
          <p:grpSpPr>
            <a:xfrm rot="619501">
              <a:off x="3224746" y="3087487"/>
              <a:ext cx="506112" cy="1135915"/>
              <a:chOff x="5960196" y="3632825"/>
              <a:chExt cx="324376" cy="728028"/>
            </a:xfrm>
            <a:solidFill>
              <a:schemeClr val="bg1"/>
            </a:solidFill>
          </p:grpSpPr>
          <p:sp>
            <p:nvSpPr>
              <p:cNvPr id="5" name="Round Same Side Corner Rectangle 46">
                <a:extLst>
                  <a:ext uri="{FF2B5EF4-FFF2-40B4-BE49-F238E27FC236}">
                    <a16:creationId xmlns:a16="http://schemas.microsoft.com/office/drawing/2014/main" id="{94B747C9-0C8B-3089-24E4-93DBD1B701F4}"/>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EC5774B1-DEED-A10B-975E-7915754B4201}"/>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A5433C48-395F-8A95-E6CC-6ACD3B4AFF69}"/>
              </a:ext>
            </a:extLst>
          </p:cNvPr>
          <p:cNvSpPr txBox="1"/>
          <p:nvPr/>
        </p:nvSpPr>
        <p:spPr>
          <a:xfrm>
            <a:off x="5257800" y="1756659"/>
            <a:ext cx="6096000" cy="3434273"/>
          </a:xfrm>
          <a:prstGeom prst="rect">
            <a:avLst/>
          </a:prstGeom>
          <a:noFill/>
        </p:spPr>
        <p:txBody>
          <a:bodyPr wrap="square">
            <a:spAutoFit/>
          </a:bodyPr>
          <a:lstStyle/>
          <a:p>
            <a:pPr marR="0" lvl="1" algn="l" rtl="0">
              <a:spcBef>
                <a:spcPts val="1050"/>
              </a:spcBef>
              <a:spcAft>
                <a:spcPts val="0"/>
              </a:spcAft>
              <a:buClrTx/>
              <a:buSzPct val="100000"/>
            </a:pPr>
            <a:r>
              <a:rPr lang="en-US" sz="1800" b="1" i="0" u="none" strike="noStrike" cap="none" dirty="0">
                <a:solidFill>
                  <a:schemeClr val="tx1"/>
                </a:solidFill>
                <a:latin typeface="+mn-lt"/>
                <a:ea typeface="Calibri"/>
                <a:cs typeface="Calibri"/>
                <a:sym typeface="Calibri"/>
              </a:rPr>
              <a:t>EXAMPLES</a:t>
            </a:r>
          </a:p>
          <a:p>
            <a:pPr marL="228600" marR="0" lvl="1" indent="-228600" algn="l" rtl="0">
              <a:spcBef>
                <a:spcPts val="1050"/>
              </a:spcBef>
              <a:spcAft>
                <a:spcPts val="0"/>
              </a:spcAft>
              <a:buClrTx/>
              <a:buSzPct val="100000"/>
              <a:buFont typeface="Calibri"/>
              <a:buChar char="•"/>
            </a:pPr>
            <a:r>
              <a:rPr lang="en-US" sz="1800" b="0" i="0" u="none" strike="noStrike" cap="none" dirty="0">
                <a:solidFill>
                  <a:schemeClr val="tx1"/>
                </a:solidFill>
                <a:latin typeface="+mn-lt"/>
                <a:ea typeface="Calibri"/>
                <a:cs typeface="Calibri"/>
                <a:sym typeface="Calibri"/>
              </a:rPr>
              <a:t>Quality and sustainability of </a:t>
            </a:r>
            <a:r>
              <a:rPr lang="en-US" sz="1800" b="1" i="0" u="none" strike="noStrike" cap="none" dirty="0">
                <a:solidFill>
                  <a:schemeClr val="tx1"/>
                </a:solidFill>
                <a:latin typeface="+mn-lt"/>
                <a:ea typeface="Calibri"/>
                <a:cs typeface="Calibri"/>
                <a:sym typeface="Calibri"/>
              </a:rPr>
              <a:t>family reunification </a:t>
            </a:r>
            <a:endParaRPr lang="en-US" sz="1800" b="1" dirty="0">
              <a:solidFill>
                <a:schemeClr val="tx1"/>
              </a:solidFill>
              <a:latin typeface="+mn-lt"/>
            </a:endParaRPr>
          </a:p>
          <a:p>
            <a:pPr marL="228600" marR="0" lvl="1" indent="-228600" algn="l" rtl="0">
              <a:spcBef>
                <a:spcPts val="360"/>
              </a:spcBef>
              <a:spcAft>
                <a:spcPts val="0"/>
              </a:spcAft>
              <a:buClrTx/>
              <a:buSzPct val="100000"/>
              <a:buFont typeface="Calibri"/>
              <a:buChar char="•"/>
            </a:pPr>
            <a:r>
              <a:rPr lang="en-US" sz="1800" b="0" i="0" u="none" strike="noStrike" cap="none" dirty="0">
                <a:solidFill>
                  <a:schemeClr val="tx1"/>
                </a:solidFill>
                <a:latin typeface="+mn-lt"/>
                <a:ea typeface="Calibri"/>
                <a:cs typeface="Calibri"/>
                <a:sym typeface="Calibri"/>
              </a:rPr>
              <a:t>Tracing activities carried out according to the case plan with </a:t>
            </a:r>
            <a:r>
              <a:rPr lang="en-US" sz="1800" b="1" i="0" u="none" strike="noStrike" cap="none" dirty="0">
                <a:solidFill>
                  <a:schemeClr val="tx1"/>
                </a:solidFill>
                <a:latin typeface="+mn-lt"/>
                <a:ea typeface="Calibri"/>
                <a:cs typeface="Calibri"/>
                <a:sym typeface="Calibri"/>
              </a:rPr>
              <a:t>no success </a:t>
            </a:r>
            <a:r>
              <a:rPr lang="en-US" sz="1800" b="0" i="0" u="none" strike="noStrike" cap="none" dirty="0">
                <a:solidFill>
                  <a:schemeClr val="tx1"/>
                </a:solidFill>
                <a:latin typeface="+mn-lt"/>
                <a:ea typeface="Calibri"/>
                <a:cs typeface="Calibri"/>
                <a:sym typeface="Calibri"/>
              </a:rPr>
              <a:t>over a prolonged period</a:t>
            </a:r>
            <a:endParaRPr lang="en-US" sz="1800" dirty="0">
              <a:solidFill>
                <a:schemeClr val="tx1"/>
              </a:solidFill>
              <a:latin typeface="+mn-lt"/>
            </a:endParaRPr>
          </a:p>
          <a:p>
            <a:pPr marL="228600" marR="0" lvl="1" indent="-228600" algn="l" rtl="0">
              <a:spcBef>
                <a:spcPts val="360"/>
              </a:spcBef>
              <a:spcAft>
                <a:spcPts val="0"/>
              </a:spcAft>
              <a:buClrTx/>
              <a:buSzPct val="100000"/>
              <a:buFont typeface="Calibri"/>
              <a:buChar char="•"/>
            </a:pPr>
            <a:r>
              <a:rPr lang="en-US" sz="1800" b="1" i="0" u="none" strike="noStrike" cap="none" dirty="0">
                <a:solidFill>
                  <a:schemeClr val="tx1"/>
                </a:solidFill>
                <a:latin typeface="+mn-lt"/>
                <a:ea typeface="Calibri"/>
                <a:cs typeface="Calibri"/>
                <a:sym typeface="Calibri"/>
              </a:rPr>
              <a:t>Long term care arrangement </a:t>
            </a:r>
            <a:r>
              <a:rPr lang="en-US" sz="1800" b="0" i="0" u="none" strike="noStrike" cap="none" dirty="0">
                <a:solidFill>
                  <a:schemeClr val="tx1"/>
                </a:solidFill>
                <a:latin typeface="+mn-lt"/>
                <a:ea typeface="Calibri"/>
                <a:cs typeface="Calibri"/>
                <a:sym typeface="Calibri"/>
              </a:rPr>
              <a:t>is in place and in the best interests of the child, when family reunification has not been possible</a:t>
            </a:r>
            <a:endParaRPr lang="en-US" sz="1800" dirty="0">
              <a:solidFill>
                <a:schemeClr val="tx1"/>
              </a:solidFill>
              <a:latin typeface="+mn-lt"/>
            </a:endParaRPr>
          </a:p>
          <a:p>
            <a:pPr marL="228600" marR="0" lvl="1" indent="-228600" algn="l" rtl="0">
              <a:spcBef>
                <a:spcPts val="360"/>
              </a:spcBef>
              <a:spcAft>
                <a:spcPts val="0"/>
              </a:spcAft>
              <a:buClrTx/>
              <a:buSzPct val="100000"/>
              <a:buFont typeface="Calibri"/>
              <a:buChar char="•"/>
            </a:pPr>
            <a:r>
              <a:rPr lang="en-US" sz="1800" b="0" i="0" u="none" strike="noStrike" cap="none" dirty="0">
                <a:solidFill>
                  <a:schemeClr val="tx1"/>
                </a:solidFill>
                <a:latin typeface="+mn-lt"/>
                <a:ea typeface="Calibri"/>
                <a:cs typeface="Calibri"/>
                <a:sym typeface="Calibri"/>
              </a:rPr>
              <a:t>All the case management interventions included in the case plan have been </a:t>
            </a:r>
            <a:r>
              <a:rPr lang="en-US" sz="1800" b="1" i="0" u="none" strike="noStrike" cap="none" dirty="0">
                <a:solidFill>
                  <a:schemeClr val="tx1"/>
                </a:solidFill>
                <a:latin typeface="+mn-lt"/>
                <a:ea typeface="Calibri"/>
                <a:cs typeface="Calibri"/>
                <a:sym typeface="Calibri"/>
              </a:rPr>
              <a:t>implemented</a:t>
            </a:r>
            <a:r>
              <a:rPr lang="en-US" sz="1800" b="0" i="0" u="none" strike="noStrike" cap="none" dirty="0">
                <a:solidFill>
                  <a:schemeClr val="tx1"/>
                </a:solidFill>
                <a:latin typeface="+mn-lt"/>
                <a:ea typeface="Calibri"/>
                <a:cs typeface="Calibri"/>
                <a:sym typeface="Calibri"/>
              </a:rPr>
              <a:t> and all other identified child protection concerns </a:t>
            </a:r>
            <a:r>
              <a:rPr lang="en-US" sz="1800" b="1" i="0" u="none" strike="noStrike" cap="none" dirty="0">
                <a:solidFill>
                  <a:schemeClr val="tx1"/>
                </a:solidFill>
                <a:latin typeface="+mn-lt"/>
                <a:ea typeface="Calibri"/>
                <a:cs typeface="Calibri"/>
                <a:sym typeface="Calibri"/>
              </a:rPr>
              <a:t>addressed</a:t>
            </a:r>
            <a:r>
              <a:rPr lang="en-US" sz="1800" b="0" i="0" u="none" strike="noStrike" cap="none" dirty="0">
                <a:solidFill>
                  <a:schemeClr val="tx1"/>
                </a:solidFill>
                <a:latin typeface="+mn-lt"/>
                <a:ea typeface="Calibri"/>
                <a:cs typeface="Calibri"/>
                <a:sym typeface="Calibri"/>
              </a:rPr>
              <a:t> in accordance with the case plan</a:t>
            </a:r>
            <a:endParaRPr lang="en-US" sz="1800" dirty="0">
              <a:solidFill>
                <a:schemeClr val="tx1"/>
              </a:solidFill>
              <a:latin typeface="+mn-lt"/>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92"/>
          <p:cNvSpPr txBox="1">
            <a:spLocks noGrp="1"/>
          </p:cNvSpPr>
          <p:nvPr>
            <p:ph type="title"/>
          </p:nvPr>
        </p:nvSpPr>
        <p:spPr>
          <a:xfrm>
            <a:off x="506185" y="120516"/>
            <a:ext cx="11179629"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n-US" dirty="0"/>
              <a:t>When can the cases of children in alternative care be closed?</a:t>
            </a:r>
            <a:endParaRPr dirty="0"/>
          </a:p>
        </p:txBody>
      </p:sp>
      <p:grpSp>
        <p:nvGrpSpPr>
          <p:cNvPr id="2" name="Group 1">
            <a:extLst>
              <a:ext uri="{FF2B5EF4-FFF2-40B4-BE49-F238E27FC236}">
                <a16:creationId xmlns:a16="http://schemas.microsoft.com/office/drawing/2014/main" id="{BEACF6F1-12B7-445C-A3F6-98130B966FE4}"/>
              </a:ext>
            </a:extLst>
          </p:cNvPr>
          <p:cNvGrpSpPr/>
          <p:nvPr/>
        </p:nvGrpSpPr>
        <p:grpSpPr>
          <a:xfrm>
            <a:off x="2566416" y="1889457"/>
            <a:ext cx="1320799" cy="1461106"/>
            <a:chOff x="8419175" y="3493727"/>
            <a:chExt cx="2155544" cy="2384525"/>
          </a:xfrm>
        </p:grpSpPr>
        <p:sp>
          <p:nvSpPr>
            <p:cNvPr id="3" name="Rectangle: Single Corner Snipped 2">
              <a:extLst>
                <a:ext uri="{FF2B5EF4-FFF2-40B4-BE49-F238E27FC236}">
                  <a16:creationId xmlns:a16="http://schemas.microsoft.com/office/drawing/2014/main" id="{88D77EB4-97AF-3431-309C-D3C34386D118}"/>
                </a:ext>
              </a:extLst>
            </p:cNvPr>
            <p:cNvSpPr/>
            <p:nvPr/>
          </p:nvSpPr>
          <p:spPr>
            <a:xfrm>
              <a:off x="8419175" y="3493727"/>
              <a:ext cx="2155544" cy="2384525"/>
            </a:xfrm>
            <a:prstGeom prst="snip1Rect">
              <a:avLst>
                <a:gd name="adj" fmla="val 2326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L-Shape 3">
              <a:extLst>
                <a:ext uri="{FF2B5EF4-FFF2-40B4-BE49-F238E27FC236}">
                  <a16:creationId xmlns:a16="http://schemas.microsoft.com/office/drawing/2014/main" id="{9656AA84-F42A-1869-D42A-F2C44E1D0669}"/>
                </a:ext>
              </a:extLst>
            </p:cNvPr>
            <p:cNvSpPr/>
            <p:nvPr/>
          </p:nvSpPr>
          <p:spPr>
            <a:xfrm rot="18361091">
              <a:off x="8664914" y="3825424"/>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L-Shape 4">
              <a:extLst>
                <a:ext uri="{FF2B5EF4-FFF2-40B4-BE49-F238E27FC236}">
                  <a16:creationId xmlns:a16="http://schemas.microsoft.com/office/drawing/2014/main" id="{F0506D15-21B8-97CB-8DC4-2E847FF23A22}"/>
                </a:ext>
              </a:extLst>
            </p:cNvPr>
            <p:cNvSpPr/>
            <p:nvPr/>
          </p:nvSpPr>
          <p:spPr>
            <a:xfrm rot="18361091">
              <a:off x="8664914" y="4548405"/>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TextBox 6">
            <a:extLst>
              <a:ext uri="{FF2B5EF4-FFF2-40B4-BE49-F238E27FC236}">
                <a16:creationId xmlns:a16="http://schemas.microsoft.com/office/drawing/2014/main" id="{20DE28E1-BE87-C67F-090A-6AB9DF4B5DA3}"/>
              </a:ext>
            </a:extLst>
          </p:cNvPr>
          <p:cNvSpPr txBox="1"/>
          <p:nvPr/>
        </p:nvSpPr>
        <p:spPr>
          <a:xfrm>
            <a:off x="1894074" y="3841370"/>
            <a:ext cx="2714172" cy="1323439"/>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2800"/>
              <a:buFont typeface="Arial"/>
              <a:buNone/>
            </a:pPr>
            <a:r>
              <a:rPr lang="en-US" sz="2000" u="none" strike="noStrike" cap="none" dirty="0">
                <a:latin typeface="+mn-lt"/>
                <a:ea typeface="Arial"/>
                <a:cs typeface="Arial"/>
                <a:sym typeface="Arial"/>
              </a:rPr>
              <a:t>All the protection issues and concerns in the case plan have been addressed</a:t>
            </a:r>
          </a:p>
        </p:txBody>
      </p:sp>
      <p:sp>
        <p:nvSpPr>
          <p:cNvPr id="8" name="TextBox 7">
            <a:extLst>
              <a:ext uri="{FF2B5EF4-FFF2-40B4-BE49-F238E27FC236}">
                <a16:creationId xmlns:a16="http://schemas.microsoft.com/office/drawing/2014/main" id="{25B34C1A-8480-7415-C7B9-18C6AC6D4082}"/>
              </a:ext>
            </a:extLst>
          </p:cNvPr>
          <p:cNvSpPr txBox="1"/>
          <p:nvPr/>
        </p:nvSpPr>
        <p:spPr>
          <a:xfrm>
            <a:off x="5428343" y="3841370"/>
            <a:ext cx="5080000" cy="1631216"/>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2400"/>
              <a:buFont typeface="Arial"/>
              <a:buNone/>
            </a:pPr>
            <a:r>
              <a:rPr lang="en-US" sz="2000" u="none" strike="noStrike" cap="none" dirty="0">
                <a:latin typeface="+mn-lt"/>
                <a:ea typeface="Arial"/>
                <a:cs typeface="Arial"/>
                <a:sym typeface="Arial"/>
              </a:rPr>
              <a:t>Family reunification or placement in a long term arrangement (or the temporary arrangement has been formalized); child should be visited at least twice before case is closed to ensure no other issues arise</a:t>
            </a:r>
          </a:p>
        </p:txBody>
      </p:sp>
      <p:grpSp>
        <p:nvGrpSpPr>
          <p:cNvPr id="9" name="Group 8">
            <a:extLst>
              <a:ext uri="{FF2B5EF4-FFF2-40B4-BE49-F238E27FC236}">
                <a16:creationId xmlns:a16="http://schemas.microsoft.com/office/drawing/2014/main" id="{A2556612-C918-5871-620D-11F92D4A0385}"/>
              </a:ext>
            </a:extLst>
          </p:cNvPr>
          <p:cNvGrpSpPr/>
          <p:nvPr/>
        </p:nvGrpSpPr>
        <p:grpSpPr>
          <a:xfrm>
            <a:off x="6374035" y="1824115"/>
            <a:ext cx="2593819" cy="1604885"/>
            <a:chOff x="2730502" y="3370322"/>
            <a:chExt cx="2844327" cy="1759883"/>
          </a:xfrm>
        </p:grpSpPr>
        <p:grpSp>
          <p:nvGrpSpPr>
            <p:cNvPr id="10" name="Google Shape;573;p19">
              <a:extLst>
                <a:ext uri="{FF2B5EF4-FFF2-40B4-BE49-F238E27FC236}">
                  <a16:creationId xmlns:a16="http://schemas.microsoft.com/office/drawing/2014/main" id="{D6F2AF90-2651-B07D-0677-6A433F239988}"/>
                </a:ext>
              </a:extLst>
            </p:cNvPr>
            <p:cNvGrpSpPr/>
            <p:nvPr/>
          </p:nvGrpSpPr>
          <p:grpSpPr>
            <a:xfrm>
              <a:off x="2730502" y="4519147"/>
              <a:ext cx="328579" cy="611056"/>
              <a:chOff x="3524508" y="2679091"/>
              <a:chExt cx="327409" cy="608880"/>
            </a:xfrm>
          </p:grpSpPr>
          <p:sp>
            <p:nvSpPr>
              <p:cNvPr id="25" name="Google Shape;574;p19">
                <a:extLst>
                  <a:ext uri="{FF2B5EF4-FFF2-40B4-BE49-F238E27FC236}">
                    <a16:creationId xmlns:a16="http://schemas.microsoft.com/office/drawing/2014/main" id="{B3D5B152-A492-76B1-4D3F-B8D70F2EBBC2}"/>
                  </a:ext>
                </a:extLst>
              </p:cNvPr>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 name="Google Shape;575;p19">
                <a:extLst>
                  <a:ext uri="{FF2B5EF4-FFF2-40B4-BE49-F238E27FC236}">
                    <a16:creationId xmlns:a16="http://schemas.microsoft.com/office/drawing/2014/main" id="{AC81611E-C0DC-9C23-4198-A4BF7BFF0FDE}"/>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11" name="Google Shape;579;p19">
              <a:extLst>
                <a:ext uri="{FF2B5EF4-FFF2-40B4-BE49-F238E27FC236}">
                  <a16:creationId xmlns:a16="http://schemas.microsoft.com/office/drawing/2014/main" id="{4C55F2AB-108C-5681-2782-FF232FBC248A}"/>
                </a:ext>
              </a:extLst>
            </p:cNvPr>
            <p:cNvSpPr/>
            <p:nvPr/>
          </p:nvSpPr>
          <p:spPr>
            <a:xfrm>
              <a:off x="3654737" y="4527442"/>
              <a:ext cx="328579" cy="602761"/>
            </a:xfrm>
            <a:prstGeom prst="round2SameRect">
              <a:avLst>
                <a:gd name="adj1" fmla="val 50000"/>
                <a:gd name="adj2" fmla="val 0"/>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Google Shape;580;p19">
              <a:extLst>
                <a:ext uri="{FF2B5EF4-FFF2-40B4-BE49-F238E27FC236}">
                  <a16:creationId xmlns:a16="http://schemas.microsoft.com/office/drawing/2014/main" id="{4CA4D068-0D37-C8A5-EE9E-9D0D95630238}"/>
                </a:ext>
              </a:extLst>
            </p:cNvPr>
            <p:cNvSpPr/>
            <p:nvPr/>
          </p:nvSpPr>
          <p:spPr>
            <a:xfrm>
              <a:off x="3652328" y="4142431"/>
              <a:ext cx="328579" cy="328579"/>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nvGrpSpPr>
            <p:cNvPr id="13" name="Google Shape;581;p19">
              <a:extLst>
                <a:ext uri="{FF2B5EF4-FFF2-40B4-BE49-F238E27FC236}">
                  <a16:creationId xmlns:a16="http://schemas.microsoft.com/office/drawing/2014/main" id="{E01E2B57-3C9B-C4CD-A476-A2E5125DE1E9}"/>
                </a:ext>
              </a:extLst>
            </p:cNvPr>
            <p:cNvGrpSpPr/>
            <p:nvPr/>
          </p:nvGrpSpPr>
          <p:grpSpPr>
            <a:xfrm>
              <a:off x="3191744" y="3992689"/>
              <a:ext cx="328579" cy="1137514"/>
              <a:chOff x="3524508" y="2679091"/>
              <a:chExt cx="327409" cy="1133463"/>
            </a:xfrm>
          </p:grpSpPr>
          <p:sp>
            <p:nvSpPr>
              <p:cNvPr id="23" name="Google Shape;582;p19">
                <a:extLst>
                  <a:ext uri="{FF2B5EF4-FFF2-40B4-BE49-F238E27FC236}">
                    <a16:creationId xmlns:a16="http://schemas.microsoft.com/office/drawing/2014/main" id="{31297114-0C50-B1A3-69E0-1F45CEFE6F51}"/>
                  </a:ext>
                </a:extLst>
              </p:cNvPr>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Google Shape;583;p19">
                <a:extLst>
                  <a:ext uri="{FF2B5EF4-FFF2-40B4-BE49-F238E27FC236}">
                    <a16:creationId xmlns:a16="http://schemas.microsoft.com/office/drawing/2014/main" id="{6B7542CD-7B5D-8E99-6F79-7FE847941A9E}"/>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grpSp>
          <p:nvGrpSpPr>
            <p:cNvPr id="14" name="Group 13">
              <a:extLst>
                <a:ext uri="{FF2B5EF4-FFF2-40B4-BE49-F238E27FC236}">
                  <a16:creationId xmlns:a16="http://schemas.microsoft.com/office/drawing/2014/main" id="{90C36DA2-A445-CCD5-2258-7AA09A45DA15}"/>
                </a:ext>
              </a:extLst>
            </p:cNvPr>
            <p:cNvGrpSpPr/>
            <p:nvPr/>
          </p:nvGrpSpPr>
          <p:grpSpPr>
            <a:xfrm>
              <a:off x="4179248" y="3370322"/>
              <a:ext cx="1395581" cy="1759883"/>
              <a:chOff x="3969442" y="4105390"/>
              <a:chExt cx="648257" cy="817478"/>
            </a:xfrm>
            <a:solidFill>
              <a:schemeClr val="accent2">
                <a:lumMod val="75000"/>
              </a:schemeClr>
            </a:solidFill>
          </p:grpSpPr>
          <p:grpSp>
            <p:nvGrpSpPr>
              <p:cNvPr id="15" name="Group 14">
                <a:extLst>
                  <a:ext uri="{FF2B5EF4-FFF2-40B4-BE49-F238E27FC236}">
                    <a16:creationId xmlns:a16="http://schemas.microsoft.com/office/drawing/2014/main" id="{372BAA87-9810-9052-A8BA-9396B19301A5}"/>
                  </a:ext>
                </a:extLst>
              </p:cNvPr>
              <p:cNvGrpSpPr/>
              <p:nvPr/>
            </p:nvGrpSpPr>
            <p:grpSpPr>
              <a:xfrm>
                <a:off x="4364250" y="4105390"/>
                <a:ext cx="253449" cy="817478"/>
                <a:chOff x="4045582" y="1684320"/>
                <a:chExt cx="350098" cy="1129211"/>
              </a:xfrm>
              <a:grpFill/>
            </p:grpSpPr>
            <p:sp>
              <p:nvSpPr>
                <p:cNvPr id="21" name="Round Same Side Corner Rectangle 21">
                  <a:extLst>
                    <a:ext uri="{FF2B5EF4-FFF2-40B4-BE49-F238E27FC236}">
                      <a16:creationId xmlns:a16="http://schemas.microsoft.com/office/drawing/2014/main" id="{D7DBA391-955D-4F5D-BD1C-CB967E526B5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54039631-8FB1-29FB-EA02-B5D626F8E36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 name="Group 15">
                <a:extLst>
                  <a:ext uri="{FF2B5EF4-FFF2-40B4-BE49-F238E27FC236}">
                    <a16:creationId xmlns:a16="http://schemas.microsoft.com/office/drawing/2014/main" id="{5EA7DFE1-9D7D-9142-F1A5-6457458037C0}"/>
                  </a:ext>
                </a:extLst>
              </p:cNvPr>
              <p:cNvGrpSpPr/>
              <p:nvPr/>
            </p:nvGrpSpPr>
            <p:grpSpPr>
              <a:xfrm>
                <a:off x="3969442" y="4105390"/>
                <a:ext cx="363228" cy="817478"/>
                <a:chOff x="3000654" y="1516217"/>
                <a:chExt cx="245039" cy="551483"/>
              </a:xfrm>
              <a:grpFill/>
            </p:grpSpPr>
            <p:grpSp>
              <p:nvGrpSpPr>
                <p:cNvPr id="17" name="Group 16">
                  <a:extLst>
                    <a:ext uri="{FF2B5EF4-FFF2-40B4-BE49-F238E27FC236}">
                      <a16:creationId xmlns:a16="http://schemas.microsoft.com/office/drawing/2014/main" id="{67266F9B-B8A4-BEC8-3564-441FFCCA0C7E}"/>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ABE737D0-478D-098F-BF50-EC4DB4BBC06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3911D7CF-C511-90C0-12D7-B49BC9EB709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Flowchart: Manual Operation 17">
                  <a:extLst>
                    <a:ext uri="{FF2B5EF4-FFF2-40B4-BE49-F238E27FC236}">
                      <a16:creationId xmlns:a16="http://schemas.microsoft.com/office/drawing/2014/main" id="{143AE1BC-1999-03BD-AC4B-810DCAED9F81}"/>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nvGrpSpPr>
          <p:cNvPr id="27" name="Group 26">
            <a:extLst>
              <a:ext uri="{FF2B5EF4-FFF2-40B4-BE49-F238E27FC236}">
                <a16:creationId xmlns:a16="http://schemas.microsoft.com/office/drawing/2014/main" id="{E01E8AA9-7089-38C4-CCCE-BF1494515B92}"/>
              </a:ext>
            </a:extLst>
          </p:cNvPr>
          <p:cNvGrpSpPr/>
          <p:nvPr/>
        </p:nvGrpSpPr>
        <p:grpSpPr>
          <a:xfrm>
            <a:off x="7307680" y="2449787"/>
            <a:ext cx="301837" cy="900776"/>
            <a:chOff x="9652516" y="4828436"/>
            <a:chExt cx="301837" cy="900776"/>
          </a:xfrm>
        </p:grpSpPr>
        <p:sp>
          <p:nvSpPr>
            <p:cNvPr id="28" name="Google Shape;579;p19">
              <a:extLst>
                <a:ext uri="{FF2B5EF4-FFF2-40B4-BE49-F238E27FC236}">
                  <a16:creationId xmlns:a16="http://schemas.microsoft.com/office/drawing/2014/main" id="{5B3CF3D3-D2C1-131E-4624-E8A0DC80A538}"/>
                </a:ext>
              </a:extLst>
            </p:cNvPr>
            <p:cNvSpPr/>
            <p:nvPr/>
          </p:nvSpPr>
          <p:spPr>
            <a:xfrm>
              <a:off x="9654713" y="5179538"/>
              <a:ext cx="299640" cy="54967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580;p19">
              <a:extLst>
                <a:ext uri="{FF2B5EF4-FFF2-40B4-BE49-F238E27FC236}">
                  <a16:creationId xmlns:a16="http://schemas.microsoft.com/office/drawing/2014/main" id="{01215B54-86C7-9052-CC69-72B872A6FCF4}"/>
                </a:ext>
              </a:extLst>
            </p:cNvPr>
            <p:cNvSpPr/>
            <p:nvPr/>
          </p:nvSpPr>
          <p:spPr>
            <a:xfrm>
              <a:off x="9652516" y="4828436"/>
              <a:ext cx="299640" cy="29964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A28D8B6-6350-38AE-BC07-EBC0A2A64ED5}"/>
              </a:ext>
            </a:extLst>
          </p:cNvPr>
          <p:cNvSpPr/>
          <p:nvPr/>
        </p:nvSpPr>
        <p:spPr>
          <a:xfrm>
            <a:off x="6294745" y="1456066"/>
            <a:ext cx="5314552" cy="44900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0F043D8D-F046-45BB-5D25-9539FDC2703E}"/>
              </a:ext>
            </a:extLst>
          </p:cNvPr>
          <p:cNvSpPr/>
          <p:nvPr/>
        </p:nvSpPr>
        <p:spPr>
          <a:xfrm>
            <a:off x="1085198" y="1456066"/>
            <a:ext cx="4119793" cy="44900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73" name="Google Shape;1673;p9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Example criteria for case closure</a:t>
            </a:r>
            <a:endParaRPr dirty="0"/>
          </a:p>
        </p:txBody>
      </p:sp>
      <p:grpSp>
        <p:nvGrpSpPr>
          <p:cNvPr id="1682" name="Google Shape;1682;p93"/>
          <p:cNvGrpSpPr/>
          <p:nvPr/>
        </p:nvGrpSpPr>
        <p:grpSpPr>
          <a:xfrm>
            <a:off x="6074408" y="2921476"/>
            <a:ext cx="456002" cy="1095133"/>
            <a:chOff x="772020" y="3315817"/>
            <a:chExt cx="366610" cy="822817"/>
          </a:xfrm>
          <a:solidFill>
            <a:schemeClr val="accent2">
              <a:lumMod val="75000"/>
            </a:schemeClr>
          </a:solidFill>
        </p:grpSpPr>
        <p:sp>
          <p:nvSpPr>
            <p:cNvPr id="1684" name="Google Shape;1684;p93"/>
            <p:cNvSpPr/>
            <p:nvPr/>
          </p:nvSpPr>
          <p:spPr>
            <a:xfrm>
              <a:off x="776140" y="3745391"/>
              <a:ext cx="362490" cy="393243"/>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85" name="Google Shape;1685;p93"/>
            <p:cNvSpPr/>
            <p:nvPr/>
          </p:nvSpPr>
          <p:spPr>
            <a:xfrm>
              <a:off x="772020" y="3315817"/>
              <a:ext cx="366610" cy="36661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1686" name="Google Shape;1686;p93"/>
          <p:cNvSpPr txBox="1"/>
          <p:nvPr/>
        </p:nvSpPr>
        <p:spPr>
          <a:xfrm>
            <a:off x="5171331" y="4217040"/>
            <a:ext cx="210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mn-lt"/>
                <a:ea typeface="Calibri"/>
                <a:cs typeface="Calibri"/>
                <a:sym typeface="Calibri"/>
              </a:rPr>
              <a:t>THE CHILD</a:t>
            </a:r>
            <a:endParaRPr sz="1800" b="1" dirty="0">
              <a:solidFill>
                <a:schemeClr val="dk1"/>
              </a:solidFill>
              <a:latin typeface="+mn-lt"/>
              <a:ea typeface="Calibri"/>
              <a:cs typeface="Calibri"/>
              <a:sym typeface="Calibri"/>
            </a:endParaRPr>
          </a:p>
        </p:txBody>
      </p:sp>
      <p:sp>
        <p:nvSpPr>
          <p:cNvPr id="1691" name="Google Shape;1691;p93"/>
          <p:cNvSpPr txBox="1"/>
          <p:nvPr/>
        </p:nvSpPr>
        <p:spPr>
          <a:xfrm>
            <a:off x="141342" y="4217040"/>
            <a:ext cx="210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mn-lt"/>
                <a:ea typeface="Calibri"/>
                <a:cs typeface="Calibri"/>
                <a:sym typeface="Calibri"/>
              </a:rPr>
              <a:t>OVERALL</a:t>
            </a:r>
            <a:endParaRPr sz="1800" b="1" dirty="0">
              <a:solidFill>
                <a:schemeClr val="dk1"/>
              </a:solidFill>
              <a:latin typeface="+mn-lt"/>
              <a:ea typeface="Calibri"/>
              <a:cs typeface="Calibri"/>
              <a:sym typeface="Calibri"/>
            </a:endParaRPr>
          </a:p>
        </p:txBody>
      </p:sp>
      <p:grpSp>
        <p:nvGrpSpPr>
          <p:cNvPr id="1692" name="Google Shape;1692;p93"/>
          <p:cNvGrpSpPr/>
          <p:nvPr/>
        </p:nvGrpSpPr>
        <p:grpSpPr>
          <a:xfrm>
            <a:off x="515779" y="2921476"/>
            <a:ext cx="1359882" cy="1095133"/>
            <a:chOff x="4375919" y="1952645"/>
            <a:chExt cx="1260435" cy="1015047"/>
          </a:xfrm>
          <a:solidFill>
            <a:schemeClr val="accent2">
              <a:lumMod val="75000"/>
            </a:schemeClr>
          </a:solidFill>
        </p:grpSpPr>
        <p:sp>
          <p:nvSpPr>
            <p:cNvPr id="1693" name="Google Shape;1693;p93"/>
            <p:cNvSpPr/>
            <p:nvPr/>
          </p:nvSpPr>
          <p:spPr>
            <a:xfrm rot="-1029978">
              <a:off x="4447704" y="2313235"/>
              <a:ext cx="155800" cy="509954"/>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94" name="Google Shape;1694;p93"/>
            <p:cNvSpPr/>
            <p:nvPr/>
          </p:nvSpPr>
          <p:spPr>
            <a:xfrm rot="734835">
              <a:off x="4416926" y="2065608"/>
              <a:ext cx="152465" cy="385897"/>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95" name="Google Shape;1695;p93"/>
            <p:cNvSpPr/>
            <p:nvPr/>
          </p:nvSpPr>
          <p:spPr>
            <a:xfrm rot="-567011">
              <a:off x="4615614" y="2373582"/>
              <a:ext cx="149730" cy="358638"/>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96" name="Google Shape;1696;p93"/>
            <p:cNvSpPr/>
            <p:nvPr/>
          </p:nvSpPr>
          <p:spPr>
            <a:xfrm rot="4370022" flipH="1">
              <a:off x="4566067" y="2612552"/>
              <a:ext cx="197560" cy="305529"/>
            </a:xfrm>
            <a:prstGeom prst="flowChartManualInp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97" name="Google Shape;1697;p93"/>
            <p:cNvSpPr/>
            <p:nvPr/>
          </p:nvSpPr>
          <p:spPr>
            <a:xfrm rot="1076057" flipH="1">
              <a:off x="5400700" y="2349090"/>
              <a:ext cx="161053" cy="509954"/>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98" name="Google Shape;1698;p93"/>
            <p:cNvSpPr/>
            <p:nvPr/>
          </p:nvSpPr>
          <p:spPr>
            <a:xfrm rot="-688756" flipH="1">
              <a:off x="5437935" y="2101053"/>
              <a:ext cx="157606" cy="398280"/>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99" name="Google Shape;1699;p93"/>
            <p:cNvSpPr/>
            <p:nvPr/>
          </p:nvSpPr>
          <p:spPr>
            <a:xfrm rot="613090" flipH="1">
              <a:off x="5233983" y="2403167"/>
              <a:ext cx="154779" cy="358638"/>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00" name="Google Shape;1700;p93"/>
            <p:cNvSpPr/>
            <p:nvPr/>
          </p:nvSpPr>
          <p:spPr>
            <a:xfrm rot="-4323943">
              <a:off x="5238172" y="2640595"/>
              <a:ext cx="197560" cy="315831"/>
            </a:xfrm>
            <a:prstGeom prst="flowChartManualInp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01" name="Google Shape;1701;p93"/>
            <p:cNvSpPr/>
            <p:nvPr/>
          </p:nvSpPr>
          <p:spPr>
            <a:xfrm>
              <a:off x="4880503" y="2250894"/>
              <a:ext cx="251673" cy="267545"/>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02" name="Google Shape;1702;p93"/>
            <p:cNvSpPr/>
            <p:nvPr/>
          </p:nvSpPr>
          <p:spPr>
            <a:xfrm>
              <a:off x="4878636" y="1952645"/>
              <a:ext cx="254533" cy="254533"/>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03" name="Google Shape;1703;p93"/>
            <p:cNvSpPr/>
            <p:nvPr/>
          </p:nvSpPr>
          <p:spPr>
            <a:xfrm>
              <a:off x="4538838" y="2765316"/>
              <a:ext cx="241922" cy="202376"/>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04" name="Google Shape;1704;p93"/>
            <p:cNvSpPr/>
            <p:nvPr/>
          </p:nvSpPr>
          <p:spPr>
            <a:xfrm>
              <a:off x="5217172" y="2765316"/>
              <a:ext cx="241922" cy="202376"/>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CD3D621D-7AFF-6371-EF14-70D2FB15A21A}"/>
              </a:ext>
            </a:extLst>
          </p:cNvPr>
          <p:cNvSpPr txBox="1"/>
          <p:nvPr/>
        </p:nvSpPr>
        <p:spPr>
          <a:xfrm>
            <a:off x="2069984" y="1975801"/>
            <a:ext cx="2918166" cy="3370153"/>
          </a:xfrm>
          <a:prstGeom prst="rect">
            <a:avLst/>
          </a:prstGeom>
          <a:noFill/>
        </p:spPr>
        <p:txBody>
          <a:bodyPr wrap="square">
            <a:spAutoFit/>
          </a:bodyPr>
          <a:lstStyle/>
          <a:p>
            <a:pPr marL="285750" marR="0" lvl="0" indent="-285750" algn="l" rtl="0">
              <a:spcBef>
                <a:spcPts val="0"/>
              </a:spcBef>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the family express a willingness to continue to care for the child/ren</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there are enough resources to adequately sustain the family</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there are no more protection concerns</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all administrative procedures have been followed</a:t>
            </a:r>
          </a:p>
        </p:txBody>
      </p:sp>
      <p:sp>
        <p:nvSpPr>
          <p:cNvPr id="6" name="TextBox 5">
            <a:extLst>
              <a:ext uri="{FF2B5EF4-FFF2-40B4-BE49-F238E27FC236}">
                <a16:creationId xmlns:a16="http://schemas.microsoft.com/office/drawing/2014/main" id="{748BD6E3-9225-3593-63C5-A20D352D169F}"/>
              </a:ext>
            </a:extLst>
          </p:cNvPr>
          <p:cNvSpPr txBox="1"/>
          <p:nvPr/>
        </p:nvSpPr>
        <p:spPr>
          <a:xfrm>
            <a:off x="7181304" y="1686008"/>
            <a:ext cx="4058955" cy="4154984"/>
          </a:xfrm>
          <a:prstGeom prst="rect">
            <a:avLst/>
          </a:prstGeom>
          <a:noFill/>
        </p:spPr>
        <p:txBody>
          <a:bodyPr wrap="square">
            <a:spAutoFit/>
          </a:bodyPr>
          <a:lstStyle/>
          <a:p>
            <a:pPr marL="285750" marR="0" lvl="0" indent="-285750" algn="l" rtl="0">
              <a:spcBef>
                <a:spcPts val="0"/>
              </a:spcBef>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expresses willingness to remain in the placement</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demonstrates satisfaction with family life</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is treated the same as other children in the family</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is able to make and keep friends</a:t>
            </a:r>
          </a:p>
          <a:p>
            <a:pPr marL="285750" indent="-285750">
              <a:spcAft>
                <a:spcPts val="600"/>
              </a:spcAft>
              <a:buFont typeface="Arial" panose="020B0604020202020204" pitchFamily="34" charset="0"/>
              <a:buChar char="•"/>
            </a:pPr>
            <a:r>
              <a:rPr lang="en-GB" sz="1800" dirty="0">
                <a:solidFill>
                  <a:schemeClr val="tx1"/>
                </a:solidFill>
                <a:latin typeface="+mn-lt"/>
                <a:ea typeface="Calibri"/>
                <a:cs typeface="Calibri"/>
                <a:sym typeface="Calibri"/>
              </a:rPr>
              <a:t>the objectives in the case plan are met and the child is safe and protected</a:t>
            </a:r>
          </a:p>
          <a:p>
            <a:pPr marL="285750" indent="-285750">
              <a:spcAft>
                <a:spcPts val="600"/>
              </a:spcAft>
              <a:buFont typeface="Arial" panose="020B0604020202020204" pitchFamily="34" charset="0"/>
              <a:buChar char="•"/>
            </a:pPr>
            <a:r>
              <a:rPr lang="en-US" sz="1800" dirty="0">
                <a:solidFill>
                  <a:schemeClr val="tx1"/>
                </a:solidFill>
                <a:latin typeface="+mn-lt"/>
                <a:ea typeface="Calibri"/>
                <a:cs typeface="Calibri"/>
                <a:sym typeface="Calibri"/>
              </a:rPr>
              <a:t>attends available formal or non-formal educational services</a:t>
            </a:r>
            <a:endParaRPr lang="en-US" sz="1800" dirty="0">
              <a:solidFill>
                <a:schemeClr val="tx1"/>
              </a:solidFill>
              <a:latin typeface="+mn-lt"/>
            </a:endParaRPr>
          </a:p>
          <a:p>
            <a:pPr marL="285750" indent="-285750">
              <a:spcAft>
                <a:spcPts val="600"/>
              </a:spcAft>
              <a:buFont typeface="Arial" panose="020B0604020202020204" pitchFamily="34" charset="0"/>
              <a:buChar char="•"/>
            </a:pPr>
            <a:r>
              <a:rPr lang="en-US" sz="1800" dirty="0">
                <a:solidFill>
                  <a:schemeClr val="tx1"/>
                </a:solidFill>
                <a:latin typeface="+mn-lt"/>
                <a:ea typeface="Calibri"/>
                <a:cs typeface="Calibri"/>
                <a:sym typeface="Calibri"/>
              </a:rPr>
              <a:t>participates in community activities</a:t>
            </a:r>
            <a:endParaRPr lang="en-US" sz="1800" dirty="0">
              <a:solidFill>
                <a:schemeClr val="tx1"/>
              </a:solidFill>
              <a:latin typeface="+mn-l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9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CA" dirty="0"/>
              <a:t>Storing closed cases</a:t>
            </a:r>
            <a:endParaRPr dirty="0"/>
          </a:p>
        </p:txBody>
      </p:sp>
      <p:sp>
        <p:nvSpPr>
          <p:cNvPr id="2" name="TextBox 1">
            <a:extLst>
              <a:ext uri="{FF2B5EF4-FFF2-40B4-BE49-F238E27FC236}">
                <a16:creationId xmlns:a16="http://schemas.microsoft.com/office/drawing/2014/main" id="{69EB19AB-33EC-DDEE-9FCA-114DEA750373}"/>
              </a:ext>
            </a:extLst>
          </p:cNvPr>
          <p:cNvSpPr txBox="1"/>
          <p:nvPr/>
        </p:nvSpPr>
        <p:spPr>
          <a:xfrm>
            <a:off x="5381519" y="2087391"/>
            <a:ext cx="5318872" cy="2862322"/>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2800"/>
              <a:buFont typeface="Arial"/>
              <a:buNone/>
            </a:pPr>
            <a:r>
              <a:rPr lang="en-US" sz="2000" u="none" strike="noStrike" cap="none" dirty="0">
                <a:latin typeface="+mn-lt"/>
                <a:ea typeface="Arial"/>
                <a:cs typeface="Arial"/>
                <a:sym typeface="Arial"/>
              </a:rPr>
              <a:t>Closed cases should be stored in a safe place for a specific period of time in accordance with:</a:t>
            </a:r>
          </a:p>
          <a:p>
            <a:pPr marL="342900" marR="0" lvl="0" indent="-342900" rtl="0">
              <a:lnSpc>
                <a:spcPct val="100000"/>
              </a:lnSpc>
              <a:spcBef>
                <a:spcPts val="0"/>
              </a:spcBef>
              <a:spcAft>
                <a:spcPts val="0"/>
              </a:spcAft>
              <a:buClr>
                <a:schemeClr val="dk1"/>
              </a:buClr>
              <a:buSzPts val="2800"/>
              <a:buFont typeface="Arial" panose="020B0604020202020204" pitchFamily="34" charset="0"/>
              <a:buChar char="•"/>
            </a:pPr>
            <a:r>
              <a:rPr lang="en-US" sz="2000" dirty="0">
                <a:latin typeface="+mn-lt"/>
              </a:rPr>
              <a:t>The agency’s information management protocols.</a:t>
            </a:r>
          </a:p>
          <a:p>
            <a:pPr marL="342900" marR="0" lvl="0" indent="-342900" rtl="0">
              <a:lnSpc>
                <a:spcPct val="100000"/>
              </a:lnSpc>
              <a:spcBef>
                <a:spcPts val="0"/>
              </a:spcBef>
              <a:spcAft>
                <a:spcPts val="0"/>
              </a:spcAft>
              <a:buClr>
                <a:schemeClr val="dk1"/>
              </a:buClr>
              <a:buSzPts val="2800"/>
              <a:buFont typeface="Arial" panose="020B0604020202020204" pitchFamily="34" charset="0"/>
              <a:buChar char="•"/>
            </a:pPr>
            <a:r>
              <a:rPr lang="en-US" sz="2000" dirty="0">
                <a:latin typeface="+mn-lt"/>
              </a:rPr>
              <a:t>National legislation. </a:t>
            </a:r>
          </a:p>
          <a:p>
            <a:pPr marL="0" marR="0" lvl="0" indent="0" rtl="0">
              <a:lnSpc>
                <a:spcPct val="100000"/>
              </a:lnSpc>
              <a:spcBef>
                <a:spcPts val="0"/>
              </a:spcBef>
              <a:spcAft>
                <a:spcPts val="0"/>
              </a:spcAft>
              <a:buClr>
                <a:schemeClr val="dk1"/>
              </a:buClr>
              <a:buSzPts val="2800"/>
              <a:buFont typeface="Arial"/>
              <a:buNone/>
            </a:pPr>
            <a:endParaRPr lang="en-US" sz="2000" dirty="0">
              <a:latin typeface="+mn-lt"/>
            </a:endParaRPr>
          </a:p>
          <a:p>
            <a:pPr marL="0" marR="0" lvl="0" indent="0" rtl="0">
              <a:lnSpc>
                <a:spcPct val="100000"/>
              </a:lnSpc>
              <a:spcBef>
                <a:spcPts val="0"/>
              </a:spcBef>
              <a:spcAft>
                <a:spcPts val="0"/>
              </a:spcAft>
              <a:buClr>
                <a:schemeClr val="dk1"/>
              </a:buClr>
              <a:buSzPts val="2800"/>
              <a:buFont typeface="Arial"/>
              <a:buNone/>
            </a:pPr>
            <a:r>
              <a:rPr lang="en-US" sz="2000" u="none" strike="noStrike" cap="none" dirty="0">
                <a:latin typeface="+mn-lt"/>
                <a:ea typeface="Arial"/>
                <a:cs typeface="Arial"/>
                <a:sym typeface="Arial"/>
              </a:rPr>
              <a:t>Archiving of case files is particularly important in relation to UASC</a:t>
            </a:r>
          </a:p>
        </p:txBody>
      </p:sp>
      <p:grpSp>
        <p:nvGrpSpPr>
          <p:cNvPr id="16" name="Group 15">
            <a:extLst>
              <a:ext uri="{FF2B5EF4-FFF2-40B4-BE49-F238E27FC236}">
                <a16:creationId xmlns:a16="http://schemas.microsoft.com/office/drawing/2014/main" id="{5FA1CB0E-8C8F-1269-5D67-82446F82DE64}"/>
              </a:ext>
            </a:extLst>
          </p:cNvPr>
          <p:cNvGrpSpPr/>
          <p:nvPr/>
        </p:nvGrpSpPr>
        <p:grpSpPr>
          <a:xfrm>
            <a:off x="1495478" y="2087391"/>
            <a:ext cx="3125460" cy="3081500"/>
            <a:chOff x="1687839" y="2087391"/>
            <a:chExt cx="3125460" cy="3081500"/>
          </a:xfrm>
        </p:grpSpPr>
        <p:sp>
          <p:nvSpPr>
            <p:cNvPr id="13" name="Rectangle 12">
              <a:extLst>
                <a:ext uri="{FF2B5EF4-FFF2-40B4-BE49-F238E27FC236}">
                  <a16:creationId xmlns:a16="http://schemas.microsoft.com/office/drawing/2014/main" id="{6A86DD7E-998D-4322-8057-0AAAD51EEDAC}"/>
                </a:ext>
              </a:extLst>
            </p:cNvPr>
            <p:cNvSpPr/>
            <p:nvPr/>
          </p:nvSpPr>
          <p:spPr>
            <a:xfrm>
              <a:off x="1687839" y="2469234"/>
              <a:ext cx="2754086" cy="26996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00D0BE52-5F3D-7CA7-4052-D1A64C359244}"/>
                </a:ext>
              </a:extLst>
            </p:cNvPr>
            <p:cNvGrpSpPr/>
            <p:nvPr/>
          </p:nvGrpSpPr>
          <p:grpSpPr>
            <a:xfrm>
              <a:off x="2633370" y="3106566"/>
              <a:ext cx="1017020" cy="1262327"/>
              <a:chOff x="8279427" y="3355393"/>
              <a:chExt cx="1017020" cy="1262327"/>
            </a:xfrm>
            <a:solidFill>
              <a:schemeClr val="bg1"/>
            </a:solidFill>
          </p:grpSpPr>
          <p:sp>
            <p:nvSpPr>
              <p:cNvPr id="6" name="Rectangle: Rounded Corners 5">
                <a:extLst>
                  <a:ext uri="{FF2B5EF4-FFF2-40B4-BE49-F238E27FC236}">
                    <a16:creationId xmlns:a16="http://schemas.microsoft.com/office/drawing/2014/main" id="{E6B7B36C-E1F4-1DE9-40F1-5BD0E3378905}"/>
                  </a:ext>
                </a:extLst>
              </p:cNvPr>
              <p:cNvSpPr/>
              <p:nvPr/>
            </p:nvSpPr>
            <p:spPr>
              <a:xfrm>
                <a:off x="8279427" y="3714855"/>
                <a:ext cx="1017020" cy="9028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25E0474E-2F98-23B6-ECA2-16C87FAB558C}"/>
                  </a:ext>
                </a:extLst>
              </p:cNvPr>
              <p:cNvSpPr/>
              <p:nvPr/>
            </p:nvSpPr>
            <p:spPr>
              <a:xfrm>
                <a:off x="8458753" y="3355393"/>
                <a:ext cx="658368" cy="729129"/>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4" name="Parallelogram 13">
              <a:extLst>
                <a:ext uri="{FF2B5EF4-FFF2-40B4-BE49-F238E27FC236}">
                  <a16:creationId xmlns:a16="http://schemas.microsoft.com/office/drawing/2014/main" id="{7372F81A-815C-5459-D96E-4EA4B7870158}"/>
                </a:ext>
              </a:extLst>
            </p:cNvPr>
            <p:cNvSpPr/>
            <p:nvPr/>
          </p:nvSpPr>
          <p:spPr>
            <a:xfrm>
              <a:off x="1718404" y="2087391"/>
              <a:ext cx="3094895" cy="260055"/>
            </a:xfrm>
            <a:prstGeom prst="parallelogram">
              <a:avLst>
                <a:gd name="adj" fmla="val 1226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arallelogram 14">
              <a:extLst>
                <a:ext uri="{FF2B5EF4-FFF2-40B4-BE49-F238E27FC236}">
                  <a16:creationId xmlns:a16="http://schemas.microsoft.com/office/drawing/2014/main" id="{C9F7D7DB-DC74-5CA8-F6BB-04193561277B}"/>
                </a:ext>
              </a:extLst>
            </p:cNvPr>
            <p:cNvSpPr/>
            <p:nvPr/>
          </p:nvSpPr>
          <p:spPr>
            <a:xfrm rot="16200000" flipV="1">
              <a:off x="3207535" y="3563127"/>
              <a:ext cx="2951471" cy="260056"/>
            </a:xfrm>
            <a:prstGeom prst="parallelogram">
              <a:avLst>
                <a:gd name="adj" fmla="val 933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9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Case closure</a:t>
            </a:r>
            <a:endParaRPr dirty="0">
              <a:highlight>
                <a:srgbClr val="FFFF00"/>
              </a:highlight>
            </a:endParaRPr>
          </a:p>
        </p:txBody>
      </p:sp>
      <p:grpSp>
        <p:nvGrpSpPr>
          <p:cNvPr id="2" name="Group 1">
            <a:extLst>
              <a:ext uri="{FF2B5EF4-FFF2-40B4-BE49-F238E27FC236}">
                <a16:creationId xmlns:a16="http://schemas.microsoft.com/office/drawing/2014/main" id="{75AFB4AE-2AC3-BEA2-56DF-389841650835}"/>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ABA2465-126B-B385-028D-2E13D9F42E9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1284578E-5C38-F0D0-4694-017B4174EB53}"/>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EDCAE56-4523-0E2F-9C1D-580C7A631DBE}"/>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b="1" dirty="0">
                    <a:latin typeface="Arial" panose="020B0604020202020204" pitchFamily="34" charset="0"/>
                    <a:cs typeface="Arial" panose="020B0604020202020204" pitchFamily="34" charset="0"/>
                  </a:rPr>
                  <a:t>102-106</a:t>
                </a:r>
              </a:p>
            </p:txBody>
          </p:sp>
          <p:sp>
            <p:nvSpPr>
              <p:cNvPr id="9" name="Rectangle 8">
                <a:extLst>
                  <a:ext uri="{FF2B5EF4-FFF2-40B4-BE49-F238E27FC236}">
                    <a16:creationId xmlns:a16="http://schemas.microsoft.com/office/drawing/2014/main" id="{A917FA1C-F915-8AB3-F921-FD4ADBD9EEA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6833E61F-44A9-786F-97C9-A1001788E1BC}"/>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AFAE46B3-C6E0-BC8C-52A4-F988725CCE2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4017B9D9-E1D3-914F-963D-22CFDC0102B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99E4AA56-5312-9F35-D5CF-2725650A4609}"/>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062D77B6-C639-5946-3791-FF8050DD8B78}"/>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CD350C58-7A4F-5565-7CA4-DBA844266FA3}"/>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14FCC0ED-F87F-A876-5348-4BC2FEB6FDB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6F4A2976-E2E0-E379-26C1-F5750F77CF8E}"/>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CED9042B-6EE9-21DD-978E-C2957256C0CB}"/>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Top Corners Rounded 15">
            <a:extLst>
              <a:ext uri="{FF2B5EF4-FFF2-40B4-BE49-F238E27FC236}">
                <a16:creationId xmlns:a16="http://schemas.microsoft.com/office/drawing/2014/main" id="{2ED692B9-7C4A-1B5B-AA26-C2DACE9D4805}"/>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C6626F9E-F240-019E-0115-DE671F9DCB5E}"/>
              </a:ext>
            </a:extLst>
          </p:cNvPr>
          <p:cNvGrpSpPr/>
          <p:nvPr/>
        </p:nvGrpSpPr>
        <p:grpSpPr>
          <a:xfrm rot="20104804">
            <a:off x="248118" y="2076918"/>
            <a:ext cx="4485238" cy="2982035"/>
            <a:chOff x="7208925" y="2604220"/>
            <a:chExt cx="1168511" cy="776891"/>
          </a:xfrm>
        </p:grpSpPr>
        <p:sp>
          <p:nvSpPr>
            <p:cNvPr id="18" name="Rectangle 17">
              <a:extLst>
                <a:ext uri="{FF2B5EF4-FFF2-40B4-BE49-F238E27FC236}">
                  <a16:creationId xmlns:a16="http://schemas.microsoft.com/office/drawing/2014/main" id="{BD37E9CD-917F-0BB9-DF92-310F17AF7318}"/>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Google Shape;315;p4">
              <a:extLst>
                <a:ext uri="{FF2B5EF4-FFF2-40B4-BE49-F238E27FC236}">
                  <a16:creationId xmlns:a16="http://schemas.microsoft.com/office/drawing/2014/main" id="{2195BBB5-48FE-9BB8-CF31-8653227FCF70}"/>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315;p4">
              <a:extLst>
                <a:ext uri="{FF2B5EF4-FFF2-40B4-BE49-F238E27FC236}">
                  <a16:creationId xmlns:a16="http://schemas.microsoft.com/office/drawing/2014/main" id="{912DB2CF-6FC3-BBE9-E62D-72AC1FAB673F}"/>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315;p4">
              <a:extLst>
                <a:ext uri="{FF2B5EF4-FFF2-40B4-BE49-F238E27FC236}">
                  <a16:creationId xmlns:a16="http://schemas.microsoft.com/office/drawing/2014/main" id="{108E1BAF-9720-84C2-85D7-F4C042F6200D}"/>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Rectangle: Single Corner Snipped 21">
              <a:extLst>
                <a:ext uri="{FF2B5EF4-FFF2-40B4-BE49-F238E27FC236}">
                  <a16:creationId xmlns:a16="http://schemas.microsoft.com/office/drawing/2014/main" id="{39C55568-51C9-AEE1-7E06-ED361CE4A03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Single Corner Snipped 22">
              <a:extLst>
                <a:ext uri="{FF2B5EF4-FFF2-40B4-BE49-F238E27FC236}">
                  <a16:creationId xmlns:a16="http://schemas.microsoft.com/office/drawing/2014/main" id="{28DD2A02-E493-F4F4-851B-8E5A2309CB99}"/>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Google Shape;114;p9">
            <a:extLst>
              <a:ext uri="{FF2B5EF4-FFF2-40B4-BE49-F238E27FC236}">
                <a16:creationId xmlns:a16="http://schemas.microsoft.com/office/drawing/2014/main" id="{236250B0-B5C4-7C82-DE52-BCF71D881723}"/>
              </a:ext>
            </a:extLst>
          </p:cNvPr>
          <p:cNvSpPr txBox="1"/>
          <p:nvPr/>
        </p:nvSpPr>
        <p:spPr>
          <a:xfrm>
            <a:off x="5456264" y="2196922"/>
            <a:ext cx="5446979"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Review the updates to the case scenario and answer the following questions: </a:t>
            </a:r>
          </a:p>
        </p:txBody>
      </p:sp>
      <p:sp>
        <p:nvSpPr>
          <p:cNvPr id="25" name="Google Shape;114;p9">
            <a:extLst>
              <a:ext uri="{FF2B5EF4-FFF2-40B4-BE49-F238E27FC236}">
                <a16:creationId xmlns:a16="http://schemas.microsoft.com/office/drawing/2014/main" id="{0561DBE2-6774-85EB-B855-B436ED711B11}"/>
              </a:ext>
            </a:extLst>
          </p:cNvPr>
          <p:cNvSpPr txBox="1"/>
          <p:nvPr/>
        </p:nvSpPr>
        <p:spPr>
          <a:xfrm>
            <a:off x="5456264" y="3433746"/>
            <a:ext cx="5446979" cy="2139007"/>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100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Is there an on-going need for monitoring and support? Explain your answer</a:t>
            </a:r>
          </a:p>
          <a:p>
            <a:pPr marL="342900" marR="0" lvl="0" indent="-342900" rtl="0">
              <a:lnSpc>
                <a:spcPct val="100000"/>
              </a:lnSpc>
              <a:spcBef>
                <a:spcPts val="0"/>
              </a:spcBef>
              <a:spcAft>
                <a:spcPts val="100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Are there still risks and/or outstanding needs? Explain your answer</a:t>
            </a:r>
          </a:p>
          <a:p>
            <a:pPr marL="342900" marR="0" lvl="0" indent="-342900" rtl="0">
              <a:lnSpc>
                <a:spcPct val="100000"/>
              </a:lnSpc>
              <a:spcBef>
                <a:spcPts val="0"/>
              </a:spcBef>
              <a:spcAft>
                <a:spcPts val="100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Do you recommend that this case will be closed?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2298B6-CB03-E64E-BC3A-D43B86C096C3}"/>
              </a:ext>
            </a:extLst>
          </p:cNvPr>
          <p:cNvSpPr/>
          <p:nvPr/>
        </p:nvSpPr>
        <p:spPr>
          <a:xfrm>
            <a:off x="3982199" y="1981921"/>
            <a:ext cx="3365500" cy="35433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4" name="Google Shape;424;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Identification and registration of UASC</a:t>
            </a:r>
            <a:endParaRPr dirty="0"/>
          </a:p>
        </p:txBody>
      </p:sp>
      <p:sp>
        <p:nvSpPr>
          <p:cNvPr id="425" name="Google Shape;425;p11"/>
          <p:cNvSpPr txBox="1"/>
          <p:nvPr/>
        </p:nvSpPr>
        <p:spPr>
          <a:xfrm>
            <a:off x="7991950" y="2424823"/>
            <a:ext cx="3170236" cy="258528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n-US" sz="1800" i="0" u="none" strike="noStrike" cap="none" dirty="0">
                <a:solidFill>
                  <a:schemeClr val="tx1"/>
                </a:solidFill>
                <a:latin typeface="+mn-lt"/>
                <a:ea typeface="Helvetica Neue"/>
                <a:cs typeface="Helvetica Neue"/>
                <a:sym typeface="Helvetica Neue"/>
              </a:rPr>
              <a:t>Identification should </a:t>
            </a:r>
            <a:r>
              <a:rPr lang="en-US" sz="1800" b="1" i="0" u="none" strike="noStrike" cap="none" dirty="0">
                <a:solidFill>
                  <a:schemeClr val="tx1"/>
                </a:solidFill>
                <a:latin typeface="+mn-lt"/>
                <a:ea typeface="Helvetica Neue"/>
                <a:cs typeface="Helvetica Neue"/>
                <a:sym typeface="Helvetica Neue"/>
              </a:rPr>
              <a:t>do no harm</a:t>
            </a:r>
          </a:p>
          <a:p>
            <a:pPr marR="0" lvl="0" algn="l" rtl="0">
              <a:spcBef>
                <a:spcPts val="0"/>
              </a:spcBef>
              <a:spcAft>
                <a:spcPts val="0"/>
              </a:spcAft>
              <a:buClr>
                <a:srgbClr val="6F3963"/>
              </a:buClr>
              <a:buSzPts val="2400"/>
            </a:pPr>
            <a:endParaRPr lang="en-US" sz="1800" b="1" dirty="0">
              <a:solidFill>
                <a:schemeClr val="tx1"/>
              </a:solidFill>
              <a:latin typeface="+mn-lt"/>
              <a:sym typeface="Helvetica Neue"/>
            </a:endParaRPr>
          </a:p>
          <a:p>
            <a:pPr>
              <a:buClr>
                <a:srgbClr val="6F3963"/>
              </a:buClr>
              <a:buSzPts val="2400"/>
            </a:pPr>
            <a:r>
              <a:rPr lang="en-US" sz="1800" i="0" strike="noStrike" cap="none" dirty="0">
                <a:solidFill>
                  <a:schemeClr val="tx1"/>
                </a:solidFill>
                <a:latin typeface="+mn-lt"/>
                <a:ea typeface="Helvetica Neue"/>
                <a:cs typeface="Helvetica Neue"/>
                <a:sym typeface="Helvetica Neue"/>
              </a:rPr>
              <a:t>Children at risk </a:t>
            </a:r>
            <a:r>
              <a:rPr lang="en-US" sz="1800" b="1" i="0" strike="noStrike" cap="none" dirty="0">
                <a:solidFill>
                  <a:schemeClr val="tx1"/>
                </a:solidFill>
                <a:latin typeface="+mn-lt"/>
                <a:ea typeface="Helvetica Neue"/>
                <a:cs typeface="Helvetica Neue"/>
                <a:sym typeface="Helvetica Neue"/>
              </a:rPr>
              <a:t>may need to be separated </a:t>
            </a:r>
            <a:r>
              <a:rPr lang="en-US" sz="1800" i="0" strike="noStrike" cap="none" dirty="0">
                <a:solidFill>
                  <a:schemeClr val="tx1"/>
                </a:solidFill>
                <a:latin typeface="+mn-lt"/>
                <a:ea typeface="Helvetica Neue"/>
                <a:cs typeface="Helvetica Neue"/>
                <a:sym typeface="Helvetica Neue"/>
              </a:rPr>
              <a:t>(by caseworkers) from their families/caregivers in exceptional circumstances for safety purposes</a:t>
            </a:r>
            <a:endParaRPr lang="en-US" sz="1800" dirty="0">
              <a:solidFill>
                <a:schemeClr val="tx1"/>
              </a:solidFill>
              <a:latin typeface="+mn-lt"/>
            </a:endParaRPr>
          </a:p>
        </p:txBody>
      </p:sp>
      <p:sp>
        <p:nvSpPr>
          <p:cNvPr id="3" name="TextBox 2">
            <a:extLst>
              <a:ext uri="{FF2B5EF4-FFF2-40B4-BE49-F238E27FC236}">
                <a16:creationId xmlns:a16="http://schemas.microsoft.com/office/drawing/2014/main" id="{5994295B-E223-FCD1-E097-4ECCAFDF9E2D}"/>
              </a:ext>
            </a:extLst>
          </p:cNvPr>
          <p:cNvSpPr txBox="1"/>
          <p:nvPr/>
        </p:nvSpPr>
        <p:spPr>
          <a:xfrm>
            <a:off x="4470864" y="2509520"/>
            <a:ext cx="2600325" cy="2585323"/>
          </a:xfrm>
          <a:prstGeom prst="rect">
            <a:avLst/>
          </a:prstGeom>
          <a:noFill/>
        </p:spPr>
        <p:txBody>
          <a:bodyPr wrap="square">
            <a:spAutoFit/>
          </a:bodyPr>
          <a:lstStyle/>
          <a:p>
            <a:r>
              <a:rPr lang="en-US" sz="1800" b="1" i="0" u="none" strike="noStrike" cap="none" dirty="0">
                <a:solidFill>
                  <a:schemeClr val="accent2">
                    <a:lumMod val="75000"/>
                  </a:schemeClr>
                </a:solidFill>
                <a:latin typeface="+mn-lt"/>
                <a:ea typeface="Helvetica Neue"/>
                <a:cs typeface="Helvetica Neue"/>
                <a:sym typeface="Helvetica Neue"/>
              </a:rPr>
              <a:t>IDENTIFICATION</a:t>
            </a:r>
          </a:p>
          <a:p>
            <a:endParaRPr lang="en-US" sz="1800" b="0" i="0" u="none" strike="noStrike" cap="none" dirty="0">
              <a:solidFill>
                <a:schemeClr val="dk1"/>
              </a:solidFill>
              <a:latin typeface="+mn-lt"/>
              <a:ea typeface="Helvetica Neue"/>
              <a:cs typeface="Helvetica Neue"/>
              <a:sym typeface="Helvetica Neue"/>
            </a:endParaRPr>
          </a:p>
          <a:p>
            <a:r>
              <a:rPr lang="en-US" sz="1800" b="0" i="0" u="none" strike="noStrike" cap="none" dirty="0">
                <a:solidFill>
                  <a:schemeClr val="dk1"/>
                </a:solidFill>
                <a:latin typeface="+mn-lt"/>
                <a:ea typeface="Helvetica Neue"/>
                <a:cs typeface="Helvetica Neue"/>
                <a:sym typeface="Helvetica Neue"/>
              </a:rPr>
              <a:t>the process of establishing which children have been separated from their families or other caregivers and where they may be found.</a:t>
            </a:r>
            <a:endParaRPr lang="en-US" sz="1800" dirty="0">
              <a:latin typeface="+mn-lt"/>
            </a:endParaRPr>
          </a:p>
        </p:txBody>
      </p:sp>
      <p:grpSp>
        <p:nvGrpSpPr>
          <p:cNvPr id="17" name="Group 16">
            <a:extLst>
              <a:ext uri="{FF2B5EF4-FFF2-40B4-BE49-F238E27FC236}">
                <a16:creationId xmlns:a16="http://schemas.microsoft.com/office/drawing/2014/main" id="{AA5D8F19-B4FD-247B-BC47-C8DE64ADD1A2}"/>
              </a:ext>
            </a:extLst>
          </p:cNvPr>
          <p:cNvGrpSpPr/>
          <p:nvPr/>
        </p:nvGrpSpPr>
        <p:grpSpPr>
          <a:xfrm flipH="1">
            <a:off x="1117591" y="1815398"/>
            <a:ext cx="1972431" cy="3518601"/>
            <a:chOff x="5102983" y="1330093"/>
            <a:chExt cx="611190" cy="1090296"/>
          </a:xfrm>
          <a:solidFill>
            <a:schemeClr val="accent2">
              <a:lumMod val="75000"/>
            </a:schemeClr>
          </a:solidFill>
        </p:grpSpPr>
        <p:grpSp>
          <p:nvGrpSpPr>
            <p:cNvPr id="18" name="Group 17">
              <a:extLst>
                <a:ext uri="{FF2B5EF4-FFF2-40B4-BE49-F238E27FC236}">
                  <a16:creationId xmlns:a16="http://schemas.microsoft.com/office/drawing/2014/main" id="{9168A009-6D35-B2ED-F382-F2DB76E6A40D}"/>
                </a:ext>
              </a:extLst>
            </p:cNvPr>
            <p:cNvGrpSpPr/>
            <p:nvPr/>
          </p:nvGrpSpPr>
          <p:grpSpPr>
            <a:xfrm>
              <a:off x="5157952" y="1808115"/>
              <a:ext cx="241654" cy="277569"/>
              <a:chOff x="2968390" y="1782471"/>
              <a:chExt cx="241654" cy="277569"/>
            </a:xfrm>
            <a:grpFill/>
          </p:grpSpPr>
          <p:sp>
            <p:nvSpPr>
              <p:cNvPr id="26" name="Round Same Side Corner Rectangle 25">
                <a:extLst>
                  <a:ext uri="{FF2B5EF4-FFF2-40B4-BE49-F238E27FC236}">
                    <a16:creationId xmlns:a16="http://schemas.microsoft.com/office/drawing/2014/main" id="{5EDD8EDC-9C5F-26C6-97AE-BE918391D1B4}"/>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ound Same Side Corner Rectangle 26">
                <a:extLst>
                  <a:ext uri="{FF2B5EF4-FFF2-40B4-BE49-F238E27FC236}">
                    <a16:creationId xmlns:a16="http://schemas.microsoft.com/office/drawing/2014/main" id="{50B23C3A-1F1B-05F7-5FBB-F8B27A197BA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Rectangle 18">
              <a:extLst>
                <a:ext uri="{FF2B5EF4-FFF2-40B4-BE49-F238E27FC236}">
                  <a16:creationId xmlns:a16="http://schemas.microsoft.com/office/drawing/2014/main" id="{87B1409B-D360-2324-C4DE-A76588B56FE3}"/>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ound Same Side Corner Rectangle 26">
              <a:extLst>
                <a:ext uri="{FF2B5EF4-FFF2-40B4-BE49-F238E27FC236}">
                  <a16:creationId xmlns:a16="http://schemas.microsoft.com/office/drawing/2014/main" id="{0B7AAD81-804E-1FB2-C6A8-E14466E6AEF8}"/>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Arrow Connector 20">
              <a:extLst>
                <a:ext uri="{FF2B5EF4-FFF2-40B4-BE49-F238E27FC236}">
                  <a16:creationId xmlns:a16="http://schemas.microsoft.com/office/drawing/2014/main" id="{EB97965C-D1A2-ECD9-4380-FD19B3569C6F}"/>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A302AF5-00F9-FF3E-A52F-4835DA7D07F6}"/>
                </a:ext>
              </a:extLst>
            </p:cNvPr>
            <p:cNvGrpSpPr/>
            <p:nvPr/>
          </p:nvGrpSpPr>
          <p:grpSpPr>
            <a:xfrm>
              <a:off x="5274909" y="1330093"/>
              <a:ext cx="439264" cy="1090296"/>
              <a:chOff x="4152776" y="1302447"/>
              <a:chExt cx="365595" cy="907443"/>
            </a:xfrm>
            <a:grpFill/>
          </p:grpSpPr>
          <p:sp>
            <p:nvSpPr>
              <p:cNvPr id="23" name="Flowchart: Manual Operation 22">
                <a:extLst>
                  <a:ext uri="{FF2B5EF4-FFF2-40B4-BE49-F238E27FC236}">
                    <a16:creationId xmlns:a16="http://schemas.microsoft.com/office/drawing/2014/main" id="{CBD366EC-9379-EC0A-295D-30D4A0839B89}"/>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ound Same Side Corner Rectangle 23">
                <a:extLst>
                  <a:ext uri="{FF2B5EF4-FFF2-40B4-BE49-F238E27FC236}">
                    <a16:creationId xmlns:a16="http://schemas.microsoft.com/office/drawing/2014/main" id="{60E3EB81-AC8D-BB21-A12D-97D97E3EFA8B}"/>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08A9E2A1-F69E-31EB-9968-09503441C39C}"/>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8431887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73248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96"/>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36" name="Google Shape;1736;p9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737" name="Google Shape;1737;p96"/>
          <p:cNvSpPr/>
          <p:nvPr/>
        </p:nvSpPr>
        <p:spPr>
          <a:xfrm>
            <a:off x="5570220" y="22124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38" name="Google Shape;1738;p96"/>
          <p:cNvSpPr txBox="1"/>
          <p:nvPr/>
        </p:nvSpPr>
        <p:spPr>
          <a:xfrm>
            <a:off x="3046686" y="3797920"/>
            <a:ext cx="6093372"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GB" sz="1800" b="0" i="0" u="none" strike="noStrike" cap="none" dirty="0">
                <a:solidFill>
                  <a:srgbClr val="000000"/>
                </a:solidFill>
                <a:latin typeface="+mn-lt"/>
                <a:ea typeface="Helvetica Neue"/>
                <a:cs typeface="Helvetica Neue"/>
                <a:sym typeface="Helvetica Neue"/>
              </a:rPr>
              <a:t>Case Closure for UASC follows the same principles as for general Case Management and may focus on (re)integration aspects after family reunification or placement in long term alternative care</a:t>
            </a:r>
            <a:endParaRPr lang="en-GB" sz="1800" dirty="0">
              <a:latin typeface="+mn-l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97"/>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dirty="0"/>
              <a:t>Closing session</a:t>
            </a:r>
            <a:endParaRPr dirty="0"/>
          </a:p>
        </p:txBody>
      </p:sp>
      <p:sp>
        <p:nvSpPr>
          <p:cNvPr id="4" name="Google Shape;191;p14">
            <a:extLst>
              <a:ext uri="{FF2B5EF4-FFF2-40B4-BE49-F238E27FC236}">
                <a16:creationId xmlns:a16="http://schemas.microsoft.com/office/drawing/2014/main" id="{E3A2820D-CA62-229C-E26E-3DB73B330311}"/>
              </a:ext>
            </a:extLst>
          </p:cNvPr>
          <p:cNvSpPr txBox="1"/>
          <p:nvPr/>
        </p:nvSpPr>
        <p:spPr>
          <a:xfrm>
            <a:off x="6689519" y="1410091"/>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OBJECTIVES</a:t>
            </a:r>
            <a:endParaRPr lang="en-US" sz="2000" spc="300" dirty="0">
              <a:solidFill>
                <a:schemeClr val="accent2">
                  <a:lumMod val="75000"/>
                </a:schemeClr>
              </a:solidFill>
            </a:endParaRPr>
          </a:p>
        </p:txBody>
      </p:sp>
      <p:sp>
        <p:nvSpPr>
          <p:cNvPr id="5" name="Google Shape;193;p14">
            <a:extLst>
              <a:ext uri="{FF2B5EF4-FFF2-40B4-BE49-F238E27FC236}">
                <a16:creationId xmlns:a16="http://schemas.microsoft.com/office/drawing/2014/main" id="{689DB773-84D2-2664-9EA4-57CCB528C053}"/>
              </a:ext>
            </a:extLst>
          </p:cNvPr>
          <p:cNvSpPr txBox="1"/>
          <p:nvPr/>
        </p:nvSpPr>
        <p:spPr>
          <a:xfrm>
            <a:off x="7559547" y="2447772"/>
            <a:ext cx="3836068" cy="299052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To recap and reinforce learning from this training</a:t>
            </a:r>
          </a:p>
          <a:p>
            <a:pPr marL="0" marR="0" lvl="0" indent="0" algn="l" rtl="0">
              <a:lnSpc>
                <a:spcPct val="107000"/>
              </a:lnSpc>
              <a:spcBef>
                <a:spcPts val="0"/>
              </a:spcBef>
              <a:spcAft>
                <a:spcPts val="0"/>
              </a:spcAft>
              <a:buClr>
                <a:srgbClr val="000000"/>
              </a:buClr>
              <a:buSzPts val="2400"/>
              <a:buFont typeface="Arial"/>
              <a:buNone/>
            </a:pPr>
            <a:endParaRPr lang="en-US" sz="2200" dirty="0"/>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To provide feedback on the training</a:t>
            </a: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To complete the post-training test</a:t>
            </a:r>
          </a:p>
        </p:txBody>
      </p:sp>
      <p:grpSp>
        <p:nvGrpSpPr>
          <p:cNvPr id="6" name="Google Shape;194;p14">
            <a:extLst>
              <a:ext uri="{FF2B5EF4-FFF2-40B4-BE49-F238E27FC236}">
                <a16:creationId xmlns:a16="http://schemas.microsoft.com/office/drawing/2014/main" id="{C21576C1-2578-BC26-9F04-B5B76C153F16}"/>
              </a:ext>
            </a:extLst>
          </p:cNvPr>
          <p:cNvGrpSpPr/>
          <p:nvPr/>
        </p:nvGrpSpPr>
        <p:grpSpPr>
          <a:xfrm>
            <a:off x="6689518" y="2542309"/>
            <a:ext cx="560331" cy="592814"/>
            <a:chOff x="243840" y="1676400"/>
            <a:chExt cx="701040" cy="741680"/>
          </a:xfrm>
          <a:solidFill>
            <a:schemeClr val="accent2">
              <a:lumMod val="75000"/>
            </a:schemeClr>
          </a:solidFill>
        </p:grpSpPr>
        <p:sp>
          <p:nvSpPr>
            <p:cNvPr id="7" name="Google Shape;195;p14">
              <a:extLst>
                <a:ext uri="{FF2B5EF4-FFF2-40B4-BE49-F238E27FC236}">
                  <a16:creationId xmlns:a16="http://schemas.microsoft.com/office/drawing/2014/main" id="{E7128963-9DC3-FDDE-5CD8-E0277A9922E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8" name="Google Shape;196;p14">
              <a:extLst>
                <a:ext uri="{FF2B5EF4-FFF2-40B4-BE49-F238E27FC236}">
                  <a16:creationId xmlns:a16="http://schemas.microsoft.com/office/drawing/2014/main" id="{8EB39A5D-03EC-0721-95C0-A635E9D5110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9" name="Google Shape;194;p14">
            <a:extLst>
              <a:ext uri="{FF2B5EF4-FFF2-40B4-BE49-F238E27FC236}">
                <a16:creationId xmlns:a16="http://schemas.microsoft.com/office/drawing/2014/main" id="{ABD68F1E-F62C-4B1E-26DF-2644C0FD6A45}"/>
              </a:ext>
            </a:extLst>
          </p:cNvPr>
          <p:cNvGrpSpPr/>
          <p:nvPr/>
        </p:nvGrpSpPr>
        <p:grpSpPr>
          <a:xfrm>
            <a:off x="6689518" y="3646626"/>
            <a:ext cx="560331" cy="592814"/>
            <a:chOff x="243840" y="1676400"/>
            <a:chExt cx="701040" cy="741680"/>
          </a:xfrm>
          <a:solidFill>
            <a:schemeClr val="accent2">
              <a:lumMod val="75000"/>
            </a:schemeClr>
          </a:solidFill>
        </p:grpSpPr>
        <p:sp>
          <p:nvSpPr>
            <p:cNvPr id="10" name="Google Shape;195;p14">
              <a:extLst>
                <a:ext uri="{FF2B5EF4-FFF2-40B4-BE49-F238E27FC236}">
                  <a16:creationId xmlns:a16="http://schemas.microsoft.com/office/drawing/2014/main" id="{E6C33DEF-9CD9-FEE3-7DC5-F60E201E744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C4B86C20-415C-7A60-D4BE-8579C30EE9D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12" name="Google Shape;194;p14">
            <a:extLst>
              <a:ext uri="{FF2B5EF4-FFF2-40B4-BE49-F238E27FC236}">
                <a16:creationId xmlns:a16="http://schemas.microsoft.com/office/drawing/2014/main" id="{73D3B721-E2B7-0A21-C85E-E5E181FB1D09}"/>
              </a:ext>
            </a:extLst>
          </p:cNvPr>
          <p:cNvGrpSpPr/>
          <p:nvPr/>
        </p:nvGrpSpPr>
        <p:grpSpPr>
          <a:xfrm>
            <a:off x="6689518" y="4713426"/>
            <a:ext cx="560331" cy="592814"/>
            <a:chOff x="243840" y="1676400"/>
            <a:chExt cx="701040" cy="741680"/>
          </a:xfrm>
          <a:solidFill>
            <a:schemeClr val="accent2">
              <a:lumMod val="75000"/>
            </a:schemeClr>
          </a:solidFill>
        </p:grpSpPr>
        <p:sp>
          <p:nvSpPr>
            <p:cNvPr id="13" name="Google Shape;195;p14">
              <a:extLst>
                <a:ext uri="{FF2B5EF4-FFF2-40B4-BE49-F238E27FC236}">
                  <a16:creationId xmlns:a16="http://schemas.microsoft.com/office/drawing/2014/main" id="{13DF7E2E-1BB6-D050-D504-84CA60B6582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4" name="Google Shape;196;p14">
              <a:extLst>
                <a:ext uri="{FF2B5EF4-FFF2-40B4-BE49-F238E27FC236}">
                  <a16:creationId xmlns:a16="http://schemas.microsoft.com/office/drawing/2014/main" id="{C69FABA1-9270-A5CF-E8FB-9B7FBFBED85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9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Recap</a:t>
            </a:r>
            <a:endParaRPr dirty="0"/>
          </a:p>
        </p:txBody>
      </p:sp>
      <p:sp>
        <p:nvSpPr>
          <p:cNvPr id="1780" name="Google Shape;1780;p98"/>
          <p:cNvSpPr txBox="1"/>
          <p:nvPr/>
        </p:nvSpPr>
        <p:spPr>
          <a:xfrm>
            <a:off x="7840745" y="3645164"/>
            <a:ext cx="295425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The steps involved in family tracing and the key actions and best practices at each step </a:t>
            </a:r>
            <a:endParaRPr sz="1800" dirty="0">
              <a:latin typeface="+mn-lt"/>
            </a:endParaRPr>
          </a:p>
        </p:txBody>
      </p:sp>
      <p:sp>
        <p:nvSpPr>
          <p:cNvPr id="1781" name="Google Shape;1781;p98"/>
          <p:cNvSpPr txBox="1"/>
          <p:nvPr/>
        </p:nvSpPr>
        <p:spPr>
          <a:xfrm>
            <a:off x="1054991" y="3645164"/>
            <a:ext cx="3059925"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Specific considerations for UASC throughout the case management cycle. </a:t>
            </a:r>
            <a:endParaRPr sz="1800" dirty="0">
              <a:latin typeface="+mn-lt"/>
            </a:endParaRPr>
          </a:p>
        </p:txBody>
      </p:sp>
      <p:sp>
        <p:nvSpPr>
          <p:cNvPr id="1782" name="Google Shape;1782;p98"/>
          <p:cNvSpPr txBox="1"/>
          <p:nvPr/>
        </p:nvSpPr>
        <p:spPr>
          <a:xfrm>
            <a:off x="4591109" y="3645164"/>
            <a:ext cx="277344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Why alternative care might be required in humanitarian crises and which care options are most appropriate</a:t>
            </a:r>
            <a:endParaRPr sz="1800" dirty="0">
              <a:latin typeface="+mn-lt"/>
            </a:endParaRPr>
          </a:p>
        </p:txBody>
      </p:sp>
      <p:grpSp>
        <p:nvGrpSpPr>
          <p:cNvPr id="2" name="Google Shape;293;p5">
            <a:extLst>
              <a:ext uri="{FF2B5EF4-FFF2-40B4-BE49-F238E27FC236}">
                <a16:creationId xmlns:a16="http://schemas.microsoft.com/office/drawing/2014/main" id="{CEF16822-F961-9066-A43B-E06F8B8FFE9F}"/>
              </a:ext>
            </a:extLst>
          </p:cNvPr>
          <p:cNvGrpSpPr/>
          <p:nvPr/>
        </p:nvGrpSpPr>
        <p:grpSpPr>
          <a:xfrm>
            <a:off x="1880627" y="2227729"/>
            <a:ext cx="1408652" cy="974395"/>
            <a:chOff x="6878053" y="1156317"/>
            <a:chExt cx="1431178" cy="1039513"/>
          </a:xfrm>
          <a:solidFill>
            <a:schemeClr val="accent2">
              <a:lumMod val="75000"/>
            </a:schemeClr>
          </a:solidFill>
        </p:grpSpPr>
        <p:grpSp>
          <p:nvGrpSpPr>
            <p:cNvPr id="3" name="Google Shape;294;p5">
              <a:extLst>
                <a:ext uri="{FF2B5EF4-FFF2-40B4-BE49-F238E27FC236}">
                  <a16:creationId xmlns:a16="http://schemas.microsoft.com/office/drawing/2014/main" id="{E9F29624-ECEE-5156-B394-D4F9E020FC5A}"/>
                </a:ext>
              </a:extLst>
            </p:cNvPr>
            <p:cNvGrpSpPr/>
            <p:nvPr/>
          </p:nvGrpSpPr>
          <p:grpSpPr>
            <a:xfrm>
              <a:off x="7672978" y="1156317"/>
              <a:ext cx="412941" cy="436880"/>
              <a:chOff x="243840" y="1676400"/>
              <a:chExt cx="701040" cy="741680"/>
            </a:xfrm>
            <a:grpFill/>
          </p:grpSpPr>
          <p:sp>
            <p:nvSpPr>
              <p:cNvPr id="6" name="Google Shape;295;p5">
                <a:extLst>
                  <a:ext uri="{FF2B5EF4-FFF2-40B4-BE49-F238E27FC236}">
                    <a16:creationId xmlns:a16="http://schemas.microsoft.com/office/drawing/2014/main" id="{E806744A-E0C5-B057-BC0D-4018C44257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7" name="Google Shape;296;p5">
                <a:extLst>
                  <a:ext uri="{FF2B5EF4-FFF2-40B4-BE49-F238E27FC236}">
                    <a16:creationId xmlns:a16="http://schemas.microsoft.com/office/drawing/2014/main" id="{C3149FD2-77A9-A5DA-AD9C-FDEFEF0FE2C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4" name="Google Shape;297;p5">
              <a:extLst>
                <a:ext uri="{FF2B5EF4-FFF2-40B4-BE49-F238E27FC236}">
                  <a16:creationId xmlns:a16="http://schemas.microsoft.com/office/drawing/2014/main" id="{7EB8ED8F-6F90-C7BB-E46F-AF1DA9901AD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5" name="Google Shape;298;p5">
              <a:extLst>
                <a:ext uri="{FF2B5EF4-FFF2-40B4-BE49-F238E27FC236}">
                  <a16:creationId xmlns:a16="http://schemas.microsoft.com/office/drawing/2014/main" id="{2B9C9F6D-C3A8-C59A-37A1-8C63F6F54D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grpSp>
        <p:nvGrpSpPr>
          <p:cNvPr id="8" name="Google Shape;293;p5">
            <a:extLst>
              <a:ext uri="{FF2B5EF4-FFF2-40B4-BE49-F238E27FC236}">
                <a16:creationId xmlns:a16="http://schemas.microsoft.com/office/drawing/2014/main" id="{7512CC73-876F-8601-F9E1-70D54ADADC62}"/>
              </a:ext>
            </a:extLst>
          </p:cNvPr>
          <p:cNvGrpSpPr/>
          <p:nvPr/>
        </p:nvGrpSpPr>
        <p:grpSpPr>
          <a:xfrm>
            <a:off x="5273505" y="2227729"/>
            <a:ext cx="1408652" cy="974395"/>
            <a:chOff x="6878053" y="1156317"/>
            <a:chExt cx="1431178" cy="1039513"/>
          </a:xfrm>
          <a:solidFill>
            <a:schemeClr val="accent2">
              <a:lumMod val="75000"/>
            </a:schemeClr>
          </a:solidFill>
        </p:grpSpPr>
        <p:grpSp>
          <p:nvGrpSpPr>
            <p:cNvPr id="9" name="Google Shape;294;p5">
              <a:extLst>
                <a:ext uri="{FF2B5EF4-FFF2-40B4-BE49-F238E27FC236}">
                  <a16:creationId xmlns:a16="http://schemas.microsoft.com/office/drawing/2014/main" id="{BF47ACDA-AC23-201B-3FAF-BBD9BEF96A4A}"/>
                </a:ext>
              </a:extLst>
            </p:cNvPr>
            <p:cNvGrpSpPr/>
            <p:nvPr/>
          </p:nvGrpSpPr>
          <p:grpSpPr>
            <a:xfrm>
              <a:off x="7672978" y="1156317"/>
              <a:ext cx="412941" cy="436880"/>
              <a:chOff x="243840" y="1676400"/>
              <a:chExt cx="701040" cy="741680"/>
            </a:xfrm>
            <a:grpFill/>
          </p:grpSpPr>
          <p:sp>
            <p:nvSpPr>
              <p:cNvPr id="12" name="Google Shape;295;p5">
                <a:extLst>
                  <a:ext uri="{FF2B5EF4-FFF2-40B4-BE49-F238E27FC236}">
                    <a16:creationId xmlns:a16="http://schemas.microsoft.com/office/drawing/2014/main" id="{7D38256C-3DA0-204C-008B-51F85F3E804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13" name="Google Shape;296;p5">
                <a:extLst>
                  <a:ext uri="{FF2B5EF4-FFF2-40B4-BE49-F238E27FC236}">
                    <a16:creationId xmlns:a16="http://schemas.microsoft.com/office/drawing/2014/main" id="{C63D2A90-C1C8-8F35-0FFB-53FC04F3765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10" name="Google Shape;297;p5">
              <a:extLst>
                <a:ext uri="{FF2B5EF4-FFF2-40B4-BE49-F238E27FC236}">
                  <a16:creationId xmlns:a16="http://schemas.microsoft.com/office/drawing/2014/main" id="{C585646A-2000-CE9B-B33D-477E4277489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11" name="Google Shape;298;p5">
              <a:extLst>
                <a:ext uri="{FF2B5EF4-FFF2-40B4-BE49-F238E27FC236}">
                  <a16:creationId xmlns:a16="http://schemas.microsoft.com/office/drawing/2014/main" id="{8593B114-8222-12B2-8983-E357997C570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grpSp>
        <p:nvGrpSpPr>
          <p:cNvPr id="14" name="Google Shape;293;p5">
            <a:extLst>
              <a:ext uri="{FF2B5EF4-FFF2-40B4-BE49-F238E27FC236}">
                <a16:creationId xmlns:a16="http://schemas.microsoft.com/office/drawing/2014/main" id="{B18FD083-E0AF-487F-CDE9-1B2F31566477}"/>
              </a:ext>
            </a:extLst>
          </p:cNvPr>
          <p:cNvGrpSpPr/>
          <p:nvPr/>
        </p:nvGrpSpPr>
        <p:grpSpPr>
          <a:xfrm>
            <a:off x="8613546" y="2227729"/>
            <a:ext cx="1408652" cy="974395"/>
            <a:chOff x="6878053" y="1156317"/>
            <a:chExt cx="1431178" cy="1039513"/>
          </a:xfrm>
          <a:solidFill>
            <a:schemeClr val="accent2">
              <a:lumMod val="75000"/>
            </a:schemeClr>
          </a:solidFill>
        </p:grpSpPr>
        <p:grpSp>
          <p:nvGrpSpPr>
            <p:cNvPr id="15" name="Google Shape;294;p5">
              <a:extLst>
                <a:ext uri="{FF2B5EF4-FFF2-40B4-BE49-F238E27FC236}">
                  <a16:creationId xmlns:a16="http://schemas.microsoft.com/office/drawing/2014/main" id="{27FA0544-6AAB-9EB5-E3F9-64E6D46D778F}"/>
                </a:ext>
              </a:extLst>
            </p:cNvPr>
            <p:cNvGrpSpPr/>
            <p:nvPr/>
          </p:nvGrpSpPr>
          <p:grpSpPr>
            <a:xfrm>
              <a:off x="7672978" y="1156317"/>
              <a:ext cx="412941" cy="436880"/>
              <a:chOff x="243840" y="1676400"/>
              <a:chExt cx="701040" cy="741680"/>
            </a:xfrm>
            <a:grpFill/>
          </p:grpSpPr>
          <p:sp>
            <p:nvSpPr>
              <p:cNvPr id="18" name="Google Shape;295;p5">
                <a:extLst>
                  <a:ext uri="{FF2B5EF4-FFF2-40B4-BE49-F238E27FC236}">
                    <a16:creationId xmlns:a16="http://schemas.microsoft.com/office/drawing/2014/main" id="{AD499AC7-3FA1-4AAF-6308-DC7B4AE95A5E}"/>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19" name="Google Shape;296;p5">
                <a:extLst>
                  <a:ext uri="{FF2B5EF4-FFF2-40B4-BE49-F238E27FC236}">
                    <a16:creationId xmlns:a16="http://schemas.microsoft.com/office/drawing/2014/main" id="{78C70D30-EECC-023C-B98F-1DC4B85CD11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16" name="Google Shape;297;p5">
              <a:extLst>
                <a:ext uri="{FF2B5EF4-FFF2-40B4-BE49-F238E27FC236}">
                  <a16:creationId xmlns:a16="http://schemas.microsoft.com/office/drawing/2014/main" id="{F99DECB5-04AA-D18E-0149-6BD7684E1B2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17" name="Google Shape;298;p5">
              <a:extLst>
                <a:ext uri="{FF2B5EF4-FFF2-40B4-BE49-F238E27FC236}">
                  <a16:creationId xmlns:a16="http://schemas.microsoft.com/office/drawing/2014/main" id="{A0076B51-39D2-2718-5EB7-C3732F5298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9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End of Module 2</a:t>
            </a:r>
            <a:endParaRPr dirty="0"/>
          </a:p>
        </p:txBody>
      </p:sp>
      <p:sp>
        <p:nvSpPr>
          <p:cNvPr id="2" name="Speech Bubble: Rectangle with Corners Rounded 1">
            <a:extLst>
              <a:ext uri="{FF2B5EF4-FFF2-40B4-BE49-F238E27FC236}">
                <a16:creationId xmlns:a16="http://schemas.microsoft.com/office/drawing/2014/main" id="{916B89FC-55A5-ABB2-C5C0-9C306028FCCF}"/>
              </a:ext>
            </a:extLst>
          </p:cNvPr>
          <p:cNvSpPr/>
          <p:nvPr/>
        </p:nvSpPr>
        <p:spPr>
          <a:xfrm>
            <a:off x="838200" y="2182283"/>
            <a:ext cx="3011003" cy="2493433"/>
          </a:xfrm>
          <a:prstGeom prst="wedgeRoundRectCallout">
            <a:avLst>
              <a:gd name="adj1" fmla="val -9127"/>
              <a:gd name="adj2" fmla="val 6957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Reflection on what I learned today</a:t>
            </a:r>
          </a:p>
        </p:txBody>
      </p:sp>
      <p:sp>
        <p:nvSpPr>
          <p:cNvPr id="3" name="Speech Bubble: Rectangle with Corners Rounded 2">
            <a:extLst>
              <a:ext uri="{FF2B5EF4-FFF2-40B4-BE49-F238E27FC236}">
                <a16:creationId xmlns:a16="http://schemas.microsoft.com/office/drawing/2014/main" id="{1EC83E4E-B09D-2FA7-758C-951C5962356D}"/>
              </a:ext>
            </a:extLst>
          </p:cNvPr>
          <p:cNvSpPr/>
          <p:nvPr/>
        </p:nvSpPr>
        <p:spPr>
          <a:xfrm>
            <a:off x="4590498" y="2182283"/>
            <a:ext cx="3011003" cy="2493433"/>
          </a:xfrm>
          <a:prstGeom prst="wedgeRoundRectCallout">
            <a:avLst>
              <a:gd name="adj1" fmla="val 237"/>
              <a:gd name="adj2" fmla="val 6768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Next steps</a:t>
            </a:r>
          </a:p>
        </p:txBody>
      </p:sp>
      <p:sp>
        <p:nvSpPr>
          <p:cNvPr id="4" name="Speech Bubble: Rectangle with Corners Rounded 3">
            <a:extLst>
              <a:ext uri="{FF2B5EF4-FFF2-40B4-BE49-F238E27FC236}">
                <a16:creationId xmlns:a16="http://schemas.microsoft.com/office/drawing/2014/main" id="{3D2DEC5B-2FA2-1E19-44FB-D0BFFBC5306F}"/>
              </a:ext>
            </a:extLst>
          </p:cNvPr>
          <p:cNvSpPr/>
          <p:nvPr/>
        </p:nvSpPr>
        <p:spPr>
          <a:xfrm>
            <a:off x="8342797" y="2182283"/>
            <a:ext cx="3011003" cy="2493433"/>
          </a:xfrm>
          <a:prstGeom prst="wedgeRoundRectCallout">
            <a:avLst>
              <a:gd name="adj1" fmla="val 237"/>
              <a:gd name="adj2" fmla="val 6768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Closing</a:t>
            </a:r>
          </a:p>
        </p:txBody>
      </p:sp>
      <p:grpSp>
        <p:nvGrpSpPr>
          <p:cNvPr id="5" name="Group 4">
            <a:extLst>
              <a:ext uri="{FF2B5EF4-FFF2-40B4-BE49-F238E27FC236}">
                <a16:creationId xmlns:a16="http://schemas.microsoft.com/office/drawing/2014/main" id="{A01CF7B9-D0E4-704A-F974-19B2A2331FF8}"/>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831A4ECB-11AB-D586-6B3C-A3A757C5DAB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 name="Group 6">
              <a:extLst>
                <a:ext uri="{FF2B5EF4-FFF2-40B4-BE49-F238E27FC236}">
                  <a16:creationId xmlns:a16="http://schemas.microsoft.com/office/drawing/2014/main" id="{58C3EBFA-71DF-5C20-638B-FE63C5D9588C}"/>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7B6764E5-9C45-0B06-5324-E784F6885332}"/>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108</a:t>
                </a:r>
              </a:p>
            </p:txBody>
          </p:sp>
          <p:sp>
            <p:nvSpPr>
              <p:cNvPr id="12" name="Rectangle 11">
                <a:extLst>
                  <a:ext uri="{FF2B5EF4-FFF2-40B4-BE49-F238E27FC236}">
                    <a16:creationId xmlns:a16="http://schemas.microsoft.com/office/drawing/2014/main" id="{868AD710-876F-062A-531A-13A26E4396DF}"/>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44D66EF0-2C1D-B01E-47C4-298B0F0A7E0E}"/>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6612468E-C65E-1344-9585-79070EA08CA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D553BB54-03A1-2E00-0B0A-BB335DC4E4B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10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Post-training test</a:t>
            </a:r>
            <a:endParaRPr dirty="0"/>
          </a:p>
        </p:txBody>
      </p:sp>
      <p:sp>
        <p:nvSpPr>
          <p:cNvPr id="10" name="Google Shape;114;p9">
            <a:extLst>
              <a:ext uri="{FF2B5EF4-FFF2-40B4-BE49-F238E27FC236}">
                <a16:creationId xmlns:a16="http://schemas.microsoft.com/office/drawing/2014/main" id="{0DB8517D-07C2-E438-3553-0CB25ECE72A5}"/>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243E57BB-BAC0-0A42-AD50-30413B781A20}"/>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E5677D99-8274-79C3-CFEE-EB7085B4CFDC}"/>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ABAEA6E0-ECD6-DD4A-E331-474324BD51FA}"/>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BF05DFA9-157D-B907-B81C-846DF5FFF71A}"/>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F465FE5E-DE7F-6BA9-19F2-2265820F00F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2" name="Group 21">
            <a:extLst>
              <a:ext uri="{FF2B5EF4-FFF2-40B4-BE49-F238E27FC236}">
                <a16:creationId xmlns:a16="http://schemas.microsoft.com/office/drawing/2014/main" id="{0E251AD5-B607-6303-541C-F0C3DDE7C12E}"/>
              </a:ext>
            </a:extLst>
          </p:cNvPr>
          <p:cNvGrpSpPr/>
          <p:nvPr/>
        </p:nvGrpSpPr>
        <p:grpSpPr>
          <a:xfrm>
            <a:off x="4793529" y="2151606"/>
            <a:ext cx="2604941" cy="3343658"/>
            <a:chOff x="8504764" y="2532606"/>
            <a:chExt cx="716877" cy="920171"/>
          </a:xfrm>
        </p:grpSpPr>
        <p:sp>
          <p:nvSpPr>
            <p:cNvPr id="17" name="Rectangle 16">
              <a:extLst>
                <a:ext uri="{FF2B5EF4-FFF2-40B4-BE49-F238E27FC236}">
                  <a16:creationId xmlns:a16="http://schemas.microsoft.com/office/drawing/2014/main" id="{669CCF91-3627-30B6-B5CF-096D627E60E4}"/>
                </a:ext>
              </a:extLst>
            </p:cNvPr>
            <p:cNvSpPr/>
            <p:nvPr/>
          </p:nvSpPr>
          <p:spPr>
            <a:xfrm>
              <a:off x="8504764" y="2532606"/>
              <a:ext cx="716877" cy="9201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grpSp>
          <p:nvGrpSpPr>
            <p:cNvPr id="18" name="Group 17">
              <a:extLst>
                <a:ext uri="{FF2B5EF4-FFF2-40B4-BE49-F238E27FC236}">
                  <a16:creationId xmlns:a16="http://schemas.microsoft.com/office/drawing/2014/main" id="{9B4E1217-BD42-C911-C70C-B7710B20E58A}"/>
                </a:ext>
              </a:extLst>
            </p:cNvPr>
            <p:cNvGrpSpPr/>
            <p:nvPr/>
          </p:nvGrpSpPr>
          <p:grpSpPr>
            <a:xfrm rot="1586735">
              <a:off x="8665155" y="2997194"/>
              <a:ext cx="111466" cy="388301"/>
              <a:chOff x="2121760" y="2323613"/>
              <a:chExt cx="200377" cy="825212"/>
            </a:xfrm>
            <a:solidFill>
              <a:schemeClr val="bg1"/>
            </a:solidFill>
          </p:grpSpPr>
          <p:sp>
            <p:nvSpPr>
              <p:cNvPr id="19" name="Isosceles Triangle 18">
                <a:extLst>
                  <a:ext uri="{FF2B5EF4-FFF2-40B4-BE49-F238E27FC236}">
                    <a16:creationId xmlns:a16="http://schemas.microsoft.com/office/drawing/2014/main" id="{F5843357-2FE9-DFDA-F029-512C76C9660F}"/>
                  </a:ext>
                </a:extLst>
              </p:cNvPr>
              <p:cNvSpPr/>
              <p:nvPr/>
            </p:nvSpPr>
            <p:spPr>
              <a:xfrm>
                <a:off x="2121760" y="2323613"/>
                <a:ext cx="200377" cy="1727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D30791D2-6F25-BA56-57F4-F1616E0EB3B8}"/>
                  </a:ext>
                </a:extLst>
              </p:cNvPr>
              <p:cNvSpPr/>
              <p:nvPr/>
            </p:nvSpPr>
            <p:spPr>
              <a:xfrm>
                <a:off x="2121760" y="2496166"/>
                <a:ext cx="200377" cy="652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Rectangle: Rounded Corners 20">
              <a:extLst>
                <a:ext uri="{FF2B5EF4-FFF2-40B4-BE49-F238E27FC236}">
                  <a16:creationId xmlns:a16="http://schemas.microsoft.com/office/drawing/2014/main" id="{21A64455-8A15-798E-6132-874CD6A2C846}"/>
                </a:ext>
              </a:extLst>
            </p:cNvPr>
            <p:cNvSpPr/>
            <p:nvPr/>
          </p:nvSpPr>
          <p:spPr>
            <a:xfrm>
              <a:off x="8626138" y="2662418"/>
              <a:ext cx="491439" cy="2370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23"/>
        <p:cNvGrpSpPr/>
        <p:nvPr/>
      </p:nvGrpSpPr>
      <p:grpSpPr>
        <a:xfrm>
          <a:off x="0" y="0"/>
          <a:ext cx="0" cy="0"/>
          <a:chOff x="0" y="0"/>
          <a:chExt cx="0" cy="0"/>
        </a:xfrm>
      </p:grpSpPr>
      <p:sp>
        <p:nvSpPr>
          <p:cNvPr id="6" name="Title 72">
            <a:extLst>
              <a:ext uri="{FF2B5EF4-FFF2-40B4-BE49-F238E27FC236}">
                <a16:creationId xmlns:a16="http://schemas.microsoft.com/office/drawing/2014/main" id="{77E9D5D9-7AEA-DADB-9E23-8FD9090989A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74801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Where and how can we identify UASC?</a:t>
            </a:r>
            <a:endParaRPr dirty="0">
              <a:highlight>
                <a:srgbClr val="FFFF00"/>
              </a:highlight>
            </a:endParaRPr>
          </a:p>
        </p:txBody>
      </p:sp>
      <p:grpSp>
        <p:nvGrpSpPr>
          <p:cNvPr id="2" name="Google Shape;387;p9">
            <a:extLst>
              <a:ext uri="{FF2B5EF4-FFF2-40B4-BE49-F238E27FC236}">
                <a16:creationId xmlns:a16="http://schemas.microsoft.com/office/drawing/2014/main" id="{70E904F4-9FB3-9760-96D5-7EA0A0D077C6}"/>
              </a:ext>
            </a:extLst>
          </p:cNvPr>
          <p:cNvGrpSpPr/>
          <p:nvPr/>
        </p:nvGrpSpPr>
        <p:grpSpPr>
          <a:xfrm>
            <a:off x="1480175" y="1755344"/>
            <a:ext cx="902014" cy="1381401"/>
            <a:chOff x="697842" y="3315817"/>
            <a:chExt cx="514964" cy="822818"/>
          </a:xfrm>
        </p:grpSpPr>
        <p:sp>
          <p:nvSpPr>
            <p:cNvPr id="3" name="Google Shape;388;p9">
              <a:extLst>
                <a:ext uri="{FF2B5EF4-FFF2-40B4-BE49-F238E27FC236}">
                  <a16:creationId xmlns:a16="http://schemas.microsoft.com/office/drawing/2014/main" id="{42E50ABC-C3F4-B71C-0127-B6A488B1635F}"/>
                </a:ext>
              </a:extLst>
            </p:cNvPr>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Google Shape;389;p9">
              <a:extLst>
                <a:ext uri="{FF2B5EF4-FFF2-40B4-BE49-F238E27FC236}">
                  <a16:creationId xmlns:a16="http://schemas.microsoft.com/office/drawing/2014/main" id="{5B000398-C3D5-02FB-58C7-79D5E80722D5}"/>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 name="Google Shape;390;p9">
              <a:extLst>
                <a:ext uri="{FF2B5EF4-FFF2-40B4-BE49-F238E27FC236}">
                  <a16:creationId xmlns:a16="http://schemas.microsoft.com/office/drawing/2014/main" id="{10514E00-2AA4-1ACB-87E5-B75A22019F0C}"/>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grpSp>
        <p:nvGrpSpPr>
          <p:cNvPr id="8" name="Group 7">
            <a:extLst>
              <a:ext uri="{FF2B5EF4-FFF2-40B4-BE49-F238E27FC236}">
                <a16:creationId xmlns:a16="http://schemas.microsoft.com/office/drawing/2014/main" id="{08C73FC7-A30A-7344-D54B-947E661BF842}"/>
              </a:ext>
            </a:extLst>
          </p:cNvPr>
          <p:cNvGrpSpPr/>
          <p:nvPr/>
        </p:nvGrpSpPr>
        <p:grpSpPr>
          <a:xfrm>
            <a:off x="4351499" y="1758306"/>
            <a:ext cx="1501790" cy="1378437"/>
            <a:chOff x="6955476" y="4970817"/>
            <a:chExt cx="500332" cy="459236"/>
          </a:xfrm>
          <a:solidFill>
            <a:schemeClr val="accent2">
              <a:lumMod val="75000"/>
            </a:schemeClr>
          </a:solidFill>
        </p:grpSpPr>
        <p:sp>
          <p:nvSpPr>
            <p:cNvPr id="6" name="Trapezoid 5">
              <a:extLst>
                <a:ext uri="{FF2B5EF4-FFF2-40B4-BE49-F238E27FC236}">
                  <a16:creationId xmlns:a16="http://schemas.microsoft.com/office/drawing/2014/main" id="{40FBAF0E-F57F-9574-AF05-8B7B163EE5F3}"/>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7EB3CBC5-BF77-7E28-D83F-2E752BA0E7ED}"/>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6AAE5DD5-F350-CC1E-4636-E83926AC79EE}"/>
              </a:ext>
            </a:extLst>
          </p:cNvPr>
          <p:cNvGrpSpPr/>
          <p:nvPr/>
        </p:nvGrpSpPr>
        <p:grpSpPr>
          <a:xfrm>
            <a:off x="7470972" y="1483041"/>
            <a:ext cx="1990528" cy="1757386"/>
            <a:chOff x="8763625" y="1836970"/>
            <a:chExt cx="1969916" cy="1739188"/>
          </a:xfrm>
          <a:solidFill>
            <a:schemeClr val="accent2">
              <a:lumMod val="75000"/>
            </a:schemeClr>
          </a:solidFill>
        </p:grpSpPr>
        <p:grpSp>
          <p:nvGrpSpPr>
            <p:cNvPr id="10" name="Group 9">
              <a:extLst>
                <a:ext uri="{FF2B5EF4-FFF2-40B4-BE49-F238E27FC236}">
                  <a16:creationId xmlns:a16="http://schemas.microsoft.com/office/drawing/2014/main" id="{F66FF9A8-4CCB-91CB-E5A1-4424E0343830}"/>
                </a:ext>
              </a:extLst>
            </p:cNvPr>
            <p:cNvGrpSpPr/>
            <p:nvPr/>
          </p:nvGrpSpPr>
          <p:grpSpPr>
            <a:xfrm>
              <a:off x="8763625" y="2497555"/>
              <a:ext cx="803050" cy="737089"/>
              <a:chOff x="6376458" y="4851543"/>
              <a:chExt cx="774687" cy="711057"/>
            </a:xfrm>
            <a:grpFill/>
          </p:grpSpPr>
          <p:sp>
            <p:nvSpPr>
              <p:cNvPr id="17" name="Trapezoid 16">
                <a:extLst>
                  <a:ext uri="{FF2B5EF4-FFF2-40B4-BE49-F238E27FC236}">
                    <a16:creationId xmlns:a16="http://schemas.microsoft.com/office/drawing/2014/main" id="{78FB467C-6BEB-AE04-9594-5E9B3795C346}"/>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AF747017-0BF4-BD8B-1D3C-482AFAD0BFA0}"/>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E2CCC00F-9DC4-C675-A246-1EA37045D69A}"/>
                </a:ext>
              </a:extLst>
            </p:cNvPr>
            <p:cNvSpPr/>
            <p:nvPr/>
          </p:nvSpPr>
          <p:spPr>
            <a:xfrm>
              <a:off x="10068668" y="2154897"/>
              <a:ext cx="327130" cy="531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EDB84C96-435F-3EDE-E945-0DD659109E7C}"/>
                </a:ext>
              </a:extLst>
            </p:cNvPr>
            <p:cNvSpPr/>
            <p:nvPr/>
          </p:nvSpPr>
          <p:spPr>
            <a:xfrm>
              <a:off x="9899527" y="2929078"/>
              <a:ext cx="661638" cy="647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88BADDCC-9B1A-6201-D730-EF649F118D95}"/>
                </a:ext>
              </a:extLst>
            </p:cNvPr>
            <p:cNvSpPr/>
            <p:nvPr/>
          </p:nvSpPr>
          <p:spPr>
            <a:xfrm>
              <a:off x="9730922" y="2325816"/>
              <a:ext cx="1002619" cy="36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rapezoid 19">
              <a:extLst>
                <a:ext uri="{FF2B5EF4-FFF2-40B4-BE49-F238E27FC236}">
                  <a16:creationId xmlns:a16="http://schemas.microsoft.com/office/drawing/2014/main" id="{785A1CF6-AD91-A858-4A25-EAB288E9B2AA}"/>
                </a:ext>
              </a:extLst>
            </p:cNvPr>
            <p:cNvSpPr/>
            <p:nvPr/>
          </p:nvSpPr>
          <p:spPr>
            <a:xfrm>
              <a:off x="10068667" y="1836970"/>
              <a:ext cx="327131" cy="360493"/>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EA885E89-A482-B608-CFA6-652B6829E754}"/>
                </a:ext>
              </a:extLst>
            </p:cNvPr>
            <p:cNvSpPr/>
            <p:nvPr/>
          </p:nvSpPr>
          <p:spPr>
            <a:xfrm>
              <a:off x="10071903" y="3188570"/>
              <a:ext cx="323895" cy="387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Google Shape;425;p11">
            <a:extLst>
              <a:ext uri="{FF2B5EF4-FFF2-40B4-BE49-F238E27FC236}">
                <a16:creationId xmlns:a16="http://schemas.microsoft.com/office/drawing/2014/main" id="{049E9E46-F506-BAEB-4F35-71465A8F6EA1}"/>
              </a:ext>
            </a:extLst>
          </p:cNvPr>
          <p:cNvSpPr txBox="1"/>
          <p:nvPr/>
        </p:nvSpPr>
        <p:spPr>
          <a:xfrm>
            <a:off x="838200" y="3552250"/>
            <a:ext cx="2114184"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n-US" sz="1800" i="0" u="none" strike="noStrike" cap="none" dirty="0">
                <a:solidFill>
                  <a:schemeClr val="tx1"/>
                </a:solidFill>
                <a:latin typeface="+mn-lt"/>
                <a:ea typeface="Helvetica Neue"/>
                <a:cs typeface="Helvetica Neue"/>
                <a:sym typeface="Helvetica Neue"/>
              </a:rPr>
              <a:t>Alone, or in groups with or without supervision/ support</a:t>
            </a:r>
          </a:p>
        </p:txBody>
      </p:sp>
      <p:sp>
        <p:nvSpPr>
          <p:cNvPr id="25" name="Google Shape;425;p11">
            <a:extLst>
              <a:ext uri="{FF2B5EF4-FFF2-40B4-BE49-F238E27FC236}">
                <a16:creationId xmlns:a16="http://schemas.microsoft.com/office/drawing/2014/main" id="{FC04008A-606D-1F92-D3F6-C1B50B396540}"/>
              </a:ext>
            </a:extLst>
          </p:cNvPr>
          <p:cNvSpPr txBox="1"/>
          <p:nvPr/>
        </p:nvSpPr>
        <p:spPr>
          <a:xfrm>
            <a:off x="3269518" y="3552250"/>
            <a:ext cx="3194782"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n-US" sz="1800" i="0" u="none" strike="noStrike" cap="none" dirty="0">
                <a:solidFill>
                  <a:schemeClr val="tx1"/>
                </a:solidFill>
                <a:latin typeface="+mn-lt"/>
                <a:ea typeface="Helvetica Neue"/>
                <a:cs typeface="Helvetica Neue"/>
                <a:sym typeface="Helvetica Neue"/>
              </a:rPr>
              <a:t>In formal or informal/ spontaneous alternative care: family/kinship care, foster care, small group homes, supervised independent living arrangements, child-headed households and residential care</a:t>
            </a:r>
          </a:p>
        </p:txBody>
      </p:sp>
      <p:sp>
        <p:nvSpPr>
          <p:cNvPr id="26" name="Google Shape;425;p11">
            <a:extLst>
              <a:ext uri="{FF2B5EF4-FFF2-40B4-BE49-F238E27FC236}">
                <a16:creationId xmlns:a16="http://schemas.microsoft.com/office/drawing/2014/main" id="{FA7DCC18-B868-854C-19F8-17BFF05EE6B9}"/>
              </a:ext>
            </a:extLst>
          </p:cNvPr>
          <p:cNvSpPr txBox="1"/>
          <p:nvPr/>
        </p:nvSpPr>
        <p:spPr>
          <a:xfrm>
            <a:off x="7098568" y="3552250"/>
            <a:ext cx="4394932"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n-US" sz="1800" i="0" u="none" strike="noStrike" cap="none" dirty="0">
                <a:solidFill>
                  <a:schemeClr val="tx1"/>
                </a:solidFill>
                <a:latin typeface="+mn-lt"/>
                <a:ea typeface="Helvetica Neue"/>
                <a:cs typeface="Helvetica Neue"/>
                <a:sym typeface="Helvetica Neue"/>
              </a:rPr>
              <a:t>In churches, mosques, hospitals/health centers, feeding centers, boarding schools, welfare institutions, temporary shelters, marketplaces, places frequented by children working and living on the streets, in or around military camps or schools, and camps for refugees or internally displaced persons. </a:t>
            </a:r>
          </a:p>
        </p:txBody>
      </p:sp>
      <p:grpSp>
        <p:nvGrpSpPr>
          <p:cNvPr id="27" name="Google Shape;387;p9">
            <a:extLst>
              <a:ext uri="{FF2B5EF4-FFF2-40B4-BE49-F238E27FC236}">
                <a16:creationId xmlns:a16="http://schemas.microsoft.com/office/drawing/2014/main" id="{4F3CB666-F948-91CB-4B14-14150D784BCA}"/>
              </a:ext>
            </a:extLst>
          </p:cNvPr>
          <p:cNvGrpSpPr/>
          <p:nvPr/>
        </p:nvGrpSpPr>
        <p:grpSpPr>
          <a:xfrm>
            <a:off x="3926021" y="2712788"/>
            <a:ext cx="327012" cy="500807"/>
            <a:chOff x="697842" y="3315817"/>
            <a:chExt cx="514964" cy="822818"/>
          </a:xfrm>
        </p:grpSpPr>
        <p:sp>
          <p:nvSpPr>
            <p:cNvPr id="28" name="Google Shape;388;p9">
              <a:extLst>
                <a:ext uri="{FF2B5EF4-FFF2-40B4-BE49-F238E27FC236}">
                  <a16:creationId xmlns:a16="http://schemas.microsoft.com/office/drawing/2014/main" id="{6F9AF667-7728-C145-9D0E-AE5F8572CA4F}"/>
                </a:ext>
              </a:extLst>
            </p:cNvPr>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9" name="Google Shape;389;p9">
              <a:extLst>
                <a:ext uri="{FF2B5EF4-FFF2-40B4-BE49-F238E27FC236}">
                  <a16:creationId xmlns:a16="http://schemas.microsoft.com/office/drawing/2014/main" id="{629EFAAE-470B-C0C9-37D0-DD9EE11A96B9}"/>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390;p9">
              <a:extLst>
                <a:ext uri="{FF2B5EF4-FFF2-40B4-BE49-F238E27FC236}">
                  <a16:creationId xmlns:a16="http://schemas.microsoft.com/office/drawing/2014/main" id="{C415C421-7212-DF8F-00D7-0303F9A05306}"/>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grpSp>
        <p:nvGrpSpPr>
          <p:cNvPr id="31" name="Google Shape;387;p9">
            <a:extLst>
              <a:ext uri="{FF2B5EF4-FFF2-40B4-BE49-F238E27FC236}">
                <a16:creationId xmlns:a16="http://schemas.microsoft.com/office/drawing/2014/main" id="{2F984414-1CE3-3FCC-0099-39C4896C7659}"/>
              </a:ext>
            </a:extLst>
          </p:cNvPr>
          <p:cNvGrpSpPr/>
          <p:nvPr/>
        </p:nvGrpSpPr>
        <p:grpSpPr>
          <a:xfrm>
            <a:off x="9636330" y="2382343"/>
            <a:ext cx="327012" cy="500807"/>
            <a:chOff x="697842" y="3315817"/>
            <a:chExt cx="514964" cy="822818"/>
          </a:xfrm>
        </p:grpSpPr>
        <p:sp>
          <p:nvSpPr>
            <p:cNvPr id="32" name="Google Shape;388;p9">
              <a:extLst>
                <a:ext uri="{FF2B5EF4-FFF2-40B4-BE49-F238E27FC236}">
                  <a16:creationId xmlns:a16="http://schemas.microsoft.com/office/drawing/2014/main" id="{BF4ABF5D-BB75-5CDB-15AB-F42ADC8278C1}"/>
                </a:ext>
              </a:extLst>
            </p:cNvPr>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389;p9">
              <a:extLst>
                <a:ext uri="{FF2B5EF4-FFF2-40B4-BE49-F238E27FC236}">
                  <a16:creationId xmlns:a16="http://schemas.microsoft.com/office/drawing/2014/main" id="{776722BF-7612-F28A-E831-C662920E957B}"/>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 name="Google Shape;390;p9">
              <a:extLst>
                <a:ext uri="{FF2B5EF4-FFF2-40B4-BE49-F238E27FC236}">
                  <a16:creationId xmlns:a16="http://schemas.microsoft.com/office/drawing/2014/main" id="{029BD971-4213-7870-2B12-C9250EA6FD36}"/>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30"/>
        <p:cNvGrpSpPr/>
        <p:nvPr/>
      </p:nvGrpSpPr>
      <p:grpSpPr>
        <a:xfrm>
          <a:off x="0" y="0"/>
          <a:ext cx="0" cy="0"/>
          <a:chOff x="0" y="0"/>
          <a:chExt cx="0" cy="0"/>
        </a:xfrm>
      </p:grpSpPr>
      <p:sp>
        <p:nvSpPr>
          <p:cNvPr id="12" name="Title 72">
            <a:extLst>
              <a:ext uri="{FF2B5EF4-FFF2-40B4-BE49-F238E27FC236}">
                <a16:creationId xmlns:a16="http://schemas.microsoft.com/office/drawing/2014/main" id="{E7FB30DF-60BC-61BC-62A6-5C32D5ED64B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30388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UASC and informed consent/assent</a:t>
            </a:r>
            <a:endParaRPr dirty="0"/>
          </a:p>
        </p:txBody>
      </p:sp>
      <p:sp>
        <p:nvSpPr>
          <p:cNvPr id="6" name="TextBox 5">
            <a:extLst>
              <a:ext uri="{FF2B5EF4-FFF2-40B4-BE49-F238E27FC236}">
                <a16:creationId xmlns:a16="http://schemas.microsoft.com/office/drawing/2014/main" id="{843B8349-A4FF-1B8A-8E41-751099E2C011}"/>
              </a:ext>
            </a:extLst>
          </p:cNvPr>
          <p:cNvSpPr txBox="1"/>
          <p:nvPr/>
        </p:nvSpPr>
        <p:spPr>
          <a:xfrm>
            <a:off x="7167188" y="2147021"/>
            <a:ext cx="4186612" cy="3139321"/>
          </a:xfrm>
          <a:prstGeom prst="rect">
            <a:avLst/>
          </a:prstGeom>
          <a:noFill/>
        </p:spPr>
        <p:txBody>
          <a:bodyPr wrap="square">
            <a:spAutoFit/>
          </a:bodyPr>
          <a:lstStyle/>
          <a:p>
            <a:r>
              <a:rPr lang="en-US" sz="1800" b="1" i="0" u="none" strike="noStrike" cap="none" dirty="0">
                <a:solidFill>
                  <a:schemeClr val="tx1"/>
                </a:solidFill>
                <a:latin typeface="+mn-lt"/>
                <a:ea typeface="Helvetica Neue"/>
                <a:cs typeface="Helvetica Neue"/>
                <a:sym typeface="Helvetica Neue"/>
              </a:rPr>
              <a:t>If the UASC is in contact with his/her parent/previous caregiver at any time during case management, consider:</a:t>
            </a:r>
          </a:p>
          <a:p>
            <a:endParaRPr lang="en-US" sz="1800" dirty="0">
              <a:solidFill>
                <a:schemeClr val="dk1"/>
              </a:solidFill>
              <a:latin typeface="+mn-lt"/>
              <a:ea typeface="Helvetica Neue"/>
              <a:cs typeface="Helvetica Neue"/>
              <a:sym typeface="Helvetica Neue"/>
            </a:endParaRPr>
          </a:p>
          <a:p>
            <a:pPr marL="285750" indent="-285750">
              <a:buFont typeface="Arial" panose="020B0604020202020204" pitchFamily="34" charset="0"/>
              <a:buChar char="•"/>
            </a:pPr>
            <a:r>
              <a:rPr lang="en-US" sz="1800" b="0" i="0" u="none" strike="noStrike" cap="none" dirty="0">
                <a:solidFill>
                  <a:schemeClr val="dk1"/>
                </a:solidFill>
                <a:latin typeface="+mn-lt"/>
                <a:ea typeface="Helvetica Neue"/>
                <a:cs typeface="Helvetica Neue"/>
                <a:sym typeface="Helvetica Neue"/>
              </a:rPr>
              <a:t>Is it appropriate/ feasible to ask the parent/previous caregiver’s consent?</a:t>
            </a:r>
          </a:p>
          <a:p>
            <a:pPr marL="285750" indent="-285750">
              <a:buFont typeface="Arial" panose="020B0604020202020204" pitchFamily="34" charset="0"/>
              <a:buChar char="•"/>
            </a:pPr>
            <a:r>
              <a:rPr lang="en-US" sz="1800" b="0" i="0" u="none" strike="noStrike" cap="none" dirty="0">
                <a:solidFill>
                  <a:schemeClr val="dk1"/>
                </a:solidFill>
                <a:latin typeface="+mn-lt"/>
                <a:ea typeface="Helvetica Neue"/>
                <a:cs typeface="Helvetica Neue"/>
                <a:sym typeface="Helvetica Neue"/>
              </a:rPr>
              <a:t>Can their identity/relationship to the child be verified remotely?</a:t>
            </a:r>
          </a:p>
          <a:p>
            <a:pPr marL="285750" indent="-285750">
              <a:buFont typeface="Arial" panose="020B0604020202020204" pitchFamily="34" charset="0"/>
              <a:buChar char="•"/>
            </a:pPr>
            <a:r>
              <a:rPr lang="en-US" sz="1800" b="0" i="0" u="none" strike="noStrike" cap="none" dirty="0">
                <a:solidFill>
                  <a:schemeClr val="dk1"/>
                </a:solidFill>
                <a:latin typeface="+mn-lt"/>
                <a:ea typeface="Helvetica Neue"/>
                <a:cs typeface="Helvetica Neue"/>
                <a:sym typeface="Helvetica Neue"/>
              </a:rPr>
              <a:t>What are the views of the child?</a:t>
            </a:r>
          </a:p>
        </p:txBody>
      </p:sp>
      <p:sp>
        <p:nvSpPr>
          <p:cNvPr id="7" name="Google Shape;425;p11">
            <a:extLst>
              <a:ext uri="{FF2B5EF4-FFF2-40B4-BE49-F238E27FC236}">
                <a16:creationId xmlns:a16="http://schemas.microsoft.com/office/drawing/2014/main" id="{CB811C2A-986C-A2C8-B07C-C2D199B595E5}"/>
              </a:ext>
            </a:extLst>
          </p:cNvPr>
          <p:cNvSpPr txBox="1"/>
          <p:nvPr/>
        </p:nvSpPr>
        <p:spPr>
          <a:xfrm>
            <a:off x="3881418" y="2147021"/>
            <a:ext cx="2913942" cy="2862282"/>
          </a:xfrm>
          <a:prstGeom prst="rect">
            <a:avLst/>
          </a:prstGeom>
          <a:noFill/>
          <a:ln>
            <a:noFill/>
          </a:ln>
        </p:spPr>
        <p:txBody>
          <a:bodyPr spcFirstLastPara="1" wrap="square" lIns="91425" tIns="45700" rIns="91425" bIns="45700" anchor="t" anchorCtr="0">
            <a:spAutoFit/>
          </a:bodyPr>
          <a:lstStyle/>
          <a:p>
            <a:pPr>
              <a:buClr>
                <a:srgbClr val="6F3963"/>
              </a:buClr>
              <a:buSzPts val="2400"/>
            </a:pPr>
            <a:r>
              <a:rPr lang="en-US" sz="1800" b="1" i="0" u="none" strike="noStrike" cap="none" dirty="0">
                <a:solidFill>
                  <a:schemeClr val="tx1"/>
                </a:solidFill>
                <a:latin typeface="+mn-lt"/>
                <a:ea typeface="Helvetica Neue"/>
                <a:cs typeface="Helvetica Neue"/>
                <a:sym typeface="Helvetica Neue"/>
              </a:rPr>
              <a:t>If there is no caregiver present or when involving the caregiver would not be in the best interests of the child:</a:t>
            </a:r>
          </a:p>
          <a:p>
            <a:pPr marR="0" lvl="0" algn="l" rtl="0">
              <a:spcBef>
                <a:spcPts val="0"/>
              </a:spcBef>
              <a:spcAft>
                <a:spcPts val="0"/>
              </a:spcAft>
              <a:buClr>
                <a:srgbClr val="6F3963"/>
              </a:buClr>
              <a:buSzPts val="2400"/>
            </a:pPr>
            <a:endParaRPr lang="en-US" sz="1800" dirty="0">
              <a:solidFill>
                <a:schemeClr val="tx1"/>
              </a:solidFill>
              <a:latin typeface="+mn-lt"/>
              <a:ea typeface="Helvetica Neue"/>
              <a:cs typeface="Helvetica Neue"/>
              <a:sym typeface="Helvetica Neue"/>
            </a:endParaRPr>
          </a:p>
          <a:p>
            <a:pPr marL="285750" indent="-285750">
              <a:buClr>
                <a:srgbClr val="6F3963"/>
              </a:buClr>
              <a:buSzPts val="2400"/>
              <a:buFont typeface="Arial" panose="020B0604020202020204" pitchFamily="34" charset="0"/>
              <a:buChar char="•"/>
            </a:pPr>
            <a:r>
              <a:rPr lang="en-US" sz="1800" i="0" u="none" strike="noStrike" cap="none" dirty="0">
                <a:solidFill>
                  <a:schemeClr val="tx1"/>
                </a:solidFill>
                <a:latin typeface="+mn-lt"/>
                <a:ea typeface="Helvetica Neue"/>
                <a:cs typeface="Helvetica Neue"/>
                <a:sym typeface="Helvetica Neue"/>
              </a:rPr>
              <a:t>Follow </a:t>
            </a:r>
            <a:r>
              <a:rPr lang="en-US" sz="1800" dirty="0">
                <a:solidFill>
                  <a:schemeClr val="tx1"/>
                </a:solidFill>
                <a:latin typeface="+mn-lt"/>
                <a:ea typeface="Helvetica Neue"/>
                <a:cs typeface="Helvetica Neue"/>
                <a:sym typeface="Helvetica Neue"/>
              </a:rPr>
              <a:t>case management guidance</a:t>
            </a:r>
            <a:r>
              <a:rPr lang="en-US" sz="1800" i="0" u="none" strike="noStrike" cap="none" dirty="0">
                <a:solidFill>
                  <a:schemeClr val="tx1"/>
                </a:solidFill>
                <a:latin typeface="+mn-lt"/>
                <a:ea typeface="Helvetica Neue"/>
                <a:cs typeface="Helvetica Neue"/>
                <a:sym typeface="Helvetica Neue"/>
              </a:rPr>
              <a:t> for informed consent/assent</a:t>
            </a:r>
            <a:endParaRPr lang="en-US" sz="1800" dirty="0">
              <a:solidFill>
                <a:schemeClr val="tx1"/>
              </a:solidFill>
              <a:latin typeface="+mn-lt"/>
              <a:ea typeface="Helvetica Neue"/>
              <a:cs typeface="Helvetica Neue"/>
            </a:endParaRPr>
          </a:p>
        </p:txBody>
      </p:sp>
      <p:grpSp>
        <p:nvGrpSpPr>
          <p:cNvPr id="8" name="Group 7">
            <a:extLst>
              <a:ext uri="{FF2B5EF4-FFF2-40B4-BE49-F238E27FC236}">
                <a16:creationId xmlns:a16="http://schemas.microsoft.com/office/drawing/2014/main" id="{F826B6CA-12B7-3B18-5EDE-7F9BC3C8143E}"/>
              </a:ext>
            </a:extLst>
          </p:cNvPr>
          <p:cNvGrpSpPr/>
          <p:nvPr/>
        </p:nvGrpSpPr>
        <p:grpSpPr>
          <a:xfrm>
            <a:off x="994987" y="2301308"/>
            <a:ext cx="2098707" cy="2816801"/>
            <a:chOff x="5438539" y="7646118"/>
            <a:chExt cx="814830" cy="1093633"/>
          </a:xfrm>
          <a:solidFill>
            <a:schemeClr val="accent4"/>
          </a:solidFill>
        </p:grpSpPr>
        <p:sp>
          <p:nvSpPr>
            <p:cNvPr id="9" name="Round Same Side Corner Rectangle 21">
              <a:extLst>
                <a:ext uri="{FF2B5EF4-FFF2-40B4-BE49-F238E27FC236}">
                  <a16:creationId xmlns:a16="http://schemas.microsoft.com/office/drawing/2014/main" id="{FB19B817-6F5E-6C48-097D-5CC58CEB960C}"/>
                </a:ext>
              </a:extLst>
            </p:cNvPr>
            <p:cNvSpPr/>
            <p:nvPr/>
          </p:nvSpPr>
          <p:spPr>
            <a:xfrm>
              <a:off x="5440940" y="8395605"/>
              <a:ext cx="323729" cy="34414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CEB4F22B-3107-3B7F-B978-ABE63B2EC0D6}"/>
                </a:ext>
              </a:extLst>
            </p:cNvPr>
            <p:cNvSpPr/>
            <p:nvPr/>
          </p:nvSpPr>
          <p:spPr>
            <a:xfrm>
              <a:off x="5438539" y="8011964"/>
              <a:ext cx="327409" cy="32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 Same Side Corner Rectangle 23">
              <a:extLst>
                <a:ext uri="{FF2B5EF4-FFF2-40B4-BE49-F238E27FC236}">
                  <a16:creationId xmlns:a16="http://schemas.microsoft.com/office/drawing/2014/main" id="{821EF639-4497-AE44-0C36-BE77E00806D0}"/>
                </a:ext>
              </a:extLst>
            </p:cNvPr>
            <p:cNvSpPr/>
            <p:nvPr/>
          </p:nvSpPr>
          <p:spPr>
            <a:xfrm>
              <a:off x="5928360" y="8029758"/>
              <a:ext cx="323730" cy="709993"/>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3D9EE315-5EF8-8B43-D895-4852BB44C2E2}"/>
                </a:ext>
              </a:extLst>
            </p:cNvPr>
            <p:cNvSpPr/>
            <p:nvPr/>
          </p:nvSpPr>
          <p:spPr>
            <a:xfrm>
              <a:off x="5925959" y="7646118"/>
              <a:ext cx="327410" cy="32740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ound Same Side Corner Rectangle 25">
              <a:extLst>
                <a:ext uri="{FF2B5EF4-FFF2-40B4-BE49-F238E27FC236}">
                  <a16:creationId xmlns:a16="http://schemas.microsoft.com/office/drawing/2014/main" id="{383268BC-CD2A-D4DA-4BAC-769C10ED6ACE}"/>
                </a:ext>
              </a:extLst>
            </p:cNvPr>
            <p:cNvSpPr/>
            <p:nvPr/>
          </p:nvSpPr>
          <p:spPr>
            <a:xfrm rot="12859561">
              <a:off x="5864557" y="8125814"/>
              <a:ext cx="101108" cy="244001"/>
            </a:xfrm>
            <a:prstGeom prst="round2SameRect">
              <a:avLst>
                <a:gd name="adj1" fmla="val 493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ound Same Side Corner Rectangle 26">
              <a:extLst>
                <a:ext uri="{FF2B5EF4-FFF2-40B4-BE49-F238E27FC236}">
                  <a16:creationId xmlns:a16="http://schemas.microsoft.com/office/drawing/2014/main" id="{7CFFEA31-E558-A7A7-0A83-18B417C530DE}"/>
                </a:ext>
              </a:extLst>
            </p:cNvPr>
            <p:cNvSpPr/>
            <p:nvPr/>
          </p:nvSpPr>
          <p:spPr>
            <a:xfrm rot="14101202">
              <a:off x="5757134" y="8268990"/>
              <a:ext cx="101108" cy="165176"/>
            </a:xfrm>
            <a:prstGeom prst="round2SameRect">
              <a:avLst>
                <a:gd name="adj1" fmla="val 493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CFE625A0-4FF4-0E81-020B-0B8F6236DEDD}"/>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Google Shape;114;p9">
            <a:extLst>
              <a:ext uri="{FF2B5EF4-FFF2-40B4-BE49-F238E27FC236}">
                <a16:creationId xmlns:a16="http://schemas.microsoft.com/office/drawing/2014/main" id="{8705430D-78F9-7897-C935-C1F4E2069EBD}"/>
              </a:ext>
            </a:extLst>
          </p:cNvPr>
          <p:cNvSpPr txBox="1"/>
          <p:nvPr/>
        </p:nvSpPr>
        <p:spPr>
          <a:xfrm>
            <a:off x="5582531" y="2358886"/>
            <a:ext cx="544697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In your groups, answer the following questions:</a:t>
            </a:r>
            <a:endParaRPr lang="en-US" sz="1800" dirty="0"/>
          </a:p>
        </p:txBody>
      </p:sp>
      <p:sp>
        <p:nvSpPr>
          <p:cNvPr id="18" name="Google Shape;114;p9">
            <a:extLst>
              <a:ext uri="{FF2B5EF4-FFF2-40B4-BE49-F238E27FC236}">
                <a16:creationId xmlns:a16="http://schemas.microsoft.com/office/drawing/2014/main" id="{48BAD3C1-F3C3-44B5-A770-1FCB38A85D8B}"/>
              </a:ext>
            </a:extLst>
          </p:cNvPr>
          <p:cNvSpPr txBox="1"/>
          <p:nvPr/>
        </p:nvSpPr>
        <p:spPr>
          <a:xfrm>
            <a:off x="5582531" y="3429000"/>
            <a:ext cx="5446979" cy="1870472"/>
          </a:xfrm>
          <a:prstGeom prst="rect">
            <a:avLst/>
          </a:prstGeom>
          <a:noFill/>
          <a:ln>
            <a:noFill/>
          </a:ln>
        </p:spPr>
        <p:txBody>
          <a:bodyPr spcFirstLastPara="1" wrap="square" lIns="91425" tIns="45700" rIns="91425" bIns="45700" anchor="t" anchorCtr="0">
            <a:spAutoFit/>
          </a:bodyPr>
          <a:lstStyle/>
          <a:p>
            <a:pPr marL="342900" indent="-342900">
              <a:lnSpc>
                <a:spcPct val="107000"/>
              </a:lnSpc>
              <a:buFont typeface="+mj-lt"/>
              <a:buAutoNum type="arabicPeriod"/>
            </a:pPr>
            <a:r>
              <a:rPr lang="en-US" sz="1800" b="0" i="0" u="none" strike="noStrike" cap="none" dirty="0">
                <a:solidFill>
                  <a:srgbClr val="000000"/>
                </a:solidFill>
                <a:latin typeface="+mn-lt"/>
                <a:ea typeface="Helvetica Neue"/>
                <a:cs typeface="Helvetica Neue"/>
                <a:sym typeface="Helvetica Neue"/>
              </a:rPr>
              <a:t>How will you begin to identify children at risk including those separated from their families?</a:t>
            </a:r>
          </a:p>
          <a:p>
            <a:pPr marL="342900" indent="-342900">
              <a:lnSpc>
                <a:spcPct val="107000"/>
              </a:lnSpc>
              <a:buFont typeface="+mj-lt"/>
              <a:buAutoNum type="arabicPeriod"/>
            </a:pPr>
            <a:endParaRPr lang="en-US" sz="1800" dirty="0">
              <a:latin typeface="+mn-lt"/>
              <a:ea typeface="Helvetica Neue"/>
              <a:cs typeface="Helvetica Neue"/>
              <a:sym typeface="Helvetica Neue"/>
            </a:endParaRPr>
          </a:p>
          <a:p>
            <a:pPr marL="342900" indent="-342900">
              <a:lnSpc>
                <a:spcPct val="107000"/>
              </a:lnSpc>
              <a:buFont typeface="+mj-lt"/>
              <a:buAutoNum type="arabicPeriod"/>
            </a:pPr>
            <a:r>
              <a:rPr lang="en-US" sz="1800" b="0" i="0" u="none" strike="noStrike" cap="none" dirty="0">
                <a:solidFill>
                  <a:srgbClr val="000000"/>
                </a:solidFill>
                <a:latin typeface="+mn-lt"/>
                <a:ea typeface="Helvetica Neue"/>
                <a:cs typeface="Helvetica Neue"/>
                <a:sym typeface="Helvetica Neue"/>
              </a:rPr>
              <a:t>Which other actors will you involve?</a:t>
            </a:r>
          </a:p>
          <a:p>
            <a:pPr marL="342900" indent="-342900">
              <a:lnSpc>
                <a:spcPct val="107000"/>
              </a:lnSpc>
              <a:buFont typeface="+mj-lt"/>
              <a:buAutoNum type="arabicPeriod"/>
            </a:pPr>
            <a:endParaRPr lang="en-US" sz="1800" b="0" i="0" u="none" strike="noStrike" cap="none" dirty="0">
              <a:solidFill>
                <a:srgbClr val="000000"/>
              </a:solidFill>
              <a:latin typeface="+mn-lt"/>
              <a:ea typeface="Helvetica Neue"/>
              <a:cs typeface="Helvetica Neue"/>
              <a:sym typeface="Helvetica Neue"/>
            </a:endParaRPr>
          </a:p>
          <a:p>
            <a:pPr marL="342900" indent="-342900">
              <a:lnSpc>
                <a:spcPct val="107000"/>
              </a:lnSpc>
              <a:buFont typeface="+mj-lt"/>
              <a:buAutoNum type="arabicPeriod"/>
            </a:pPr>
            <a:r>
              <a:rPr lang="en-US" sz="1800" b="0" i="0" u="none" strike="noStrike" cap="none" dirty="0">
                <a:solidFill>
                  <a:srgbClr val="000000"/>
                </a:solidFill>
                <a:latin typeface="+mn-lt"/>
                <a:ea typeface="Helvetica Neue"/>
                <a:cs typeface="Helvetica Neue"/>
                <a:sym typeface="Helvetica Neue"/>
              </a:rPr>
              <a:t>How do you make sure you are not doing harm?</a:t>
            </a:r>
          </a:p>
        </p:txBody>
      </p:sp>
      <p:sp>
        <p:nvSpPr>
          <p:cNvPr id="479" name="Google Shape;479;p14"/>
          <p:cNvSpPr txBox="1">
            <a:spLocks noGrp="1"/>
          </p:cNvSpPr>
          <p:nvPr>
            <p:ph type="title"/>
          </p:nvPr>
        </p:nvSpPr>
        <p:spPr>
          <a:xfrm>
            <a:off x="453498" y="120516"/>
            <a:ext cx="10515600"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C5F7A"/>
              </a:buClr>
              <a:buSzPct val="100000"/>
              <a:buFont typeface="Arial"/>
              <a:buNone/>
            </a:pPr>
            <a:r>
              <a:rPr lang="en-US" dirty="0"/>
              <a:t>Identification and registration of children at risk</a:t>
            </a:r>
            <a:endParaRPr dirty="0"/>
          </a:p>
        </p:txBody>
      </p:sp>
      <p:sp>
        <p:nvSpPr>
          <p:cNvPr id="3" name="Google Shape;114;p9">
            <a:extLst>
              <a:ext uri="{FF2B5EF4-FFF2-40B4-BE49-F238E27FC236}">
                <a16:creationId xmlns:a16="http://schemas.microsoft.com/office/drawing/2014/main" id="{57A20AEA-3E9E-59C4-06E3-F6952888F963}"/>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20 minutes  </a:t>
            </a:r>
            <a:endParaRPr b="1" dirty="0">
              <a:solidFill>
                <a:schemeClr val="accent2">
                  <a:lumMod val="75000"/>
                </a:schemeClr>
              </a:solidFill>
            </a:endParaRPr>
          </a:p>
        </p:txBody>
      </p:sp>
      <p:grpSp>
        <p:nvGrpSpPr>
          <p:cNvPr id="4" name="Group 3">
            <a:extLst>
              <a:ext uri="{FF2B5EF4-FFF2-40B4-BE49-F238E27FC236}">
                <a16:creationId xmlns:a16="http://schemas.microsoft.com/office/drawing/2014/main" id="{7DE23384-AE91-4573-922A-B3E03A0042A4}"/>
              </a:ext>
            </a:extLst>
          </p:cNvPr>
          <p:cNvGrpSpPr/>
          <p:nvPr/>
        </p:nvGrpSpPr>
        <p:grpSpPr>
          <a:xfrm>
            <a:off x="357066" y="1224523"/>
            <a:ext cx="369332" cy="369332"/>
            <a:chOff x="6784825" y="4717805"/>
            <a:chExt cx="1170980" cy="1170980"/>
          </a:xfrm>
        </p:grpSpPr>
        <p:sp>
          <p:nvSpPr>
            <p:cNvPr id="5" name="Oval 4">
              <a:extLst>
                <a:ext uri="{FF2B5EF4-FFF2-40B4-BE49-F238E27FC236}">
                  <a16:creationId xmlns:a16="http://schemas.microsoft.com/office/drawing/2014/main" id="{00ED4298-C9BC-10A1-1BC0-36374EBCE020}"/>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8261D6CF-A586-5050-C7A5-A42057B16AED}"/>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A118D7B2-BE8C-2240-0E35-5757C2CC49C0}"/>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33516E9-E94B-E3E5-BBDF-B999DDE823F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D9861E31-5347-8CB9-6597-741353F2ACA1}"/>
              </a:ext>
            </a:extLst>
          </p:cNvPr>
          <p:cNvGrpSpPr/>
          <p:nvPr/>
        </p:nvGrpSpPr>
        <p:grpSpPr>
          <a:xfrm>
            <a:off x="1162490" y="2378536"/>
            <a:ext cx="3316476" cy="2741020"/>
            <a:chOff x="7499908" y="4900579"/>
            <a:chExt cx="997752" cy="824628"/>
          </a:xfrm>
        </p:grpSpPr>
        <p:grpSp>
          <p:nvGrpSpPr>
            <p:cNvPr id="10" name="Group 9">
              <a:extLst>
                <a:ext uri="{FF2B5EF4-FFF2-40B4-BE49-F238E27FC236}">
                  <a16:creationId xmlns:a16="http://schemas.microsoft.com/office/drawing/2014/main" id="{82B92BC2-517A-39EF-1EEA-208EA7B2C7CF}"/>
                </a:ext>
              </a:extLst>
            </p:cNvPr>
            <p:cNvGrpSpPr/>
            <p:nvPr/>
          </p:nvGrpSpPr>
          <p:grpSpPr>
            <a:xfrm>
              <a:off x="7499908" y="4900579"/>
              <a:ext cx="997752" cy="824628"/>
              <a:chOff x="5957706" y="3325646"/>
              <a:chExt cx="2611796" cy="1892062"/>
            </a:xfrm>
            <a:solidFill>
              <a:schemeClr val="accent4"/>
            </a:solidFill>
          </p:grpSpPr>
          <p:sp>
            <p:nvSpPr>
              <p:cNvPr id="14" name="Rectangle: Rounded Corners 13">
                <a:extLst>
                  <a:ext uri="{FF2B5EF4-FFF2-40B4-BE49-F238E27FC236}">
                    <a16:creationId xmlns:a16="http://schemas.microsoft.com/office/drawing/2014/main" id="{EA0F25E5-DCBF-5CDA-F1CB-F3234896C31B}"/>
                  </a:ext>
                </a:extLst>
              </p:cNvPr>
              <p:cNvSpPr/>
              <p:nvPr/>
            </p:nvSpPr>
            <p:spPr>
              <a:xfrm>
                <a:off x="5957706" y="3547504"/>
                <a:ext cx="2611796" cy="167020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latin typeface="Helvetica Neue"/>
                </a:endParaRPr>
              </a:p>
            </p:txBody>
          </p:sp>
          <p:sp>
            <p:nvSpPr>
              <p:cNvPr id="15" name="Rectangle: Top Corners Rounded 14">
                <a:extLst>
                  <a:ext uri="{FF2B5EF4-FFF2-40B4-BE49-F238E27FC236}">
                    <a16:creationId xmlns:a16="http://schemas.microsoft.com/office/drawing/2014/main" id="{8A2B64F1-D594-5562-3CBF-1E8B02F26FA3}"/>
                  </a:ext>
                </a:extLst>
              </p:cNvPr>
              <p:cNvSpPr/>
              <p:nvPr/>
            </p:nvSpPr>
            <p:spPr>
              <a:xfrm>
                <a:off x="5957706" y="3325646"/>
                <a:ext cx="538650" cy="515820"/>
              </a:xfrm>
              <a:prstGeom prst="round2SameRect">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2B6D2EFD-AF93-5C8A-A8AA-A8724E4343C3}"/>
                </a:ext>
              </a:extLst>
            </p:cNvPr>
            <p:cNvGrpSpPr/>
            <p:nvPr/>
          </p:nvGrpSpPr>
          <p:grpSpPr>
            <a:xfrm>
              <a:off x="7871183" y="5154803"/>
              <a:ext cx="316610" cy="462618"/>
              <a:chOff x="8661923" y="4758813"/>
              <a:chExt cx="825538" cy="1206243"/>
            </a:xfrm>
            <a:solidFill>
              <a:schemeClr val="bg1"/>
            </a:solidFill>
          </p:grpSpPr>
          <p:sp>
            <p:nvSpPr>
              <p:cNvPr id="12" name="Circle: Hollow 11">
                <a:extLst>
                  <a:ext uri="{FF2B5EF4-FFF2-40B4-BE49-F238E27FC236}">
                    <a16:creationId xmlns:a16="http://schemas.microsoft.com/office/drawing/2014/main" id="{37D23D0B-0F09-6F87-35D4-BCD067A7D2EC}"/>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Rectangle: Rounded Corners 12">
                <a:extLst>
                  <a:ext uri="{FF2B5EF4-FFF2-40B4-BE49-F238E27FC236}">
                    <a16:creationId xmlns:a16="http://schemas.microsoft.com/office/drawing/2014/main" id="{0081EB6A-3137-3C8A-7554-B83A3B1D2E15}"/>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7" name="Group 16">
            <a:extLst>
              <a:ext uri="{FF2B5EF4-FFF2-40B4-BE49-F238E27FC236}">
                <a16:creationId xmlns:a16="http://schemas.microsoft.com/office/drawing/2014/main" id="{E3E2DFB9-A1B2-436B-3070-188E101CDEA9}"/>
              </a:ext>
            </a:extLst>
          </p:cNvPr>
          <p:cNvGrpSpPr/>
          <p:nvPr/>
        </p:nvGrpSpPr>
        <p:grpSpPr>
          <a:xfrm>
            <a:off x="10228983" y="337468"/>
            <a:ext cx="1587872" cy="1368854"/>
            <a:chOff x="10228983" y="337468"/>
            <a:chExt cx="1587872" cy="1368854"/>
          </a:xfrm>
        </p:grpSpPr>
        <p:sp>
          <p:nvSpPr>
            <p:cNvPr id="19" name="Hexagon 18">
              <a:extLst>
                <a:ext uri="{FF2B5EF4-FFF2-40B4-BE49-F238E27FC236}">
                  <a16:creationId xmlns:a16="http://schemas.microsoft.com/office/drawing/2014/main" id="{B3CFA1D4-130D-B80E-ED5A-94DD9F13411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0" name="Group 19">
              <a:extLst>
                <a:ext uri="{FF2B5EF4-FFF2-40B4-BE49-F238E27FC236}">
                  <a16:creationId xmlns:a16="http://schemas.microsoft.com/office/drawing/2014/main" id="{35DE74B8-11FA-408E-1FA1-93435C34B77A}"/>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62121F9E-157D-4269-A5CB-53CEF718B56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5-6</a:t>
                </a:r>
              </a:p>
            </p:txBody>
          </p:sp>
          <p:sp>
            <p:nvSpPr>
              <p:cNvPr id="25" name="Rectangle 24">
                <a:extLst>
                  <a:ext uri="{FF2B5EF4-FFF2-40B4-BE49-F238E27FC236}">
                    <a16:creationId xmlns:a16="http://schemas.microsoft.com/office/drawing/2014/main" id="{7E888ED4-9695-6FC6-7CE6-0140C595AA3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1" name="Group 20">
              <a:extLst>
                <a:ext uri="{FF2B5EF4-FFF2-40B4-BE49-F238E27FC236}">
                  <a16:creationId xmlns:a16="http://schemas.microsoft.com/office/drawing/2014/main" id="{F1649BE3-26B6-33C0-FDEE-4EFD3B91C114}"/>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975D2DA7-7C9C-5BED-9D2D-706B1AE1EC5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DEFC9C1B-AD76-5AFF-7C09-A7475CC8BF55}"/>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2" name="Title 72">
            <a:extLst>
              <a:ext uri="{FF2B5EF4-FFF2-40B4-BE49-F238E27FC236}">
                <a16:creationId xmlns:a16="http://schemas.microsoft.com/office/drawing/2014/main" id="{62296750-3DF7-9921-0A6E-735E038A696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89341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 name="Title 72">
            <a:extLst>
              <a:ext uri="{FF2B5EF4-FFF2-40B4-BE49-F238E27FC236}">
                <a16:creationId xmlns:a16="http://schemas.microsoft.com/office/drawing/2014/main" id="{0CE5AEAD-30F8-7F90-7E64-F2BEE2448640}"/>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2" name="Title 72">
            <a:extLst>
              <a:ext uri="{FF2B5EF4-FFF2-40B4-BE49-F238E27FC236}">
                <a16:creationId xmlns:a16="http://schemas.microsoft.com/office/drawing/2014/main" id="{F980ED43-D1EF-DFEA-8716-5B1AABDA9EC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68889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89" name="Google Shape;489;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490" name="Google Shape;490;p15"/>
          <p:cNvSpPr txBox="1"/>
          <p:nvPr/>
        </p:nvSpPr>
        <p:spPr>
          <a:xfrm>
            <a:off x="3309478" y="3429000"/>
            <a:ext cx="2828595" cy="127774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Avoid disrupting existing care arrangements / creating separations during identification</a:t>
            </a:r>
            <a:endParaRPr sz="1800" dirty="0">
              <a:latin typeface="+mn-lt"/>
            </a:endParaRPr>
          </a:p>
        </p:txBody>
      </p:sp>
      <p:sp>
        <p:nvSpPr>
          <p:cNvPr id="491" name="Google Shape;491;p15"/>
          <p:cNvSpPr txBox="1"/>
          <p:nvPr/>
        </p:nvSpPr>
        <p:spPr>
          <a:xfrm>
            <a:off x="689743" y="3429000"/>
            <a:ext cx="2199371" cy="2031285"/>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UASC in need of case management</a:t>
            </a:r>
            <a:r>
              <a:rPr lang="en-US" sz="1800" dirty="0">
                <a:latin typeface="+mn-lt"/>
                <a:ea typeface="Helvetica Neue"/>
                <a:cs typeface="Helvetica Neue"/>
                <a:sym typeface="Helvetica Neue"/>
              </a:rPr>
              <a:t> services</a:t>
            </a:r>
            <a:r>
              <a:rPr lang="en-US" sz="1800" b="0" i="0" u="none" strike="noStrike" cap="none" dirty="0">
                <a:solidFill>
                  <a:srgbClr val="000000"/>
                </a:solidFill>
                <a:latin typeface="+mn-lt"/>
                <a:ea typeface="Helvetica Neue"/>
                <a:cs typeface="Helvetica Neue"/>
                <a:sym typeface="Helvetica Neue"/>
              </a:rPr>
              <a:t>, including FTR and alternative care support</a:t>
            </a:r>
            <a:r>
              <a:rPr lang="en-US" sz="1800" dirty="0">
                <a:latin typeface="+mn-lt"/>
                <a:ea typeface="Helvetica Neue"/>
                <a:cs typeface="Helvetica Neue"/>
                <a:sym typeface="Helvetica Neue"/>
              </a:rPr>
              <a:t>,</a:t>
            </a:r>
            <a:r>
              <a:rPr lang="en-US" sz="1800" b="0" i="0" u="none" strike="noStrike" cap="none" dirty="0">
                <a:solidFill>
                  <a:srgbClr val="000000"/>
                </a:solidFill>
                <a:latin typeface="+mn-lt"/>
                <a:ea typeface="Helvetica Neue"/>
                <a:cs typeface="Helvetica Neue"/>
                <a:sym typeface="Helvetica Neue"/>
              </a:rPr>
              <a:t> should be identified as soon as possible</a:t>
            </a:r>
            <a:endParaRPr sz="1800" dirty="0">
              <a:latin typeface="+mn-lt"/>
            </a:endParaRPr>
          </a:p>
        </p:txBody>
      </p:sp>
      <p:sp>
        <p:nvSpPr>
          <p:cNvPr id="492" name="Google Shape;492;p15"/>
          <p:cNvSpPr/>
          <p:nvPr/>
        </p:nvSpPr>
        <p:spPr>
          <a:xfrm>
            <a:off x="1263649"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93" name="Google Shape;493;p15"/>
          <p:cNvSpPr/>
          <p:nvPr/>
        </p:nvSpPr>
        <p:spPr>
          <a:xfrm>
            <a:off x="4197995"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94" name="Google Shape;494;p15"/>
          <p:cNvSpPr/>
          <p:nvPr/>
        </p:nvSpPr>
        <p:spPr>
          <a:xfrm>
            <a:off x="7154236"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95" name="Google Shape;495;p15"/>
          <p:cNvSpPr txBox="1"/>
          <p:nvPr/>
        </p:nvSpPr>
        <p:spPr>
          <a:xfrm>
            <a:off x="6423260" y="3429000"/>
            <a:ext cx="2513514" cy="1477287"/>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Additional measures may be needed to identify some children who are hidden or </a:t>
            </a:r>
            <a:r>
              <a:rPr lang="en-US" sz="1800" dirty="0">
                <a:latin typeface="+mn-lt"/>
                <a:ea typeface="Helvetica Neue"/>
                <a:cs typeface="Helvetica Neue"/>
                <a:sym typeface="Helvetica Neue"/>
              </a:rPr>
              <a:t>difficult to</a:t>
            </a:r>
            <a:r>
              <a:rPr lang="en-US" sz="1800" b="0" i="0" u="none" strike="noStrike" cap="none" dirty="0">
                <a:solidFill>
                  <a:srgbClr val="000000"/>
                </a:solidFill>
                <a:latin typeface="+mn-lt"/>
                <a:ea typeface="Helvetica Neue"/>
                <a:cs typeface="Helvetica Neue"/>
                <a:sym typeface="Helvetica Neue"/>
              </a:rPr>
              <a:t> detect</a:t>
            </a:r>
            <a:endParaRPr sz="1800" dirty="0">
              <a:latin typeface="+mn-lt"/>
            </a:endParaRPr>
          </a:p>
        </p:txBody>
      </p:sp>
      <p:sp>
        <p:nvSpPr>
          <p:cNvPr id="496" name="Google Shape;496;p15"/>
          <p:cNvSpPr txBox="1"/>
          <p:nvPr/>
        </p:nvSpPr>
        <p:spPr>
          <a:xfrm>
            <a:off x="9221961" y="3429000"/>
            <a:ext cx="2302261" cy="1477287"/>
          </a:xfrm>
          <a:prstGeom prst="rect">
            <a:avLst/>
          </a:prstGeom>
          <a:noFill/>
          <a:ln>
            <a:noFill/>
          </a:ln>
        </p:spPr>
        <p:txBody>
          <a:bodyPr spcFirstLastPara="1" wrap="square" lIns="91425" tIns="45700" rIns="91425" bIns="45700" anchor="t" anchorCtr="0">
            <a:spAutoFit/>
          </a:bodyPr>
          <a:lstStyle/>
          <a:p>
            <a:pPr algn="ctr">
              <a:buSzPts val="2400"/>
            </a:pPr>
            <a:r>
              <a:rPr lang="en-US" sz="1800" dirty="0">
                <a:latin typeface="+mn-lt"/>
                <a:ea typeface="Helvetica Neue"/>
                <a:cs typeface="Helvetica Neue"/>
                <a:sym typeface="Helvetica Neue"/>
              </a:rPr>
              <a:t> Case management eligibility</a:t>
            </a:r>
            <a:r>
              <a:rPr lang="en-US" sz="1800" b="0" i="0" u="none" strike="noStrike" cap="none" dirty="0">
                <a:solidFill>
                  <a:srgbClr val="000000"/>
                </a:solidFill>
                <a:latin typeface="+mn-lt"/>
                <a:ea typeface="Helvetica Neue"/>
                <a:cs typeface="Helvetica Neue"/>
                <a:sym typeface="Helvetica Neue"/>
              </a:rPr>
              <a:t>/ intake/ and/or prioritization criteria </a:t>
            </a:r>
            <a:r>
              <a:rPr lang="en-US" sz="1800" dirty="0">
                <a:latin typeface="+mn-lt"/>
                <a:ea typeface="Helvetica Neue"/>
                <a:cs typeface="Helvetica Neue"/>
                <a:sym typeface="Helvetica Neue"/>
              </a:rPr>
              <a:t>for UASC should</a:t>
            </a:r>
            <a:r>
              <a:rPr lang="en-US" sz="1800" b="0" i="0" u="none" strike="noStrike" cap="none" dirty="0">
                <a:solidFill>
                  <a:srgbClr val="000000"/>
                </a:solidFill>
                <a:latin typeface="+mn-lt"/>
                <a:ea typeface="Helvetica Neue"/>
                <a:cs typeface="Helvetica Neue"/>
                <a:sym typeface="Helvetica Neue"/>
              </a:rPr>
              <a:t> be in place </a:t>
            </a:r>
            <a:endParaRPr lang="en-US" sz="1800" dirty="0">
              <a:latin typeface="+mn-lt"/>
            </a:endParaRPr>
          </a:p>
        </p:txBody>
      </p:sp>
      <p:sp>
        <p:nvSpPr>
          <p:cNvPr id="497" name="Google Shape;497;p15"/>
          <p:cNvSpPr/>
          <p:nvPr/>
        </p:nvSpPr>
        <p:spPr>
          <a:xfrm>
            <a:off x="9847311"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2" name="Google Shape;191;p14">
            <a:extLst>
              <a:ext uri="{FF2B5EF4-FFF2-40B4-BE49-F238E27FC236}">
                <a16:creationId xmlns:a16="http://schemas.microsoft.com/office/drawing/2014/main" id="{D5E24A3F-EE75-1CD6-29D3-25809AE54A42}"/>
              </a:ext>
            </a:extLst>
          </p:cNvPr>
          <p:cNvSpPr txBox="1"/>
          <p:nvPr/>
        </p:nvSpPr>
        <p:spPr>
          <a:xfrm>
            <a:off x="6381004" y="6139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3" name="Google Shape;193;p14">
            <a:extLst>
              <a:ext uri="{FF2B5EF4-FFF2-40B4-BE49-F238E27FC236}">
                <a16:creationId xmlns:a16="http://schemas.microsoft.com/office/drawing/2014/main" id="{9CDA44BC-BC21-E9C5-62A7-5DCEF47CBC20}"/>
              </a:ext>
            </a:extLst>
          </p:cNvPr>
          <p:cNvSpPr txBox="1"/>
          <p:nvPr/>
        </p:nvSpPr>
        <p:spPr>
          <a:xfrm>
            <a:off x="7251032" y="1651650"/>
            <a:ext cx="4171275" cy="3715079"/>
          </a:xfrm>
          <a:prstGeom prst="rect">
            <a:avLst/>
          </a:prstGeom>
          <a:noFill/>
          <a:ln>
            <a:noFill/>
          </a:ln>
        </p:spPr>
        <p:txBody>
          <a:bodyPr spcFirstLastPara="1" wrap="square" lIns="91425" tIns="45700" rIns="91425" bIns="45700" anchor="t" anchorCtr="0">
            <a:spAutoFit/>
          </a:bodyPr>
          <a:lstStyle/>
          <a:p>
            <a:pPr>
              <a:lnSpc>
                <a:spcPct val="107000"/>
              </a:lnSpc>
              <a:buSzPts val="2400"/>
            </a:pPr>
            <a:r>
              <a:rPr lang="en-US" sz="2200" b="0" i="0" u="none" strike="noStrike" cap="none" dirty="0">
                <a:solidFill>
                  <a:srgbClr val="000000"/>
                </a:solidFill>
                <a:latin typeface="Arial"/>
                <a:ea typeface="Arial"/>
                <a:cs typeface="Arial"/>
                <a:sym typeface="Arial"/>
              </a:rPr>
              <a:t>Recognize what type of immediate support may be required when UASC are first identified and registered.</a:t>
            </a:r>
            <a:r>
              <a:rPr lang="en-US" sz="2200" dirty="0"/>
              <a:t> </a:t>
            </a: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endParaRPr lang="en-US" sz="2200" dirty="0"/>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Explain what needs to be in place and how to provide support to address immediate alternative care and other needs.</a:t>
            </a:r>
          </a:p>
        </p:txBody>
      </p:sp>
      <p:grpSp>
        <p:nvGrpSpPr>
          <p:cNvPr id="4" name="Google Shape;194;p14">
            <a:extLst>
              <a:ext uri="{FF2B5EF4-FFF2-40B4-BE49-F238E27FC236}">
                <a16:creationId xmlns:a16="http://schemas.microsoft.com/office/drawing/2014/main" id="{40C0B6C5-EF3A-3918-E958-88F0E849A1DA}"/>
              </a:ext>
            </a:extLst>
          </p:cNvPr>
          <p:cNvGrpSpPr/>
          <p:nvPr/>
        </p:nvGrpSpPr>
        <p:grpSpPr>
          <a:xfrm>
            <a:off x="6381004" y="1746187"/>
            <a:ext cx="560331" cy="592814"/>
            <a:chOff x="243840" y="1676400"/>
            <a:chExt cx="701040" cy="741680"/>
          </a:xfrm>
          <a:solidFill>
            <a:schemeClr val="accent2">
              <a:lumMod val="75000"/>
            </a:schemeClr>
          </a:solidFill>
        </p:grpSpPr>
        <p:sp>
          <p:nvSpPr>
            <p:cNvPr id="5" name="Google Shape;195;p14">
              <a:extLst>
                <a:ext uri="{FF2B5EF4-FFF2-40B4-BE49-F238E27FC236}">
                  <a16:creationId xmlns:a16="http://schemas.microsoft.com/office/drawing/2014/main" id="{C8EDD229-9320-E87C-84E7-629AE251BCC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6" name="Google Shape;196;p14">
              <a:extLst>
                <a:ext uri="{FF2B5EF4-FFF2-40B4-BE49-F238E27FC236}">
                  <a16:creationId xmlns:a16="http://schemas.microsoft.com/office/drawing/2014/main" id="{FD29935A-46D2-E348-F030-5D0BE8F307F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7" name="Google Shape;197;p14">
            <a:extLst>
              <a:ext uri="{FF2B5EF4-FFF2-40B4-BE49-F238E27FC236}">
                <a16:creationId xmlns:a16="http://schemas.microsoft.com/office/drawing/2014/main" id="{9D25110E-5CF3-6DD4-538F-77C43CE8F5D8}"/>
              </a:ext>
            </a:extLst>
          </p:cNvPr>
          <p:cNvGrpSpPr/>
          <p:nvPr/>
        </p:nvGrpSpPr>
        <p:grpSpPr>
          <a:xfrm>
            <a:off x="6381004" y="4222593"/>
            <a:ext cx="560331" cy="592814"/>
            <a:chOff x="243840" y="1676400"/>
            <a:chExt cx="701040" cy="741680"/>
          </a:xfrm>
          <a:solidFill>
            <a:schemeClr val="accent2">
              <a:lumMod val="75000"/>
            </a:schemeClr>
          </a:solidFill>
        </p:grpSpPr>
        <p:sp>
          <p:nvSpPr>
            <p:cNvPr id="8" name="Google Shape;198;p14">
              <a:extLst>
                <a:ext uri="{FF2B5EF4-FFF2-40B4-BE49-F238E27FC236}">
                  <a16:creationId xmlns:a16="http://schemas.microsoft.com/office/drawing/2014/main" id="{21CC7E9C-760B-799A-DF43-2F3C050929E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9" name="Google Shape;199;p14">
              <a:extLst>
                <a:ext uri="{FF2B5EF4-FFF2-40B4-BE49-F238E27FC236}">
                  <a16:creationId xmlns:a16="http://schemas.microsoft.com/office/drawing/2014/main" id="{AE7B83EB-596B-7628-23EF-75AA6FA4E23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11" name="Title 10">
            <a:extLst>
              <a:ext uri="{FF2B5EF4-FFF2-40B4-BE49-F238E27FC236}">
                <a16:creationId xmlns:a16="http://schemas.microsoft.com/office/drawing/2014/main" id="{26237C93-4714-3B35-53C2-9F85DD57D278}"/>
              </a:ext>
            </a:extLst>
          </p:cNvPr>
          <p:cNvSpPr>
            <a:spLocks noGrp="1"/>
          </p:cNvSpPr>
          <p:nvPr>
            <p:ph type="title"/>
          </p:nvPr>
        </p:nvSpPr>
        <p:spPr/>
        <p:txBody>
          <a:bodyPr/>
          <a:lstStyle/>
          <a:p>
            <a:r>
              <a:rPr lang="en-US" sz="2400" dirty="0"/>
              <a:t>SESSION 2 </a:t>
            </a:r>
            <a:br>
              <a:rPr lang="en-US" sz="2400" dirty="0"/>
            </a:br>
            <a:r>
              <a:rPr lang="en-US" sz="2400" dirty="0"/>
              <a:t> </a:t>
            </a:r>
            <a:br>
              <a:rPr lang="en-US" dirty="0"/>
            </a:br>
            <a:r>
              <a:rPr lang="en-US" dirty="0"/>
              <a:t>Immediate Support</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n-US" dirty="0"/>
              <a:t> </a:t>
            </a:r>
            <a:br>
              <a:rPr lang="en-US" dirty="0"/>
            </a:br>
            <a:r>
              <a:rPr lang="en-US" dirty="0"/>
              <a:t>What type of immediate support may be needed for UASC?  </a:t>
            </a:r>
            <a:br>
              <a:rPr lang="en-US" dirty="0"/>
            </a:br>
            <a:endParaRPr dirty="0"/>
          </a:p>
        </p:txBody>
      </p:sp>
      <p:grpSp>
        <p:nvGrpSpPr>
          <p:cNvPr id="2" name="Group 1">
            <a:extLst>
              <a:ext uri="{FF2B5EF4-FFF2-40B4-BE49-F238E27FC236}">
                <a16:creationId xmlns:a16="http://schemas.microsoft.com/office/drawing/2014/main" id="{3216F887-8A1D-D55B-02F6-DC2BEC8AAE77}"/>
              </a:ext>
            </a:extLst>
          </p:cNvPr>
          <p:cNvGrpSpPr/>
          <p:nvPr/>
        </p:nvGrpSpPr>
        <p:grpSpPr>
          <a:xfrm>
            <a:off x="4288973" y="1992904"/>
            <a:ext cx="3614054" cy="3112496"/>
            <a:chOff x="4416926" y="1952645"/>
            <a:chExt cx="1178615" cy="1015047"/>
          </a:xfrm>
          <a:solidFill>
            <a:schemeClr val="accent2">
              <a:lumMod val="75000"/>
            </a:schemeClr>
          </a:solidFill>
        </p:grpSpPr>
        <p:sp>
          <p:nvSpPr>
            <p:cNvPr id="3" name="Rectangle: Rounded Corners 2">
              <a:extLst>
                <a:ext uri="{FF2B5EF4-FFF2-40B4-BE49-F238E27FC236}">
                  <a16:creationId xmlns:a16="http://schemas.microsoft.com/office/drawing/2014/main" id="{D21F2540-F75C-3B21-22DB-2226810E14C8}"/>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C4825421-B0CC-F2CF-8617-DD297E983417}"/>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CC02FD5F-0AC1-EE43-0636-65A143377D54}"/>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lowchart: Manual Input 5">
              <a:extLst>
                <a:ext uri="{FF2B5EF4-FFF2-40B4-BE49-F238E27FC236}">
                  <a16:creationId xmlns:a16="http://schemas.microsoft.com/office/drawing/2014/main" id="{54BC13B0-D846-7B68-EA60-B6FA98BC25E7}"/>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8011097F-FE5E-3BFC-ED39-786FC0F80D1B}"/>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DC60A939-81CD-CE75-6936-C22A56A0AE72}"/>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D0395E6F-5586-A42F-E4A3-51BE2AEA3595}"/>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lowchart: Manual Input 9">
              <a:extLst>
                <a:ext uri="{FF2B5EF4-FFF2-40B4-BE49-F238E27FC236}">
                  <a16:creationId xmlns:a16="http://schemas.microsoft.com/office/drawing/2014/main" id="{B62FB9E4-E2C8-F555-9612-F6F1931BEE80}"/>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 Same Side Corner Rectangle 21">
              <a:extLst>
                <a:ext uri="{FF2B5EF4-FFF2-40B4-BE49-F238E27FC236}">
                  <a16:creationId xmlns:a16="http://schemas.microsoft.com/office/drawing/2014/main" id="{D31C963C-2040-54B3-E455-35A26EC121C9}"/>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44850F48-F98D-EE2C-73FC-557384AD3EA2}"/>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FF731695-8650-682E-85AB-71B1973FACAB}"/>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EFD55DA4-563A-506B-1193-9A90180D3090}"/>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ct val="100000"/>
              <a:buFont typeface="Arial"/>
              <a:buNone/>
            </a:pPr>
            <a:r>
              <a:rPr lang="en-US" dirty="0">
                <a:highlight>
                  <a:srgbClr val="FFFF00"/>
                </a:highlight>
              </a:rPr>
              <a:t>Response actions</a:t>
            </a:r>
            <a:endParaRPr dirty="0">
              <a:highlight>
                <a:srgbClr val="FFFF00"/>
              </a:highlight>
            </a:endParaRPr>
          </a:p>
        </p:txBody>
      </p:sp>
      <p:grpSp>
        <p:nvGrpSpPr>
          <p:cNvPr id="2" name="Group 1">
            <a:extLst>
              <a:ext uri="{FF2B5EF4-FFF2-40B4-BE49-F238E27FC236}">
                <a16:creationId xmlns:a16="http://schemas.microsoft.com/office/drawing/2014/main" id="{D67757FB-6107-DA35-023A-8795B4D07F0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0FB60DE2-2FB1-2F68-3C02-1B4237EC844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93582955-127D-3FF5-C652-F8564F04010F}"/>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4F51EA6C-3839-0130-E277-AF63355F15C2}"/>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9-10</a:t>
                </a:r>
              </a:p>
            </p:txBody>
          </p:sp>
          <p:sp>
            <p:nvSpPr>
              <p:cNvPr id="9" name="Rectangle 8">
                <a:extLst>
                  <a:ext uri="{FF2B5EF4-FFF2-40B4-BE49-F238E27FC236}">
                    <a16:creationId xmlns:a16="http://schemas.microsoft.com/office/drawing/2014/main" id="{272F6737-82AD-90F8-BDB7-B0763CAE0402}"/>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986449DE-6A6A-7F89-215F-39505028EE40}"/>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187F7405-2596-393C-05F1-1A547A0232D4}"/>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34E0E174-75EF-AC05-10B6-DDE10604A993}"/>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9AE83613-36D9-9F5B-BA62-908D08DB534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25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3F18DDD9-12E3-16D0-EE6E-CDAFA2CA3998}"/>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AB322B7A-7F61-CB7F-0ED1-EC0B2CB4FB18}"/>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8406BE68-75EC-4489-E03D-025A61C82D79}"/>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6CA7B03D-7BF4-D001-B60A-AED0679353D2}"/>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5414A057-938E-6B2D-81D8-5E2EB136A94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Rectangle: Top Corners Rounded 22">
            <a:extLst>
              <a:ext uri="{FF2B5EF4-FFF2-40B4-BE49-F238E27FC236}">
                <a16:creationId xmlns:a16="http://schemas.microsoft.com/office/drawing/2014/main" id="{EDFA4E60-C3DD-5B9C-6F5E-31C0103113C6}"/>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Google Shape;114;p9">
            <a:extLst>
              <a:ext uri="{FF2B5EF4-FFF2-40B4-BE49-F238E27FC236}">
                <a16:creationId xmlns:a16="http://schemas.microsoft.com/office/drawing/2014/main" id="{AA6A607E-5744-CE17-A2C9-7293F80AD57A}"/>
              </a:ext>
            </a:extLst>
          </p:cNvPr>
          <p:cNvSpPr txBox="1"/>
          <p:nvPr/>
        </p:nvSpPr>
        <p:spPr>
          <a:xfrm>
            <a:off x="5582531" y="2358886"/>
            <a:ext cx="544697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In your groups:</a:t>
            </a:r>
            <a:endParaRPr lang="en-US" sz="1800" dirty="0"/>
          </a:p>
        </p:txBody>
      </p:sp>
      <p:sp>
        <p:nvSpPr>
          <p:cNvPr id="25" name="Google Shape;114;p9">
            <a:extLst>
              <a:ext uri="{FF2B5EF4-FFF2-40B4-BE49-F238E27FC236}">
                <a16:creationId xmlns:a16="http://schemas.microsoft.com/office/drawing/2014/main" id="{584105A8-F219-59BF-729D-13DAA2AA5593}"/>
              </a:ext>
            </a:extLst>
          </p:cNvPr>
          <p:cNvSpPr txBox="1"/>
          <p:nvPr/>
        </p:nvSpPr>
        <p:spPr>
          <a:xfrm>
            <a:off x="5582531" y="3590247"/>
            <a:ext cx="5446979"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ct val="100000"/>
              <a:buFont typeface="Arial" panose="020B0604020202020204" pitchFamily="34" charset="0"/>
              <a:buChar char="•"/>
            </a:pPr>
            <a:r>
              <a:rPr lang="en-US" sz="1800" dirty="0">
                <a:solidFill>
                  <a:schemeClr val="dk1"/>
                </a:solidFill>
                <a:latin typeface="Arial"/>
                <a:ea typeface="Arial"/>
                <a:cs typeface="Arial"/>
                <a:sym typeface="Arial"/>
              </a:rPr>
              <a:t>Draw lines to match each scenario to the most appropriate immediate response actions</a:t>
            </a:r>
            <a:br>
              <a:rPr lang="en-US" sz="1800" dirty="0">
                <a:solidFill>
                  <a:schemeClr val="dk1"/>
                </a:solidFill>
                <a:latin typeface="Arial"/>
                <a:ea typeface="Arial"/>
                <a:cs typeface="Arial"/>
                <a:sym typeface="Arial"/>
              </a:rPr>
            </a:br>
            <a:endParaRPr lang="en-US"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panose="020B0604020202020204" pitchFamily="34" charset="0"/>
              <a:buChar char="•"/>
            </a:pPr>
            <a:r>
              <a:rPr lang="en-US" sz="1800" dirty="0">
                <a:solidFill>
                  <a:schemeClr val="dk1"/>
                </a:solidFill>
                <a:latin typeface="Arial"/>
                <a:ea typeface="Arial"/>
                <a:cs typeface="Arial"/>
                <a:sym typeface="Arial"/>
              </a:rPr>
              <a:t>Add any additional actions of your own</a:t>
            </a:r>
            <a:br>
              <a:rPr lang="en-US" sz="1800" dirty="0">
                <a:solidFill>
                  <a:schemeClr val="dk1"/>
                </a:solidFill>
                <a:latin typeface="Arial"/>
                <a:ea typeface="Arial"/>
                <a:cs typeface="Arial"/>
                <a:sym typeface="Arial"/>
              </a:rPr>
            </a:br>
            <a:endParaRPr lang="en-US"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panose="020B0604020202020204" pitchFamily="34" charset="0"/>
              <a:buChar char="•"/>
            </a:pPr>
            <a:r>
              <a:rPr lang="en-US" sz="1800" dirty="0">
                <a:solidFill>
                  <a:schemeClr val="dk1"/>
                </a:solidFill>
                <a:latin typeface="Arial"/>
                <a:ea typeface="Arial"/>
                <a:cs typeface="Arial"/>
                <a:sym typeface="Arial"/>
              </a:rPr>
              <a:t>Outline the consent/assent </a:t>
            </a:r>
            <a:r>
              <a:rPr lang="en-US" sz="1800" dirty="0">
                <a:solidFill>
                  <a:schemeClr val="dk1"/>
                </a:solidFill>
              </a:rPr>
              <a:t>procedures</a:t>
            </a:r>
            <a:endParaRPr lang="en-US" sz="1800" dirty="0">
              <a:solidFill>
                <a:schemeClr val="dk1"/>
              </a:solidFill>
              <a:latin typeface="Arial"/>
              <a:ea typeface="Arial"/>
              <a:cs typeface="Arial"/>
            </a:endParaRPr>
          </a:p>
        </p:txBody>
      </p:sp>
      <p:grpSp>
        <p:nvGrpSpPr>
          <p:cNvPr id="26" name="Group 25">
            <a:extLst>
              <a:ext uri="{FF2B5EF4-FFF2-40B4-BE49-F238E27FC236}">
                <a16:creationId xmlns:a16="http://schemas.microsoft.com/office/drawing/2014/main" id="{624E8FF1-9202-C141-610E-8D66B060B021}"/>
              </a:ext>
            </a:extLst>
          </p:cNvPr>
          <p:cNvGrpSpPr/>
          <p:nvPr/>
        </p:nvGrpSpPr>
        <p:grpSpPr>
          <a:xfrm rot="20104804">
            <a:off x="502170" y="2105819"/>
            <a:ext cx="4220281" cy="2805877"/>
            <a:chOff x="7208925" y="2604220"/>
            <a:chExt cx="1168511" cy="776891"/>
          </a:xfrm>
        </p:grpSpPr>
        <p:sp>
          <p:nvSpPr>
            <p:cNvPr id="27" name="Rectangle 26">
              <a:extLst>
                <a:ext uri="{FF2B5EF4-FFF2-40B4-BE49-F238E27FC236}">
                  <a16:creationId xmlns:a16="http://schemas.microsoft.com/office/drawing/2014/main" id="{500686D4-0CB6-5763-2FC0-04C681001420}"/>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Google Shape;315;p4">
              <a:extLst>
                <a:ext uri="{FF2B5EF4-FFF2-40B4-BE49-F238E27FC236}">
                  <a16:creationId xmlns:a16="http://schemas.microsoft.com/office/drawing/2014/main" id="{864B6C89-0202-02CD-D6D8-F7D11A21B211}"/>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3C3D4F5D-8AD5-F912-369A-6F828DD6B68B}"/>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FD86A729-71DD-31E8-FB72-574CD3E2DCF7}"/>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94B10140-41EF-3CB0-F5C8-7E9297A73FB4}"/>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Single Corner Snipped 31">
              <a:extLst>
                <a:ext uri="{FF2B5EF4-FFF2-40B4-BE49-F238E27FC236}">
                  <a16:creationId xmlns:a16="http://schemas.microsoft.com/office/drawing/2014/main" id="{705BE473-DBBB-975F-3288-F7140F50C136}"/>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25" name="Title 72">
            <a:extLst>
              <a:ext uri="{FF2B5EF4-FFF2-40B4-BE49-F238E27FC236}">
                <a16:creationId xmlns:a16="http://schemas.microsoft.com/office/drawing/2014/main" id="{A96AE096-6728-9570-314E-6A94018FE58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94229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25" name="Title 72">
            <a:extLst>
              <a:ext uri="{FF2B5EF4-FFF2-40B4-BE49-F238E27FC236}">
                <a16:creationId xmlns:a16="http://schemas.microsoft.com/office/drawing/2014/main" id="{7879D022-C611-A9BD-746A-EEA81BA4D8C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13519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6" name="Group 25">
            <a:extLst>
              <a:ext uri="{FF2B5EF4-FFF2-40B4-BE49-F238E27FC236}">
                <a16:creationId xmlns:a16="http://schemas.microsoft.com/office/drawing/2014/main" id="{69757B17-EC1A-F778-F2A4-6ADC3483FA4A}"/>
              </a:ext>
            </a:extLst>
          </p:cNvPr>
          <p:cNvGrpSpPr/>
          <p:nvPr/>
        </p:nvGrpSpPr>
        <p:grpSpPr>
          <a:xfrm>
            <a:off x="1530609" y="2019562"/>
            <a:ext cx="3652549" cy="3352538"/>
            <a:chOff x="6955476" y="4970817"/>
            <a:chExt cx="500332" cy="459236"/>
          </a:xfrm>
          <a:solidFill>
            <a:schemeClr val="accent2">
              <a:lumMod val="40000"/>
              <a:lumOff val="60000"/>
            </a:schemeClr>
          </a:solidFill>
        </p:grpSpPr>
        <p:sp>
          <p:nvSpPr>
            <p:cNvPr id="24" name="Trapezoid 23">
              <a:extLst>
                <a:ext uri="{FF2B5EF4-FFF2-40B4-BE49-F238E27FC236}">
                  <a16:creationId xmlns:a16="http://schemas.microsoft.com/office/drawing/2014/main" id="{E10E6AB6-EA9B-DC99-358F-A757767594F7}"/>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AE42902C-F86B-54ED-64AB-0C142D43A23D}"/>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51" name="Google Shape;551;p19"/>
          <p:cNvSpPr txBox="1">
            <a:spLocks noGrp="1"/>
          </p:cNvSpPr>
          <p:nvPr>
            <p:ph type="title"/>
          </p:nvPr>
        </p:nvSpPr>
        <p:spPr>
          <a:xfrm>
            <a:off x="279103"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Family-based care rapid assessment tool</a:t>
            </a:r>
            <a:endParaRPr dirty="0">
              <a:highlight>
                <a:srgbClr val="FFFF00"/>
              </a:highlight>
            </a:endParaRPr>
          </a:p>
        </p:txBody>
      </p:sp>
      <p:grpSp>
        <p:nvGrpSpPr>
          <p:cNvPr id="573" name="Google Shape;573;p19"/>
          <p:cNvGrpSpPr/>
          <p:nvPr/>
        </p:nvGrpSpPr>
        <p:grpSpPr>
          <a:xfrm>
            <a:off x="2730502" y="4519147"/>
            <a:ext cx="328579" cy="611056"/>
            <a:chOff x="3524508" y="2679091"/>
            <a:chExt cx="327409" cy="608880"/>
          </a:xfrm>
        </p:grpSpPr>
        <p:sp>
          <p:nvSpPr>
            <p:cNvPr id="574" name="Google Shape;574;p19"/>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75" name="Google Shape;575;p19"/>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579" name="Google Shape;579;p19"/>
          <p:cNvSpPr/>
          <p:nvPr/>
        </p:nvSpPr>
        <p:spPr>
          <a:xfrm>
            <a:off x="3654737" y="4527442"/>
            <a:ext cx="328579" cy="602761"/>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80" name="Google Shape;580;p19"/>
          <p:cNvSpPr/>
          <p:nvPr/>
        </p:nvSpPr>
        <p:spPr>
          <a:xfrm>
            <a:off x="3652328" y="4142431"/>
            <a:ext cx="328579" cy="32857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nvGrpSpPr>
          <p:cNvPr id="581" name="Google Shape;581;p19"/>
          <p:cNvGrpSpPr/>
          <p:nvPr/>
        </p:nvGrpSpPr>
        <p:grpSpPr>
          <a:xfrm>
            <a:off x="3191744" y="3992689"/>
            <a:ext cx="328579" cy="1137514"/>
            <a:chOff x="3524508" y="2679091"/>
            <a:chExt cx="327409" cy="1133463"/>
          </a:xfrm>
        </p:grpSpPr>
        <p:sp>
          <p:nvSpPr>
            <p:cNvPr id="582" name="Google Shape;582;p19"/>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83" name="Google Shape;583;p19"/>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584" name="Google Shape;584;p19"/>
          <p:cNvSpPr/>
          <p:nvPr/>
        </p:nvSpPr>
        <p:spPr>
          <a:xfrm>
            <a:off x="3792115" y="4881843"/>
            <a:ext cx="63912" cy="24836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85" name="Google Shape;585;p19"/>
          <p:cNvSpPr/>
          <p:nvPr/>
        </p:nvSpPr>
        <p:spPr>
          <a:xfrm>
            <a:off x="2860237" y="5058134"/>
            <a:ext cx="63194" cy="72069"/>
          </a:xfrm>
          <a:prstGeom prst="round2SameRect">
            <a:avLst>
              <a:gd name="adj1" fmla="val 46112"/>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A84EB5C1-473C-CED6-ADDB-BA879E759DC1}"/>
              </a:ext>
            </a:extLst>
          </p:cNvPr>
          <p:cNvGrpSpPr/>
          <p:nvPr/>
        </p:nvGrpSpPr>
        <p:grpSpPr>
          <a:xfrm>
            <a:off x="6554927" y="3294536"/>
            <a:ext cx="986765" cy="1816244"/>
            <a:chOff x="5102983" y="1330093"/>
            <a:chExt cx="611190" cy="1090296"/>
          </a:xfrm>
          <a:solidFill>
            <a:schemeClr val="accent4"/>
          </a:solidFill>
        </p:grpSpPr>
        <p:grpSp>
          <p:nvGrpSpPr>
            <p:cNvPr id="14" name="Group 13">
              <a:extLst>
                <a:ext uri="{FF2B5EF4-FFF2-40B4-BE49-F238E27FC236}">
                  <a16:creationId xmlns:a16="http://schemas.microsoft.com/office/drawing/2014/main" id="{D512BAF1-8D7E-BF92-C424-208FFE58826E}"/>
                </a:ext>
              </a:extLst>
            </p:cNvPr>
            <p:cNvGrpSpPr/>
            <p:nvPr/>
          </p:nvGrpSpPr>
          <p:grpSpPr>
            <a:xfrm>
              <a:off x="5157952" y="1808115"/>
              <a:ext cx="241654" cy="277569"/>
              <a:chOff x="2968390" y="1782471"/>
              <a:chExt cx="241654" cy="277569"/>
            </a:xfrm>
            <a:grpFill/>
          </p:grpSpPr>
          <p:sp>
            <p:nvSpPr>
              <p:cNvPr id="22" name="Round Same Side Corner Rectangle 25">
                <a:extLst>
                  <a:ext uri="{FF2B5EF4-FFF2-40B4-BE49-F238E27FC236}">
                    <a16:creationId xmlns:a16="http://schemas.microsoft.com/office/drawing/2014/main" id="{97BEB211-C6BC-935A-966D-7C2168B1995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ound Same Side Corner Rectangle 26">
                <a:extLst>
                  <a:ext uri="{FF2B5EF4-FFF2-40B4-BE49-F238E27FC236}">
                    <a16:creationId xmlns:a16="http://schemas.microsoft.com/office/drawing/2014/main" id="{28A54BA0-16E6-27FF-6F52-B54771B25336}"/>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14">
              <a:extLst>
                <a:ext uri="{FF2B5EF4-FFF2-40B4-BE49-F238E27FC236}">
                  <a16:creationId xmlns:a16="http://schemas.microsoft.com/office/drawing/2014/main" id="{0ECAFDAE-0BBC-FDA1-36C7-059E76D8BDB7}"/>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6">
              <a:extLst>
                <a:ext uri="{FF2B5EF4-FFF2-40B4-BE49-F238E27FC236}">
                  <a16:creationId xmlns:a16="http://schemas.microsoft.com/office/drawing/2014/main" id="{C28EE16B-E205-335D-0F83-5F80D24C9EA6}"/>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Straight Arrow Connector 16">
              <a:extLst>
                <a:ext uri="{FF2B5EF4-FFF2-40B4-BE49-F238E27FC236}">
                  <a16:creationId xmlns:a16="http://schemas.microsoft.com/office/drawing/2014/main" id="{8D892ABA-67F3-53AC-BF6E-2C83A34FC836}"/>
                </a:ext>
              </a:extLst>
            </p:cNvPr>
            <p:cNvCxnSpPr>
              <a:cxnSpLocks/>
            </p:cNvCxnSpPr>
            <p:nvPr/>
          </p:nvCxnSpPr>
          <p:spPr>
            <a:xfrm flipH="1">
              <a:off x="5175388" y="1694718"/>
              <a:ext cx="74812" cy="109302"/>
            </a:xfrm>
            <a:prstGeom prst="straightConnector1">
              <a:avLst/>
            </a:prstGeom>
            <a:grpFill/>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167E834-03E7-306F-6512-B07C0D16644F}"/>
                </a:ext>
              </a:extLst>
            </p:cNvPr>
            <p:cNvGrpSpPr/>
            <p:nvPr/>
          </p:nvGrpSpPr>
          <p:grpSpPr>
            <a:xfrm>
              <a:off x="5274909" y="1330093"/>
              <a:ext cx="439264" cy="1090296"/>
              <a:chOff x="4152776" y="1302447"/>
              <a:chExt cx="365595" cy="907443"/>
            </a:xfrm>
            <a:grpFill/>
          </p:grpSpPr>
          <p:sp>
            <p:nvSpPr>
              <p:cNvPr id="19" name="Flowchart: Manual Operation 18">
                <a:extLst>
                  <a:ext uri="{FF2B5EF4-FFF2-40B4-BE49-F238E27FC236}">
                    <a16:creationId xmlns:a16="http://schemas.microsoft.com/office/drawing/2014/main" id="{068D9EDB-EBD9-6788-7BC3-C5CB93333C1F}"/>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ound Same Side Corner Rectangle 23">
                <a:extLst>
                  <a:ext uri="{FF2B5EF4-FFF2-40B4-BE49-F238E27FC236}">
                    <a16:creationId xmlns:a16="http://schemas.microsoft.com/office/drawing/2014/main" id="{1FC06372-C07E-5BEC-E657-6C5CABDA2997}"/>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9323E67C-A0C8-9269-C3C3-A712F0C652DC}"/>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35" name="Group 34">
            <a:extLst>
              <a:ext uri="{FF2B5EF4-FFF2-40B4-BE49-F238E27FC236}">
                <a16:creationId xmlns:a16="http://schemas.microsoft.com/office/drawing/2014/main" id="{D05F3AB7-B7BD-783D-3114-5093120BFDA1}"/>
              </a:ext>
            </a:extLst>
          </p:cNvPr>
          <p:cNvGrpSpPr/>
          <p:nvPr/>
        </p:nvGrpSpPr>
        <p:grpSpPr>
          <a:xfrm>
            <a:off x="4179248" y="3370322"/>
            <a:ext cx="1395581" cy="1759883"/>
            <a:chOff x="3969442" y="4105390"/>
            <a:chExt cx="648257" cy="817478"/>
          </a:xfrm>
          <a:solidFill>
            <a:schemeClr val="accent2">
              <a:lumMod val="75000"/>
            </a:schemeClr>
          </a:solidFill>
        </p:grpSpPr>
        <p:grpSp>
          <p:nvGrpSpPr>
            <p:cNvPr id="27" name="Group 26">
              <a:extLst>
                <a:ext uri="{FF2B5EF4-FFF2-40B4-BE49-F238E27FC236}">
                  <a16:creationId xmlns:a16="http://schemas.microsoft.com/office/drawing/2014/main" id="{7AAC736B-12CF-3347-C6D4-BFBB00B7DB6E}"/>
                </a:ext>
              </a:extLst>
            </p:cNvPr>
            <p:cNvGrpSpPr/>
            <p:nvPr/>
          </p:nvGrpSpPr>
          <p:grpSpPr>
            <a:xfrm>
              <a:off x="4364250" y="4105390"/>
              <a:ext cx="253449" cy="817478"/>
              <a:chOff x="4045582" y="1684320"/>
              <a:chExt cx="350098" cy="1129211"/>
            </a:xfrm>
            <a:grpFill/>
          </p:grpSpPr>
          <p:sp>
            <p:nvSpPr>
              <p:cNvPr id="28" name="Round Same Side Corner Rectangle 21">
                <a:extLst>
                  <a:ext uri="{FF2B5EF4-FFF2-40B4-BE49-F238E27FC236}">
                    <a16:creationId xmlns:a16="http://schemas.microsoft.com/office/drawing/2014/main" id="{EBEC04B4-5001-6CCF-BE85-6BC96B27427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446A0E38-49AF-AE65-0AD6-4CFF6BDE6187}"/>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0" name="Group 29">
              <a:extLst>
                <a:ext uri="{FF2B5EF4-FFF2-40B4-BE49-F238E27FC236}">
                  <a16:creationId xmlns:a16="http://schemas.microsoft.com/office/drawing/2014/main" id="{C99F9D3D-1167-A21D-1668-2CF90C41DE5D}"/>
                </a:ext>
              </a:extLst>
            </p:cNvPr>
            <p:cNvGrpSpPr/>
            <p:nvPr/>
          </p:nvGrpSpPr>
          <p:grpSpPr>
            <a:xfrm>
              <a:off x="3969442" y="4105390"/>
              <a:ext cx="363228" cy="817478"/>
              <a:chOff x="3000654" y="1516217"/>
              <a:chExt cx="245039" cy="551483"/>
            </a:xfrm>
            <a:grpFill/>
          </p:grpSpPr>
          <p:grpSp>
            <p:nvGrpSpPr>
              <p:cNvPr id="31" name="Group 30">
                <a:extLst>
                  <a:ext uri="{FF2B5EF4-FFF2-40B4-BE49-F238E27FC236}">
                    <a16:creationId xmlns:a16="http://schemas.microsoft.com/office/drawing/2014/main" id="{CED6C63C-DDDD-65CC-CA51-F616B37B1E5A}"/>
                  </a:ext>
                </a:extLst>
              </p:cNvPr>
              <p:cNvGrpSpPr/>
              <p:nvPr/>
            </p:nvGrpSpPr>
            <p:grpSpPr>
              <a:xfrm>
                <a:off x="3036509" y="1516217"/>
                <a:ext cx="172158" cy="551483"/>
                <a:chOff x="4043172" y="1684320"/>
                <a:chExt cx="352508" cy="1129211"/>
              </a:xfrm>
              <a:grpFill/>
            </p:grpSpPr>
            <p:sp>
              <p:nvSpPr>
                <p:cNvPr id="33" name="Round Same Side Corner Rectangle 21">
                  <a:extLst>
                    <a:ext uri="{FF2B5EF4-FFF2-40B4-BE49-F238E27FC236}">
                      <a16:creationId xmlns:a16="http://schemas.microsoft.com/office/drawing/2014/main" id="{D8DE9E6B-B39D-8647-1EBA-11CD6E392C0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7C3EE179-1B6D-395E-8319-B0437B1913F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Flowchart: Manual Operation 31">
                <a:extLst>
                  <a:ext uri="{FF2B5EF4-FFF2-40B4-BE49-F238E27FC236}">
                    <a16:creationId xmlns:a16="http://schemas.microsoft.com/office/drawing/2014/main" id="{D0CC0A18-F1FF-4314-B81C-B6519539DDE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37" name="Group 36">
            <a:extLst>
              <a:ext uri="{FF2B5EF4-FFF2-40B4-BE49-F238E27FC236}">
                <a16:creationId xmlns:a16="http://schemas.microsoft.com/office/drawing/2014/main" id="{A835D6CE-F3AA-545D-3BDB-5EDD0C776C73}"/>
              </a:ext>
            </a:extLst>
          </p:cNvPr>
          <p:cNvGrpSpPr/>
          <p:nvPr/>
        </p:nvGrpSpPr>
        <p:grpSpPr>
          <a:xfrm>
            <a:off x="8660416" y="2479156"/>
            <a:ext cx="1904262" cy="1827564"/>
            <a:chOff x="1459832" y="2812046"/>
            <a:chExt cx="1953652" cy="1874967"/>
          </a:xfrm>
        </p:grpSpPr>
        <p:sp>
          <p:nvSpPr>
            <p:cNvPr id="41" name="Rectangle: Single Corner Snipped 40">
              <a:extLst>
                <a:ext uri="{FF2B5EF4-FFF2-40B4-BE49-F238E27FC236}">
                  <a16:creationId xmlns:a16="http://schemas.microsoft.com/office/drawing/2014/main" id="{F8374EB1-BA59-89AE-FA81-2BB4E66B1D8E}"/>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Single Corner Snipped 41">
              <a:extLst>
                <a:ext uri="{FF2B5EF4-FFF2-40B4-BE49-F238E27FC236}">
                  <a16:creationId xmlns:a16="http://schemas.microsoft.com/office/drawing/2014/main" id="{E87CB1EF-F062-FFA9-9414-5F8467094E65}"/>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Single Corner Snipped 42">
              <a:extLst>
                <a:ext uri="{FF2B5EF4-FFF2-40B4-BE49-F238E27FC236}">
                  <a16:creationId xmlns:a16="http://schemas.microsoft.com/office/drawing/2014/main" id="{B807E92B-CACC-2819-6562-FA819661F2AA}"/>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0" name="Arc 49">
            <a:extLst>
              <a:ext uri="{FF2B5EF4-FFF2-40B4-BE49-F238E27FC236}">
                <a16:creationId xmlns:a16="http://schemas.microsoft.com/office/drawing/2014/main" id="{6ED8AAE9-8F73-1497-30EC-87268A631225}"/>
              </a:ext>
            </a:extLst>
          </p:cNvPr>
          <p:cNvSpPr/>
          <p:nvPr/>
        </p:nvSpPr>
        <p:spPr>
          <a:xfrm flipH="1">
            <a:off x="7270666" y="3136165"/>
            <a:ext cx="1260856" cy="1170555"/>
          </a:xfrm>
          <a:prstGeom prst="arc">
            <a:avLst>
              <a:gd name="adj1" fmla="val 3793381"/>
              <a:gd name="adj2" fmla="val 10282871"/>
            </a:avLst>
          </a:prstGeom>
          <a:ln w="38100">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1" name="Group 50">
            <a:extLst>
              <a:ext uri="{FF2B5EF4-FFF2-40B4-BE49-F238E27FC236}">
                <a16:creationId xmlns:a16="http://schemas.microsoft.com/office/drawing/2014/main" id="{D270967E-0A6F-627E-16AD-7B276A80F9BB}"/>
              </a:ext>
            </a:extLst>
          </p:cNvPr>
          <p:cNvGrpSpPr/>
          <p:nvPr/>
        </p:nvGrpSpPr>
        <p:grpSpPr>
          <a:xfrm rot="727583">
            <a:off x="9603945" y="3290226"/>
            <a:ext cx="634170" cy="634170"/>
            <a:chOff x="6784825" y="4717805"/>
            <a:chExt cx="1170980" cy="1170980"/>
          </a:xfrm>
        </p:grpSpPr>
        <p:sp>
          <p:nvSpPr>
            <p:cNvPr id="52" name="Oval 51">
              <a:extLst>
                <a:ext uri="{FF2B5EF4-FFF2-40B4-BE49-F238E27FC236}">
                  <a16:creationId xmlns:a16="http://schemas.microsoft.com/office/drawing/2014/main" id="{8EEC332C-9FFF-20FC-A67F-947B084A2560}"/>
                </a:ext>
              </a:extLst>
            </p:cNvPr>
            <p:cNvSpPr/>
            <p:nvPr/>
          </p:nvSpPr>
          <p:spPr>
            <a:xfrm>
              <a:off x="6784825" y="4717805"/>
              <a:ext cx="1170980" cy="117098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5F0257FB-FA51-AADE-15C2-6BCF20615FD0}"/>
                </a:ext>
              </a:extLst>
            </p:cNvPr>
            <p:cNvSpPr/>
            <p:nvPr/>
          </p:nvSpPr>
          <p:spPr>
            <a:xfrm>
              <a:off x="7276868" y="5237982"/>
              <a:ext cx="189079" cy="1890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ectangle 53">
              <a:extLst>
                <a:ext uri="{FF2B5EF4-FFF2-40B4-BE49-F238E27FC236}">
                  <a16:creationId xmlns:a16="http://schemas.microsoft.com/office/drawing/2014/main" id="{6C1CB7EC-D5DC-1EF0-B731-0F055CDAFB09}"/>
                </a:ext>
              </a:extLst>
            </p:cNvPr>
            <p:cNvSpPr/>
            <p:nvPr/>
          </p:nvSpPr>
          <p:spPr>
            <a:xfrm rot="16200000">
              <a:off x="7134823" y="5040376"/>
              <a:ext cx="464812" cy="113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54">
              <a:extLst>
                <a:ext uri="{FF2B5EF4-FFF2-40B4-BE49-F238E27FC236}">
                  <a16:creationId xmlns:a16="http://schemas.microsoft.com/office/drawing/2014/main" id="{BF515EC0-F860-C3EC-54C8-68F76A6DC326}"/>
                </a:ext>
              </a:extLst>
            </p:cNvPr>
            <p:cNvSpPr/>
            <p:nvPr/>
          </p:nvSpPr>
          <p:spPr>
            <a:xfrm rot="13453060">
              <a:off x="7365088" y="5440995"/>
              <a:ext cx="331413" cy="109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 name="Group 1">
            <a:extLst>
              <a:ext uri="{FF2B5EF4-FFF2-40B4-BE49-F238E27FC236}">
                <a16:creationId xmlns:a16="http://schemas.microsoft.com/office/drawing/2014/main" id="{BC4F872C-5D67-16D6-4F78-B0F4E76AAFD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211BC87F-56A5-1C15-0926-25D663A1C2D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C035EE04-1AAE-A981-02C4-E7116D11DAA0}"/>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EC5EED9D-8F85-65AC-8DA4-6D2D5D903A94}"/>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11</a:t>
                </a:r>
              </a:p>
            </p:txBody>
          </p:sp>
          <p:sp>
            <p:nvSpPr>
              <p:cNvPr id="9" name="Rectangle 8">
                <a:extLst>
                  <a:ext uri="{FF2B5EF4-FFF2-40B4-BE49-F238E27FC236}">
                    <a16:creationId xmlns:a16="http://schemas.microsoft.com/office/drawing/2014/main" id="{9EE5EE77-C4AD-66BB-B541-EBE23E2F5AB9}"/>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E2C92707-85BE-29CE-39B1-BAEF56985E53}"/>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BB67009-88FC-FFB0-B2C9-C5BE219FAC6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635C381-4FBA-272E-A9D8-D3B3B8169E44}"/>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591" name="Google Shape;591;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ct val="100000"/>
              <a:buFont typeface="Arial"/>
              <a:buNone/>
            </a:pPr>
            <a:r>
              <a:rPr lang="en-US" dirty="0">
                <a:highlight>
                  <a:srgbClr val="FFFF00"/>
                </a:highlight>
              </a:rPr>
              <a:t>Emergency care options</a:t>
            </a:r>
            <a:endParaRPr dirty="0">
              <a:highlight>
                <a:srgbClr val="FFFF00"/>
              </a:highlight>
            </a:endParaRPr>
          </a:p>
        </p:txBody>
      </p:sp>
      <p:sp>
        <p:nvSpPr>
          <p:cNvPr id="2" name="Google Shape;544;p18">
            <a:extLst>
              <a:ext uri="{FF2B5EF4-FFF2-40B4-BE49-F238E27FC236}">
                <a16:creationId xmlns:a16="http://schemas.microsoft.com/office/drawing/2014/main" id="{54B6C8C0-AAD5-9C5A-B61D-F0B1B1E46FB1}"/>
              </a:ext>
            </a:extLst>
          </p:cNvPr>
          <p:cNvSpPr txBox="1"/>
          <p:nvPr/>
        </p:nvSpPr>
        <p:spPr>
          <a:xfrm>
            <a:off x="1025836" y="3592417"/>
            <a:ext cx="14749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Standby foster carers</a:t>
            </a:r>
          </a:p>
        </p:txBody>
      </p:sp>
      <p:sp>
        <p:nvSpPr>
          <p:cNvPr id="3" name="Google Shape;544;p18">
            <a:extLst>
              <a:ext uri="{FF2B5EF4-FFF2-40B4-BE49-F238E27FC236}">
                <a16:creationId xmlns:a16="http://schemas.microsoft.com/office/drawing/2014/main" id="{CEF025D9-53B2-DF2E-1088-DFE9F2936DE0}"/>
              </a:ext>
            </a:extLst>
          </p:cNvPr>
          <p:cNvSpPr txBox="1"/>
          <p:nvPr/>
        </p:nvSpPr>
        <p:spPr>
          <a:xfrm>
            <a:off x="3177878" y="3592417"/>
            <a:ext cx="2406042"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Standby mentors for UAC in supervised independent living arrangements (child headed households or peer groups)</a:t>
            </a:r>
          </a:p>
        </p:txBody>
      </p:sp>
      <p:sp>
        <p:nvSpPr>
          <p:cNvPr id="4" name="Google Shape;544;p18">
            <a:extLst>
              <a:ext uri="{FF2B5EF4-FFF2-40B4-BE49-F238E27FC236}">
                <a16:creationId xmlns:a16="http://schemas.microsoft.com/office/drawing/2014/main" id="{82362F0B-D6A0-299A-8766-3C5DD58C6F06}"/>
              </a:ext>
            </a:extLst>
          </p:cNvPr>
          <p:cNvSpPr txBox="1"/>
          <p:nvPr/>
        </p:nvSpPr>
        <p:spPr>
          <a:xfrm>
            <a:off x="5957472" y="3592417"/>
            <a:ext cx="277052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Immediate support kits (material support) food and non-food</a:t>
            </a:r>
            <a:endParaRPr lang="en-US" sz="1800" dirty="0">
              <a:solidFill>
                <a:schemeClr val="dk1"/>
              </a:solidFill>
              <a:latin typeface="Arial"/>
              <a:ea typeface="Arial"/>
              <a:cs typeface="Arial"/>
            </a:endParaRPr>
          </a:p>
        </p:txBody>
      </p:sp>
      <p:sp>
        <p:nvSpPr>
          <p:cNvPr id="5" name="Google Shape;544;p18">
            <a:extLst>
              <a:ext uri="{FF2B5EF4-FFF2-40B4-BE49-F238E27FC236}">
                <a16:creationId xmlns:a16="http://schemas.microsoft.com/office/drawing/2014/main" id="{3CC1C7ED-5ECC-E2AC-4F1D-1BDEE7500055}"/>
              </a:ext>
            </a:extLst>
          </p:cNvPr>
          <p:cNvSpPr txBox="1"/>
          <p:nvPr/>
        </p:nvSpPr>
        <p:spPr>
          <a:xfrm>
            <a:off x="9008421" y="3592417"/>
            <a:ext cx="2406042"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Small scale emergency center-based care including emergency / transit interim care centers and safe houses</a:t>
            </a:r>
          </a:p>
        </p:txBody>
      </p:sp>
      <p:grpSp>
        <p:nvGrpSpPr>
          <p:cNvPr id="6" name="Group 5">
            <a:extLst>
              <a:ext uri="{FF2B5EF4-FFF2-40B4-BE49-F238E27FC236}">
                <a16:creationId xmlns:a16="http://schemas.microsoft.com/office/drawing/2014/main" id="{0BD1A20D-B4D2-40E1-D84B-EF25C7BAE500}"/>
              </a:ext>
            </a:extLst>
          </p:cNvPr>
          <p:cNvGrpSpPr/>
          <p:nvPr/>
        </p:nvGrpSpPr>
        <p:grpSpPr>
          <a:xfrm>
            <a:off x="9617847" y="1971022"/>
            <a:ext cx="1187191" cy="1089678"/>
            <a:chOff x="6955476" y="4970817"/>
            <a:chExt cx="500332" cy="459236"/>
          </a:xfrm>
          <a:solidFill>
            <a:schemeClr val="accent2">
              <a:lumMod val="75000"/>
            </a:schemeClr>
          </a:solidFill>
        </p:grpSpPr>
        <p:sp>
          <p:nvSpPr>
            <p:cNvPr id="7" name="Trapezoid 6">
              <a:extLst>
                <a:ext uri="{FF2B5EF4-FFF2-40B4-BE49-F238E27FC236}">
                  <a16:creationId xmlns:a16="http://schemas.microsoft.com/office/drawing/2014/main" id="{9D1A58EB-C8F4-5F0E-F1F0-648DC6DDAF6B}"/>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D362C8AF-50EE-E54F-0951-8BEAF2DD3BEA}"/>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0" name="Graphic 9" descr="Grocery bag with solid fill">
            <a:extLst>
              <a:ext uri="{FF2B5EF4-FFF2-40B4-BE49-F238E27FC236}">
                <a16:creationId xmlns:a16="http://schemas.microsoft.com/office/drawing/2014/main" id="{4E4FABB1-E005-12E1-D8D5-6A1B80432F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4414" y="1739589"/>
            <a:ext cx="1416643" cy="1416643"/>
          </a:xfrm>
          <a:prstGeom prst="rect">
            <a:avLst/>
          </a:prstGeom>
        </p:spPr>
      </p:pic>
      <p:grpSp>
        <p:nvGrpSpPr>
          <p:cNvPr id="11" name="Group 10">
            <a:extLst>
              <a:ext uri="{FF2B5EF4-FFF2-40B4-BE49-F238E27FC236}">
                <a16:creationId xmlns:a16="http://schemas.microsoft.com/office/drawing/2014/main" id="{4CB852D1-13DD-5C8C-34AB-0B1438975DAE}"/>
              </a:ext>
            </a:extLst>
          </p:cNvPr>
          <p:cNvGrpSpPr/>
          <p:nvPr/>
        </p:nvGrpSpPr>
        <p:grpSpPr>
          <a:xfrm>
            <a:off x="1347441" y="1913570"/>
            <a:ext cx="925874" cy="1242669"/>
            <a:chOff x="5438539" y="7646118"/>
            <a:chExt cx="814830" cy="1093633"/>
          </a:xfrm>
          <a:solidFill>
            <a:schemeClr val="accent2">
              <a:lumMod val="75000"/>
            </a:schemeClr>
          </a:solidFill>
        </p:grpSpPr>
        <p:sp>
          <p:nvSpPr>
            <p:cNvPr id="12" name="Round Same Side Corner Rectangle 21">
              <a:extLst>
                <a:ext uri="{FF2B5EF4-FFF2-40B4-BE49-F238E27FC236}">
                  <a16:creationId xmlns:a16="http://schemas.microsoft.com/office/drawing/2014/main" id="{9C494137-5286-BC2D-9376-439A0B93B7E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BD2C41EB-7FB6-BE4A-77DB-41F4E392D0D0}"/>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ound Same Side Corner Rectangle 23">
              <a:extLst>
                <a:ext uri="{FF2B5EF4-FFF2-40B4-BE49-F238E27FC236}">
                  <a16:creationId xmlns:a16="http://schemas.microsoft.com/office/drawing/2014/main" id="{A5837947-E999-A18B-B0E2-51112E1D04E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6AE15A19-0C52-4CBE-466B-CDDFB122B20D}"/>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5">
              <a:extLst>
                <a:ext uri="{FF2B5EF4-FFF2-40B4-BE49-F238E27FC236}">
                  <a16:creationId xmlns:a16="http://schemas.microsoft.com/office/drawing/2014/main" id="{6525935B-A1A5-516A-9FA6-77057544BDDF}"/>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ound Same Side Corner Rectangle 26">
              <a:extLst>
                <a:ext uri="{FF2B5EF4-FFF2-40B4-BE49-F238E27FC236}">
                  <a16:creationId xmlns:a16="http://schemas.microsoft.com/office/drawing/2014/main" id="{5F7E3C9D-3F36-92F4-E016-0BAE5C446349}"/>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936C4120-5C8C-9546-D3C1-5F116F5F1596}"/>
              </a:ext>
            </a:extLst>
          </p:cNvPr>
          <p:cNvGrpSpPr/>
          <p:nvPr/>
        </p:nvGrpSpPr>
        <p:grpSpPr>
          <a:xfrm>
            <a:off x="3485945" y="1971022"/>
            <a:ext cx="1187191" cy="1089678"/>
            <a:chOff x="6955476" y="4970817"/>
            <a:chExt cx="500332" cy="459236"/>
          </a:xfrm>
          <a:solidFill>
            <a:schemeClr val="accent2">
              <a:lumMod val="75000"/>
            </a:schemeClr>
          </a:solidFill>
        </p:grpSpPr>
        <p:sp>
          <p:nvSpPr>
            <p:cNvPr id="19" name="Trapezoid 18">
              <a:extLst>
                <a:ext uri="{FF2B5EF4-FFF2-40B4-BE49-F238E27FC236}">
                  <a16:creationId xmlns:a16="http://schemas.microsoft.com/office/drawing/2014/main" id="{C717631A-F20B-AF1D-19EF-DB44A9D7137E}"/>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F5CBA6C8-9523-2190-D9A9-F6701EA5F797}"/>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2" name="Group 21">
            <a:extLst>
              <a:ext uri="{FF2B5EF4-FFF2-40B4-BE49-F238E27FC236}">
                <a16:creationId xmlns:a16="http://schemas.microsoft.com/office/drawing/2014/main" id="{8147EE01-1312-0B0D-6462-3642E05C5543}"/>
              </a:ext>
            </a:extLst>
          </p:cNvPr>
          <p:cNvGrpSpPr/>
          <p:nvPr/>
        </p:nvGrpSpPr>
        <p:grpSpPr>
          <a:xfrm>
            <a:off x="4834415" y="1970573"/>
            <a:ext cx="571042" cy="1081455"/>
            <a:chOff x="7838339" y="2226754"/>
            <a:chExt cx="1969639" cy="3730164"/>
          </a:xfrm>
          <a:solidFill>
            <a:schemeClr val="accent2">
              <a:lumMod val="75000"/>
            </a:schemeClr>
          </a:solidFill>
        </p:grpSpPr>
        <p:sp>
          <p:nvSpPr>
            <p:cNvPr id="25" name="Round Same Side Corner Rectangle 3">
              <a:extLst>
                <a:ext uri="{FF2B5EF4-FFF2-40B4-BE49-F238E27FC236}">
                  <a16:creationId xmlns:a16="http://schemas.microsoft.com/office/drawing/2014/main" id="{7F4EAFE7-5339-45E5-D161-F96912F2CE8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a:extLst>
                <a:ext uri="{FF2B5EF4-FFF2-40B4-BE49-F238E27FC236}">
                  <a16:creationId xmlns:a16="http://schemas.microsoft.com/office/drawing/2014/main" id="{00A61F2A-49EA-21E8-AEBD-CA2F57EDED08}"/>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7" name="Group 26">
              <a:extLst>
                <a:ext uri="{FF2B5EF4-FFF2-40B4-BE49-F238E27FC236}">
                  <a16:creationId xmlns:a16="http://schemas.microsoft.com/office/drawing/2014/main" id="{D754BA0F-98C2-29B9-10DF-FECFAD7DB434}"/>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A1119D9B-0B5F-58D6-95DC-D1A18402F74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37536DAF-87CB-0531-BB81-81F4C86A317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8" name="Group 27">
              <a:extLst>
                <a:ext uri="{FF2B5EF4-FFF2-40B4-BE49-F238E27FC236}">
                  <a16:creationId xmlns:a16="http://schemas.microsoft.com/office/drawing/2014/main" id="{AC8DCBD9-732A-93DA-6564-6EE96FB56390}"/>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6A6600D7-5D53-A291-9098-B118DF69328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a:extLst>
                  <a:ext uri="{FF2B5EF4-FFF2-40B4-BE49-F238E27FC236}">
                    <a16:creationId xmlns:a16="http://schemas.microsoft.com/office/drawing/2014/main" id="{D8B8E052-14F2-C6FB-AABE-A65E9218E37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21"/>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08" name="Google Shape;608;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609" name="Google Shape;609;p21"/>
          <p:cNvSpPr txBox="1"/>
          <p:nvPr/>
        </p:nvSpPr>
        <p:spPr>
          <a:xfrm>
            <a:off x="3611079" y="3530600"/>
            <a:ext cx="2666187" cy="187047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Examples of immediate support that UASC may need are placement in safety/ alternative care, rapid FTR, PFA and health services</a:t>
            </a:r>
            <a:endParaRPr sz="1800" dirty="0">
              <a:latin typeface="+mn-lt"/>
            </a:endParaRPr>
          </a:p>
        </p:txBody>
      </p:sp>
      <p:sp>
        <p:nvSpPr>
          <p:cNvPr id="610" name="Google Shape;610;p21"/>
          <p:cNvSpPr txBox="1"/>
          <p:nvPr/>
        </p:nvSpPr>
        <p:spPr>
          <a:xfrm>
            <a:off x="656237" y="3530600"/>
            <a:ext cx="2666187" cy="1754286"/>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Immediate support may be needed </a:t>
            </a:r>
            <a:r>
              <a:rPr lang="en-US" sz="1800" dirty="0">
                <a:latin typeface="+mn-lt"/>
                <a:ea typeface="Helvetica Neue"/>
                <a:cs typeface="Helvetica Neue"/>
                <a:sym typeface="Helvetica Neue"/>
              </a:rPr>
              <a:t>at any stage of the case management process </a:t>
            </a:r>
            <a:r>
              <a:rPr lang="en-US" sz="1800" b="0" i="0" u="none" strike="noStrike" cap="none" dirty="0">
                <a:solidFill>
                  <a:srgbClr val="000000"/>
                </a:solidFill>
                <a:latin typeface="+mn-lt"/>
                <a:ea typeface="Helvetica Neue"/>
                <a:cs typeface="Helvetica Neue"/>
                <a:sym typeface="Helvetica Neue"/>
              </a:rPr>
              <a:t>–</a:t>
            </a:r>
            <a:r>
              <a:rPr lang="en-US" sz="1800" dirty="0">
                <a:latin typeface="+mn-lt"/>
                <a:ea typeface="Helvetica Neue"/>
                <a:cs typeface="Helvetica Neue"/>
                <a:sym typeface="Helvetica Neue"/>
              </a:rPr>
              <a:t> </a:t>
            </a:r>
            <a:r>
              <a:rPr lang="en-US" sz="1800" b="0" i="0" u="none" strike="noStrike" cap="none" dirty="0">
                <a:solidFill>
                  <a:srgbClr val="000000"/>
                </a:solidFill>
                <a:latin typeface="+mn-lt"/>
                <a:ea typeface="Helvetica Neue"/>
                <a:cs typeface="Helvetica Neue"/>
                <a:sym typeface="Helvetica Neue"/>
              </a:rPr>
              <a:t>should </a:t>
            </a:r>
            <a:r>
              <a:rPr lang="en-US" sz="1800" dirty="0">
                <a:latin typeface="+mn-lt"/>
                <a:ea typeface="Helvetica Neue"/>
                <a:cs typeface="Helvetica Neue"/>
                <a:sym typeface="Helvetica Neue"/>
              </a:rPr>
              <a:t>be provided</a:t>
            </a:r>
            <a:r>
              <a:rPr lang="en-US" sz="1800" b="0" i="0" u="none" strike="noStrike" cap="none" dirty="0">
                <a:solidFill>
                  <a:srgbClr val="000000"/>
                </a:solidFill>
                <a:latin typeface="+mn-lt"/>
                <a:ea typeface="Helvetica Neue"/>
                <a:cs typeface="Helvetica Neue"/>
                <a:sym typeface="Helvetica Neue"/>
              </a:rPr>
              <a:t> within 48 hours</a:t>
            </a:r>
            <a:endParaRPr sz="1800" dirty="0">
              <a:latin typeface="+mn-lt"/>
            </a:endParaRPr>
          </a:p>
        </p:txBody>
      </p:sp>
      <p:sp>
        <p:nvSpPr>
          <p:cNvPr id="611" name="Google Shape;611;p21"/>
          <p:cNvSpPr/>
          <p:nvPr/>
        </p:nvSpPr>
        <p:spPr>
          <a:xfrm>
            <a:off x="1463551" y="18771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12" name="Google Shape;612;p21"/>
          <p:cNvSpPr/>
          <p:nvPr/>
        </p:nvSpPr>
        <p:spPr>
          <a:xfrm>
            <a:off x="4418393" y="186834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13" name="Google Shape;613;p21"/>
          <p:cNvSpPr/>
          <p:nvPr/>
        </p:nvSpPr>
        <p:spPr>
          <a:xfrm>
            <a:off x="7032993" y="18771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14" name="Google Shape;614;p21"/>
          <p:cNvSpPr/>
          <p:nvPr/>
        </p:nvSpPr>
        <p:spPr>
          <a:xfrm>
            <a:off x="9817713" y="186834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15" name="Google Shape;615;p21"/>
          <p:cNvSpPr txBox="1"/>
          <p:nvPr/>
        </p:nvSpPr>
        <p:spPr>
          <a:xfrm>
            <a:off x="6677333" y="3530600"/>
            <a:ext cx="1762880"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dirty="0">
                <a:solidFill>
                  <a:srgbClr val="000000"/>
                </a:solidFill>
                <a:latin typeface="+mn-lt"/>
                <a:ea typeface="Helvetica Neue"/>
                <a:cs typeface="Helvetica Neue"/>
                <a:sym typeface="Helvetica Neue"/>
              </a:rPr>
              <a:t>A range of alternative care options must be immediately available</a:t>
            </a:r>
            <a:endParaRPr sz="1800" dirty="0">
              <a:latin typeface="+mn-lt"/>
            </a:endParaRPr>
          </a:p>
        </p:txBody>
      </p:sp>
      <p:sp>
        <p:nvSpPr>
          <p:cNvPr id="616" name="Google Shape;616;p21"/>
          <p:cNvSpPr txBox="1"/>
          <p:nvPr/>
        </p:nvSpPr>
        <p:spPr>
          <a:xfrm>
            <a:off x="9088647" y="3530600"/>
            <a:ext cx="2509692" cy="1754286"/>
          </a:xfrm>
          <a:prstGeom prst="rect">
            <a:avLst/>
          </a:prstGeom>
          <a:noFill/>
          <a:ln>
            <a:noFill/>
          </a:ln>
        </p:spPr>
        <p:txBody>
          <a:bodyPr spcFirstLastPara="1" wrap="square" lIns="91425" tIns="45700" rIns="91425" bIns="45700" anchor="t" anchorCtr="0">
            <a:spAutoFit/>
          </a:bodyPr>
          <a:lstStyle/>
          <a:p>
            <a:pPr algn="ctr"/>
            <a:r>
              <a:rPr lang="en-US" sz="1800" dirty="0">
                <a:solidFill>
                  <a:srgbClr val="000000"/>
                </a:solidFill>
                <a:latin typeface="+mn-lt"/>
                <a:ea typeface="Helvetica Neue"/>
                <a:cs typeface="Helvetica Neue"/>
                <a:sym typeface="Helvetica Neue"/>
              </a:rPr>
              <a:t>Where possible</a:t>
            </a:r>
            <a:r>
              <a:rPr lang="en-US" sz="1800" dirty="0">
                <a:latin typeface="+mn-lt"/>
                <a:ea typeface="Helvetica Neue"/>
                <a:cs typeface="Helvetica Neue"/>
                <a:sym typeface="Helvetica Neue"/>
              </a:rPr>
              <a:t> and if in</a:t>
            </a:r>
            <a:r>
              <a:rPr lang="en-US" sz="1800" dirty="0">
                <a:solidFill>
                  <a:srgbClr val="000000"/>
                </a:solidFill>
                <a:latin typeface="+mn-lt"/>
                <a:ea typeface="Helvetica Neue"/>
                <a:cs typeface="Helvetica Neue"/>
                <a:sym typeface="Helvetica Neue"/>
              </a:rPr>
              <a:t> their best interests, children should be supported to remain with their family/caregivers</a:t>
            </a:r>
            <a:r>
              <a:rPr lang="en-US" sz="1800" dirty="0">
                <a:latin typeface="+mn-lt"/>
                <a:ea typeface="Helvetica Neue"/>
                <a:cs typeface="Helvetica Neue"/>
                <a:sym typeface="Helvetica Neue"/>
              </a:rPr>
              <a:t> </a:t>
            </a:r>
            <a:endParaRPr sz="18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 name="Title 72">
            <a:extLst>
              <a:ext uri="{FF2B5EF4-FFF2-40B4-BE49-F238E27FC236}">
                <a16:creationId xmlns:a16="http://schemas.microsoft.com/office/drawing/2014/main" id="{0CE5AEAD-30F8-7F90-7E64-F2BEE2448640}"/>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extLst>
      <p:ext uri="{BB962C8B-B14F-4D97-AF65-F5344CB8AC3E}">
        <p14:creationId xmlns:p14="http://schemas.microsoft.com/office/powerpoint/2010/main" val="267366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4" name="Google Shape;624;p22"/>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Garamond"/>
              <a:buNone/>
            </a:pPr>
            <a:r>
              <a:rPr lang="en-US" sz="1600" dirty="0"/>
              <a:t>SESSION 3 </a:t>
            </a:r>
            <a:br>
              <a:rPr lang="en-US" sz="1600" dirty="0"/>
            </a:br>
            <a:r>
              <a:rPr lang="en-US" sz="1600" dirty="0"/>
              <a:t> </a:t>
            </a:r>
            <a:br>
              <a:rPr lang="en-US" sz="3600" dirty="0"/>
            </a:br>
            <a:r>
              <a:rPr lang="en-US" sz="3600" dirty="0"/>
              <a:t>Assessment</a:t>
            </a:r>
            <a:endParaRPr dirty="0"/>
          </a:p>
        </p:txBody>
      </p:sp>
      <p:sp>
        <p:nvSpPr>
          <p:cNvPr id="3" name="Google Shape;191;p14">
            <a:extLst>
              <a:ext uri="{FF2B5EF4-FFF2-40B4-BE49-F238E27FC236}">
                <a16:creationId xmlns:a16="http://schemas.microsoft.com/office/drawing/2014/main" id="{D59A4758-EEAA-6759-44ED-BEA130FDA846}"/>
              </a:ext>
            </a:extLst>
          </p:cNvPr>
          <p:cNvSpPr txBox="1"/>
          <p:nvPr/>
        </p:nvSpPr>
        <p:spPr>
          <a:xfrm>
            <a:off x="6381004" y="8933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5278E378-6790-D125-F661-A450872CCF7F}"/>
              </a:ext>
            </a:extLst>
          </p:cNvPr>
          <p:cNvSpPr txBox="1"/>
          <p:nvPr/>
        </p:nvSpPr>
        <p:spPr>
          <a:xfrm>
            <a:off x="7251032" y="1931050"/>
            <a:ext cx="4171275" cy="371507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how to assess specific protection issues and needs related to family separation and how these are interlinked with other child protection concerns </a:t>
            </a: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how to conduct an assessment which includes determining the most suitable type of alternative care</a:t>
            </a:r>
          </a:p>
        </p:txBody>
      </p:sp>
      <p:grpSp>
        <p:nvGrpSpPr>
          <p:cNvPr id="5" name="Google Shape;194;p14">
            <a:extLst>
              <a:ext uri="{FF2B5EF4-FFF2-40B4-BE49-F238E27FC236}">
                <a16:creationId xmlns:a16="http://schemas.microsoft.com/office/drawing/2014/main" id="{AFB88CE1-94F0-26DE-2B84-A3DCDC91533A}"/>
              </a:ext>
            </a:extLst>
          </p:cNvPr>
          <p:cNvGrpSpPr/>
          <p:nvPr/>
        </p:nvGrpSpPr>
        <p:grpSpPr>
          <a:xfrm>
            <a:off x="6381005" y="2025587"/>
            <a:ext cx="560333"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FFB35985-C28B-6BDA-7468-7B5DDAF2CE9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3B5D7860-177B-2D8E-A0A4-8A23F218437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8" name="Google Shape;194;p14">
            <a:extLst>
              <a:ext uri="{FF2B5EF4-FFF2-40B4-BE49-F238E27FC236}">
                <a16:creationId xmlns:a16="http://schemas.microsoft.com/office/drawing/2014/main" id="{24969EBD-C7FF-F470-6ACE-9D03EFF9BE2A}"/>
              </a:ext>
            </a:extLst>
          </p:cNvPr>
          <p:cNvGrpSpPr/>
          <p:nvPr/>
        </p:nvGrpSpPr>
        <p:grpSpPr>
          <a:xfrm>
            <a:off x="6381005" y="4171887"/>
            <a:ext cx="560333" cy="592814"/>
            <a:chOff x="243840" y="1676400"/>
            <a:chExt cx="701040" cy="741680"/>
          </a:xfrm>
          <a:solidFill>
            <a:schemeClr val="accent2">
              <a:lumMod val="75000"/>
            </a:schemeClr>
          </a:solidFill>
        </p:grpSpPr>
        <p:sp>
          <p:nvSpPr>
            <p:cNvPr id="9" name="Google Shape;195;p14">
              <a:extLst>
                <a:ext uri="{FF2B5EF4-FFF2-40B4-BE49-F238E27FC236}">
                  <a16:creationId xmlns:a16="http://schemas.microsoft.com/office/drawing/2014/main" id="{2B9CC482-39AA-89B3-FDF9-9BC24BC2446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0" name="Google Shape;196;p14">
              <a:extLst>
                <a:ext uri="{FF2B5EF4-FFF2-40B4-BE49-F238E27FC236}">
                  <a16:creationId xmlns:a16="http://schemas.microsoft.com/office/drawing/2014/main" id="{CB477B69-C492-37CC-608E-9F93DD1F3D1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13" name="Group 12">
            <a:extLst>
              <a:ext uri="{FF2B5EF4-FFF2-40B4-BE49-F238E27FC236}">
                <a16:creationId xmlns:a16="http://schemas.microsoft.com/office/drawing/2014/main" id="{15429E08-45A2-2627-9789-5E0219834085}"/>
              </a:ext>
            </a:extLst>
          </p:cNvPr>
          <p:cNvGrpSpPr/>
          <p:nvPr/>
        </p:nvGrpSpPr>
        <p:grpSpPr>
          <a:xfrm>
            <a:off x="786386" y="1358230"/>
            <a:ext cx="10709862" cy="4705028"/>
            <a:chOff x="786386" y="1358230"/>
            <a:chExt cx="10709862" cy="4705028"/>
          </a:xfrm>
        </p:grpSpPr>
        <p:sp>
          <p:nvSpPr>
            <p:cNvPr id="2" name="Oval 1">
              <a:extLst>
                <a:ext uri="{FF2B5EF4-FFF2-40B4-BE49-F238E27FC236}">
                  <a16:creationId xmlns:a16="http://schemas.microsoft.com/office/drawing/2014/main" id="{BCBC2E58-8C5C-391C-0297-0C9672D7A50E}"/>
                </a:ext>
              </a:extLst>
            </p:cNvPr>
            <p:cNvSpPr/>
            <p:nvPr/>
          </p:nvSpPr>
          <p:spPr>
            <a:xfrm>
              <a:off x="786386" y="2034158"/>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a:extLst>
                <a:ext uri="{FF2B5EF4-FFF2-40B4-BE49-F238E27FC236}">
                  <a16:creationId xmlns:a16="http://schemas.microsoft.com/office/drawing/2014/main" id="{86F0F994-D373-C7B1-80F5-CF6AA5DA5880}"/>
                </a:ext>
              </a:extLst>
            </p:cNvPr>
            <p:cNvSpPr/>
            <p:nvPr/>
          </p:nvSpPr>
          <p:spPr>
            <a:xfrm>
              <a:off x="3223216" y="2580702"/>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a:extLst>
                <a:ext uri="{FF2B5EF4-FFF2-40B4-BE49-F238E27FC236}">
                  <a16:creationId xmlns:a16="http://schemas.microsoft.com/office/drawing/2014/main" id="{813AE078-099D-3393-B5A7-8EF5314A8890}"/>
                </a:ext>
              </a:extLst>
            </p:cNvPr>
            <p:cNvSpPr/>
            <p:nvPr/>
          </p:nvSpPr>
          <p:spPr>
            <a:xfrm>
              <a:off x="5466366" y="2926519"/>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1278B424-839F-7F9D-5D3E-23D160892964}"/>
                </a:ext>
              </a:extLst>
            </p:cNvPr>
            <p:cNvSpPr/>
            <p:nvPr/>
          </p:nvSpPr>
          <p:spPr>
            <a:xfrm>
              <a:off x="4226067" y="1358230"/>
              <a:ext cx="2543448" cy="25434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01FB905F-E465-7F3D-E4D8-E01742A2B0B6}"/>
                </a:ext>
              </a:extLst>
            </p:cNvPr>
            <p:cNvSpPr/>
            <p:nvPr/>
          </p:nvSpPr>
          <p:spPr>
            <a:xfrm>
              <a:off x="7637218" y="1628604"/>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89DDEF7A-299B-E2FA-B09D-84D7281CF268}"/>
                </a:ext>
              </a:extLst>
            </p:cNvPr>
            <p:cNvSpPr/>
            <p:nvPr/>
          </p:nvSpPr>
          <p:spPr>
            <a:xfrm>
              <a:off x="8232784" y="3192123"/>
              <a:ext cx="2573206" cy="257320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A01E1D72-7A52-0AA2-BE6F-39C836F6D79F}"/>
                </a:ext>
              </a:extLst>
            </p:cNvPr>
            <p:cNvSpPr/>
            <p:nvPr/>
          </p:nvSpPr>
          <p:spPr>
            <a:xfrm>
              <a:off x="1723023" y="3861021"/>
              <a:ext cx="2054543" cy="2054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67D6518C-A7BA-AD6B-E7AE-8105E9487A55}"/>
                </a:ext>
              </a:extLst>
            </p:cNvPr>
            <p:cNvSpPr/>
            <p:nvPr/>
          </p:nvSpPr>
          <p:spPr>
            <a:xfrm>
              <a:off x="2283237" y="1413471"/>
              <a:ext cx="2054543" cy="2054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ACA0B124-23A6-D3BE-31A0-C05DDBB15845}"/>
                </a:ext>
              </a:extLst>
            </p:cNvPr>
            <p:cNvSpPr/>
            <p:nvPr/>
          </p:nvSpPr>
          <p:spPr>
            <a:xfrm>
              <a:off x="6390799" y="1638148"/>
              <a:ext cx="1639916" cy="16399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98B05B16-B82F-747A-D1BF-4863A181E0C5}"/>
                </a:ext>
              </a:extLst>
            </p:cNvPr>
            <p:cNvSpPr/>
            <p:nvPr/>
          </p:nvSpPr>
          <p:spPr>
            <a:xfrm>
              <a:off x="9441705" y="3340938"/>
              <a:ext cx="2054543" cy="2054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37" name="Google Shape;637;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CA" dirty="0"/>
              <a:t>Emotional impact of family separation</a:t>
            </a:r>
            <a:endParaRPr dirty="0"/>
          </a:p>
        </p:txBody>
      </p:sp>
      <p:sp>
        <p:nvSpPr>
          <p:cNvPr id="639" name="Google Shape;639;p23"/>
          <p:cNvSpPr txBox="1"/>
          <p:nvPr/>
        </p:nvSpPr>
        <p:spPr>
          <a:xfrm>
            <a:off x="6053635" y="2470820"/>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Anxious</a:t>
            </a:r>
            <a:endParaRPr sz="1600" b="1" dirty="0">
              <a:solidFill>
                <a:schemeClr val="lt1"/>
              </a:solidFill>
              <a:latin typeface="+mn-lt"/>
              <a:ea typeface="Helvetica Neue"/>
              <a:cs typeface="Helvetica Neue"/>
              <a:sym typeface="Helvetica Neue"/>
            </a:endParaRPr>
          </a:p>
        </p:txBody>
      </p:sp>
      <p:sp>
        <p:nvSpPr>
          <p:cNvPr id="640" name="Google Shape;640;p23"/>
          <p:cNvSpPr txBox="1"/>
          <p:nvPr/>
        </p:nvSpPr>
        <p:spPr>
          <a:xfrm>
            <a:off x="7860148" y="3219736"/>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Guilt </a:t>
            </a:r>
            <a:endParaRPr sz="1600" b="1" dirty="0">
              <a:solidFill>
                <a:schemeClr val="lt1"/>
              </a:solidFill>
              <a:latin typeface="+mn-lt"/>
              <a:ea typeface="Helvetica Neue"/>
              <a:cs typeface="Helvetica Neue"/>
              <a:sym typeface="Helvetica Neue"/>
            </a:endParaRPr>
          </a:p>
        </p:txBody>
      </p:sp>
      <p:sp>
        <p:nvSpPr>
          <p:cNvPr id="641" name="Google Shape;641;p23"/>
          <p:cNvSpPr txBox="1"/>
          <p:nvPr/>
        </p:nvSpPr>
        <p:spPr>
          <a:xfrm>
            <a:off x="2444146" y="2495573"/>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Pressured</a:t>
            </a:r>
            <a:endParaRPr sz="1600" b="1" dirty="0">
              <a:solidFill>
                <a:schemeClr val="lt1"/>
              </a:solidFill>
              <a:latin typeface="+mn-lt"/>
              <a:ea typeface="Helvetica Neue"/>
              <a:cs typeface="Helvetica Neue"/>
              <a:sym typeface="Helvetica Neue"/>
            </a:endParaRPr>
          </a:p>
        </p:txBody>
      </p:sp>
      <p:sp>
        <p:nvSpPr>
          <p:cNvPr id="642" name="Google Shape;642;p23"/>
          <p:cNvSpPr txBox="1"/>
          <p:nvPr/>
        </p:nvSpPr>
        <p:spPr>
          <a:xfrm>
            <a:off x="4191111" y="3341539"/>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Shock</a:t>
            </a:r>
            <a:endParaRPr sz="1600" b="1" dirty="0">
              <a:solidFill>
                <a:schemeClr val="lt1"/>
              </a:solidFill>
              <a:latin typeface="+mn-lt"/>
              <a:ea typeface="Helvetica Neue"/>
              <a:cs typeface="Helvetica Neue"/>
              <a:sym typeface="Helvetica Neue"/>
            </a:endParaRPr>
          </a:p>
        </p:txBody>
      </p:sp>
      <p:sp>
        <p:nvSpPr>
          <p:cNvPr id="643" name="Google Shape;643;p23"/>
          <p:cNvSpPr txBox="1"/>
          <p:nvPr/>
        </p:nvSpPr>
        <p:spPr>
          <a:xfrm>
            <a:off x="1202223" y="3726834"/>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Abandonment </a:t>
            </a:r>
            <a:endParaRPr sz="1600" b="1" dirty="0">
              <a:solidFill>
                <a:schemeClr val="lt1"/>
              </a:solidFill>
              <a:latin typeface="+mn-lt"/>
              <a:ea typeface="Helvetica Neue"/>
              <a:cs typeface="Helvetica Neue"/>
              <a:sym typeface="Helvetica Neue"/>
            </a:endParaRPr>
          </a:p>
        </p:txBody>
      </p:sp>
      <p:sp>
        <p:nvSpPr>
          <p:cNvPr id="644" name="Google Shape;644;p23"/>
          <p:cNvSpPr txBox="1"/>
          <p:nvPr/>
        </p:nvSpPr>
        <p:spPr>
          <a:xfrm>
            <a:off x="8381910" y="4337864"/>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Ashamed</a:t>
            </a:r>
            <a:endParaRPr sz="1600" b="1" dirty="0">
              <a:solidFill>
                <a:schemeClr val="lt1"/>
              </a:solidFill>
              <a:latin typeface="+mn-lt"/>
              <a:ea typeface="Helvetica Neue"/>
              <a:cs typeface="Helvetica Neue"/>
              <a:sym typeface="Helvetica Neue"/>
            </a:endParaRPr>
          </a:p>
        </p:txBody>
      </p:sp>
      <p:sp>
        <p:nvSpPr>
          <p:cNvPr id="645" name="Google Shape;645;p23"/>
          <p:cNvSpPr txBox="1"/>
          <p:nvPr/>
        </p:nvSpPr>
        <p:spPr>
          <a:xfrm>
            <a:off x="5437137" y="4613635"/>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Helvetica Neue"/>
                <a:cs typeface="Helvetica Neue"/>
                <a:sym typeface="Helvetica Neue"/>
              </a:rPr>
              <a:t>Sadness</a:t>
            </a:r>
            <a:endParaRPr sz="1600" b="1" dirty="0">
              <a:solidFill>
                <a:schemeClr val="lt1"/>
              </a:solidFill>
              <a:latin typeface="+mn-lt"/>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36"/>
        <p:cNvGrpSpPr/>
        <p:nvPr/>
      </p:nvGrpSpPr>
      <p:grpSpPr>
        <a:xfrm>
          <a:off x="0" y="0"/>
          <a:ext cx="0" cy="0"/>
          <a:chOff x="0" y="0"/>
          <a:chExt cx="0" cy="0"/>
        </a:xfrm>
      </p:grpSpPr>
      <p:sp>
        <p:nvSpPr>
          <p:cNvPr id="15" name="Title 72">
            <a:extLst>
              <a:ext uri="{FF2B5EF4-FFF2-40B4-BE49-F238E27FC236}">
                <a16:creationId xmlns:a16="http://schemas.microsoft.com/office/drawing/2014/main" id="{FF1265F4-F4EC-8163-E482-5F455A1275C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717137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Case management assessment </a:t>
            </a:r>
            <a:endParaRPr dirty="0"/>
          </a:p>
        </p:txBody>
      </p:sp>
      <p:grpSp>
        <p:nvGrpSpPr>
          <p:cNvPr id="10" name="Group 9">
            <a:extLst>
              <a:ext uri="{FF2B5EF4-FFF2-40B4-BE49-F238E27FC236}">
                <a16:creationId xmlns:a16="http://schemas.microsoft.com/office/drawing/2014/main" id="{0F7ED026-7B40-E036-BD9E-C68991C8EF7B}"/>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C2577C58-66FA-C321-8E24-8F1FE52C91A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38541CAC-3C91-ACB7-F2E0-E55373FFAE69}"/>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61789D6F-8FA2-2ACC-7743-451ED9C2B3A9}"/>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13-17</a:t>
                </a:r>
              </a:p>
            </p:txBody>
          </p:sp>
          <p:sp>
            <p:nvSpPr>
              <p:cNvPr id="17" name="Rectangle 16">
                <a:extLst>
                  <a:ext uri="{FF2B5EF4-FFF2-40B4-BE49-F238E27FC236}">
                    <a16:creationId xmlns:a16="http://schemas.microsoft.com/office/drawing/2014/main" id="{F7057156-2613-AE38-CCB6-B21A577A43E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F3E3CD96-9C3E-D747-7B16-38B5BD57945D}"/>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21E3D3B0-90CC-C1D5-DBBA-4A6596559D6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14902939-5067-6652-5BF1-EB67C082BCF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8" name="Google Shape;114;p9">
            <a:extLst>
              <a:ext uri="{FF2B5EF4-FFF2-40B4-BE49-F238E27FC236}">
                <a16:creationId xmlns:a16="http://schemas.microsoft.com/office/drawing/2014/main" id="{AE9AA629-28CD-9D74-AD66-B6A29D6F15F6}"/>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20 minutes  </a:t>
            </a:r>
            <a:endParaRPr b="1" dirty="0">
              <a:solidFill>
                <a:schemeClr val="accent2">
                  <a:lumMod val="75000"/>
                </a:schemeClr>
              </a:solidFill>
            </a:endParaRPr>
          </a:p>
        </p:txBody>
      </p:sp>
      <p:grpSp>
        <p:nvGrpSpPr>
          <p:cNvPr id="19" name="Group 18">
            <a:extLst>
              <a:ext uri="{FF2B5EF4-FFF2-40B4-BE49-F238E27FC236}">
                <a16:creationId xmlns:a16="http://schemas.microsoft.com/office/drawing/2014/main" id="{3AE8A01B-13FB-6978-0B87-5EF23D269C4B}"/>
              </a:ext>
            </a:extLst>
          </p:cNvPr>
          <p:cNvGrpSpPr/>
          <p:nvPr/>
        </p:nvGrpSpPr>
        <p:grpSpPr>
          <a:xfrm>
            <a:off x="357066" y="1224523"/>
            <a:ext cx="369332" cy="369332"/>
            <a:chOff x="6784825" y="4717805"/>
            <a:chExt cx="1170980" cy="1170980"/>
          </a:xfrm>
        </p:grpSpPr>
        <p:sp>
          <p:nvSpPr>
            <p:cNvPr id="20" name="Oval 19">
              <a:extLst>
                <a:ext uri="{FF2B5EF4-FFF2-40B4-BE49-F238E27FC236}">
                  <a16:creationId xmlns:a16="http://schemas.microsoft.com/office/drawing/2014/main" id="{EF97C617-FA41-054F-C98E-2758CE5AF475}"/>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F7B9F169-7B85-CA2B-097E-280FA76D7D95}"/>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33602539-11C6-5708-F5D5-E23F3253B287}"/>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8DAAFE75-E304-DA3C-27C6-9B30FF512A5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Rectangle: Top Corners Rounded 1">
            <a:extLst>
              <a:ext uri="{FF2B5EF4-FFF2-40B4-BE49-F238E27FC236}">
                <a16:creationId xmlns:a16="http://schemas.microsoft.com/office/drawing/2014/main" id="{E3BA8325-98A6-89C9-3BFB-F636B18AD276}"/>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Google Shape;114;p9">
            <a:extLst>
              <a:ext uri="{FF2B5EF4-FFF2-40B4-BE49-F238E27FC236}">
                <a16:creationId xmlns:a16="http://schemas.microsoft.com/office/drawing/2014/main" id="{2220DC26-BDB6-B24C-8E5D-A0686B94468C}"/>
              </a:ext>
            </a:extLst>
          </p:cNvPr>
          <p:cNvSpPr txBox="1"/>
          <p:nvPr/>
        </p:nvSpPr>
        <p:spPr>
          <a:xfrm>
            <a:off x="5582531" y="2240311"/>
            <a:ext cx="544697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Answer the following questions and develop an action plan with key steps:</a:t>
            </a:r>
          </a:p>
        </p:txBody>
      </p:sp>
      <p:sp>
        <p:nvSpPr>
          <p:cNvPr id="4" name="Google Shape;114;p9">
            <a:extLst>
              <a:ext uri="{FF2B5EF4-FFF2-40B4-BE49-F238E27FC236}">
                <a16:creationId xmlns:a16="http://schemas.microsoft.com/office/drawing/2014/main" id="{6E0CF2B0-9634-8C83-628F-0B85E4240626}"/>
              </a:ext>
            </a:extLst>
          </p:cNvPr>
          <p:cNvSpPr txBox="1"/>
          <p:nvPr/>
        </p:nvSpPr>
        <p:spPr>
          <a:xfrm>
            <a:off x="5582531" y="3406441"/>
            <a:ext cx="5446979" cy="203128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ct val="100000"/>
              <a:buFont typeface="+mj-lt"/>
              <a:buAutoNum type="arabicPeriod"/>
            </a:pPr>
            <a:r>
              <a:rPr lang="en-US" sz="1800" dirty="0">
                <a:solidFill>
                  <a:schemeClr val="dk1"/>
                </a:solidFill>
                <a:latin typeface="Arial"/>
                <a:ea typeface="Arial"/>
                <a:cs typeface="Arial"/>
                <a:sym typeface="Arial"/>
              </a:rPr>
              <a:t>What risks does the child face? </a:t>
            </a:r>
            <a:br>
              <a:rPr lang="en-US" sz="1800" dirty="0">
                <a:solidFill>
                  <a:schemeClr val="dk1"/>
                </a:solidFill>
                <a:latin typeface="Arial"/>
                <a:ea typeface="Arial"/>
                <a:cs typeface="Arial"/>
                <a:sym typeface="Arial"/>
              </a:rPr>
            </a:br>
            <a:endParaRPr lang="en-US"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n-US" sz="1800" dirty="0">
                <a:solidFill>
                  <a:schemeClr val="dk1"/>
                </a:solidFill>
                <a:latin typeface="Arial"/>
                <a:ea typeface="Arial"/>
                <a:cs typeface="Arial"/>
                <a:sym typeface="Arial"/>
              </a:rPr>
              <a:t>What are the possible protective factors?</a:t>
            </a:r>
            <a:br>
              <a:rPr lang="en-US" sz="1800" dirty="0">
                <a:solidFill>
                  <a:schemeClr val="dk1"/>
                </a:solidFill>
                <a:latin typeface="Arial"/>
                <a:ea typeface="Arial"/>
                <a:cs typeface="Arial"/>
                <a:sym typeface="Arial"/>
              </a:rPr>
            </a:br>
            <a:endParaRPr lang="en-US"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n-US" sz="1800" dirty="0">
                <a:solidFill>
                  <a:schemeClr val="dk1"/>
                </a:solidFill>
                <a:latin typeface="Arial"/>
                <a:ea typeface="Arial"/>
                <a:cs typeface="Arial"/>
                <a:sym typeface="Arial"/>
              </a:rPr>
              <a:t>Which are the key needs of the child? </a:t>
            </a:r>
            <a:br>
              <a:rPr lang="en-US" sz="1800" dirty="0">
                <a:solidFill>
                  <a:schemeClr val="dk1"/>
                </a:solidFill>
                <a:latin typeface="Arial"/>
                <a:ea typeface="Arial"/>
                <a:cs typeface="Arial"/>
                <a:sym typeface="Arial"/>
              </a:rPr>
            </a:br>
            <a:endParaRPr lang="en-US"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n-US" sz="1800" dirty="0">
                <a:solidFill>
                  <a:schemeClr val="dk1"/>
                </a:solidFill>
                <a:latin typeface="Arial"/>
                <a:ea typeface="Arial"/>
                <a:cs typeface="Arial"/>
                <a:sym typeface="Arial"/>
              </a:rPr>
              <a:t>Which additional information do you need? </a:t>
            </a:r>
          </a:p>
        </p:txBody>
      </p:sp>
      <p:grpSp>
        <p:nvGrpSpPr>
          <p:cNvPr id="5" name="Group 4">
            <a:extLst>
              <a:ext uri="{FF2B5EF4-FFF2-40B4-BE49-F238E27FC236}">
                <a16:creationId xmlns:a16="http://schemas.microsoft.com/office/drawing/2014/main" id="{8A550DD6-DDFD-1739-DCD2-ABC48D4303A0}"/>
              </a:ext>
            </a:extLst>
          </p:cNvPr>
          <p:cNvGrpSpPr/>
          <p:nvPr/>
        </p:nvGrpSpPr>
        <p:grpSpPr>
          <a:xfrm rot="20104804">
            <a:off x="502170" y="2105819"/>
            <a:ext cx="4220281" cy="2805877"/>
            <a:chOff x="7208925" y="2604220"/>
            <a:chExt cx="1168511" cy="776891"/>
          </a:xfrm>
        </p:grpSpPr>
        <p:sp>
          <p:nvSpPr>
            <p:cNvPr id="6" name="Rectangle 5">
              <a:extLst>
                <a:ext uri="{FF2B5EF4-FFF2-40B4-BE49-F238E27FC236}">
                  <a16:creationId xmlns:a16="http://schemas.microsoft.com/office/drawing/2014/main" id="{4B849889-8409-2822-E822-830395A77BA5}"/>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Google Shape;315;p4">
              <a:extLst>
                <a:ext uri="{FF2B5EF4-FFF2-40B4-BE49-F238E27FC236}">
                  <a16:creationId xmlns:a16="http://schemas.microsoft.com/office/drawing/2014/main" id="{7046477E-D0D0-703A-0AF7-F7682301CC70}"/>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315;p4">
              <a:extLst>
                <a:ext uri="{FF2B5EF4-FFF2-40B4-BE49-F238E27FC236}">
                  <a16:creationId xmlns:a16="http://schemas.microsoft.com/office/drawing/2014/main" id="{95AC76FC-A05B-5C58-93DB-47A55EEF3932}"/>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315;p4">
              <a:extLst>
                <a:ext uri="{FF2B5EF4-FFF2-40B4-BE49-F238E27FC236}">
                  <a16:creationId xmlns:a16="http://schemas.microsoft.com/office/drawing/2014/main" id="{8BC5811A-401F-D245-63E1-E3AE1D48B5C2}"/>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23324176-503A-378D-03C2-36351D752480}"/>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Single Corner Snipped 31">
              <a:extLst>
                <a:ext uri="{FF2B5EF4-FFF2-40B4-BE49-F238E27FC236}">
                  <a16:creationId xmlns:a16="http://schemas.microsoft.com/office/drawing/2014/main" id="{00DC2A41-5813-2CC0-C898-7729D99D56F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4" name="Title 72">
            <a:extLst>
              <a:ext uri="{FF2B5EF4-FFF2-40B4-BE49-F238E27FC236}">
                <a16:creationId xmlns:a16="http://schemas.microsoft.com/office/drawing/2014/main" id="{1E17838B-2485-DA2E-92A1-813AEFF583C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89235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4" name="Title 72">
            <a:extLst>
              <a:ext uri="{FF2B5EF4-FFF2-40B4-BE49-F238E27FC236}">
                <a16:creationId xmlns:a16="http://schemas.microsoft.com/office/drawing/2014/main" id="{B96B954D-77B3-DB36-1A32-6AF3290AB8E9}"/>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6076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4" name="Title 72">
            <a:extLst>
              <a:ext uri="{FF2B5EF4-FFF2-40B4-BE49-F238E27FC236}">
                <a16:creationId xmlns:a16="http://schemas.microsoft.com/office/drawing/2014/main" id="{24F72B06-30C0-E8AA-E3DC-1C01407E6B65}"/>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689064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grpSp>
        <p:nvGrpSpPr>
          <p:cNvPr id="28" name="Group 27">
            <a:extLst>
              <a:ext uri="{FF2B5EF4-FFF2-40B4-BE49-F238E27FC236}">
                <a16:creationId xmlns:a16="http://schemas.microsoft.com/office/drawing/2014/main" id="{B9DE4265-5EC1-E7D0-D105-8400975A867B}"/>
              </a:ext>
            </a:extLst>
          </p:cNvPr>
          <p:cNvGrpSpPr/>
          <p:nvPr/>
        </p:nvGrpSpPr>
        <p:grpSpPr>
          <a:xfrm>
            <a:off x="754207" y="1714582"/>
            <a:ext cx="1935511" cy="2346805"/>
            <a:chOff x="-495533" y="1913810"/>
            <a:chExt cx="1935511" cy="2346805"/>
          </a:xfrm>
        </p:grpSpPr>
        <p:sp>
          <p:nvSpPr>
            <p:cNvPr id="27" name="Rectangle: Single Corner Snipped 26">
              <a:extLst>
                <a:ext uri="{FF2B5EF4-FFF2-40B4-BE49-F238E27FC236}">
                  <a16:creationId xmlns:a16="http://schemas.microsoft.com/office/drawing/2014/main" id="{4772861D-E10B-5E45-2784-B2A6A0D6F9E7}"/>
                </a:ext>
              </a:extLst>
            </p:cNvPr>
            <p:cNvSpPr/>
            <p:nvPr/>
          </p:nvSpPr>
          <p:spPr>
            <a:xfrm>
              <a:off x="-495533" y="1913810"/>
              <a:ext cx="1935511" cy="2346805"/>
            </a:xfrm>
            <a:prstGeom prst="snip1Rect">
              <a:avLst/>
            </a:prstGeom>
            <a:solidFill>
              <a:schemeClr val="accent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C70900E7-9DE7-073B-AC62-27682EE4504D}"/>
                </a:ext>
              </a:extLst>
            </p:cNvPr>
            <p:cNvGrpSpPr/>
            <p:nvPr/>
          </p:nvGrpSpPr>
          <p:grpSpPr>
            <a:xfrm rot="36916">
              <a:off x="193956" y="2460722"/>
              <a:ext cx="581532" cy="1305187"/>
              <a:chOff x="5960196" y="3632825"/>
              <a:chExt cx="324376" cy="728028"/>
            </a:xfrm>
            <a:solidFill>
              <a:schemeClr val="bg1"/>
            </a:solidFill>
          </p:grpSpPr>
          <p:sp>
            <p:nvSpPr>
              <p:cNvPr id="23" name="Round Same Side Corner Rectangle 46">
                <a:extLst>
                  <a:ext uri="{FF2B5EF4-FFF2-40B4-BE49-F238E27FC236}">
                    <a16:creationId xmlns:a16="http://schemas.microsoft.com/office/drawing/2014/main" id="{D2A2CE74-6454-D443-1F30-B3534FD2D94A}"/>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A7016964-5064-B706-FFCE-6E2ED71C8ADD}"/>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sp>
        <p:nvSpPr>
          <p:cNvPr id="669" name="Google Shape;669;p25"/>
          <p:cNvSpPr txBox="1">
            <a:spLocks noGrp="1"/>
          </p:cNvSpPr>
          <p:nvPr>
            <p:ph type="title"/>
          </p:nvPr>
        </p:nvSpPr>
        <p:spPr>
          <a:xfrm>
            <a:off x="514501" y="120516"/>
            <a:ext cx="9307138"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 UASC considerations during the assessment?  </a:t>
            </a:r>
            <a:endParaRPr dirty="0">
              <a:highlight>
                <a:srgbClr val="FFFF00"/>
              </a:highlight>
            </a:endParaRPr>
          </a:p>
        </p:txBody>
      </p:sp>
      <p:grpSp>
        <p:nvGrpSpPr>
          <p:cNvPr id="29" name="Group 28">
            <a:extLst>
              <a:ext uri="{FF2B5EF4-FFF2-40B4-BE49-F238E27FC236}">
                <a16:creationId xmlns:a16="http://schemas.microsoft.com/office/drawing/2014/main" id="{9AF20C1A-D6D9-B627-DF80-2F9CDF2C2C66}"/>
              </a:ext>
            </a:extLst>
          </p:cNvPr>
          <p:cNvGrpSpPr/>
          <p:nvPr/>
        </p:nvGrpSpPr>
        <p:grpSpPr>
          <a:xfrm>
            <a:off x="1638283" y="2568844"/>
            <a:ext cx="2957585" cy="2905260"/>
            <a:chOff x="1290324" y="1954505"/>
            <a:chExt cx="3541269" cy="3478617"/>
          </a:xfrm>
        </p:grpSpPr>
        <p:grpSp>
          <p:nvGrpSpPr>
            <p:cNvPr id="2" name="Group 1">
              <a:extLst>
                <a:ext uri="{FF2B5EF4-FFF2-40B4-BE49-F238E27FC236}">
                  <a16:creationId xmlns:a16="http://schemas.microsoft.com/office/drawing/2014/main" id="{FE89A454-016F-8A0A-2580-B728A8BB9E37}"/>
                </a:ext>
              </a:extLst>
            </p:cNvPr>
            <p:cNvGrpSpPr/>
            <p:nvPr/>
          </p:nvGrpSpPr>
          <p:grpSpPr>
            <a:xfrm>
              <a:off x="3194238" y="2223604"/>
              <a:ext cx="1637355" cy="3209518"/>
              <a:chOff x="5157952" y="1330093"/>
              <a:chExt cx="556221" cy="1090296"/>
            </a:xfrm>
            <a:solidFill>
              <a:schemeClr val="accent2">
                <a:lumMod val="75000"/>
              </a:schemeClr>
            </a:solidFill>
          </p:grpSpPr>
          <p:grpSp>
            <p:nvGrpSpPr>
              <p:cNvPr id="3" name="Group 2">
                <a:extLst>
                  <a:ext uri="{FF2B5EF4-FFF2-40B4-BE49-F238E27FC236}">
                    <a16:creationId xmlns:a16="http://schemas.microsoft.com/office/drawing/2014/main" id="{460F4B6E-A559-E34E-29C4-0E4CAFDEE71C}"/>
                  </a:ext>
                </a:extLst>
              </p:cNvPr>
              <p:cNvGrpSpPr/>
              <p:nvPr/>
            </p:nvGrpSpPr>
            <p:grpSpPr>
              <a:xfrm>
                <a:off x="5157952" y="1808115"/>
                <a:ext cx="241654" cy="277569"/>
                <a:chOff x="2968390" y="1782471"/>
                <a:chExt cx="241654" cy="277569"/>
              </a:xfrm>
              <a:grpFill/>
            </p:grpSpPr>
            <p:sp>
              <p:nvSpPr>
                <p:cNvPr id="11" name="Round Same Side Corner Rectangle 25">
                  <a:extLst>
                    <a:ext uri="{FF2B5EF4-FFF2-40B4-BE49-F238E27FC236}">
                      <a16:creationId xmlns:a16="http://schemas.microsoft.com/office/drawing/2014/main" id="{95543DA3-93C4-BFE5-296F-9F83F2B7254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ound Same Side Corner Rectangle 26">
                  <a:extLst>
                    <a:ext uri="{FF2B5EF4-FFF2-40B4-BE49-F238E27FC236}">
                      <a16:creationId xmlns:a16="http://schemas.microsoft.com/office/drawing/2014/main" id="{658516DD-1A3E-A8F5-99ED-C669F8031BD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750920F8-924A-2BD5-31D9-6902CB602536}"/>
                  </a:ext>
                </a:extLst>
              </p:cNvPr>
              <p:cNvGrpSpPr/>
              <p:nvPr/>
            </p:nvGrpSpPr>
            <p:grpSpPr>
              <a:xfrm>
                <a:off x="5274909" y="1330093"/>
                <a:ext cx="439264" cy="1090296"/>
                <a:chOff x="4152776" y="1302447"/>
                <a:chExt cx="365595" cy="907443"/>
              </a:xfrm>
              <a:grpFill/>
            </p:grpSpPr>
            <p:sp>
              <p:nvSpPr>
                <p:cNvPr id="8" name="Flowchart: Manual Operation 7">
                  <a:extLst>
                    <a:ext uri="{FF2B5EF4-FFF2-40B4-BE49-F238E27FC236}">
                      <a16:creationId xmlns:a16="http://schemas.microsoft.com/office/drawing/2014/main" id="{58E6B954-3A4D-1CD5-07B8-5686BFD4CB8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 Same Side Corner Rectangle 23">
                  <a:extLst>
                    <a:ext uri="{FF2B5EF4-FFF2-40B4-BE49-F238E27FC236}">
                      <a16:creationId xmlns:a16="http://schemas.microsoft.com/office/drawing/2014/main" id="{C42A61D2-F9BF-405B-D9B0-863344FCD6C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57AF518F-20F5-2CF5-62A4-4212094EBA0E}"/>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3" name="Google Shape;387;p9">
              <a:extLst>
                <a:ext uri="{FF2B5EF4-FFF2-40B4-BE49-F238E27FC236}">
                  <a16:creationId xmlns:a16="http://schemas.microsoft.com/office/drawing/2014/main" id="{8E00733E-42A2-D083-84D6-DF016F90F412}"/>
                </a:ext>
              </a:extLst>
            </p:cNvPr>
            <p:cNvGrpSpPr/>
            <p:nvPr/>
          </p:nvGrpSpPr>
          <p:grpSpPr>
            <a:xfrm>
              <a:off x="1290324" y="3429531"/>
              <a:ext cx="1293068" cy="1980284"/>
              <a:chOff x="697842" y="3315817"/>
              <a:chExt cx="514964" cy="822817"/>
            </a:xfrm>
          </p:grpSpPr>
          <p:sp>
            <p:nvSpPr>
              <p:cNvPr id="14" name="Google Shape;388;p9">
                <a:extLst>
                  <a:ext uri="{FF2B5EF4-FFF2-40B4-BE49-F238E27FC236}">
                    <a16:creationId xmlns:a16="http://schemas.microsoft.com/office/drawing/2014/main" id="{B2C6AF4F-D6F1-40DE-C54D-231FC70A7D41}"/>
                  </a:ext>
                </a:extLst>
              </p:cNvPr>
              <p:cNvSpPr/>
              <p:nvPr/>
            </p:nvSpPr>
            <p:spPr>
              <a:xfrm>
                <a:off x="697842" y="3877086"/>
                <a:ext cx="514964" cy="26154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389;p9">
                <a:extLst>
                  <a:ext uri="{FF2B5EF4-FFF2-40B4-BE49-F238E27FC236}">
                    <a16:creationId xmlns:a16="http://schemas.microsoft.com/office/drawing/2014/main" id="{C72FA874-C6DE-E512-6EE4-DD444293530C}"/>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390;p9">
                <a:extLst>
                  <a:ext uri="{FF2B5EF4-FFF2-40B4-BE49-F238E27FC236}">
                    <a16:creationId xmlns:a16="http://schemas.microsoft.com/office/drawing/2014/main" id="{32BFFB6A-D5EC-AF4C-F985-DFD2DAA51FC4}"/>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grpSp>
          <p:nvGrpSpPr>
            <p:cNvPr id="19" name="Group 18">
              <a:extLst>
                <a:ext uri="{FF2B5EF4-FFF2-40B4-BE49-F238E27FC236}">
                  <a16:creationId xmlns:a16="http://schemas.microsoft.com/office/drawing/2014/main" id="{D571076C-0780-9643-9BF9-62CB8804FE3F}"/>
                </a:ext>
              </a:extLst>
            </p:cNvPr>
            <p:cNvGrpSpPr/>
            <p:nvPr/>
          </p:nvGrpSpPr>
          <p:grpSpPr>
            <a:xfrm>
              <a:off x="1783673" y="1954505"/>
              <a:ext cx="1703282" cy="1123278"/>
              <a:chOff x="8546278" y="1267538"/>
              <a:chExt cx="646012" cy="426031"/>
            </a:xfrm>
            <a:solidFill>
              <a:schemeClr val="accent2">
                <a:lumMod val="75000"/>
              </a:schemeClr>
            </a:solidFill>
          </p:grpSpPr>
          <p:sp>
            <p:nvSpPr>
              <p:cNvPr id="17" name="Google Shape;321;p4">
                <a:extLst>
                  <a:ext uri="{FF2B5EF4-FFF2-40B4-BE49-F238E27FC236}">
                    <a16:creationId xmlns:a16="http://schemas.microsoft.com/office/drawing/2014/main" id="{7A3043DB-8BA1-84FD-A3C3-8E9B729BDF51}"/>
                  </a:ext>
                </a:extLst>
              </p:cNvPr>
              <p:cNvSpPr/>
              <p:nvPr/>
            </p:nvSpPr>
            <p:spPr>
              <a:xfrm>
                <a:off x="8546278" y="1396648"/>
                <a:ext cx="385053" cy="296921"/>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322;p4">
                <a:extLst>
                  <a:ext uri="{FF2B5EF4-FFF2-40B4-BE49-F238E27FC236}">
                    <a16:creationId xmlns:a16="http://schemas.microsoft.com/office/drawing/2014/main" id="{03634278-5690-10D3-AD2A-B7E315A0A949}"/>
                  </a:ext>
                </a:extLst>
              </p:cNvPr>
              <p:cNvSpPr/>
              <p:nvPr/>
            </p:nvSpPr>
            <p:spPr>
              <a:xfrm>
                <a:off x="8807237" y="1267538"/>
                <a:ext cx="385053" cy="296921"/>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sp>
        <p:nvSpPr>
          <p:cNvPr id="32" name="TextBox 31">
            <a:extLst>
              <a:ext uri="{FF2B5EF4-FFF2-40B4-BE49-F238E27FC236}">
                <a16:creationId xmlns:a16="http://schemas.microsoft.com/office/drawing/2014/main" id="{4E1D6150-F9E7-6B90-54A9-16AE800E13E1}"/>
              </a:ext>
            </a:extLst>
          </p:cNvPr>
          <p:cNvSpPr txBox="1"/>
          <p:nvPr/>
        </p:nvSpPr>
        <p:spPr>
          <a:xfrm>
            <a:off x="5785866" y="2030051"/>
            <a:ext cx="2511706" cy="3416320"/>
          </a:xfrm>
          <a:prstGeom prst="rect">
            <a:avLst/>
          </a:prstGeom>
          <a:noFill/>
        </p:spPr>
        <p:txBody>
          <a:bodyPr wrap="square" lIns="91440" tIns="45720" rIns="91440" bIns="45720" anchor="t">
            <a:spAutoFit/>
          </a:bodyPr>
          <a:lstStyle/>
          <a:p>
            <a:pPr marL="0" marR="0" lvl="0" indent="0" rtl="0">
              <a:spcBef>
                <a:spcPts val="0"/>
              </a:spcBef>
              <a:spcAft>
                <a:spcPts val="0"/>
              </a:spcAft>
              <a:buNone/>
            </a:pPr>
            <a:r>
              <a:rPr lang="en-US" sz="1800" dirty="0">
                <a:solidFill>
                  <a:schemeClr val="tx1"/>
                </a:solidFill>
                <a:latin typeface="+mn-lt"/>
                <a:ea typeface="Calibri"/>
                <a:cs typeface="Calibri"/>
                <a:sym typeface="Calibri"/>
              </a:rPr>
              <a:t>Family tracing needs</a:t>
            </a:r>
          </a:p>
          <a:p>
            <a:pPr marL="0" marR="0" lvl="0" indent="0" rtl="0">
              <a:spcBef>
                <a:spcPts val="0"/>
              </a:spcBef>
              <a:spcAft>
                <a:spcPts val="0"/>
              </a:spcAft>
              <a:buNone/>
            </a:pPr>
            <a:endParaRPr lang="en-US" sz="1800" dirty="0">
              <a:solidFill>
                <a:schemeClr val="tx1"/>
              </a:solidFill>
              <a:latin typeface="+mn-lt"/>
              <a:cs typeface="Calibri"/>
              <a:sym typeface="Calibri"/>
            </a:endParaRPr>
          </a:p>
          <a:p>
            <a:pPr marL="0" marR="0" lvl="0" indent="0" rtl="0">
              <a:spcBef>
                <a:spcPts val="0"/>
              </a:spcBef>
              <a:spcAft>
                <a:spcPts val="0"/>
              </a:spcAft>
              <a:buNone/>
            </a:pPr>
            <a:r>
              <a:rPr lang="en-US" sz="1800" dirty="0">
                <a:solidFill>
                  <a:schemeClr val="tx1"/>
                </a:solidFill>
                <a:latin typeface="+mn-lt"/>
                <a:cs typeface="Calibri"/>
                <a:sym typeface="Calibri"/>
              </a:rPr>
              <a:t>Prospects of family reunification</a:t>
            </a:r>
          </a:p>
          <a:p>
            <a:pPr marL="0" marR="0" lvl="0" indent="0" rtl="0">
              <a:spcBef>
                <a:spcPts val="0"/>
              </a:spcBef>
              <a:spcAft>
                <a:spcPts val="0"/>
              </a:spcAft>
              <a:buNone/>
            </a:pPr>
            <a:endParaRPr lang="en-US" sz="1800" dirty="0">
              <a:solidFill>
                <a:schemeClr val="tx1"/>
              </a:solidFill>
              <a:latin typeface="+mn-lt"/>
              <a:cs typeface="Calibri"/>
              <a:sym typeface="Calibri"/>
            </a:endParaRPr>
          </a:p>
          <a:p>
            <a:r>
              <a:rPr lang="en-US" sz="1800" dirty="0">
                <a:solidFill>
                  <a:schemeClr val="tx1"/>
                </a:solidFill>
                <a:latin typeface="+mn-lt"/>
              </a:rPr>
              <a:t>Re-establishing / maintaining family links </a:t>
            </a:r>
          </a:p>
          <a:p>
            <a:pPr marL="0" marR="0" lvl="0" indent="0" rtl="0">
              <a:spcBef>
                <a:spcPts val="0"/>
              </a:spcBef>
              <a:spcAft>
                <a:spcPts val="0"/>
              </a:spcAft>
              <a:buNone/>
            </a:pPr>
            <a:endParaRPr lang="en-US" sz="1800" dirty="0">
              <a:solidFill>
                <a:schemeClr val="tx1"/>
              </a:solidFill>
              <a:latin typeface="+mn-lt"/>
            </a:endParaRPr>
          </a:p>
          <a:p>
            <a:pPr marL="0" marR="0" lvl="0" indent="0" rtl="0">
              <a:spcBef>
                <a:spcPts val="0"/>
              </a:spcBef>
              <a:spcAft>
                <a:spcPts val="0"/>
              </a:spcAft>
              <a:buNone/>
            </a:pPr>
            <a:r>
              <a:rPr lang="en-US" sz="1800" dirty="0">
                <a:solidFill>
                  <a:schemeClr val="tx1"/>
                </a:solidFill>
                <a:latin typeface="+mn-lt"/>
              </a:rPr>
              <a:t>Cash &amp; voucher assistance and/or material needs</a:t>
            </a:r>
          </a:p>
        </p:txBody>
      </p:sp>
      <p:sp>
        <p:nvSpPr>
          <p:cNvPr id="34" name="TextBox 33">
            <a:extLst>
              <a:ext uri="{FF2B5EF4-FFF2-40B4-BE49-F238E27FC236}">
                <a16:creationId xmlns:a16="http://schemas.microsoft.com/office/drawing/2014/main" id="{838DE9CF-DB27-1DA5-26E0-2BD20251EB22}"/>
              </a:ext>
            </a:extLst>
          </p:cNvPr>
          <p:cNvSpPr txBox="1"/>
          <p:nvPr/>
        </p:nvSpPr>
        <p:spPr>
          <a:xfrm>
            <a:off x="8842094" y="2030051"/>
            <a:ext cx="2511706" cy="3139321"/>
          </a:xfrm>
          <a:prstGeom prst="rect">
            <a:avLst/>
          </a:prstGeom>
          <a:noFill/>
        </p:spPr>
        <p:txBody>
          <a:bodyPr wrap="square" lIns="91440" tIns="45720" rIns="91440" bIns="45720" anchor="t">
            <a:spAutoFit/>
          </a:bodyPr>
          <a:lstStyle/>
          <a:p>
            <a:pPr marL="0" marR="0" lvl="0" indent="0" rtl="0">
              <a:spcBef>
                <a:spcPts val="0"/>
              </a:spcBef>
              <a:spcAft>
                <a:spcPts val="0"/>
              </a:spcAft>
              <a:buNone/>
            </a:pPr>
            <a:r>
              <a:rPr lang="en-US" sz="1800" dirty="0">
                <a:solidFill>
                  <a:schemeClr val="tx1"/>
                </a:solidFill>
                <a:latin typeface="+mn-lt"/>
                <a:ea typeface="Calibri"/>
                <a:cs typeface="Calibri"/>
                <a:sym typeface="Calibri"/>
              </a:rPr>
              <a:t>If in alternative care, is this suitable, safe, sustainable? </a:t>
            </a:r>
          </a:p>
          <a:p>
            <a:pPr marL="0" marR="0" lvl="0" indent="0"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Education / life skills/ training needs</a:t>
            </a:r>
            <a:endParaRPr lang="en-US" sz="1800" dirty="0">
              <a:solidFill>
                <a:schemeClr val="tx1"/>
              </a:solidFill>
              <a:latin typeface="+mn-lt"/>
              <a:ea typeface="Calibri"/>
              <a:cs typeface="Calibri"/>
            </a:endParaRPr>
          </a:p>
          <a:p>
            <a:pPr marL="0" marR="0" lvl="0" indent="0" rtl="0">
              <a:spcBef>
                <a:spcPts val="0"/>
              </a:spcBef>
              <a:spcAft>
                <a:spcPts val="0"/>
              </a:spcAft>
              <a:buNone/>
            </a:pPr>
            <a:endParaRPr lang="en-US" sz="1800" dirty="0">
              <a:solidFill>
                <a:schemeClr val="tx1"/>
              </a:solidFill>
              <a:latin typeface="+mn-lt"/>
              <a:ea typeface="Calibri"/>
              <a:cs typeface="Calibri"/>
              <a:sym typeface="Calibri"/>
            </a:endParaRPr>
          </a:p>
          <a:p>
            <a:pPr marL="0" marR="0" lvl="0" indent="0" rtl="0">
              <a:spcBef>
                <a:spcPts val="0"/>
              </a:spcBef>
              <a:spcAft>
                <a:spcPts val="0"/>
              </a:spcAft>
              <a:buNone/>
            </a:pPr>
            <a:r>
              <a:rPr lang="en-US" sz="1800" dirty="0">
                <a:solidFill>
                  <a:schemeClr val="tx1"/>
                </a:solidFill>
                <a:latin typeface="+mn-lt"/>
                <a:ea typeface="Calibri"/>
                <a:cs typeface="Calibri"/>
                <a:sym typeface="Calibri"/>
              </a:rPr>
              <a:t>Provision of legal information and/or referral to legal services</a:t>
            </a:r>
          </a:p>
        </p:txBody>
      </p:sp>
      <p:sp>
        <p:nvSpPr>
          <p:cNvPr id="35" name="L-Shape 34">
            <a:extLst>
              <a:ext uri="{FF2B5EF4-FFF2-40B4-BE49-F238E27FC236}">
                <a16:creationId xmlns:a16="http://schemas.microsoft.com/office/drawing/2014/main" id="{94B4D6C0-D473-EDEC-E2E0-1DE472127E35}"/>
              </a:ext>
            </a:extLst>
          </p:cNvPr>
          <p:cNvSpPr/>
          <p:nvPr/>
        </p:nvSpPr>
        <p:spPr>
          <a:xfrm rot="18361091">
            <a:off x="5323426" y="2041524"/>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L-Shape 36">
            <a:extLst>
              <a:ext uri="{FF2B5EF4-FFF2-40B4-BE49-F238E27FC236}">
                <a16:creationId xmlns:a16="http://schemas.microsoft.com/office/drawing/2014/main" id="{B7CAF8C8-5DE3-B5E2-D5A0-328D277CA9DE}"/>
              </a:ext>
            </a:extLst>
          </p:cNvPr>
          <p:cNvSpPr/>
          <p:nvPr/>
        </p:nvSpPr>
        <p:spPr>
          <a:xfrm rot="18361091">
            <a:off x="5323426" y="2603456"/>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L-Shape 37">
            <a:extLst>
              <a:ext uri="{FF2B5EF4-FFF2-40B4-BE49-F238E27FC236}">
                <a16:creationId xmlns:a16="http://schemas.microsoft.com/office/drawing/2014/main" id="{BB8C6706-438D-8E75-4EEA-A3597829F5F7}"/>
              </a:ext>
            </a:extLst>
          </p:cNvPr>
          <p:cNvSpPr/>
          <p:nvPr/>
        </p:nvSpPr>
        <p:spPr>
          <a:xfrm rot="18361091">
            <a:off x="5323426" y="3441976"/>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L-Shape 38">
            <a:extLst>
              <a:ext uri="{FF2B5EF4-FFF2-40B4-BE49-F238E27FC236}">
                <a16:creationId xmlns:a16="http://schemas.microsoft.com/office/drawing/2014/main" id="{36AAD347-B77A-4E33-6349-BB7056C602ED}"/>
              </a:ext>
            </a:extLst>
          </p:cNvPr>
          <p:cNvSpPr/>
          <p:nvPr/>
        </p:nvSpPr>
        <p:spPr>
          <a:xfrm rot="18361091">
            <a:off x="5323426" y="4565840"/>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L-Shape 39">
            <a:extLst>
              <a:ext uri="{FF2B5EF4-FFF2-40B4-BE49-F238E27FC236}">
                <a16:creationId xmlns:a16="http://schemas.microsoft.com/office/drawing/2014/main" id="{67AFE94B-416A-9AB5-B465-055BECB62E70}"/>
              </a:ext>
            </a:extLst>
          </p:cNvPr>
          <p:cNvSpPr/>
          <p:nvPr/>
        </p:nvSpPr>
        <p:spPr>
          <a:xfrm rot="18361091">
            <a:off x="8419574" y="2041524"/>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L-Shape 40">
            <a:extLst>
              <a:ext uri="{FF2B5EF4-FFF2-40B4-BE49-F238E27FC236}">
                <a16:creationId xmlns:a16="http://schemas.microsoft.com/office/drawing/2014/main" id="{A059FC54-1F6B-FA46-31BE-F87B720823F8}"/>
              </a:ext>
            </a:extLst>
          </p:cNvPr>
          <p:cNvSpPr/>
          <p:nvPr/>
        </p:nvSpPr>
        <p:spPr>
          <a:xfrm rot="18361091">
            <a:off x="8419574" y="3107650"/>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L-Shape 41">
            <a:extLst>
              <a:ext uri="{FF2B5EF4-FFF2-40B4-BE49-F238E27FC236}">
                <a16:creationId xmlns:a16="http://schemas.microsoft.com/office/drawing/2014/main" id="{A0F532FD-25C7-8545-4D26-4E091DF58CE7}"/>
              </a:ext>
            </a:extLst>
          </p:cNvPr>
          <p:cNvSpPr/>
          <p:nvPr/>
        </p:nvSpPr>
        <p:spPr>
          <a:xfrm rot="18361091">
            <a:off x="8419574" y="3904319"/>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1DA7A6E7-0A7F-4896-5C16-C7349E6F35B8}"/>
              </a:ext>
            </a:extLst>
          </p:cNvPr>
          <p:cNvGrpSpPr/>
          <p:nvPr/>
        </p:nvGrpSpPr>
        <p:grpSpPr>
          <a:xfrm>
            <a:off x="10228983" y="337468"/>
            <a:ext cx="1587872" cy="1368854"/>
            <a:chOff x="10228983" y="337468"/>
            <a:chExt cx="1587872" cy="1368854"/>
          </a:xfrm>
        </p:grpSpPr>
        <p:sp>
          <p:nvSpPr>
            <p:cNvPr id="33" name="Hexagon 32">
              <a:extLst>
                <a:ext uri="{FF2B5EF4-FFF2-40B4-BE49-F238E27FC236}">
                  <a16:creationId xmlns:a16="http://schemas.microsoft.com/office/drawing/2014/main" id="{B90EE779-C988-F88E-A0AE-47C3EC2895D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6" name="Group 35">
              <a:extLst>
                <a:ext uri="{FF2B5EF4-FFF2-40B4-BE49-F238E27FC236}">
                  <a16:creationId xmlns:a16="http://schemas.microsoft.com/office/drawing/2014/main" id="{FBAC8D1C-ADE9-2304-4EEB-8ECDEF99A0D0}"/>
                </a:ext>
              </a:extLst>
            </p:cNvPr>
            <p:cNvGrpSpPr/>
            <p:nvPr/>
          </p:nvGrpSpPr>
          <p:grpSpPr>
            <a:xfrm>
              <a:off x="10621771" y="762700"/>
              <a:ext cx="562136" cy="634675"/>
              <a:chOff x="760175" y="830142"/>
              <a:chExt cx="867619" cy="979579"/>
            </a:xfrm>
          </p:grpSpPr>
          <p:sp>
            <p:nvSpPr>
              <p:cNvPr id="46" name="Rectangle 45">
                <a:extLst>
                  <a:ext uri="{FF2B5EF4-FFF2-40B4-BE49-F238E27FC236}">
                    <a16:creationId xmlns:a16="http://schemas.microsoft.com/office/drawing/2014/main" id="{765D4C76-0A14-8A0D-34B4-404DAA7ECC76}"/>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18</a:t>
                </a:r>
              </a:p>
            </p:txBody>
          </p:sp>
          <p:sp>
            <p:nvSpPr>
              <p:cNvPr id="47" name="Rectangle 46">
                <a:extLst>
                  <a:ext uri="{FF2B5EF4-FFF2-40B4-BE49-F238E27FC236}">
                    <a16:creationId xmlns:a16="http://schemas.microsoft.com/office/drawing/2014/main" id="{94C4C596-57F4-C847-89AD-52EAA708A55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3" name="Group 42">
              <a:extLst>
                <a:ext uri="{FF2B5EF4-FFF2-40B4-BE49-F238E27FC236}">
                  <a16:creationId xmlns:a16="http://schemas.microsoft.com/office/drawing/2014/main" id="{0CE8130F-B08A-06DB-AFC7-F202C839BD0A}"/>
                </a:ext>
              </a:extLst>
            </p:cNvPr>
            <p:cNvGrpSpPr/>
            <p:nvPr/>
          </p:nvGrpSpPr>
          <p:grpSpPr>
            <a:xfrm>
              <a:off x="11325415" y="762701"/>
              <a:ext cx="182192" cy="634674"/>
              <a:chOff x="2121762" y="2323619"/>
              <a:chExt cx="200378" cy="825210"/>
            </a:xfrm>
          </p:grpSpPr>
          <p:sp>
            <p:nvSpPr>
              <p:cNvPr id="44" name="Isosceles Triangle 43">
                <a:extLst>
                  <a:ext uri="{FF2B5EF4-FFF2-40B4-BE49-F238E27FC236}">
                    <a16:creationId xmlns:a16="http://schemas.microsoft.com/office/drawing/2014/main" id="{D5CBDAC0-3FDD-6146-8191-53A8E22A6960}"/>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ectangle 44">
                <a:extLst>
                  <a:ext uri="{FF2B5EF4-FFF2-40B4-BE49-F238E27FC236}">
                    <a16:creationId xmlns:a16="http://schemas.microsoft.com/office/drawing/2014/main" id="{5D19FEA0-0361-D102-AD6E-2DE4616037B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CF9E-276F-8AA4-174B-8601D44599EF}"/>
              </a:ext>
            </a:extLst>
          </p:cNvPr>
          <p:cNvSpPr>
            <a:spLocks noGrp="1"/>
          </p:cNvSpPr>
          <p:nvPr>
            <p:ph type="title"/>
          </p:nvPr>
        </p:nvSpPr>
        <p:spPr/>
        <p:txBody>
          <a:bodyPr/>
          <a:lstStyle/>
          <a:p>
            <a:r>
              <a:rPr lang="en-GB" dirty="0">
                <a:highlight>
                  <a:srgbClr val="FFFF00"/>
                </a:highlight>
              </a:rPr>
              <a:t>Cash and voucher assistance</a:t>
            </a:r>
            <a:endParaRPr lang="en-US" dirty="0">
              <a:highlight>
                <a:srgbClr val="FFFF00"/>
              </a:highlight>
            </a:endParaRPr>
          </a:p>
        </p:txBody>
      </p:sp>
    </p:spTree>
    <p:extLst>
      <p:ext uri="{BB962C8B-B14F-4D97-AF65-F5344CB8AC3E}">
        <p14:creationId xmlns:p14="http://schemas.microsoft.com/office/powerpoint/2010/main" val="4061256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6"/>
          <p:cNvSpPr txBox="1">
            <a:spLocks noGrp="1"/>
          </p:cNvSpPr>
          <p:nvPr>
            <p:ph type="title"/>
          </p:nvPr>
        </p:nvSpPr>
        <p:spPr>
          <a:xfrm>
            <a:off x="367681" y="120516"/>
            <a:ext cx="9843149"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ct val="100000"/>
              <a:buFont typeface="Arial"/>
              <a:buNone/>
            </a:pPr>
            <a:r>
              <a:rPr lang="en-US" sz="2800"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Alternative care considerations during the assessment</a:t>
            </a:r>
            <a:endParaRPr lang="en-US" sz="2800" dirty="0">
              <a:highlight>
                <a:srgbClr val="FFFF00"/>
              </a:highlight>
            </a:endParaRPr>
          </a:p>
        </p:txBody>
      </p:sp>
      <p:sp>
        <p:nvSpPr>
          <p:cNvPr id="11" name="Rectangle 10">
            <a:extLst>
              <a:ext uri="{FF2B5EF4-FFF2-40B4-BE49-F238E27FC236}">
                <a16:creationId xmlns:a16="http://schemas.microsoft.com/office/drawing/2014/main" id="{8990B0D5-67C2-961D-E258-B92210224CA7}"/>
              </a:ext>
            </a:extLst>
          </p:cNvPr>
          <p:cNvSpPr/>
          <p:nvPr/>
        </p:nvSpPr>
        <p:spPr>
          <a:xfrm>
            <a:off x="2136499" y="1367142"/>
            <a:ext cx="2612465" cy="1069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2400"/>
              <a:buFont typeface="Calibri"/>
              <a:buNone/>
            </a:pPr>
            <a:r>
              <a:rPr lang="en-US" sz="1800" b="1" i="0" u="none" strike="noStrike" cap="none" dirty="0">
                <a:solidFill>
                  <a:schemeClr val="tx1"/>
                </a:solidFill>
                <a:ea typeface="Calibri"/>
                <a:cs typeface="Calibri"/>
                <a:sym typeface="Calibri"/>
              </a:rPr>
              <a:t>If in alternative care, is this suitable, safe, sustainable? </a:t>
            </a:r>
            <a:endParaRPr lang="en-US" sz="1800" b="1" dirty="0">
              <a:solidFill>
                <a:schemeClr val="tx1"/>
              </a:solidFill>
            </a:endParaRPr>
          </a:p>
        </p:txBody>
      </p:sp>
      <p:sp>
        <p:nvSpPr>
          <p:cNvPr id="12" name="Rectangle 11">
            <a:extLst>
              <a:ext uri="{FF2B5EF4-FFF2-40B4-BE49-F238E27FC236}">
                <a16:creationId xmlns:a16="http://schemas.microsoft.com/office/drawing/2014/main" id="{FDA9ECEA-1EE2-C0C0-3D41-ECE4A445E20F}"/>
              </a:ext>
            </a:extLst>
          </p:cNvPr>
          <p:cNvSpPr/>
          <p:nvPr/>
        </p:nvSpPr>
        <p:spPr>
          <a:xfrm>
            <a:off x="2136499" y="3030781"/>
            <a:ext cx="2612465" cy="7964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FFFFFF"/>
              </a:buClr>
              <a:buSzPts val="2400"/>
            </a:pPr>
            <a:r>
              <a:rPr lang="en-US" sz="1800" b="0" i="0" u="none" strike="noStrike" cap="none" dirty="0">
                <a:solidFill>
                  <a:schemeClr val="tx1"/>
                </a:solidFill>
                <a:ea typeface="Calibri"/>
                <a:cs typeface="Calibri"/>
                <a:sym typeface="Calibri"/>
              </a:rPr>
              <a:t>Assess current</a:t>
            </a:r>
            <a:r>
              <a:rPr lang="en-US" sz="1800" dirty="0">
                <a:solidFill>
                  <a:schemeClr val="tx1"/>
                </a:solidFill>
                <a:ea typeface="Calibri"/>
                <a:cs typeface="Calibri"/>
                <a:sym typeface="Calibri"/>
              </a:rPr>
              <a:t> </a:t>
            </a:r>
            <a:r>
              <a:rPr lang="en-US" sz="1800" b="0" i="0" u="none" strike="noStrike" cap="none" dirty="0">
                <a:solidFill>
                  <a:schemeClr val="tx1"/>
                </a:solidFill>
                <a:ea typeface="Calibri"/>
                <a:cs typeface="Calibri"/>
                <a:sym typeface="Calibri"/>
              </a:rPr>
              <a:t>care situation</a:t>
            </a:r>
          </a:p>
        </p:txBody>
      </p:sp>
      <p:sp>
        <p:nvSpPr>
          <p:cNvPr id="13" name="Google Shape;705;p26">
            <a:extLst>
              <a:ext uri="{FF2B5EF4-FFF2-40B4-BE49-F238E27FC236}">
                <a16:creationId xmlns:a16="http://schemas.microsoft.com/office/drawing/2014/main" id="{5E5723AA-C049-9230-B4F5-6190FDCF3405}"/>
              </a:ext>
            </a:extLst>
          </p:cNvPr>
          <p:cNvSpPr/>
          <p:nvPr/>
        </p:nvSpPr>
        <p:spPr>
          <a:xfrm rot="5400000">
            <a:off x="2657690" y="4173736"/>
            <a:ext cx="604421" cy="269482"/>
          </a:xfrm>
          <a:prstGeom prst="rightArrow">
            <a:avLst>
              <a:gd name="adj1" fmla="val 50000"/>
              <a:gd name="adj2" fmla="val 50000"/>
            </a:avLst>
          </a:prstGeom>
          <a:solidFill>
            <a:schemeClr val="tx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8180B63A-DDEF-AF08-919D-2C98A807D576}"/>
              </a:ext>
            </a:extLst>
          </p:cNvPr>
          <p:cNvSpPr/>
          <p:nvPr/>
        </p:nvSpPr>
        <p:spPr>
          <a:xfrm>
            <a:off x="1216125" y="4741853"/>
            <a:ext cx="2172753" cy="119239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FFFFFF"/>
              </a:buClr>
              <a:buSzPts val="2400"/>
            </a:pPr>
            <a:r>
              <a:rPr lang="en-US" sz="1800" b="0" i="0" u="none" strike="noStrike" cap="none" dirty="0">
                <a:solidFill>
                  <a:schemeClr val="tx1"/>
                </a:solidFill>
                <a:ea typeface="Calibri"/>
                <a:cs typeface="Calibri"/>
                <a:sym typeface="Calibri"/>
              </a:rPr>
              <a:t>Register, develop case plan</a:t>
            </a:r>
            <a:r>
              <a:rPr lang="en-US" sz="1800" dirty="0">
                <a:solidFill>
                  <a:schemeClr val="tx1"/>
                </a:solidFill>
                <a:ea typeface="Calibri"/>
                <a:cs typeface="Calibri"/>
                <a:sym typeface="Calibri"/>
              </a:rPr>
              <a:t>,</a:t>
            </a:r>
            <a:r>
              <a:rPr lang="en-US" sz="1800" b="0" i="0" u="none" strike="noStrike" cap="none" dirty="0">
                <a:solidFill>
                  <a:schemeClr val="tx1"/>
                </a:solidFill>
                <a:ea typeface="Calibri"/>
                <a:cs typeface="Calibri"/>
                <a:sym typeface="Calibri"/>
              </a:rPr>
              <a:t> and monitor</a:t>
            </a:r>
            <a:r>
              <a:rPr lang="en-US" sz="1800" dirty="0">
                <a:solidFill>
                  <a:schemeClr val="tx1"/>
                </a:solidFill>
                <a:ea typeface="Calibri"/>
                <a:cs typeface="Calibri"/>
                <a:sym typeface="Calibri"/>
              </a:rPr>
              <a:t> </a:t>
            </a:r>
            <a:endParaRPr lang="en-US" sz="1800" b="0" i="0" u="none" strike="noStrike" cap="none" dirty="0">
              <a:solidFill>
                <a:schemeClr val="tx1"/>
              </a:solidFill>
              <a:ea typeface="Calibri"/>
              <a:cs typeface="Calibri"/>
              <a:sym typeface="Calibri"/>
            </a:endParaRPr>
          </a:p>
        </p:txBody>
      </p:sp>
      <p:sp>
        <p:nvSpPr>
          <p:cNvPr id="18" name="TextBox 17">
            <a:extLst>
              <a:ext uri="{FF2B5EF4-FFF2-40B4-BE49-F238E27FC236}">
                <a16:creationId xmlns:a16="http://schemas.microsoft.com/office/drawing/2014/main" id="{4248F1EB-25A9-96ED-ADB9-3628E643F164}"/>
              </a:ext>
            </a:extLst>
          </p:cNvPr>
          <p:cNvSpPr txBox="1"/>
          <p:nvPr/>
        </p:nvSpPr>
        <p:spPr>
          <a:xfrm>
            <a:off x="1439034" y="4119731"/>
            <a:ext cx="1273887" cy="400110"/>
          </a:xfrm>
          <a:prstGeom prst="rect">
            <a:avLst/>
          </a:prstGeom>
          <a:noFill/>
        </p:spPr>
        <p:txBody>
          <a:bodyPr wrap="square">
            <a:spAutoFit/>
          </a:bodyPr>
          <a:lstStyle/>
          <a:p>
            <a:pPr marL="0" marR="0" lvl="0" indent="0" algn="r" rtl="0">
              <a:lnSpc>
                <a:spcPct val="100000"/>
              </a:lnSpc>
              <a:spcBef>
                <a:spcPts val="0"/>
              </a:spcBef>
              <a:spcAft>
                <a:spcPts val="0"/>
              </a:spcAft>
              <a:buClr>
                <a:srgbClr val="FFFFFF"/>
              </a:buClr>
              <a:buSzPts val="2400"/>
              <a:buFont typeface="Calibri"/>
              <a:buNone/>
            </a:pPr>
            <a:r>
              <a:rPr lang="en-US" sz="2000" b="1" i="0" u="none" strike="noStrike" cap="none" dirty="0">
                <a:solidFill>
                  <a:schemeClr val="tx1"/>
                </a:solidFill>
                <a:ea typeface="Calibri"/>
                <a:cs typeface="Calibri"/>
                <a:sym typeface="Calibri"/>
              </a:rPr>
              <a:t>Yes</a:t>
            </a:r>
          </a:p>
        </p:txBody>
      </p:sp>
      <p:sp>
        <p:nvSpPr>
          <p:cNvPr id="20" name="TextBox 19">
            <a:extLst>
              <a:ext uri="{FF2B5EF4-FFF2-40B4-BE49-F238E27FC236}">
                <a16:creationId xmlns:a16="http://schemas.microsoft.com/office/drawing/2014/main" id="{2004A2D6-DD47-B9E5-1548-CBDB8979E61E}"/>
              </a:ext>
            </a:extLst>
          </p:cNvPr>
          <p:cNvSpPr txBox="1"/>
          <p:nvPr/>
        </p:nvSpPr>
        <p:spPr>
          <a:xfrm>
            <a:off x="4217706" y="4119731"/>
            <a:ext cx="818781" cy="400110"/>
          </a:xfrm>
          <a:prstGeom prst="rect">
            <a:avLst/>
          </a:prstGeom>
          <a:noFill/>
        </p:spPr>
        <p:txBody>
          <a:bodyPr wrap="square">
            <a:spAutoFit/>
          </a:bodyPr>
          <a:lstStyle/>
          <a:p>
            <a:pPr marL="0" marR="0" lvl="0" indent="0" rtl="0">
              <a:lnSpc>
                <a:spcPct val="100000"/>
              </a:lnSpc>
              <a:spcBef>
                <a:spcPts val="0"/>
              </a:spcBef>
              <a:spcAft>
                <a:spcPts val="0"/>
              </a:spcAft>
              <a:buClr>
                <a:srgbClr val="FFFFFF"/>
              </a:buClr>
              <a:buSzPts val="2400"/>
              <a:buFont typeface="Calibri"/>
              <a:buNone/>
            </a:pPr>
            <a:r>
              <a:rPr lang="en-US" sz="2000" b="1" dirty="0">
                <a:solidFill>
                  <a:schemeClr val="tx1"/>
                </a:solidFill>
                <a:ea typeface="Calibri"/>
                <a:cs typeface="Calibri"/>
                <a:sym typeface="Calibri"/>
              </a:rPr>
              <a:t>No</a:t>
            </a:r>
            <a:endParaRPr lang="en-US" sz="2000" b="1" i="0" u="none" strike="noStrike" cap="none" dirty="0">
              <a:solidFill>
                <a:schemeClr val="tx1"/>
              </a:solidFill>
              <a:ea typeface="Calibri"/>
              <a:cs typeface="Calibri"/>
              <a:sym typeface="Calibri"/>
            </a:endParaRPr>
          </a:p>
        </p:txBody>
      </p:sp>
      <p:sp>
        <p:nvSpPr>
          <p:cNvPr id="21" name="Arrow: Bent 20">
            <a:extLst>
              <a:ext uri="{FF2B5EF4-FFF2-40B4-BE49-F238E27FC236}">
                <a16:creationId xmlns:a16="http://schemas.microsoft.com/office/drawing/2014/main" id="{32D2A1FD-5F71-378A-4EC7-D6C6ACE2702C}"/>
              </a:ext>
            </a:extLst>
          </p:cNvPr>
          <p:cNvSpPr/>
          <p:nvPr/>
        </p:nvSpPr>
        <p:spPr>
          <a:xfrm flipV="1">
            <a:off x="3906415" y="4006264"/>
            <a:ext cx="1581678" cy="1731461"/>
          </a:xfrm>
          <a:prstGeom prst="bentArrow">
            <a:avLst>
              <a:gd name="adj1" fmla="val 9369"/>
              <a:gd name="adj2" fmla="val 8984"/>
              <a:gd name="adj3" fmla="val 8984"/>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Rectangle 21">
            <a:extLst>
              <a:ext uri="{FF2B5EF4-FFF2-40B4-BE49-F238E27FC236}">
                <a16:creationId xmlns:a16="http://schemas.microsoft.com/office/drawing/2014/main" id="{2070B441-FDA7-8967-FCBD-104D8F6A84DF}"/>
              </a:ext>
            </a:extLst>
          </p:cNvPr>
          <p:cNvSpPr/>
          <p:nvPr/>
        </p:nvSpPr>
        <p:spPr>
          <a:xfrm>
            <a:off x="7155596" y="1360896"/>
            <a:ext cx="2612465" cy="1034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2400"/>
              <a:buFont typeface="Calibri"/>
              <a:buNone/>
            </a:pPr>
            <a:r>
              <a:rPr lang="en-US" sz="1800" b="1" i="0" u="none" strike="noStrike" cap="none" dirty="0">
                <a:solidFill>
                  <a:schemeClr val="tx1"/>
                </a:solidFill>
                <a:ea typeface="Calibri"/>
                <a:cs typeface="Calibri"/>
                <a:sym typeface="Calibri"/>
              </a:rPr>
              <a:t>If not in alternative care</a:t>
            </a:r>
          </a:p>
        </p:txBody>
      </p:sp>
      <p:sp>
        <p:nvSpPr>
          <p:cNvPr id="25" name="Google Shape;705;p26">
            <a:extLst>
              <a:ext uri="{FF2B5EF4-FFF2-40B4-BE49-F238E27FC236}">
                <a16:creationId xmlns:a16="http://schemas.microsoft.com/office/drawing/2014/main" id="{2590968A-3C58-AB7D-436E-3DFCFC2D8596}"/>
              </a:ext>
            </a:extLst>
          </p:cNvPr>
          <p:cNvSpPr/>
          <p:nvPr/>
        </p:nvSpPr>
        <p:spPr>
          <a:xfrm rot="5400000">
            <a:off x="3205816" y="2538833"/>
            <a:ext cx="473829" cy="269481"/>
          </a:xfrm>
          <a:prstGeom prst="rightArrow">
            <a:avLst>
              <a:gd name="adj1" fmla="val 50000"/>
              <a:gd name="adj2" fmla="val 50000"/>
            </a:avLst>
          </a:prstGeom>
          <a:solidFill>
            <a:schemeClr val="tx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705;p26">
            <a:extLst>
              <a:ext uri="{FF2B5EF4-FFF2-40B4-BE49-F238E27FC236}">
                <a16:creationId xmlns:a16="http://schemas.microsoft.com/office/drawing/2014/main" id="{9495FCE2-D2B8-20BF-4476-CDE44B76C85B}"/>
              </a:ext>
            </a:extLst>
          </p:cNvPr>
          <p:cNvSpPr/>
          <p:nvPr/>
        </p:nvSpPr>
        <p:spPr>
          <a:xfrm rot="5400000">
            <a:off x="8224913" y="2538833"/>
            <a:ext cx="473829" cy="269481"/>
          </a:xfrm>
          <a:prstGeom prst="rightArrow">
            <a:avLst>
              <a:gd name="adj1" fmla="val 50000"/>
              <a:gd name="adj2" fmla="val 50000"/>
            </a:avLst>
          </a:prstGeom>
          <a:solidFill>
            <a:schemeClr val="tx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Rectangle 29">
            <a:extLst>
              <a:ext uri="{FF2B5EF4-FFF2-40B4-BE49-F238E27FC236}">
                <a16:creationId xmlns:a16="http://schemas.microsoft.com/office/drawing/2014/main" id="{51A73DBF-C05C-DCA5-E9F8-1F6E82BAE3E8}"/>
              </a:ext>
            </a:extLst>
          </p:cNvPr>
          <p:cNvSpPr/>
          <p:nvPr/>
        </p:nvSpPr>
        <p:spPr>
          <a:xfrm>
            <a:off x="5972579" y="3030780"/>
            <a:ext cx="5456904" cy="29034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rtl="0">
              <a:lnSpc>
                <a:spcPct val="100000"/>
              </a:lnSpc>
              <a:spcBef>
                <a:spcPts val="0"/>
              </a:spcBef>
              <a:spcAft>
                <a:spcPts val="0"/>
              </a:spcAft>
              <a:buClr>
                <a:srgbClr val="000000"/>
              </a:buClr>
              <a:buSzPts val="2400"/>
            </a:pPr>
            <a:r>
              <a:rPr lang="en-US" sz="1800" b="1" i="0" u="none" strike="noStrike" cap="none" dirty="0">
                <a:solidFill>
                  <a:srgbClr val="000000"/>
                </a:solidFill>
                <a:latin typeface="+mn-lt"/>
                <a:ea typeface="Helvetica Neue"/>
                <a:cs typeface="Helvetica Neue"/>
                <a:sym typeface="Helvetica Neue"/>
              </a:rPr>
              <a:t>Conduct assessment:</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Best interests of the child</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Specific needs affecting care</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Potential impact on FTR</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Cultural norms re care of children / adolescents without parental care</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Capacity of families to care for additional children</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Capacity to monitor</a:t>
            </a:r>
            <a:endParaRPr lang="en-US" sz="1800" b="0" i="0" u="none" strike="noStrike" cap="none" dirty="0">
              <a:solidFill>
                <a:srgbClr val="000000"/>
              </a:solidFill>
              <a:latin typeface="+mn-lt"/>
              <a:ea typeface="Helvetica Neue"/>
              <a:cs typeface="Helvetica Neue"/>
            </a:endParaRP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cap="none" dirty="0">
                <a:solidFill>
                  <a:srgbClr val="000000"/>
                </a:solidFill>
                <a:latin typeface="+mn-lt"/>
                <a:ea typeface="Helvetica Neue"/>
                <a:cs typeface="Helvetica Neue"/>
                <a:sym typeface="Helvetica Neue"/>
              </a:rPr>
              <a:t>Other CP needs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 name="Title 72">
            <a:extLst>
              <a:ext uri="{FF2B5EF4-FFF2-40B4-BE49-F238E27FC236}">
                <a16:creationId xmlns:a16="http://schemas.microsoft.com/office/drawing/2014/main" id="{0CE5AEAD-30F8-7F90-7E64-F2BEE2448640}"/>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extLst>
      <p:ext uri="{BB962C8B-B14F-4D97-AF65-F5344CB8AC3E}">
        <p14:creationId xmlns:p14="http://schemas.microsoft.com/office/powerpoint/2010/main" val="2946703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96"/>
        <p:cNvGrpSpPr/>
        <p:nvPr/>
      </p:nvGrpSpPr>
      <p:grpSpPr>
        <a:xfrm>
          <a:off x="0" y="0"/>
          <a:ext cx="0" cy="0"/>
          <a:chOff x="0" y="0"/>
          <a:chExt cx="0" cy="0"/>
        </a:xfrm>
      </p:grpSpPr>
      <p:sp>
        <p:nvSpPr>
          <p:cNvPr id="4" name="Title 72">
            <a:extLst>
              <a:ext uri="{FF2B5EF4-FFF2-40B4-BE49-F238E27FC236}">
                <a16:creationId xmlns:a16="http://schemas.microsoft.com/office/drawing/2014/main" id="{08A2B913-2BB9-94F6-31CD-7C58C3C9056C}"/>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395368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28"/>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20" name="Google Shape;720;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721" name="Google Shape;721;p28"/>
          <p:cNvSpPr txBox="1"/>
          <p:nvPr/>
        </p:nvSpPr>
        <p:spPr>
          <a:xfrm>
            <a:off x="1636110" y="3147462"/>
            <a:ext cx="2590833" cy="1277745"/>
          </a:xfrm>
          <a:prstGeom prst="rect">
            <a:avLst/>
          </a:prstGeom>
          <a:noFill/>
          <a:ln>
            <a:noFill/>
          </a:ln>
        </p:spPr>
        <p:txBody>
          <a:bodyPr spcFirstLastPara="1" wrap="square" lIns="91425" tIns="45700" rIns="91425" bIns="45700" anchor="t" anchorCtr="0">
            <a:spAutoFit/>
          </a:bodyPr>
          <a:lstStyle/>
          <a:p>
            <a:pPr algn="ctr">
              <a:lnSpc>
                <a:spcPct val="107000"/>
              </a:lnSpc>
              <a:buSzPts val="2400"/>
            </a:pPr>
            <a:r>
              <a:rPr lang="en-US" sz="1800" dirty="0">
                <a:latin typeface="+mn-lt"/>
                <a:ea typeface="Helvetica Neue"/>
                <a:cs typeface="Helvetica Neue"/>
                <a:sym typeface="Helvetica Neue"/>
              </a:rPr>
              <a:t>Risks of</a:t>
            </a:r>
            <a:r>
              <a:rPr lang="en-US" sz="1800" b="0" i="0" u="none" strike="noStrike" cap="none" dirty="0">
                <a:solidFill>
                  <a:srgbClr val="000000"/>
                </a:solidFill>
                <a:latin typeface="+mn-lt"/>
                <a:ea typeface="Helvetica Neue"/>
                <a:cs typeface="Helvetica Neue"/>
                <a:sym typeface="Helvetica Neue"/>
              </a:rPr>
              <a:t> children </a:t>
            </a:r>
            <a:r>
              <a:rPr lang="en-US" sz="1800" dirty="0">
                <a:latin typeface="+mn-lt"/>
                <a:ea typeface="Helvetica Neue"/>
                <a:cs typeface="Helvetica Neue"/>
                <a:sym typeface="Helvetica Neue"/>
              </a:rPr>
              <a:t>that are separated from their families should be individually assessed. </a:t>
            </a:r>
            <a:endParaRPr sz="1800" dirty="0">
              <a:latin typeface="+mn-lt"/>
            </a:endParaRPr>
          </a:p>
        </p:txBody>
      </p:sp>
      <p:sp>
        <p:nvSpPr>
          <p:cNvPr id="724" name="Google Shape;724;p28"/>
          <p:cNvSpPr/>
          <p:nvPr/>
        </p:nvSpPr>
        <p:spPr>
          <a:xfrm>
            <a:off x="2405741" y="1587228"/>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25" name="Google Shape;725;p28"/>
          <p:cNvSpPr txBox="1"/>
          <p:nvPr/>
        </p:nvSpPr>
        <p:spPr>
          <a:xfrm>
            <a:off x="5310423" y="3147462"/>
            <a:ext cx="2605224" cy="2308284"/>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Decisions on alternative care should be based on a comprehensive assessment </a:t>
            </a:r>
            <a:r>
              <a:rPr lang="en-US" sz="1800" dirty="0">
                <a:latin typeface="+mn-lt"/>
                <a:ea typeface="Helvetica Neue"/>
                <a:cs typeface="Helvetica Neue"/>
                <a:sym typeface="Helvetica Neue"/>
              </a:rPr>
              <a:t>to</a:t>
            </a:r>
            <a:r>
              <a:rPr lang="en-US" sz="1800" b="0" i="0" u="none" strike="noStrike" cap="none" dirty="0">
                <a:solidFill>
                  <a:srgbClr val="000000"/>
                </a:solidFill>
                <a:latin typeface="+mn-lt"/>
                <a:ea typeface="Helvetica Neue"/>
                <a:cs typeface="Helvetica Neue"/>
                <a:sym typeface="Helvetica Neue"/>
              </a:rPr>
              <a:t> determine </a:t>
            </a:r>
            <a:r>
              <a:rPr lang="en-US" sz="1800" dirty="0">
                <a:latin typeface="+mn-lt"/>
                <a:ea typeface="Helvetica Neue"/>
                <a:cs typeface="Helvetica Neue"/>
                <a:sym typeface="Helvetica Neue"/>
              </a:rPr>
              <a:t>what type of </a:t>
            </a:r>
            <a:r>
              <a:rPr lang="en-US" sz="1800" b="0" i="0" u="none" strike="noStrike" cap="none" dirty="0">
                <a:solidFill>
                  <a:srgbClr val="000000"/>
                </a:solidFill>
                <a:latin typeface="+mn-lt"/>
                <a:ea typeface="Helvetica Neue"/>
                <a:cs typeface="Helvetica Neue"/>
                <a:sym typeface="Helvetica Neue"/>
              </a:rPr>
              <a:t>care arrangement is in their best interests.</a:t>
            </a:r>
            <a:endParaRPr sz="1800" dirty="0">
              <a:latin typeface="+mn-lt"/>
            </a:endParaRPr>
          </a:p>
        </p:txBody>
      </p:sp>
      <p:sp>
        <p:nvSpPr>
          <p:cNvPr id="726" name="Google Shape;726;p28"/>
          <p:cNvSpPr txBox="1"/>
          <p:nvPr/>
        </p:nvSpPr>
        <p:spPr>
          <a:xfrm>
            <a:off x="8957335" y="3147462"/>
            <a:ext cx="2401738" cy="2308284"/>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Where UASC are in existing alternative care</a:t>
            </a:r>
            <a:r>
              <a:rPr lang="en-US" sz="1800" dirty="0">
                <a:latin typeface="+mn-lt"/>
                <a:ea typeface="Helvetica Neue"/>
                <a:cs typeface="Helvetica Neue"/>
                <a:sym typeface="Helvetica Neue"/>
              </a:rPr>
              <a:t> placements,</a:t>
            </a:r>
            <a:r>
              <a:rPr lang="en-US" sz="1800" b="0" i="0" u="none" strike="noStrike" cap="none" dirty="0">
                <a:solidFill>
                  <a:srgbClr val="000000"/>
                </a:solidFill>
                <a:latin typeface="+mn-lt"/>
                <a:ea typeface="Helvetica Neue"/>
                <a:cs typeface="Helvetica Neue"/>
                <a:sym typeface="Helvetica Neue"/>
              </a:rPr>
              <a:t> the assessment should determine whether </a:t>
            </a:r>
            <a:r>
              <a:rPr lang="en-US" sz="1800" dirty="0">
                <a:latin typeface="+mn-lt"/>
                <a:ea typeface="Helvetica Neue"/>
                <a:cs typeface="Helvetica Neue"/>
                <a:sym typeface="Helvetica Neue"/>
              </a:rPr>
              <a:t>it is</a:t>
            </a:r>
            <a:r>
              <a:rPr lang="en-US" sz="1800" b="0" i="0" u="none" strike="noStrike" cap="none" dirty="0">
                <a:solidFill>
                  <a:srgbClr val="000000"/>
                </a:solidFill>
                <a:latin typeface="+mn-lt"/>
                <a:ea typeface="Helvetica Neue"/>
                <a:cs typeface="Helvetica Neue"/>
                <a:sym typeface="Helvetica Neue"/>
              </a:rPr>
              <a:t> safe, suitable and sustainable using a standard tool.</a:t>
            </a:r>
            <a:endParaRPr sz="1800" dirty="0">
              <a:latin typeface="+mn-lt"/>
            </a:endParaRPr>
          </a:p>
        </p:txBody>
      </p:sp>
      <p:sp>
        <p:nvSpPr>
          <p:cNvPr id="727" name="Google Shape;727;p28"/>
          <p:cNvSpPr/>
          <p:nvPr/>
        </p:nvSpPr>
        <p:spPr>
          <a:xfrm>
            <a:off x="6041264" y="1599389"/>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28" name="Google Shape;728;p28"/>
          <p:cNvSpPr/>
          <p:nvPr/>
        </p:nvSpPr>
        <p:spPr>
          <a:xfrm>
            <a:off x="9463562" y="159107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29"/>
          <p:cNvSpPr/>
          <p:nvPr/>
        </p:nvSpPr>
        <p:spPr>
          <a:xfrm>
            <a:off x="0" y="0"/>
            <a:ext cx="5811000" cy="6858000"/>
          </a:xfrm>
          <a:prstGeom prst="homePlate">
            <a:avLst>
              <a:gd name="adj" fmla="val 25259"/>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36" name="Google Shape;736;p29"/>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4 </a:t>
            </a:r>
            <a:br>
              <a:rPr lang="en-US" sz="2400" dirty="0"/>
            </a:br>
            <a:r>
              <a:rPr lang="en-US" sz="2400" dirty="0"/>
              <a:t> </a:t>
            </a:r>
            <a:br>
              <a:rPr lang="en-US" dirty="0"/>
            </a:br>
            <a:r>
              <a:rPr lang="en-US" dirty="0"/>
              <a:t>Case Planning</a:t>
            </a:r>
            <a:endParaRPr dirty="0"/>
          </a:p>
        </p:txBody>
      </p:sp>
      <p:sp>
        <p:nvSpPr>
          <p:cNvPr id="3" name="Google Shape;191;p14">
            <a:extLst>
              <a:ext uri="{FF2B5EF4-FFF2-40B4-BE49-F238E27FC236}">
                <a16:creationId xmlns:a16="http://schemas.microsoft.com/office/drawing/2014/main" id="{232A3EAC-8598-654B-7DCC-B83FB60320EB}"/>
              </a:ext>
            </a:extLst>
          </p:cNvPr>
          <p:cNvSpPr txBox="1"/>
          <p:nvPr/>
        </p:nvSpPr>
        <p:spPr>
          <a:xfrm>
            <a:off x="7477413" y="2129967"/>
            <a:ext cx="397848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940BB451-B081-5BA1-58EE-2C5CDA46B670}"/>
              </a:ext>
            </a:extLst>
          </p:cNvPr>
          <p:cNvSpPr txBox="1"/>
          <p:nvPr/>
        </p:nvSpPr>
        <p:spPr>
          <a:xfrm>
            <a:off x="7477413" y="2939048"/>
            <a:ext cx="3978485" cy="16729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Describe specific elements to focus on for UASC as part of the development of the case plan and follow-up</a:t>
            </a:r>
          </a:p>
        </p:txBody>
      </p:sp>
      <p:grpSp>
        <p:nvGrpSpPr>
          <p:cNvPr id="5" name="Google Shape;194;p14">
            <a:extLst>
              <a:ext uri="{FF2B5EF4-FFF2-40B4-BE49-F238E27FC236}">
                <a16:creationId xmlns:a16="http://schemas.microsoft.com/office/drawing/2014/main" id="{50FB4E0C-E70B-D94F-FEA5-7A5D97BD4E8E}"/>
              </a:ext>
            </a:extLst>
          </p:cNvPr>
          <p:cNvGrpSpPr/>
          <p:nvPr/>
        </p:nvGrpSpPr>
        <p:grpSpPr>
          <a:xfrm>
            <a:off x="6607385" y="3033585"/>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28AEB537-FEA2-AE1F-9110-797E64190DB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C684F415-D379-D948-C248-CE979F72BFE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26" name="Rectangle: Top Corners Rounded 25">
            <a:extLst>
              <a:ext uri="{FF2B5EF4-FFF2-40B4-BE49-F238E27FC236}">
                <a16:creationId xmlns:a16="http://schemas.microsoft.com/office/drawing/2014/main" id="{74227D22-D288-8DE8-F6B3-9FAECEC818F6}"/>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6" name="Google Shape;746;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Case planning</a:t>
            </a:r>
            <a:endParaRPr dirty="0"/>
          </a:p>
        </p:txBody>
      </p:sp>
      <p:grpSp>
        <p:nvGrpSpPr>
          <p:cNvPr id="2" name="Group 1">
            <a:extLst>
              <a:ext uri="{FF2B5EF4-FFF2-40B4-BE49-F238E27FC236}">
                <a16:creationId xmlns:a16="http://schemas.microsoft.com/office/drawing/2014/main" id="{18797407-FBFE-D8C3-ADE1-0B888CC765C2}"/>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0A78A6E-5791-771E-0794-C8FDE69FA09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D2ED5726-51B7-172C-DF8B-CD7BFAA6C7D6}"/>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BB053D2B-833A-032B-C22A-7E148168796B}"/>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20</a:t>
                </a:r>
              </a:p>
            </p:txBody>
          </p:sp>
          <p:sp>
            <p:nvSpPr>
              <p:cNvPr id="9" name="Rectangle 8">
                <a:extLst>
                  <a:ext uri="{FF2B5EF4-FFF2-40B4-BE49-F238E27FC236}">
                    <a16:creationId xmlns:a16="http://schemas.microsoft.com/office/drawing/2014/main" id="{E9212B22-F312-19B0-5F20-60CB2B634F8E}"/>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7099A76E-82AA-6F4B-6F97-500038CBF3A7}"/>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17F36752-39BC-79D2-A8B1-C3BB88C6C36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6B89CCD-7C0A-7312-5146-1779F940F7F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C4F94376-20AD-9A0D-B103-3417B1579B1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6FBEB9C6-B165-F053-F9D3-CA680A15BCC6}"/>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D9A32E68-3C4F-527A-2318-07A6C776645D}"/>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4F998C09-B3BC-D4FA-F346-E0C221837937}"/>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10F39F74-F43C-E730-B477-63ABABB576AD}"/>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3A2CBCD3-7374-D3E2-AE34-C986D1D8D67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Google Shape;114;p9">
            <a:extLst>
              <a:ext uri="{FF2B5EF4-FFF2-40B4-BE49-F238E27FC236}">
                <a16:creationId xmlns:a16="http://schemas.microsoft.com/office/drawing/2014/main" id="{3FFDD445-B661-14A1-A881-000E9747D107}"/>
              </a:ext>
            </a:extLst>
          </p:cNvPr>
          <p:cNvSpPr txBox="1"/>
          <p:nvPr/>
        </p:nvSpPr>
        <p:spPr>
          <a:xfrm>
            <a:off x="5582531" y="2176381"/>
            <a:ext cx="5446979"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Answer the following questions and develop an action plan with key steps:</a:t>
            </a:r>
          </a:p>
        </p:txBody>
      </p:sp>
      <p:sp>
        <p:nvSpPr>
          <p:cNvPr id="25" name="Google Shape;114;p9">
            <a:extLst>
              <a:ext uri="{FF2B5EF4-FFF2-40B4-BE49-F238E27FC236}">
                <a16:creationId xmlns:a16="http://schemas.microsoft.com/office/drawing/2014/main" id="{CFE7B6FA-715D-C072-B0E6-1076E308859A}"/>
              </a:ext>
            </a:extLst>
          </p:cNvPr>
          <p:cNvSpPr txBox="1"/>
          <p:nvPr/>
        </p:nvSpPr>
        <p:spPr>
          <a:xfrm>
            <a:off x="5582531" y="3433746"/>
            <a:ext cx="5446979" cy="2031285"/>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Is there urgent action that you need to undertake? If yes, what are the key steps?</a:t>
            </a:r>
            <a:br>
              <a:rPr lang="en-US" sz="1800" i="0" u="none" strike="noStrike" cap="none" dirty="0">
                <a:solidFill>
                  <a:schemeClr val="tx1"/>
                </a:solidFill>
                <a:latin typeface="Arial"/>
                <a:ea typeface="Arial"/>
                <a:cs typeface="Arial"/>
                <a:sym typeface="Arial"/>
              </a:rPr>
            </a:br>
            <a:r>
              <a:rPr lang="en-US" sz="1800" i="0" u="none" strike="noStrike" cap="none" dirty="0">
                <a:solidFill>
                  <a:schemeClr val="tx1"/>
                </a:solidFill>
                <a:latin typeface="Arial"/>
                <a:ea typeface="Arial"/>
                <a:cs typeface="Arial"/>
                <a:sym typeface="Arial"/>
              </a:rPr>
              <a:t> </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What are the necessary interventions in the long term? </a:t>
            </a:r>
            <a:br>
              <a:rPr lang="en-US" sz="1800" i="0" u="none" strike="noStrike" cap="none" dirty="0">
                <a:solidFill>
                  <a:schemeClr val="tx1"/>
                </a:solidFill>
                <a:latin typeface="Arial"/>
                <a:ea typeface="Arial"/>
                <a:cs typeface="Arial"/>
                <a:sym typeface="Arial"/>
              </a:rPr>
            </a:br>
            <a:endParaRPr lang="en-US" sz="1800" i="0" u="none" strike="noStrike" cap="none" dirty="0">
              <a:solidFill>
                <a:schemeClr val="tx1"/>
              </a:solidFill>
              <a:latin typeface="Arial"/>
              <a:ea typeface="Arial"/>
              <a:cs typeface="Arial"/>
              <a:sym typeface="Arial"/>
            </a:endParaRP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Which other actors would you involve? </a:t>
            </a:r>
            <a:endParaRPr lang="en-US" sz="1800" dirty="0">
              <a:solidFill>
                <a:schemeClr val="tx1"/>
              </a:solidFill>
            </a:endParaRPr>
          </a:p>
        </p:txBody>
      </p:sp>
      <p:grpSp>
        <p:nvGrpSpPr>
          <p:cNvPr id="28" name="Group 27">
            <a:extLst>
              <a:ext uri="{FF2B5EF4-FFF2-40B4-BE49-F238E27FC236}">
                <a16:creationId xmlns:a16="http://schemas.microsoft.com/office/drawing/2014/main" id="{74ED7CD2-21C8-79DE-8EC1-1D3BF4343F35}"/>
              </a:ext>
            </a:extLst>
          </p:cNvPr>
          <p:cNvGrpSpPr/>
          <p:nvPr/>
        </p:nvGrpSpPr>
        <p:grpSpPr>
          <a:xfrm rot="20104804">
            <a:off x="502170" y="2105819"/>
            <a:ext cx="4220281" cy="2805877"/>
            <a:chOff x="7208925" y="2604220"/>
            <a:chExt cx="1168511" cy="776891"/>
          </a:xfrm>
        </p:grpSpPr>
        <p:sp>
          <p:nvSpPr>
            <p:cNvPr id="29" name="Rectangle 28">
              <a:extLst>
                <a:ext uri="{FF2B5EF4-FFF2-40B4-BE49-F238E27FC236}">
                  <a16:creationId xmlns:a16="http://schemas.microsoft.com/office/drawing/2014/main" id="{D04EE90F-9D64-9B68-9E53-AF2FC41B6972}"/>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Google Shape;315;p4">
              <a:extLst>
                <a:ext uri="{FF2B5EF4-FFF2-40B4-BE49-F238E27FC236}">
                  <a16:creationId xmlns:a16="http://schemas.microsoft.com/office/drawing/2014/main" id="{1FCC454E-43EB-03F0-8396-7D384D3098B2}"/>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Google Shape;315;p4">
              <a:extLst>
                <a:ext uri="{FF2B5EF4-FFF2-40B4-BE49-F238E27FC236}">
                  <a16:creationId xmlns:a16="http://schemas.microsoft.com/office/drawing/2014/main" id="{6472D60A-28E5-52AF-4B15-727C2027B00F}"/>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 name="Google Shape;315;p4">
              <a:extLst>
                <a:ext uri="{FF2B5EF4-FFF2-40B4-BE49-F238E27FC236}">
                  <a16:creationId xmlns:a16="http://schemas.microsoft.com/office/drawing/2014/main" id="{72F490BE-FB9C-18EA-E876-8E5483080769}"/>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 name="Rectangle: Single Corner Snipped 32">
              <a:extLst>
                <a:ext uri="{FF2B5EF4-FFF2-40B4-BE49-F238E27FC236}">
                  <a16:creationId xmlns:a16="http://schemas.microsoft.com/office/drawing/2014/main" id="{7FBCBA7C-024E-EB87-3F5F-D564DE631C67}"/>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Single Corner Snipped 33">
              <a:extLst>
                <a:ext uri="{FF2B5EF4-FFF2-40B4-BE49-F238E27FC236}">
                  <a16:creationId xmlns:a16="http://schemas.microsoft.com/office/drawing/2014/main" id="{DB630167-D18E-F293-F9AE-1FB0A29B0022}"/>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7949D583-99CE-B7A2-B397-886307E6B284}"/>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880368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0505075F-8E94-8AB0-91C3-D22A695D4266}"/>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831212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9BA51BDC-72C5-C3EF-4A2D-D6E9E76968D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62575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38B8A87C-67E0-B74E-6D16-AE6F61D47C7E}"/>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447309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1"/>
          <p:cNvSpPr txBox="1">
            <a:spLocks noGrp="1"/>
          </p:cNvSpPr>
          <p:nvPr>
            <p:ph type="title"/>
          </p:nvPr>
        </p:nvSpPr>
        <p:spPr>
          <a:xfrm>
            <a:off x="241300" y="120516"/>
            <a:ext cx="117856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600" dirty="0"/>
              <a:t>What needs to be considered during the development of the case plan? </a:t>
            </a:r>
            <a:endParaRPr sz="2600" dirty="0"/>
          </a:p>
        </p:txBody>
      </p:sp>
      <p:grpSp>
        <p:nvGrpSpPr>
          <p:cNvPr id="17" name="Group 16">
            <a:extLst>
              <a:ext uri="{FF2B5EF4-FFF2-40B4-BE49-F238E27FC236}">
                <a16:creationId xmlns:a16="http://schemas.microsoft.com/office/drawing/2014/main" id="{8703A2B7-528A-98D3-D609-371FCE7FD820}"/>
              </a:ext>
            </a:extLst>
          </p:cNvPr>
          <p:cNvGrpSpPr/>
          <p:nvPr/>
        </p:nvGrpSpPr>
        <p:grpSpPr>
          <a:xfrm>
            <a:off x="1488949" y="1795493"/>
            <a:ext cx="4238751" cy="469016"/>
            <a:chOff x="1488949" y="1795493"/>
            <a:chExt cx="4238751" cy="469016"/>
          </a:xfrm>
        </p:grpSpPr>
        <p:sp>
          <p:nvSpPr>
            <p:cNvPr id="3" name="TextBox 2">
              <a:extLst>
                <a:ext uri="{FF2B5EF4-FFF2-40B4-BE49-F238E27FC236}">
                  <a16:creationId xmlns:a16="http://schemas.microsoft.com/office/drawing/2014/main" id="{DFEEB498-5BB1-B715-5B4A-ED65F32C485A}"/>
                </a:ext>
              </a:extLst>
            </p:cNvPr>
            <p:cNvSpPr txBox="1"/>
            <p:nvPr/>
          </p:nvSpPr>
          <p:spPr>
            <a:xfrm>
              <a:off x="1943500" y="1864399"/>
              <a:ext cx="3784200" cy="400110"/>
            </a:xfrm>
            <a:prstGeom prst="rect">
              <a:avLst/>
            </a:prstGeom>
            <a:noFill/>
          </p:spPr>
          <p:txBody>
            <a:bodyPr wrap="square">
              <a:spAutoFit/>
            </a:bodyPr>
            <a:lstStyle/>
            <a:p>
              <a:pPr marL="0" marR="0" lvl="0" indent="0" algn="l" rtl="0">
                <a:spcBef>
                  <a:spcPts val="0"/>
                </a:spcBef>
                <a:spcAft>
                  <a:spcPts val="0"/>
                </a:spcAft>
                <a:buNone/>
              </a:pPr>
              <a:r>
                <a:rPr lang="en-US" sz="2000" dirty="0">
                  <a:solidFill>
                    <a:schemeClr val="tx1"/>
                  </a:solidFill>
                  <a:latin typeface="+mn-lt"/>
                  <a:ea typeface="Calibri"/>
                  <a:cs typeface="Calibri"/>
                  <a:sym typeface="Calibri"/>
                </a:rPr>
                <a:t>Involvement of the child</a:t>
              </a:r>
              <a:endParaRPr lang="en-US" sz="2000" dirty="0">
                <a:solidFill>
                  <a:schemeClr val="tx1"/>
                </a:solidFill>
                <a:latin typeface="+mn-lt"/>
              </a:endParaRPr>
            </a:p>
          </p:txBody>
        </p:sp>
        <p:sp>
          <p:nvSpPr>
            <p:cNvPr id="8" name="L-Shape 7">
              <a:extLst>
                <a:ext uri="{FF2B5EF4-FFF2-40B4-BE49-F238E27FC236}">
                  <a16:creationId xmlns:a16="http://schemas.microsoft.com/office/drawing/2014/main" id="{5CDCBEC8-A0E8-EEE5-7782-B4C20C0D0AB3}"/>
                </a:ext>
              </a:extLst>
            </p:cNvPr>
            <p:cNvSpPr/>
            <p:nvPr/>
          </p:nvSpPr>
          <p:spPr>
            <a:xfrm rot="18361091">
              <a:off x="1391180" y="1893262"/>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 name="Group 15">
            <a:extLst>
              <a:ext uri="{FF2B5EF4-FFF2-40B4-BE49-F238E27FC236}">
                <a16:creationId xmlns:a16="http://schemas.microsoft.com/office/drawing/2014/main" id="{65160D74-4D65-28CD-8FAB-BFDA242C7284}"/>
              </a:ext>
            </a:extLst>
          </p:cNvPr>
          <p:cNvGrpSpPr/>
          <p:nvPr/>
        </p:nvGrpSpPr>
        <p:grpSpPr>
          <a:xfrm>
            <a:off x="1488949" y="2701498"/>
            <a:ext cx="4238751" cy="1084569"/>
            <a:chOff x="1488949" y="2533582"/>
            <a:chExt cx="4238751" cy="1084569"/>
          </a:xfrm>
        </p:grpSpPr>
        <p:sp>
          <p:nvSpPr>
            <p:cNvPr id="11" name="TextBox 10">
              <a:extLst>
                <a:ext uri="{FF2B5EF4-FFF2-40B4-BE49-F238E27FC236}">
                  <a16:creationId xmlns:a16="http://schemas.microsoft.com/office/drawing/2014/main" id="{C9EC7996-0067-D9C0-28B5-D79A4E7637F9}"/>
                </a:ext>
              </a:extLst>
            </p:cNvPr>
            <p:cNvSpPr txBox="1"/>
            <p:nvPr/>
          </p:nvSpPr>
          <p:spPr>
            <a:xfrm>
              <a:off x="1943500" y="2602488"/>
              <a:ext cx="3784200" cy="1015663"/>
            </a:xfrm>
            <a:prstGeom prst="rect">
              <a:avLst/>
            </a:prstGeom>
            <a:noFill/>
          </p:spPr>
          <p:txBody>
            <a:bodyPr wrap="square">
              <a:spAutoFit/>
            </a:bodyPr>
            <a:lstStyle/>
            <a:p>
              <a:pPr marL="0" marR="0" lvl="0" indent="0" algn="l" rtl="0">
                <a:spcBef>
                  <a:spcPts val="0"/>
                </a:spcBef>
                <a:spcAft>
                  <a:spcPts val="0"/>
                </a:spcAft>
                <a:buNone/>
              </a:pPr>
              <a:r>
                <a:rPr lang="en-US" sz="2000" dirty="0">
                  <a:solidFill>
                    <a:schemeClr val="tx1"/>
                  </a:solidFill>
                  <a:latin typeface="+mn-lt"/>
                  <a:ea typeface="Calibri"/>
                  <a:cs typeface="Calibri"/>
                  <a:sym typeface="Calibri"/>
                </a:rPr>
                <a:t>Tracing efforts as a priority when feasible and in the best interests of the child</a:t>
              </a:r>
            </a:p>
          </p:txBody>
        </p:sp>
        <p:sp>
          <p:nvSpPr>
            <p:cNvPr id="12" name="L-Shape 11">
              <a:extLst>
                <a:ext uri="{FF2B5EF4-FFF2-40B4-BE49-F238E27FC236}">
                  <a16:creationId xmlns:a16="http://schemas.microsoft.com/office/drawing/2014/main" id="{00747853-F975-0091-2305-E3B0B30D6E4B}"/>
                </a:ext>
              </a:extLst>
            </p:cNvPr>
            <p:cNvSpPr/>
            <p:nvPr/>
          </p:nvSpPr>
          <p:spPr>
            <a:xfrm rot="18361091">
              <a:off x="1391180" y="2631351"/>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ED238E91-70BC-0E30-5457-189337C52D6F}"/>
              </a:ext>
            </a:extLst>
          </p:cNvPr>
          <p:cNvGrpSpPr/>
          <p:nvPr/>
        </p:nvGrpSpPr>
        <p:grpSpPr>
          <a:xfrm>
            <a:off x="1488949" y="4154150"/>
            <a:ext cx="4238751" cy="776792"/>
            <a:chOff x="1488949" y="4154150"/>
            <a:chExt cx="4238751" cy="776792"/>
          </a:xfrm>
        </p:grpSpPr>
        <p:sp>
          <p:nvSpPr>
            <p:cNvPr id="14" name="TextBox 13">
              <a:extLst>
                <a:ext uri="{FF2B5EF4-FFF2-40B4-BE49-F238E27FC236}">
                  <a16:creationId xmlns:a16="http://schemas.microsoft.com/office/drawing/2014/main" id="{17D28461-807E-7285-D3A7-A5DD98ACB713}"/>
                </a:ext>
              </a:extLst>
            </p:cNvPr>
            <p:cNvSpPr txBox="1"/>
            <p:nvPr/>
          </p:nvSpPr>
          <p:spPr>
            <a:xfrm>
              <a:off x="1943500" y="4223056"/>
              <a:ext cx="3784200" cy="707886"/>
            </a:xfrm>
            <a:prstGeom prst="rect">
              <a:avLst/>
            </a:prstGeom>
            <a:noFill/>
          </p:spPr>
          <p:txBody>
            <a:bodyPr wrap="square" lIns="91440" tIns="45720" rIns="91440" bIns="45720" anchor="t">
              <a:spAutoFit/>
            </a:bodyPr>
            <a:lstStyle/>
            <a:p>
              <a:pPr marL="0" marR="0" lvl="0" indent="0" algn="l" rtl="0">
                <a:spcBef>
                  <a:spcPts val="0"/>
                </a:spcBef>
                <a:spcAft>
                  <a:spcPts val="0"/>
                </a:spcAft>
                <a:buNone/>
              </a:pPr>
              <a:r>
                <a:rPr lang="en-US" sz="2000" dirty="0">
                  <a:solidFill>
                    <a:schemeClr val="tx1"/>
                  </a:solidFill>
                  <a:latin typeface="+mn-lt"/>
                  <a:ea typeface="Calibri"/>
                  <a:cs typeface="Calibri"/>
                  <a:sym typeface="Calibri"/>
                </a:rPr>
                <a:t>Re-establishment of family contact</a:t>
              </a:r>
              <a:endParaRPr lang="en-US" sz="2000" dirty="0">
                <a:solidFill>
                  <a:schemeClr val="tx1"/>
                </a:solidFill>
                <a:latin typeface="+mn-lt"/>
                <a:ea typeface="Calibri"/>
                <a:cs typeface="Calibri"/>
              </a:endParaRPr>
            </a:p>
          </p:txBody>
        </p:sp>
        <p:sp>
          <p:nvSpPr>
            <p:cNvPr id="15" name="L-Shape 14">
              <a:extLst>
                <a:ext uri="{FF2B5EF4-FFF2-40B4-BE49-F238E27FC236}">
                  <a16:creationId xmlns:a16="http://schemas.microsoft.com/office/drawing/2014/main" id="{F692A987-7C6D-F2F5-0B55-C12C98499EC1}"/>
                </a:ext>
              </a:extLst>
            </p:cNvPr>
            <p:cNvSpPr/>
            <p:nvPr/>
          </p:nvSpPr>
          <p:spPr>
            <a:xfrm rot="18361091">
              <a:off x="1391180" y="4251919"/>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0EDEEF8C-2AB2-42FD-7A06-3BB2EFC31DF8}"/>
              </a:ext>
            </a:extLst>
          </p:cNvPr>
          <p:cNvGrpSpPr/>
          <p:nvPr/>
        </p:nvGrpSpPr>
        <p:grpSpPr>
          <a:xfrm>
            <a:off x="6327649" y="1795493"/>
            <a:ext cx="4238751" cy="776792"/>
            <a:chOff x="1488949" y="1795493"/>
            <a:chExt cx="4238751" cy="776792"/>
          </a:xfrm>
        </p:grpSpPr>
        <p:sp>
          <p:nvSpPr>
            <p:cNvPr id="20" name="TextBox 19">
              <a:extLst>
                <a:ext uri="{FF2B5EF4-FFF2-40B4-BE49-F238E27FC236}">
                  <a16:creationId xmlns:a16="http://schemas.microsoft.com/office/drawing/2014/main" id="{ABEBF00F-F3EF-8C70-DDAB-03D3658AD17B}"/>
                </a:ext>
              </a:extLst>
            </p:cNvPr>
            <p:cNvSpPr txBox="1"/>
            <p:nvPr/>
          </p:nvSpPr>
          <p:spPr>
            <a:xfrm>
              <a:off x="1943500" y="1864399"/>
              <a:ext cx="3784200" cy="707886"/>
            </a:xfrm>
            <a:prstGeom prst="rect">
              <a:avLst/>
            </a:prstGeom>
            <a:noFill/>
          </p:spPr>
          <p:txBody>
            <a:bodyPr wrap="square">
              <a:spAutoFit/>
            </a:bodyPr>
            <a:lstStyle/>
            <a:p>
              <a:pPr marL="0" marR="0" lvl="0" indent="0" algn="l" rtl="0">
                <a:spcBef>
                  <a:spcPts val="0"/>
                </a:spcBef>
                <a:spcAft>
                  <a:spcPts val="0"/>
                </a:spcAft>
                <a:buNone/>
              </a:pPr>
              <a:r>
                <a:rPr lang="en-US" sz="2000" dirty="0">
                  <a:solidFill>
                    <a:schemeClr val="tx1"/>
                  </a:solidFill>
                  <a:latin typeface="+mn-lt"/>
                  <a:ea typeface="Calibri"/>
                  <a:cs typeface="Calibri"/>
                  <a:sym typeface="Calibri"/>
                </a:rPr>
                <a:t>Involvement with other actors to maximize tracing efforts</a:t>
              </a:r>
            </a:p>
          </p:txBody>
        </p:sp>
        <p:sp>
          <p:nvSpPr>
            <p:cNvPr id="21" name="L-Shape 20">
              <a:extLst>
                <a:ext uri="{FF2B5EF4-FFF2-40B4-BE49-F238E27FC236}">
                  <a16:creationId xmlns:a16="http://schemas.microsoft.com/office/drawing/2014/main" id="{897D1446-5468-C2CD-0CE9-09AD8FF84F36}"/>
                </a:ext>
              </a:extLst>
            </p:cNvPr>
            <p:cNvSpPr/>
            <p:nvPr/>
          </p:nvSpPr>
          <p:spPr>
            <a:xfrm rot="18361091">
              <a:off x="1391180" y="1893262"/>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2" name="Group 21">
            <a:extLst>
              <a:ext uri="{FF2B5EF4-FFF2-40B4-BE49-F238E27FC236}">
                <a16:creationId xmlns:a16="http://schemas.microsoft.com/office/drawing/2014/main" id="{AE337B90-C786-55E4-FAFA-7E221C6F83ED}"/>
              </a:ext>
            </a:extLst>
          </p:cNvPr>
          <p:cNvGrpSpPr/>
          <p:nvPr/>
        </p:nvGrpSpPr>
        <p:grpSpPr>
          <a:xfrm>
            <a:off x="6327649" y="3036826"/>
            <a:ext cx="4238751" cy="1392345"/>
            <a:chOff x="1488949" y="2533582"/>
            <a:chExt cx="4238751" cy="1392345"/>
          </a:xfrm>
        </p:grpSpPr>
        <p:sp>
          <p:nvSpPr>
            <p:cNvPr id="23" name="TextBox 22">
              <a:extLst>
                <a:ext uri="{FF2B5EF4-FFF2-40B4-BE49-F238E27FC236}">
                  <a16:creationId xmlns:a16="http://schemas.microsoft.com/office/drawing/2014/main" id="{9458829E-57EA-AFBE-957F-EBCAF9CEE485}"/>
                </a:ext>
              </a:extLst>
            </p:cNvPr>
            <p:cNvSpPr txBox="1"/>
            <p:nvPr/>
          </p:nvSpPr>
          <p:spPr>
            <a:xfrm>
              <a:off x="1943500" y="2602488"/>
              <a:ext cx="3784200" cy="1323439"/>
            </a:xfrm>
            <a:prstGeom prst="rect">
              <a:avLst/>
            </a:prstGeom>
            <a:noFill/>
          </p:spPr>
          <p:txBody>
            <a:bodyPr wrap="square" lIns="91440" tIns="45720" rIns="91440" bIns="45720" anchor="t">
              <a:spAutoFit/>
            </a:bodyPr>
            <a:lstStyle/>
            <a:p>
              <a:r>
                <a:rPr lang="en-US" sz="2000" dirty="0">
                  <a:solidFill>
                    <a:schemeClr val="tx1"/>
                  </a:solidFill>
                  <a:latin typeface="+mn-lt"/>
                  <a:ea typeface="Calibri"/>
                  <a:cs typeface="Calibri"/>
                  <a:sym typeface="Calibri"/>
                </a:rPr>
                <a:t>All interventions to address the identified child protection risks and concerns of the individual child</a:t>
              </a:r>
              <a:endParaRPr lang="en-US" dirty="0">
                <a:solidFill>
                  <a:schemeClr val="tx1"/>
                </a:solidFill>
              </a:endParaRPr>
            </a:p>
          </p:txBody>
        </p:sp>
        <p:sp>
          <p:nvSpPr>
            <p:cNvPr id="24" name="L-Shape 23">
              <a:extLst>
                <a:ext uri="{FF2B5EF4-FFF2-40B4-BE49-F238E27FC236}">
                  <a16:creationId xmlns:a16="http://schemas.microsoft.com/office/drawing/2014/main" id="{2F54C094-403B-840C-BE9D-BB167510E6B0}"/>
                </a:ext>
              </a:extLst>
            </p:cNvPr>
            <p:cNvSpPr/>
            <p:nvPr/>
          </p:nvSpPr>
          <p:spPr>
            <a:xfrm rot="18361091">
              <a:off x="1391180" y="2631351"/>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2"/>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75" name="Google Shape;775;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776" name="Google Shape;776;p32"/>
          <p:cNvSpPr txBox="1"/>
          <p:nvPr/>
        </p:nvSpPr>
        <p:spPr>
          <a:xfrm>
            <a:off x="1952195" y="3741196"/>
            <a:ext cx="3966527" cy="1574108"/>
          </a:xfrm>
          <a:prstGeom prst="rect">
            <a:avLst/>
          </a:prstGeom>
          <a:noFill/>
          <a:ln>
            <a:noFill/>
          </a:ln>
        </p:spPr>
        <p:txBody>
          <a:bodyPr spcFirstLastPara="1" wrap="square" lIns="91425" tIns="45700" rIns="91425" bIns="45700" anchor="t" anchorCtr="0">
            <a:spAutoFit/>
          </a:bodyPr>
          <a:lstStyle/>
          <a:p>
            <a:pPr algn="ctr">
              <a:lnSpc>
                <a:spcPct val="107000"/>
              </a:lnSpc>
              <a:buSzPts val="2400"/>
            </a:pPr>
            <a:r>
              <a:rPr lang="en-US" sz="1800" b="0" i="0" u="none" strike="noStrike" cap="none" dirty="0">
                <a:solidFill>
                  <a:srgbClr val="000000"/>
                </a:solidFill>
                <a:latin typeface="+mn-lt"/>
                <a:ea typeface="Helvetica Neue"/>
                <a:cs typeface="Helvetica Neue"/>
                <a:sym typeface="Helvetica Neue"/>
              </a:rPr>
              <a:t>Family tracing, verification, family reunification and support to maintain family contact, and reintegration are</a:t>
            </a:r>
            <a:r>
              <a:rPr lang="en-US" sz="1800" dirty="0">
                <a:latin typeface="+mn-lt"/>
                <a:ea typeface="Helvetica Neue"/>
                <a:cs typeface="Helvetica Neue"/>
                <a:sym typeface="Helvetica Neue"/>
              </a:rPr>
              <a:t> </a:t>
            </a:r>
            <a:r>
              <a:rPr lang="en-US" sz="1800" b="0" i="0" u="none" strike="noStrike" cap="none" dirty="0">
                <a:solidFill>
                  <a:srgbClr val="000000"/>
                </a:solidFill>
                <a:latin typeface="+mn-lt"/>
                <a:ea typeface="Helvetica Neue"/>
                <a:cs typeface="Helvetica Neue"/>
                <a:sym typeface="Helvetica Neue"/>
              </a:rPr>
              <a:t> important elements of case planning for UASC.</a:t>
            </a:r>
            <a:endParaRPr sz="1800" dirty="0">
              <a:latin typeface="+mn-lt"/>
            </a:endParaRPr>
          </a:p>
        </p:txBody>
      </p:sp>
      <p:sp>
        <p:nvSpPr>
          <p:cNvPr id="777" name="Google Shape;777;p32"/>
          <p:cNvSpPr/>
          <p:nvPr/>
        </p:nvSpPr>
        <p:spPr>
          <a:xfrm>
            <a:off x="3416028" y="2157259"/>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78" name="Google Shape;778;p32"/>
          <p:cNvSpPr/>
          <p:nvPr/>
        </p:nvSpPr>
        <p:spPr>
          <a:xfrm>
            <a:off x="7985772" y="2157259"/>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79" name="Google Shape;779;p32"/>
          <p:cNvSpPr txBox="1"/>
          <p:nvPr/>
        </p:nvSpPr>
        <p:spPr>
          <a:xfrm>
            <a:off x="6736710" y="3741196"/>
            <a:ext cx="3549683" cy="127774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dirty="0">
                <a:solidFill>
                  <a:srgbClr val="000000"/>
                </a:solidFill>
                <a:latin typeface="+mn-lt"/>
                <a:ea typeface="Helvetica Neue"/>
                <a:cs typeface="Helvetica Neue"/>
                <a:sym typeface="Helvetica Neue"/>
              </a:rPr>
              <a:t>Specific considerations related to alternative care must be included in the case plan together with all other identified CP issues.</a:t>
            </a:r>
            <a:endParaRPr sz="18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265"/>
        <p:cNvGrpSpPr/>
        <p:nvPr/>
      </p:nvGrpSpPr>
      <p:grpSpPr>
        <a:xfrm>
          <a:off x="0" y="0"/>
          <a:ext cx="0" cy="0"/>
          <a:chOff x="0" y="0"/>
          <a:chExt cx="0" cy="0"/>
        </a:xfrm>
      </p:grpSpPr>
      <p:sp>
        <p:nvSpPr>
          <p:cNvPr id="2" name="Title 72">
            <a:extLst>
              <a:ext uri="{FF2B5EF4-FFF2-40B4-BE49-F238E27FC236}">
                <a16:creationId xmlns:a16="http://schemas.microsoft.com/office/drawing/2014/main" id="{C8213329-FBA7-85FB-A254-D3FBC0F72C2D}"/>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75000"/>
                  </a:schemeClr>
                </a:solidFill>
                <a:highlight>
                  <a:srgbClr val="FFFF00"/>
                </a:highlight>
                <a:latin typeface="Garamond"/>
              </a:rPr>
              <a:t>ADAPT</a:t>
            </a:r>
            <a:endParaRPr lang="en-CA" sz="2400" b="1" dirty="0">
              <a:solidFill>
                <a:schemeClr val="bg1"/>
              </a:solidFill>
              <a:latin typeface="Garamond"/>
            </a:endParaRPr>
          </a:p>
          <a:p>
            <a:r>
              <a:rPr lang="en-CA" sz="2400" b="1" dirty="0">
                <a:solidFill>
                  <a:schemeClr val="bg1"/>
                </a:solidFill>
                <a:latin typeface="Garamond"/>
              </a:rPr>
              <a:t>MODULE 2</a:t>
            </a:r>
            <a:endParaRPr lang="en-CA" sz="2400" b="1" dirty="0">
              <a:solidFill>
                <a:schemeClr val="accent2">
                  <a:lumMod val="75000"/>
                </a:schemeClr>
              </a:solidFill>
              <a:highlight>
                <a:srgbClr val="FFFF00"/>
              </a:highlight>
              <a:latin typeface="Garamond"/>
            </a:endParaRPr>
          </a:p>
          <a:p>
            <a:br>
              <a:rPr lang="en-CA" b="1" dirty="0">
                <a:solidFill>
                  <a:schemeClr val="bg1"/>
                </a:solidFill>
                <a:latin typeface="Garamond"/>
              </a:rPr>
            </a:br>
            <a:r>
              <a:rPr lang="en-US" sz="5400" b="1" dirty="0">
                <a:solidFill>
                  <a:schemeClr val="bg1"/>
                </a:solidFill>
                <a:latin typeface="Garamond"/>
              </a:rPr>
              <a:t>Supporting UASC through case management, alternative care and family tracing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4" name="Title 3">
            <a:extLst>
              <a:ext uri="{FF2B5EF4-FFF2-40B4-BE49-F238E27FC236}">
                <a16:creationId xmlns:a16="http://schemas.microsoft.com/office/drawing/2014/main" id="{E5BBD451-9A0F-B14A-112B-E7F437EA4F84}"/>
              </a:ext>
            </a:extLst>
          </p:cNvPr>
          <p:cNvSpPr>
            <a:spLocks noGrp="1"/>
          </p:cNvSpPr>
          <p:nvPr>
            <p:ph type="title"/>
          </p:nvPr>
        </p:nvSpPr>
        <p:spPr/>
        <p:txBody>
          <a:bodyPr/>
          <a:lstStyle/>
          <a:p>
            <a:r>
              <a:rPr lang="en-US" sz="2400" dirty="0"/>
              <a:t>SESSION 4.1 </a:t>
            </a:r>
            <a:br>
              <a:rPr lang="en-US" sz="2400" dirty="0"/>
            </a:br>
            <a:r>
              <a:rPr lang="en-US" sz="2400" dirty="0"/>
              <a:t> </a:t>
            </a:r>
            <a:br>
              <a:rPr lang="en-US" dirty="0"/>
            </a:br>
            <a:r>
              <a:rPr lang="en-US" dirty="0"/>
              <a:t>Definition of Alternative Care and Guiding Principles</a:t>
            </a:r>
            <a:endParaRPr lang="en-CA" dirty="0"/>
          </a:p>
        </p:txBody>
      </p:sp>
      <p:sp>
        <p:nvSpPr>
          <p:cNvPr id="5" name="Google Shape;191;p14">
            <a:extLst>
              <a:ext uri="{FF2B5EF4-FFF2-40B4-BE49-F238E27FC236}">
                <a16:creationId xmlns:a16="http://schemas.microsoft.com/office/drawing/2014/main" id="{C3B93949-D478-3A61-72AB-C7B15375EC16}"/>
              </a:ext>
            </a:extLst>
          </p:cNvPr>
          <p:cNvSpPr txBox="1"/>
          <p:nvPr/>
        </p:nvSpPr>
        <p:spPr>
          <a:xfrm>
            <a:off x="6381004" y="13378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6" name="Google Shape;193;p14">
            <a:extLst>
              <a:ext uri="{FF2B5EF4-FFF2-40B4-BE49-F238E27FC236}">
                <a16:creationId xmlns:a16="http://schemas.microsoft.com/office/drawing/2014/main" id="{66ECA0E4-2578-6233-19CB-A40A0D5FC7AD}"/>
              </a:ext>
            </a:extLst>
          </p:cNvPr>
          <p:cNvSpPr txBox="1"/>
          <p:nvPr/>
        </p:nvSpPr>
        <p:spPr>
          <a:xfrm>
            <a:off x="7251032" y="2375550"/>
            <a:ext cx="4171275" cy="299052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what is meant by alternative care in emergencies   </a:t>
            </a: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      </a:t>
            </a: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Recall the minimum standard</a:t>
            </a: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the guiding principles of alternative care.</a:t>
            </a:r>
          </a:p>
        </p:txBody>
      </p:sp>
      <p:grpSp>
        <p:nvGrpSpPr>
          <p:cNvPr id="7" name="Google Shape;194;p14">
            <a:extLst>
              <a:ext uri="{FF2B5EF4-FFF2-40B4-BE49-F238E27FC236}">
                <a16:creationId xmlns:a16="http://schemas.microsoft.com/office/drawing/2014/main" id="{3158393A-B017-C183-1791-BAFDB35ED8E1}"/>
              </a:ext>
            </a:extLst>
          </p:cNvPr>
          <p:cNvGrpSpPr/>
          <p:nvPr/>
        </p:nvGrpSpPr>
        <p:grpSpPr>
          <a:xfrm>
            <a:off x="6381004" y="2470087"/>
            <a:ext cx="560331" cy="592814"/>
            <a:chOff x="243840" y="1676400"/>
            <a:chExt cx="701040" cy="741680"/>
          </a:xfrm>
          <a:solidFill>
            <a:schemeClr val="accent2">
              <a:lumMod val="75000"/>
            </a:schemeClr>
          </a:solidFill>
        </p:grpSpPr>
        <p:sp>
          <p:nvSpPr>
            <p:cNvPr id="8" name="Google Shape;195;p14">
              <a:extLst>
                <a:ext uri="{FF2B5EF4-FFF2-40B4-BE49-F238E27FC236}">
                  <a16:creationId xmlns:a16="http://schemas.microsoft.com/office/drawing/2014/main" id="{7B97D92F-CE96-FB5C-9D4A-A5D0C2A07F8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9" name="Google Shape;196;p14">
              <a:extLst>
                <a:ext uri="{FF2B5EF4-FFF2-40B4-BE49-F238E27FC236}">
                  <a16:creationId xmlns:a16="http://schemas.microsoft.com/office/drawing/2014/main" id="{72E84758-7408-D963-1B76-FB1A0705FE5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10" name="Google Shape;194;p14">
            <a:extLst>
              <a:ext uri="{FF2B5EF4-FFF2-40B4-BE49-F238E27FC236}">
                <a16:creationId xmlns:a16="http://schemas.microsoft.com/office/drawing/2014/main" id="{ED3852DB-0EFF-F610-A646-F87457762BA7}"/>
              </a:ext>
            </a:extLst>
          </p:cNvPr>
          <p:cNvGrpSpPr/>
          <p:nvPr/>
        </p:nvGrpSpPr>
        <p:grpSpPr>
          <a:xfrm>
            <a:off x="6381004" y="3551428"/>
            <a:ext cx="560331" cy="592814"/>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5917DF0C-A798-9748-A8CD-C57AD73AD91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CD1B7CE0-D8BE-CC6B-962B-0986FA19F2F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13" name="Google Shape;194;p14">
            <a:extLst>
              <a:ext uri="{FF2B5EF4-FFF2-40B4-BE49-F238E27FC236}">
                <a16:creationId xmlns:a16="http://schemas.microsoft.com/office/drawing/2014/main" id="{380775F7-B75C-619F-BEC0-30F25C7AF234}"/>
              </a:ext>
            </a:extLst>
          </p:cNvPr>
          <p:cNvGrpSpPr/>
          <p:nvPr/>
        </p:nvGrpSpPr>
        <p:grpSpPr>
          <a:xfrm>
            <a:off x="6381004" y="4632769"/>
            <a:ext cx="560331" cy="592814"/>
            <a:chOff x="243840" y="1676400"/>
            <a:chExt cx="701040" cy="741680"/>
          </a:xfrm>
          <a:solidFill>
            <a:schemeClr val="accent2">
              <a:lumMod val="75000"/>
            </a:schemeClr>
          </a:solidFill>
        </p:grpSpPr>
        <p:sp>
          <p:nvSpPr>
            <p:cNvPr id="14" name="Google Shape;195;p14">
              <a:extLst>
                <a:ext uri="{FF2B5EF4-FFF2-40B4-BE49-F238E27FC236}">
                  <a16:creationId xmlns:a16="http://schemas.microsoft.com/office/drawing/2014/main" id="{DBD7EF22-6E3A-594F-FBF0-F8C1D2DFBBC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5" name="Google Shape;196;p14">
              <a:extLst>
                <a:ext uri="{FF2B5EF4-FFF2-40B4-BE49-F238E27FC236}">
                  <a16:creationId xmlns:a16="http://schemas.microsoft.com/office/drawing/2014/main" id="{EDF9150E-ABD4-91B6-1FBC-83889B8E52B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What do we mean by alternative care?</a:t>
            </a:r>
            <a:endParaRPr dirty="0"/>
          </a:p>
        </p:txBody>
      </p:sp>
      <p:sp>
        <p:nvSpPr>
          <p:cNvPr id="2" name="Rectangle: Rounded Corners 1">
            <a:extLst>
              <a:ext uri="{FF2B5EF4-FFF2-40B4-BE49-F238E27FC236}">
                <a16:creationId xmlns:a16="http://schemas.microsoft.com/office/drawing/2014/main" id="{7D58D146-2330-53B7-8C41-FAD868CC8846}"/>
              </a:ext>
            </a:extLst>
          </p:cNvPr>
          <p:cNvSpPr/>
          <p:nvPr/>
        </p:nvSpPr>
        <p:spPr>
          <a:xfrm>
            <a:off x="3689163" y="3154877"/>
            <a:ext cx="7766237" cy="7610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1800" b="1" dirty="0">
                <a:solidFill>
                  <a:schemeClr val="tx1"/>
                </a:solidFill>
              </a:rPr>
              <a:t>Formal care </a:t>
            </a:r>
            <a:r>
              <a:rPr lang="en-US" sz="1800" dirty="0">
                <a:solidFill>
                  <a:schemeClr val="tx1"/>
                </a:solidFill>
              </a:rPr>
              <a:t>is authorized by an administrative or judicial authority or by an accredited body. </a:t>
            </a:r>
          </a:p>
        </p:txBody>
      </p:sp>
      <p:sp>
        <p:nvSpPr>
          <p:cNvPr id="3" name="Rectangle: Rounded Corners 2">
            <a:extLst>
              <a:ext uri="{FF2B5EF4-FFF2-40B4-BE49-F238E27FC236}">
                <a16:creationId xmlns:a16="http://schemas.microsoft.com/office/drawing/2014/main" id="{72D6E1B7-ABCD-02FD-697B-B30F2E1F3B81}"/>
              </a:ext>
            </a:extLst>
          </p:cNvPr>
          <p:cNvSpPr/>
          <p:nvPr/>
        </p:nvSpPr>
        <p:spPr>
          <a:xfrm>
            <a:off x="3689163" y="1838147"/>
            <a:ext cx="7766237" cy="10881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1800" b="1" dirty="0">
                <a:solidFill>
                  <a:schemeClr val="tx1"/>
                </a:solidFill>
              </a:rPr>
              <a:t>Alternative care</a:t>
            </a:r>
            <a:r>
              <a:rPr lang="en-US" sz="1800" dirty="0">
                <a:solidFill>
                  <a:schemeClr val="tx1"/>
                </a:solidFill>
              </a:rPr>
              <a:t> is care provided to children by caregivers who are not biological parents or usual primary caregivers. It may be formal or informal. </a:t>
            </a:r>
          </a:p>
        </p:txBody>
      </p:sp>
      <p:sp>
        <p:nvSpPr>
          <p:cNvPr id="5" name="Rectangle: Rounded Corners 4">
            <a:extLst>
              <a:ext uri="{FF2B5EF4-FFF2-40B4-BE49-F238E27FC236}">
                <a16:creationId xmlns:a16="http://schemas.microsoft.com/office/drawing/2014/main" id="{F1D361B0-E3F1-36E3-7916-205264C35941}"/>
              </a:ext>
            </a:extLst>
          </p:cNvPr>
          <p:cNvSpPr/>
          <p:nvPr/>
        </p:nvSpPr>
        <p:spPr>
          <a:xfrm>
            <a:off x="3689163" y="4144447"/>
            <a:ext cx="7766237" cy="1397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1825"/>
            <a:r>
              <a:rPr lang="en-US" sz="1800" b="1" dirty="0">
                <a:solidFill>
                  <a:schemeClr val="tx1"/>
                </a:solidFill>
              </a:rPr>
              <a:t>Informal care </a:t>
            </a:r>
            <a:r>
              <a:rPr lang="en-US" sz="1800" dirty="0">
                <a:solidFill>
                  <a:schemeClr val="tx1"/>
                </a:solidFill>
              </a:rPr>
              <a:t>is usually:</a:t>
            </a:r>
          </a:p>
          <a:p>
            <a:pPr marL="917575" indent="-285750">
              <a:buFont typeface="Arial" panose="020B0604020202020204" pitchFamily="34" charset="0"/>
              <a:buChar char="•"/>
            </a:pPr>
            <a:r>
              <a:rPr lang="en-US" sz="1800" dirty="0">
                <a:solidFill>
                  <a:schemeClr val="tx1"/>
                </a:solidFill>
              </a:rPr>
              <a:t>Provided by friends, relatives or others;</a:t>
            </a:r>
          </a:p>
          <a:p>
            <a:pPr marL="917575" indent="-285750">
              <a:buFont typeface="Arial" panose="020B0604020202020204" pitchFamily="34" charset="0"/>
              <a:buChar char="•"/>
            </a:pPr>
            <a:r>
              <a:rPr lang="en-US" sz="1800" dirty="0">
                <a:solidFill>
                  <a:schemeClr val="tx1"/>
                </a:solidFill>
              </a:rPr>
              <a:t>Arranged by the child, their parents or others in the child’s life; </a:t>
            </a:r>
          </a:p>
          <a:p>
            <a:pPr marL="917575" indent="-285750">
              <a:buFont typeface="Arial" panose="020B0604020202020204" pitchFamily="34" charset="0"/>
              <a:buChar char="•"/>
            </a:pPr>
            <a:r>
              <a:rPr lang="en-US" sz="1800" dirty="0">
                <a:solidFill>
                  <a:schemeClr val="tx1"/>
                </a:solidFill>
              </a:rPr>
              <a:t>And has not yet been formally authorized</a:t>
            </a:r>
          </a:p>
        </p:txBody>
      </p:sp>
      <p:pic>
        <p:nvPicPr>
          <p:cNvPr id="4" name="Google Shape;98;p8">
            <a:extLst>
              <a:ext uri="{FF2B5EF4-FFF2-40B4-BE49-F238E27FC236}">
                <a16:creationId xmlns:a16="http://schemas.microsoft.com/office/drawing/2014/main" id="{3C87D98F-6E13-E39A-D4D7-086D527329A3}"/>
              </a:ext>
            </a:extLst>
          </p:cNvPr>
          <p:cNvPicPr preferRelativeResize="0"/>
          <p:nvPr/>
        </p:nvPicPr>
        <p:blipFill rotWithShape="1">
          <a:blip r:embed="rId3">
            <a:alphaModFix/>
          </a:blip>
          <a:srcRect/>
          <a:stretch/>
        </p:blipFill>
        <p:spPr>
          <a:xfrm>
            <a:off x="1005628" y="1562101"/>
            <a:ext cx="2970087" cy="4097893"/>
          </a:xfrm>
          <a:prstGeom prst="rect">
            <a:avLst/>
          </a:prstGeom>
          <a:noFill/>
          <a:ln w="9525" cap="flat" cmpd="sng">
            <a:solidFill>
              <a:schemeClr val="accent2">
                <a:lumMod val="75000"/>
              </a:schemeClr>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CPMS Standard 19 Alternative Care</a:t>
            </a:r>
            <a:endParaRPr dirty="0"/>
          </a:p>
        </p:txBody>
      </p:sp>
      <p:sp>
        <p:nvSpPr>
          <p:cNvPr id="2" name="Rectangle: Rounded Corners 1">
            <a:extLst>
              <a:ext uri="{FF2B5EF4-FFF2-40B4-BE49-F238E27FC236}">
                <a16:creationId xmlns:a16="http://schemas.microsoft.com/office/drawing/2014/main" id="{83BA896C-6190-B91F-6DA2-DDB1206C1CD3}"/>
              </a:ext>
            </a:extLst>
          </p:cNvPr>
          <p:cNvSpPr/>
          <p:nvPr/>
        </p:nvSpPr>
        <p:spPr>
          <a:xfrm>
            <a:off x="3429001" y="2123470"/>
            <a:ext cx="8026400" cy="29751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0"/>
            <a:r>
              <a:rPr lang="en-US" sz="2400" dirty="0">
                <a:solidFill>
                  <a:schemeClr val="tx1"/>
                </a:solidFill>
              </a:rPr>
              <a:t>All children without protective and suitable care receive alternative care according to their rights, specific needs, wishes and best interests, prioritizing family-based care and stable care arrangements.</a:t>
            </a:r>
          </a:p>
        </p:txBody>
      </p:sp>
      <p:pic>
        <p:nvPicPr>
          <p:cNvPr id="3" name="Google Shape;98;p8">
            <a:extLst>
              <a:ext uri="{FF2B5EF4-FFF2-40B4-BE49-F238E27FC236}">
                <a16:creationId xmlns:a16="http://schemas.microsoft.com/office/drawing/2014/main" id="{988C7090-D89C-BDAC-D23F-45B9CF44C3E7}"/>
              </a:ext>
            </a:extLst>
          </p:cNvPr>
          <p:cNvPicPr preferRelativeResize="0"/>
          <p:nvPr/>
        </p:nvPicPr>
        <p:blipFill rotWithShape="1">
          <a:blip r:embed="rId3">
            <a:alphaModFix/>
          </a:blip>
          <a:srcRect/>
          <a:stretch/>
        </p:blipFill>
        <p:spPr>
          <a:xfrm>
            <a:off x="1005628" y="1562101"/>
            <a:ext cx="2970087" cy="4097893"/>
          </a:xfrm>
          <a:prstGeom prst="rect">
            <a:avLst/>
          </a:prstGeom>
          <a:noFill/>
          <a:ln w="9525" cap="flat" cmpd="sng">
            <a:solidFill>
              <a:schemeClr val="accent2">
                <a:lumMod val="75000"/>
              </a:schemeClr>
            </a:solidFill>
            <a:prstDash val="solid"/>
            <a:round/>
            <a:headEnd type="none" w="sm" len="sm"/>
            <a:tailEnd type="none" w="sm" len="sm"/>
          </a:ln>
        </p:spPr>
      </p:pic>
      <p:grpSp>
        <p:nvGrpSpPr>
          <p:cNvPr id="4" name="Group 3">
            <a:extLst>
              <a:ext uri="{FF2B5EF4-FFF2-40B4-BE49-F238E27FC236}">
                <a16:creationId xmlns:a16="http://schemas.microsoft.com/office/drawing/2014/main" id="{2AAD02DA-407D-0E49-B7D6-68D05F7BD709}"/>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3463CB2F-819F-D0A1-3606-16084D93AF9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a:extLst>
                <a:ext uri="{FF2B5EF4-FFF2-40B4-BE49-F238E27FC236}">
                  <a16:creationId xmlns:a16="http://schemas.microsoft.com/office/drawing/2014/main" id="{A1DBE1D0-D4E9-575D-36DE-5F9CA2D1586F}"/>
                </a:ext>
              </a:extLst>
            </p:cNvPr>
            <p:cNvGrpSpPr/>
            <p:nvPr/>
          </p:nvGrpSpPr>
          <p:grpSpPr>
            <a:xfrm>
              <a:off x="10621771" y="762700"/>
              <a:ext cx="585582" cy="634675"/>
              <a:chOff x="760175" y="830142"/>
              <a:chExt cx="903806" cy="979579"/>
            </a:xfrm>
          </p:grpSpPr>
          <p:sp>
            <p:nvSpPr>
              <p:cNvPr id="10" name="Rectangle 9">
                <a:extLst>
                  <a:ext uri="{FF2B5EF4-FFF2-40B4-BE49-F238E27FC236}">
                    <a16:creationId xmlns:a16="http://schemas.microsoft.com/office/drawing/2014/main" id="{CA89D27D-14C6-CBD9-F700-37B0B30B506A}"/>
                  </a:ext>
                </a:extLst>
              </p:cNvPr>
              <p:cNvSpPr/>
              <p:nvPr/>
            </p:nvSpPr>
            <p:spPr>
              <a:xfrm>
                <a:off x="900823"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22</a:t>
                </a:r>
              </a:p>
            </p:txBody>
          </p:sp>
          <p:sp>
            <p:nvSpPr>
              <p:cNvPr id="11" name="Rectangle 10">
                <a:extLst>
                  <a:ext uri="{FF2B5EF4-FFF2-40B4-BE49-F238E27FC236}">
                    <a16:creationId xmlns:a16="http://schemas.microsoft.com/office/drawing/2014/main" id="{AF65C74F-C8A4-BAE7-B659-A6800F992909}"/>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D4D3726B-D3A0-CD46-C654-9D5620D55D2C}"/>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AEAD4948-2034-7279-DFE7-4D3BFA2BE02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07BA5FCE-4061-6FA4-3138-4D26DDAD5F0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560429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3F11AF52-A18D-5133-E6D0-0EF76630A0DE}"/>
              </a:ext>
            </a:extLst>
          </p:cNvPr>
          <p:cNvSpPr/>
          <p:nvPr/>
        </p:nvSpPr>
        <p:spPr>
          <a:xfrm rot="5400000">
            <a:off x="4393331" y="-1424940"/>
            <a:ext cx="2812989"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2" name="Google Shape;822;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Guiding principles for alternative care </a:t>
            </a:r>
            <a:endParaRPr dirty="0"/>
          </a:p>
        </p:txBody>
      </p:sp>
      <p:sp>
        <p:nvSpPr>
          <p:cNvPr id="825" name="Google Shape;825;p36"/>
          <p:cNvSpPr txBox="1"/>
          <p:nvPr/>
        </p:nvSpPr>
        <p:spPr>
          <a:xfrm>
            <a:off x="5799826" y="2320033"/>
            <a:ext cx="4677674" cy="40006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GB" sz="2000" b="1" dirty="0">
                <a:solidFill>
                  <a:schemeClr val="dk1"/>
                </a:solidFill>
                <a:latin typeface="Arial"/>
                <a:ea typeface="Arial"/>
                <a:cs typeface="Arial"/>
                <a:sym typeface="Arial"/>
              </a:rPr>
              <a:t>In your groups</a:t>
            </a:r>
          </a:p>
        </p:txBody>
      </p:sp>
      <p:grpSp>
        <p:nvGrpSpPr>
          <p:cNvPr id="2" name="Group 1">
            <a:extLst>
              <a:ext uri="{FF2B5EF4-FFF2-40B4-BE49-F238E27FC236}">
                <a16:creationId xmlns:a16="http://schemas.microsoft.com/office/drawing/2014/main" id="{477AF855-2738-A586-DE99-EFCD2E4CC0E7}"/>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889E486C-9937-7042-5FCF-CCE702754AD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8748D890-2C2A-2112-6163-BD64F978F72D}"/>
                </a:ext>
              </a:extLst>
            </p:cNvPr>
            <p:cNvGrpSpPr/>
            <p:nvPr/>
          </p:nvGrpSpPr>
          <p:grpSpPr>
            <a:xfrm>
              <a:off x="10621771" y="762700"/>
              <a:ext cx="585582" cy="634675"/>
              <a:chOff x="760175" y="830142"/>
              <a:chExt cx="903806" cy="979579"/>
            </a:xfrm>
          </p:grpSpPr>
          <p:sp>
            <p:nvSpPr>
              <p:cNvPr id="8" name="Rectangle 7">
                <a:extLst>
                  <a:ext uri="{FF2B5EF4-FFF2-40B4-BE49-F238E27FC236}">
                    <a16:creationId xmlns:a16="http://schemas.microsoft.com/office/drawing/2014/main" id="{23FC8DD3-ADBA-12DB-25CA-369C67D7C66F}"/>
                  </a:ext>
                </a:extLst>
              </p:cNvPr>
              <p:cNvSpPr/>
              <p:nvPr/>
            </p:nvSpPr>
            <p:spPr>
              <a:xfrm>
                <a:off x="900823"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23-25</a:t>
                </a:r>
              </a:p>
            </p:txBody>
          </p:sp>
          <p:sp>
            <p:nvSpPr>
              <p:cNvPr id="9" name="Rectangle 8">
                <a:extLst>
                  <a:ext uri="{FF2B5EF4-FFF2-40B4-BE49-F238E27FC236}">
                    <a16:creationId xmlns:a16="http://schemas.microsoft.com/office/drawing/2014/main" id="{3ED69706-199C-AD48-FFBD-2E0BAAC0F80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687AA6FB-0B55-17BC-CC0C-E38D98038984}"/>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3187B119-245A-1A2D-D887-C7E838E681D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AB404EF6-0613-AF79-B6DD-EE79A3C0BE6B}"/>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35E6FD6A-DC03-C04E-4895-5EA2EA277069}"/>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509519D5-5231-9772-F6E7-8B07E166D1C5}"/>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0DB39DFB-4706-9B83-038C-AF7CE5DE3366}"/>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E22013AC-1BF8-60A5-A781-2FD85BA505A3}"/>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71CA3BAB-E682-5395-82ED-1574D8C7E70A}"/>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4D885778-14E1-E2F4-5503-D80277533035}"/>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Google Shape;825;p36">
            <a:extLst>
              <a:ext uri="{FF2B5EF4-FFF2-40B4-BE49-F238E27FC236}">
                <a16:creationId xmlns:a16="http://schemas.microsoft.com/office/drawing/2014/main" id="{309365B5-27D0-4872-D4D0-C93B66DB78C5}"/>
              </a:ext>
            </a:extLst>
          </p:cNvPr>
          <p:cNvSpPr txBox="1"/>
          <p:nvPr/>
        </p:nvSpPr>
        <p:spPr>
          <a:xfrm>
            <a:off x="5799826" y="3295344"/>
            <a:ext cx="4677674" cy="19389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000" dirty="0">
                <a:solidFill>
                  <a:schemeClr val="dk1"/>
                </a:solidFill>
              </a:rPr>
              <a:t>L</a:t>
            </a:r>
            <a:r>
              <a:rPr lang="en-GB" sz="2000" dirty="0">
                <a:solidFill>
                  <a:schemeClr val="dk1"/>
                </a:solidFill>
                <a:latin typeface="Arial"/>
                <a:ea typeface="Arial"/>
                <a:cs typeface="Arial"/>
                <a:sym typeface="Arial"/>
              </a:rPr>
              <a:t>ist </a:t>
            </a:r>
            <a:r>
              <a:rPr lang="en-GB" sz="2000" dirty="0">
                <a:solidFill>
                  <a:schemeClr val="dk1"/>
                </a:solidFill>
              </a:rPr>
              <a:t>principles</a:t>
            </a:r>
            <a:r>
              <a:rPr lang="en-GB" sz="2000" dirty="0">
                <a:solidFill>
                  <a:schemeClr val="dk1"/>
                </a:solidFill>
                <a:latin typeface="Arial"/>
                <a:ea typeface="Arial"/>
                <a:cs typeface="Arial"/>
                <a:sym typeface="Arial"/>
              </a:rPr>
              <a:t> for alternative care. </a:t>
            </a:r>
            <a:br>
              <a:rPr lang="en-GB" sz="2000" dirty="0">
                <a:solidFill>
                  <a:schemeClr val="dk1"/>
                </a:solidFill>
                <a:latin typeface="Arial"/>
                <a:ea typeface="Arial"/>
                <a:cs typeface="Arial"/>
                <a:sym typeface="Arial"/>
              </a:rPr>
            </a:br>
            <a:endParaRPr lang="en-GB" sz="2000" dirty="0">
              <a:solidFill>
                <a:schemeClr val="dk1"/>
              </a:solidFill>
              <a:latin typeface="Arial"/>
              <a:ea typeface="Arial"/>
              <a:cs typeface="Arial"/>
              <a:sym typeface="Arial"/>
            </a:endParaRPr>
          </a:p>
          <a:p>
            <a:pPr marL="342900" indent="-342900">
              <a:buClr>
                <a:schemeClr val="dk1"/>
              </a:buClr>
              <a:buSzPts val="2400"/>
              <a:buFont typeface="Arial"/>
              <a:buChar char="•"/>
            </a:pPr>
            <a:r>
              <a:rPr lang="en-GB" sz="2000" dirty="0">
                <a:solidFill>
                  <a:schemeClr val="dk1"/>
                </a:solidFill>
                <a:latin typeface="Arial"/>
                <a:ea typeface="Arial"/>
                <a:cs typeface="Arial"/>
                <a:sym typeface="Arial"/>
              </a:rPr>
              <a:t>These should relate to Standard 19 and address the statements related to poor care </a:t>
            </a:r>
            <a:r>
              <a:rPr lang="en-GB" sz="2000" dirty="0">
                <a:solidFill>
                  <a:schemeClr val="dk1"/>
                </a:solidFill>
              </a:rPr>
              <a:t>arrangements in</a:t>
            </a:r>
            <a:r>
              <a:rPr lang="en-GB" sz="2000" dirty="0">
                <a:solidFill>
                  <a:schemeClr val="dk1"/>
                </a:solidFill>
                <a:latin typeface="Arial"/>
                <a:ea typeface="Arial"/>
                <a:cs typeface="Arial"/>
                <a:sym typeface="Arial"/>
              </a:rPr>
              <a:t> your participant workbooks.</a:t>
            </a:r>
            <a:endParaRPr lang="en-GB" sz="2000" dirty="0">
              <a:solidFill>
                <a:schemeClr val="dk1"/>
              </a:solidFill>
              <a:latin typeface="Arial"/>
              <a:ea typeface="Arial"/>
              <a:cs typeface="Arial"/>
            </a:endParaRPr>
          </a:p>
        </p:txBody>
      </p:sp>
      <p:grpSp>
        <p:nvGrpSpPr>
          <p:cNvPr id="25" name="Group 24">
            <a:extLst>
              <a:ext uri="{FF2B5EF4-FFF2-40B4-BE49-F238E27FC236}">
                <a16:creationId xmlns:a16="http://schemas.microsoft.com/office/drawing/2014/main" id="{FE489EED-ABC7-73DC-4BC4-115AA7662141}"/>
              </a:ext>
            </a:extLst>
          </p:cNvPr>
          <p:cNvGrpSpPr/>
          <p:nvPr/>
        </p:nvGrpSpPr>
        <p:grpSpPr>
          <a:xfrm rot="20104804">
            <a:off x="502170" y="2105819"/>
            <a:ext cx="4220281" cy="2805877"/>
            <a:chOff x="7208925" y="2604220"/>
            <a:chExt cx="1168511" cy="776891"/>
          </a:xfrm>
        </p:grpSpPr>
        <p:sp>
          <p:nvSpPr>
            <p:cNvPr id="26" name="Rectangle 25">
              <a:extLst>
                <a:ext uri="{FF2B5EF4-FFF2-40B4-BE49-F238E27FC236}">
                  <a16:creationId xmlns:a16="http://schemas.microsoft.com/office/drawing/2014/main" id="{2F7EC7DB-892C-CC4C-44F5-CF4CE906588C}"/>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Google Shape;315;p4">
              <a:extLst>
                <a:ext uri="{FF2B5EF4-FFF2-40B4-BE49-F238E27FC236}">
                  <a16:creationId xmlns:a16="http://schemas.microsoft.com/office/drawing/2014/main" id="{EFE94964-6F1C-E504-C2E8-F6C128402006}"/>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315;p4">
              <a:extLst>
                <a:ext uri="{FF2B5EF4-FFF2-40B4-BE49-F238E27FC236}">
                  <a16:creationId xmlns:a16="http://schemas.microsoft.com/office/drawing/2014/main" id="{1A7FDF29-CB0C-5360-1CE9-3687502A7E2E}"/>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D43C33C6-5E85-1176-D608-E2CDC3D8BFED}"/>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 name="Rectangle: Single Corner Snipped 29">
              <a:extLst>
                <a:ext uri="{FF2B5EF4-FFF2-40B4-BE49-F238E27FC236}">
                  <a16:creationId xmlns:a16="http://schemas.microsoft.com/office/drawing/2014/main" id="{2A0B07F3-DE36-9C40-9ADD-FC3636389D73}"/>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Single Corner Snipped 30">
              <a:extLst>
                <a:ext uri="{FF2B5EF4-FFF2-40B4-BE49-F238E27FC236}">
                  <a16:creationId xmlns:a16="http://schemas.microsoft.com/office/drawing/2014/main" id="{8A31BC7F-218E-AD9B-0AA5-3E7E6F1CEB53}"/>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7"/>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43" name="Google Shape;843;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844" name="Google Shape;844;p37"/>
          <p:cNvSpPr/>
          <p:nvPr/>
        </p:nvSpPr>
        <p:spPr>
          <a:xfrm>
            <a:off x="1541146" y="19457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45" name="Google Shape;845;p37"/>
          <p:cNvSpPr/>
          <p:nvPr/>
        </p:nvSpPr>
        <p:spPr>
          <a:xfrm>
            <a:off x="4288036" y="1925610"/>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46" name="Google Shape;846;p37"/>
          <p:cNvSpPr/>
          <p:nvPr/>
        </p:nvSpPr>
        <p:spPr>
          <a:xfrm>
            <a:off x="6882394" y="19457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47" name="Google Shape;847;p37"/>
          <p:cNvSpPr/>
          <p:nvPr/>
        </p:nvSpPr>
        <p:spPr>
          <a:xfrm>
            <a:off x="9513571" y="1925610"/>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48" name="Google Shape;848;p37"/>
          <p:cNvSpPr txBox="1"/>
          <p:nvPr/>
        </p:nvSpPr>
        <p:spPr>
          <a:xfrm>
            <a:off x="941070" y="3525231"/>
            <a:ext cx="2251712"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The quality of alternative care is of fundamental importance to the protection and wellbeing of a child.</a:t>
            </a:r>
            <a:endParaRPr sz="1800" dirty="0">
              <a:latin typeface="+mn-lt"/>
            </a:endParaRPr>
          </a:p>
        </p:txBody>
      </p:sp>
      <p:sp>
        <p:nvSpPr>
          <p:cNvPr id="849" name="Google Shape;849;p37"/>
          <p:cNvSpPr txBox="1"/>
          <p:nvPr/>
        </p:nvSpPr>
        <p:spPr>
          <a:xfrm>
            <a:off x="3687960" y="3525231"/>
            <a:ext cx="2251712" cy="1754286"/>
          </a:xfrm>
          <a:prstGeom prst="rect">
            <a:avLst/>
          </a:prstGeom>
          <a:noFill/>
          <a:ln>
            <a:noFill/>
          </a:ln>
        </p:spPr>
        <p:txBody>
          <a:bodyPr spcFirstLastPara="1" wrap="square" lIns="91425" tIns="45700" rIns="91425" bIns="45700" anchor="t" anchorCtr="0">
            <a:spAutoFit/>
          </a:bodyPr>
          <a:lstStyle/>
          <a:p>
            <a:pPr algn="ctr"/>
            <a:r>
              <a:rPr lang="en-US" sz="1800" dirty="0">
                <a:solidFill>
                  <a:srgbClr val="000000"/>
                </a:solidFill>
                <a:latin typeface="+mn-lt"/>
                <a:ea typeface="Helvetica Neue"/>
                <a:cs typeface="Helvetica Neue"/>
                <a:sym typeface="Helvetica Neue"/>
              </a:rPr>
              <a:t>There are risks for children in all forms of alternative care;</a:t>
            </a:r>
            <a:r>
              <a:rPr lang="en-US" sz="1800" dirty="0">
                <a:latin typeface="+mn-lt"/>
                <a:ea typeface="Helvetica Neue"/>
                <a:cs typeface="Helvetica Neue"/>
                <a:sym typeface="Helvetica Neue"/>
              </a:rPr>
              <a:t> </a:t>
            </a:r>
            <a:r>
              <a:rPr lang="en-US" sz="1800" dirty="0">
                <a:solidFill>
                  <a:srgbClr val="000000"/>
                </a:solidFill>
                <a:latin typeface="+mn-lt"/>
                <a:ea typeface="Helvetica Neue"/>
                <a:cs typeface="Helvetica Neue"/>
                <a:sym typeface="Helvetica Neue"/>
              </a:rPr>
              <a:t> regular monitoring is essential.</a:t>
            </a:r>
            <a:endParaRPr sz="1800" dirty="0">
              <a:latin typeface="+mn-lt"/>
            </a:endParaRPr>
          </a:p>
        </p:txBody>
      </p:sp>
      <p:sp>
        <p:nvSpPr>
          <p:cNvPr id="850" name="Google Shape;850;p37"/>
          <p:cNvSpPr txBox="1"/>
          <p:nvPr/>
        </p:nvSpPr>
        <p:spPr>
          <a:xfrm>
            <a:off x="6434851" y="3525231"/>
            <a:ext cx="1946646"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dirty="0">
                <a:solidFill>
                  <a:srgbClr val="000000"/>
                </a:solidFill>
                <a:latin typeface="+mn-lt"/>
                <a:ea typeface="Helvetica Neue"/>
                <a:cs typeface="Helvetica Neue"/>
                <a:sym typeface="Helvetica Neue"/>
              </a:rPr>
              <a:t>The eventual goal is family reunification where this is in the best </a:t>
            </a:r>
            <a:r>
              <a:rPr lang="en-US" sz="1800" dirty="0">
                <a:latin typeface="+mn-lt"/>
                <a:ea typeface="Helvetica Neue"/>
                <a:cs typeface="Helvetica Neue"/>
                <a:sym typeface="Helvetica Neue"/>
              </a:rPr>
              <a:t>interest</a:t>
            </a:r>
            <a:r>
              <a:rPr lang="en-US" sz="1800" dirty="0">
                <a:solidFill>
                  <a:srgbClr val="000000"/>
                </a:solidFill>
                <a:latin typeface="+mn-lt"/>
                <a:ea typeface="Helvetica Neue"/>
                <a:cs typeface="Helvetica Neue"/>
                <a:sym typeface="Helvetica Neue"/>
              </a:rPr>
              <a:t> of the child.</a:t>
            </a:r>
            <a:endParaRPr sz="1800" dirty="0">
              <a:latin typeface="+mn-lt"/>
            </a:endParaRPr>
          </a:p>
        </p:txBody>
      </p:sp>
      <p:sp>
        <p:nvSpPr>
          <p:cNvPr id="851" name="Google Shape;851;p37"/>
          <p:cNvSpPr txBox="1"/>
          <p:nvPr/>
        </p:nvSpPr>
        <p:spPr>
          <a:xfrm>
            <a:off x="8797544" y="3525231"/>
            <a:ext cx="2556256" cy="1200288"/>
          </a:xfrm>
          <a:prstGeom prst="rect">
            <a:avLst/>
          </a:prstGeom>
          <a:noFill/>
          <a:ln>
            <a:noFill/>
          </a:ln>
        </p:spPr>
        <p:txBody>
          <a:bodyPr spcFirstLastPara="1" wrap="square" lIns="91425" tIns="45700" rIns="91425" bIns="45700" anchor="t" anchorCtr="0">
            <a:spAutoFit/>
          </a:bodyPr>
          <a:lstStyle/>
          <a:p>
            <a:pPr algn="ctr"/>
            <a:r>
              <a:rPr lang="en-US" sz="1800" dirty="0">
                <a:solidFill>
                  <a:srgbClr val="000000"/>
                </a:solidFill>
                <a:latin typeface="+mn-lt"/>
                <a:ea typeface="Helvetica Neue"/>
                <a:cs typeface="Helvetica Neue"/>
                <a:sym typeface="Helvetica Neue"/>
              </a:rPr>
              <a:t>Alternative care can be provided in a range of environments and can be ‘formal’ or ‘informal</a:t>
            </a:r>
            <a:r>
              <a:rPr lang="en-US" sz="1800" dirty="0">
                <a:latin typeface="+mn-lt"/>
                <a:ea typeface="Helvetica Neue"/>
                <a:cs typeface="Helvetica Neue"/>
                <a:sym typeface="Helvetica Neue"/>
              </a:rPr>
              <a:t>’.</a:t>
            </a:r>
            <a:endParaRPr lang="en-US" sz="1800"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38"/>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4.2 </a:t>
            </a:r>
            <a:br>
              <a:rPr lang="en-US" sz="2400" dirty="0"/>
            </a:br>
            <a:r>
              <a:rPr lang="en-US" sz="2400" dirty="0"/>
              <a:t> </a:t>
            </a:r>
            <a:br>
              <a:rPr lang="en-US" dirty="0"/>
            </a:br>
            <a:r>
              <a:rPr lang="en-US" dirty="0"/>
              <a:t>Different Forms of Alternative Care in Emergencies </a:t>
            </a:r>
            <a:endParaRPr dirty="0"/>
          </a:p>
        </p:txBody>
      </p:sp>
      <p:sp>
        <p:nvSpPr>
          <p:cNvPr id="3" name="Google Shape;191;p14">
            <a:extLst>
              <a:ext uri="{FF2B5EF4-FFF2-40B4-BE49-F238E27FC236}">
                <a16:creationId xmlns:a16="http://schemas.microsoft.com/office/drawing/2014/main" id="{F67451A9-3F64-11C2-E695-AC307885F9AD}"/>
              </a:ext>
            </a:extLst>
          </p:cNvPr>
          <p:cNvSpPr txBox="1"/>
          <p:nvPr/>
        </p:nvSpPr>
        <p:spPr>
          <a:xfrm>
            <a:off x="6711205" y="1795069"/>
            <a:ext cx="443412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6FE0B7C4-A6E6-037A-9799-A0C76E850436}"/>
              </a:ext>
            </a:extLst>
          </p:cNvPr>
          <p:cNvSpPr txBox="1"/>
          <p:nvPr/>
        </p:nvSpPr>
        <p:spPr>
          <a:xfrm>
            <a:off x="7581232" y="2832750"/>
            <a:ext cx="3742681" cy="154140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Compare the different forms of alternative care and the associated risk and protective factors.</a:t>
            </a:r>
          </a:p>
        </p:txBody>
      </p:sp>
      <p:grpSp>
        <p:nvGrpSpPr>
          <p:cNvPr id="5" name="Google Shape;194;p14">
            <a:extLst>
              <a:ext uri="{FF2B5EF4-FFF2-40B4-BE49-F238E27FC236}">
                <a16:creationId xmlns:a16="http://schemas.microsoft.com/office/drawing/2014/main" id="{0CED80D5-D420-1458-B342-57977D324041}"/>
              </a:ext>
            </a:extLst>
          </p:cNvPr>
          <p:cNvGrpSpPr/>
          <p:nvPr/>
        </p:nvGrpSpPr>
        <p:grpSpPr>
          <a:xfrm>
            <a:off x="6711204" y="29272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B8EF0FB4-2F26-8FC3-AB91-B57F84F37C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4F831B09-A534-14BF-D3F9-6498E4F9413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Types of alternative care</a:t>
            </a:r>
            <a:endParaRPr dirty="0"/>
          </a:p>
        </p:txBody>
      </p:sp>
      <p:grpSp>
        <p:nvGrpSpPr>
          <p:cNvPr id="2" name="Group 1">
            <a:extLst>
              <a:ext uri="{FF2B5EF4-FFF2-40B4-BE49-F238E27FC236}">
                <a16:creationId xmlns:a16="http://schemas.microsoft.com/office/drawing/2014/main" id="{39AE2941-4569-2826-B6E2-A84DDD24CC6B}"/>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47BA3047-85DA-E9C9-0781-4A202BE5A07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B197BCD6-0FAF-724F-F142-73C656BBE38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37D04D65-9C8B-001E-7623-EF39B8948C4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26-38</a:t>
                </a:r>
              </a:p>
            </p:txBody>
          </p:sp>
          <p:sp>
            <p:nvSpPr>
              <p:cNvPr id="9" name="Rectangle 8">
                <a:extLst>
                  <a:ext uri="{FF2B5EF4-FFF2-40B4-BE49-F238E27FC236}">
                    <a16:creationId xmlns:a16="http://schemas.microsoft.com/office/drawing/2014/main" id="{9B7C9316-D1DC-7A2E-8385-329F80A3ECE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D830F037-F067-8BEE-315D-AD86A309E92D}"/>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26659908-3C91-73C0-698C-AD9A59EF92F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D8C9B687-DE9F-3F63-BA3B-39E905E48F7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B5920AE9-DDD6-3062-1A0C-E20989BC960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20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E96349B6-6865-1D3E-BE1A-2C99CB8CCE62}"/>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BED16BA4-1D44-DD5A-462B-BAC5A06221D0}"/>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B2E9303E-3217-9F6F-A4A0-6936007C4635}"/>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1E4D73B8-72DB-6B9A-C946-94EA1CD7A3B5}"/>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A27F9AA2-D73A-9F1A-F489-94EE3443479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Top Corners Rounded 15">
            <a:extLst>
              <a:ext uri="{FF2B5EF4-FFF2-40B4-BE49-F238E27FC236}">
                <a16:creationId xmlns:a16="http://schemas.microsoft.com/office/drawing/2014/main" id="{C7D5B8B0-3727-4E3A-B52C-AD79CADADAAD}"/>
              </a:ext>
            </a:extLst>
          </p:cNvPr>
          <p:cNvSpPr/>
          <p:nvPr/>
        </p:nvSpPr>
        <p:spPr>
          <a:xfrm rot="5400000">
            <a:off x="4393329" y="-1360419"/>
            <a:ext cx="2812987"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Google Shape;825;p36">
            <a:extLst>
              <a:ext uri="{FF2B5EF4-FFF2-40B4-BE49-F238E27FC236}">
                <a16:creationId xmlns:a16="http://schemas.microsoft.com/office/drawing/2014/main" id="{8E115D3B-9D93-8DF0-3406-DCBE900587F5}"/>
              </a:ext>
            </a:extLst>
          </p:cNvPr>
          <p:cNvSpPr txBox="1"/>
          <p:nvPr/>
        </p:nvSpPr>
        <p:spPr>
          <a:xfrm>
            <a:off x="5386921" y="2085086"/>
            <a:ext cx="5796985"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b="1" dirty="0">
                <a:solidFill>
                  <a:schemeClr val="dk1"/>
                </a:solidFill>
                <a:latin typeface="Arial"/>
                <a:ea typeface="Arial"/>
                <a:cs typeface="Arial"/>
                <a:sym typeface="Arial"/>
              </a:rPr>
              <a:t>For the type of alternative care you are assigned, please prepare a presentation on: </a:t>
            </a:r>
          </a:p>
        </p:txBody>
      </p:sp>
      <p:sp>
        <p:nvSpPr>
          <p:cNvPr id="25" name="Google Shape;825;p36">
            <a:extLst>
              <a:ext uri="{FF2B5EF4-FFF2-40B4-BE49-F238E27FC236}">
                <a16:creationId xmlns:a16="http://schemas.microsoft.com/office/drawing/2014/main" id="{1F954CFA-B63F-D6E3-FE91-1F1C3452A2AD}"/>
              </a:ext>
            </a:extLst>
          </p:cNvPr>
          <p:cNvSpPr txBox="1"/>
          <p:nvPr/>
        </p:nvSpPr>
        <p:spPr>
          <a:xfrm>
            <a:off x="5386922" y="3359865"/>
            <a:ext cx="5453412" cy="22467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000" dirty="0">
                <a:solidFill>
                  <a:schemeClr val="dk1"/>
                </a:solidFill>
              </a:rPr>
              <a:t>The main characteristics of that type of care</a:t>
            </a:r>
            <a:br>
              <a:rPr lang="en-US" sz="2000" dirty="0">
                <a:solidFill>
                  <a:schemeClr val="dk1"/>
                </a:solidFill>
              </a:rPr>
            </a:br>
            <a:endParaRPr lang="en-US" sz="2000" dirty="0">
              <a:solidFill>
                <a:schemeClr val="dk1"/>
              </a:solidFill>
            </a:endParaRPr>
          </a:p>
          <a:p>
            <a:pPr marL="342900" marR="0" lvl="0" indent="-342900" algn="l" rtl="0">
              <a:spcBef>
                <a:spcPts val="0"/>
              </a:spcBef>
              <a:spcAft>
                <a:spcPts val="0"/>
              </a:spcAft>
              <a:buClr>
                <a:schemeClr val="dk1"/>
              </a:buClr>
              <a:buSzPts val="2400"/>
              <a:buFont typeface="Arial"/>
              <a:buChar char="•"/>
            </a:pPr>
            <a:r>
              <a:rPr lang="en-US" sz="2000" dirty="0">
                <a:solidFill>
                  <a:schemeClr val="dk1"/>
                </a:solidFill>
              </a:rPr>
              <a:t>Protective factors associated with that type of care </a:t>
            </a:r>
            <a:br>
              <a:rPr lang="en-US" sz="2000" dirty="0">
                <a:solidFill>
                  <a:schemeClr val="dk1"/>
                </a:solidFill>
              </a:rPr>
            </a:br>
            <a:endParaRPr lang="en-US" sz="2000" dirty="0">
              <a:solidFill>
                <a:schemeClr val="dk1"/>
              </a:solidFill>
            </a:endParaRPr>
          </a:p>
          <a:p>
            <a:pPr marL="342900" marR="0" lvl="0" indent="-342900" algn="l" rtl="0">
              <a:spcBef>
                <a:spcPts val="0"/>
              </a:spcBef>
              <a:spcAft>
                <a:spcPts val="0"/>
              </a:spcAft>
              <a:buClr>
                <a:schemeClr val="dk1"/>
              </a:buClr>
              <a:buSzPts val="2400"/>
              <a:buFont typeface="Arial"/>
              <a:buChar char="•"/>
            </a:pPr>
            <a:r>
              <a:rPr lang="en-US" sz="2000" dirty="0">
                <a:solidFill>
                  <a:schemeClr val="dk1"/>
                </a:solidFill>
              </a:rPr>
              <a:t>Risk factors associated with that type of care</a:t>
            </a:r>
          </a:p>
        </p:txBody>
      </p:sp>
      <p:pic>
        <p:nvPicPr>
          <p:cNvPr id="18" name="Graphic 17" descr="Projector screen with solid fill">
            <a:extLst>
              <a:ext uri="{FF2B5EF4-FFF2-40B4-BE49-F238E27FC236}">
                <a16:creationId xmlns:a16="http://schemas.microsoft.com/office/drawing/2014/main" id="{939EAB53-9159-2B76-2C85-4B3EAAF05D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398" y="1819040"/>
            <a:ext cx="4016992" cy="401699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Children with disabilities</a:t>
            </a:r>
            <a:endParaRPr dirty="0"/>
          </a:p>
        </p:txBody>
      </p:sp>
      <p:sp>
        <p:nvSpPr>
          <p:cNvPr id="3" name="Google Shape;825;p36">
            <a:extLst>
              <a:ext uri="{FF2B5EF4-FFF2-40B4-BE49-F238E27FC236}">
                <a16:creationId xmlns:a16="http://schemas.microsoft.com/office/drawing/2014/main" id="{292EA171-347C-6CA7-FC4A-A18317C88640}"/>
              </a:ext>
            </a:extLst>
          </p:cNvPr>
          <p:cNvSpPr txBox="1"/>
          <p:nvPr/>
        </p:nvSpPr>
        <p:spPr>
          <a:xfrm>
            <a:off x="1820987" y="1789108"/>
            <a:ext cx="5799549" cy="101562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dirty="0">
                <a:solidFill>
                  <a:schemeClr val="dk1"/>
                </a:solidFill>
                <a:latin typeface="Arial"/>
                <a:ea typeface="Arial"/>
                <a:cs typeface="Arial"/>
                <a:sym typeface="Arial"/>
              </a:rPr>
              <a:t>Residential care can often be the default care option for children with disabilities even where this is not in their best interests. </a:t>
            </a:r>
          </a:p>
        </p:txBody>
      </p:sp>
      <p:sp>
        <p:nvSpPr>
          <p:cNvPr id="4" name="TextBox 3">
            <a:extLst>
              <a:ext uri="{FF2B5EF4-FFF2-40B4-BE49-F238E27FC236}">
                <a16:creationId xmlns:a16="http://schemas.microsoft.com/office/drawing/2014/main" id="{D0A0C3BB-A01F-4A92-E46B-438A9800B0F8}"/>
              </a:ext>
            </a:extLst>
          </p:cNvPr>
          <p:cNvSpPr txBox="1"/>
          <p:nvPr/>
        </p:nvSpPr>
        <p:spPr>
          <a:xfrm>
            <a:off x="1820986" y="3231867"/>
            <a:ext cx="5799550" cy="1323439"/>
          </a:xfrm>
          <a:prstGeom prst="rect">
            <a:avLst/>
          </a:prstGeom>
          <a:noFill/>
        </p:spPr>
        <p:txBody>
          <a:bodyPr wrap="square" lIns="91440" tIns="45720" rIns="91440" bIns="45720" anchor="t">
            <a:spAutoFit/>
          </a:bodyPr>
          <a:lstStyle/>
          <a:p>
            <a:pPr>
              <a:buClr>
                <a:srgbClr val="FFFFFF"/>
              </a:buClr>
              <a:buSzPts val="2400"/>
            </a:pPr>
            <a:r>
              <a:rPr lang="en-US" sz="2000" b="0" i="0" u="none" strike="noStrike" cap="none" dirty="0">
                <a:solidFill>
                  <a:schemeClr val="tx1"/>
                </a:solidFill>
                <a:latin typeface="+mn-lt"/>
                <a:ea typeface="Calibri"/>
                <a:cs typeface="Calibri"/>
                <a:sym typeface="Calibri"/>
              </a:rPr>
              <a:t>Other types of alternative care should be explored; with additional preparation, training and support many families</a:t>
            </a:r>
            <a:r>
              <a:rPr lang="en-US" sz="2000" dirty="0">
                <a:solidFill>
                  <a:schemeClr val="tx1"/>
                </a:solidFill>
                <a:latin typeface="+mn-lt"/>
                <a:ea typeface="Calibri"/>
                <a:cs typeface="Calibri"/>
                <a:sym typeface="Calibri"/>
              </a:rPr>
              <a:t> will</a:t>
            </a:r>
            <a:r>
              <a:rPr lang="en-US" sz="2000" b="0" i="0" u="none" strike="noStrike" cap="none" dirty="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provide care</a:t>
            </a:r>
            <a:r>
              <a:rPr lang="en-US" sz="2000" b="0" i="0" u="none" strike="noStrike" cap="none" dirty="0">
                <a:solidFill>
                  <a:schemeClr val="tx1"/>
                </a:solidFill>
                <a:latin typeface="+mn-lt"/>
                <a:ea typeface="Calibri"/>
                <a:cs typeface="Calibri"/>
                <a:sym typeface="Calibri"/>
              </a:rPr>
              <a:t> for children with disabilities.</a:t>
            </a:r>
            <a:r>
              <a:rPr lang="en-US" sz="2000" dirty="0">
                <a:solidFill>
                  <a:schemeClr val="tx1"/>
                </a:solidFill>
                <a:latin typeface="+mn-lt"/>
                <a:ea typeface="Calibri"/>
                <a:cs typeface="Calibri"/>
                <a:sym typeface="Calibri"/>
              </a:rPr>
              <a:t> </a:t>
            </a:r>
            <a:endParaRPr lang="en-US" sz="2000" b="0" i="0" u="none" strike="noStrike" cap="none" dirty="0">
              <a:solidFill>
                <a:schemeClr val="tx1"/>
              </a:solidFill>
              <a:latin typeface="+mn-lt"/>
              <a:ea typeface="Calibri"/>
              <a:cs typeface="Calibri"/>
              <a:sym typeface="Calibri"/>
            </a:endParaRPr>
          </a:p>
        </p:txBody>
      </p:sp>
      <p:pic>
        <p:nvPicPr>
          <p:cNvPr id="8" name="Graphic 7" descr="Person in wheelchair with solid fill">
            <a:extLst>
              <a:ext uri="{FF2B5EF4-FFF2-40B4-BE49-F238E27FC236}">
                <a16:creationId xmlns:a16="http://schemas.microsoft.com/office/drawing/2014/main" id="{A7492D82-870D-FC36-EDB6-4DC9216AE2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8145" y="1866084"/>
            <a:ext cx="3575655" cy="3575655"/>
          </a:xfrm>
          <a:prstGeom prst="rect">
            <a:avLst/>
          </a:prstGeom>
        </p:spPr>
      </p:pic>
      <p:sp>
        <p:nvSpPr>
          <p:cNvPr id="2" name="TextBox 1">
            <a:extLst>
              <a:ext uri="{FF2B5EF4-FFF2-40B4-BE49-F238E27FC236}">
                <a16:creationId xmlns:a16="http://schemas.microsoft.com/office/drawing/2014/main" id="{C4F5FDAA-3C88-0978-60FE-046917197134}"/>
              </a:ext>
            </a:extLst>
          </p:cNvPr>
          <p:cNvSpPr txBox="1"/>
          <p:nvPr/>
        </p:nvSpPr>
        <p:spPr>
          <a:xfrm>
            <a:off x="1820985" y="4770244"/>
            <a:ext cx="5799550" cy="707886"/>
          </a:xfrm>
          <a:prstGeom prst="rect">
            <a:avLst/>
          </a:prstGeom>
          <a:noFill/>
        </p:spPr>
        <p:txBody>
          <a:bodyPr wrap="square" lIns="91440" tIns="45720" rIns="91440" bIns="45720" anchor="t">
            <a:spAutoFit/>
          </a:bodyPr>
          <a:lstStyle/>
          <a:p>
            <a:r>
              <a:rPr lang="en-US" sz="2000" dirty="0">
                <a:latin typeface="+mn-lt"/>
                <a:ea typeface="Calibri"/>
                <a:sym typeface="Calibri"/>
              </a:rPr>
              <a:t>Children with disabilities are often at heightened risk </a:t>
            </a:r>
            <a:r>
              <a:rPr lang="en-US" sz="2000" b="0" i="0" u="none" strike="noStrike" cap="none" dirty="0">
                <a:latin typeface="+mn-lt"/>
                <a:ea typeface="Calibri"/>
                <a:sym typeface="Calibri"/>
              </a:rPr>
              <a:t>of </a:t>
            </a:r>
            <a:r>
              <a:rPr lang="en-US" sz="2000" dirty="0">
                <a:latin typeface="+mn-lt"/>
                <a:ea typeface="Calibri"/>
                <a:sym typeface="Calibri"/>
              </a:rPr>
              <a:t>abuse, exploitation, neglect, and violence/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42"/>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05" name="Google Shape;905;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906" name="Google Shape;906;p42"/>
          <p:cNvSpPr/>
          <p:nvPr/>
        </p:nvSpPr>
        <p:spPr>
          <a:xfrm>
            <a:off x="1510064" y="176177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07" name="Google Shape;907;p42"/>
          <p:cNvSpPr/>
          <p:nvPr/>
        </p:nvSpPr>
        <p:spPr>
          <a:xfrm>
            <a:off x="4232461" y="176177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08" name="Google Shape;908;p42"/>
          <p:cNvSpPr/>
          <p:nvPr/>
        </p:nvSpPr>
        <p:spPr>
          <a:xfrm>
            <a:off x="6954858" y="176177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09" name="Google Shape;909;p42"/>
          <p:cNvSpPr/>
          <p:nvPr/>
        </p:nvSpPr>
        <p:spPr>
          <a:xfrm>
            <a:off x="9815919" y="176177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10" name="Google Shape;910;p42"/>
          <p:cNvSpPr txBox="1"/>
          <p:nvPr/>
        </p:nvSpPr>
        <p:spPr>
          <a:xfrm>
            <a:off x="807788" y="3263353"/>
            <a:ext cx="2467644"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The type of alternative care provided should be based on an individual assessment and the child’s best interests</a:t>
            </a:r>
            <a:endParaRPr sz="1800" dirty="0">
              <a:latin typeface="+mn-lt"/>
            </a:endParaRPr>
          </a:p>
        </p:txBody>
      </p:sp>
      <p:sp>
        <p:nvSpPr>
          <p:cNvPr id="911" name="Google Shape;911;p42"/>
          <p:cNvSpPr txBox="1"/>
          <p:nvPr/>
        </p:nvSpPr>
        <p:spPr>
          <a:xfrm>
            <a:off x="3700119" y="3263353"/>
            <a:ext cx="2116244" cy="1477287"/>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Family and community-based care</a:t>
            </a:r>
            <a:r>
              <a:rPr lang="en-US" sz="1800" dirty="0">
                <a:latin typeface="+mn-lt"/>
                <a:ea typeface="Helvetica Neue"/>
                <a:cs typeface="Helvetica Neue"/>
                <a:sym typeface="Helvetica Neue"/>
              </a:rPr>
              <a:t> should always be the first</a:t>
            </a:r>
            <a:r>
              <a:rPr lang="en-US" sz="1800" b="0" i="0" u="none" strike="noStrike" cap="none" dirty="0">
                <a:solidFill>
                  <a:srgbClr val="000000"/>
                </a:solidFill>
                <a:latin typeface="+mn-lt"/>
                <a:ea typeface="Helvetica Neue"/>
                <a:cs typeface="Helvetica Neue"/>
                <a:sym typeface="Helvetica Neue"/>
              </a:rPr>
              <a:t> option</a:t>
            </a:r>
            <a:endParaRPr sz="1800" dirty="0">
              <a:latin typeface="+mn-lt"/>
            </a:endParaRPr>
          </a:p>
        </p:txBody>
      </p:sp>
      <p:sp>
        <p:nvSpPr>
          <p:cNvPr id="912" name="Google Shape;912;p42"/>
          <p:cNvSpPr txBox="1"/>
          <p:nvPr/>
        </p:nvSpPr>
        <p:spPr>
          <a:xfrm>
            <a:off x="6282994" y="3263353"/>
            <a:ext cx="2395288" cy="2308284"/>
          </a:xfrm>
          <a:prstGeom prst="rect">
            <a:avLst/>
          </a:prstGeom>
          <a:noFill/>
          <a:ln>
            <a:noFill/>
          </a:ln>
        </p:spPr>
        <p:txBody>
          <a:bodyPr spcFirstLastPara="1" wrap="square" lIns="91425" tIns="45700" rIns="91425" bIns="45700" anchor="t" anchorCtr="0">
            <a:spAutoFit/>
          </a:bodyPr>
          <a:lstStyle/>
          <a:p>
            <a:pPr algn="ctr">
              <a:buSzPts val="2400"/>
            </a:pPr>
            <a:r>
              <a:rPr lang="en-US" sz="1800" b="0" i="0" u="none" strike="noStrike" cap="none" dirty="0">
                <a:solidFill>
                  <a:srgbClr val="000000"/>
                </a:solidFill>
                <a:latin typeface="+mn-lt"/>
                <a:ea typeface="Helvetica Neue"/>
                <a:cs typeface="Helvetica Neue"/>
                <a:sym typeface="Helvetica Neue"/>
              </a:rPr>
              <a:t>Alternative care provision should take </a:t>
            </a:r>
            <a:r>
              <a:rPr lang="en-US" sz="1800" dirty="0">
                <a:latin typeface="+mn-lt"/>
                <a:ea typeface="Helvetica Neue"/>
                <a:cs typeface="Helvetica Neue"/>
                <a:sym typeface="Helvetica Neue"/>
              </a:rPr>
              <a:t>into account</a:t>
            </a:r>
            <a:r>
              <a:rPr lang="en-US" sz="1800" b="0" i="0" u="none" strike="noStrike" cap="none" dirty="0">
                <a:solidFill>
                  <a:srgbClr val="000000"/>
                </a:solidFill>
                <a:latin typeface="+mn-lt"/>
                <a:ea typeface="Helvetica Neue"/>
                <a:cs typeface="Helvetica Neue"/>
                <a:sym typeface="Helvetica Neue"/>
              </a:rPr>
              <a:t> the context and culture; a range of care options should be </a:t>
            </a:r>
            <a:r>
              <a:rPr lang="en-US" sz="1800" dirty="0">
                <a:latin typeface="+mn-lt"/>
                <a:ea typeface="Helvetica Neue"/>
                <a:cs typeface="Helvetica Neue"/>
                <a:sym typeface="Helvetica Neue"/>
              </a:rPr>
              <a:t>assessed</a:t>
            </a:r>
            <a:r>
              <a:rPr lang="en-US" sz="1800" b="0" i="0" u="none" strike="noStrike" cap="none" dirty="0">
                <a:solidFill>
                  <a:srgbClr val="000000"/>
                </a:solidFill>
                <a:latin typeface="+mn-lt"/>
                <a:ea typeface="Helvetica Neue"/>
                <a:cs typeface="Helvetica Neue"/>
                <a:sym typeface="Helvetica Neue"/>
              </a:rPr>
              <a:t> to meet the diverse needs of children</a:t>
            </a:r>
            <a:endParaRPr sz="1800" dirty="0">
              <a:latin typeface="+mn-lt"/>
            </a:endParaRPr>
          </a:p>
        </p:txBody>
      </p:sp>
      <p:sp>
        <p:nvSpPr>
          <p:cNvPr id="913" name="Google Shape;913;p42"/>
          <p:cNvSpPr txBox="1"/>
          <p:nvPr/>
        </p:nvSpPr>
        <p:spPr>
          <a:xfrm>
            <a:off x="9144912" y="3263353"/>
            <a:ext cx="2323188"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Regular monitoring, and the ability to respond to concerns, is essential for children in all types of alternative care</a:t>
            </a:r>
            <a:endParaRPr sz="18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82" name="Google Shape;282;p4"/>
          <p:cNvSpPr/>
          <p:nvPr/>
        </p:nvSpPr>
        <p:spPr>
          <a:xfrm>
            <a:off x="8220929" y="2340496"/>
            <a:ext cx="2002572" cy="40918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3" name="Google Shape;283;p4"/>
          <p:cNvSpPr txBox="1">
            <a:spLocks noGrp="1"/>
          </p:cNvSpPr>
          <p:nvPr>
            <p:ph type="title"/>
          </p:nvPr>
        </p:nvSpPr>
        <p:spPr>
          <a:xfrm>
            <a:off x="1015377"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Module aim</a:t>
            </a:r>
            <a:br>
              <a:rPr lang="en-US" dirty="0"/>
            </a:br>
            <a:r>
              <a:rPr lang="en-CA" sz="2400" b="1" dirty="0">
                <a:solidFill>
                  <a:schemeClr val="accent2">
                    <a:lumMod val="75000"/>
                  </a:schemeClr>
                </a:solidFill>
                <a:highlight>
                  <a:srgbClr val="FFFF00"/>
                </a:highlight>
                <a:latin typeface="Garamond"/>
              </a:rPr>
              <a:t>ADAPT</a:t>
            </a:r>
            <a:endParaRPr dirty="0"/>
          </a:p>
        </p:txBody>
      </p:sp>
      <p:sp>
        <p:nvSpPr>
          <p:cNvPr id="284" name="Google Shape;284;p4"/>
          <p:cNvSpPr/>
          <p:nvPr/>
        </p:nvSpPr>
        <p:spPr>
          <a:xfrm>
            <a:off x="8220929" y="3648073"/>
            <a:ext cx="897671" cy="40918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 name="Google Shape;282;p4">
            <a:extLst>
              <a:ext uri="{FF2B5EF4-FFF2-40B4-BE49-F238E27FC236}">
                <a16:creationId xmlns:a16="http://schemas.microsoft.com/office/drawing/2014/main" id="{E423610B-5343-40F9-6F87-D81BADE573B1}"/>
              </a:ext>
            </a:extLst>
          </p:cNvPr>
          <p:cNvSpPr/>
          <p:nvPr/>
        </p:nvSpPr>
        <p:spPr>
          <a:xfrm>
            <a:off x="6735428" y="2786808"/>
            <a:ext cx="1748172" cy="40918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 name="Google Shape;284;p4">
            <a:extLst>
              <a:ext uri="{FF2B5EF4-FFF2-40B4-BE49-F238E27FC236}">
                <a16:creationId xmlns:a16="http://schemas.microsoft.com/office/drawing/2014/main" id="{F721B317-592B-B57D-28B5-8E278513E126}"/>
              </a:ext>
            </a:extLst>
          </p:cNvPr>
          <p:cNvSpPr/>
          <p:nvPr/>
        </p:nvSpPr>
        <p:spPr>
          <a:xfrm>
            <a:off x="6735428" y="4091675"/>
            <a:ext cx="2472072" cy="40918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Google Shape;284;p4">
            <a:extLst>
              <a:ext uri="{FF2B5EF4-FFF2-40B4-BE49-F238E27FC236}">
                <a16:creationId xmlns:a16="http://schemas.microsoft.com/office/drawing/2014/main" id="{05D42BE7-FBD5-D21E-C430-A0A0B8B93CA2}"/>
              </a:ext>
            </a:extLst>
          </p:cNvPr>
          <p:cNvSpPr/>
          <p:nvPr/>
        </p:nvSpPr>
        <p:spPr>
          <a:xfrm>
            <a:off x="6735428" y="4509338"/>
            <a:ext cx="2802272" cy="40918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 name="Google Shape;284;p4">
            <a:extLst>
              <a:ext uri="{FF2B5EF4-FFF2-40B4-BE49-F238E27FC236}">
                <a16:creationId xmlns:a16="http://schemas.microsoft.com/office/drawing/2014/main" id="{F859F07E-A247-C98A-656B-075DD4279645}"/>
              </a:ext>
            </a:extLst>
          </p:cNvPr>
          <p:cNvSpPr/>
          <p:nvPr/>
        </p:nvSpPr>
        <p:spPr>
          <a:xfrm>
            <a:off x="7958764" y="4952940"/>
            <a:ext cx="2558571" cy="40918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5" name="Google Shape;285;p4"/>
          <p:cNvSpPr txBox="1"/>
          <p:nvPr/>
        </p:nvSpPr>
        <p:spPr>
          <a:xfrm>
            <a:off x="6735428" y="1443841"/>
            <a:ext cx="3794607"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Helvetica Neue"/>
              <a:buNone/>
            </a:pPr>
            <a:r>
              <a:rPr lang="en-US" sz="2800" b="1" i="0" u="none" strike="noStrike" cap="none" dirty="0">
                <a:solidFill>
                  <a:srgbClr val="FFFFFF"/>
                </a:solidFill>
                <a:latin typeface="+mn-lt"/>
                <a:ea typeface="Helvetica Neue"/>
                <a:cs typeface="Helvetica Neue"/>
                <a:sym typeface="Helvetica Neue"/>
              </a:rPr>
              <a:t>To provide participants with the in depth knowledge and skills required to support UASC through case management, alternative care and/or family tracing. </a:t>
            </a:r>
            <a:endParaRPr sz="2800" b="1" i="0" u="none" strike="noStrike" cap="none" dirty="0">
              <a:solidFill>
                <a:srgbClr val="FFFFFF"/>
              </a:solidFill>
              <a:latin typeface="+mn-lt"/>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43"/>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4.3 </a:t>
            </a:r>
            <a:br>
              <a:rPr lang="en-US" sz="2400" dirty="0"/>
            </a:br>
            <a:r>
              <a:rPr lang="en-US" sz="2400" dirty="0"/>
              <a:t> </a:t>
            </a:r>
            <a:br>
              <a:rPr lang="en-US" dirty="0"/>
            </a:br>
            <a:r>
              <a:rPr lang="en-US" dirty="0"/>
              <a:t>Establishing Community Based Care</a:t>
            </a:r>
            <a:endParaRPr dirty="0"/>
          </a:p>
        </p:txBody>
      </p:sp>
      <p:sp>
        <p:nvSpPr>
          <p:cNvPr id="3" name="Google Shape;191;p14">
            <a:extLst>
              <a:ext uri="{FF2B5EF4-FFF2-40B4-BE49-F238E27FC236}">
                <a16:creationId xmlns:a16="http://schemas.microsoft.com/office/drawing/2014/main" id="{1134EE9D-02B4-1407-7697-CF9854A3FEE8}"/>
              </a:ext>
            </a:extLst>
          </p:cNvPr>
          <p:cNvSpPr txBox="1"/>
          <p:nvPr/>
        </p:nvSpPr>
        <p:spPr>
          <a:xfrm>
            <a:off x="6381004" y="11981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CC23B660-642D-3728-A291-9512B906239C}"/>
              </a:ext>
            </a:extLst>
          </p:cNvPr>
          <p:cNvSpPr txBox="1"/>
          <p:nvPr/>
        </p:nvSpPr>
        <p:spPr>
          <a:xfrm>
            <a:off x="7251032" y="2235850"/>
            <a:ext cx="4171275" cy="371507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the procedures and measures needed to establish and support community-based care options where these are not in place</a:t>
            </a: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a:lnSpc>
                <a:spcPct val="107000"/>
              </a:lnSpc>
              <a:buSzPts val="2400"/>
            </a:pPr>
            <a:r>
              <a:rPr lang="en-US" sz="2200" b="0" i="0" u="none" strike="noStrike" cap="none" dirty="0">
                <a:solidFill>
                  <a:srgbClr val="000000"/>
                </a:solidFill>
                <a:latin typeface="Arial"/>
                <a:ea typeface="Arial"/>
                <a:cs typeface="Arial"/>
                <a:sym typeface="Arial"/>
              </a:rPr>
              <a:t>Describe the elements of the case plan required to support community based care placements</a:t>
            </a:r>
            <a:r>
              <a:rPr lang="en-US" sz="2200" dirty="0"/>
              <a:t> </a:t>
            </a:r>
            <a:endParaRPr lang="en-US" sz="2200" b="0" i="0" u="none" strike="noStrike" cap="none" dirty="0">
              <a:solidFill>
                <a:srgbClr val="000000"/>
              </a:solidFill>
              <a:latin typeface="Arial"/>
              <a:ea typeface="Arial"/>
              <a:cs typeface="Arial"/>
            </a:endParaRPr>
          </a:p>
        </p:txBody>
      </p:sp>
      <p:grpSp>
        <p:nvGrpSpPr>
          <p:cNvPr id="5" name="Google Shape;194;p14">
            <a:extLst>
              <a:ext uri="{FF2B5EF4-FFF2-40B4-BE49-F238E27FC236}">
                <a16:creationId xmlns:a16="http://schemas.microsoft.com/office/drawing/2014/main" id="{7783D0E4-6DC9-5BDF-E0A4-598611B71478}"/>
              </a:ext>
            </a:extLst>
          </p:cNvPr>
          <p:cNvGrpSpPr/>
          <p:nvPr/>
        </p:nvGrpSpPr>
        <p:grpSpPr>
          <a:xfrm>
            <a:off x="6381004" y="23303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B1CC3723-A7D0-B32D-09F9-CBF73902880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B269572C-7611-840E-A25C-A4AE44DA943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8" name="Google Shape;194;p14">
            <a:extLst>
              <a:ext uri="{FF2B5EF4-FFF2-40B4-BE49-F238E27FC236}">
                <a16:creationId xmlns:a16="http://schemas.microsoft.com/office/drawing/2014/main" id="{C1D44F64-4ADA-FE21-7D7D-44CF3C5CE951}"/>
              </a:ext>
            </a:extLst>
          </p:cNvPr>
          <p:cNvGrpSpPr/>
          <p:nvPr/>
        </p:nvGrpSpPr>
        <p:grpSpPr>
          <a:xfrm>
            <a:off x="6381004" y="4518856"/>
            <a:ext cx="560331" cy="592814"/>
            <a:chOff x="243840" y="1676400"/>
            <a:chExt cx="701040" cy="741680"/>
          </a:xfrm>
          <a:solidFill>
            <a:schemeClr val="accent2">
              <a:lumMod val="75000"/>
            </a:schemeClr>
          </a:solidFill>
        </p:grpSpPr>
        <p:sp>
          <p:nvSpPr>
            <p:cNvPr id="9" name="Google Shape;195;p14">
              <a:extLst>
                <a:ext uri="{FF2B5EF4-FFF2-40B4-BE49-F238E27FC236}">
                  <a16:creationId xmlns:a16="http://schemas.microsoft.com/office/drawing/2014/main" id="{E1AE1446-33C6-ED0C-A13C-77475B9DF51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0" name="Google Shape;196;p14">
              <a:extLst>
                <a:ext uri="{FF2B5EF4-FFF2-40B4-BE49-F238E27FC236}">
                  <a16:creationId xmlns:a16="http://schemas.microsoft.com/office/drawing/2014/main" id="{A913DDA2-F22F-866A-290C-EDDC9066488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44"/>
          <p:cNvSpPr/>
          <p:nvPr/>
        </p:nvSpPr>
        <p:spPr>
          <a:xfrm>
            <a:off x="0" y="1549400"/>
            <a:ext cx="11836400" cy="4319116"/>
          </a:xfrm>
          <a:prstGeom prst="rightArrow">
            <a:avLst>
              <a:gd name="adj1" fmla="val 50000"/>
              <a:gd name="adj2" fmla="val 50000"/>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4" name="Google Shape;934;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CA" dirty="0"/>
              <a:t>Steps before alternative care placement</a:t>
            </a:r>
            <a:endParaRPr dirty="0"/>
          </a:p>
        </p:txBody>
      </p:sp>
      <p:sp>
        <p:nvSpPr>
          <p:cNvPr id="936" name="Google Shape;936;p44"/>
          <p:cNvSpPr/>
          <p:nvPr/>
        </p:nvSpPr>
        <p:spPr>
          <a:xfrm>
            <a:off x="523308" y="3041473"/>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600" dirty="0">
                <a:solidFill>
                  <a:srgbClr val="000000"/>
                </a:solidFill>
                <a:latin typeface="+mn-lt"/>
                <a:ea typeface="Calibri"/>
                <a:cs typeface="Calibri"/>
                <a:sym typeface="Calibri"/>
              </a:rPr>
              <a:t>Foster carers and mentors for supported independent living selected, screened, trained and prepared</a:t>
            </a:r>
            <a:endParaRPr sz="1600" dirty="0">
              <a:solidFill>
                <a:srgbClr val="000000"/>
              </a:solidFill>
              <a:latin typeface="+mn-lt"/>
              <a:ea typeface="Calibri"/>
              <a:cs typeface="Calibri"/>
              <a:sym typeface="Calibri"/>
            </a:endParaRPr>
          </a:p>
        </p:txBody>
      </p:sp>
      <p:sp>
        <p:nvSpPr>
          <p:cNvPr id="937" name="Google Shape;937;p44"/>
          <p:cNvSpPr/>
          <p:nvPr/>
        </p:nvSpPr>
        <p:spPr>
          <a:xfrm>
            <a:off x="2635503" y="3041473"/>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600" dirty="0">
                <a:solidFill>
                  <a:srgbClr val="000000"/>
                </a:solidFill>
                <a:latin typeface="+mn-lt"/>
                <a:ea typeface="Calibri"/>
                <a:cs typeface="Calibri"/>
                <a:sym typeface="Calibri"/>
              </a:rPr>
              <a:t>Supervision /support arrangements for foster carer/mentor agreed</a:t>
            </a:r>
            <a:endParaRPr sz="1600" dirty="0">
              <a:solidFill>
                <a:srgbClr val="000000"/>
              </a:solidFill>
              <a:latin typeface="+mn-lt"/>
              <a:ea typeface="Calibri"/>
              <a:cs typeface="Calibri"/>
              <a:sym typeface="Calibri"/>
            </a:endParaRPr>
          </a:p>
        </p:txBody>
      </p:sp>
      <p:sp>
        <p:nvSpPr>
          <p:cNvPr id="938" name="Google Shape;938;p44"/>
          <p:cNvSpPr/>
          <p:nvPr/>
        </p:nvSpPr>
        <p:spPr>
          <a:xfrm>
            <a:off x="4747698" y="3071628"/>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600" dirty="0">
                <a:solidFill>
                  <a:srgbClr val="000000"/>
                </a:solidFill>
                <a:latin typeface="+mn-lt"/>
                <a:ea typeface="Calibri"/>
                <a:cs typeface="Calibri"/>
                <a:sym typeface="Calibri"/>
              </a:rPr>
              <a:t>Agreement is in place which clearly outlines expectations of the caregiving family /mentor and supporting agency</a:t>
            </a:r>
            <a:endParaRPr sz="1600" dirty="0">
              <a:solidFill>
                <a:srgbClr val="000000"/>
              </a:solidFill>
              <a:latin typeface="+mn-lt"/>
              <a:ea typeface="Calibri"/>
              <a:cs typeface="Calibri"/>
              <a:sym typeface="Calibri"/>
            </a:endParaRPr>
          </a:p>
        </p:txBody>
      </p:sp>
      <p:sp>
        <p:nvSpPr>
          <p:cNvPr id="939" name="Google Shape;939;p44"/>
          <p:cNvSpPr/>
          <p:nvPr/>
        </p:nvSpPr>
        <p:spPr>
          <a:xfrm>
            <a:off x="6859893" y="3071627"/>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600" dirty="0">
                <a:solidFill>
                  <a:srgbClr val="000000"/>
                </a:solidFill>
                <a:latin typeface="+mn-lt"/>
                <a:ea typeface="Calibri"/>
                <a:cs typeface="Calibri"/>
                <a:sym typeface="Calibri"/>
              </a:rPr>
              <a:t>Matching the child to the caregiving family is complete</a:t>
            </a:r>
            <a:endParaRPr sz="1600" dirty="0">
              <a:solidFill>
                <a:srgbClr val="000000"/>
              </a:solidFill>
              <a:latin typeface="+mn-lt"/>
              <a:ea typeface="Calibri"/>
              <a:cs typeface="Calibri"/>
              <a:sym typeface="Calibri"/>
            </a:endParaRPr>
          </a:p>
        </p:txBody>
      </p:sp>
      <p:sp>
        <p:nvSpPr>
          <p:cNvPr id="940" name="Google Shape;940;p44"/>
          <p:cNvSpPr/>
          <p:nvPr/>
        </p:nvSpPr>
        <p:spPr>
          <a:xfrm>
            <a:off x="8972090" y="3071628"/>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600" dirty="0">
                <a:solidFill>
                  <a:srgbClr val="000000"/>
                </a:solidFill>
                <a:latin typeface="+mn-lt"/>
                <a:ea typeface="Calibri"/>
                <a:cs typeface="Calibri"/>
                <a:sym typeface="Calibri"/>
              </a:rPr>
              <a:t>Child and family have been prepared for the placement</a:t>
            </a:r>
            <a:endParaRPr sz="1600" dirty="0">
              <a:solidFill>
                <a:srgbClr val="000000"/>
              </a:solidFill>
              <a:latin typeface="+mn-lt"/>
              <a:ea typeface="Calibri"/>
              <a:cs typeface="Calibri"/>
              <a:sym typeface="Calibri"/>
            </a:endParaRPr>
          </a:p>
        </p:txBody>
      </p:sp>
      <p:sp>
        <p:nvSpPr>
          <p:cNvPr id="3" name="TextBox 2">
            <a:extLst>
              <a:ext uri="{FF2B5EF4-FFF2-40B4-BE49-F238E27FC236}">
                <a16:creationId xmlns:a16="http://schemas.microsoft.com/office/drawing/2014/main" id="{281E3D8B-63EE-C9CB-3234-11BDDE1AA9DA}"/>
              </a:ext>
            </a:extLst>
          </p:cNvPr>
          <p:cNvSpPr txBox="1"/>
          <p:nvPr/>
        </p:nvSpPr>
        <p:spPr>
          <a:xfrm>
            <a:off x="523308" y="1911027"/>
            <a:ext cx="9115992" cy="369332"/>
          </a:xfrm>
          <a:prstGeom prst="rect">
            <a:avLst/>
          </a:prstGeom>
          <a:noFill/>
        </p:spPr>
        <p:txBody>
          <a:bodyPr wrap="square">
            <a:spAutoFit/>
          </a:bodyPr>
          <a:lstStyle/>
          <a:p>
            <a:pPr marL="0" marR="0" lvl="0" indent="0" algn="l" rtl="0">
              <a:lnSpc>
                <a:spcPct val="100000"/>
              </a:lnSpc>
              <a:spcBef>
                <a:spcPts val="0"/>
              </a:spcBef>
              <a:spcAft>
                <a:spcPts val="0"/>
              </a:spcAft>
              <a:buClr>
                <a:srgbClr val="FFFFFF"/>
              </a:buClr>
              <a:buSzPts val="2800"/>
              <a:buFont typeface="Calibri"/>
              <a:buNone/>
            </a:pPr>
            <a:r>
              <a:rPr lang="en-US" sz="1800" b="1" i="0" u="none" strike="noStrike" cap="none" dirty="0">
                <a:solidFill>
                  <a:schemeClr val="tx1"/>
                </a:solidFill>
                <a:latin typeface="+mn-lt"/>
                <a:ea typeface="Calibri"/>
                <a:cs typeface="Calibri"/>
                <a:sym typeface="Calibri"/>
              </a:rPr>
              <a:t>The following needs to be in place before the alternative care placement begins:</a:t>
            </a:r>
            <a:endParaRPr lang="en-US" sz="1800" b="1" dirty="0">
              <a:solidFill>
                <a:schemeClr val="tx1"/>
              </a:solidFill>
              <a:latin typeface="+mn-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8" name="Google Shape;936;p44">
            <a:extLst>
              <a:ext uri="{FF2B5EF4-FFF2-40B4-BE49-F238E27FC236}">
                <a16:creationId xmlns:a16="http://schemas.microsoft.com/office/drawing/2014/main" id="{2089F421-7C2E-0E5A-EA4D-9973B017DF2A}"/>
              </a:ext>
            </a:extLst>
          </p:cNvPr>
          <p:cNvSpPr/>
          <p:nvPr/>
        </p:nvSpPr>
        <p:spPr>
          <a:xfrm>
            <a:off x="906918" y="2409998"/>
            <a:ext cx="4969024" cy="673100"/>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Purpose / expected length of placement</a:t>
            </a:r>
          </a:p>
        </p:txBody>
      </p:sp>
      <p:sp>
        <p:nvSpPr>
          <p:cNvPr id="9" name="Google Shape;936;p44">
            <a:extLst>
              <a:ext uri="{FF2B5EF4-FFF2-40B4-BE49-F238E27FC236}">
                <a16:creationId xmlns:a16="http://schemas.microsoft.com/office/drawing/2014/main" id="{81D80A30-7638-3309-E036-02ECB77D240C}"/>
              </a:ext>
            </a:extLst>
          </p:cNvPr>
          <p:cNvSpPr/>
          <p:nvPr/>
        </p:nvSpPr>
        <p:spPr>
          <a:xfrm>
            <a:off x="906918" y="3366296"/>
            <a:ext cx="4969024" cy="1793517"/>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chemeClr val="tx1"/>
                </a:solidFill>
                <a:effectLst/>
                <a:latin typeface="+mj-lt"/>
                <a:ea typeface="Calibri" panose="020F0502020204030204" pitchFamily="34" charset="0"/>
                <a:cs typeface="Arial" panose="020B0604020202020204" pitchFamily="34" charset="0"/>
              </a:rPr>
              <a:t>Agency/actor responsible for implementing the case plan and monitoring wellbeing of child in care placement</a:t>
            </a:r>
          </a:p>
          <a:p>
            <a:pPr marL="641350" marR="0" lvl="0" indent="-285750" rtl="0">
              <a:spcBef>
                <a:spcPts val="0"/>
              </a:spcBef>
              <a:spcAft>
                <a:spcPts val="0"/>
              </a:spcAft>
              <a:buFont typeface="Arial" panose="020B0604020202020204" pitchFamily="34" charset="0"/>
              <a:buChar char="•"/>
            </a:pPr>
            <a:r>
              <a:rPr lang="en-US" sz="1800" dirty="0">
                <a:solidFill>
                  <a:schemeClr val="tx1"/>
                </a:solidFill>
                <a:latin typeface="+mj-lt"/>
                <a:ea typeface="Calibri"/>
                <a:cs typeface="Calibri"/>
                <a:sym typeface="Calibri"/>
              </a:rPr>
              <a:t>How: remote/in person</a:t>
            </a:r>
          </a:p>
          <a:p>
            <a:pPr marL="641350" indent="-285750">
              <a:buFont typeface="Arial" panose="020B0604020202020204" pitchFamily="34" charset="0"/>
              <a:buChar char="•"/>
            </a:pPr>
            <a:r>
              <a:rPr lang="en-US" sz="1800" dirty="0">
                <a:solidFill>
                  <a:schemeClr val="tx1"/>
                </a:solidFill>
                <a:latin typeface="+mj-lt"/>
                <a:ea typeface="Calibri"/>
                <a:cs typeface="Calibri"/>
                <a:sym typeface="Calibri"/>
              </a:rPr>
              <a:t>When: weekly </a:t>
            </a:r>
            <a:r>
              <a:rPr lang="en-US" sz="1800" dirty="0">
                <a:solidFill>
                  <a:srgbClr val="000000"/>
                </a:solidFill>
                <a:latin typeface="+mn-lt"/>
                <a:ea typeface="Calibri"/>
                <a:cs typeface="Calibri"/>
                <a:sym typeface="Calibri"/>
              </a:rPr>
              <a:t>for the first few weeks</a:t>
            </a:r>
          </a:p>
        </p:txBody>
      </p:sp>
      <p:sp>
        <p:nvSpPr>
          <p:cNvPr id="946" name="Google Shape;946;p4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sz="3200" dirty="0"/>
              <a:t>Developing the case plan 1/2</a:t>
            </a:r>
            <a:endParaRPr dirty="0"/>
          </a:p>
        </p:txBody>
      </p:sp>
      <p:sp>
        <p:nvSpPr>
          <p:cNvPr id="963" name="Google Shape;963;p45"/>
          <p:cNvSpPr txBox="1"/>
          <p:nvPr/>
        </p:nvSpPr>
        <p:spPr>
          <a:xfrm>
            <a:off x="697624" y="1513541"/>
            <a:ext cx="1079675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mn-lt"/>
                <a:ea typeface="Calibri"/>
                <a:cs typeface="Calibri"/>
                <a:sym typeface="Calibri"/>
              </a:rPr>
              <a:t>Involve child (according to age and capacity) and caregivers, and include:</a:t>
            </a:r>
            <a:endParaRPr lang="en-GB" sz="1800" b="1" dirty="0">
              <a:latin typeface="+mn-lt"/>
            </a:endParaRPr>
          </a:p>
        </p:txBody>
      </p:sp>
      <p:sp>
        <p:nvSpPr>
          <p:cNvPr id="4" name="Isosceles Triangle 3">
            <a:extLst>
              <a:ext uri="{FF2B5EF4-FFF2-40B4-BE49-F238E27FC236}">
                <a16:creationId xmlns:a16="http://schemas.microsoft.com/office/drawing/2014/main" id="{C6A7522F-BD73-0466-E098-D94E769B3C1C}"/>
              </a:ext>
            </a:extLst>
          </p:cNvPr>
          <p:cNvSpPr/>
          <p:nvPr/>
        </p:nvSpPr>
        <p:spPr>
          <a:xfrm rot="5400000">
            <a:off x="522850" y="2584931"/>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Isosceles Triangle 4">
            <a:extLst>
              <a:ext uri="{FF2B5EF4-FFF2-40B4-BE49-F238E27FC236}">
                <a16:creationId xmlns:a16="http://schemas.microsoft.com/office/drawing/2014/main" id="{D919EE8B-F742-93A6-55F4-93C361E9B39C}"/>
              </a:ext>
            </a:extLst>
          </p:cNvPr>
          <p:cNvSpPr/>
          <p:nvPr/>
        </p:nvSpPr>
        <p:spPr>
          <a:xfrm rot="5400000">
            <a:off x="522850" y="3715088"/>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Google Shape;936;p44">
            <a:extLst>
              <a:ext uri="{FF2B5EF4-FFF2-40B4-BE49-F238E27FC236}">
                <a16:creationId xmlns:a16="http://schemas.microsoft.com/office/drawing/2014/main" id="{8AA6E549-A7E2-2FD1-926C-228726874169}"/>
              </a:ext>
            </a:extLst>
          </p:cNvPr>
          <p:cNvSpPr/>
          <p:nvPr/>
        </p:nvSpPr>
        <p:spPr>
          <a:xfrm>
            <a:off x="6567752" y="2410562"/>
            <a:ext cx="4969024" cy="840897"/>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Agency/actor responsible for wider case management (if different)</a:t>
            </a:r>
          </a:p>
        </p:txBody>
      </p:sp>
      <p:sp>
        <p:nvSpPr>
          <p:cNvPr id="6" name="Isosceles Triangle 5">
            <a:extLst>
              <a:ext uri="{FF2B5EF4-FFF2-40B4-BE49-F238E27FC236}">
                <a16:creationId xmlns:a16="http://schemas.microsoft.com/office/drawing/2014/main" id="{EB8B4257-E03B-168C-1AD7-FC1F3E569D1E}"/>
              </a:ext>
            </a:extLst>
          </p:cNvPr>
          <p:cNvSpPr/>
          <p:nvPr/>
        </p:nvSpPr>
        <p:spPr>
          <a:xfrm rot="5400000">
            <a:off x="6231202" y="2639162"/>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Google Shape;936;p44">
            <a:extLst>
              <a:ext uri="{FF2B5EF4-FFF2-40B4-BE49-F238E27FC236}">
                <a16:creationId xmlns:a16="http://schemas.microsoft.com/office/drawing/2014/main" id="{58EF4430-F854-492B-0D50-29DB2B14D797}"/>
              </a:ext>
            </a:extLst>
          </p:cNvPr>
          <p:cNvSpPr/>
          <p:nvPr/>
        </p:nvSpPr>
        <p:spPr>
          <a:xfrm>
            <a:off x="6567752" y="3542494"/>
            <a:ext cx="4969024" cy="637411"/>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Child’s preparation for the placement</a:t>
            </a:r>
          </a:p>
        </p:txBody>
      </p:sp>
      <p:sp>
        <p:nvSpPr>
          <p:cNvPr id="12" name="Isosceles Triangle 11">
            <a:extLst>
              <a:ext uri="{FF2B5EF4-FFF2-40B4-BE49-F238E27FC236}">
                <a16:creationId xmlns:a16="http://schemas.microsoft.com/office/drawing/2014/main" id="{4273CAB6-CFA5-6BC6-64C3-CE8270B9D8C6}"/>
              </a:ext>
            </a:extLst>
          </p:cNvPr>
          <p:cNvSpPr/>
          <p:nvPr/>
        </p:nvSpPr>
        <p:spPr>
          <a:xfrm rot="5400000">
            <a:off x="6231202" y="3733603"/>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Google Shape;936;p44">
            <a:extLst>
              <a:ext uri="{FF2B5EF4-FFF2-40B4-BE49-F238E27FC236}">
                <a16:creationId xmlns:a16="http://schemas.microsoft.com/office/drawing/2014/main" id="{B3FC50DC-343F-5036-F23E-FE9D41550119}"/>
              </a:ext>
            </a:extLst>
          </p:cNvPr>
          <p:cNvSpPr/>
          <p:nvPr/>
        </p:nvSpPr>
        <p:spPr>
          <a:xfrm>
            <a:off x="6567752" y="4539299"/>
            <a:ext cx="4969024" cy="840897"/>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Names and contact details for caseworker/supervisor </a:t>
            </a:r>
          </a:p>
        </p:txBody>
      </p:sp>
      <p:sp>
        <p:nvSpPr>
          <p:cNvPr id="14" name="Isosceles Triangle 13">
            <a:extLst>
              <a:ext uri="{FF2B5EF4-FFF2-40B4-BE49-F238E27FC236}">
                <a16:creationId xmlns:a16="http://schemas.microsoft.com/office/drawing/2014/main" id="{A628BC26-7DAF-B0E0-419A-758E44F84D41}"/>
              </a:ext>
            </a:extLst>
          </p:cNvPr>
          <p:cNvSpPr/>
          <p:nvPr/>
        </p:nvSpPr>
        <p:spPr>
          <a:xfrm rot="5400000">
            <a:off x="6231202" y="4767899"/>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sz="3200" dirty="0"/>
              <a:t>Developing the case plan 2/2</a:t>
            </a:r>
            <a:endParaRPr dirty="0"/>
          </a:p>
        </p:txBody>
      </p:sp>
      <p:sp>
        <p:nvSpPr>
          <p:cNvPr id="2" name="Google Shape;936;p44">
            <a:extLst>
              <a:ext uri="{FF2B5EF4-FFF2-40B4-BE49-F238E27FC236}">
                <a16:creationId xmlns:a16="http://schemas.microsoft.com/office/drawing/2014/main" id="{30D6DD38-4925-0078-16AB-8A95B836A66C}"/>
              </a:ext>
            </a:extLst>
          </p:cNvPr>
          <p:cNvSpPr/>
          <p:nvPr/>
        </p:nvSpPr>
        <p:spPr>
          <a:xfrm>
            <a:off x="906918" y="1483561"/>
            <a:ext cx="4969024" cy="1601973"/>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Services the child requires in the care setting e.g. psychosocial support.</a:t>
            </a:r>
          </a:p>
          <a:p>
            <a:pPr marL="641350" indent="-285750">
              <a:buFont typeface="Arial" panose="020B0604020202020204" pitchFamily="34" charset="0"/>
              <a:buChar char="•"/>
            </a:pPr>
            <a:r>
              <a:rPr lang="en-US" sz="1800" dirty="0">
                <a:solidFill>
                  <a:srgbClr val="000000"/>
                </a:solidFill>
                <a:latin typeface="+mn-lt"/>
                <a:ea typeface="Calibri"/>
                <a:cs typeface="Calibri"/>
                <a:sym typeface="Calibri"/>
              </a:rPr>
              <a:t>Who? Caseworker or specialist? When? Where?</a:t>
            </a:r>
          </a:p>
        </p:txBody>
      </p:sp>
      <p:sp>
        <p:nvSpPr>
          <p:cNvPr id="3" name="Isosceles Triangle 2">
            <a:extLst>
              <a:ext uri="{FF2B5EF4-FFF2-40B4-BE49-F238E27FC236}">
                <a16:creationId xmlns:a16="http://schemas.microsoft.com/office/drawing/2014/main" id="{46D3EC71-E908-48B0-2E4A-1EA3FBB26B4E}"/>
              </a:ext>
            </a:extLst>
          </p:cNvPr>
          <p:cNvSpPr/>
          <p:nvPr/>
        </p:nvSpPr>
        <p:spPr>
          <a:xfrm rot="5400000">
            <a:off x="522850" y="1771420"/>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Google Shape;936;p44">
            <a:extLst>
              <a:ext uri="{FF2B5EF4-FFF2-40B4-BE49-F238E27FC236}">
                <a16:creationId xmlns:a16="http://schemas.microsoft.com/office/drawing/2014/main" id="{894E8E65-8176-50A8-AB52-DA971FD93523}"/>
              </a:ext>
            </a:extLst>
          </p:cNvPr>
          <p:cNvSpPr/>
          <p:nvPr/>
        </p:nvSpPr>
        <p:spPr>
          <a:xfrm>
            <a:off x="906918" y="3429000"/>
            <a:ext cx="4969024" cy="868968"/>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Plans for tracing and contact with family members</a:t>
            </a:r>
          </a:p>
        </p:txBody>
      </p:sp>
      <p:sp>
        <p:nvSpPr>
          <p:cNvPr id="7" name="Isosceles Triangle 6">
            <a:extLst>
              <a:ext uri="{FF2B5EF4-FFF2-40B4-BE49-F238E27FC236}">
                <a16:creationId xmlns:a16="http://schemas.microsoft.com/office/drawing/2014/main" id="{1493A7E2-0E80-C7E9-F8DD-E34824002342}"/>
              </a:ext>
            </a:extLst>
          </p:cNvPr>
          <p:cNvSpPr/>
          <p:nvPr/>
        </p:nvSpPr>
        <p:spPr>
          <a:xfrm rot="5400000">
            <a:off x="522850" y="3716858"/>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Google Shape;936;p44">
            <a:extLst>
              <a:ext uri="{FF2B5EF4-FFF2-40B4-BE49-F238E27FC236}">
                <a16:creationId xmlns:a16="http://schemas.microsoft.com/office/drawing/2014/main" id="{A3AFFF53-492F-98E0-5600-FF14CDC9F1AB}"/>
              </a:ext>
            </a:extLst>
          </p:cNvPr>
          <p:cNvSpPr/>
          <p:nvPr/>
        </p:nvSpPr>
        <p:spPr>
          <a:xfrm>
            <a:off x="906918" y="4636712"/>
            <a:ext cx="4969024" cy="673100"/>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Referrals e.g. for medical care </a:t>
            </a:r>
          </a:p>
        </p:txBody>
      </p:sp>
      <p:sp>
        <p:nvSpPr>
          <p:cNvPr id="9" name="Isosceles Triangle 8">
            <a:extLst>
              <a:ext uri="{FF2B5EF4-FFF2-40B4-BE49-F238E27FC236}">
                <a16:creationId xmlns:a16="http://schemas.microsoft.com/office/drawing/2014/main" id="{EAA96578-13E1-B62E-B471-43217538A0F3}"/>
              </a:ext>
            </a:extLst>
          </p:cNvPr>
          <p:cNvSpPr/>
          <p:nvPr/>
        </p:nvSpPr>
        <p:spPr>
          <a:xfrm rot="5400000">
            <a:off x="522850" y="4811486"/>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Google Shape;936;p44">
            <a:extLst>
              <a:ext uri="{FF2B5EF4-FFF2-40B4-BE49-F238E27FC236}">
                <a16:creationId xmlns:a16="http://schemas.microsoft.com/office/drawing/2014/main" id="{BC263FE4-9AEF-BD3F-D767-945C99B58FEC}"/>
              </a:ext>
            </a:extLst>
          </p:cNvPr>
          <p:cNvSpPr/>
          <p:nvPr/>
        </p:nvSpPr>
        <p:spPr>
          <a:xfrm>
            <a:off x="6536067" y="1483562"/>
            <a:ext cx="4969024" cy="1200994"/>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Guidance/procedures for actions in the event of child abuse, exploitation or neglect</a:t>
            </a:r>
          </a:p>
        </p:txBody>
      </p:sp>
      <p:sp>
        <p:nvSpPr>
          <p:cNvPr id="11" name="Isosceles Triangle 10">
            <a:extLst>
              <a:ext uri="{FF2B5EF4-FFF2-40B4-BE49-F238E27FC236}">
                <a16:creationId xmlns:a16="http://schemas.microsoft.com/office/drawing/2014/main" id="{E954872D-F67C-1197-9EE4-1236C9B336D8}"/>
              </a:ext>
            </a:extLst>
          </p:cNvPr>
          <p:cNvSpPr/>
          <p:nvPr/>
        </p:nvSpPr>
        <p:spPr>
          <a:xfrm rot="5400000">
            <a:off x="6151999" y="1771420"/>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Google Shape;936;p44">
            <a:extLst>
              <a:ext uri="{FF2B5EF4-FFF2-40B4-BE49-F238E27FC236}">
                <a16:creationId xmlns:a16="http://schemas.microsoft.com/office/drawing/2014/main" id="{70C054E8-79FF-34C3-73E5-C369EEED9D3D}"/>
              </a:ext>
            </a:extLst>
          </p:cNvPr>
          <p:cNvSpPr/>
          <p:nvPr/>
        </p:nvSpPr>
        <p:spPr>
          <a:xfrm>
            <a:off x="6536067" y="2972450"/>
            <a:ext cx="4969024" cy="1503871"/>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Plans for longer-term alternative care (with the current caregiver where possible) if reunification not possible or desirable within the next 12 weeks</a:t>
            </a:r>
          </a:p>
        </p:txBody>
      </p:sp>
      <p:sp>
        <p:nvSpPr>
          <p:cNvPr id="13" name="Isosceles Triangle 12">
            <a:extLst>
              <a:ext uri="{FF2B5EF4-FFF2-40B4-BE49-F238E27FC236}">
                <a16:creationId xmlns:a16="http://schemas.microsoft.com/office/drawing/2014/main" id="{7388D1F9-C647-8E0D-04E9-0D29FE753FB8}"/>
              </a:ext>
            </a:extLst>
          </p:cNvPr>
          <p:cNvSpPr/>
          <p:nvPr/>
        </p:nvSpPr>
        <p:spPr>
          <a:xfrm rot="5400000">
            <a:off x="6151999" y="3260309"/>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Google Shape;936;p44">
            <a:extLst>
              <a:ext uri="{FF2B5EF4-FFF2-40B4-BE49-F238E27FC236}">
                <a16:creationId xmlns:a16="http://schemas.microsoft.com/office/drawing/2014/main" id="{8E3E68E5-C802-1519-45E9-DC435FA6B4E3}"/>
              </a:ext>
            </a:extLst>
          </p:cNvPr>
          <p:cNvSpPr/>
          <p:nvPr/>
        </p:nvSpPr>
        <p:spPr>
          <a:xfrm>
            <a:off x="6536067" y="4746294"/>
            <a:ext cx="4969024" cy="1200994"/>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n-US" sz="1800" dirty="0">
                <a:solidFill>
                  <a:srgbClr val="000000"/>
                </a:solidFill>
                <a:latin typeface="+mn-lt"/>
                <a:ea typeface="Calibri"/>
                <a:cs typeface="Calibri"/>
                <a:sym typeface="Calibri"/>
              </a:rPr>
              <a:t>Date of the next review (within 12 weeks of placement into alternative care and thereafter every 12 weeks)</a:t>
            </a:r>
          </a:p>
        </p:txBody>
      </p:sp>
      <p:sp>
        <p:nvSpPr>
          <p:cNvPr id="15" name="Isosceles Triangle 14">
            <a:extLst>
              <a:ext uri="{FF2B5EF4-FFF2-40B4-BE49-F238E27FC236}">
                <a16:creationId xmlns:a16="http://schemas.microsoft.com/office/drawing/2014/main" id="{766C73C2-6944-C97E-AD0E-EA31DF161E07}"/>
              </a:ext>
            </a:extLst>
          </p:cNvPr>
          <p:cNvSpPr/>
          <p:nvPr/>
        </p:nvSpPr>
        <p:spPr>
          <a:xfrm rot="5400000">
            <a:off x="6151999" y="5034152"/>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4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Family based alternative care of infants</a:t>
            </a:r>
            <a:endParaRPr dirty="0"/>
          </a:p>
        </p:txBody>
      </p:sp>
      <p:sp>
        <p:nvSpPr>
          <p:cNvPr id="995" name="Google Shape;995;p47"/>
          <p:cNvSpPr txBox="1"/>
          <p:nvPr/>
        </p:nvSpPr>
        <p:spPr>
          <a:xfrm>
            <a:off x="1833684" y="2285097"/>
            <a:ext cx="4500669" cy="27943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800"/>
              <a:buFont typeface="Arial"/>
              <a:buNone/>
            </a:pPr>
            <a:r>
              <a:rPr lang="en-US" sz="2800" b="0" i="0" u="none" strike="noStrike" cap="none" dirty="0">
                <a:solidFill>
                  <a:srgbClr val="000000"/>
                </a:solidFill>
                <a:latin typeface="+mn-lt"/>
                <a:ea typeface="Helvetica Neue"/>
                <a:cs typeface="Helvetica Neue"/>
                <a:sym typeface="Helvetica Neue"/>
              </a:rPr>
              <a:t>Assessment and planning must involve Infant and Young Children Feeding (IYCF) or nutrition teams and health care staff i.e. nurses/midwives</a:t>
            </a:r>
            <a:endParaRPr sz="2800" b="0" i="0" u="none" strike="noStrike" cap="none" dirty="0">
              <a:solidFill>
                <a:srgbClr val="000000"/>
              </a:solidFill>
              <a:latin typeface="+mn-lt"/>
              <a:ea typeface="Helvetica Neue"/>
              <a:cs typeface="Helvetica Neue"/>
              <a:sym typeface="Helvetica Neue"/>
            </a:endParaRPr>
          </a:p>
        </p:txBody>
      </p:sp>
      <p:grpSp>
        <p:nvGrpSpPr>
          <p:cNvPr id="13" name="Group 12">
            <a:extLst>
              <a:ext uri="{FF2B5EF4-FFF2-40B4-BE49-F238E27FC236}">
                <a16:creationId xmlns:a16="http://schemas.microsoft.com/office/drawing/2014/main" id="{0EFC4B5B-D627-06E0-08E5-3E74F1298C1F}"/>
              </a:ext>
            </a:extLst>
          </p:cNvPr>
          <p:cNvGrpSpPr/>
          <p:nvPr/>
        </p:nvGrpSpPr>
        <p:grpSpPr>
          <a:xfrm>
            <a:off x="6938717" y="1867172"/>
            <a:ext cx="3046133" cy="3352255"/>
            <a:chOff x="7434017" y="2120900"/>
            <a:chExt cx="2700583" cy="2971979"/>
          </a:xfrm>
        </p:grpSpPr>
        <p:sp>
          <p:nvSpPr>
            <p:cNvPr id="2" name="Oval 1">
              <a:extLst>
                <a:ext uri="{FF2B5EF4-FFF2-40B4-BE49-F238E27FC236}">
                  <a16:creationId xmlns:a16="http://schemas.microsoft.com/office/drawing/2014/main" id="{0D888080-4FE8-C1FA-F516-C9BD4242FEF3}"/>
                </a:ext>
              </a:extLst>
            </p:cNvPr>
            <p:cNvSpPr/>
            <p:nvPr/>
          </p:nvSpPr>
          <p:spPr>
            <a:xfrm>
              <a:off x="8648700" y="2120900"/>
              <a:ext cx="1117600" cy="11176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B6E17704-94B0-8BB3-D1A8-970BB7485576}"/>
                </a:ext>
              </a:extLst>
            </p:cNvPr>
            <p:cNvSpPr/>
            <p:nvPr/>
          </p:nvSpPr>
          <p:spPr>
            <a:xfrm>
              <a:off x="7696200" y="3454579"/>
              <a:ext cx="2438400" cy="16383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Arc 11">
              <a:extLst>
                <a:ext uri="{FF2B5EF4-FFF2-40B4-BE49-F238E27FC236}">
                  <a16:creationId xmlns:a16="http://schemas.microsoft.com/office/drawing/2014/main" id="{1F33B0CD-8F66-0103-BD41-9ADB39C3057E}"/>
                </a:ext>
              </a:extLst>
            </p:cNvPr>
            <p:cNvSpPr/>
            <p:nvPr/>
          </p:nvSpPr>
          <p:spPr>
            <a:xfrm>
              <a:off x="8711219" y="3997858"/>
              <a:ext cx="766295" cy="551742"/>
            </a:xfrm>
            <a:prstGeom prst="arc">
              <a:avLst>
                <a:gd name="adj1" fmla="val 20374625"/>
                <a:gd name="adj2" fmla="val 5097453"/>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Oval 4">
              <a:extLst>
                <a:ext uri="{FF2B5EF4-FFF2-40B4-BE49-F238E27FC236}">
                  <a16:creationId xmlns:a16="http://schemas.microsoft.com/office/drawing/2014/main" id="{D7F98587-9464-D2BB-9303-0EEE751CF917}"/>
                </a:ext>
              </a:extLst>
            </p:cNvPr>
            <p:cNvSpPr/>
            <p:nvPr/>
          </p:nvSpPr>
          <p:spPr>
            <a:xfrm>
              <a:off x="7434017" y="3191895"/>
              <a:ext cx="752163" cy="75216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24AFA2A3-9A1D-3023-4AB6-EDB9318610B0}"/>
                </a:ext>
              </a:extLst>
            </p:cNvPr>
            <p:cNvSpPr/>
            <p:nvPr/>
          </p:nvSpPr>
          <p:spPr>
            <a:xfrm rot="2129039">
              <a:off x="8076731" y="3856682"/>
              <a:ext cx="1234987" cy="750965"/>
            </a:xfrm>
            <a:prstGeom prst="roundRect">
              <a:avLst>
                <a:gd name="adj" fmla="val 453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4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Establishing community-based care</a:t>
            </a:r>
            <a:endParaRPr dirty="0"/>
          </a:p>
        </p:txBody>
      </p:sp>
      <p:sp>
        <p:nvSpPr>
          <p:cNvPr id="2" name="Google Shape;114;p9">
            <a:extLst>
              <a:ext uri="{FF2B5EF4-FFF2-40B4-BE49-F238E27FC236}">
                <a16:creationId xmlns:a16="http://schemas.microsoft.com/office/drawing/2014/main" id="{67C469D6-108D-B2C1-356C-E8A7C7E5CA53}"/>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10 minutes  </a:t>
            </a:r>
            <a:endParaRPr b="1" dirty="0">
              <a:solidFill>
                <a:schemeClr val="accent2">
                  <a:lumMod val="75000"/>
                </a:schemeClr>
              </a:solidFill>
            </a:endParaRPr>
          </a:p>
        </p:txBody>
      </p:sp>
      <p:grpSp>
        <p:nvGrpSpPr>
          <p:cNvPr id="3" name="Group 2">
            <a:extLst>
              <a:ext uri="{FF2B5EF4-FFF2-40B4-BE49-F238E27FC236}">
                <a16:creationId xmlns:a16="http://schemas.microsoft.com/office/drawing/2014/main" id="{02F6BF8E-A573-A42F-01E9-F2BC38DFEF01}"/>
              </a:ext>
            </a:extLst>
          </p:cNvPr>
          <p:cNvGrpSpPr/>
          <p:nvPr/>
        </p:nvGrpSpPr>
        <p:grpSpPr>
          <a:xfrm>
            <a:off x="357066" y="1224523"/>
            <a:ext cx="369332" cy="369332"/>
            <a:chOff x="6784825" y="4717805"/>
            <a:chExt cx="1170980" cy="1170980"/>
          </a:xfrm>
        </p:grpSpPr>
        <p:sp>
          <p:nvSpPr>
            <p:cNvPr id="4" name="Oval 3">
              <a:extLst>
                <a:ext uri="{FF2B5EF4-FFF2-40B4-BE49-F238E27FC236}">
                  <a16:creationId xmlns:a16="http://schemas.microsoft.com/office/drawing/2014/main" id="{E1499A9F-91FE-1EA6-B295-92F412560FA9}"/>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4F5A0AF0-0D7E-0891-D073-3C005248160E}"/>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93D8C8B-73E5-17AE-9CD3-A91A562F35B3}"/>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D20C6538-6951-CD6F-4DE6-D8D993195A35}"/>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Top Corners Rounded 14">
            <a:extLst>
              <a:ext uri="{FF2B5EF4-FFF2-40B4-BE49-F238E27FC236}">
                <a16:creationId xmlns:a16="http://schemas.microsoft.com/office/drawing/2014/main" id="{090F3284-3993-F457-01DA-F289D6575329}"/>
              </a:ext>
            </a:extLst>
          </p:cNvPr>
          <p:cNvSpPr/>
          <p:nvPr/>
        </p:nvSpPr>
        <p:spPr>
          <a:xfrm rot="5400000">
            <a:off x="4095660" y="-1522286"/>
            <a:ext cx="3408323"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Google Shape;825;p36">
            <a:extLst>
              <a:ext uri="{FF2B5EF4-FFF2-40B4-BE49-F238E27FC236}">
                <a16:creationId xmlns:a16="http://schemas.microsoft.com/office/drawing/2014/main" id="{CA8B3799-6CBD-E47A-3372-737D1A524D93}"/>
              </a:ext>
            </a:extLst>
          </p:cNvPr>
          <p:cNvSpPr txBox="1"/>
          <p:nvPr/>
        </p:nvSpPr>
        <p:spPr>
          <a:xfrm>
            <a:off x="5386922" y="1588928"/>
            <a:ext cx="4863208"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b="1" dirty="0">
                <a:solidFill>
                  <a:schemeClr val="dk1"/>
                </a:solidFill>
                <a:latin typeface="Arial"/>
                <a:ea typeface="Arial"/>
                <a:cs typeface="Arial"/>
                <a:sym typeface="Arial"/>
              </a:rPr>
              <a:t>Prepare the procedures/measures for the element assigned to your group: </a:t>
            </a:r>
          </a:p>
        </p:txBody>
      </p:sp>
      <p:sp>
        <p:nvSpPr>
          <p:cNvPr id="24" name="Google Shape;825;p36">
            <a:extLst>
              <a:ext uri="{FF2B5EF4-FFF2-40B4-BE49-F238E27FC236}">
                <a16:creationId xmlns:a16="http://schemas.microsoft.com/office/drawing/2014/main" id="{C6DC28B0-0D55-B108-5953-BBCCD898D6E1}"/>
              </a:ext>
            </a:extLst>
          </p:cNvPr>
          <p:cNvSpPr txBox="1"/>
          <p:nvPr/>
        </p:nvSpPr>
        <p:spPr>
          <a:xfrm>
            <a:off x="5386922" y="2895622"/>
            <a:ext cx="2726706"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b="1" dirty="0">
                <a:solidFill>
                  <a:schemeClr val="dk1"/>
                </a:solidFill>
              </a:rPr>
              <a:t>Group 1</a:t>
            </a:r>
          </a:p>
          <a:p>
            <a:pPr marR="0" lvl="0" algn="l" rtl="0">
              <a:spcBef>
                <a:spcPts val="0"/>
              </a:spcBef>
              <a:spcAft>
                <a:spcPts val="0"/>
              </a:spcAft>
              <a:buClr>
                <a:schemeClr val="dk1"/>
              </a:buClr>
              <a:buSzPts val="2400"/>
            </a:pPr>
            <a:r>
              <a:rPr lang="en-US" sz="2000" dirty="0">
                <a:solidFill>
                  <a:schemeClr val="dk1"/>
                </a:solidFill>
              </a:rPr>
              <a:t>Eligibility criteria for foster carers and mentors</a:t>
            </a:r>
          </a:p>
          <a:p>
            <a:pPr marR="0" lvl="0" algn="l" rtl="0">
              <a:spcBef>
                <a:spcPts val="0"/>
              </a:spcBef>
              <a:spcAft>
                <a:spcPts val="0"/>
              </a:spcAft>
              <a:buClr>
                <a:schemeClr val="dk1"/>
              </a:buClr>
              <a:buSzPts val="2400"/>
            </a:pPr>
            <a:endParaRPr lang="en-US" sz="2000" dirty="0">
              <a:solidFill>
                <a:schemeClr val="dk1"/>
              </a:solidFill>
            </a:endParaRPr>
          </a:p>
          <a:p>
            <a:pPr>
              <a:buClr>
                <a:schemeClr val="dk1"/>
              </a:buClr>
              <a:buSzPts val="2400"/>
            </a:pPr>
            <a:r>
              <a:rPr lang="en-US" sz="2000" b="1" dirty="0">
                <a:solidFill>
                  <a:schemeClr val="dk1"/>
                </a:solidFill>
              </a:rPr>
              <a:t>Group 3 </a:t>
            </a:r>
            <a:r>
              <a:rPr lang="en-US" sz="2000" dirty="0">
                <a:solidFill>
                  <a:schemeClr val="dk1"/>
                </a:solidFill>
              </a:rPr>
              <a:t>Agreements with foster carers and mentors</a:t>
            </a:r>
          </a:p>
        </p:txBody>
      </p:sp>
      <p:sp>
        <p:nvSpPr>
          <p:cNvPr id="25" name="Google Shape;825;p36">
            <a:extLst>
              <a:ext uri="{FF2B5EF4-FFF2-40B4-BE49-F238E27FC236}">
                <a16:creationId xmlns:a16="http://schemas.microsoft.com/office/drawing/2014/main" id="{863643D0-7CA7-03C5-23CC-8DB6E9A49C0B}"/>
              </a:ext>
            </a:extLst>
          </p:cNvPr>
          <p:cNvSpPr txBox="1"/>
          <p:nvPr/>
        </p:nvSpPr>
        <p:spPr>
          <a:xfrm>
            <a:off x="8463776" y="2895622"/>
            <a:ext cx="2489812" cy="286228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b="1" dirty="0">
                <a:solidFill>
                  <a:schemeClr val="dk1"/>
                </a:solidFill>
              </a:rPr>
              <a:t>Group 2</a:t>
            </a:r>
          </a:p>
          <a:p>
            <a:pPr marR="0" lvl="0" algn="l" rtl="0">
              <a:spcBef>
                <a:spcPts val="0"/>
              </a:spcBef>
              <a:spcAft>
                <a:spcPts val="0"/>
              </a:spcAft>
              <a:buClr>
                <a:schemeClr val="dk1"/>
              </a:buClr>
              <a:buSzPts val="2400"/>
            </a:pPr>
            <a:r>
              <a:rPr lang="en-US" sz="2000" dirty="0">
                <a:solidFill>
                  <a:schemeClr val="dk1"/>
                </a:solidFill>
              </a:rPr>
              <a:t>Matching foster carers and mentors</a:t>
            </a:r>
          </a:p>
          <a:p>
            <a:pPr marR="0" lvl="0" algn="l" rtl="0">
              <a:spcBef>
                <a:spcPts val="0"/>
              </a:spcBef>
              <a:spcAft>
                <a:spcPts val="0"/>
              </a:spcAft>
              <a:buClr>
                <a:schemeClr val="dk1"/>
              </a:buClr>
              <a:buSzPts val="2400"/>
            </a:pPr>
            <a:endParaRPr lang="en-US" sz="2000" dirty="0">
              <a:solidFill>
                <a:schemeClr val="dk1"/>
              </a:solidFill>
            </a:endParaRPr>
          </a:p>
          <a:p>
            <a:pPr marR="0" lvl="0" algn="l" rtl="0">
              <a:spcBef>
                <a:spcPts val="0"/>
              </a:spcBef>
              <a:spcAft>
                <a:spcPts val="0"/>
              </a:spcAft>
              <a:buClr>
                <a:schemeClr val="dk1"/>
              </a:buClr>
              <a:buSzPts val="2400"/>
            </a:pPr>
            <a:endParaRPr lang="en-US" sz="2000" dirty="0">
              <a:solidFill>
                <a:schemeClr val="dk1"/>
              </a:solidFill>
            </a:endParaRPr>
          </a:p>
          <a:p>
            <a:pPr marR="0" lvl="0" algn="l" rtl="0">
              <a:spcBef>
                <a:spcPts val="0"/>
              </a:spcBef>
              <a:spcAft>
                <a:spcPts val="0"/>
              </a:spcAft>
              <a:buClr>
                <a:schemeClr val="dk1"/>
              </a:buClr>
              <a:buSzPts val="2400"/>
            </a:pPr>
            <a:r>
              <a:rPr lang="en-US" sz="2000" b="1" dirty="0">
                <a:solidFill>
                  <a:schemeClr val="dk1"/>
                </a:solidFill>
              </a:rPr>
              <a:t>Group 4</a:t>
            </a:r>
          </a:p>
          <a:p>
            <a:pPr marR="0" lvl="0" algn="l" rtl="0">
              <a:spcBef>
                <a:spcPts val="0"/>
              </a:spcBef>
              <a:spcAft>
                <a:spcPts val="0"/>
              </a:spcAft>
              <a:buClr>
                <a:schemeClr val="dk1"/>
              </a:buClr>
              <a:buSzPts val="2400"/>
            </a:pPr>
            <a:r>
              <a:rPr lang="en-US" sz="2000" dirty="0">
                <a:solidFill>
                  <a:schemeClr val="dk1"/>
                </a:solidFill>
              </a:rPr>
              <a:t>Preparation of child and caregiving family</a:t>
            </a:r>
          </a:p>
        </p:txBody>
      </p:sp>
      <p:grpSp>
        <p:nvGrpSpPr>
          <p:cNvPr id="26" name="Group 25">
            <a:extLst>
              <a:ext uri="{FF2B5EF4-FFF2-40B4-BE49-F238E27FC236}">
                <a16:creationId xmlns:a16="http://schemas.microsoft.com/office/drawing/2014/main" id="{5BDB9610-2B0D-E9FA-2E61-5C1AD328F25A}"/>
              </a:ext>
            </a:extLst>
          </p:cNvPr>
          <p:cNvGrpSpPr/>
          <p:nvPr/>
        </p:nvGrpSpPr>
        <p:grpSpPr>
          <a:xfrm rot="20104804">
            <a:off x="310934" y="2148076"/>
            <a:ext cx="4455395" cy="2962194"/>
            <a:chOff x="7208925" y="2604220"/>
            <a:chExt cx="1168511" cy="776891"/>
          </a:xfrm>
        </p:grpSpPr>
        <p:sp>
          <p:nvSpPr>
            <p:cNvPr id="27" name="Rectangle 26">
              <a:extLst>
                <a:ext uri="{FF2B5EF4-FFF2-40B4-BE49-F238E27FC236}">
                  <a16:creationId xmlns:a16="http://schemas.microsoft.com/office/drawing/2014/main" id="{3FE333D5-86EE-F234-C035-CC4B37C32875}"/>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Google Shape;315;p4">
              <a:extLst>
                <a:ext uri="{FF2B5EF4-FFF2-40B4-BE49-F238E27FC236}">
                  <a16:creationId xmlns:a16="http://schemas.microsoft.com/office/drawing/2014/main" id="{45C294DE-92D2-CD2D-86F5-8EE2785C058C}"/>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380768A9-0838-2147-D8A6-39ADBAFCB9EC}"/>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5139630B-7385-D9D3-985C-36581424BA50}"/>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CC41FEDE-E60A-DF68-DD2F-E955CFB681EB}"/>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Single Corner Snipped 31">
              <a:extLst>
                <a:ext uri="{FF2B5EF4-FFF2-40B4-BE49-F238E27FC236}">
                  <a16:creationId xmlns:a16="http://schemas.microsoft.com/office/drawing/2014/main" id="{A60FB40A-A168-EAF7-97CB-5FFAFB9700BB}"/>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DAD4E811-5F64-9B44-AF1E-0B8D287ED5DD}"/>
              </a:ext>
            </a:extLst>
          </p:cNvPr>
          <p:cNvGrpSpPr/>
          <p:nvPr/>
        </p:nvGrpSpPr>
        <p:grpSpPr>
          <a:xfrm>
            <a:off x="10228983" y="337468"/>
            <a:ext cx="1587872" cy="1368854"/>
            <a:chOff x="10228983" y="337468"/>
            <a:chExt cx="1587872" cy="1368854"/>
          </a:xfrm>
        </p:grpSpPr>
        <p:sp>
          <p:nvSpPr>
            <p:cNvPr id="9" name="Hexagon 8">
              <a:extLst>
                <a:ext uri="{FF2B5EF4-FFF2-40B4-BE49-F238E27FC236}">
                  <a16:creationId xmlns:a16="http://schemas.microsoft.com/office/drawing/2014/main" id="{86E0830B-D694-2741-7E51-F6E44A58AF4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544FE20D-3D3E-7D03-1B4C-EC4C25376C83}"/>
                </a:ext>
              </a:extLst>
            </p:cNvPr>
            <p:cNvGrpSpPr/>
            <p:nvPr/>
          </p:nvGrpSpPr>
          <p:grpSpPr>
            <a:xfrm>
              <a:off x="10621771" y="762700"/>
              <a:ext cx="562136" cy="634675"/>
              <a:chOff x="760175" y="830142"/>
              <a:chExt cx="867619" cy="979579"/>
            </a:xfrm>
          </p:grpSpPr>
          <p:sp>
            <p:nvSpPr>
              <p:cNvPr id="14" name="Rectangle 13">
                <a:extLst>
                  <a:ext uri="{FF2B5EF4-FFF2-40B4-BE49-F238E27FC236}">
                    <a16:creationId xmlns:a16="http://schemas.microsoft.com/office/drawing/2014/main" id="{B530CCAC-36FD-343C-7F6C-5FD945E0520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40</a:t>
                </a:r>
              </a:p>
            </p:txBody>
          </p:sp>
          <p:sp>
            <p:nvSpPr>
              <p:cNvPr id="16" name="Rectangle 15">
                <a:extLst>
                  <a:ext uri="{FF2B5EF4-FFF2-40B4-BE49-F238E27FC236}">
                    <a16:creationId xmlns:a16="http://schemas.microsoft.com/office/drawing/2014/main" id="{AD3E01E5-2759-834B-D867-C1F85E872DEF}"/>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30F12266-A723-AC15-F98A-206ED9E2ED6A}"/>
                </a:ext>
              </a:extLst>
            </p:cNvPr>
            <p:cNvGrpSpPr/>
            <p:nvPr/>
          </p:nvGrpSpPr>
          <p:grpSpPr>
            <a:xfrm>
              <a:off x="11325415" y="762701"/>
              <a:ext cx="182192" cy="634674"/>
              <a:chOff x="2121762" y="2323619"/>
              <a:chExt cx="200378" cy="825210"/>
            </a:xfrm>
          </p:grpSpPr>
          <p:sp>
            <p:nvSpPr>
              <p:cNvPr id="12" name="Isosceles Triangle 11">
                <a:extLst>
                  <a:ext uri="{FF2B5EF4-FFF2-40B4-BE49-F238E27FC236}">
                    <a16:creationId xmlns:a16="http://schemas.microsoft.com/office/drawing/2014/main" id="{48BC1736-F963-7728-A723-003B1A4AF48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8705AEE8-1802-7FB5-F5EE-9804AB2CD25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282811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9"/>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13" name="Google Shape;1013;p4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014" name="Google Shape;1014;p49"/>
          <p:cNvSpPr/>
          <p:nvPr/>
        </p:nvSpPr>
        <p:spPr>
          <a:xfrm>
            <a:off x="2141497" y="20219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15" name="Google Shape;1015;p49"/>
          <p:cNvSpPr/>
          <p:nvPr/>
        </p:nvSpPr>
        <p:spPr>
          <a:xfrm>
            <a:off x="5570220" y="20219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16" name="Google Shape;1016;p49"/>
          <p:cNvSpPr/>
          <p:nvPr/>
        </p:nvSpPr>
        <p:spPr>
          <a:xfrm>
            <a:off x="8998943" y="20219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17" name="Google Shape;1017;p49"/>
          <p:cNvSpPr txBox="1"/>
          <p:nvPr/>
        </p:nvSpPr>
        <p:spPr>
          <a:xfrm>
            <a:off x="7759146" y="3421539"/>
            <a:ext cx="3531154"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The following should be agreed amongst all actors: criteria for eligibility of foster carers, procedures for screening, matching and preparation (of child &amp; family) and foster carer and mentor agreements. </a:t>
            </a:r>
            <a:endParaRPr sz="1800" dirty="0">
              <a:latin typeface="+mn-lt"/>
            </a:endParaRPr>
          </a:p>
        </p:txBody>
      </p:sp>
      <p:sp>
        <p:nvSpPr>
          <p:cNvPr id="1018" name="Google Shape;1018;p49"/>
          <p:cNvSpPr txBox="1"/>
          <p:nvPr/>
        </p:nvSpPr>
        <p:spPr>
          <a:xfrm>
            <a:off x="1102271" y="3422095"/>
            <a:ext cx="3130012"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Specific considerations related to alternative care must be included in the case plan together with all other identified CP issues.</a:t>
            </a:r>
            <a:endParaRPr sz="1800" dirty="0">
              <a:latin typeface="+mn-lt"/>
            </a:endParaRPr>
          </a:p>
        </p:txBody>
      </p:sp>
      <p:sp>
        <p:nvSpPr>
          <p:cNvPr id="1019" name="Google Shape;1019;p49"/>
          <p:cNvSpPr txBox="1"/>
          <p:nvPr/>
        </p:nvSpPr>
        <p:spPr>
          <a:xfrm>
            <a:off x="4610036" y="3417574"/>
            <a:ext cx="2971928"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Caseworkers may be involved in developing and implementing specific procedures to facilitate community-based care.</a:t>
            </a:r>
            <a:endParaRPr sz="1800" dirty="0">
              <a:latin typeface="+mn-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50"/>
          <p:cNvSpPr txBox="1">
            <a:spLocks noGrp="1"/>
          </p:cNvSpPr>
          <p:nvPr>
            <p:ph type="title"/>
          </p:nvPr>
        </p:nvSpPr>
        <p:spPr>
          <a:xfrm>
            <a:off x="796385" y="3099692"/>
            <a:ext cx="447230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Garamond"/>
              <a:buNone/>
            </a:pPr>
            <a:r>
              <a:rPr lang="en-US" sz="2400" dirty="0"/>
              <a:t>SESSION 5 </a:t>
            </a:r>
            <a:br>
              <a:rPr lang="en-US" sz="2400" dirty="0"/>
            </a:br>
            <a:r>
              <a:rPr lang="en-US" sz="2400" dirty="0"/>
              <a:t> </a:t>
            </a:r>
            <a:br>
              <a:rPr lang="en-US" dirty="0"/>
            </a:br>
            <a:r>
              <a:rPr lang="en-US" dirty="0"/>
              <a:t>Implementation of the Case </a:t>
            </a:r>
            <a:br>
              <a:rPr lang="en-US" dirty="0"/>
            </a:br>
            <a:r>
              <a:rPr lang="en-US" dirty="0"/>
              <a:t>Plan</a:t>
            </a:r>
            <a:endParaRPr dirty="0"/>
          </a:p>
        </p:txBody>
      </p:sp>
      <p:sp>
        <p:nvSpPr>
          <p:cNvPr id="5" name="Google Shape;191;p14">
            <a:extLst>
              <a:ext uri="{FF2B5EF4-FFF2-40B4-BE49-F238E27FC236}">
                <a16:creationId xmlns:a16="http://schemas.microsoft.com/office/drawing/2014/main" id="{3B417525-1EB8-F5FF-F14B-7F3006C18D7C}"/>
              </a:ext>
            </a:extLst>
          </p:cNvPr>
          <p:cNvSpPr txBox="1"/>
          <p:nvPr/>
        </p:nvSpPr>
        <p:spPr>
          <a:xfrm>
            <a:off x="6381004" y="11981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6" name="Google Shape;193;p14">
            <a:extLst>
              <a:ext uri="{FF2B5EF4-FFF2-40B4-BE49-F238E27FC236}">
                <a16:creationId xmlns:a16="http://schemas.microsoft.com/office/drawing/2014/main" id="{5E76ED30-72AC-193D-CEC4-488410A08907}"/>
              </a:ext>
            </a:extLst>
          </p:cNvPr>
          <p:cNvSpPr txBox="1"/>
          <p:nvPr/>
        </p:nvSpPr>
        <p:spPr>
          <a:xfrm>
            <a:off x="7251032" y="2235850"/>
            <a:ext cx="4171275" cy="33528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specific elements to focus on for UASC as part of the implementation of the case plan </a:t>
            </a:r>
          </a:p>
          <a:p>
            <a:pPr marL="0" marR="0" lvl="0" indent="0" algn="l" rtl="0">
              <a:lnSpc>
                <a:spcPct val="107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Describe the key components to focus on when conducting monitoring for children in alternative care</a:t>
            </a:r>
          </a:p>
        </p:txBody>
      </p:sp>
      <p:grpSp>
        <p:nvGrpSpPr>
          <p:cNvPr id="7" name="Google Shape;194;p14">
            <a:extLst>
              <a:ext uri="{FF2B5EF4-FFF2-40B4-BE49-F238E27FC236}">
                <a16:creationId xmlns:a16="http://schemas.microsoft.com/office/drawing/2014/main" id="{616C1576-49A5-E08A-63A8-51785E483D69}"/>
              </a:ext>
            </a:extLst>
          </p:cNvPr>
          <p:cNvGrpSpPr/>
          <p:nvPr/>
        </p:nvGrpSpPr>
        <p:grpSpPr>
          <a:xfrm>
            <a:off x="6381004" y="2330387"/>
            <a:ext cx="560331" cy="592814"/>
            <a:chOff x="243840" y="1676400"/>
            <a:chExt cx="701040" cy="741680"/>
          </a:xfrm>
          <a:solidFill>
            <a:schemeClr val="accent2">
              <a:lumMod val="75000"/>
            </a:schemeClr>
          </a:solidFill>
        </p:grpSpPr>
        <p:sp>
          <p:nvSpPr>
            <p:cNvPr id="8" name="Google Shape;195;p14">
              <a:extLst>
                <a:ext uri="{FF2B5EF4-FFF2-40B4-BE49-F238E27FC236}">
                  <a16:creationId xmlns:a16="http://schemas.microsoft.com/office/drawing/2014/main" id="{2B6F4C8A-969A-3FA2-4B8A-2D0059CA487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9" name="Google Shape;196;p14">
              <a:extLst>
                <a:ext uri="{FF2B5EF4-FFF2-40B4-BE49-F238E27FC236}">
                  <a16:creationId xmlns:a16="http://schemas.microsoft.com/office/drawing/2014/main" id="{7FFBB259-8296-1466-E35F-00902C61281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10" name="Google Shape;194;p14">
            <a:extLst>
              <a:ext uri="{FF2B5EF4-FFF2-40B4-BE49-F238E27FC236}">
                <a16:creationId xmlns:a16="http://schemas.microsoft.com/office/drawing/2014/main" id="{CE69F7E1-9E83-7AD0-187D-DA60E0011E2C}"/>
              </a:ext>
            </a:extLst>
          </p:cNvPr>
          <p:cNvGrpSpPr/>
          <p:nvPr/>
        </p:nvGrpSpPr>
        <p:grpSpPr>
          <a:xfrm>
            <a:off x="6381004" y="4082987"/>
            <a:ext cx="560331" cy="592814"/>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2CFB5EA8-3581-5410-A5E8-3CA5C9166E3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3F15E155-3B94-3A45-5294-13972D01836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pic>
        <p:nvPicPr>
          <p:cNvPr id="14" name="Graphic 13" descr="Single gear with solid fill">
            <a:extLst>
              <a:ext uri="{FF2B5EF4-FFF2-40B4-BE49-F238E27FC236}">
                <a16:creationId xmlns:a16="http://schemas.microsoft.com/office/drawing/2014/main" id="{CAA78DEC-9058-DE8B-6924-22B0F5F16B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350619">
            <a:off x="3193713" y="774493"/>
            <a:ext cx="6069673" cy="6069673"/>
          </a:xfrm>
          <a:prstGeom prst="rect">
            <a:avLst/>
          </a:prstGeom>
        </p:spPr>
      </p:pic>
      <p:sp>
        <p:nvSpPr>
          <p:cNvPr id="1042" name="Google Shape;1042;p51"/>
          <p:cNvSpPr txBox="1">
            <a:spLocks noGrp="1"/>
          </p:cNvSpPr>
          <p:nvPr>
            <p:ph type="title"/>
          </p:nvPr>
        </p:nvSpPr>
        <p:spPr>
          <a:xfrm>
            <a:off x="458323" y="120516"/>
            <a:ext cx="113538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400" dirty="0"/>
              <a:t> What needs to be considered during the implementation of the case plan?</a:t>
            </a:r>
            <a:endParaRPr sz="2400" dirty="0"/>
          </a:p>
        </p:txBody>
      </p:sp>
      <p:pic>
        <p:nvPicPr>
          <p:cNvPr id="2" name="Graphic 1" descr="Single gear with solid fill">
            <a:extLst>
              <a:ext uri="{FF2B5EF4-FFF2-40B4-BE49-F238E27FC236}">
                <a16:creationId xmlns:a16="http://schemas.microsoft.com/office/drawing/2014/main" id="{2D7FCB30-13EF-054D-D53B-7F49B6FA36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50619">
            <a:off x="4114153" y="1727493"/>
            <a:ext cx="4163675" cy="4163675"/>
          </a:xfrm>
          <a:prstGeom prst="rect">
            <a:avLst/>
          </a:prstGeom>
        </p:spPr>
      </p:pic>
      <p:sp>
        <p:nvSpPr>
          <p:cNvPr id="4" name="TextBox 3">
            <a:extLst>
              <a:ext uri="{FF2B5EF4-FFF2-40B4-BE49-F238E27FC236}">
                <a16:creationId xmlns:a16="http://schemas.microsoft.com/office/drawing/2014/main" id="{D14E74AE-F234-B046-EF28-617EA85E1D12}"/>
              </a:ext>
            </a:extLst>
          </p:cNvPr>
          <p:cNvSpPr txBox="1"/>
          <p:nvPr/>
        </p:nvSpPr>
        <p:spPr>
          <a:xfrm>
            <a:off x="1631002" y="1502236"/>
            <a:ext cx="2982949" cy="646331"/>
          </a:xfrm>
          <a:prstGeom prst="rect">
            <a:avLst/>
          </a:prstGeom>
          <a:noFill/>
        </p:spPr>
        <p:txBody>
          <a:bodyPr wrap="square">
            <a:spAutoFit/>
          </a:bodyPr>
          <a:lstStyle/>
          <a:p>
            <a:pPr marL="0" marR="0" lvl="0" indent="0" algn="r" rtl="0">
              <a:spcBef>
                <a:spcPts val="0"/>
              </a:spcBef>
              <a:spcAft>
                <a:spcPts val="0"/>
              </a:spcAft>
              <a:buNone/>
            </a:pPr>
            <a:r>
              <a:rPr lang="en-US" sz="1800" dirty="0">
                <a:solidFill>
                  <a:schemeClr val="dk1"/>
                </a:solidFill>
                <a:latin typeface="+mn-lt"/>
                <a:ea typeface="Calibri"/>
                <a:cs typeface="Calibri"/>
                <a:sym typeface="Calibri"/>
              </a:rPr>
              <a:t>Quality and sustainability of the care arrangement </a:t>
            </a:r>
            <a:endParaRPr lang="en-US" sz="1800" dirty="0">
              <a:latin typeface="+mn-lt"/>
            </a:endParaRPr>
          </a:p>
        </p:txBody>
      </p:sp>
      <p:sp>
        <p:nvSpPr>
          <p:cNvPr id="6" name="TextBox 5">
            <a:extLst>
              <a:ext uri="{FF2B5EF4-FFF2-40B4-BE49-F238E27FC236}">
                <a16:creationId xmlns:a16="http://schemas.microsoft.com/office/drawing/2014/main" id="{9D8CED5A-A001-11E5-E8AF-35415B794C48}"/>
              </a:ext>
            </a:extLst>
          </p:cNvPr>
          <p:cNvSpPr txBox="1"/>
          <p:nvPr/>
        </p:nvSpPr>
        <p:spPr>
          <a:xfrm>
            <a:off x="855293" y="4933434"/>
            <a:ext cx="3758658" cy="646331"/>
          </a:xfrm>
          <a:prstGeom prst="rect">
            <a:avLst/>
          </a:prstGeom>
          <a:noFill/>
        </p:spPr>
        <p:txBody>
          <a:bodyPr wrap="square">
            <a:spAutoFit/>
          </a:bodyPr>
          <a:lstStyle/>
          <a:p>
            <a:pPr marL="0" marR="0" lvl="0" indent="0" algn="r" rtl="0">
              <a:spcBef>
                <a:spcPts val="0"/>
              </a:spcBef>
              <a:spcAft>
                <a:spcPts val="0"/>
              </a:spcAft>
              <a:buNone/>
            </a:pPr>
            <a:r>
              <a:rPr lang="en-US" sz="1800" dirty="0">
                <a:solidFill>
                  <a:schemeClr val="dk1"/>
                </a:solidFill>
                <a:latin typeface="+mn-lt"/>
                <a:ea typeface="Calibri"/>
                <a:cs typeface="Calibri"/>
                <a:sym typeface="Calibri"/>
              </a:rPr>
              <a:t>Referral and follow-up with tracing agencies including the ICRC</a:t>
            </a:r>
            <a:endParaRPr lang="en-US" sz="1800" dirty="0">
              <a:latin typeface="+mn-lt"/>
            </a:endParaRPr>
          </a:p>
        </p:txBody>
      </p:sp>
      <p:sp>
        <p:nvSpPr>
          <p:cNvPr id="8" name="TextBox 7">
            <a:extLst>
              <a:ext uri="{FF2B5EF4-FFF2-40B4-BE49-F238E27FC236}">
                <a16:creationId xmlns:a16="http://schemas.microsoft.com/office/drawing/2014/main" id="{379F09B3-C9C6-06F3-5E29-6657138A4352}"/>
              </a:ext>
            </a:extLst>
          </p:cNvPr>
          <p:cNvSpPr txBox="1"/>
          <p:nvPr/>
        </p:nvSpPr>
        <p:spPr>
          <a:xfrm>
            <a:off x="7705051" y="1781808"/>
            <a:ext cx="3525978" cy="646331"/>
          </a:xfrm>
          <a:prstGeom prst="rect">
            <a:avLst/>
          </a:prstGeom>
          <a:noFill/>
        </p:spPr>
        <p:txBody>
          <a:bodyPr wrap="square">
            <a:spAutoFit/>
          </a:bodyPr>
          <a:lstStyle/>
          <a:p>
            <a:pPr marL="0" marR="0" lvl="0" indent="0" rtl="0">
              <a:spcBef>
                <a:spcPts val="0"/>
              </a:spcBef>
              <a:spcAft>
                <a:spcPts val="0"/>
              </a:spcAft>
              <a:buNone/>
            </a:pPr>
            <a:r>
              <a:rPr lang="en-US" sz="1800" dirty="0">
                <a:solidFill>
                  <a:schemeClr val="dk1"/>
                </a:solidFill>
                <a:latin typeface="+mn-lt"/>
                <a:ea typeface="Calibri"/>
                <a:cs typeface="Calibri"/>
                <a:sym typeface="Calibri"/>
              </a:rPr>
              <a:t>Tracing activities are conducted as set out in the case plan</a:t>
            </a:r>
          </a:p>
        </p:txBody>
      </p:sp>
      <p:sp>
        <p:nvSpPr>
          <p:cNvPr id="9" name="TextBox 8">
            <a:extLst>
              <a:ext uri="{FF2B5EF4-FFF2-40B4-BE49-F238E27FC236}">
                <a16:creationId xmlns:a16="http://schemas.microsoft.com/office/drawing/2014/main" id="{261645BA-1A98-7412-BD07-85EA2EEF49FC}"/>
              </a:ext>
            </a:extLst>
          </p:cNvPr>
          <p:cNvSpPr txBox="1"/>
          <p:nvPr/>
        </p:nvSpPr>
        <p:spPr>
          <a:xfrm>
            <a:off x="8597789" y="3086531"/>
            <a:ext cx="3163534" cy="1200329"/>
          </a:xfrm>
          <a:prstGeom prst="rect">
            <a:avLst/>
          </a:prstGeom>
          <a:noFill/>
        </p:spPr>
        <p:txBody>
          <a:bodyPr wrap="square">
            <a:spAutoFit/>
          </a:bodyPr>
          <a:lstStyle/>
          <a:p>
            <a:pPr marL="0" marR="0" lvl="0" indent="0" rtl="0">
              <a:spcBef>
                <a:spcPts val="0"/>
              </a:spcBef>
              <a:spcAft>
                <a:spcPts val="0"/>
              </a:spcAft>
              <a:buNone/>
            </a:pPr>
            <a:r>
              <a:rPr lang="en-US" sz="1800" dirty="0">
                <a:solidFill>
                  <a:schemeClr val="dk1"/>
                </a:solidFill>
                <a:latin typeface="+mn-lt"/>
                <a:ea typeface="Calibri"/>
                <a:cs typeface="Calibri"/>
                <a:sym typeface="Calibri"/>
              </a:rPr>
              <a:t>Regularly update the child (and host family) on tracing activities and outcomes (negative &amp; positive)</a:t>
            </a:r>
          </a:p>
        </p:txBody>
      </p:sp>
      <p:sp>
        <p:nvSpPr>
          <p:cNvPr id="10" name="TextBox 9">
            <a:extLst>
              <a:ext uri="{FF2B5EF4-FFF2-40B4-BE49-F238E27FC236}">
                <a16:creationId xmlns:a16="http://schemas.microsoft.com/office/drawing/2014/main" id="{48F5E442-D891-E9F9-D3A3-43449A02275C}"/>
              </a:ext>
            </a:extLst>
          </p:cNvPr>
          <p:cNvSpPr txBox="1"/>
          <p:nvPr/>
        </p:nvSpPr>
        <p:spPr>
          <a:xfrm>
            <a:off x="509985" y="2634572"/>
            <a:ext cx="3463644" cy="646331"/>
          </a:xfrm>
          <a:prstGeom prst="rect">
            <a:avLst/>
          </a:prstGeom>
          <a:noFill/>
        </p:spPr>
        <p:txBody>
          <a:bodyPr wrap="square">
            <a:spAutoFit/>
          </a:bodyPr>
          <a:lstStyle/>
          <a:p>
            <a:pPr marL="0" marR="0" lvl="0" indent="0" algn="r" rtl="0">
              <a:spcBef>
                <a:spcPts val="0"/>
              </a:spcBef>
              <a:spcAft>
                <a:spcPts val="0"/>
              </a:spcAft>
              <a:buNone/>
            </a:pPr>
            <a:r>
              <a:rPr lang="en-US" sz="1800" dirty="0">
                <a:solidFill>
                  <a:schemeClr val="dk1"/>
                </a:solidFill>
                <a:latin typeface="+mn-lt"/>
                <a:ea typeface="Calibri"/>
                <a:cs typeface="Calibri"/>
                <a:sym typeface="Calibri"/>
              </a:rPr>
              <a:t>PSS particularly in case of negative tracing outcomes </a:t>
            </a:r>
          </a:p>
        </p:txBody>
      </p:sp>
      <p:sp>
        <p:nvSpPr>
          <p:cNvPr id="11" name="TextBox 10">
            <a:extLst>
              <a:ext uri="{FF2B5EF4-FFF2-40B4-BE49-F238E27FC236}">
                <a16:creationId xmlns:a16="http://schemas.microsoft.com/office/drawing/2014/main" id="{E0B38700-3FF4-68AA-330D-381FB47A5394}"/>
              </a:ext>
            </a:extLst>
          </p:cNvPr>
          <p:cNvSpPr txBox="1"/>
          <p:nvPr/>
        </p:nvSpPr>
        <p:spPr>
          <a:xfrm>
            <a:off x="596275" y="3728850"/>
            <a:ext cx="3463643" cy="646331"/>
          </a:xfrm>
          <a:prstGeom prst="rect">
            <a:avLst/>
          </a:prstGeom>
          <a:noFill/>
        </p:spPr>
        <p:txBody>
          <a:bodyPr wrap="square">
            <a:spAutoFit/>
          </a:bodyPr>
          <a:lstStyle/>
          <a:p>
            <a:pPr marL="0" marR="0" lvl="0" indent="0" algn="r" rtl="0">
              <a:spcBef>
                <a:spcPts val="0"/>
              </a:spcBef>
              <a:spcAft>
                <a:spcPts val="0"/>
              </a:spcAft>
              <a:buNone/>
            </a:pPr>
            <a:r>
              <a:rPr lang="en-US" sz="1800" dirty="0">
                <a:solidFill>
                  <a:schemeClr val="dk1"/>
                </a:solidFill>
                <a:latin typeface="+mn-lt"/>
                <a:ea typeface="Calibri"/>
                <a:cs typeface="Calibri"/>
                <a:sym typeface="Calibri"/>
              </a:rPr>
              <a:t>Ongoing collection and updates of additional tracing information</a:t>
            </a:r>
          </a:p>
        </p:txBody>
      </p:sp>
      <p:sp>
        <p:nvSpPr>
          <p:cNvPr id="13" name="TextBox 12">
            <a:extLst>
              <a:ext uri="{FF2B5EF4-FFF2-40B4-BE49-F238E27FC236}">
                <a16:creationId xmlns:a16="http://schemas.microsoft.com/office/drawing/2014/main" id="{7B83027F-C58D-3309-0A1E-29D94EA83457}"/>
              </a:ext>
            </a:extLst>
          </p:cNvPr>
          <p:cNvSpPr txBox="1"/>
          <p:nvPr/>
        </p:nvSpPr>
        <p:spPr>
          <a:xfrm>
            <a:off x="8336941" y="4930435"/>
            <a:ext cx="3004017" cy="646331"/>
          </a:xfrm>
          <a:prstGeom prst="rect">
            <a:avLst/>
          </a:prstGeom>
          <a:noFill/>
        </p:spPr>
        <p:txBody>
          <a:bodyPr wrap="square">
            <a:spAutoFit/>
          </a:bodyPr>
          <a:lstStyle/>
          <a:p>
            <a:pPr marL="0" marR="0" lvl="0" indent="0" rtl="0">
              <a:spcBef>
                <a:spcPts val="0"/>
              </a:spcBef>
              <a:spcAft>
                <a:spcPts val="0"/>
              </a:spcAft>
              <a:buNone/>
            </a:pPr>
            <a:r>
              <a:rPr lang="en-US" sz="1800" dirty="0">
                <a:solidFill>
                  <a:schemeClr val="dk1"/>
                </a:solidFill>
                <a:latin typeface="+mn-lt"/>
                <a:ea typeface="Calibri"/>
                <a:cs typeface="Calibri"/>
                <a:sym typeface="Calibri"/>
              </a:rPr>
              <a:t>Safety and well-being of the child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Learning objectives</a:t>
            </a:r>
            <a:endParaRPr dirty="0"/>
          </a:p>
        </p:txBody>
      </p:sp>
      <p:sp>
        <p:nvSpPr>
          <p:cNvPr id="292" name="Google Shape;292;p5"/>
          <p:cNvSpPr txBox="1"/>
          <p:nvPr/>
        </p:nvSpPr>
        <p:spPr>
          <a:xfrm>
            <a:off x="7966310" y="3775048"/>
            <a:ext cx="3059925" cy="1200288"/>
          </a:xfrm>
          <a:prstGeom prst="rect">
            <a:avLst/>
          </a:prstGeom>
          <a:noFill/>
          <a:ln>
            <a:noFill/>
          </a:ln>
        </p:spPr>
        <p:txBody>
          <a:bodyPr spcFirstLastPara="1" wrap="square" lIns="91425" tIns="45700" rIns="91425" bIns="45700" anchor="t" anchorCtr="0">
            <a:spAutoFit/>
          </a:bodyPr>
          <a:lstStyle/>
          <a:p>
            <a:pPr algn="ctr"/>
            <a:r>
              <a:rPr lang="en-US" sz="1800" b="0" i="0" u="none" strike="noStrike" cap="none" dirty="0">
                <a:solidFill>
                  <a:schemeClr val="dk1"/>
                </a:solidFill>
                <a:latin typeface="+mn-lt"/>
                <a:ea typeface="Helvetica Neue"/>
                <a:cs typeface="Helvetica Neue"/>
                <a:sym typeface="Helvetica Neue"/>
              </a:rPr>
              <a:t>Describe the steps involved in family tracing and the key actions and best practices </a:t>
            </a:r>
            <a:r>
              <a:rPr lang="en-US" sz="1800" dirty="0">
                <a:solidFill>
                  <a:schemeClr val="dk1"/>
                </a:solidFill>
                <a:latin typeface="+mn-lt"/>
                <a:ea typeface="Helvetica Neue"/>
                <a:cs typeface="Helvetica Neue"/>
                <a:sym typeface="Helvetica Neue"/>
              </a:rPr>
              <a:t>at </a:t>
            </a:r>
            <a:r>
              <a:rPr lang="en-US" sz="1800" b="0" i="0" u="none" strike="noStrike" cap="none" dirty="0">
                <a:solidFill>
                  <a:schemeClr val="dk1"/>
                </a:solidFill>
                <a:latin typeface="+mn-lt"/>
                <a:ea typeface="Helvetica Neue"/>
                <a:cs typeface="Helvetica Neue"/>
                <a:sym typeface="Helvetica Neue"/>
              </a:rPr>
              <a:t>each step</a:t>
            </a:r>
            <a:r>
              <a:rPr lang="en-US" sz="1800" dirty="0">
                <a:solidFill>
                  <a:schemeClr val="dk1"/>
                </a:solidFill>
                <a:latin typeface="+mn-lt"/>
                <a:ea typeface="Helvetica Neue"/>
                <a:cs typeface="Helvetica Neue"/>
                <a:sym typeface="Helvetica Neue"/>
              </a:rPr>
              <a:t> </a:t>
            </a:r>
            <a:endParaRPr sz="1800" dirty="0">
              <a:solidFill>
                <a:schemeClr val="dk1"/>
              </a:solidFill>
              <a:latin typeface="+mn-lt"/>
            </a:endParaRPr>
          </a:p>
        </p:txBody>
      </p:sp>
      <p:grpSp>
        <p:nvGrpSpPr>
          <p:cNvPr id="293" name="Google Shape;293;p5"/>
          <p:cNvGrpSpPr/>
          <p:nvPr/>
        </p:nvGrpSpPr>
        <p:grpSpPr>
          <a:xfrm>
            <a:off x="2066695" y="2227729"/>
            <a:ext cx="1408652" cy="974395"/>
            <a:chOff x="6878053" y="1156317"/>
            <a:chExt cx="1431178" cy="1039513"/>
          </a:xfrm>
          <a:solidFill>
            <a:schemeClr val="accent2">
              <a:lumMod val="75000"/>
            </a:schemeClr>
          </a:solidFill>
        </p:grpSpPr>
        <p:grpSp>
          <p:nvGrpSpPr>
            <p:cNvPr id="294" name="Google Shape;294;p5"/>
            <p:cNvGrpSpPr/>
            <p:nvPr/>
          </p:nvGrpSpPr>
          <p:grpSpPr>
            <a:xfrm>
              <a:off x="7672978" y="1156317"/>
              <a:ext cx="412941" cy="436880"/>
              <a:chOff x="243840" y="1676400"/>
              <a:chExt cx="701040" cy="741680"/>
            </a:xfrm>
            <a:grpFill/>
          </p:grpSpPr>
          <p:sp>
            <p:nvSpPr>
              <p:cNvPr id="295" name="Google Shape;295;p5"/>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296" name="Google Shape;296;p5"/>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297" name="Google Shape;297;p5"/>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298" name="Google Shape;298;p5"/>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grpSp>
        <p:nvGrpSpPr>
          <p:cNvPr id="299" name="Google Shape;299;p5"/>
          <p:cNvGrpSpPr/>
          <p:nvPr/>
        </p:nvGrpSpPr>
        <p:grpSpPr>
          <a:xfrm>
            <a:off x="5460856" y="2235761"/>
            <a:ext cx="1408652" cy="974395"/>
            <a:chOff x="6878053" y="1156317"/>
            <a:chExt cx="1431178" cy="1039513"/>
          </a:xfrm>
          <a:solidFill>
            <a:schemeClr val="accent2">
              <a:lumMod val="75000"/>
            </a:schemeClr>
          </a:solidFill>
        </p:grpSpPr>
        <p:grpSp>
          <p:nvGrpSpPr>
            <p:cNvPr id="300" name="Google Shape;300;p5"/>
            <p:cNvGrpSpPr/>
            <p:nvPr/>
          </p:nvGrpSpPr>
          <p:grpSpPr>
            <a:xfrm>
              <a:off x="7672978" y="1156317"/>
              <a:ext cx="412941" cy="436880"/>
              <a:chOff x="243840" y="1676400"/>
              <a:chExt cx="701040" cy="741680"/>
            </a:xfrm>
            <a:grpFill/>
          </p:grpSpPr>
          <p:sp>
            <p:nvSpPr>
              <p:cNvPr id="301" name="Google Shape;301;p5"/>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302" name="Google Shape;302;p5"/>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303" name="Google Shape;303;p5"/>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304" name="Google Shape;304;p5"/>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grpSp>
        <p:nvGrpSpPr>
          <p:cNvPr id="305" name="Google Shape;305;p5"/>
          <p:cNvGrpSpPr/>
          <p:nvPr/>
        </p:nvGrpSpPr>
        <p:grpSpPr>
          <a:xfrm>
            <a:off x="8747228" y="2235761"/>
            <a:ext cx="1408652" cy="974395"/>
            <a:chOff x="6878053" y="1156317"/>
            <a:chExt cx="1431178" cy="1039513"/>
          </a:xfrm>
          <a:solidFill>
            <a:schemeClr val="accent2">
              <a:lumMod val="75000"/>
            </a:schemeClr>
          </a:solidFill>
        </p:grpSpPr>
        <p:grpSp>
          <p:nvGrpSpPr>
            <p:cNvPr id="306" name="Google Shape;306;p5"/>
            <p:cNvGrpSpPr/>
            <p:nvPr/>
          </p:nvGrpSpPr>
          <p:grpSpPr>
            <a:xfrm>
              <a:off x="7672978" y="1156317"/>
              <a:ext cx="412941" cy="436880"/>
              <a:chOff x="243840" y="1676400"/>
              <a:chExt cx="701040" cy="741680"/>
            </a:xfrm>
            <a:grpFill/>
          </p:grpSpPr>
          <p:sp>
            <p:nvSpPr>
              <p:cNvPr id="307" name="Google Shape;307;p5"/>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308" name="Google Shape;308;p5"/>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309" name="Google Shape;309;p5"/>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sp>
          <p:nvSpPr>
            <p:cNvPr id="310" name="Google Shape;310;p5"/>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8C5F7A"/>
                </a:solidFill>
                <a:latin typeface="Calibri"/>
                <a:ea typeface="Calibri"/>
                <a:cs typeface="Calibri"/>
                <a:sym typeface="Calibri"/>
              </a:endParaRPr>
            </a:p>
          </p:txBody>
        </p:sp>
      </p:grpSp>
      <p:sp>
        <p:nvSpPr>
          <p:cNvPr id="311" name="Google Shape;311;p5"/>
          <p:cNvSpPr txBox="1"/>
          <p:nvPr/>
        </p:nvSpPr>
        <p:spPr>
          <a:xfrm>
            <a:off x="1165765" y="3786949"/>
            <a:ext cx="3059925" cy="1200288"/>
          </a:xfrm>
          <a:prstGeom prst="rect">
            <a:avLst/>
          </a:prstGeom>
          <a:noFill/>
          <a:ln>
            <a:noFill/>
          </a:ln>
        </p:spPr>
        <p:txBody>
          <a:bodyPr spcFirstLastPara="1" wrap="square" lIns="91425" tIns="45700" rIns="91425" bIns="45700" anchor="t" anchorCtr="0">
            <a:spAutoFit/>
          </a:bodyPr>
          <a:lstStyle/>
          <a:p>
            <a:pPr algn="ctr"/>
            <a:r>
              <a:rPr lang="en-US" sz="1800" b="0" i="0" u="none" strike="noStrike" cap="none" dirty="0">
                <a:solidFill>
                  <a:schemeClr val="dk1"/>
                </a:solidFill>
                <a:latin typeface="+mn-lt"/>
                <a:ea typeface="Helvetica Neue"/>
                <a:cs typeface="Helvetica Neue"/>
                <a:sym typeface="Helvetica Neue"/>
              </a:rPr>
              <a:t>Describe specific considerations for UASC throughout the case management </a:t>
            </a:r>
            <a:r>
              <a:rPr lang="en-US" sz="1800" dirty="0">
                <a:solidFill>
                  <a:schemeClr val="dk1"/>
                </a:solidFill>
                <a:latin typeface="+mn-lt"/>
                <a:ea typeface="Helvetica Neue"/>
                <a:cs typeface="Helvetica Neue"/>
                <a:sym typeface="Helvetica Neue"/>
              </a:rPr>
              <a:t>process. </a:t>
            </a:r>
            <a:endParaRPr sz="1800" dirty="0">
              <a:solidFill>
                <a:schemeClr val="dk1"/>
              </a:solidFill>
              <a:latin typeface="+mn-lt"/>
            </a:endParaRPr>
          </a:p>
        </p:txBody>
      </p:sp>
      <p:sp>
        <p:nvSpPr>
          <p:cNvPr id="312" name="Google Shape;312;p5"/>
          <p:cNvSpPr txBox="1"/>
          <p:nvPr/>
        </p:nvSpPr>
        <p:spPr>
          <a:xfrm>
            <a:off x="4664828" y="3812558"/>
            <a:ext cx="286234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mn-lt"/>
                <a:ea typeface="Helvetica Neue"/>
                <a:cs typeface="Helvetica Neue"/>
                <a:sym typeface="Helvetica Neue"/>
              </a:rPr>
              <a:t>Explain why alternative care might be required in humanitarian crises and which care options are most appropriate.</a:t>
            </a:r>
            <a:endParaRPr sz="1800" dirty="0">
              <a:latin typeface="+mn-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52"/>
          <p:cNvSpPr txBox="1">
            <a:spLocks noGrp="1"/>
          </p:cNvSpPr>
          <p:nvPr>
            <p:ph type="title"/>
          </p:nvPr>
        </p:nvSpPr>
        <p:spPr>
          <a:xfrm>
            <a:off x="419100" y="120516"/>
            <a:ext cx="113538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n-US" dirty="0"/>
              <a:t>Considerations for monitoring alternative care arrangements</a:t>
            </a:r>
            <a:endParaRPr dirty="0"/>
          </a:p>
        </p:txBody>
      </p:sp>
      <p:grpSp>
        <p:nvGrpSpPr>
          <p:cNvPr id="23" name="Group 22">
            <a:extLst>
              <a:ext uri="{FF2B5EF4-FFF2-40B4-BE49-F238E27FC236}">
                <a16:creationId xmlns:a16="http://schemas.microsoft.com/office/drawing/2014/main" id="{0600BA3E-79AC-C6D1-7B85-B6E8EF2FCEB4}"/>
              </a:ext>
            </a:extLst>
          </p:cNvPr>
          <p:cNvGrpSpPr/>
          <p:nvPr/>
        </p:nvGrpSpPr>
        <p:grpSpPr>
          <a:xfrm>
            <a:off x="2908300" y="1498872"/>
            <a:ext cx="2692400" cy="2050068"/>
            <a:chOff x="596900" y="1397000"/>
            <a:chExt cx="2692400" cy="2050068"/>
          </a:xfrm>
        </p:grpSpPr>
        <p:sp>
          <p:nvSpPr>
            <p:cNvPr id="18" name="Oval 17">
              <a:extLst>
                <a:ext uri="{FF2B5EF4-FFF2-40B4-BE49-F238E27FC236}">
                  <a16:creationId xmlns:a16="http://schemas.microsoft.com/office/drawing/2014/main" id="{C4A55355-FE64-1789-EC14-C83DD6975F44}"/>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FF377920-71E0-53C6-5909-97AAE1EF1D93}"/>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15CADDFA-E3DA-0913-F64D-3CE6F8E491F5}"/>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5DFF1E69-BECD-7AE2-7EF1-BA9A372A68E9}"/>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0D23C05E-9C4E-2436-B267-E8D29590D6C9}"/>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TextBox 24">
            <a:extLst>
              <a:ext uri="{FF2B5EF4-FFF2-40B4-BE49-F238E27FC236}">
                <a16:creationId xmlns:a16="http://schemas.microsoft.com/office/drawing/2014/main" id="{A19B97C9-C944-EAF2-E7C8-EB564ADE6605}"/>
              </a:ext>
            </a:extLst>
          </p:cNvPr>
          <p:cNvSpPr txBox="1"/>
          <p:nvPr/>
        </p:nvSpPr>
        <p:spPr>
          <a:xfrm>
            <a:off x="3296603" y="2032154"/>
            <a:ext cx="1891985" cy="923330"/>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What to look for on monitoring visits?</a:t>
            </a:r>
          </a:p>
        </p:txBody>
      </p:sp>
      <p:grpSp>
        <p:nvGrpSpPr>
          <p:cNvPr id="26" name="Group 25">
            <a:extLst>
              <a:ext uri="{FF2B5EF4-FFF2-40B4-BE49-F238E27FC236}">
                <a16:creationId xmlns:a16="http://schemas.microsoft.com/office/drawing/2014/main" id="{C50A3D4B-4CF6-68E5-FB0D-EDBB4E4C6089}"/>
              </a:ext>
            </a:extLst>
          </p:cNvPr>
          <p:cNvGrpSpPr/>
          <p:nvPr/>
        </p:nvGrpSpPr>
        <p:grpSpPr>
          <a:xfrm>
            <a:off x="1268095" y="3809747"/>
            <a:ext cx="2692400" cy="2050068"/>
            <a:chOff x="596900" y="1397000"/>
            <a:chExt cx="2692400" cy="2050068"/>
          </a:xfrm>
        </p:grpSpPr>
        <p:sp>
          <p:nvSpPr>
            <p:cNvPr id="27" name="Oval 26">
              <a:extLst>
                <a:ext uri="{FF2B5EF4-FFF2-40B4-BE49-F238E27FC236}">
                  <a16:creationId xmlns:a16="http://schemas.microsoft.com/office/drawing/2014/main" id="{F10EBFFD-3E94-C7B7-41A1-AF9E8ABD0AC0}"/>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E6D29B81-FDFD-944A-2695-A1FC484F26BD}"/>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71259F85-B63F-974F-FCDE-1A0EB1CF6FB9}"/>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a:extLst>
                <a:ext uri="{FF2B5EF4-FFF2-40B4-BE49-F238E27FC236}">
                  <a16:creationId xmlns:a16="http://schemas.microsoft.com/office/drawing/2014/main" id="{A82D46B4-223C-FEC6-E878-F3D8C0170117}"/>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D1F48800-6599-D03D-70BC-74BE240C29B2}"/>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TextBox 31">
            <a:extLst>
              <a:ext uri="{FF2B5EF4-FFF2-40B4-BE49-F238E27FC236}">
                <a16:creationId xmlns:a16="http://schemas.microsoft.com/office/drawing/2014/main" id="{1E8C5F1D-3C83-D114-95CE-B748536D48BD}"/>
              </a:ext>
            </a:extLst>
          </p:cNvPr>
          <p:cNvSpPr txBox="1"/>
          <p:nvPr/>
        </p:nvSpPr>
        <p:spPr>
          <a:xfrm>
            <a:off x="1385570" y="4343723"/>
            <a:ext cx="2457450" cy="923330"/>
          </a:xfrm>
          <a:prstGeom prst="rect">
            <a:avLst/>
          </a:prstGeom>
          <a:noFill/>
        </p:spPr>
        <p:txBody>
          <a:bodyPr wrap="square">
            <a:spAutoFit/>
          </a:bodyPr>
          <a:lstStyle/>
          <a:p>
            <a:pPr marL="0" marR="0" lvl="0" indent="0" algn="ctr" rtl="0">
              <a:spcBef>
                <a:spcPts val="0"/>
              </a:spcBef>
              <a:spcAft>
                <a:spcPts val="0"/>
              </a:spcAft>
              <a:buNone/>
            </a:pPr>
            <a:r>
              <a:rPr lang="en-US" sz="1800" dirty="0">
                <a:sym typeface="Helvetica Neue"/>
              </a:rPr>
              <a:t>Who should be involved in monitoring?</a:t>
            </a:r>
          </a:p>
        </p:txBody>
      </p:sp>
      <p:grpSp>
        <p:nvGrpSpPr>
          <p:cNvPr id="33" name="Group 32">
            <a:extLst>
              <a:ext uri="{FF2B5EF4-FFF2-40B4-BE49-F238E27FC236}">
                <a16:creationId xmlns:a16="http://schemas.microsoft.com/office/drawing/2014/main" id="{0DF3045C-ADAA-08BC-ECE6-04F7CE84941C}"/>
              </a:ext>
            </a:extLst>
          </p:cNvPr>
          <p:cNvGrpSpPr/>
          <p:nvPr/>
        </p:nvGrpSpPr>
        <p:grpSpPr>
          <a:xfrm>
            <a:off x="6667500" y="1467832"/>
            <a:ext cx="2692400" cy="2050068"/>
            <a:chOff x="596900" y="1397000"/>
            <a:chExt cx="2692400" cy="2050068"/>
          </a:xfrm>
        </p:grpSpPr>
        <p:sp>
          <p:nvSpPr>
            <p:cNvPr id="34" name="Oval 33">
              <a:extLst>
                <a:ext uri="{FF2B5EF4-FFF2-40B4-BE49-F238E27FC236}">
                  <a16:creationId xmlns:a16="http://schemas.microsoft.com/office/drawing/2014/main" id="{5101B63C-E370-AD44-ED06-5C1DE11E81CD}"/>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AE3BE954-750E-D0EB-E76F-EC38162AB266}"/>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a:extLst>
                <a:ext uri="{FF2B5EF4-FFF2-40B4-BE49-F238E27FC236}">
                  <a16:creationId xmlns:a16="http://schemas.microsoft.com/office/drawing/2014/main" id="{0B43A1B6-DC04-3E6F-7FAA-E412CE37197D}"/>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FE537AC1-3B07-9281-8069-57AD23317147}"/>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a:extLst>
                <a:ext uri="{FF2B5EF4-FFF2-40B4-BE49-F238E27FC236}">
                  <a16:creationId xmlns:a16="http://schemas.microsoft.com/office/drawing/2014/main" id="{10EE7E11-39DC-6196-C29E-B863FDF65A06}"/>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9" name="TextBox 38">
            <a:extLst>
              <a:ext uri="{FF2B5EF4-FFF2-40B4-BE49-F238E27FC236}">
                <a16:creationId xmlns:a16="http://schemas.microsoft.com/office/drawing/2014/main" id="{E0669289-288D-255F-F343-A0EA5AC84195}"/>
              </a:ext>
            </a:extLst>
          </p:cNvPr>
          <p:cNvSpPr txBox="1"/>
          <p:nvPr/>
        </p:nvSpPr>
        <p:spPr>
          <a:xfrm>
            <a:off x="7015481" y="1967403"/>
            <a:ext cx="2098037" cy="923330"/>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What is the purpose of monitoring visits?</a:t>
            </a:r>
          </a:p>
        </p:txBody>
      </p:sp>
      <p:grpSp>
        <p:nvGrpSpPr>
          <p:cNvPr id="40" name="Group 39">
            <a:extLst>
              <a:ext uri="{FF2B5EF4-FFF2-40B4-BE49-F238E27FC236}">
                <a16:creationId xmlns:a16="http://schemas.microsoft.com/office/drawing/2014/main" id="{2C45257C-0CCF-416C-E655-30775DB726C9}"/>
              </a:ext>
            </a:extLst>
          </p:cNvPr>
          <p:cNvGrpSpPr/>
          <p:nvPr/>
        </p:nvGrpSpPr>
        <p:grpSpPr>
          <a:xfrm>
            <a:off x="8273412" y="3844435"/>
            <a:ext cx="2692400" cy="2050068"/>
            <a:chOff x="596900" y="1397000"/>
            <a:chExt cx="2692400" cy="2050068"/>
          </a:xfrm>
        </p:grpSpPr>
        <p:sp>
          <p:nvSpPr>
            <p:cNvPr id="41" name="Oval 40">
              <a:extLst>
                <a:ext uri="{FF2B5EF4-FFF2-40B4-BE49-F238E27FC236}">
                  <a16:creationId xmlns:a16="http://schemas.microsoft.com/office/drawing/2014/main" id="{065BF71E-CB6F-2EB9-D3C8-968A08642FD1}"/>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a:extLst>
                <a:ext uri="{FF2B5EF4-FFF2-40B4-BE49-F238E27FC236}">
                  <a16:creationId xmlns:a16="http://schemas.microsoft.com/office/drawing/2014/main" id="{D54BB246-867E-BE4C-E1A3-F632EBACE03F}"/>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A8A1601D-4686-2EF0-5CFE-4AF235445729}"/>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62B56A5F-C6D3-2DC9-F00C-9123370E0C7A}"/>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A1D6C552-09A1-7AAF-5CD7-911C43F62D8C}"/>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6" name="TextBox 45">
            <a:extLst>
              <a:ext uri="{FF2B5EF4-FFF2-40B4-BE49-F238E27FC236}">
                <a16:creationId xmlns:a16="http://schemas.microsoft.com/office/drawing/2014/main" id="{ECBF293B-CCC7-290C-6951-FECBF243A001}"/>
              </a:ext>
            </a:extLst>
          </p:cNvPr>
          <p:cNvSpPr txBox="1"/>
          <p:nvPr/>
        </p:nvSpPr>
        <p:spPr>
          <a:xfrm>
            <a:off x="8390887" y="4497503"/>
            <a:ext cx="2457450"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How to conduct monitoring visits?</a:t>
            </a:r>
          </a:p>
        </p:txBody>
      </p:sp>
      <p:grpSp>
        <p:nvGrpSpPr>
          <p:cNvPr id="47" name="Group 46">
            <a:extLst>
              <a:ext uri="{FF2B5EF4-FFF2-40B4-BE49-F238E27FC236}">
                <a16:creationId xmlns:a16="http://schemas.microsoft.com/office/drawing/2014/main" id="{390FB366-DBE4-D088-0265-EFE423E8127B}"/>
              </a:ext>
            </a:extLst>
          </p:cNvPr>
          <p:cNvGrpSpPr/>
          <p:nvPr/>
        </p:nvGrpSpPr>
        <p:grpSpPr>
          <a:xfrm>
            <a:off x="5097355" y="3689615"/>
            <a:ext cx="1570145" cy="2107386"/>
            <a:chOff x="5438539" y="7646118"/>
            <a:chExt cx="814830" cy="1093633"/>
          </a:xfrm>
          <a:solidFill>
            <a:schemeClr val="accent2">
              <a:lumMod val="75000"/>
            </a:schemeClr>
          </a:solidFill>
        </p:grpSpPr>
        <p:sp>
          <p:nvSpPr>
            <p:cNvPr id="48" name="Round Same Side Corner Rectangle 21">
              <a:extLst>
                <a:ext uri="{FF2B5EF4-FFF2-40B4-BE49-F238E27FC236}">
                  <a16:creationId xmlns:a16="http://schemas.microsoft.com/office/drawing/2014/main" id="{61ACFFC6-5899-C42D-EFD3-596C0B58B494}"/>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a:extLst>
                <a:ext uri="{FF2B5EF4-FFF2-40B4-BE49-F238E27FC236}">
                  <a16:creationId xmlns:a16="http://schemas.microsoft.com/office/drawing/2014/main" id="{B0C835A3-01A7-FC76-D97D-30F210DCB454}"/>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ound Same Side Corner Rectangle 23">
              <a:extLst>
                <a:ext uri="{FF2B5EF4-FFF2-40B4-BE49-F238E27FC236}">
                  <a16:creationId xmlns:a16="http://schemas.microsoft.com/office/drawing/2014/main" id="{3FA46753-1546-235E-47EB-06A9D6D4A82F}"/>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7B2831D3-255D-F6EB-FE06-7E1B84FCCF00}"/>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ound Same Side Corner Rectangle 25">
              <a:extLst>
                <a:ext uri="{FF2B5EF4-FFF2-40B4-BE49-F238E27FC236}">
                  <a16:creationId xmlns:a16="http://schemas.microsoft.com/office/drawing/2014/main" id="{32A00136-E1A0-3E84-1744-A46F9B07CD98}"/>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ound Same Side Corner Rectangle 26">
              <a:extLst>
                <a:ext uri="{FF2B5EF4-FFF2-40B4-BE49-F238E27FC236}">
                  <a16:creationId xmlns:a16="http://schemas.microsoft.com/office/drawing/2014/main" id="{FAEF6B84-D8F5-7523-A1BE-3F76463A0B64}"/>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4" name="Oval 53">
            <a:extLst>
              <a:ext uri="{FF2B5EF4-FFF2-40B4-BE49-F238E27FC236}">
                <a16:creationId xmlns:a16="http://schemas.microsoft.com/office/drawing/2014/main" id="{0F6BAFDE-7559-4261-2548-4B416CEB148D}"/>
              </a:ext>
            </a:extLst>
          </p:cNvPr>
          <p:cNvSpPr/>
          <p:nvPr/>
        </p:nvSpPr>
        <p:spPr>
          <a:xfrm>
            <a:off x="4938754" y="3412906"/>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a:extLst>
              <a:ext uri="{FF2B5EF4-FFF2-40B4-BE49-F238E27FC236}">
                <a16:creationId xmlns:a16="http://schemas.microsoft.com/office/drawing/2014/main" id="{1E305C17-A441-E288-58A9-89A4EB9CD3C5}"/>
              </a:ext>
            </a:extLst>
          </p:cNvPr>
          <p:cNvSpPr/>
          <p:nvPr/>
        </p:nvSpPr>
        <p:spPr>
          <a:xfrm>
            <a:off x="3985895" y="4371014"/>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a:extLst>
              <a:ext uri="{FF2B5EF4-FFF2-40B4-BE49-F238E27FC236}">
                <a16:creationId xmlns:a16="http://schemas.microsoft.com/office/drawing/2014/main" id="{EAD7C1F6-12E4-3219-2520-B76C4FEF1F42}"/>
              </a:ext>
            </a:extLst>
          </p:cNvPr>
          <p:cNvSpPr/>
          <p:nvPr/>
        </p:nvSpPr>
        <p:spPr>
          <a:xfrm>
            <a:off x="7343495" y="3482841"/>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a:extLst>
              <a:ext uri="{FF2B5EF4-FFF2-40B4-BE49-F238E27FC236}">
                <a16:creationId xmlns:a16="http://schemas.microsoft.com/office/drawing/2014/main" id="{1E0118CC-3C43-0685-240D-F89E4B52ED41}"/>
              </a:ext>
            </a:extLst>
          </p:cNvPr>
          <p:cNvSpPr/>
          <p:nvPr/>
        </p:nvSpPr>
        <p:spPr>
          <a:xfrm>
            <a:off x="7749970" y="4581942"/>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0C279BF3-62A9-BA6E-7B04-B84F943B7B73}"/>
              </a:ext>
            </a:extLst>
          </p:cNvPr>
          <p:cNvSpPr/>
          <p:nvPr/>
        </p:nvSpPr>
        <p:spPr>
          <a:xfrm>
            <a:off x="7154939" y="3818021"/>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a:extLst>
              <a:ext uri="{FF2B5EF4-FFF2-40B4-BE49-F238E27FC236}">
                <a16:creationId xmlns:a16="http://schemas.microsoft.com/office/drawing/2014/main" id="{3C117084-1610-15B2-5F50-5818C5E91C3D}"/>
              </a:ext>
            </a:extLst>
          </p:cNvPr>
          <p:cNvSpPr/>
          <p:nvPr/>
        </p:nvSpPr>
        <p:spPr>
          <a:xfrm>
            <a:off x="7484477" y="4859873"/>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D6131E19-A1FE-3E98-43ED-88CC1AAFA442}"/>
              </a:ext>
            </a:extLst>
          </p:cNvPr>
          <p:cNvSpPr/>
          <p:nvPr/>
        </p:nvSpPr>
        <p:spPr>
          <a:xfrm>
            <a:off x="5409285" y="3661592"/>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a:extLst>
              <a:ext uri="{FF2B5EF4-FFF2-40B4-BE49-F238E27FC236}">
                <a16:creationId xmlns:a16="http://schemas.microsoft.com/office/drawing/2014/main" id="{A22EC18E-28E8-CB72-A1A7-DD39BF86953D}"/>
              </a:ext>
            </a:extLst>
          </p:cNvPr>
          <p:cNvSpPr/>
          <p:nvPr/>
        </p:nvSpPr>
        <p:spPr>
          <a:xfrm>
            <a:off x="4485566" y="4221338"/>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5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sz="3200" dirty="0">
                <a:highlight>
                  <a:srgbClr val="FFFF00"/>
                </a:highlight>
              </a:rPr>
              <a:t>Who should be involved in monitoring?</a:t>
            </a:r>
            <a:endParaRPr dirty="0">
              <a:highlight>
                <a:srgbClr val="FFFF00"/>
              </a:highlight>
            </a:endParaRPr>
          </a:p>
        </p:txBody>
      </p:sp>
      <p:grpSp>
        <p:nvGrpSpPr>
          <p:cNvPr id="1037" name="Group 1036">
            <a:extLst>
              <a:ext uri="{FF2B5EF4-FFF2-40B4-BE49-F238E27FC236}">
                <a16:creationId xmlns:a16="http://schemas.microsoft.com/office/drawing/2014/main" id="{F8161043-ABDA-146E-BAE9-22C9772F826B}"/>
              </a:ext>
            </a:extLst>
          </p:cNvPr>
          <p:cNvGrpSpPr/>
          <p:nvPr/>
        </p:nvGrpSpPr>
        <p:grpSpPr>
          <a:xfrm>
            <a:off x="6056244" y="1595573"/>
            <a:ext cx="1911007" cy="1819336"/>
            <a:chOff x="6096000" y="1520764"/>
            <a:chExt cx="2225663" cy="2118898"/>
          </a:xfrm>
        </p:grpSpPr>
        <p:grpSp>
          <p:nvGrpSpPr>
            <p:cNvPr id="38" name="Google Shape;1085;p54">
              <a:extLst>
                <a:ext uri="{FF2B5EF4-FFF2-40B4-BE49-F238E27FC236}">
                  <a16:creationId xmlns:a16="http://schemas.microsoft.com/office/drawing/2014/main" id="{3FD2A633-71B9-9026-035F-C081122749FC}"/>
                </a:ext>
              </a:extLst>
            </p:cNvPr>
            <p:cNvGrpSpPr/>
            <p:nvPr/>
          </p:nvGrpSpPr>
          <p:grpSpPr>
            <a:xfrm>
              <a:off x="6096000" y="1520764"/>
              <a:ext cx="2225663" cy="1908236"/>
              <a:chOff x="6753502" y="4766094"/>
              <a:chExt cx="1164705" cy="1044047"/>
            </a:xfrm>
          </p:grpSpPr>
          <p:grpSp>
            <p:nvGrpSpPr>
              <p:cNvPr id="39" name="Google Shape;1086;p54">
                <a:extLst>
                  <a:ext uri="{FF2B5EF4-FFF2-40B4-BE49-F238E27FC236}">
                    <a16:creationId xmlns:a16="http://schemas.microsoft.com/office/drawing/2014/main" id="{77C7FB76-09EE-D560-A37A-A33ECE027584}"/>
                  </a:ext>
                </a:extLst>
              </p:cNvPr>
              <p:cNvGrpSpPr/>
              <p:nvPr/>
            </p:nvGrpSpPr>
            <p:grpSpPr>
              <a:xfrm>
                <a:off x="6753502" y="5024349"/>
                <a:ext cx="500332" cy="459236"/>
                <a:chOff x="6376458" y="4851543"/>
                <a:chExt cx="774687" cy="711057"/>
              </a:xfrm>
            </p:grpSpPr>
            <p:sp>
              <p:nvSpPr>
                <p:cNvPr id="46" name="Google Shape;1087;p54">
                  <a:extLst>
                    <a:ext uri="{FF2B5EF4-FFF2-40B4-BE49-F238E27FC236}">
                      <a16:creationId xmlns:a16="http://schemas.microsoft.com/office/drawing/2014/main" id="{F92FD4F1-261C-9728-4AB2-4E392762EA66}"/>
                    </a:ext>
                  </a:extLst>
                </p:cNvPr>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 name="Google Shape;1088;p54">
                  <a:extLst>
                    <a:ext uri="{FF2B5EF4-FFF2-40B4-BE49-F238E27FC236}">
                      <a16:creationId xmlns:a16="http://schemas.microsoft.com/office/drawing/2014/main" id="{23C68D5C-AEB1-641F-72B9-04369274FCD4}"/>
                    </a:ext>
                  </a:extLst>
                </p:cNvPr>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40" name="Google Shape;1089;p54">
                <a:extLst>
                  <a:ext uri="{FF2B5EF4-FFF2-40B4-BE49-F238E27FC236}">
                    <a16:creationId xmlns:a16="http://schemas.microsoft.com/office/drawing/2014/main" id="{F20068DE-60C5-2781-55C5-B979DAADDE7C}"/>
                  </a:ext>
                </a:extLst>
              </p:cNvPr>
              <p:cNvGrpSpPr/>
              <p:nvPr/>
            </p:nvGrpSpPr>
            <p:grpSpPr>
              <a:xfrm>
                <a:off x="7300192" y="4766094"/>
                <a:ext cx="500332" cy="459236"/>
                <a:chOff x="6376458" y="4851543"/>
                <a:chExt cx="774687" cy="711057"/>
              </a:xfrm>
            </p:grpSpPr>
            <p:sp>
              <p:nvSpPr>
                <p:cNvPr id="44" name="Google Shape;1090;p54">
                  <a:extLst>
                    <a:ext uri="{FF2B5EF4-FFF2-40B4-BE49-F238E27FC236}">
                      <a16:creationId xmlns:a16="http://schemas.microsoft.com/office/drawing/2014/main" id="{A375FBB4-C16D-5CC7-6CD2-E08FD4F10816}"/>
                    </a:ext>
                  </a:extLst>
                </p:cNvPr>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 name="Google Shape;1091;p54">
                  <a:extLst>
                    <a:ext uri="{FF2B5EF4-FFF2-40B4-BE49-F238E27FC236}">
                      <a16:creationId xmlns:a16="http://schemas.microsoft.com/office/drawing/2014/main" id="{37D8D2BB-F42B-B915-4784-6B6DD4D7128A}"/>
                    </a:ext>
                  </a:extLst>
                </p:cNvPr>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41" name="Google Shape;1092;p54">
                <a:extLst>
                  <a:ext uri="{FF2B5EF4-FFF2-40B4-BE49-F238E27FC236}">
                    <a16:creationId xmlns:a16="http://schemas.microsoft.com/office/drawing/2014/main" id="{8220A908-13A7-0CFB-E6E9-660CEA87570E}"/>
                  </a:ext>
                </a:extLst>
              </p:cNvPr>
              <p:cNvGrpSpPr/>
              <p:nvPr/>
            </p:nvGrpSpPr>
            <p:grpSpPr>
              <a:xfrm>
                <a:off x="7417875" y="5350905"/>
                <a:ext cx="500332" cy="459236"/>
                <a:chOff x="6376458" y="4851543"/>
                <a:chExt cx="774687" cy="711057"/>
              </a:xfrm>
            </p:grpSpPr>
            <p:sp>
              <p:nvSpPr>
                <p:cNvPr id="42" name="Google Shape;1093;p54">
                  <a:extLst>
                    <a:ext uri="{FF2B5EF4-FFF2-40B4-BE49-F238E27FC236}">
                      <a16:creationId xmlns:a16="http://schemas.microsoft.com/office/drawing/2014/main" id="{90046721-9D1B-3904-24E1-B5760E556520}"/>
                    </a:ext>
                  </a:extLst>
                </p:cNvPr>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 name="Google Shape;1094;p54">
                  <a:extLst>
                    <a:ext uri="{FF2B5EF4-FFF2-40B4-BE49-F238E27FC236}">
                      <a16:creationId xmlns:a16="http://schemas.microsoft.com/office/drawing/2014/main" id="{89B0B782-7207-5185-9630-8180D3BAD945}"/>
                    </a:ext>
                  </a:extLst>
                </p:cNvPr>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grpSp>
          <p:nvGrpSpPr>
            <p:cNvPr id="2" name="Group 1">
              <a:extLst>
                <a:ext uri="{FF2B5EF4-FFF2-40B4-BE49-F238E27FC236}">
                  <a16:creationId xmlns:a16="http://schemas.microsoft.com/office/drawing/2014/main" id="{584756A9-C9C6-1DD2-42A1-A259B38D5C0A}"/>
                </a:ext>
              </a:extLst>
            </p:cNvPr>
            <p:cNvGrpSpPr/>
            <p:nvPr/>
          </p:nvGrpSpPr>
          <p:grpSpPr>
            <a:xfrm>
              <a:off x="7590124" y="2369662"/>
              <a:ext cx="393748" cy="1270000"/>
              <a:chOff x="4045581" y="1684320"/>
              <a:chExt cx="350098" cy="1129211"/>
            </a:xfrm>
            <a:solidFill>
              <a:schemeClr val="accent2">
                <a:lumMod val="75000"/>
              </a:schemeClr>
            </a:solidFill>
          </p:grpSpPr>
          <p:sp>
            <p:nvSpPr>
              <p:cNvPr id="3" name="Round Same Side Corner Rectangle 21">
                <a:extLst>
                  <a:ext uri="{FF2B5EF4-FFF2-40B4-BE49-F238E27FC236}">
                    <a16:creationId xmlns:a16="http://schemas.microsoft.com/office/drawing/2014/main" id="{84007ED8-CB64-3DB2-257A-5D1BF13DB260}"/>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a:extLst>
                  <a:ext uri="{FF2B5EF4-FFF2-40B4-BE49-F238E27FC236}">
                    <a16:creationId xmlns:a16="http://schemas.microsoft.com/office/drawing/2014/main" id="{A5CCEBDC-68B1-043F-544F-13056B84E6B3}"/>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02F6F629-B0C4-21C8-8288-8076D232E272}"/>
                </a:ext>
              </a:extLst>
            </p:cNvPr>
            <p:cNvGrpSpPr/>
            <p:nvPr/>
          </p:nvGrpSpPr>
          <p:grpSpPr>
            <a:xfrm>
              <a:off x="6851254" y="2041268"/>
              <a:ext cx="564296" cy="1270000"/>
              <a:chOff x="3000654" y="1516217"/>
              <a:chExt cx="245039" cy="551483"/>
            </a:xfrm>
            <a:solidFill>
              <a:schemeClr val="accent2">
                <a:lumMod val="75000"/>
              </a:schemeClr>
            </a:solidFill>
          </p:grpSpPr>
          <p:grpSp>
            <p:nvGrpSpPr>
              <p:cNvPr id="6" name="Group 5">
                <a:extLst>
                  <a:ext uri="{FF2B5EF4-FFF2-40B4-BE49-F238E27FC236}">
                    <a16:creationId xmlns:a16="http://schemas.microsoft.com/office/drawing/2014/main" id="{298EE783-A9D6-F1AA-5517-389973EE0B6D}"/>
                  </a:ext>
                </a:extLst>
              </p:cNvPr>
              <p:cNvGrpSpPr/>
              <p:nvPr/>
            </p:nvGrpSpPr>
            <p:grpSpPr>
              <a:xfrm>
                <a:off x="3036509" y="1516217"/>
                <a:ext cx="172158" cy="551483"/>
                <a:chOff x="4043172" y="1684320"/>
                <a:chExt cx="352508" cy="1129211"/>
              </a:xfrm>
              <a:grpFill/>
            </p:grpSpPr>
            <p:sp>
              <p:nvSpPr>
                <p:cNvPr id="8" name="Round Same Side Corner Rectangle 21">
                  <a:extLst>
                    <a:ext uri="{FF2B5EF4-FFF2-40B4-BE49-F238E27FC236}">
                      <a16:creationId xmlns:a16="http://schemas.microsoft.com/office/drawing/2014/main" id="{243F4815-C277-3CD0-B8C9-34810C10598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07F0B730-52C0-3C39-15FA-E330063F234E}"/>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Flowchart: Manual Operation 6">
                <a:extLst>
                  <a:ext uri="{FF2B5EF4-FFF2-40B4-BE49-F238E27FC236}">
                    <a16:creationId xmlns:a16="http://schemas.microsoft.com/office/drawing/2014/main" id="{186DE96C-D15D-9EA8-EBD9-CE30CA3A4A75}"/>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9" name="TextBox 18">
            <a:extLst>
              <a:ext uri="{FF2B5EF4-FFF2-40B4-BE49-F238E27FC236}">
                <a16:creationId xmlns:a16="http://schemas.microsoft.com/office/drawing/2014/main" id="{561A3540-D8A4-B9CE-549C-B9A578ACAACA}"/>
              </a:ext>
            </a:extLst>
          </p:cNvPr>
          <p:cNvSpPr txBox="1"/>
          <p:nvPr/>
        </p:nvSpPr>
        <p:spPr>
          <a:xfrm>
            <a:off x="8321663" y="1940460"/>
            <a:ext cx="3125972" cy="1200329"/>
          </a:xfrm>
          <a:prstGeom prst="rect">
            <a:avLst/>
          </a:prstGeom>
          <a:noFill/>
        </p:spPr>
        <p:txBody>
          <a:bodyPr wrap="square">
            <a:spAutoFit/>
          </a:bodyPr>
          <a:lstStyle/>
          <a:p>
            <a:pPr marL="0" marR="0" lvl="0" indent="0" rtl="0">
              <a:spcBef>
                <a:spcPts val="0"/>
              </a:spcBef>
              <a:spcAft>
                <a:spcPts val="0"/>
              </a:spcAft>
              <a:buNone/>
            </a:pPr>
            <a:r>
              <a:rPr lang="en-US" sz="1800" dirty="0">
                <a:solidFill>
                  <a:schemeClr val="tx1"/>
                </a:solidFill>
                <a:latin typeface="+mn-lt"/>
                <a:ea typeface="Calibri"/>
                <a:cs typeface="Calibri"/>
                <a:sym typeface="Calibri"/>
              </a:rPr>
              <a:t>Trained community volunteers can also play a role in monitoring alternative care</a:t>
            </a:r>
          </a:p>
        </p:txBody>
      </p:sp>
      <p:sp>
        <p:nvSpPr>
          <p:cNvPr id="20" name="TextBox 19">
            <a:extLst>
              <a:ext uri="{FF2B5EF4-FFF2-40B4-BE49-F238E27FC236}">
                <a16:creationId xmlns:a16="http://schemas.microsoft.com/office/drawing/2014/main" id="{DE6749A4-24E9-AFBE-DFFC-5542439BA57C}"/>
              </a:ext>
            </a:extLst>
          </p:cNvPr>
          <p:cNvSpPr txBox="1"/>
          <p:nvPr/>
        </p:nvSpPr>
        <p:spPr>
          <a:xfrm>
            <a:off x="2758323" y="2119141"/>
            <a:ext cx="3125972" cy="923330"/>
          </a:xfrm>
          <a:prstGeom prst="rect">
            <a:avLst/>
          </a:prstGeom>
          <a:noFill/>
        </p:spPr>
        <p:txBody>
          <a:bodyPr wrap="square">
            <a:spAutoFit/>
          </a:bodyPr>
          <a:lstStyle/>
          <a:p>
            <a:pPr marL="0" marR="0" lvl="0" indent="0" rtl="0">
              <a:spcBef>
                <a:spcPts val="0"/>
              </a:spcBef>
              <a:spcAft>
                <a:spcPts val="0"/>
              </a:spcAft>
              <a:buNone/>
            </a:pPr>
            <a:r>
              <a:rPr lang="en-US" sz="1800" b="1" dirty="0">
                <a:solidFill>
                  <a:schemeClr val="tx1"/>
                </a:solidFill>
                <a:latin typeface="+mn-lt"/>
                <a:ea typeface="Calibri"/>
                <a:cs typeface="Calibri"/>
                <a:sym typeface="Calibri"/>
              </a:rPr>
              <a:t>The organization placing the child in alternative care has responsibility </a:t>
            </a:r>
          </a:p>
        </p:txBody>
      </p:sp>
      <p:sp>
        <p:nvSpPr>
          <p:cNvPr id="21" name="TextBox 20">
            <a:extLst>
              <a:ext uri="{FF2B5EF4-FFF2-40B4-BE49-F238E27FC236}">
                <a16:creationId xmlns:a16="http://schemas.microsoft.com/office/drawing/2014/main" id="{A88A4517-F97A-786D-806B-5671E8D503EA}"/>
              </a:ext>
            </a:extLst>
          </p:cNvPr>
          <p:cNvSpPr txBox="1"/>
          <p:nvPr/>
        </p:nvSpPr>
        <p:spPr>
          <a:xfrm>
            <a:off x="8321663" y="3954356"/>
            <a:ext cx="3125972" cy="1477328"/>
          </a:xfrm>
          <a:prstGeom prst="rect">
            <a:avLst/>
          </a:prstGeom>
          <a:noFill/>
        </p:spPr>
        <p:txBody>
          <a:bodyPr wrap="square">
            <a:spAutoFit/>
          </a:bodyPr>
          <a:lstStyle/>
          <a:p>
            <a:pPr marL="0" marR="0" lvl="0" indent="0" rtl="0">
              <a:spcBef>
                <a:spcPts val="0"/>
              </a:spcBef>
              <a:spcAft>
                <a:spcPts val="0"/>
              </a:spcAft>
              <a:buNone/>
            </a:pPr>
            <a:r>
              <a:rPr lang="en-US" sz="1800" dirty="0">
                <a:solidFill>
                  <a:schemeClr val="tx1"/>
                </a:solidFill>
                <a:latin typeface="+mn-lt"/>
                <a:ea typeface="Calibri"/>
                <a:cs typeface="Calibri"/>
                <a:sym typeface="Calibri"/>
              </a:rPr>
              <a:t>Link with community based child protection groups, children’s groups etc. &amp; other sectors e.g. education, health and nutrition</a:t>
            </a:r>
          </a:p>
        </p:txBody>
      </p:sp>
      <p:sp>
        <p:nvSpPr>
          <p:cNvPr id="22" name="TextBox 21">
            <a:extLst>
              <a:ext uri="{FF2B5EF4-FFF2-40B4-BE49-F238E27FC236}">
                <a16:creationId xmlns:a16="http://schemas.microsoft.com/office/drawing/2014/main" id="{E3D2EF07-4356-A145-3421-F6AE45E4EE92}"/>
              </a:ext>
            </a:extLst>
          </p:cNvPr>
          <p:cNvSpPr txBox="1"/>
          <p:nvPr/>
        </p:nvSpPr>
        <p:spPr>
          <a:xfrm>
            <a:off x="2758323" y="4147375"/>
            <a:ext cx="3125972" cy="1200329"/>
          </a:xfrm>
          <a:prstGeom prst="rect">
            <a:avLst/>
          </a:prstGeom>
          <a:noFill/>
        </p:spPr>
        <p:txBody>
          <a:bodyPr wrap="square">
            <a:spAutoFit/>
          </a:bodyPr>
          <a:lstStyle/>
          <a:p>
            <a:pPr marL="0" marR="0" lvl="0" indent="0" rtl="0">
              <a:spcBef>
                <a:spcPts val="0"/>
              </a:spcBef>
              <a:spcAft>
                <a:spcPts val="0"/>
              </a:spcAft>
              <a:buNone/>
            </a:pPr>
            <a:r>
              <a:rPr lang="en-US" sz="1800" dirty="0">
                <a:solidFill>
                  <a:schemeClr val="tx1"/>
                </a:solidFill>
                <a:latin typeface="+mn-lt"/>
                <a:ea typeface="Calibri"/>
                <a:cs typeface="Calibri"/>
                <a:sym typeface="Calibri"/>
              </a:rPr>
              <a:t>Designated authorities, </a:t>
            </a:r>
          </a:p>
          <a:p>
            <a:pPr marL="0" marR="0" lvl="0" indent="0" rtl="0">
              <a:spcBef>
                <a:spcPts val="0"/>
              </a:spcBef>
              <a:spcAft>
                <a:spcPts val="0"/>
              </a:spcAft>
              <a:buNone/>
            </a:pPr>
            <a:r>
              <a:rPr lang="en-US" sz="1800" dirty="0">
                <a:solidFill>
                  <a:schemeClr val="tx1"/>
                </a:solidFill>
                <a:latin typeface="+mn-lt"/>
                <a:ea typeface="Calibri"/>
                <a:cs typeface="Calibri"/>
                <a:sym typeface="Calibri"/>
              </a:rPr>
              <a:t>NGO caseworkers or volunteers may conduct monitoring </a:t>
            </a:r>
          </a:p>
        </p:txBody>
      </p:sp>
      <p:grpSp>
        <p:nvGrpSpPr>
          <p:cNvPr id="24" name="Group 23">
            <a:extLst>
              <a:ext uri="{FF2B5EF4-FFF2-40B4-BE49-F238E27FC236}">
                <a16:creationId xmlns:a16="http://schemas.microsoft.com/office/drawing/2014/main" id="{5355F598-DAB9-2ACF-E9D3-D90A98D6A9DC}"/>
              </a:ext>
            </a:extLst>
          </p:cNvPr>
          <p:cNvGrpSpPr/>
          <p:nvPr/>
        </p:nvGrpSpPr>
        <p:grpSpPr>
          <a:xfrm>
            <a:off x="1721531" y="4264918"/>
            <a:ext cx="393748" cy="1270000"/>
            <a:chOff x="4045581" y="1684320"/>
            <a:chExt cx="350098" cy="1129211"/>
          </a:xfrm>
          <a:solidFill>
            <a:schemeClr val="accent2">
              <a:lumMod val="75000"/>
            </a:schemeClr>
          </a:solidFill>
        </p:grpSpPr>
        <p:sp>
          <p:nvSpPr>
            <p:cNvPr id="36" name="Round Same Side Corner Rectangle 21">
              <a:extLst>
                <a:ext uri="{FF2B5EF4-FFF2-40B4-BE49-F238E27FC236}">
                  <a16:creationId xmlns:a16="http://schemas.microsoft.com/office/drawing/2014/main" id="{75FFBEB0-0153-5A0C-09CC-1BAAD0C279AB}"/>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FAABD3DF-0774-D765-C4F8-CC902439DAB2}"/>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5" name="Group 24">
            <a:extLst>
              <a:ext uri="{FF2B5EF4-FFF2-40B4-BE49-F238E27FC236}">
                <a16:creationId xmlns:a16="http://schemas.microsoft.com/office/drawing/2014/main" id="{61A83528-2AE9-6D96-DCCE-6C83901A0D16}"/>
              </a:ext>
            </a:extLst>
          </p:cNvPr>
          <p:cNvGrpSpPr/>
          <p:nvPr/>
        </p:nvGrpSpPr>
        <p:grpSpPr>
          <a:xfrm>
            <a:off x="1015240" y="3996299"/>
            <a:ext cx="564296" cy="1270000"/>
            <a:chOff x="3000654" y="1516217"/>
            <a:chExt cx="245039" cy="551483"/>
          </a:xfrm>
          <a:solidFill>
            <a:schemeClr val="accent2">
              <a:lumMod val="75000"/>
            </a:schemeClr>
          </a:solidFill>
        </p:grpSpPr>
        <p:grpSp>
          <p:nvGrpSpPr>
            <p:cNvPr id="32" name="Group 31">
              <a:extLst>
                <a:ext uri="{FF2B5EF4-FFF2-40B4-BE49-F238E27FC236}">
                  <a16:creationId xmlns:a16="http://schemas.microsoft.com/office/drawing/2014/main" id="{C2B0AAE9-8085-D0F6-BC97-472DEAB2C765}"/>
                </a:ext>
              </a:extLst>
            </p:cNvPr>
            <p:cNvGrpSpPr/>
            <p:nvPr/>
          </p:nvGrpSpPr>
          <p:grpSpPr>
            <a:xfrm>
              <a:off x="3036509" y="1516217"/>
              <a:ext cx="172158" cy="551483"/>
              <a:chOff x="4043172" y="1684320"/>
              <a:chExt cx="352508" cy="1129211"/>
            </a:xfrm>
            <a:grpFill/>
          </p:grpSpPr>
          <p:sp>
            <p:nvSpPr>
              <p:cNvPr id="34" name="Round Same Side Corner Rectangle 21">
                <a:extLst>
                  <a:ext uri="{FF2B5EF4-FFF2-40B4-BE49-F238E27FC236}">
                    <a16:creationId xmlns:a16="http://schemas.microsoft.com/office/drawing/2014/main" id="{B627E605-7C77-D775-4828-A30801447C1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D009F53-24ED-68B6-2AD5-99D9A515559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3" name="Flowchart: Manual Operation 32">
              <a:extLst>
                <a:ext uri="{FF2B5EF4-FFF2-40B4-BE49-F238E27FC236}">
                  <a16:creationId xmlns:a16="http://schemas.microsoft.com/office/drawing/2014/main" id="{9C9B4DB1-1278-C52B-5189-048F3D7EAA40}"/>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44" name="Group 1043">
            <a:extLst>
              <a:ext uri="{FF2B5EF4-FFF2-40B4-BE49-F238E27FC236}">
                <a16:creationId xmlns:a16="http://schemas.microsoft.com/office/drawing/2014/main" id="{4F48FF6F-EEA8-25B6-C4AE-474D80A88B52}"/>
              </a:ext>
            </a:extLst>
          </p:cNvPr>
          <p:cNvGrpSpPr/>
          <p:nvPr/>
        </p:nvGrpSpPr>
        <p:grpSpPr>
          <a:xfrm>
            <a:off x="6167554" y="4115186"/>
            <a:ext cx="1791026" cy="1344384"/>
            <a:chOff x="6275214" y="4115186"/>
            <a:chExt cx="1791026" cy="1344384"/>
          </a:xfrm>
        </p:grpSpPr>
        <p:grpSp>
          <p:nvGrpSpPr>
            <p:cNvPr id="58" name="Group 57">
              <a:extLst>
                <a:ext uri="{FF2B5EF4-FFF2-40B4-BE49-F238E27FC236}">
                  <a16:creationId xmlns:a16="http://schemas.microsoft.com/office/drawing/2014/main" id="{D35197A7-7A3A-B62E-7868-11CF642F8874}"/>
                </a:ext>
              </a:extLst>
            </p:cNvPr>
            <p:cNvGrpSpPr/>
            <p:nvPr/>
          </p:nvGrpSpPr>
          <p:grpSpPr>
            <a:xfrm>
              <a:off x="6643518" y="4334860"/>
              <a:ext cx="254176" cy="819822"/>
              <a:chOff x="4045581" y="1684320"/>
              <a:chExt cx="350098" cy="1129211"/>
            </a:xfrm>
            <a:solidFill>
              <a:schemeClr val="accent2">
                <a:lumMod val="75000"/>
              </a:schemeClr>
            </a:solidFill>
          </p:grpSpPr>
          <p:sp>
            <p:nvSpPr>
              <p:cNvPr id="59" name="Round Same Side Corner Rectangle 21">
                <a:extLst>
                  <a:ext uri="{FF2B5EF4-FFF2-40B4-BE49-F238E27FC236}">
                    <a16:creationId xmlns:a16="http://schemas.microsoft.com/office/drawing/2014/main" id="{21C9A44A-97F8-C059-5023-FCAA48C13803}"/>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07C83406-2E15-C50D-8928-7FA4D1B8CE9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1" name="Group 60">
              <a:extLst>
                <a:ext uri="{FF2B5EF4-FFF2-40B4-BE49-F238E27FC236}">
                  <a16:creationId xmlns:a16="http://schemas.microsoft.com/office/drawing/2014/main" id="{D7DDBBE6-69D8-7B00-0E79-EF50A3C18BEC}"/>
                </a:ext>
              </a:extLst>
            </p:cNvPr>
            <p:cNvGrpSpPr/>
            <p:nvPr/>
          </p:nvGrpSpPr>
          <p:grpSpPr>
            <a:xfrm>
              <a:off x="7364981" y="4115186"/>
              <a:ext cx="364270" cy="819822"/>
              <a:chOff x="3000654" y="1516217"/>
              <a:chExt cx="245039" cy="551483"/>
            </a:xfrm>
            <a:solidFill>
              <a:schemeClr val="accent2">
                <a:lumMod val="75000"/>
              </a:schemeClr>
            </a:solidFill>
          </p:grpSpPr>
          <p:grpSp>
            <p:nvGrpSpPr>
              <p:cNvPr id="62" name="Group 61">
                <a:extLst>
                  <a:ext uri="{FF2B5EF4-FFF2-40B4-BE49-F238E27FC236}">
                    <a16:creationId xmlns:a16="http://schemas.microsoft.com/office/drawing/2014/main" id="{D4CEB59B-1B69-8577-0329-149204D8F14E}"/>
                  </a:ext>
                </a:extLst>
              </p:cNvPr>
              <p:cNvGrpSpPr/>
              <p:nvPr/>
            </p:nvGrpSpPr>
            <p:grpSpPr>
              <a:xfrm>
                <a:off x="3036509" y="1516217"/>
                <a:ext cx="172158" cy="551483"/>
                <a:chOff x="4043172" y="1684320"/>
                <a:chExt cx="352508" cy="1129211"/>
              </a:xfrm>
              <a:grpFill/>
            </p:grpSpPr>
            <p:sp>
              <p:nvSpPr>
                <p:cNvPr id="1024" name="Round Same Side Corner Rectangle 21">
                  <a:extLst>
                    <a:ext uri="{FF2B5EF4-FFF2-40B4-BE49-F238E27FC236}">
                      <a16:creationId xmlns:a16="http://schemas.microsoft.com/office/drawing/2014/main" id="{33729901-A612-29E5-91F6-FD4AA3DB6AF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5" name="Oval 1024">
                  <a:extLst>
                    <a:ext uri="{FF2B5EF4-FFF2-40B4-BE49-F238E27FC236}">
                      <a16:creationId xmlns:a16="http://schemas.microsoft.com/office/drawing/2014/main" id="{D350F448-3D10-5C2E-C0AE-D1E692DA231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3" name="Flowchart: Manual Operation 62">
                <a:extLst>
                  <a:ext uri="{FF2B5EF4-FFF2-40B4-BE49-F238E27FC236}">
                    <a16:creationId xmlns:a16="http://schemas.microsoft.com/office/drawing/2014/main" id="{4788B297-7189-D820-4CA0-B77157C6D6E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26" name="Group 1025">
              <a:extLst>
                <a:ext uri="{FF2B5EF4-FFF2-40B4-BE49-F238E27FC236}">
                  <a16:creationId xmlns:a16="http://schemas.microsoft.com/office/drawing/2014/main" id="{954D9878-A8B4-9F20-8647-40E567F1465B}"/>
                </a:ext>
              </a:extLst>
            </p:cNvPr>
            <p:cNvGrpSpPr/>
            <p:nvPr/>
          </p:nvGrpSpPr>
          <p:grpSpPr>
            <a:xfrm>
              <a:off x="7011660" y="4551574"/>
              <a:ext cx="254176" cy="819822"/>
              <a:chOff x="4045581" y="1684320"/>
              <a:chExt cx="350098" cy="1129211"/>
            </a:xfrm>
            <a:solidFill>
              <a:schemeClr val="accent2">
                <a:lumMod val="75000"/>
              </a:schemeClr>
            </a:solidFill>
          </p:grpSpPr>
          <p:sp>
            <p:nvSpPr>
              <p:cNvPr id="1027" name="Round Same Side Corner Rectangle 21">
                <a:extLst>
                  <a:ext uri="{FF2B5EF4-FFF2-40B4-BE49-F238E27FC236}">
                    <a16:creationId xmlns:a16="http://schemas.microsoft.com/office/drawing/2014/main" id="{36BD8C9B-2066-F6E6-4754-BAFDAE3F1949}"/>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8" name="Oval 1027">
                <a:extLst>
                  <a:ext uri="{FF2B5EF4-FFF2-40B4-BE49-F238E27FC236}">
                    <a16:creationId xmlns:a16="http://schemas.microsoft.com/office/drawing/2014/main" id="{0A9920CF-7BB1-67B7-79D8-B36BF06F8D30}"/>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29" name="Group 1028">
              <a:extLst>
                <a:ext uri="{FF2B5EF4-FFF2-40B4-BE49-F238E27FC236}">
                  <a16:creationId xmlns:a16="http://schemas.microsoft.com/office/drawing/2014/main" id="{0101A92F-71CE-32E9-4B94-4E7E8DA4CC44}"/>
                </a:ext>
              </a:extLst>
            </p:cNvPr>
            <p:cNvGrpSpPr/>
            <p:nvPr/>
          </p:nvGrpSpPr>
          <p:grpSpPr>
            <a:xfrm>
              <a:off x="7812064" y="4508761"/>
              <a:ext cx="254176" cy="819822"/>
              <a:chOff x="4045581" y="1684320"/>
              <a:chExt cx="350098" cy="1129211"/>
            </a:xfrm>
            <a:solidFill>
              <a:schemeClr val="accent2">
                <a:lumMod val="75000"/>
              </a:schemeClr>
            </a:solidFill>
          </p:grpSpPr>
          <p:sp>
            <p:nvSpPr>
              <p:cNvPr id="1030" name="Round Same Side Corner Rectangle 21">
                <a:extLst>
                  <a:ext uri="{FF2B5EF4-FFF2-40B4-BE49-F238E27FC236}">
                    <a16:creationId xmlns:a16="http://schemas.microsoft.com/office/drawing/2014/main" id="{38C6609B-81A7-EB44-BAAD-C16E85E913BD}"/>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1" name="Oval 1030">
                <a:extLst>
                  <a:ext uri="{FF2B5EF4-FFF2-40B4-BE49-F238E27FC236}">
                    <a16:creationId xmlns:a16="http://schemas.microsoft.com/office/drawing/2014/main" id="{4A9F3504-1F83-63C4-94D0-673B54F7E36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32" name="Group 1031">
              <a:extLst>
                <a:ext uri="{FF2B5EF4-FFF2-40B4-BE49-F238E27FC236}">
                  <a16:creationId xmlns:a16="http://schemas.microsoft.com/office/drawing/2014/main" id="{4F8CDB85-5025-7246-63E8-8487A978498C}"/>
                </a:ext>
              </a:extLst>
            </p:cNvPr>
            <p:cNvGrpSpPr/>
            <p:nvPr/>
          </p:nvGrpSpPr>
          <p:grpSpPr>
            <a:xfrm>
              <a:off x="6275214" y="4639748"/>
              <a:ext cx="364270" cy="819822"/>
              <a:chOff x="3000654" y="1516217"/>
              <a:chExt cx="245039" cy="551483"/>
            </a:xfrm>
            <a:solidFill>
              <a:schemeClr val="accent2">
                <a:lumMod val="75000"/>
              </a:schemeClr>
            </a:solidFill>
          </p:grpSpPr>
          <p:grpSp>
            <p:nvGrpSpPr>
              <p:cNvPr id="1033" name="Group 1032">
                <a:extLst>
                  <a:ext uri="{FF2B5EF4-FFF2-40B4-BE49-F238E27FC236}">
                    <a16:creationId xmlns:a16="http://schemas.microsoft.com/office/drawing/2014/main" id="{747A2656-2AAA-A3C0-33CB-E24FFD139EAB}"/>
                  </a:ext>
                </a:extLst>
              </p:cNvPr>
              <p:cNvGrpSpPr/>
              <p:nvPr/>
            </p:nvGrpSpPr>
            <p:grpSpPr>
              <a:xfrm>
                <a:off x="3036509" y="1516217"/>
                <a:ext cx="172158" cy="551483"/>
                <a:chOff x="4043172" y="1684320"/>
                <a:chExt cx="352508" cy="1129211"/>
              </a:xfrm>
              <a:grpFill/>
            </p:grpSpPr>
            <p:sp>
              <p:nvSpPr>
                <p:cNvPr id="1035" name="Round Same Side Corner Rectangle 21">
                  <a:extLst>
                    <a:ext uri="{FF2B5EF4-FFF2-40B4-BE49-F238E27FC236}">
                      <a16:creationId xmlns:a16="http://schemas.microsoft.com/office/drawing/2014/main" id="{E2366760-A9C2-8CCF-A7D8-C18542ED694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6" name="Oval 1035">
                  <a:extLst>
                    <a:ext uri="{FF2B5EF4-FFF2-40B4-BE49-F238E27FC236}">
                      <a16:creationId xmlns:a16="http://schemas.microsoft.com/office/drawing/2014/main" id="{B77BBB68-5DB7-5213-73E6-F2E173FE96B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34" name="Flowchart: Manual Operation 1033">
                <a:extLst>
                  <a:ext uri="{FF2B5EF4-FFF2-40B4-BE49-F238E27FC236}">
                    <a16:creationId xmlns:a16="http://schemas.microsoft.com/office/drawing/2014/main" id="{AAFA3A94-E618-9D86-4125-506FF22F401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043" name="Group 1042">
            <a:extLst>
              <a:ext uri="{FF2B5EF4-FFF2-40B4-BE49-F238E27FC236}">
                <a16:creationId xmlns:a16="http://schemas.microsoft.com/office/drawing/2014/main" id="{FA8028D9-E51B-89E5-462F-80C9A5141413}"/>
              </a:ext>
            </a:extLst>
          </p:cNvPr>
          <p:cNvGrpSpPr/>
          <p:nvPr/>
        </p:nvGrpSpPr>
        <p:grpSpPr>
          <a:xfrm>
            <a:off x="894825" y="2025840"/>
            <a:ext cx="1353641" cy="1038296"/>
            <a:chOff x="894825" y="1893627"/>
            <a:chExt cx="1493444" cy="1145530"/>
          </a:xfrm>
        </p:grpSpPr>
        <p:sp>
          <p:nvSpPr>
            <p:cNvPr id="1038" name="Rectangle 1037">
              <a:extLst>
                <a:ext uri="{FF2B5EF4-FFF2-40B4-BE49-F238E27FC236}">
                  <a16:creationId xmlns:a16="http://schemas.microsoft.com/office/drawing/2014/main" id="{9D116943-9391-60BB-9C0E-9B9E65198ABA}"/>
                </a:ext>
              </a:extLst>
            </p:cNvPr>
            <p:cNvSpPr/>
            <p:nvPr/>
          </p:nvSpPr>
          <p:spPr>
            <a:xfrm>
              <a:off x="894825" y="1893627"/>
              <a:ext cx="1493444" cy="113590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9" name="Rectangle 1038">
              <a:extLst>
                <a:ext uri="{FF2B5EF4-FFF2-40B4-BE49-F238E27FC236}">
                  <a16:creationId xmlns:a16="http://schemas.microsoft.com/office/drawing/2014/main" id="{8A34A87A-1905-B17A-B8EE-1B2A4CDEDDD0}"/>
                </a:ext>
              </a:extLst>
            </p:cNvPr>
            <p:cNvSpPr/>
            <p:nvPr/>
          </p:nvSpPr>
          <p:spPr>
            <a:xfrm>
              <a:off x="1026705" y="2071696"/>
              <a:ext cx="317602" cy="31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0" name="Rectangle 1039">
              <a:extLst>
                <a:ext uri="{FF2B5EF4-FFF2-40B4-BE49-F238E27FC236}">
                  <a16:creationId xmlns:a16="http://schemas.microsoft.com/office/drawing/2014/main" id="{2CE04072-9A2E-FBF1-F1AF-3E7227529E36}"/>
                </a:ext>
              </a:extLst>
            </p:cNvPr>
            <p:cNvSpPr/>
            <p:nvPr/>
          </p:nvSpPr>
          <p:spPr>
            <a:xfrm>
              <a:off x="1477162" y="2071696"/>
              <a:ext cx="317602" cy="31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1" name="Rectangle 1040">
              <a:extLst>
                <a:ext uri="{FF2B5EF4-FFF2-40B4-BE49-F238E27FC236}">
                  <a16:creationId xmlns:a16="http://schemas.microsoft.com/office/drawing/2014/main" id="{2D547138-D1C7-BCE9-0F90-11C6DAFFEA27}"/>
                </a:ext>
              </a:extLst>
            </p:cNvPr>
            <p:cNvSpPr/>
            <p:nvPr/>
          </p:nvSpPr>
          <p:spPr>
            <a:xfrm>
              <a:off x="1923753" y="2071696"/>
              <a:ext cx="317602" cy="31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2" name="Rectangle 1041">
              <a:extLst>
                <a:ext uri="{FF2B5EF4-FFF2-40B4-BE49-F238E27FC236}">
                  <a16:creationId xmlns:a16="http://schemas.microsoft.com/office/drawing/2014/main" id="{B3B5EF38-EF58-E79A-EECB-7359C0C1ADF2}"/>
                </a:ext>
              </a:extLst>
            </p:cNvPr>
            <p:cNvSpPr/>
            <p:nvPr/>
          </p:nvSpPr>
          <p:spPr>
            <a:xfrm>
              <a:off x="1485311" y="2593082"/>
              <a:ext cx="312472" cy="4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5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The purpose of monitoring visits </a:t>
            </a:r>
            <a:endParaRPr dirty="0"/>
          </a:p>
        </p:txBody>
      </p:sp>
      <p:grpSp>
        <p:nvGrpSpPr>
          <p:cNvPr id="1089" name="Google Shape;1089;p54"/>
          <p:cNvGrpSpPr/>
          <p:nvPr/>
        </p:nvGrpSpPr>
        <p:grpSpPr>
          <a:xfrm>
            <a:off x="8946632" y="2259204"/>
            <a:ext cx="2153295" cy="1890383"/>
            <a:chOff x="6376458" y="4851543"/>
            <a:chExt cx="774687" cy="711057"/>
          </a:xfrm>
        </p:grpSpPr>
        <p:sp>
          <p:nvSpPr>
            <p:cNvPr id="1090" name="Google Shape;1090;p54"/>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91" name="Google Shape;1091;p54"/>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1095" name="Google Shape;1095;p54"/>
          <p:cNvSpPr txBox="1"/>
          <p:nvPr/>
        </p:nvSpPr>
        <p:spPr>
          <a:xfrm>
            <a:off x="804529" y="1761869"/>
            <a:ext cx="3575997" cy="4106686"/>
          </a:xfrm>
          <a:prstGeom prst="rect">
            <a:avLst/>
          </a:prstGeom>
          <a:noFill/>
          <a:ln>
            <a:noFill/>
          </a:ln>
        </p:spPr>
        <p:txBody>
          <a:bodyPr spcFirstLastPara="1" wrap="square" lIns="91425" tIns="45700" rIns="91425" bIns="45700" anchor="t" anchorCtr="0">
            <a:normAutofit/>
          </a:bodyPr>
          <a:lstStyle/>
          <a:p>
            <a:pPr marR="0" lvl="1" algn="l" rtl="0">
              <a:spcBef>
                <a:spcPts val="0"/>
              </a:spcBef>
              <a:spcAft>
                <a:spcPts val="0"/>
              </a:spcAft>
              <a:buClr>
                <a:schemeClr val="dk1"/>
              </a:buClr>
              <a:buSzPts val="2400"/>
            </a:pPr>
            <a:r>
              <a:rPr lang="en-US" sz="1800" b="0" i="0" u="none" strike="noStrike" cap="none" dirty="0">
                <a:solidFill>
                  <a:schemeClr val="dk1"/>
                </a:solidFill>
                <a:latin typeface="+mn-lt"/>
                <a:ea typeface="Helvetica Neue"/>
                <a:cs typeface="Helvetica Neue"/>
                <a:sym typeface="Helvetica Neue"/>
              </a:rPr>
              <a:t>Monitor the safety and well being of the child and hear </a:t>
            </a:r>
            <a:r>
              <a:rPr lang="en-GB" sz="1800" dirty="0">
                <a:solidFill>
                  <a:schemeClr val="dk1"/>
                </a:solidFill>
                <a:latin typeface="+mn-lt"/>
                <a:sym typeface="Helvetica Neue"/>
              </a:rPr>
              <a:t>their views</a:t>
            </a:r>
          </a:p>
          <a:p>
            <a:pPr marR="0" lvl="1" algn="l" rtl="0">
              <a:spcBef>
                <a:spcPts val="0"/>
              </a:spcBef>
              <a:spcAft>
                <a:spcPts val="0"/>
              </a:spcAft>
              <a:buClr>
                <a:schemeClr val="dk1"/>
              </a:buClr>
              <a:buSzPts val="2400"/>
            </a:pPr>
            <a:endParaRPr lang="en-GB" sz="1800" dirty="0">
              <a:solidFill>
                <a:schemeClr val="dk1"/>
              </a:solidFill>
              <a:latin typeface="+mn-lt"/>
            </a:endParaRPr>
          </a:p>
          <a:p>
            <a:pPr marR="0" lvl="1" algn="l" rtl="0">
              <a:spcAft>
                <a:spcPts val="0"/>
              </a:spcAft>
              <a:buClr>
                <a:schemeClr val="dk1"/>
              </a:buClr>
              <a:buSzPts val="2400"/>
            </a:pPr>
            <a:r>
              <a:rPr lang="en-GB" sz="1800" dirty="0">
                <a:solidFill>
                  <a:schemeClr val="dk1"/>
                </a:solidFill>
                <a:latin typeface="+mn-lt"/>
                <a:sym typeface="Helvetica Neue"/>
              </a:rPr>
              <a:t>For residential care; to assess is quality care standards are being maintained</a:t>
            </a:r>
          </a:p>
          <a:p>
            <a:pPr marR="0" lvl="1" algn="l" rtl="0">
              <a:spcAft>
                <a:spcPts val="0"/>
              </a:spcAft>
              <a:buClr>
                <a:schemeClr val="dk1"/>
              </a:buClr>
              <a:buSzPts val="2400"/>
            </a:pPr>
            <a:endParaRPr lang="en-GB" sz="1800" dirty="0">
              <a:solidFill>
                <a:schemeClr val="dk1"/>
              </a:solidFill>
              <a:latin typeface="+mn-lt"/>
              <a:sym typeface="Helvetica Neue"/>
            </a:endParaRPr>
          </a:p>
          <a:p>
            <a:pPr marR="0" lvl="1" algn="l" rtl="0">
              <a:spcAft>
                <a:spcPts val="0"/>
              </a:spcAft>
              <a:buClr>
                <a:schemeClr val="dk1"/>
              </a:buClr>
              <a:buSzPts val="2400"/>
            </a:pPr>
            <a:r>
              <a:rPr lang="en-GB" sz="1800" dirty="0">
                <a:solidFill>
                  <a:schemeClr val="dk1"/>
                </a:solidFill>
                <a:latin typeface="+mn-lt"/>
                <a:sym typeface="Helvetica Neue"/>
              </a:rPr>
              <a:t>Assess the quality of care including relationships between child, caregivers/ members of caregiving family </a:t>
            </a:r>
          </a:p>
          <a:p>
            <a:pPr marR="0" lvl="1" algn="l" rtl="0">
              <a:spcAft>
                <a:spcPts val="0"/>
              </a:spcAft>
              <a:buClr>
                <a:schemeClr val="dk1"/>
              </a:buClr>
              <a:buSzPts val="2400"/>
            </a:pPr>
            <a:endParaRPr lang="en-GB" sz="1800" dirty="0">
              <a:solidFill>
                <a:schemeClr val="dk1"/>
              </a:solidFill>
              <a:latin typeface="+mn-lt"/>
              <a:sym typeface="Helvetica Neue"/>
            </a:endParaRPr>
          </a:p>
          <a:p>
            <a:pPr lvl="1">
              <a:buClr>
                <a:schemeClr val="dk1"/>
              </a:buClr>
              <a:buSzPts val="2400"/>
            </a:pPr>
            <a:r>
              <a:rPr lang="en-GB" sz="1800" dirty="0">
                <a:solidFill>
                  <a:schemeClr val="dk1"/>
                </a:solidFill>
                <a:latin typeface="+mn-lt"/>
                <a:sym typeface="Helvetica Neue"/>
              </a:rPr>
              <a:t>Communicate and exchange information</a:t>
            </a:r>
            <a:endParaRPr lang="en-GB" sz="1800" dirty="0">
              <a:solidFill>
                <a:schemeClr val="dk1"/>
              </a:solidFill>
              <a:latin typeface="+mn-lt"/>
            </a:endParaRPr>
          </a:p>
        </p:txBody>
      </p:sp>
      <p:grpSp>
        <p:nvGrpSpPr>
          <p:cNvPr id="2" name="Group 1">
            <a:extLst>
              <a:ext uri="{FF2B5EF4-FFF2-40B4-BE49-F238E27FC236}">
                <a16:creationId xmlns:a16="http://schemas.microsoft.com/office/drawing/2014/main" id="{80E41042-9DC1-AD7C-DB59-35D642DED29E}"/>
              </a:ext>
            </a:extLst>
          </p:cNvPr>
          <p:cNvGrpSpPr/>
          <p:nvPr/>
        </p:nvGrpSpPr>
        <p:grpSpPr>
          <a:xfrm>
            <a:off x="9274631" y="3037182"/>
            <a:ext cx="2200492" cy="2161561"/>
            <a:chOff x="1290324" y="1954505"/>
            <a:chExt cx="3541269" cy="3478617"/>
          </a:xfrm>
        </p:grpSpPr>
        <p:grpSp>
          <p:nvGrpSpPr>
            <p:cNvPr id="3" name="Group 2">
              <a:extLst>
                <a:ext uri="{FF2B5EF4-FFF2-40B4-BE49-F238E27FC236}">
                  <a16:creationId xmlns:a16="http://schemas.microsoft.com/office/drawing/2014/main" id="{2D644C4D-3611-9CC6-4345-6C10F672AEC1}"/>
                </a:ext>
              </a:extLst>
            </p:cNvPr>
            <p:cNvGrpSpPr/>
            <p:nvPr/>
          </p:nvGrpSpPr>
          <p:grpSpPr>
            <a:xfrm>
              <a:off x="3194238" y="2223604"/>
              <a:ext cx="1637355" cy="3209518"/>
              <a:chOff x="5157952" y="1330093"/>
              <a:chExt cx="556221" cy="1090296"/>
            </a:xfrm>
            <a:solidFill>
              <a:schemeClr val="accent2">
                <a:lumMod val="75000"/>
              </a:schemeClr>
            </a:solidFill>
          </p:grpSpPr>
          <p:grpSp>
            <p:nvGrpSpPr>
              <p:cNvPr id="11" name="Group 10">
                <a:extLst>
                  <a:ext uri="{FF2B5EF4-FFF2-40B4-BE49-F238E27FC236}">
                    <a16:creationId xmlns:a16="http://schemas.microsoft.com/office/drawing/2014/main" id="{51F5E18F-24F3-5FCB-42F4-6B530DA00B03}"/>
                  </a:ext>
                </a:extLst>
              </p:cNvPr>
              <p:cNvGrpSpPr/>
              <p:nvPr/>
            </p:nvGrpSpPr>
            <p:grpSpPr>
              <a:xfrm>
                <a:off x="5157952" y="1808115"/>
                <a:ext cx="241654" cy="277569"/>
                <a:chOff x="2968390" y="1782471"/>
                <a:chExt cx="241654" cy="277569"/>
              </a:xfrm>
              <a:grpFill/>
            </p:grpSpPr>
            <p:sp>
              <p:nvSpPr>
                <p:cNvPr id="16" name="Round Same Side Corner Rectangle 25">
                  <a:extLst>
                    <a:ext uri="{FF2B5EF4-FFF2-40B4-BE49-F238E27FC236}">
                      <a16:creationId xmlns:a16="http://schemas.microsoft.com/office/drawing/2014/main" id="{3BDB9E1F-14FC-1937-A574-3B6A1FCA9D03}"/>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ound Same Side Corner Rectangle 26">
                  <a:extLst>
                    <a:ext uri="{FF2B5EF4-FFF2-40B4-BE49-F238E27FC236}">
                      <a16:creationId xmlns:a16="http://schemas.microsoft.com/office/drawing/2014/main" id="{8DD3DD6F-4CA7-7963-2DF2-D787DE7484B1}"/>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91DB58C1-5C7D-7E99-2FC3-8F0DF9DF99C8}"/>
                  </a:ext>
                </a:extLst>
              </p:cNvPr>
              <p:cNvGrpSpPr/>
              <p:nvPr/>
            </p:nvGrpSpPr>
            <p:grpSpPr>
              <a:xfrm>
                <a:off x="5274909" y="1330093"/>
                <a:ext cx="439264" cy="1090296"/>
                <a:chOff x="4152776" y="1302447"/>
                <a:chExt cx="365595" cy="907443"/>
              </a:xfrm>
              <a:grpFill/>
            </p:grpSpPr>
            <p:sp>
              <p:nvSpPr>
                <p:cNvPr id="13" name="Flowchart: Manual Operation 12">
                  <a:extLst>
                    <a:ext uri="{FF2B5EF4-FFF2-40B4-BE49-F238E27FC236}">
                      <a16:creationId xmlns:a16="http://schemas.microsoft.com/office/drawing/2014/main" id="{9DF682AD-A5A3-7F47-6E30-77F3378F3D3C}"/>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ound Same Side Corner Rectangle 23">
                  <a:extLst>
                    <a:ext uri="{FF2B5EF4-FFF2-40B4-BE49-F238E27FC236}">
                      <a16:creationId xmlns:a16="http://schemas.microsoft.com/office/drawing/2014/main" id="{FAFAB22C-FC8D-A00C-F867-B6AB0B7ACCEF}"/>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7322FAF8-8928-6EAE-0344-3FC46A2BFB50}"/>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 name="Google Shape;387;p9">
              <a:extLst>
                <a:ext uri="{FF2B5EF4-FFF2-40B4-BE49-F238E27FC236}">
                  <a16:creationId xmlns:a16="http://schemas.microsoft.com/office/drawing/2014/main" id="{FDB54E1B-DE8C-15F8-2603-39F853E94965}"/>
                </a:ext>
              </a:extLst>
            </p:cNvPr>
            <p:cNvGrpSpPr/>
            <p:nvPr/>
          </p:nvGrpSpPr>
          <p:grpSpPr>
            <a:xfrm>
              <a:off x="1290324" y="3429531"/>
              <a:ext cx="1293068" cy="1980284"/>
              <a:chOff x="697842" y="3315817"/>
              <a:chExt cx="514964" cy="822817"/>
            </a:xfrm>
          </p:grpSpPr>
          <p:sp>
            <p:nvSpPr>
              <p:cNvPr id="8" name="Google Shape;388;p9">
                <a:extLst>
                  <a:ext uri="{FF2B5EF4-FFF2-40B4-BE49-F238E27FC236}">
                    <a16:creationId xmlns:a16="http://schemas.microsoft.com/office/drawing/2014/main" id="{55BD8F4B-76AB-6D6F-94A6-51DD83683C53}"/>
                  </a:ext>
                </a:extLst>
              </p:cNvPr>
              <p:cNvSpPr/>
              <p:nvPr/>
            </p:nvSpPr>
            <p:spPr>
              <a:xfrm>
                <a:off x="697842" y="3877086"/>
                <a:ext cx="514964" cy="26154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 name="Google Shape;389;p9">
                <a:extLst>
                  <a:ext uri="{FF2B5EF4-FFF2-40B4-BE49-F238E27FC236}">
                    <a16:creationId xmlns:a16="http://schemas.microsoft.com/office/drawing/2014/main" id="{29C6BF96-EE4B-C7C5-DE16-96A325D79E6F}"/>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390;p9">
                <a:extLst>
                  <a:ext uri="{FF2B5EF4-FFF2-40B4-BE49-F238E27FC236}">
                    <a16:creationId xmlns:a16="http://schemas.microsoft.com/office/drawing/2014/main" id="{94412CF8-E25F-0FFF-CDDD-38E467FF3CB8}"/>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C683C676-D47F-781E-EF00-113D07D527CD}"/>
                </a:ext>
              </a:extLst>
            </p:cNvPr>
            <p:cNvGrpSpPr/>
            <p:nvPr/>
          </p:nvGrpSpPr>
          <p:grpSpPr>
            <a:xfrm>
              <a:off x="1783673" y="1954505"/>
              <a:ext cx="1703282" cy="1123278"/>
              <a:chOff x="8546278" y="1267538"/>
              <a:chExt cx="646012" cy="426031"/>
            </a:xfrm>
            <a:solidFill>
              <a:schemeClr val="accent2">
                <a:lumMod val="75000"/>
              </a:schemeClr>
            </a:solidFill>
          </p:grpSpPr>
          <p:sp>
            <p:nvSpPr>
              <p:cNvPr id="6" name="Google Shape;321;p4">
                <a:extLst>
                  <a:ext uri="{FF2B5EF4-FFF2-40B4-BE49-F238E27FC236}">
                    <a16:creationId xmlns:a16="http://schemas.microsoft.com/office/drawing/2014/main" id="{C2535763-378B-3356-B0B2-80892F0C82F8}"/>
                  </a:ext>
                </a:extLst>
              </p:cNvPr>
              <p:cNvSpPr/>
              <p:nvPr/>
            </p:nvSpPr>
            <p:spPr>
              <a:xfrm>
                <a:off x="8546278" y="1396648"/>
                <a:ext cx="385053" cy="296921"/>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322;p4">
                <a:extLst>
                  <a:ext uri="{FF2B5EF4-FFF2-40B4-BE49-F238E27FC236}">
                    <a16:creationId xmlns:a16="http://schemas.microsoft.com/office/drawing/2014/main" id="{BEA7EC8B-2201-C88C-6832-E4371FAA1EEF}"/>
                  </a:ext>
                </a:extLst>
              </p:cNvPr>
              <p:cNvSpPr/>
              <p:nvPr/>
            </p:nvSpPr>
            <p:spPr>
              <a:xfrm>
                <a:off x="8807237" y="1267538"/>
                <a:ext cx="385053" cy="296921"/>
              </a:xfrm>
              <a:prstGeom prst="wedgeRoundRectCallout">
                <a:avLst>
                  <a:gd name="adj1" fmla="val 59833"/>
                  <a:gd name="adj2" fmla="val 21866"/>
                  <a:gd name="adj3" fmla="val 16667"/>
                </a:avLst>
              </a:prstGeom>
              <a:grpFill/>
              <a:ln w="57150" cap="flat" cmpd="sng">
                <a:solidFill>
                  <a:schemeClr val="accent2">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sp>
        <p:nvSpPr>
          <p:cNvPr id="18" name="Google Shape;1095;p54">
            <a:extLst>
              <a:ext uri="{FF2B5EF4-FFF2-40B4-BE49-F238E27FC236}">
                <a16:creationId xmlns:a16="http://schemas.microsoft.com/office/drawing/2014/main" id="{F8EEFDF8-EF55-4B6E-CBBB-939428403BD1}"/>
              </a:ext>
            </a:extLst>
          </p:cNvPr>
          <p:cNvSpPr txBox="1"/>
          <p:nvPr/>
        </p:nvSpPr>
        <p:spPr>
          <a:xfrm>
            <a:off x="4777129" y="1761870"/>
            <a:ext cx="3575997" cy="3903486"/>
          </a:xfrm>
          <a:prstGeom prst="rect">
            <a:avLst/>
          </a:prstGeom>
          <a:noFill/>
          <a:ln>
            <a:noFill/>
          </a:ln>
        </p:spPr>
        <p:txBody>
          <a:bodyPr spcFirstLastPara="1" wrap="square" lIns="91425" tIns="45700" rIns="91425" bIns="45700" anchor="t" anchorCtr="0">
            <a:normAutofit/>
          </a:bodyPr>
          <a:lstStyle/>
          <a:p>
            <a:pPr marR="0" lvl="1" algn="l" rtl="0">
              <a:spcAft>
                <a:spcPts val="0"/>
              </a:spcAft>
              <a:buClr>
                <a:schemeClr val="dk1"/>
              </a:buClr>
              <a:buSzPts val="2400"/>
            </a:pPr>
            <a:r>
              <a:rPr lang="en-GB" sz="1800" dirty="0">
                <a:solidFill>
                  <a:schemeClr val="dk1"/>
                </a:solidFill>
                <a:latin typeface="+mn-lt"/>
                <a:sym typeface="Helvetica Neue"/>
              </a:rPr>
              <a:t>Check on progress on agreed actions in the case plan</a:t>
            </a:r>
            <a:endParaRPr lang="en-GB" sz="1800" dirty="0">
              <a:solidFill>
                <a:schemeClr val="dk1"/>
              </a:solidFill>
              <a:latin typeface="+mn-lt"/>
            </a:endParaRPr>
          </a:p>
          <a:p>
            <a:pPr marR="0" lvl="1" algn="l" rtl="0">
              <a:spcAft>
                <a:spcPts val="0"/>
              </a:spcAft>
              <a:buClr>
                <a:schemeClr val="dk1"/>
              </a:buClr>
              <a:buSzPts val="2400"/>
            </a:pPr>
            <a:endParaRPr lang="en-GB" sz="1800" dirty="0">
              <a:solidFill>
                <a:schemeClr val="dk1"/>
              </a:solidFill>
              <a:latin typeface="+mn-lt"/>
              <a:sym typeface="Helvetica Neue"/>
            </a:endParaRPr>
          </a:p>
          <a:p>
            <a:pPr marR="0" lvl="1" algn="l" rtl="0">
              <a:spcAft>
                <a:spcPts val="0"/>
              </a:spcAft>
              <a:buClr>
                <a:schemeClr val="dk1"/>
              </a:buClr>
              <a:buSzPts val="2400"/>
            </a:pPr>
            <a:r>
              <a:rPr lang="en-GB" sz="1800" dirty="0">
                <a:solidFill>
                  <a:schemeClr val="dk1"/>
                </a:solidFill>
                <a:latin typeface="+mn-lt"/>
                <a:sym typeface="Helvetica Neue"/>
              </a:rPr>
              <a:t>Provide direct support to the child and their caregiver </a:t>
            </a:r>
            <a:endParaRPr lang="en-GB" sz="1800" dirty="0">
              <a:solidFill>
                <a:schemeClr val="dk1"/>
              </a:solidFill>
              <a:latin typeface="+mn-lt"/>
            </a:endParaRPr>
          </a:p>
          <a:p>
            <a:pPr marR="0" lvl="1" algn="l" rtl="0">
              <a:spcAft>
                <a:spcPts val="0"/>
              </a:spcAft>
              <a:buClr>
                <a:schemeClr val="dk1"/>
              </a:buClr>
              <a:buSzPts val="2400"/>
            </a:pPr>
            <a:endParaRPr lang="en-GB" sz="1800" dirty="0">
              <a:solidFill>
                <a:schemeClr val="dk1"/>
              </a:solidFill>
              <a:latin typeface="+mn-lt"/>
              <a:sym typeface="Helvetica Neue"/>
            </a:endParaRPr>
          </a:p>
          <a:p>
            <a:pPr marR="0" lvl="1" algn="l" rtl="0">
              <a:spcAft>
                <a:spcPts val="0"/>
              </a:spcAft>
              <a:buClr>
                <a:schemeClr val="dk1"/>
              </a:buClr>
              <a:buSzPts val="2400"/>
            </a:pPr>
            <a:r>
              <a:rPr lang="en-GB" sz="1800" dirty="0">
                <a:solidFill>
                  <a:schemeClr val="dk1"/>
                </a:solidFill>
                <a:latin typeface="+mn-lt"/>
                <a:sym typeface="Helvetica Neue"/>
              </a:rPr>
              <a:t>Mediation between child and caregivers if necessary </a:t>
            </a:r>
            <a:endParaRPr lang="en-GB" sz="1800" dirty="0">
              <a:solidFill>
                <a:schemeClr val="dk1"/>
              </a:solidFill>
              <a:latin typeface="+mn-lt"/>
            </a:endParaRPr>
          </a:p>
          <a:p>
            <a:pPr marR="0" lvl="1" algn="l" rtl="0">
              <a:spcAft>
                <a:spcPts val="0"/>
              </a:spcAft>
              <a:buClr>
                <a:schemeClr val="dk1"/>
              </a:buClr>
              <a:buSzPts val="2400"/>
            </a:pPr>
            <a:endParaRPr lang="en-GB" sz="1800" dirty="0">
              <a:solidFill>
                <a:schemeClr val="dk1"/>
              </a:solidFill>
              <a:latin typeface="+mn-lt"/>
              <a:sym typeface="Helvetica Neue"/>
            </a:endParaRPr>
          </a:p>
          <a:p>
            <a:pPr marR="0" lvl="1" algn="l" rtl="0">
              <a:spcAft>
                <a:spcPts val="0"/>
              </a:spcAft>
              <a:buClr>
                <a:schemeClr val="dk1"/>
              </a:buClr>
              <a:buSzPts val="2400"/>
            </a:pPr>
            <a:r>
              <a:rPr lang="en-GB" sz="1800" dirty="0">
                <a:solidFill>
                  <a:schemeClr val="dk1"/>
                </a:solidFill>
                <a:latin typeface="+mn-lt"/>
                <a:sym typeface="Helvetica Neue"/>
              </a:rPr>
              <a:t>Identify and address and new concerns </a:t>
            </a:r>
            <a:endParaRPr lang="en-GB" sz="1800" dirty="0">
              <a:solidFill>
                <a:schemeClr val="dk1"/>
              </a:solidFill>
              <a:latin typeface="+mn-lt"/>
            </a:endParaRPr>
          </a:p>
          <a:p>
            <a:pPr marR="0" lvl="1" algn="l" rtl="0">
              <a:spcAft>
                <a:spcPts val="0"/>
              </a:spcAft>
              <a:buClr>
                <a:schemeClr val="dk1"/>
              </a:buClr>
              <a:buSzPts val="2400"/>
            </a:pPr>
            <a:endParaRPr lang="en-GB" sz="1800" dirty="0">
              <a:solidFill>
                <a:schemeClr val="dk1"/>
              </a:solidFill>
              <a:latin typeface="+mn-lt"/>
              <a:sym typeface="Helvetica Neue"/>
            </a:endParaRPr>
          </a:p>
          <a:p>
            <a:pPr marR="0" lvl="1" algn="l" rtl="0">
              <a:spcAft>
                <a:spcPts val="0"/>
              </a:spcAft>
              <a:buClr>
                <a:schemeClr val="dk1"/>
              </a:buClr>
              <a:buSzPts val="2400"/>
            </a:pPr>
            <a:r>
              <a:rPr lang="en-GB" sz="1800" dirty="0">
                <a:solidFill>
                  <a:schemeClr val="dk1"/>
                </a:solidFill>
                <a:latin typeface="+mn-lt"/>
                <a:sym typeface="Helvetica Neue"/>
              </a:rPr>
              <a:t>Prevent secondary separations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How to conduct monitoring visits?</a:t>
            </a:r>
            <a:endParaRPr dirty="0"/>
          </a:p>
        </p:txBody>
      </p:sp>
      <p:sp>
        <p:nvSpPr>
          <p:cNvPr id="22" name="L-Shape 21">
            <a:extLst>
              <a:ext uri="{FF2B5EF4-FFF2-40B4-BE49-F238E27FC236}">
                <a16:creationId xmlns:a16="http://schemas.microsoft.com/office/drawing/2014/main" id="{416A6656-F8E6-B5AD-E8C4-E34B7DC365B9}"/>
              </a:ext>
            </a:extLst>
          </p:cNvPr>
          <p:cNvSpPr/>
          <p:nvPr/>
        </p:nvSpPr>
        <p:spPr>
          <a:xfrm rot="18361091">
            <a:off x="5017846" y="1815513"/>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3" name="Group 22">
            <a:extLst>
              <a:ext uri="{FF2B5EF4-FFF2-40B4-BE49-F238E27FC236}">
                <a16:creationId xmlns:a16="http://schemas.microsoft.com/office/drawing/2014/main" id="{BB969725-44B9-000B-FDAA-07BC789648B6}"/>
              </a:ext>
            </a:extLst>
          </p:cNvPr>
          <p:cNvGrpSpPr/>
          <p:nvPr/>
        </p:nvGrpSpPr>
        <p:grpSpPr>
          <a:xfrm>
            <a:off x="1790230" y="1900686"/>
            <a:ext cx="1877555" cy="3349351"/>
            <a:chOff x="5102983" y="1330093"/>
            <a:chExt cx="611190" cy="1090296"/>
          </a:xfrm>
          <a:solidFill>
            <a:schemeClr val="accent2">
              <a:lumMod val="75000"/>
            </a:schemeClr>
          </a:solidFill>
        </p:grpSpPr>
        <p:grpSp>
          <p:nvGrpSpPr>
            <p:cNvPr id="24" name="Group 23">
              <a:extLst>
                <a:ext uri="{FF2B5EF4-FFF2-40B4-BE49-F238E27FC236}">
                  <a16:creationId xmlns:a16="http://schemas.microsoft.com/office/drawing/2014/main" id="{B4D002F7-8BC7-C7FE-AD0E-A51D76C6632B}"/>
                </a:ext>
              </a:extLst>
            </p:cNvPr>
            <p:cNvGrpSpPr/>
            <p:nvPr/>
          </p:nvGrpSpPr>
          <p:grpSpPr>
            <a:xfrm>
              <a:off x="5157952" y="1808115"/>
              <a:ext cx="241654" cy="277569"/>
              <a:chOff x="2968390" y="1782471"/>
              <a:chExt cx="241654" cy="277569"/>
            </a:xfrm>
            <a:grpFill/>
          </p:grpSpPr>
          <p:sp>
            <p:nvSpPr>
              <p:cNvPr id="32" name="Round Same Side Corner Rectangle 25">
                <a:extLst>
                  <a:ext uri="{FF2B5EF4-FFF2-40B4-BE49-F238E27FC236}">
                    <a16:creationId xmlns:a16="http://schemas.microsoft.com/office/drawing/2014/main" id="{D5A9B7FC-BD00-E70E-6F25-24BC732A5A94}"/>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ound Same Side Corner Rectangle 26">
                <a:extLst>
                  <a:ext uri="{FF2B5EF4-FFF2-40B4-BE49-F238E27FC236}">
                    <a16:creationId xmlns:a16="http://schemas.microsoft.com/office/drawing/2014/main" id="{1F313C63-2183-D076-19A2-04FF0C1A5D97}"/>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Rectangle 24">
              <a:extLst>
                <a:ext uri="{FF2B5EF4-FFF2-40B4-BE49-F238E27FC236}">
                  <a16:creationId xmlns:a16="http://schemas.microsoft.com/office/drawing/2014/main" id="{0285183E-CA32-AA66-5AFA-20AE1FC2D763}"/>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ound Same Side Corner Rectangle 26">
              <a:extLst>
                <a:ext uri="{FF2B5EF4-FFF2-40B4-BE49-F238E27FC236}">
                  <a16:creationId xmlns:a16="http://schemas.microsoft.com/office/drawing/2014/main" id="{6146149F-E776-CFA4-91BB-18B73B27AE5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7" name="Straight Arrow Connector 26">
              <a:extLst>
                <a:ext uri="{FF2B5EF4-FFF2-40B4-BE49-F238E27FC236}">
                  <a16:creationId xmlns:a16="http://schemas.microsoft.com/office/drawing/2014/main" id="{46C388C3-E681-0C30-6E20-BE6EF5FA38E4}"/>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65F93DE-7D70-FDC7-CE7A-ACEB0205D77F}"/>
                </a:ext>
              </a:extLst>
            </p:cNvPr>
            <p:cNvGrpSpPr/>
            <p:nvPr/>
          </p:nvGrpSpPr>
          <p:grpSpPr>
            <a:xfrm>
              <a:off x="5274909" y="1330093"/>
              <a:ext cx="439264" cy="1090296"/>
              <a:chOff x="4152776" y="1302447"/>
              <a:chExt cx="365595" cy="907443"/>
            </a:xfrm>
            <a:grpFill/>
          </p:grpSpPr>
          <p:sp>
            <p:nvSpPr>
              <p:cNvPr id="29" name="Flowchart: Manual Operation 28">
                <a:extLst>
                  <a:ext uri="{FF2B5EF4-FFF2-40B4-BE49-F238E27FC236}">
                    <a16:creationId xmlns:a16="http://schemas.microsoft.com/office/drawing/2014/main" id="{0F198D62-F605-0519-B067-153FA70F419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ound Same Side Corner Rectangle 23">
                <a:extLst>
                  <a:ext uri="{FF2B5EF4-FFF2-40B4-BE49-F238E27FC236}">
                    <a16:creationId xmlns:a16="http://schemas.microsoft.com/office/drawing/2014/main" id="{10717D19-52D1-2476-A034-51D29F44221F}"/>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92A03758-6F67-FCE0-AB34-2F7E7E8F1EB3}"/>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4" name="L-Shape 33">
            <a:extLst>
              <a:ext uri="{FF2B5EF4-FFF2-40B4-BE49-F238E27FC236}">
                <a16:creationId xmlns:a16="http://schemas.microsoft.com/office/drawing/2014/main" id="{29B04BE4-653A-C239-5299-D92DFD90B468}"/>
              </a:ext>
            </a:extLst>
          </p:cNvPr>
          <p:cNvSpPr/>
          <p:nvPr/>
        </p:nvSpPr>
        <p:spPr>
          <a:xfrm rot="18361091">
            <a:off x="5017846" y="2674331"/>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TextBox 35">
            <a:extLst>
              <a:ext uri="{FF2B5EF4-FFF2-40B4-BE49-F238E27FC236}">
                <a16:creationId xmlns:a16="http://schemas.microsoft.com/office/drawing/2014/main" id="{3C00F9E0-8041-910B-2B1D-711E0277FC3C}"/>
              </a:ext>
            </a:extLst>
          </p:cNvPr>
          <p:cNvSpPr txBox="1"/>
          <p:nvPr/>
        </p:nvSpPr>
        <p:spPr>
          <a:xfrm>
            <a:off x="5638382" y="1808781"/>
            <a:ext cx="5143199" cy="3693319"/>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Unannounced visits from time to time in addition to planned visits</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See each child alone and in a private place, at least for part of every visit</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Spend sufficient time to observe the child and their interactions</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Address urgent concerns immediately according to the agreed procedures </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Document each visit in the child’s case file</a:t>
            </a:r>
          </a:p>
        </p:txBody>
      </p:sp>
      <p:sp>
        <p:nvSpPr>
          <p:cNvPr id="37" name="L-Shape 36">
            <a:extLst>
              <a:ext uri="{FF2B5EF4-FFF2-40B4-BE49-F238E27FC236}">
                <a16:creationId xmlns:a16="http://schemas.microsoft.com/office/drawing/2014/main" id="{8FB3D44C-3A6B-2EF5-D42B-AD7931C26B86}"/>
              </a:ext>
            </a:extLst>
          </p:cNvPr>
          <p:cNvSpPr/>
          <p:nvPr/>
        </p:nvSpPr>
        <p:spPr>
          <a:xfrm rot="18361091">
            <a:off x="5017847" y="3483553"/>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L-Shape 37">
            <a:extLst>
              <a:ext uri="{FF2B5EF4-FFF2-40B4-BE49-F238E27FC236}">
                <a16:creationId xmlns:a16="http://schemas.microsoft.com/office/drawing/2014/main" id="{1567B452-1FCE-C0C6-0898-F820AFD9F3B4}"/>
              </a:ext>
            </a:extLst>
          </p:cNvPr>
          <p:cNvSpPr/>
          <p:nvPr/>
        </p:nvSpPr>
        <p:spPr>
          <a:xfrm rot="18361091">
            <a:off x="5017847" y="4292775"/>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L-Shape 38">
            <a:extLst>
              <a:ext uri="{FF2B5EF4-FFF2-40B4-BE49-F238E27FC236}">
                <a16:creationId xmlns:a16="http://schemas.microsoft.com/office/drawing/2014/main" id="{FA644E66-0647-CA4E-2601-32412462C679}"/>
              </a:ext>
            </a:extLst>
          </p:cNvPr>
          <p:cNvSpPr/>
          <p:nvPr/>
        </p:nvSpPr>
        <p:spPr>
          <a:xfrm rot="18361091">
            <a:off x="5017847" y="5101997"/>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22" name="Rectangle: Top Corners Rounded 21">
            <a:extLst>
              <a:ext uri="{FF2B5EF4-FFF2-40B4-BE49-F238E27FC236}">
                <a16:creationId xmlns:a16="http://schemas.microsoft.com/office/drawing/2014/main" id="{645152FE-84FE-E8F9-D00C-37074A153AF1}"/>
              </a:ext>
            </a:extLst>
          </p:cNvPr>
          <p:cNvSpPr/>
          <p:nvPr/>
        </p:nvSpPr>
        <p:spPr>
          <a:xfrm rot="5400000">
            <a:off x="4142894" y="-1569520"/>
            <a:ext cx="3313854"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9" name="Google Shape;1129;p5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Practicing monitoring visits</a:t>
            </a:r>
            <a:endParaRPr dirty="0"/>
          </a:p>
        </p:txBody>
      </p:sp>
      <p:sp>
        <p:nvSpPr>
          <p:cNvPr id="1133" name="Google Shape;1133;p56"/>
          <p:cNvSpPr txBox="1"/>
          <p:nvPr/>
        </p:nvSpPr>
        <p:spPr>
          <a:xfrm>
            <a:off x="5727830" y="1961366"/>
            <a:ext cx="526887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mn-lt"/>
                <a:ea typeface="Calibri"/>
                <a:cs typeface="Calibri"/>
                <a:sym typeface="Calibri"/>
              </a:rPr>
              <a:t>Role play in groups of four: </a:t>
            </a:r>
            <a:endParaRPr lang="en-US" sz="1800" b="1" dirty="0">
              <a:latin typeface="+mn-lt"/>
            </a:endParaRPr>
          </a:p>
        </p:txBody>
      </p:sp>
      <p:sp>
        <p:nvSpPr>
          <p:cNvPr id="2" name="Google Shape;114;p9">
            <a:extLst>
              <a:ext uri="{FF2B5EF4-FFF2-40B4-BE49-F238E27FC236}">
                <a16:creationId xmlns:a16="http://schemas.microsoft.com/office/drawing/2014/main" id="{2BF1889C-21C7-72F4-E56F-07BBC21E22CC}"/>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3" name="Group 2">
            <a:extLst>
              <a:ext uri="{FF2B5EF4-FFF2-40B4-BE49-F238E27FC236}">
                <a16:creationId xmlns:a16="http://schemas.microsoft.com/office/drawing/2014/main" id="{F865D2FD-361A-E350-AB86-EB1A74B16C76}"/>
              </a:ext>
            </a:extLst>
          </p:cNvPr>
          <p:cNvGrpSpPr/>
          <p:nvPr/>
        </p:nvGrpSpPr>
        <p:grpSpPr>
          <a:xfrm>
            <a:off x="357066" y="1224523"/>
            <a:ext cx="369332" cy="369332"/>
            <a:chOff x="6784825" y="4717805"/>
            <a:chExt cx="1170980" cy="1170980"/>
          </a:xfrm>
        </p:grpSpPr>
        <p:sp>
          <p:nvSpPr>
            <p:cNvPr id="4" name="Oval 3">
              <a:extLst>
                <a:ext uri="{FF2B5EF4-FFF2-40B4-BE49-F238E27FC236}">
                  <a16:creationId xmlns:a16="http://schemas.microsoft.com/office/drawing/2014/main" id="{8158405B-76D9-9C57-3474-99B80F68DF03}"/>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C98EAFEA-8C78-0FE0-9117-758824A4D6FE}"/>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A96D4EDE-73AC-F096-9E75-F95FD8494A47}"/>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4E631B9A-2307-39A1-553B-1369A0E6D483}"/>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1008A1F9-607C-D02F-68F2-CC92D5A7FA96}"/>
              </a:ext>
            </a:extLst>
          </p:cNvPr>
          <p:cNvGrpSpPr/>
          <p:nvPr/>
        </p:nvGrpSpPr>
        <p:grpSpPr>
          <a:xfrm>
            <a:off x="794079" y="2297268"/>
            <a:ext cx="4470096" cy="3201658"/>
            <a:chOff x="8868435" y="2986610"/>
            <a:chExt cx="1667397" cy="1194255"/>
          </a:xfrm>
          <a:solidFill>
            <a:schemeClr val="accent2">
              <a:lumMod val="75000"/>
            </a:schemeClr>
          </a:solidFill>
        </p:grpSpPr>
        <p:grpSp>
          <p:nvGrpSpPr>
            <p:cNvPr id="9" name="Group 8">
              <a:extLst>
                <a:ext uri="{FF2B5EF4-FFF2-40B4-BE49-F238E27FC236}">
                  <a16:creationId xmlns:a16="http://schemas.microsoft.com/office/drawing/2014/main" id="{223FC5B7-DDC6-8887-6C5E-3BC49C133EF6}"/>
                </a:ext>
              </a:extLst>
            </p:cNvPr>
            <p:cNvGrpSpPr/>
            <p:nvPr/>
          </p:nvGrpSpPr>
          <p:grpSpPr>
            <a:xfrm>
              <a:off x="8868435" y="2986610"/>
              <a:ext cx="755220" cy="884779"/>
              <a:chOff x="6846848" y="1141103"/>
              <a:chExt cx="999203" cy="1170617"/>
            </a:xfrm>
            <a:grpFill/>
          </p:grpSpPr>
          <p:sp>
            <p:nvSpPr>
              <p:cNvPr id="16" name="Rectangle: Rounded Corners 15">
                <a:extLst>
                  <a:ext uri="{FF2B5EF4-FFF2-40B4-BE49-F238E27FC236}">
                    <a16:creationId xmlns:a16="http://schemas.microsoft.com/office/drawing/2014/main" id="{21BA3A35-B30F-AD47-4744-5B6879BD6B5C}"/>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F45BF84A-E4C9-9D8F-2038-72AFBBC20234}"/>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D5908404-6F0A-72FE-9D37-26C15D7433E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7360D545-E799-88D8-55F0-6A067539B08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Block Arc 19">
                <a:extLst>
                  <a:ext uri="{FF2B5EF4-FFF2-40B4-BE49-F238E27FC236}">
                    <a16:creationId xmlns:a16="http://schemas.microsoft.com/office/drawing/2014/main" id="{06E12873-51C5-45CA-686D-4F3A0F064048}"/>
                  </a:ext>
                </a:extLst>
              </p:cNvPr>
              <p:cNvSpPr/>
              <p:nvPr/>
            </p:nvSpPr>
            <p:spPr>
              <a:xfrm rot="11719641">
                <a:off x="7178956" y="163781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10" name="Group 9">
              <a:extLst>
                <a:ext uri="{FF2B5EF4-FFF2-40B4-BE49-F238E27FC236}">
                  <a16:creationId xmlns:a16="http://schemas.microsoft.com/office/drawing/2014/main" id="{215F0CFD-7BEA-EB16-1C45-CA1C8DF636AE}"/>
                </a:ext>
              </a:extLst>
            </p:cNvPr>
            <p:cNvGrpSpPr/>
            <p:nvPr/>
          </p:nvGrpSpPr>
          <p:grpSpPr>
            <a:xfrm rot="19632759">
              <a:off x="9780613" y="3282371"/>
              <a:ext cx="755219" cy="898494"/>
              <a:chOff x="6846848" y="1141103"/>
              <a:chExt cx="999203" cy="1188766"/>
            </a:xfrm>
            <a:grpFill/>
          </p:grpSpPr>
          <p:sp>
            <p:nvSpPr>
              <p:cNvPr id="11" name="Rectangle: Rounded Corners 10">
                <a:extLst>
                  <a:ext uri="{FF2B5EF4-FFF2-40B4-BE49-F238E27FC236}">
                    <a16:creationId xmlns:a16="http://schemas.microsoft.com/office/drawing/2014/main" id="{6ECD1CB0-0340-409C-AE62-FDD1F280973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984963A5-B520-9D42-3EF2-1B99AEFA7094}"/>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117FB701-2840-7222-9BC5-905985D3A108}"/>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508EB533-4EDB-5905-2D90-35EF8BA12E8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Block Arc 14">
                <a:extLst>
                  <a:ext uri="{FF2B5EF4-FFF2-40B4-BE49-F238E27FC236}">
                    <a16:creationId xmlns:a16="http://schemas.microsoft.com/office/drawing/2014/main" id="{B0F495E4-C429-2037-9C14-D14C40E153BE}"/>
                  </a:ext>
                </a:extLst>
              </p:cNvPr>
              <p:cNvSpPr/>
              <p:nvPr/>
            </p:nvSpPr>
            <p:spPr>
              <a:xfrm rot="726908">
                <a:off x="7119521" y="173008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21" name="Google Shape;1133;p56">
            <a:extLst>
              <a:ext uri="{FF2B5EF4-FFF2-40B4-BE49-F238E27FC236}">
                <a16:creationId xmlns:a16="http://schemas.microsoft.com/office/drawing/2014/main" id="{9605A862-2B85-5342-C5F5-02B820451E19}"/>
              </a:ext>
            </a:extLst>
          </p:cNvPr>
          <p:cNvSpPr txBox="1"/>
          <p:nvPr/>
        </p:nvSpPr>
        <p:spPr>
          <a:xfrm>
            <a:off x="5727830" y="3018607"/>
            <a:ext cx="5268872" cy="241600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1000"/>
              </a:spcAft>
              <a:buClr>
                <a:schemeClr val="dk1"/>
              </a:buClr>
              <a:buSzPts val="2400"/>
              <a:buFont typeface="Arial"/>
              <a:buChar char="•"/>
            </a:pPr>
            <a:r>
              <a:rPr lang="en-US" sz="1800" dirty="0">
                <a:solidFill>
                  <a:schemeClr val="dk1"/>
                </a:solidFill>
                <a:latin typeface="+mn-lt"/>
                <a:ea typeface="Calibri"/>
                <a:cs typeface="Calibri"/>
                <a:sym typeface="Calibri"/>
              </a:rPr>
              <a:t>Act out the scenarios in your workbooks </a:t>
            </a:r>
          </a:p>
          <a:p>
            <a:pPr marL="285750" marR="0" lvl="0" indent="-285750" algn="l" rtl="0">
              <a:spcBef>
                <a:spcPts val="0"/>
              </a:spcBef>
              <a:spcAft>
                <a:spcPts val="1000"/>
              </a:spcAft>
              <a:buClr>
                <a:schemeClr val="dk1"/>
              </a:buClr>
              <a:buSzPts val="2400"/>
              <a:buFont typeface="Arial"/>
              <a:buChar char="•"/>
            </a:pPr>
            <a:r>
              <a:rPr lang="en-US" sz="1800" dirty="0">
                <a:solidFill>
                  <a:schemeClr val="dk1"/>
                </a:solidFill>
                <a:latin typeface="+mn-lt"/>
                <a:ea typeface="Calibri"/>
                <a:cs typeface="Calibri"/>
                <a:sym typeface="Calibri"/>
              </a:rPr>
              <a:t>One person will be the caseworker and one will be Mrs. Abdi, and the other two people will observe and provide feedback. </a:t>
            </a:r>
          </a:p>
          <a:p>
            <a:pPr marL="285750" marR="0" lvl="0" indent="-285750" algn="l" rtl="0">
              <a:spcBef>
                <a:spcPts val="0"/>
              </a:spcBef>
              <a:spcAft>
                <a:spcPts val="1000"/>
              </a:spcAft>
              <a:buClr>
                <a:schemeClr val="dk1"/>
              </a:buClr>
              <a:buSzPts val="2400"/>
              <a:buFont typeface="Arial"/>
              <a:buChar char="•"/>
            </a:pPr>
            <a:r>
              <a:rPr lang="en-US" sz="1800" dirty="0">
                <a:solidFill>
                  <a:schemeClr val="dk1"/>
                </a:solidFill>
                <a:latin typeface="+mn-lt"/>
                <a:ea typeface="Calibri"/>
                <a:cs typeface="Calibri"/>
                <a:sym typeface="Calibri"/>
              </a:rPr>
              <a:t>Then you will switch so the observers become the caseworker and Sama, and the other two will become the observers.</a:t>
            </a:r>
          </a:p>
        </p:txBody>
      </p:sp>
      <p:grpSp>
        <p:nvGrpSpPr>
          <p:cNvPr id="23" name="Group 22">
            <a:extLst>
              <a:ext uri="{FF2B5EF4-FFF2-40B4-BE49-F238E27FC236}">
                <a16:creationId xmlns:a16="http://schemas.microsoft.com/office/drawing/2014/main" id="{F4D3AF4A-2BF1-D1ED-923B-5C8CE4BFD56A}"/>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4A78598A-7F96-8840-3B4C-401F4C17155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5" name="Group 24">
              <a:extLst>
                <a:ext uri="{FF2B5EF4-FFF2-40B4-BE49-F238E27FC236}">
                  <a16:creationId xmlns:a16="http://schemas.microsoft.com/office/drawing/2014/main" id="{B71F4CB2-64B1-4B95-A273-243702BF926C}"/>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ACA8A372-CC53-E3E1-376B-3A940F7C224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58</a:t>
                </a:r>
              </a:p>
            </p:txBody>
          </p:sp>
          <p:sp>
            <p:nvSpPr>
              <p:cNvPr id="30" name="Rectangle 29">
                <a:extLst>
                  <a:ext uri="{FF2B5EF4-FFF2-40B4-BE49-F238E27FC236}">
                    <a16:creationId xmlns:a16="http://schemas.microsoft.com/office/drawing/2014/main" id="{3B30BA4B-46C7-616C-3B2B-CDB74FDC09B5}"/>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A067AA74-EF55-3077-E6D6-FEFD4BC0A965}"/>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89B788E8-729C-7D95-6E60-6EF82BBDBD8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2E0A2A9C-E8A9-96EB-5419-6AF8AFEF13E0}"/>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57"/>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40" name="Google Shape;1140;p5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141" name="Google Shape;1141;p57"/>
          <p:cNvSpPr/>
          <p:nvPr/>
        </p:nvSpPr>
        <p:spPr>
          <a:xfrm>
            <a:off x="2524480" y="1996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42" name="Google Shape;1142;p57"/>
          <p:cNvSpPr txBox="1"/>
          <p:nvPr/>
        </p:nvSpPr>
        <p:spPr>
          <a:xfrm>
            <a:off x="1248217" y="3573573"/>
            <a:ext cx="3604086"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Implementation of the case plan for UASC requires close follow-up of family tracing and reunification activities and regular updating of the child and family regarding tracing outcomes</a:t>
            </a:r>
            <a:endParaRPr lang="en-ZA" sz="1800" dirty="0">
              <a:latin typeface="+mn-lt"/>
            </a:endParaRPr>
          </a:p>
        </p:txBody>
      </p:sp>
      <p:sp>
        <p:nvSpPr>
          <p:cNvPr id="1143" name="Google Shape;1143;p57"/>
          <p:cNvSpPr/>
          <p:nvPr/>
        </p:nvSpPr>
        <p:spPr>
          <a:xfrm>
            <a:off x="5887375" y="1978868"/>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44" name="Google Shape;1144;p57"/>
          <p:cNvSpPr txBox="1"/>
          <p:nvPr/>
        </p:nvSpPr>
        <p:spPr>
          <a:xfrm>
            <a:off x="5248668" y="3573573"/>
            <a:ext cx="232897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mn-lt"/>
                <a:ea typeface="Helvetica Neue"/>
                <a:cs typeface="Helvetica Neue"/>
                <a:sym typeface="Helvetica Neue"/>
              </a:rPr>
              <a:t>There are risks associated with all care arrangements so monitoring is an essential element of case management</a:t>
            </a:r>
            <a:endParaRPr lang="en-ZA" sz="1800" dirty="0">
              <a:latin typeface="+mn-lt"/>
            </a:endParaRPr>
          </a:p>
        </p:txBody>
      </p:sp>
      <p:sp>
        <p:nvSpPr>
          <p:cNvPr id="1145" name="Google Shape;1145;p57"/>
          <p:cNvSpPr/>
          <p:nvPr/>
        </p:nvSpPr>
        <p:spPr>
          <a:xfrm>
            <a:off x="8893994" y="1978868"/>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46" name="Google Shape;1146;p57"/>
          <p:cNvSpPr txBox="1"/>
          <p:nvPr/>
        </p:nvSpPr>
        <p:spPr>
          <a:xfrm>
            <a:off x="7975600" y="3573573"/>
            <a:ext cx="2888349" cy="14772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1800" dirty="0">
                <a:solidFill>
                  <a:schemeClr val="dk1"/>
                </a:solidFill>
                <a:latin typeface="+mn-lt"/>
                <a:ea typeface="Helvetica Neue"/>
                <a:cs typeface="Helvetica Neue"/>
                <a:sym typeface="Helvetica Neue"/>
              </a:rPr>
              <a:t>A record should be kept of all monitoring visits and all/any concerns reported to supervisor/CP managers according to agreed procedures</a:t>
            </a:r>
            <a:endParaRPr lang="en-ZA" sz="1800" dirty="0">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58"/>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CA" sz="2400" b="1" dirty="0">
                <a:solidFill>
                  <a:schemeClr val="accent2">
                    <a:lumMod val="75000"/>
                  </a:schemeClr>
                </a:solidFill>
                <a:highlight>
                  <a:srgbClr val="FFFF00"/>
                </a:highlight>
                <a:latin typeface="Garamond"/>
              </a:rPr>
              <a:t>ADAPT</a:t>
            </a:r>
            <a:br>
              <a:rPr lang="en-US" sz="2400" dirty="0"/>
            </a:br>
            <a:r>
              <a:rPr lang="en-US" sz="2400" dirty="0"/>
              <a:t>SESSION 5.1</a:t>
            </a:r>
            <a:br>
              <a:rPr lang="en-US" sz="2400" dirty="0"/>
            </a:br>
            <a:r>
              <a:rPr lang="en-US" sz="2400" dirty="0"/>
              <a:t> </a:t>
            </a:r>
            <a:br>
              <a:rPr lang="en-US" dirty="0"/>
            </a:br>
            <a:r>
              <a:rPr lang="en-US" dirty="0"/>
              <a:t>Family Tracing and Reunification</a:t>
            </a:r>
            <a:endParaRPr dirty="0"/>
          </a:p>
        </p:txBody>
      </p:sp>
      <p:sp>
        <p:nvSpPr>
          <p:cNvPr id="3" name="Google Shape;191;p14">
            <a:extLst>
              <a:ext uri="{FF2B5EF4-FFF2-40B4-BE49-F238E27FC236}">
                <a16:creationId xmlns:a16="http://schemas.microsoft.com/office/drawing/2014/main" id="{6B65DB2E-BCA7-F931-4EF4-E0EB5226DA84}"/>
              </a:ext>
            </a:extLst>
          </p:cNvPr>
          <p:cNvSpPr txBox="1"/>
          <p:nvPr/>
        </p:nvSpPr>
        <p:spPr>
          <a:xfrm>
            <a:off x="6744806" y="2074469"/>
            <a:ext cx="447926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27525E83-05F6-CF33-F44B-4D0CB1671463}"/>
              </a:ext>
            </a:extLst>
          </p:cNvPr>
          <p:cNvSpPr txBox="1"/>
          <p:nvPr/>
        </p:nvSpPr>
        <p:spPr>
          <a:xfrm>
            <a:off x="7614834" y="3112150"/>
            <a:ext cx="3780781" cy="154140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List the core principles of family tracing and explain different methods of family tracing.</a:t>
            </a:r>
          </a:p>
        </p:txBody>
      </p:sp>
      <p:grpSp>
        <p:nvGrpSpPr>
          <p:cNvPr id="5" name="Google Shape;194;p14">
            <a:extLst>
              <a:ext uri="{FF2B5EF4-FFF2-40B4-BE49-F238E27FC236}">
                <a16:creationId xmlns:a16="http://schemas.microsoft.com/office/drawing/2014/main" id="{652C304F-C3D9-0F84-2B04-CDCB61BAC8B2}"/>
              </a:ext>
            </a:extLst>
          </p:cNvPr>
          <p:cNvGrpSpPr/>
          <p:nvPr/>
        </p:nvGrpSpPr>
        <p:grpSpPr>
          <a:xfrm>
            <a:off x="6744806" y="32066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73A4572F-66D5-0A40-2845-8BCA9270F5C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E7296CC0-B83E-4DC4-6EAE-914FF94F417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5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Family tracing and reunification – true or false </a:t>
            </a:r>
            <a:endParaRPr dirty="0"/>
          </a:p>
        </p:txBody>
      </p:sp>
      <p:grpSp>
        <p:nvGrpSpPr>
          <p:cNvPr id="2" name="Group 1">
            <a:extLst>
              <a:ext uri="{FF2B5EF4-FFF2-40B4-BE49-F238E27FC236}">
                <a16:creationId xmlns:a16="http://schemas.microsoft.com/office/drawing/2014/main" id="{CD4F04E5-4017-F145-0093-0F73122CB14F}"/>
              </a:ext>
            </a:extLst>
          </p:cNvPr>
          <p:cNvGrpSpPr/>
          <p:nvPr/>
        </p:nvGrpSpPr>
        <p:grpSpPr>
          <a:xfrm>
            <a:off x="3063169" y="2270760"/>
            <a:ext cx="2433183" cy="2542540"/>
            <a:chOff x="7345680" y="2484120"/>
            <a:chExt cx="904240" cy="944880"/>
          </a:xfrm>
        </p:grpSpPr>
        <p:sp>
          <p:nvSpPr>
            <p:cNvPr id="3" name="Oval 2">
              <a:extLst>
                <a:ext uri="{FF2B5EF4-FFF2-40B4-BE49-F238E27FC236}">
                  <a16:creationId xmlns:a16="http://schemas.microsoft.com/office/drawing/2014/main" id="{E5A125EB-AA29-89D7-80F2-BDC626489783}"/>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L-Shape 3">
              <a:extLst>
                <a:ext uri="{FF2B5EF4-FFF2-40B4-BE49-F238E27FC236}">
                  <a16:creationId xmlns:a16="http://schemas.microsoft.com/office/drawing/2014/main" id="{476C3179-DFC2-0724-24B4-F59134DA3B30}"/>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E01A91F0-DDFC-9A22-6833-62CED7678ECB}"/>
              </a:ext>
            </a:extLst>
          </p:cNvPr>
          <p:cNvGrpSpPr/>
          <p:nvPr/>
        </p:nvGrpSpPr>
        <p:grpSpPr>
          <a:xfrm>
            <a:off x="6871134" y="2270760"/>
            <a:ext cx="2433183" cy="2542540"/>
            <a:chOff x="7090831" y="3731241"/>
            <a:chExt cx="904240" cy="944880"/>
          </a:xfrm>
        </p:grpSpPr>
        <p:sp>
          <p:nvSpPr>
            <p:cNvPr id="6" name="Oval 5">
              <a:extLst>
                <a:ext uri="{FF2B5EF4-FFF2-40B4-BE49-F238E27FC236}">
                  <a16:creationId xmlns:a16="http://schemas.microsoft.com/office/drawing/2014/main" id="{79C95480-809B-55BF-71EF-E8A82F1803BD}"/>
                </a:ext>
              </a:extLst>
            </p:cNvPr>
            <p:cNvSpPr/>
            <p:nvPr/>
          </p:nvSpPr>
          <p:spPr>
            <a:xfrm>
              <a:off x="7090831" y="3731241"/>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Plus Sign 6">
              <a:extLst>
                <a:ext uri="{FF2B5EF4-FFF2-40B4-BE49-F238E27FC236}">
                  <a16:creationId xmlns:a16="http://schemas.microsoft.com/office/drawing/2014/main" id="{2BD2D07C-0871-57F3-9CC8-C35A030D4441}"/>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851307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EE304A7-979E-7607-15D6-A50BE1C9552A}"/>
              </a:ext>
            </a:extLst>
          </p:cNvPr>
          <p:cNvSpPr/>
          <p:nvPr/>
        </p:nvSpPr>
        <p:spPr>
          <a:xfrm>
            <a:off x="5811392" y="1993491"/>
            <a:ext cx="5674290" cy="385779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71" name="Google Shape;1171;p6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How to carry out family tracing?</a:t>
            </a:r>
            <a:endParaRPr dirty="0"/>
          </a:p>
        </p:txBody>
      </p:sp>
      <p:sp>
        <p:nvSpPr>
          <p:cNvPr id="1172" name="Google Shape;1172;p60"/>
          <p:cNvSpPr txBox="1"/>
          <p:nvPr/>
        </p:nvSpPr>
        <p:spPr>
          <a:xfrm>
            <a:off x="702119" y="1635233"/>
            <a:ext cx="4725740" cy="422675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800" b="1" i="0" u="none" strike="noStrike" cap="none" dirty="0">
                <a:solidFill>
                  <a:schemeClr val="dk1"/>
                </a:solidFill>
                <a:latin typeface="Arial"/>
                <a:ea typeface="Arial"/>
                <a:cs typeface="Arial"/>
                <a:sym typeface="Arial"/>
              </a:rPr>
              <a:t>If family tracing is wanted by the child and determined to be in their best interests: </a:t>
            </a:r>
          </a:p>
          <a:p>
            <a:pPr marL="228600" marR="0" lvl="0" indent="-228600" algn="l" rtl="0">
              <a:spcBef>
                <a:spcPts val="0"/>
              </a:spcBef>
              <a:spcAft>
                <a:spcPts val="0"/>
              </a:spcAft>
              <a:buClr>
                <a:schemeClr val="dk1"/>
              </a:buClr>
              <a:buSzPts val="2400"/>
              <a:buFont typeface="Arial"/>
              <a:buChar char="•"/>
            </a:pPr>
            <a:endParaRPr lang="en-US" sz="1800" b="1" dirty="0">
              <a:solidFill>
                <a:schemeClr val="dk1"/>
              </a:solidFill>
            </a:endParaRPr>
          </a:p>
          <a:p>
            <a:pPr marL="228600" marR="0" lvl="0" indent="-228600" algn="l" rtl="0">
              <a:spcBef>
                <a:spcPts val="0"/>
              </a:spcBef>
              <a:spcAft>
                <a:spcPts val="0"/>
              </a:spcAft>
              <a:buClr>
                <a:schemeClr val="dk1"/>
              </a:buClr>
              <a:buSzPts val="2400"/>
              <a:buFont typeface="Arial"/>
              <a:buChar char="•"/>
            </a:pPr>
            <a:r>
              <a:rPr lang="en-US" sz="1800" i="0" u="none" strike="noStrike" cap="none" dirty="0">
                <a:solidFill>
                  <a:schemeClr val="dk1"/>
                </a:solidFill>
                <a:latin typeface="Arial"/>
                <a:ea typeface="Arial"/>
                <a:cs typeface="Arial"/>
                <a:sym typeface="Arial"/>
              </a:rPr>
              <a:t>Explain to the child </a:t>
            </a:r>
            <a:r>
              <a:rPr lang="en-US" sz="180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why</a:t>
            </a:r>
            <a:r>
              <a:rPr lang="en-US" sz="1800" i="0" u="none" strike="noStrike" cap="none" dirty="0">
                <a:solidFill>
                  <a:schemeClr val="dk1"/>
                </a:solidFill>
                <a:latin typeface="Arial"/>
                <a:ea typeface="Arial"/>
                <a:cs typeface="Arial"/>
                <a:sym typeface="Arial"/>
              </a:rPr>
              <a:t> tracing information is needed and how it will be used.</a:t>
            </a:r>
          </a:p>
          <a:p>
            <a:pPr marL="228600" marR="0" lvl="0" indent="-228600" algn="l" rtl="0">
              <a:spcBef>
                <a:spcPts val="1000"/>
              </a:spcBef>
              <a:spcAft>
                <a:spcPts val="0"/>
              </a:spcAft>
              <a:buClr>
                <a:schemeClr val="dk1"/>
              </a:buClr>
              <a:buSzPts val="2400"/>
              <a:buFont typeface="Arial"/>
              <a:buChar char="•"/>
            </a:pPr>
            <a:r>
              <a:rPr lang="en-US" sz="1800" i="0" u="none" strike="noStrike" cap="none" dirty="0">
                <a:solidFill>
                  <a:schemeClr val="dk1"/>
                </a:solidFill>
                <a:latin typeface="Arial"/>
                <a:ea typeface="Arial"/>
                <a:cs typeface="Arial"/>
                <a:sym typeface="Arial"/>
              </a:rPr>
              <a:t>Allow time to build a relationship of trust (several interviews/ visits), some children may be reluctant to provide tracing information at first.</a:t>
            </a:r>
          </a:p>
          <a:p>
            <a:pPr marL="228600" marR="0" lvl="0" indent="-228600" algn="l" rtl="0">
              <a:spcBef>
                <a:spcPts val="1000"/>
              </a:spcBef>
              <a:spcAft>
                <a:spcPts val="0"/>
              </a:spcAft>
              <a:buClr>
                <a:schemeClr val="dk1"/>
              </a:buClr>
              <a:buSzPts val="2400"/>
              <a:buFont typeface="Arial"/>
              <a:buChar char="•"/>
            </a:pPr>
            <a:r>
              <a:rPr lang="en-US" sz="1800" i="0" u="none" strike="noStrike" cap="none" dirty="0">
                <a:solidFill>
                  <a:schemeClr val="dk1"/>
                </a:solidFill>
                <a:latin typeface="Arial"/>
                <a:ea typeface="Arial"/>
                <a:cs typeface="Arial"/>
                <a:sym typeface="Arial"/>
              </a:rPr>
              <a:t>Continue to update tracing information and plan additional tracing activities as new information arises.</a:t>
            </a:r>
            <a:endParaRPr lang="en-US" sz="1800" dirty="0"/>
          </a:p>
        </p:txBody>
      </p:sp>
      <p:sp>
        <p:nvSpPr>
          <p:cNvPr id="3" name="Google Shape;1172;p60">
            <a:extLst>
              <a:ext uri="{FF2B5EF4-FFF2-40B4-BE49-F238E27FC236}">
                <a16:creationId xmlns:a16="http://schemas.microsoft.com/office/drawing/2014/main" id="{8C00B00D-CEC6-B0E8-2D86-5CDBE47BBEF1}"/>
              </a:ext>
            </a:extLst>
          </p:cNvPr>
          <p:cNvSpPr txBox="1"/>
          <p:nvPr/>
        </p:nvSpPr>
        <p:spPr>
          <a:xfrm>
            <a:off x="6129841" y="2374109"/>
            <a:ext cx="5155425" cy="324700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800" b="1" i="0" u="none" strike="noStrike" cap="none" dirty="0">
                <a:solidFill>
                  <a:schemeClr val="dk1"/>
                </a:solidFill>
                <a:latin typeface="Arial"/>
                <a:ea typeface="Arial"/>
                <a:cs typeface="Arial"/>
                <a:sym typeface="Arial"/>
              </a:rPr>
              <a:t>Different techniques </a:t>
            </a:r>
            <a:r>
              <a:rPr lang="en-US" sz="1800" i="0" u="none" strike="noStrike" cap="none" dirty="0">
                <a:solidFill>
                  <a:schemeClr val="dk1"/>
                </a:solidFill>
                <a:latin typeface="Arial"/>
                <a:ea typeface="Arial"/>
                <a:cs typeface="Arial"/>
                <a:sym typeface="Arial"/>
              </a:rPr>
              <a:t>(depending on age/ level of maturity and understanding) include: </a:t>
            </a:r>
          </a:p>
          <a:p>
            <a:pPr marL="285750" marR="0" lvl="0" indent="-285750" algn="l" rtl="0">
              <a:spcBef>
                <a:spcPts val="0"/>
              </a:spcBef>
              <a:spcAft>
                <a:spcPts val="0"/>
              </a:spcAft>
              <a:buClr>
                <a:schemeClr val="dk1"/>
              </a:buClr>
              <a:buSzPts val="2400"/>
              <a:buFont typeface="Arial" panose="020B0604020202020204" pitchFamily="34" charset="0"/>
              <a:buChar char="•"/>
            </a:pPr>
            <a:endParaRPr lang="en-US" sz="180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panose="020B0604020202020204" pitchFamily="34" charset="0"/>
              <a:buChar char="•"/>
            </a:pPr>
            <a:r>
              <a:rPr lang="en-US" sz="1800" i="0" u="none" strike="noStrike" cap="none" dirty="0">
                <a:solidFill>
                  <a:schemeClr val="dk1"/>
                </a:solidFill>
                <a:latin typeface="Arial"/>
                <a:ea typeface="Arial"/>
                <a:cs typeface="Arial"/>
                <a:sym typeface="Arial"/>
              </a:rPr>
              <a:t>Obtaining and cross-checking information on family and whereabouts</a:t>
            </a:r>
          </a:p>
          <a:p>
            <a:pPr marL="285750" marR="0" lvl="0" indent="-285750" algn="l" rtl="0">
              <a:spcBef>
                <a:spcPts val="1000"/>
              </a:spcBef>
              <a:spcAft>
                <a:spcPts val="0"/>
              </a:spcAft>
              <a:buClr>
                <a:schemeClr val="dk1"/>
              </a:buClr>
              <a:buSzPts val="2400"/>
              <a:buFont typeface="Arial" panose="020B0604020202020204" pitchFamily="34" charset="0"/>
              <a:buChar char="•"/>
            </a:pPr>
            <a:r>
              <a:rPr lang="en-US" sz="1800" i="0" u="none" strike="noStrike" cap="none" dirty="0">
                <a:solidFill>
                  <a:schemeClr val="dk1"/>
                </a:solidFill>
                <a:latin typeface="Arial"/>
                <a:ea typeface="Arial"/>
                <a:cs typeface="Arial"/>
                <a:sym typeface="Arial"/>
              </a:rPr>
              <a:t>Photo tracing</a:t>
            </a:r>
          </a:p>
          <a:p>
            <a:pPr marL="285750" marR="0" lvl="0" indent="-285750" algn="l" rtl="0">
              <a:spcBef>
                <a:spcPts val="1000"/>
              </a:spcBef>
              <a:spcAft>
                <a:spcPts val="0"/>
              </a:spcAft>
              <a:buClr>
                <a:schemeClr val="dk1"/>
              </a:buClr>
              <a:buSzPts val="2400"/>
              <a:buFont typeface="Arial" panose="020B0604020202020204" pitchFamily="34" charset="0"/>
              <a:buChar char="•"/>
            </a:pPr>
            <a:r>
              <a:rPr lang="en-US" sz="1800" i="0" u="none" strike="noStrike" cap="none" dirty="0">
                <a:solidFill>
                  <a:schemeClr val="dk1"/>
                </a:solidFill>
                <a:latin typeface="Arial"/>
                <a:ea typeface="Arial"/>
                <a:cs typeface="Arial"/>
                <a:sym typeface="Arial"/>
              </a:rPr>
              <a:t>‘Go and see’ visits when feasible/ in the best interests of the child</a:t>
            </a:r>
          </a:p>
          <a:p>
            <a:pPr marL="285750" marR="0" lvl="0" indent="-285750" algn="l" rtl="0">
              <a:spcBef>
                <a:spcPts val="1000"/>
              </a:spcBef>
              <a:spcAft>
                <a:spcPts val="0"/>
              </a:spcAft>
              <a:buClr>
                <a:schemeClr val="dk1"/>
              </a:buClr>
              <a:buSzPts val="2400"/>
              <a:buFont typeface="Arial" panose="020B0604020202020204" pitchFamily="34" charset="0"/>
              <a:buChar char="•"/>
            </a:pPr>
            <a:r>
              <a:rPr lang="en-US" sz="1800" i="0" u="none" strike="noStrike" cap="none" dirty="0">
                <a:solidFill>
                  <a:schemeClr val="dk1"/>
                </a:solidFill>
                <a:latin typeface="Arial"/>
                <a:ea typeface="Arial"/>
                <a:cs typeface="Arial"/>
                <a:sym typeface="Arial"/>
              </a:rPr>
              <a:t>Interviews with other family and/or community members </a:t>
            </a:r>
          </a:p>
        </p:txBody>
      </p:sp>
      <p:pic>
        <p:nvPicPr>
          <p:cNvPr id="4" name="Graphic 3" descr="Single gear with solid fill">
            <a:extLst>
              <a:ext uri="{FF2B5EF4-FFF2-40B4-BE49-F238E27FC236}">
                <a16:creationId xmlns:a16="http://schemas.microsoft.com/office/drawing/2014/main" id="{91B6D199-6B50-081E-BCD2-158A7D25D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6628" y="1499079"/>
            <a:ext cx="875030" cy="875030"/>
          </a:xfrm>
          <a:prstGeom prst="rect">
            <a:avLst/>
          </a:prstGeom>
        </p:spPr>
      </p:pic>
      <p:pic>
        <p:nvPicPr>
          <p:cNvPr id="5" name="Graphic 4" descr="Single gear with solid fill">
            <a:extLst>
              <a:ext uri="{FF2B5EF4-FFF2-40B4-BE49-F238E27FC236}">
                <a16:creationId xmlns:a16="http://schemas.microsoft.com/office/drawing/2014/main" id="{38F3CCC4-C7B7-CEB9-3A34-EC93ADD77B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1557" y="1298882"/>
            <a:ext cx="694609" cy="694609"/>
          </a:xfrm>
          <a:prstGeom prst="rect">
            <a:avLst/>
          </a:prstGeom>
        </p:spPr>
      </p:pic>
      <p:pic>
        <p:nvPicPr>
          <p:cNvPr id="6" name="Graphic 5" descr="Single gear with solid fill">
            <a:extLst>
              <a:ext uri="{FF2B5EF4-FFF2-40B4-BE49-F238E27FC236}">
                <a16:creationId xmlns:a16="http://schemas.microsoft.com/office/drawing/2014/main" id="{43EAAC2B-FBD0-264C-B693-A4862F830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9222" y="1362925"/>
            <a:ext cx="1011184" cy="10111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p6"/>
          <p:cNvCxnSpPr/>
          <p:nvPr/>
        </p:nvCxnSpPr>
        <p:spPr>
          <a:xfrm>
            <a:off x="7611129" y="6591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319" name="Google Shape;319;p6"/>
          <p:cNvSpPr txBox="1"/>
          <p:nvPr/>
        </p:nvSpPr>
        <p:spPr>
          <a:xfrm>
            <a:off x="7856912" y="498718"/>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Module introduction</a:t>
            </a:r>
            <a:endParaRPr sz="1600" dirty="0">
              <a:latin typeface="+mn-lt"/>
            </a:endParaRPr>
          </a:p>
        </p:txBody>
      </p:sp>
      <p:sp>
        <p:nvSpPr>
          <p:cNvPr id="320" name="Google Shape;320;p6"/>
          <p:cNvSpPr txBox="1"/>
          <p:nvPr/>
        </p:nvSpPr>
        <p:spPr>
          <a:xfrm>
            <a:off x="7856912" y="122768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Identification and registration</a:t>
            </a:r>
            <a:endParaRPr sz="1600" dirty="0">
              <a:latin typeface="+mn-lt"/>
            </a:endParaRPr>
          </a:p>
        </p:txBody>
      </p:sp>
      <p:sp>
        <p:nvSpPr>
          <p:cNvPr id="321" name="Google Shape;321;p6"/>
          <p:cNvSpPr txBox="1"/>
          <p:nvPr/>
        </p:nvSpPr>
        <p:spPr>
          <a:xfrm>
            <a:off x="5965427" y="2610188"/>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Break</a:t>
            </a:r>
            <a:endParaRPr sz="1600" b="1" i="1" u="none" strike="noStrike" cap="none" dirty="0">
              <a:solidFill>
                <a:srgbClr val="FFFFFF"/>
              </a:solidFill>
              <a:latin typeface="+mn-lt"/>
              <a:ea typeface="Calibri"/>
              <a:cs typeface="Calibri"/>
              <a:sym typeface="Calibri"/>
            </a:endParaRPr>
          </a:p>
        </p:txBody>
      </p:sp>
      <p:sp>
        <p:nvSpPr>
          <p:cNvPr id="322" name="Google Shape;322;p6"/>
          <p:cNvSpPr txBox="1"/>
          <p:nvPr/>
        </p:nvSpPr>
        <p:spPr>
          <a:xfrm>
            <a:off x="7856912" y="1912136"/>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Immediate support</a:t>
            </a:r>
            <a:endParaRPr sz="1600" dirty="0">
              <a:latin typeface="+mn-lt"/>
            </a:endParaRPr>
          </a:p>
        </p:txBody>
      </p:sp>
      <p:sp>
        <p:nvSpPr>
          <p:cNvPr id="323" name="Google Shape;323;p6"/>
          <p:cNvSpPr txBox="1"/>
          <p:nvPr/>
        </p:nvSpPr>
        <p:spPr>
          <a:xfrm>
            <a:off x="5933496" y="4636244"/>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Lunch</a:t>
            </a:r>
            <a:endParaRPr sz="1600" b="1" i="1" u="none" strike="noStrike" cap="none" dirty="0">
              <a:solidFill>
                <a:srgbClr val="FFFFFF"/>
              </a:solidFill>
              <a:latin typeface="+mn-lt"/>
              <a:ea typeface="Calibri"/>
              <a:cs typeface="Calibri"/>
              <a:sym typeface="Calibri"/>
            </a:endParaRPr>
          </a:p>
        </p:txBody>
      </p:sp>
      <p:sp>
        <p:nvSpPr>
          <p:cNvPr id="325" name="Google Shape;325;p6"/>
          <p:cNvSpPr txBox="1"/>
          <p:nvPr/>
        </p:nvSpPr>
        <p:spPr>
          <a:xfrm>
            <a:off x="7856912" y="3965216"/>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Case planning</a:t>
            </a:r>
            <a:endParaRPr sz="1600" b="1" i="0" u="none" strike="noStrike" cap="none" dirty="0">
              <a:solidFill>
                <a:srgbClr val="FFFFFF"/>
              </a:solidFill>
              <a:latin typeface="+mn-lt"/>
              <a:ea typeface="Helvetica Neue"/>
              <a:cs typeface="Helvetica Neue"/>
              <a:sym typeface="Helvetica Neue"/>
            </a:endParaRPr>
          </a:p>
        </p:txBody>
      </p:sp>
      <p:sp>
        <p:nvSpPr>
          <p:cNvPr id="326" name="Google Shape;326;p6"/>
          <p:cNvSpPr/>
          <p:nvPr/>
        </p:nvSpPr>
        <p:spPr>
          <a:xfrm rot="1782986">
            <a:off x="7443332" y="5691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7" name="Google Shape;327;p6"/>
          <p:cNvSpPr/>
          <p:nvPr/>
        </p:nvSpPr>
        <p:spPr>
          <a:xfrm rot="1782986">
            <a:off x="7427916" y="194625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8" name="Google Shape;328;p6"/>
          <p:cNvSpPr/>
          <p:nvPr/>
        </p:nvSpPr>
        <p:spPr>
          <a:xfrm rot="1782986">
            <a:off x="7425200" y="2634792"/>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9" name="Google Shape;329;p6"/>
          <p:cNvSpPr/>
          <p:nvPr/>
        </p:nvSpPr>
        <p:spPr>
          <a:xfrm rot="1782986">
            <a:off x="7418955" y="125772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0" name="Google Shape;330;p6"/>
          <p:cNvSpPr/>
          <p:nvPr/>
        </p:nvSpPr>
        <p:spPr>
          <a:xfrm rot="1782986">
            <a:off x="7447546" y="4700400"/>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1" name="Google Shape;331;p6"/>
          <p:cNvSpPr/>
          <p:nvPr/>
        </p:nvSpPr>
        <p:spPr>
          <a:xfrm rot="1782986">
            <a:off x="7440386" y="332332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3" name="Google Shape;333;p6"/>
          <p:cNvSpPr/>
          <p:nvPr/>
        </p:nvSpPr>
        <p:spPr>
          <a:xfrm rot="1782986">
            <a:off x="7439118" y="401186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5" name="Google Shape;335;p6"/>
          <p:cNvSpPr txBox="1"/>
          <p:nvPr/>
        </p:nvSpPr>
        <p:spPr>
          <a:xfrm>
            <a:off x="7856912" y="3301737"/>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Assessment </a:t>
            </a:r>
            <a:endParaRPr sz="1600" dirty="0">
              <a:latin typeface="+mn-lt"/>
            </a:endParaRPr>
          </a:p>
        </p:txBody>
      </p:sp>
      <p:sp>
        <p:nvSpPr>
          <p:cNvPr id="336" name="Google Shape;336;p6"/>
          <p:cNvSpPr/>
          <p:nvPr/>
        </p:nvSpPr>
        <p:spPr>
          <a:xfrm rot="1782986">
            <a:off x="7462929" y="538893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7" name="Google Shape;337;p6"/>
          <p:cNvSpPr txBox="1"/>
          <p:nvPr/>
        </p:nvSpPr>
        <p:spPr>
          <a:xfrm>
            <a:off x="7856912" y="5241221"/>
            <a:ext cx="358578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Definitions of alternative care and guiding principles</a:t>
            </a:r>
            <a:endParaRPr sz="1600" b="1" i="0" u="none" strike="noStrike" cap="none" dirty="0">
              <a:solidFill>
                <a:srgbClr val="FFFFFF"/>
              </a:solidFill>
              <a:latin typeface="+mn-lt"/>
              <a:ea typeface="Helvetica Neue"/>
              <a:cs typeface="Helvetica Neue"/>
              <a:sym typeface="Helvetica Neue"/>
            </a:endParaRPr>
          </a:p>
        </p:txBody>
      </p:sp>
      <p:sp>
        <p:nvSpPr>
          <p:cNvPr id="2" name="Google Shape;344;p7">
            <a:extLst>
              <a:ext uri="{FF2B5EF4-FFF2-40B4-BE49-F238E27FC236}">
                <a16:creationId xmlns:a16="http://schemas.microsoft.com/office/drawing/2014/main" id="{A8976109-F60D-8402-6A60-2BBA306A2ED1}"/>
              </a:ext>
            </a:extLst>
          </p:cNvPr>
          <p:cNvSpPr txBox="1"/>
          <p:nvPr/>
        </p:nvSpPr>
        <p:spPr>
          <a:xfrm>
            <a:off x="7856912" y="6055538"/>
            <a:ext cx="35857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Different forms of alternative care</a:t>
            </a:r>
            <a:endParaRPr sz="1600" dirty="0">
              <a:latin typeface="+mn-lt"/>
            </a:endParaRPr>
          </a:p>
        </p:txBody>
      </p:sp>
      <p:sp>
        <p:nvSpPr>
          <p:cNvPr id="3" name="Google Shape;350;p7">
            <a:extLst>
              <a:ext uri="{FF2B5EF4-FFF2-40B4-BE49-F238E27FC236}">
                <a16:creationId xmlns:a16="http://schemas.microsoft.com/office/drawing/2014/main" id="{210EEFBC-97AE-DFC6-9D96-EBCFB8780926}"/>
              </a:ext>
            </a:extLst>
          </p:cNvPr>
          <p:cNvSpPr/>
          <p:nvPr/>
        </p:nvSpPr>
        <p:spPr>
          <a:xfrm rot="1782986">
            <a:off x="7440385" y="607747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 name="Google Shape;358;p7">
            <a:extLst>
              <a:ext uri="{FF2B5EF4-FFF2-40B4-BE49-F238E27FC236}">
                <a16:creationId xmlns:a16="http://schemas.microsoft.com/office/drawing/2014/main" id="{E4159082-A938-1CEB-E665-AA55410DED84}"/>
              </a:ext>
            </a:extLst>
          </p:cNvPr>
          <p:cNvSpPr txBox="1">
            <a:spLocks noGrp="1"/>
          </p:cNvSpPr>
          <p:nvPr>
            <p:ph type="title"/>
          </p:nvPr>
        </p:nvSpPr>
        <p:spPr>
          <a:xfrm>
            <a:off x="1023264"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Agenda</a:t>
            </a:r>
            <a:br>
              <a:rPr lang="en-US" dirty="0"/>
            </a:br>
            <a:br>
              <a:rPr lang="en-US" sz="1600" dirty="0"/>
            </a:br>
            <a:r>
              <a:rPr lang="en-US" sz="2400" dirty="0"/>
              <a:t>DAY 1</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61"/>
          <p:cNvSpPr txBox="1">
            <a:spLocks noGrp="1"/>
          </p:cNvSpPr>
          <p:nvPr>
            <p:ph type="title"/>
          </p:nvPr>
        </p:nvSpPr>
        <p:spPr>
          <a:xfrm>
            <a:off x="838200" y="120516"/>
            <a:ext cx="9642062"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Role of the Caseworker and family tracing</a:t>
            </a:r>
            <a:endParaRPr dirty="0">
              <a:highlight>
                <a:srgbClr val="FFFF00"/>
              </a:highlight>
            </a:endParaRPr>
          </a:p>
        </p:txBody>
      </p:sp>
      <p:grpSp>
        <p:nvGrpSpPr>
          <p:cNvPr id="19" name="Group 18">
            <a:extLst>
              <a:ext uri="{FF2B5EF4-FFF2-40B4-BE49-F238E27FC236}">
                <a16:creationId xmlns:a16="http://schemas.microsoft.com/office/drawing/2014/main" id="{CE337CC6-F435-202F-6536-1B5DA3F2906F}"/>
              </a:ext>
            </a:extLst>
          </p:cNvPr>
          <p:cNvGrpSpPr/>
          <p:nvPr/>
        </p:nvGrpSpPr>
        <p:grpSpPr>
          <a:xfrm>
            <a:off x="8659478" y="3778852"/>
            <a:ext cx="2593819" cy="1604885"/>
            <a:chOff x="2730502" y="3370322"/>
            <a:chExt cx="2844327" cy="1759883"/>
          </a:xfrm>
        </p:grpSpPr>
        <p:grpSp>
          <p:nvGrpSpPr>
            <p:cNvPr id="2" name="Google Shape;573;p19">
              <a:extLst>
                <a:ext uri="{FF2B5EF4-FFF2-40B4-BE49-F238E27FC236}">
                  <a16:creationId xmlns:a16="http://schemas.microsoft.com/office/drawing/2014/main" id="{FC525CC8-05E6-2F89-0234-CFAA791B0ACF}"/>
                </a:ext>
              </a:extLst>
            </p:cNvPr>
            <p:cNvGrpSpPr/>
            <p:nvPr/>
          </p:nvGrpSpPr>
          <p:grpSpPr>
            <a:xfrm>
              <a:off x="2730502" y="4519147"/>
              <a:ext cx="328579" cy="611056"/>
              <a:chOff x="3524508" y="2679091"/>
              <a:chExt cx="327409" cy="608880"/>
            </a:xfrm>
          </p:grpSpPr>
          <p:sp>
            <p:nvSpPr>
              <p:cNvPr id="3" name="Google Shape;574;p19">
                <a:extLst>
                  <a:ext uri="{FF2B5EF4-FFF2-40B4-BE49-F238E27FC236}">
                    <a16:creationId xmlns:a16="http://schemas.microsoft.com/office/drawing/2014/main" id="{A462EF3A-D364-C370-5948-D4C9AD030265}"/>
                  </a:ext>
                </a:extLst>
              </p:cNvPr>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575;p19">
                <a:extLst>
                  <a:ext uri="{FF2B5EF4-FFF2-40B4-BE49-F238E27FC236}">
                    <a16:creationId xmlns:a16="http://schemas.microsoft.com/office/drawing/2014/main" id="{D18AC811-D621-780C-8412-EC5D71F725D8}"/>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5" name="Google Shape;579;p19">
              <a:extLst>
                <a:ext uri="{FF2B5EF4-FFF2-40B4-BE49-F238E27FC236}">
                  <a16:creationId xmlns:a16="http://schemas.microsoft.com/office/drawing/2014/main" id="{F04D2342-BB89-154D-EE9B-F8498C312FD0}"/>
                </a:ext>
              </a:extLst>
            </p:cNvPr>
            <p:cNvSpPr/>
            <p:nvPr/>
          </p:nvSpPr>
          <p:spPr>
            <a:xfrm>
              <a:off x="3654737" y="4527442"/>
              <a:ext cx="328579" cy="602761"/>
            </a:xfrm>
            <a:prstGeom prst="round2SameRect">
              <a:avLst>
                <a:gd name="adj1" fmla="val 50000"/>
                <a:gd name="adj2" fmla="val 0"/>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580;p19">
              <a:extLst>
                <a:ext uri="{FF2B5EF4-FFF2-40B4-BE49-F238E27FC236}">
                  <a16:creationId xmlns:a16="http://schemas.microsoft.com/office/drawing/2014/main" id="{AF783A11-403F-5688-5C83-730B4177FDBC}"/>
                </a:ext>
              </a:extLst>
            </p:cNvPr>
            <p:cNvSpPr/>
            <p:nvPr/>
          </p:nvSpPr>
          <p:spPr>
            <a:xfrm>
              <a:off x="3652328" y="4142431"/>
              <a:ext cx="328579" cy="328579"/>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nvGrpSpPr>
            <p:cNvPr id="7" name="Google Shape;581;p19">
              <a:extLst>
                <a:ext uri="{FF2B5EF4-FFF2-40B4-BE49-F238E27FC236}">
                  <a16:creationId xmlns:a16="http://schemas.microsoft.com/office/drawing/2014/main" id="{C31F0D21-9AB6-BB38-E12D-D1AA0A8A5559}"/>
                </a:ext>
              </a:extLst>
            </p:cNvPr>
            <p:cNvGrpSpPr/>
            <p:nvPr/>
          </p:nvGrpSpPr>
          <p:grpSpPr>
            <a:xfrm>
              <a:off x="3191744" y="3992689"/>
              <a:ext cx="328579" cy="1137514"/>
              <a:chOff x="3524508" y="2679091"/>
              <a:chExt cx="327409" cy="1133463"/>
            </a:xfrm>
          </p:grpSpPr>
          <p:sp>
            <p:nvSpPr>
              <p:cNvPr id="8" name="Google Shape;582;p19">
                <a:extLst>
                  <a:ext uri="{FF2B5EF4-FFF2-40B4-BE49-F238E27FC236}">
                    <a16:creationId xmlns:a16="http://schemas.microsoft.com/office/drawing/2014/main" id="{7199BDC3-9C0C-8DBA-6E02-6654A74AFC35}"/>
                  </a:ext>
                </a:extLst>
              </p:cNvPr>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583;p19">
                <a:extLst>
                  <a:ext uri="{FF2B5EF4-FFF2-40B4-BE49-F238E27FC236}">
                    <a16:creationId xmlns:a16="http://schemas.microsoft.com/office/drawing/2014/main" id="{1F207B8E-A2B2-0EC0-0782-7B4827AC42B5}"/>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grpSp>
          <p:nvGrpSpPr>
            <p:cNvPr id="10" name="Group 9">
              <a:extLst>
                <a:ext uri="{FF2B5EF4-FFF2-40B4-BE49-F238E27FC236}">
                  <a16:creationId xmlns:a16="http://schemas.microsoft.com/office/drawing/2014/main" id="{1124C196-D983-CD93-ED01-7186B45A0812}"/>
                </a:ext>
              </a:extLst>
            </p:cNvPr>
            <p:cNvGrpSpPr/>
            <p:nvPr/>
          </p:nvGrpSpPr>
          <p:grpSpPr>
            <a:xfrm>
              <a:off x="4179248" y="3370322"/>
              <a:ext cx="1395581" cy="1759883"/>
              <a:chOff x="3969442" y="4105390"/>
              <a:chExt cx="648257" cy="817478"/>
            </a:xfrm>
            <a:solidFill>
              <a:schemeClr val="accent2">
                <a:lumMod val="75000"/>
              </a:schemeClr>
            </a:solidFill>
          </p:grpSpPr>
          <p:grpSp>
            <p:nvGrpSpPr>
              <p:cNvPr id="11" name="Group 10">
                <a:extLst>
                  <a:ext uri="{FF2B5EF4-FFF2-40B4-BE49-F238E27FC236}">
                    <a16:creationId xmlns:a16="http://schemas.microsoft.com/office/drawing/2014/main" id="{AB9EF6E6-518A-209D-5287-1C65A0C0B64D}"/>
                  </a:ext>
                </a:extLst>
              </p:cNvPr>
              <p:cNvGrpSpPr/>
              <p:nvPr/>
            </p:nvGrpSpPr>
            <p:grpSpPr>
              <a:xfrm>
                <a:off x="4364250" y="4105390"/>
                <a:ext cx="253449" cy="817478"/>
                <a:chOff x="4045582" y="1684320"/>
                <a:chExt cx="350098" cy="1129211"/>
              </a:xfrm>
              <a:grpFill/>
            </p:grpSpPr>
            <p:sp>
              <p:nvSpPr>
                <p:cNvPr id="17" name="Round Same Side Corner Rectangle 21">
                  <a:extLst>
                    <a:ext uri="{FF2B5EF4-FFF2-40B4-BE49-F238E27FC236}">
                      <a16:creationId xmlns:a16="http://schemas.microsoft.com/office/drawing/2014/main" id="{6DDD26B0-75E7-B7A5-B70B-1AA9E5BB9DE3}"/>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5C8C2512-E607-6ED1-EA66-6404614C60DC}"/>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A6B5B5EC-32C3-3424-4120-A7C220292014}"/>
                  </a:ext>
                </a:extLst>
              </p:cNvPr>
              <p:cNvGrpSpPr/>
              <p:nvPr/>
            </p:nvGrpSpPr>
            <p:grpSpPr>
              <a:xfrm>
                <a:off x="3969442" y="4105390"/>
                <a:ext cx="363228" cy="817478"/>
                <a:chOff x="3000654" y="1516217"/>
                <a:chExt cx="245039" cy="551483"/>
              </a:xfrm>
              <a:grpFill/>
            </p:grpSpPr>
            <p:grpSp>
              <p:nvGrpSpPr>
                <p:cNvPr id="13" name="Group 12">
                  <a:extLst>
                    <a:ext uri="{FF2B5EF4-FFF2-40B4-BE49-F238E27FC236}">
                      <a16:creationId xmlns:a16="http://schemas.microsoft.com/office/drawing/2014/main" id="{9FB5348D-D6C8-6ACB-7378-C1107A31E2C0}"/>
                    </a:ext>
                  </a:extLst>
                </p:cNvPr>
                <p:cNvGrpSpPr/>
                <p:nvPr/>
              </p:nvGrpSpPr>
              <p:grpSpPr>
                <a:xfrm>
                  <a:off x="3036509" y="1516217"/>
                  <a:ext cx="172158" cy="551483"/>
                  <a:chOff x="4043172" y="1684320"/>
                  <a:chExt cx="352508" cy="1129211"/>
                </a:xfrm>
                <a:grpFill/>
              </p:grpSpPr>
              <p:sp>
                <p:nvSpPr>
                  <p:cNvPr id="15" name="Round Same Side Corner Rectangle 21">
                    <a:extLst>
                      <a:ext uri="{FF2B5EF4-FFF2-40B4-BE49-F238E27FC236}">
                        <a16:creationId xmlns:a16="http://schemas.microsoft.com/office/drawing/2014/main" id="{7351C23C-6F88-8F5C-08C1-972571D67CE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37768E73-BB55-EBC0-7840-F18E2746ABC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Flowchart: Manual Operation 13">
                  <a:extLst>
                    <a:ext uri="{FF2B5EF4-FFF2-40B4-BE49-F238E27FC236}">
                      <a16:creationId xmlns:a16="http://schemas.microsoft.com/office/drawing/2014/main" id="{37997972-B813-F455-0078-72E121E9C4A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nvGrpSpPr>
          <p:cNvPr id="25" name="Group 24">
            <a:extLst>
              <a:ext uri="{FF2B5EF4-FFF2-40B4-BE49-F238E27FC236}">
                <a16:creationId xmlns:a16="http://schemas.microsoft.com/office/drawing/2014/main" id="{2424389E-43F8-88EA-87AB-C1C578157046}"/>
              </a:ext>
            </a:extLst>
          </p:cNvPr>
          <p:cNvGrpSpPr/>
          <p:nvPr/>
        </p:nvGrpSpPr>
        <p:grpSpPr>
          <a:xfrm>
            <a:off x="9980629" y="1660471"/>
            <a:ext cx="301837" cy="900776"/>
            <a:chOff x="9652516" y="4828436"/>
            <a:chExt cx="301837" cy="900776"/>
          </a:xfrm>
        </p:grpSpPr>
        <p:sp>
          <p:nvSpPr>
            <p:cNvPr id="23" name="Google Shape;579;p19">
              <a:extLst>
                <a:ext uri="{FF2B5EF4-FFF2-40B4-BE49-F238E27FC236}">
                  <a16:creationId xmlns:a16="http://schemas.microsoft.com/office/drawing/2014/main" id="{79A0EE11-1977-3D09-A1A7-662DC84FBA7D}"/>
                </a:ext>
              </a:extLst>
            </p:cNvPr>
            <p:cNvSpPr/>
            <p:nvPr/>
          </p:nvSpPr>
          <p:spPr>
            <a:xfrm>
              <a:off x="9654713" y="5179538"/>
              <a:ext cx="299640" cy="54967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Google Shape;580;p19">
              <a:extLst>
                <a:ext uri="{FF2B5EF4-FFF2-40B4-BE49-F238E27FC236}">
                  <a16:creationId xmlns:a16="http://schemas.microsoft.com/office/drawing/2014/main" id="{A7551F01-A3E2-7B9A-26FA-E3EB54AE509F}"/>
                </a:ext>
              </a:extLst>
            </p:cNvPr>
            <p:cNvSpPr/>
            <p:nvPr/>
          </p:nvSpPr>
          <p:spPr>
            <a:xfrm>
              <a:off x="9652516" y="4828436"/>
              <a:ext cx="299640" cy="29964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27" name="Freeform: Shape 26">
            <a:extLst>
              <a:ext uri="{FF2B5EF4-FFF2-40B4-BE49-F238E27FC236}">
                <a16:creationId xmlns:a16="http://schemas.microsoft.com/office/drawing/2014/main" id="{6D4893CD-3259-6B53-CBC8-8CDE8CAF6283}"/>
              </a:ext>
            </a:extLst>
          </p:cNvPr>
          <p:cNvSpPr/>
          <p:nvPr/>
        </p:nvSpPr>
        <p:spPr>
          <a:xfrm>
            <a:off x="9356384" y="2424863"/>
            <a:ext cx="478206" cy="1916482"/>
          </a:xfrm>
          <a:custGeom>
            <a:avLst/>
            <a:gdLst>
              <a:gd name="connsiteX0" fmla="*/ 388865 w 478206"/>
              <a:gd name="connsiteY0" fmla="*/ 0 h 1916482"/>
              <a:gd name="connsiteX1" fmla="*/ 558 w 478206"/>
              <a:gd name="connsiteY1" fmla="*/ 288098 h 1916482"/>
              <a:gd name="connsiteX2" fmla="*/ 464021 w 478206"/>
              <a:gd name="connsiteY2" fmla="*/ 1340285 h 1916482"/>
              <a:gd name="connsiteX3" fmla="*/ 313709 w 478206"/>
              <a:gd name="connsiteY3" fmla="*/ 1916482 h 1916482"/>
            </a:gdLst>
            <a:ahLst/>
            <a:cxnLst>
              <a:cxn ang="0">
                <a:pos x="connsiteX0" y="connsiteY0"/>
              </a:cxn>
              <a:cxn ang="0">
                <a:pos x="connsiteX1" y="connsiteY1"/>
              </a:cxn>
              <a:cxn ang="0">
                <a:pos x="connsiteX2" y="connsiteY2"/>
              </a:cxn>
              <a:cxn ang="0">
                <a:pos x="connsiteX3" y="connsiteY3"/>
              </a:cxn>
            </a:cxnLst>
            <a:rect l="l" t="t" r="r" b="b"/>
            <a:pathLst>
              <a:path w="478206" h="1916482">
                <a:moveTo>
                  <a:pt x="388865" y="0"/>
                </a:moveTo>
                <a:cubicBezTo>
                  <a:pt x="188448" y="32358"/>
                  <a:pt x="-11968" y="64717"/>
                  <a:pt x="558" y="288098"/>
                </a:cubicBezTo>
                <a:cubicBezTo>
                  <a:pt x="13084" y="511479"/>
                  <a:pt x="411829" y="1068888"/>
                  <a:pt x="464021" y="1340285"/>
                </a:cubicBezTo>
                <a:cubicBezTo>
                  <a:pt x="516213" y="1611682"/>
                  <a:pt x="414961" y="1764082"/>
                  <a:pt x="313709" y="191648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8" name="Group 27">
            <a:extLst>
              <a:ext uri="{FF2B5EF4-FFF2-40B4-BE49-F238E27FC236}">
                <a16:creationId xmlns:a16="http://schemas.microsoft.com/office/drawing/2014/main" id="{644E32FB-6036-CCB3-14D2-DFF9CF65AFF2}"/>
              </a:ext>
            </a:extLst>
          </p:cNvPr>
          <p:cNvGrpSpPr/>
          <p:nvPr/>
        </p:nvGrpSpPr>
        <p:grpSpPr>
          <a:xfrm>
            <a:off x="986363" y="2060969"/>
            <a:ext cx="1877555" cy="3349351"/>
            <a:chOff x="5102983" y="1330093"/>
            <a:chExt cx="611190" cy="1090296"/>
          </a:xfrm>
          <a:solidFill>
            <a:schemeClr val="accent2">
              <a:lumMod val="75000"/>
            </a:schemeClr>
          </a:solidFill>
        </p:grpSpPr>
        <p:grpSp>
          <p:nvGrpSpPr>
            <p:cNvPr id="29" name="Group 28">
              <a:extLst>
                <a:ext uri="{FF2B5EF4-FFF2-40B4-BE49-F238E27FC236}">
                  <a16:creationId xmlns:a16="http://schemas.microsoft.com/office/drawing/2014/main" id="{29A1EE2B-3B13-6DD6-5439-FAB242C5AB81}"/>
                </a:ext>
              </a:extLst>
            </p:cNvPr>
            <p:cNvGrpSpPr/>
            <p:nvPr/>
          </p:nvGrpSpPr>
          <p:grpSpPr>
            <a:xfrm>
              <a:off x="5157952" y="1808115"/>
              <a:ext cx="241654" cy="277569"/>
              <a:chOff x="2968390" y="1782471"/>
              <a:chExt cx="241654" cy="277569"/>
            </a:xfrm>
            <a:grpFill/>
          </p:grpSpPr>
          <p:sp>
            <p:nvSpPr>
              <p:cNvPr id="37" name="Round Same Side Corner Rectangle 25">
                <a:extLst>
                  <a:ext uri="{FF2B5EF4-FFF2-40B4-BE49-F238E27FC236}">
                    <a16:creationId xmlns:a16="http://schemas.microsoft.com/office/drawing/2014/main" id="{B02B9696-ECFB-589D-01C4-41494A7174F3}"/>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ound Same Side Corner Rectangle 26">
                <a:extLst>
                  <a:ext uri="{FF2B5EF4-FFF2-40B4-BE49-F238E27FC236}">
                    <a16:creationId xmlns:a16="http://schemas.microsoft.com/office/drawing/2014/main" id="{9A52A8B9-295E-3DC8-F544-4674A4E1CAC2}"/>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0" name="Rectangle 29">
              <a:extLst>
                <a:ext uri="{FF2B5EF4-FFF2-40B4-BE49-F238E27FC236}">
                  <a16:creationId xmlns:a16="http://schemas.microsoft.com/office/drawing/2014/main" id="{FE764120-86AD-F887-6BFF-B3188B90FBFD}"/>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ound Same Side Corner Rectangle 26">
              <a:extLst>
                <a:ext uri="{FF2B5EF4-FFF2-40B4-BE49-F238E27FC236}">
                  <a16:creationId xmlns:a16="http://schemas.microsoft.com/office/drawing/2014/main" id="{37A83B7B-BF8F-B4BB-41D9-FD2424E69566}"/>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2" name="Straight Arrow Connector 31">
              <a:extLst>
                <a:ext uri="{FF2B5EF4-FFF2-40B4-BE49-F238E27FC236}">
                  <a16:creationId xmlns:a16="http://schemas.microsoft.com/office/drawing/2014/main" id="{C8E0BC8A-ED82-B842-6D69-C321BC8FC34A}"/>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84699BC-0734-0858-1F30-31340587B938}"/>
                </a:ext>
              </a:extLst>
            </p:cNvPr>
            <p:cNvGrpSpPr/>
            <p:nvPr/>
          </p:nvGrpSpPr>
          <p:grpSpPr>
            <a:xfrm>
              <a:off x="5274909" y="1330093"/>
              <a:ext cx="439264" cy="1090296"/>
              <a:chOff x="4152776" y="1302447"/>
              <a:chExt cx="365595" cy="907443"/>
            </a:xfrm>
            <a:grpFill/>
          </p:grpSpPr>
          <p:sp>
            <p:nvSpPr>
              <p:cNvPr id="34" name="Flowchart: Manual Operation 33">
                <a:extLst>
                  <a:ext uri="{FF2B5EF4-FFF2-40B4-BE49-F238E27FC236}">
                    <a16:creationId xmlns:a16="http://schemas.microsoft.com/office/drawing/2014/main" id="{C14A7EC0-18D3-15CE-4F39-6419E6F2F7F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ound Same Side Corner Rectangle 23">
                <a:extLst>
                  <a:ext uri="{FF2B5EF4-FFF2-40B4-BE49-F238E27FC236}">
                    <a16:creationId xmlns:a16="http://schemas.microsoft.com/office/drawing/2014/main" id="{9A17BE20-7B22-BDF6-6E10-F71FFBA458D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a:extLst>
                  <a:ext uri="{FF2B5EF4-FFF2-40B4-BE49-F238E27FC236}">
                    <a16:creationId xmlns:a16="http://schemas.microsoft.com/office/drawing/2014/main" id="{3F0472F2-9F02-012D-E6CA-B1507BB520B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0" name="TextBox 39">
            <a:extLst>
              <a:ext uri="{FF2B5EF4-FFF2-40B4-BE49-F238E27FC236}">
                <a16:creationId xmlns:a16="http://schemas.microsoft.com/office/drawing/2014/main" id="{E2AFE14E-B174-6672-5745-AE2A53D592E7}"/>
              </a:ext>
            </a:extLst>
          </p:cNvPr>
          <p:cNvSpPr txBox="1"/>
          <p:nvPr/>
        </p:nvSpPr>
        <p:spPr>
          <a:xfrm>
            <a:off x="3725613" y="2034168"/>
            <a:ext cx="4051113" cy="3416320"/>
          </a:xfrm>
          <a:prstGeom prst="rect">
            <a:avLst/>
          </a:prstGeom>
          <a:noFill/>
        </p:spPr>
        <p:txBody>
          <a:bodyPr wrap="square">
            <a:spAutoFit/>
          </a:bodyPr>
          <a:lstStyle/>
          <a:p>
            <a:pPr marL="0" marR="0" lvl="0" indent="0" rtl="0">
              <a:spcBef>
                <a:spcPts val="0"/>
              </a:spcBef>
              <a:spcAft>
                <a:spcPts val="0"/>
              </a:spcAft>
              <a:buNone/>
            </a:pPr>
            <a:r>
              <a:rPr lang="en-US" sz="1800" dirty="0">
                <a:solidFill>
                  <a:schemeClr val="tx1"/>
                </a:solidFill>
                <a:latin typeface="+mn-lt"/>
                <a:ea typeface="Calibri"/>
                <a:cs typeface="Calibri"/>
                <a:sym typeface="Calibri"/>
              </a:rPr>
              <a:t>Mobilize communities to be involved in tracing efforts</a:t>
            </a:r>
          </a:p>
          <a:p>
            <a:pPr marL="0" marR="0" lvl="0" indent="0" rtl="0">
              <a:spcBef>
                <a:spcPts val="0"/>
              </a:spcBef>
              <a:spcAft>
                <a:spcPts val="0"/>
              </a:spcAft>
              <a:buNone/>
            </a:pPr>
            <a:endParaRPr lang="en-US" sz="1800" dirty="0">
              <a:solidFill>
                <a:schemeClr val="tx1"/>
              </a:solidFill>
              <a:latin typeface="+mn-lt"/>
              <a:cs typeface="Calibri"/>
              <a:sym typeface="Calibri"/>
            </a:endParaRPr>
          </a:p>
          <a:p>
            <a:r>
              <a:rPr lang="en-US" sz="1800" dirty="0">
                <a:solidFill>
                  <a:schemeClr val="tx1"/>
                </a:solidFill>
                <a:latin typeface="+mn-lt"/>
                <a:ea typeface="Calibri"/>
                <a:cs typeface="Calibri"/>
                <a:sym typeface="Calibri"/>
              </a:rPr>
              <a:t>Ensure tracing activities are integrated into case plans</a:t>
            </a:r>
          </a:p>
          <a:p>
            <a:endParaRPr lang="en-US" sz="1800" dirty="0">
              <a:solidFill>
                <a:schemeClr val="tx1"/>
              </a:solidFill>
              <a:latin typeface="+mn-lt"/>
            </a:endParaRPr>
          </a:p>
          <a:p>
            <a:r>
              <a:rPr lang="en-US" sz="1800" dirty="0">
                <a:solidFill>
                  <a:schemeClr val="tx1"/>
                </a:solidFill>
                <a:latin typeface="+mn-lt"/>
                <a:ea typeface="Calibri"/>
                <a:cs typeface="Calibri"/>
                <a:sym typeface="Calibri"/>
              </a:rPr>
              <a:t>Help inform communities, parents and children about family tracing services</a:t>
            </a:r>
            <a:endParaRPr lang="en-US" sz="1800" dirty="0">
              <a:solidFill>
                <a:schemeClr val="tx1"/>
              </a:solidFill>
              <a:latin typeface="+mn-lt"/>
            </a:endParaRPr>
          </a:p>
          <a:p>
            <a:pPr marL="0" marR="0" lvl="0" indent="0" rtl="0">
              <a:spcBef>
                <a:spcPts val="0"/>
              </a:spcBef>
              <a:spcAft>
                <a:spcPts val="0"/>
              </a:spcAft>
              <a:buNone/>
            </a:pPr>
            <a:endParaRPr lang="en-US" sz="1800" dirty="0">
              <a:solidFill>
                <a:schemeClr val="tx1"/>
              </a:solidFill>
              <a:latin typeface="+mn-lt"/>
            </a:endParaRPr>
          </a:p>
          <a:p>
            <a:r>
              <a:rPr lang="en-US" sz="1800" dirty="0">
                <a:solidFill>
                  <a:schemeClr val="tx1"/>
                </a:solidFill>
                <a:latin typeface="+mn-lt"/>
                <a:ea typeface="Calibri"/>
                <a:cs typeface="Calibri"/>
                <a:sym typeface="Calibri"/>
              </a:rPr>
              <a:t>Work directly on tracing requests </a:t>
            </a:r>
            <a:endParaRPr lang="en-US" sz="1800" dirty="0">
              <a:solidFill>
                <a:schemeClr val="tx1"/>
              </a:solidFill>
              <a:latin typeface="+mn-lt"/>
            </a:endParaRPr>
          </a:p>
          <a:p>
            <a:pPr marL="0" marR="0" lvl="0" indent="0" rtl="0">
              <a:spcBef>
                <a:spcPts val="0"/>
              </a:spcBef>
              <a:spcAft>
                <a:spcPts val="0"/>
              </a:spcAft>
              <a:buNone/>
            </a:pPr>
            <a:endParaRPr lang="en-US" sz="1800" dirty="0">
              <a:solidFill>
                <a:schemeClr val="tx1"/>
              </a:solidFill>
              <a:latin typeface="+mn-lt"/>
            </a:endParaRPr>
          </a:p>
          <a:p>
            <a:r>
              <a:rPr lang="en-US" sz="1800" dirty="0">
                <a:solidFill>
                  <a:schemeClr val="tx1"/>
                </a:solidFill>
                <a:latin typeface="+mn-lt"/>
                <a:ea typeface="Calibri"/>
                <a:cs typeface="Calibri"/>
                <a:sym typeface="Calibri"/>
              </a:rPr>
              <a:t>Refer cases and coordinate </a:t>
            </a:r>
            <a:endParaRPr lang="en-US" sz="1800" dirty="0">
              <a:solidFill>
                <a:schemeClr val="tx1"/>
              </a:solidFill>
              <a:latin typeface="+mn-lt"/>
            </a:endParaRPr>
          </a:p>
        </p:txBody>
      </p:sp>
      <p:grpSp>
        <p:nvGrpSpPr>
          <p:cNvPr id="20" name="Group 19">
            <a:extLst>
              <a:ext uri="{FF2B5EF4-FFF2-40B4-BE49-F238E27FC236}">
                <a16:creationId xmlns:a16="http://schemas.microsoft.com/office/drawing/2014/main" id="{95CF8720-9357-B2E7-322C-1F80EB85D502}"/>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4D81013C-BFD9-B79D-CAB4-EBD4C809619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E891B5CD-260D-89EB-95A0-41566A2955BF}"/>
                </a:ext>
              </a:extLst>
            </p:cNvPr>
            <p:cNvGrpSpPr/>
            <p:nvPr/>
          </p:nvGrpSpPr>
          <p:grpSpPr>
            <a:xfrm>
              <a:off x="10621771" y="762700"/>
              <a:ext cx="562136" cy="634675"/>
              <a:chOff x="760175" y="830142"/>
              <a:chExt cx="867619" cy="979579"/>
            </a:xfrm>
          </p:grpSpPr>
          <p:sp>
            <p:nvSpPr>
              <p:cNvPr id="42" name="Rectangle 41">
                <a:extLst>
                  <a:ext uri="{FF2B5EF4-FFF2-40B4-BE49-F238E27FC236}">
                    <a16:creationId xmlns:a16="http://schemas.microsoft.com/office/drawing/2014/main" id="{2E84646D-B356-B3F0-326E-6282FD74E07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62-64</a:t>
                </a:r>
              </a:p>
            </p:txBody>
          </p:sp>
          <p:sp>
            <p:nvSpPr>
              <p:cNvPr id="43" name="Rectangle 42">
                <a:extLst>
                  <a:ext uri="{FF2B5EF4-FFF2-40B4-BE49-F238E27FC236}">
                    <a16:creationId xmlns:a16="http://schemas.microsoft.com/office/drawing/2014/main" id="{44298D67-DFB4-EFCA-4A5C-779E5251092C}"/>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4350DC4A-CA27-E4CD-6470-D5660C301BD2}"/>
                </a:ext>
              </a:extLst>
            </p:cNvPr>
            <p:cNvGrpSpPr/>
            <p:nvPr/>
          </p:nvGrpSpPr>
          <p:grpSpPr>
            <a:xfrm>
              <a:off x="11325415" y="762701"/>
              <a:ext cx="182192" cy="634674"/>
              <a:chOff x="2121762" y="2323619"/>
              <a:chExt cx="200378" cy="825210"/>
            </a:xfrm>
          </p:grpSpPr>
          <p:sp>
            <p:nvSpPr>
              <p:cNvPr id="39" name="Isosceles Triangle 38">
                <a:extLst>
                  <a:ext uri="{FF2B5EF4-FFF2-40B4-BE49-F238E27FC236}">
                    <a16:creationId xmlns:a16="http://schemas.microsoft.com/office/drawing/2014/main" id="{136C7B88-9BF7-F594-2FEF-2A6150588B7E}"/>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D9F62761-9376-BBDF-4983-14FA0766C61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137634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9" name="Google Shape;1209;p6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Family tracing</a:t>
            </a:r>
            <a:endParaRPr dirty="0"/>
          </a:p>
        </p:txBody>
      </p:sp>
      <p:grpSp>
        <p:nvGrpSpPr>
          <p:cNvPr id="2" name="Group 1">
            <a:extLst>
              <a:ext uri="{FF2B5EF4-FFF2-40B4-BE49-F238E27FC236}">
                <a16:creationId xmlns:a16="http://schemas.microsoft.com/office/drawing/2014/main" id="{573B92E7-72E5-5A46-A5E3-65241004DE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DFEBACE9-76DE-DDAE-3336-C03295B738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1D69E6CE-04CC-26BB-2647-7C02D8393C6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58FB4941-7240-FB20-F5A8-93D6A2F28F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65-67</a:t>
                </a:r>
              </a:p>
            </p:txBody>
          </p:sp>
          <p:sp>
            <p:nvSpPr>
              <p:cNvPr id="9" name="Rectangle 8">
                <a:extLst>
                  <a:ext uri="{FF2B5EF4-FFF2-40B4-BE49-F238E27FC236}">
                    <a16:creationId xmlns:a16="http://schemas.microsoft.com/office/drawing/2014/main" id="{C44D9EC6-ED4C-99B6-E999-C353F8D92FEB}"/>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E54E8097-300D-C1AB-C9E0-2FB8F5C39749}"/>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C2E13EC4-ACA3-7CDF-37F5-F169953C55A0}"/>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E3E90939-4F62-348D-C2C7-34531505166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6FA8103F-DC7A-1823-A29F-307B3451EFDF}"/>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6C01F0F2-39A0-F307-C1A1-4E67B6FF3E23}"/>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EAED7814-63E8-5441-AFCA-765F39CBFE7C}"/>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CCCDCAB9-2CB6-5C59-D2CE-C863991F1C1E}"/>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9D997ADA-B5DD-66ED-D045-793F9FF4D95B}"/>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AA650FE6-42F0-ADA1-0451-AFB56C89AA1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Top Corners Rounded 15">
            <a:extLst>
              <a:ext uri="{FF2B5EF4-FFF2-40B4-BE49-F238E27FC236}">
                <a16:creationId xmlns:a16="http://schemas.microsoft.com/office/drawing/2014/main" id="{9F850DCB-DB32-D560-5A94-63A796A31FB5}"/>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17F9C4AD-5ABB-BEBF-5958-D31DC8472F1B}"/>
              </a:ext>
            </a:extLst>
          </p:cNvPr>
          <p:cNvGrpSpPr/>
          <p:nvPr/>
        </p:nvGrpSpPr>
        <p:grpSpPr>
          <a:xfrm rot="20104804">
            <a:off x="248118" y="2076918"/>
            <a:ext cx="4485238" cy="2982035"/>
            <a:chOff x="7208925" y="2604220"/>
            <a:chExt cx="1168511" cy="776891"/>
          </a:xfrm>
        </p:grpSpPr>
        <p:sp>
          <p:nvSpPr>
            <p:cNvPr id="18" name="Rectangle 17">
              <a:extLst>
                <a:ext uri="{FF2B5EF4-FFF2-40B4-BE49-F238E27FC236}">
                  <a16:creationId xmlns:a16="http://schemas.microsoft.com/office/drawing/2014/main" id="{6743F6A9-90C3-EDB6-1F17-11B68DE9B096}"/>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Google Shape;315;p4">
              <a:extLst>
                <a:ext uri="{FF2B5EF4-FFF2-40B4-BE49-F238E27FC236}">
                  <a16:creationId xmlns:a16="http://schemas.microsoft.com/office/drawing/2014/main" id="{340A6D56-F60C-E42F-5126-ADBB7204BDCD}"/>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315;p4">
              <a:extLst>
                <a:ext uri="{FF2B5EF4-FFF2-40B4-BE49-F238E27FC236}">
                  <a16:creationId xmlns:a16="http://schemas.microsoft.com/office/drawing/2014/main" id="{56516F98-C513-6747-6F10-24B61A3CDDA2}"/>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315;p4">
              <a:extLst>
                <a:ext uri="{FF2B5EF4-FFF2-40B4-BE49-F238E27FC236}">
                  <a16:creationId xmlns:a16="http://schemas.microsoft.com/office/drawing/2014/main" id="{AF876914-AA65-7FE8-EC1E-A440AC36C84A}"/>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Rectangle: Single Corner Snipped 21">
              <a:extLst>
                <a:ext uri="{FF2B5EF4-FFF2-40B4-BE49-F238E27FC236}">
                  <a16:creationId xmlns:a16="http://schemas.microsoft.com/office/drawing/2014/main" id="{26FC9F62-60AC-F093-0AF8-E7FE379FF1F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Single Corner Snipped 22">
              <a:extLst>
                <a:ext uri="{FF2B5EF4-FFF2-40B4-BE49-F238E27FC236}">
                  <a16:creationId xmlns:a16="http://schemas.microsoft.com/office/drawing/2014/main" id="{ABB18802-75F4-0CDA-0D0C-CA71AE86A3A9}"/>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Google Shape;114;p9">
            <a:extLst>
              <a:ext uri="{FF2B5EF4-FFF2-40B4-BE49-F238E27FC236}">
                <a16:creationId xmlns:a16="http://schemas.microsoft.com/office/drawing/2014/main" id="{8841E15B-D75E-760A-A840-E674C3D70240}"/>
              </a:ext>
            </a:extLst>
          </p:cNvPr>
          <p:cNvSpPr txBox="1"/>
          <p:nvPr/>
        </p:nvSpPr>
        <p:spPr>
          <a:xfrm>
            <a:off x="5456264" y="1978273"/>
            <a:ext cx="5446979" cy="92328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Distinguish if family tracing is needed and determine what type of tracing method(s) would be suitable:</a:t>
            </a:r>
          </a:p>
        </p:txBody>
      </p:sp>
      <p:sp>
        <p:nvSpPr>
          <p:cNvPr id="25" name="Google Shape;114;p9">
            <a:extLst>
              <a:ext uri="{FF2B5EF4-FFF2-40B4-BE49-F238E27FC236}">
                <a16:creationId xmlns:a16="http://schemas.microsoft.com/office/drawing/2014/main" id="{9ACAED4B-5133-FA5C-F333-A39D4909A249}"/>
              </a:ext>
            </a:extLst>
          </p:cNvPr>
          <p:cNvSpPr txBox="1"/>
          <p:nvPr/>
        </p:nvSpPr>
        <p:spPr>
          <a:xfrm>
            <a:off x="5456264" y="3433746"/>
            <a:ext cx="5446979" cy="2031285"/>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Is family tracing needed and/or in the best interests of the child? Explain your answer. </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If so, which family members should be traced and what type of tracing methods are most suitable?</a:t>
            </a:r>
          </a:p>
          <a:p>
            <a:pPr marL="342900" marR="0" lvl="0" indent="-342900" rtl="0">
              <a:lnSpc>
                <a:spcPct val="100000"/>
              </a:lnSpc>
              <a:spcBef>
                <a:spcPts val="0"/>
              </a:spcBef>
              <a:spcAft>
                <a:spcPts val="0"/>
              </a:spcAft>
              <a:buClr>
                <a:srgbClr val="000000"/>
              </a:buClr>
              <a:buSzPts val="1800"/>
              <a:buFont typeface="+mj-lt"/>
              <a:buAutoNum type="arabicPeriod"/>
            </a:pPr>
            <a:r>
              <a:rPr lang="en-US" sz="1800" i="0" u="none" strike="noStrike" cap="none" dirty="0">
                <a:solidFill>
                  <a:schemeClr val="tx1"/>
                </a:solidFill>
                <a:latin typeface="Arial"/>
                <a:ea typeface="Arial"/>
                <a:cs typeface="Arial"/>
                <a:sym typeface="Arial"/>
              </a:rPr>
              <a:t>Which additional information, including tracing information, do you need?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1332139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832226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63"/>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27" name="Google Shape;1227;p6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228" name="Google Shape;1228;p63"/>
          <p:cNvSpPr/>
          <p:nvPr/>
        </p:nvSpPr>
        <p:spPr>
          <a:xfrm>
            <a:off x="1525009" y="19838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29" name="Google Shape;1229;p63"/>
          <p:cNvSpPr/>
          <p:nvPr/>
        </p:nvSpPr>
        <p:spPr>
          <a:xfrm>
            <a:off x="4215472" y="199247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30" name="Google Shape;1230;p63"/>
          <p:cNvSpPr/>
          <p:nvPr/>
        </p:nvSpPr>
        <p:spPr>
          <a:xfrm>
            <a:off x="6871663" y="19838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31" name="Google Shape;1231;p63"/>
          <p:cNvSpPr/>
          <p:nvPr/>
        </p:nvSpPr>
        <p:spPr>
          <a:xfrm>
            <a:off x="9561750" y="19838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32" name="Google Shape;1232;p63"/>
          <p:cNvSpPr txBox="1"/>
          <p:nvPr/>
        </p:nvSpPr>
        <p:spPr>
          <a:xfrm>
            <a:off x="691889" y="3439448"/>
            <a:ext cx="27178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Caseworkers can support tracing activities, either through carrying out tracing themselves or coordination/referral to FTR actors </a:t>
            </a:r>
            <a:endParaRPr sz="1800" dirty="0">
              <a:latin typeface="+mn-lt"/>
            </a:endParaRPr>
          </a:p>
        </p:txBody>
      </p:sp>
      <p:sp>
        <p:nvSpPr>
          <p:cNvPr id="1233" name="Google Shape;1233;p63"/>
          <p:cNvSpPr txBox="1"/>
          <p:nvPr/>
        </p:nvSpPr>
        <p:spPr>
          <a:xfrm>
            <a:off x="3737442" y="3439448"/>
            <a:ext cx="200761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dirty="0">
                <a:solidFill>
                  <a:schemeClr val="tx1"/>
                </a:solidFill>
                <a:effectLst/>
                <a:latin typeface="+mj-lt"/>
                <a:ea typeface="Calibri" panose="020F0502020204030204" pitchFamily="34" charset="0"/>
                <a:cs typeface="Arial" panose="020B0604020202020204" pitchFamily="34" charset="0"/>
              </a:rPr>
              <a:t>Tracing should start as soon as possible after registration for tracing and be ongoing</a:t>
            </a:r>
            <a:endParaRPr sz="1800" dirty="0">
              <a:solidFill>
                <a:schemeClr val="tx1"/>
              </a:solidFill>
              <a:latin typeface="+mj-lt"/>
            </a:endParaRPr>
          </a:p>
        </p:txBody>
      </p:sp>
      <p:sp>
        <p:nvSpPr>
          <p:cNvPr id="1234" name="Google Shape;1234;p63"/>
          <p:cNvSpPr txBox="1"/>
          <p:nvPr/>
        </p:nvSpPr>
        <p:spPr>
          <a:xfrm>
            <a:off x="6200103" y="3439448"/>
            <a:ext cx="2394679"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Tracing methods include case by case tracing, mass tracing, radio tracing, using social media, etc.</a:t>
            </a:r>
            <a:endParaRPr sz="1800" dirty="0">
              <a:latin typeface="+mn-lt"/>
            </a:endParaRPr>
          </a:p>
        </p:txBody>
      </p:sp>
      <p:sp>
        <p:nvSpPr>
          <p:cNvPr id="1235" name="Google Shape;1235;p63"/>
          <p:cNvSpPr txBox="1"/>
          <p:nvPr/>
        </p:nvSpPr>
        <p:spPr>
          <a:xfrm>
            <a:off x="8959121" y="3439448"/>
            <a:ext cx="2394679"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Regular follow-up and review of tracing activities/outcomes is crucial and the child/ family should be updated regularly by the caseworker</a:t>
            </a:r>
            <a:endParaRPr sz="1800" dirty="0">
              <a:latin typeface="+mn-l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64"/>
          <p:cNvSpPr txBox="1">
            <a:spLocks noGrp="1"/>
          </p:cNvSpPr>
          <p:nvPr>
            <p:ph type="title"/>
          </p:nvPr>
        </p:nvSpPr>
        <p:spPr>
          <a:xfrm>
            <a:off x="796385" y="3099692"/>
            <a:ext cx="4248055"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SESSION 5.2</a:t>
            </a:r>
            <a:br>
              <a:rPr lang="en-US" sz="2400" dirty="0"/>
            </a:br>
            <a:r>
              <a:rPr lang="en-US" sz="2400" dirty="0"/>
              <a:t> </a:t>
            </a:r>
            <a:br>
              <a:rPr lang="en-US" dirty="0"/>
            </a:br>
            <a:r>
              <a:rPr lang="en-US" dirty="0"/>
              <a:t>Documentation of Tracing information </a:t>
            </a:r>
            <a:endParaRPr dirty="0"/>
          </a:p>
        </p:txBody>
      </p:sp>
      <p:sp>
        <p:nvSpPr>
          <p:cNvPr id="3" name="Google Shape;191;p14">
            <a:extLst>
              <a:ext uri="{FF2B5EF4-FFF2-40B4-BE49-F238E27FC236}">
                <a16:creationId xmlns:a16="http://schemas.microsoft.com/office/drawing/2014/main" id="{8E3CEBDD-96FD-881C-C216-17E89DFDAC48}"/>
              </a:ext>
            </a:extLst>
          </p:cNvPr>
          <p:cNvSpPr txBox="1"/>
          <p:nvPr/>
        </p:nvSpPr>
        <p:spPr>
          <a:xfrm>
            <a:off x="6381004" y="20490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7F926656-E419-2244-1CD6-93AB544BDC74}"/>
              </a:ext>
            </a:extLst>
          </p:cNvPr>
          <p:cNvSpPr txBox="1"/>
          <p:nvPr/>
        </p:nvSpPr>
        <p:spPr>
          <a:xfrm>
            <a:off x="7251032" y="3086750"/>
            <a:ext cx="4171275" cy="154140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Explain the key principles of documentation and the core factors that should be captured as part of documentation. </a:t>
            </a:r>
          </a:p>
        </p:txBody>
      </p:sp>
      <p:grpSp>
        <p:nvGrpSpPr>
          <p:cNvPr id="5" name="Google Shape;194;p14">
            <a:extLst>
              <a:ext uri="{FF2B5EF4-FFF2-40B4-BE49-F238E27FC236}">
                <a16:creationId xmlns:a16="http://schemas.microsoft.com/office/drawing/2014/main" id="{CFE4BF95-D8E8-7CAB-67BD-943FE4D86353}"/>
              </a:ext>
            </a:extLst>
          </p:cNvPr>
          <p:cNvGrpSpPr/>
          <p:nvPr/>
        </p:nvGrpSpPr>
        <p:grpSpPr>
          <a:xfrm>
            <a:off x="6381004" y="31812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725979B4-2CC9-A360-4072-917EDFF85B1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557BD4F0-86C0-5869-4AFF-FBEB2E8B6AE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6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highlight>
                  <a:srgbClr val="FFFF00"/>
                </a:highlight>
              </a:rPr>
              <a:t>Documentation</a:t>
            </a:r>
            <a:endParaRPr dirty="0">
              <a:highlight>
                <a:srgbClr val="FFFF00"/>
              </a:highlight>
            </a:endParaRPr>
          </a:p>
        </p:txBody>
      </p:sp>
      <p:grpSp>
        <p:nvGrpSpPr>
          <p:cNvPr id="2" name="Group 1">
            <a:extLst>
              <a:ext uri="{FF2B5EF4-FFF2-40B4-BE49-F238E27FC236}">
                <a16:creationId xmlns:a16="http://schemas.microsoft.com/office/drawing/2014/main" id="{22CE02D0-DE46-8399-6D27-3AD99BEC4C9D}"/>
              </a:ext>
            </a:extLst>
          </p:cNvPr>
          <p:cNvGrpSpPr/>
          <p:nvPr/>
        </p:nvGrpSpPr>
        <p:grpSpPr>
          <a:xfrm>
            <a:off x="4378074" y="2022513"/>
            <a:ext cx="3435851" cy="3297465"/>
            <a:chOff x="1744894" y="2192954"/>
            <a:chExt cx="2564275" cy="2460995"/>
          </a:xfrm>
        </p:grpSpPr>
        <p:grpSp>
          <p:nvGrpSpPr>
            <p:cNvPr id="3" name="Group 2">
              <a:extLst>
                <a:ext uri="{FF2B5EF4-FFF2-40B4-BE49-F238E27FC236}">
                  <a16:creationId xmlns:a16="http://schemas.microsoft.com/office/drawing/2014/main" id="{06C24870-419E-4779-FCC5-E16657901EDD}"/>
                </a:ext>
              </a:extLst>
            </p:cNvPr>
            <p:cNvGrpSpPr/>
            <p:nvPr/>
          </p:nvGrpSpPr>
          <p:grpSpPr>
            <a:xfrm>
              <a:off x="1744894" y="2192954"/>
              <a:ext cx="2564275" cy="2460995"/>
              <a:chOff x="1459832" y="2812046"/>
              <a:chExt cx="1953652" cy="1874967"/>
            </a:xfrm>
          </p:grpSpPr>
          <p:sp>
            <p:nvSpPr>
              <p:cNvPr id="7" name="Rectangle: Single Corner Snipped 6">
                <a:extLst>
                  <a:ext uri="{FF2B5EF4-FFF2-40B4-BE49-F238E27FC236}">
                    <a16:creationId xmlns:a16="http://schemas.microsoft.com/office/drawing/2014/main" id="{69222A00-18D7-F137-0814-811E0E7E95DA}"/>
                  </a:ext>
                </a:extLst>
              </p:cNvPr>
              <p:cNvSpPr/>
              <p:nvPr/>
            </p:nvSpPr>
            <p:spPr>
              <a:xfrm rot="20978324">
                <a:off x="1459832" y="2999874"/>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Single Corner Snipped 7">
                <a:extLst>
                  <a:ext uri="{FF2B5EF4-FFF2-40B4-BE49-F238E27FC236}">
                    <a16:creationId xmlns:a16="http://schemas.microsoft.com/office/drawing/2014/main" id="{2956C2E3-A7B1-F3ED-561D-9A8C4397FA0E}"/>
                  </a:ext>
                </a:extLst>
              </p:cNvPr>
              <p:cNvSpPr/>
              <p:nvPr/>
            </p:nvSpPr>
            <p:spPr>
              <a:xfrm>
                <a:off x="1871174" y="2812046"/>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Single Corner Snipped 8">
                <a:extLst>
                  <a:ext uri="{FF2B5EF4-FFF2-40B4-BE49-F238E27FC236}">
                    <a16:creationId xmlns:a16="http://schemas.microsoft.com/office/drawing/2014/main" id="{0DF21A01-F451-32DA-91F4-7D59232D767F}"/>
                  </a:ext>
                </a:extLst>
              </p:cNvPr>
              <p:cNvSpPr/>
              <p:nvPr/>
            </p:nvSpPr>
            <p:spPr>
              <a:xfrm rot="582585">
                <a:off x="2130116" y="3130929"/>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 name="Group 3">
              <a:extLst>
                <a:ext uri="{FF2B5EF4-FFF2-40B4-BE49-F238E27FC236}">
                  <a16:creationId xmlns:a16="http://schemas.microsoft.com/office/drawing/2014/main" id="{F99491F4-F549-0AEA-50BC-428BAF60CE82}"/>
                </a:ext>
              </a:extLst>
            </p:cNvPr>
            <p:cNvGrpSpPr/>
            <p:nvPr/>
          </p:nvGrpSpPr>
          <p:grpSpPr>
            <a:xfrm rot="619501">
              <a:off x="3224746" y="3087487"/>
              <a:ext cx="506112" cy="1135915"/>
              <a:chOff x="5960196" y="3632825"/>
              <a:chExt cx="324376" cy="728028"/>
            </a:xfrm>
            <a:solidFill>
              <a:schemeClr val="bg1"/>
            </a:solidFill>
          </p:grpSpPr>
          <p:sp>
            <p:nvSpPr>
              <p:cNvPr id="5" name="Round Same Side Corner Rectangle 46">
                <a:extLst>
                  <a:ext uri="{FF2B5EF4-FFF2-40B4-BE49-F238E27FC236}">
                    <a16:creationId xmlns:a16="http://schemas.microsoft.com/office/drawing/2014/main" id="{C9FF6B66-B72F-6412-57F4-C3BE943A6F3C}"/>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23A845B0-15CA-178A-AF0C-56648E3E48D5}"/>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768753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pic>
        <p:nvPicPr>
          <p:cNvPr id="1266" name="Google Shape;1266;p66"/>
          <p:cNvPicPr preferRelativeResize="0"/>
          <p:nvPr/>
        </p:nvPicPr>
        <p:blipFill rotWithShape="1">
          <a:blip r:embed="rId3">
            <a:alphaModFix/>
          </a:blip>
          <a:srcRect/>
          <a:stretch/>
        </p:blipFill>
        <p:spPr>
          <a:xfrm>
            <a:off x="5928608" y="1427895"/>
            <a:ext cx="5678738" cy="4496916"/>
          </a:xfrm>
          <a:prstGeom prst="rect">
            <a:avLst/>
          </a:prstGeom>
          <a:noFill/>
          <a:ln>
            <a:solidFill>
              <a:schemeClr val="accent2">
                <a:lumMod val="75000"/>
              </a:schemeClr>
            </a:solidFill>
          </a:ln>
        </p:spPr>
      </p:pic>
      <p:sp>
        <p:nvSpPr>
          <p:cNvPr id="1267" name="Google Shape;1267;p6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Documentation</a:t>
            </a:r>
            <a:endParaRPr dirty="0"/>
          </a:p>
        </p:txBody>
      </p:sp>
      <p:pic>
        <p:nvPicPr>
          <p:cNvPr id="1026" name="Picture 2" descr="How to draw a family tree step by step |Family tree drawing easy |Family  tree drawing school project - YouTube">
            <a:extLst>
              <a:ext uri="{FF2B5EF4-FFF2-40B4-BE49-F238E27FC236}">
                <a16:creationId xmlns:a16="http://schemas.microsoft.com/office/drawing/2014/main" id="{E99A38E3-164E-7C33-8FCC-BD12EA762E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954"/>
          <a:stretch/>
        </p:blipFill>
        <p:spPr bwMode="auto">
          <a:xfrm>
            <a:off x="838201" y="1427895"/>
            <a:ext cx="4560518" cy="4496916"/>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58" name="Google Shape;358;p7"/>
          <p:cNvSpPr txBox="1">
            <a:spLocks noGrp="1"/>
          </p:cNvSpPr>
          <p:nvPr>
            <p:ph type="title"/>
          </p:nvPr>
        </p:nvSpPr>
        <p:spPr>
          <a:xfrm>
            <a:off x="1023264"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Agenda</a:t>
            </a:r>
            <a:br>
              <a:rPr lang="en-US" dirty="0"/>
            </a:br>
            <a:br>
              <a:rPr lang="en-US" sz="1600" dirty="0"/>
            </a:br>
            <a:r>
              <a:rPr lang="en-US" sz="2400" dirty="0"/>
              <a:t>DAY 2</a:t>
            </a:r>
            <a:endParaRPr lang="en-US" dirty="0"/>
          </a:p>
        </p:txBody>
      </p:sp>
      <p:cxnSp>
        <p:nvCxnSpPr>
          <p:cNvPr id="2" name="Google Shape;318;p6">
            <a:extLst>
              <a:ext uri="{FF2B5EF4-FFF2-40B4-BE49-F238E27FC236}">
                <a16:creationId xmlns:a16="http://schemas.microsoft.com/office/drawing/2014/main" id="{39F45276-8A02-8ECC-288C-CC7F6D3428D7}"/>
              </a:ext>
            </a:extLst>
          </p:cNvPr>
          <p:cNvCxnSpPr/>
          <p:nvPr/>
        </p:nvCxnSpPr>
        <p:spPr>
          <a:xfrm>
            <a:off x="7611129" y="6591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3" name="Google Shape;319;p6">
            <a:extLst>
              <a:ext uri="{FF2B5EF4-FFF2-40B4-BE49-F238E27FC236}">
                <a16:creationId xmlns:a16="http://schemas.microsoft.com/office/drawing/2014/main" id="{E73BD7B4-9E75-D72F-CC64-122623A462CF}"/>
              </a:ext>
            </a:extLst>
          </p:cNvPr>
          <p:cNvSpPr txBox="1"/>
          <p:nvPr/>
        </p:nvSpPr>
        <p:spPr>
          <a:xfrm>
            <a:off x="7856912" y="421469"/>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Establishing community-based care</a:t>
            </a:r>
          </a:p>
        </p:txBody>
      </p:sp>
      <p:sp>
        <p:nvSpPr>
          <p:cNvPr id="4" name="Google Shape;320;p6">
            <a:extLst>
              <a:ext uri="{FF2B5EF4-FFF2-40B4-BE49-F238E27FC236}">
                <a16:creationId xmlns:a16="http://schemas.microsoft.com/office/drawing/2014/main" id="{CF69F0BA-1141-8D03-C090-F0F77B77B7F1}"/>
              </a:ext>
            </a:extLst>
          </p:cNvPr>
          <p:cNvSpPr txBox="1"/>
          <p:nvPr/>
        </p:nvSpPr>
        <p:spPr>
          <a:xfrm>
            <a:off x="7856912" y="122768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Implementation of the case plan</a:t>
            </a:r>
          </a:p>
        </p:txBody>
      </p:sp>
      <p:sp>
        <p:nvSpPr>
          <p:cNvPr id="5" name="Google Shape;321;p6">
            <a:extLst>
              <a:ext uri="{FF2B5EF4-FFF2-40B4-BE49-F238E27FC236}">
                <a16:creationId xmlns:a16="http://schemas.microsoft.com/office/drawing/2014/main" id="{3A5499EB-C4E1-B186-8C96-F8D24BF889DF}"/>
              </a:ext>
            </a:extLst>
          </p:cNvPr>
          <p:cNvSpPr txBox="1"/>
          <p:nvPr/>
        </p:nvSpPr>
        <p:spPr>
          <a:xfrm>
            <a:off x="5965427" y="1921218"/>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Break</a:t>
            </a:r>
            <a:endParaRPr sz="1600" b="1" i="1" u="none" strike="noStrike" cap="none" dirty="0">
              <a:solidFill>
                <a:srgbClr val="FFFFFF"/>
              </a:solidFill>
              <a:latin typeface="+mn-lt"/>
              <a:ea typeface="Calibri"/>
              <a:cs typeface="Calibri"/>
              <a:sym typeface="Calibri"/>
            </a:endParaRPr>
          </a:p>
        </p:txBody>
      </p:sp>
      <p:sp>
        <p:nvSpPr>
          <p:cNvPr id="7" name="Google Shape;323;p6">
            <a:extLst>
              <a:ext uri="{FF2B5EF4-FFF2-40B4-BE49-F238E27FC236}">
                <a16:creationId xmlns:a16="http://schemas.microsoft.com/office/drawing/2014/main" id="{C59ED35B-0835-2B05-B386-D8B11939F3C1}"/>
              </a:ext>
            </a:extLst>
          </p:cNvPr>
          <p:cNvSpPr txBox="1"/>
          <p:nvPr/>
        </p:nvSpPr>
        <p:spPr>
          <a:xfrm>
            <a:off x="5933496" y="3261455"/>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Lunch</a:t>
            </a:r>
            <a:endParaRPr sz="1600" b="1" i="1" u="none" strike="noStrike" cap="none" dirty="0">
              <a:solidFill>
                <a:srgbClr val="FFFFFF"/>
              </a:solidFill>
              <a:latin typeface="+mn-lt"/>
              <a:ea typeface="Calibri"/>
              <a:cs typeface="Calibri"/>
              <a:sym typeface="Calibri"/>
            </a:endParaRPr>
          </a:p>
        </p:txBody>
      </p:sp>
      <p:sp>
        <p:nvSpPr>
          <p:cNvPr id="8" name="Google Shape;325;p6">
            <a:extLst>
              <a:ext uri="{FF2B5EF4-FFF2-40B4-BE49-F238E27FC236}">
                <a16:creationId xmlns:a16="http://schemas.microsoft.com/office/drawing/2014/main" id="{CAB3E9B7-A129-F08B-FD2D-C91BF9A01B1A}"/>
              </a:ext>
            </a:extLst>
          </p:cNvPr>
          <p:cNvSpPr txBox="1"/>
          <p:nvPr/>
        </p:nvSpPr>
        <p:spPr>
          <a:xfrm>
            <a:off x="7856912" y="3877192"/>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Documentation of tracing information</a:t>
            </a:r>
          </a:p>
        </p:txBody>
      </p:sp>
      <p:sp>
        <p:nvSpPr>
          <p:cNvPr id="9" name="Google Shape;326;p6">
            <a:extLst>
              <a:ext uri="{FF2B5EF4-FFF2-40B4-BE49-F238E27FC236}">
                <a16:creationId xmlns:a16="http://schemas.microsoft.com/office/drawing/2014/main" id="{23C6C700-6793-D207-9862-C53FD82AF4B8}"/>
              </a:ext>
            </a:extLst>
          </p:cNvPr>
          <p:cNvSpPr/>
          <p:nvPr/>
        </p:nvSpPr>
        <p:spPr>
          <a:xfrm rot="1782986">
            <a:off x="7443332" y="5691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327;p6">
            <a:extLst>
              <a:ext uri="{FF2B5EF4-FFF2-40B4-BE49-F238E27FC236}">
                <a16:creationId xmlns:a16="http://schemas.microsoft.com/office/drawing/2014/main" id="{6CAFD9A8-F62B-F55B-1BD3-128E08AFDEB2}"/>
              </a:ext>
            </a:extLst>
          </p:cNvPr>
          <p:cNvSpPr/>
          <p:nvPr/>
        </p:nvSpPr>
        <p:spPr>
          <a:xfrm rot="1782986">
            <a:off x="7427916" y="1946256"/>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329;p6">
            <a:extLst>
              <a:ext uri="{FF2B5EF4-FFF2-40B4-BE49-F238E27FC236}">
                <a16:creationId xmlns:a16="http://schemas.microsoft.com/office/drawing/2014/main" id="{57C06E13-7186-7349-BAF5-B88E66B66299}"/>
              </a:ext>
            </a:extLst>
          </p:cNvPr>
          <p:cNvSpPr/>
          <p:nvPr/>
        </p:nvSpPr>
        <p:spPr>
          <a:xfrm rot="1782986">
            <a:off x="7418955" y="125772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331;p6">
            <a:extLst>
              <a:ext uri="{FF2B5EF4-FFF2-40B4-BE49-F238E27FC236}">
                <a16:creationId xmlns:a16="http://schemas.microsoft.com/office/drawing/2014/main" id="{FDF9A6C4-EE7E-544F-2A3E-E01563D00E11}"/>
              </a:ext>
            </a:extLst>
          </p:cNvPr>
          <p:cNvSpPr/>
          <p:nvPr/>
        </p:nvSpPr>
        <p:spPr>
          <a:xfrm rot="1782986">
            <a:off x="7440386" y="3323328"/>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333;p6">
            <a:extLst>
              <a:ext uri="{FF2B5EF4-FFF2-40B4-BE49-F238E27FC236}">
                <a16:creationId xmlns:a16="http://schemas.microsoft.com/office/drawing/2014/main" id="{A97156B4-23CD-2ECD-43FE-7B7149BBD207}"/>
              </a:ext>
            </a:extLst>
          </p:cNvPr>
          <p:cNvSpPr/>
          <p:nvPr/>
        </p:nvSpPr>
        <p:spPr>
          <a:xfrm rot="1782986">
            <a:off x="7439118" y="401186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 name="Google Shape;336;p6">
            <a:extLst>
              <a:ext uri="{FF2B5EF4-FFF2-40B4-BE49-F238E27FC236}">
                <a16:creationId xmlns:a16="http://schemas.microsoft.com/office/drawing/2014/main" id="{4F952B96-1562-6B35-B601-3415BE303822}"/>
              </a:ext>
            </a:extLst>
          </p:cNvPr>
          <p:cNvSpPr/>
          <p:nvPr/>
        </p:nvSpPr>
        <p:spPr>
          <a:xfrm rot="1782986">
            <a:off x="7462929" y="538893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337;p6">
            <a:extLst>
              <a:ext uri="{FF2B5EF4-FFF2-40B4-BE49-F238E27FC236}">
                <a16:creationId xmlns:a16="http://schemas.microsoft.com/office/drawing/2014/main" id="{F010680D-67D9-DE74-D3A1-7A2B754ED290}"/>
              </a:ext>
            </a:extLst>
          </p:cNvPr>
          <p:cNvSpPr txBox="1"/>
          <p:nvPr/>
        </p:nvSpPr>
        <p:spPr>
          <a:xfrm>
            <a:off x="7856912" y="5355615"/>
            <a:ext cx="35857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Family Reunification</a:t>
            </a:r>
          </a:p>
        </p:txBody>
      </p:sp>
      <p:sp>
        <p:nvSpPr>
          <p:cNvPr id="19" name="Google Shape;344;p7">
            <a:extLst>
              <a:ext uri="{FF2B5EF4-FFF2-40B4-BE49-F238E27FC236}">
                <a16:creationId xmlns:a16="http://schemas.microsoft.com/office/drawing/2014/main" id="{5ADD444E-854E-7459-9ED4-22DE714B6EB4}"/>
              </a:ext>
            </a:extLst>
          </p:cNvPr>
          <p:cNvSpPr txBox="1"/>
          <p:nvPr/>
        </p:nvSpPr>
        <p:spPr>
          <a:xfrm>
            <a:off x="7856912" y="6055538"/>
            <a:ext cx="35857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Reintegration</a:t>
            </a:r>
          </a:p>
        </p:txBody>
      </p:sp>
      <p:sp>
        <p:nvSpPr>
          <p:cNvPr id="20" name="Google Shape;350;p7">
            <a:extLst>
              <a:ext uri="{FF2B5EF4-FFF2-40B4-BE49-F238E27FC236}">
                <a16:creationId xmlns:a16="http://schemas.microsoft.com/office/drawing/2014/main" id="{8D87CD4C-2A35-1A67-59DC-7834F1A7B74A}"/>
              </a:ext>
            </a:extLst>
          </p:cNvPr>
          <p:cNvSpPr/>
          <p:nvPr/>
        </p:nvSpPr>
        <p:spPr>
          <a:xfrm rot="1782986">
            <a:off x="7440385" y="607747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3" name="Google Shape;331;p6">
            <a:extLst>
              <a:ext uri="{FF2B5EF4-FFF2-40B4-BE49-F238E27FC236}">
                <a16:creationId xmlns:a16="http://schemas.microsoft.com/office/drawing/2014/main" id="{945DFDC6-33D7-3CA5-D037-B9279A87695D}"/>
              </a:ext>
            </a:extLst>
          </p:cNvPr>
          <p:cNvSpPr/>
          <p:nvPr/>
        </p:nvSpPr>
        <p:spPr>
          <a:xfrm rot="1782986">
            <a:off x="7440386" y="26347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335;p6">
            <a:extLst>
              <a:ext uri="{FF2B5EF4-FFF2-40B4-BE49-F238E27FC236}">
                <a16:creationId xmlns:a16="http://schemas.microsoft.com/office/drawing/2014/main" id="{C45BB87A-8651-C19A-E058-0817BF2B9A8E}"/>
              </a:ext>
            </a:extLst>
          </p:cNvPr>
          <p:cNvSpPr txBox="1"/>
          <p:nvPr/>
        </p:nvSpPr>
        <p:spPr>
          <a:xfrm>
            <a:off x="7856912" y="2610188"/>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Family tracing</a:t>
            </a:r>
          </a:p>
        </p:txBody>
      </p:sp>
      <p:sp>
        <p:nvSpPr>
          <p:cNvPr id="25" name="Google Shape;336;p6">
            <a:extLst>
              <a:ext uri="{FF2B5EF4-FFF2-40B4-BE49-F238E27FC236}">
                <a16:creationId xmlns:a16="http://schemas.microsoft.com/office/drawing/2014/main" id="{C31C1B33-65ED-BD45-8881-DC952C16518E}"/>
              </a:ext>
            </a:extLst>
          </p:cNvPr>
          <p:cNvSpPr/>
          <p:nvPr/>
        </p:nvSpPr>
        <p:spPr>
          <a:xfrm rot="1782986">
            <a:off x="7462929" y="470040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325;p6">
            <a:extLst>
              <a:ext uri="{FF2B5EF4-FFF2-40B4-BE49-F238E27FC236}">
                <a16:creationId xmlns:a16="http://schemas.microsoft.com/office/drawing/2014/main" id="{50081262-F507-DE9B-CD16-0416544DAB31}"/>
              </a:ext>
            </a:extLst>
          </p:cNvPr>
          <p:cNvSpPr txBox="1"/>
          <p:nvPr/>
        </p:nvSpPr>
        <p:spPr>
          <a:xfrm>
            <a:off x="7856912" y="4577115"/>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Verification prior to family reunification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37" name="Rectangle: Top Corners Rounded 36">
            <a:extLst>
              <a:ext uri="{FF2B5EF4-FFF2-40B4-BE49-F238E27FC236}">
                <a16:creationId xmlns:a16="http://schemas.microsoft.com/office/drawing/2014/main" id="{01848DCD-FE17-6F76-8C90-0591903F2B38}"/>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73" name="Google Shape;1273;p6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Family tracing and documentation</a:t>
            </a:r>
            <a:endParaRPr dirty="0"/>
          </a:p>
        </p:txBody>
      </p:sp>
      <p:sp>
        <p:nvSpPr>
          <p:cNvPr id="1276" name="Google Shape;1276;p67"/>
          <p:cNvSpPr txBox="1"/>
          <p:nvPr/>
        </p:nvSpPr>
        <p:spPr>
          <a:xfrm>
            <a:off x="5550160" y="3487331"/>
            <a:ext cx="5836228" cy="203128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1800" dirty="0">
                <a:solidFill>
                  <a:schemeClr val="dk1"/>
                </a:solidFill>
                <a:latin typeface="Arial"/>
                <a:ea typeface="Arial"/>
                <a:cs typeface="Arial"/>
                <a:sym typeface="Arial"/>
              </a:rPr>
              <a:t>Act out the three scenarios.</a:t>
            </a:r>
            <a:endParaRPr lang="en-GB" sz="1800" dirty="0"/>
          </a:p>
          <a:p>
            <a:pPr marL="342900" marR="0" lvl="0" indent="-190500" algn="l" rtl="0">
              <a:spcBef>
                <a:spcPts val="0"/>
              </a:spcBef>
              <a:spcAft>
                <a:spcPts val="0"/>
              </a:spcAft>
              <a:buClr>
                <a:schemeClr val="dk1"/>
              </a:buClr>
              <a:buSzPts val="2400"/>
              <a:buFont typeface="Arial"/>
              <a:buNone/>
            </a:pPr>
            <a:endParaRPr lang="en-GB"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1800" dirty="0">
                <a:solidFill>
                  <a:schemeClr val="dk1"/>
                </a:solidFill>
                <a:latin typeface="Arial"/>
                <a:ea typeface="Arial"/>
                <a:cs typeface="Arial"/>
                <a:sym typeface="Arial"/>
              </a:rPr>
              <a:t>One person plays the role of the child, one plays the Caseworker and one person observes.</a:t>
            </a:r>
            <a:endParaRPr lang="en-GB" sz="1800" dirty="0"/>
          </a:p>
          <a:p>
            <a:pPr marL="342900" marR="0" lvl="0" indent="-190500" algn="l" rtl="0">
              <a:spcBef>
                <a:spcPts val="0"/>
              </a:spcBef>
              <a:spcAft>
                <a:spcPts val="0"/>
              </a:spcAft>
              <a:buClr>
                <a:schemeClr val="dk1"/>
              </a:buClr>
              <a:buSzPts val="2400"/>
              <a:buFont typeface="Arial"/>
              <a:buNone/>
            </a:pPr>
            <a:endParaRPr lang="en-GB"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1800" dirty="0">
                <a:solidFill>
                  <a:schemeClr val="dk1"/>
                </a:solidFill>
                <a:latin typeface="Arial"/>
                <a:ea typeface="Arial"/>
                <a:cs typeface="Arial"/>
                <a:sym typeface="Arial"/>
              </a:rPr>
              <a:t>Each time you change scenario, change roles.</a:t>
            </a:r>
            <a:endParaRPr lang="en-GB" sz="1800" dirty="0"/>
          </a:p>
          <a:p>
            <a:pPr marL="342900" marR="0" lvl="0" indent="-190500" algn="l" rtl="0">
              <a:spcBef>
                <a:spcPts val="0"/>
              </a:spcBef>
              <a:spcAft>
                <a:spcPts val="0"/>
              </a:spcAft>
              <a:buClr>
                <a:schemeClr val="dk1"/>
              </a:buClr>
              <a:buSzPts val="2400"/>
              <a:buFont typeface="Arial"/>
              <a:buNone/>
            </a:pPr>
            <a:endParaRPr lang="en-GB" sz="1800" dirty="0">
              <a:solidFill>
                <a:schemeClr val="dk1"/>
              </a:solidFill>
              <a:latin typeface="Arial"/>
              <a:ea typeface="Arial"/>
              <a:cs typeface="Arial"/>
              <a:sym typeface="Arial"/>
            </a:endParaRPr>
          </a:p>
        </p:txBody>
      </p:sp>
      <p:grpSp>
        <p:nvGrpSpPr>
          <p:cNvPr id="10" name="Group 9">
            <a:extLst>
              <a:ext uri="{FF2B5EF4-FFF2-40B4-BE49-F238E27FC236}">
                <a16:creationId xmlns:a16="http://schemas.microsoft.com/office/drawing/2014/main" id="{5BE230F4-9D4B-CD01-5EC5-425654850361}"/>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E04746C0-2735-D16D-2168-7A56F2029DD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BE198F3F-5AE6-420B-5C3B-BA2D610B82FF}"/>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976737AF-5EBA-D01F-6550-79E5033EC1E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70-72</a:t>
                </a:r>
              </a:p>
            </p:txBody>
          </p:sp>
          <p:sp>
            <p:nvSpPr>
              <p:cNvPr id="17" name="Rectangle 16">
                <a:extLst>
                  <a:ext uri="{FF2B5EF4-FFF2-40B4-BE49-F238E27FC236}">
                    <a16:creationId xmlns:a16="http://schemas.microsoft.com/office/drawing/2014/main" id="{E957A0E0-62DB-432A-FC61-F8F3A4EF08CA}"/>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B9A20745-7BC9-54A1-EE12-1DFB2AA27D07}"/>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1C1F64FA-A31B-DE68-1FE3-3829F69DD47D}"/>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EC804B2D-0DFB-6148-4D6B-D95A21FF417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8" name="Google Shape;114;p9">
            <a:extLst>
              <a:ext uri="{FF2B5EF4-FFF2-40B4-BE49-F238E27FC236}">
                <a16:creationId xmlns:a16="http://schemas.microsoft.com/office/drawing/2014/main" id="{DDFDC145-8110-096E-761A-61A399C561CA}"/>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30 minutes  </a:t>
            </a:r>
            <a:endParaRPr b="1" dirty="0">
              <a:solidFill>
                <a:schemeClr val="accent2">
                  <a:lumMod val="75000"/>
                </a:schemeClr>
              </a:solidFill>
            </a:endParaRPr>
          </a:p>
        </p:txBody>
      </p:sp>
      <p:grpSp>
        <p:nvGrpSpPr>
          <p:cNvPr id="19" name="Group 18">
            <a:extLst>
              <a:ext uri="{FF2B5EF4-FFF2-40B4-BE49-F238E27FC236}">
                <a16:creationId xmlns:a16="http://schemas.microsoft.com/office/drawing/2014/main" id="{0EB52E42-F5A6-27F1-1912-797DB0D3E8CB}"/>
              </a:ext>
            </a:extLst>
          </p:cNvPr>
          <p:cNvGrpSpPr/>
          <p:nvPr/>
        </p:nvGrpSpPr>
        <p:grpSpPr>
          <a:xfrm>
            <a:off x="357066" y="1224523"/>
            <a:ext cx="369332" cy="369332"/>
            <a:chOff x="6784825" y="4717805"/>
            <a:chExt cx="1170980" cy="1170980"/>
          </a:xfrm>
        </p:grpSpPr>
        <p:sp>
          <p:nvSpPr>
            <p:cNvPr id="20" name="Oval 19">
              <a:extLst>
                <a:ext uri="{FF2B5EF4-FFF2-40B4-BE49-F238E27FC236}">
                  <a16:creationId xmlns:a16="http://schemas.microsoft.com/office/drawing/2014/main" id="{5BB5F17C-654A-4B50-8A8C-34497E94CC3A}"/>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5461BC68-D9B6-FE5D-1AB6-5CB0AE602697}"/>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25BBBF86-0858-5EAA-EE74-4376F9618A31}"/>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701BD873-90C2-CC2D-AA21-084A527968D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a:extLst>
              <a:ext uri="{FF2B5EF4-FFF2-40B4-BE49-F238E27FC236}">
                <a16:creationId xmlns:a16="http://schemas.microsoft.com/office/drawing/2014/main" id="{94DE0E98-F309-1F21-D321-088AB6E8050C}"/>
              </a:ext>
            </a:extLst>
          </p:cNvPr>
          <p:cNvGrpSpPr/>
          <p:nvPr/>
        </p:nvGrpSpPr>
        <p:grpSpPr>
          <a:xfrm>
            <a:off x="946479" y="2487212"/>
            <a:ext cx="3982619" cy="2852508"/>
            <a:chOff x="8868435" y="2986610"/>
            <a:chExt cx="1667397" cy="1194255"/>
          </a:xfrm>
          <a:solidFill>
            <a:schemeClr val="accent2">
              <a:lumMod val="75000"/>
            </a:schemeClr>
          </a:solidFill>
        </p:grpSpPr>
        <p:grpSp>
          <p:nvGrpSpPr>
            <p:cNvPr id="24" name="Group 23">
              <a:extLst>
                <a:ext uri="{FF2B5EF4-FFF2-40B4-BE49-F238E27FC236}">
                  <a16:creationId xmlns:a16="http://schemas.microsoft.com/office/drawing/2014/main" id="{CEC7D971-F5F5-B950-2718-F4377AED176F}"/>
                </a:ext>
              </a:extLst>
            </p:cNvPr>
            <p:cNvGrpSpPr/>
            <p:nvPr/>
          </p:nvGrpSpPr>
          <p:grpSpPr>
            <a:xfrm>
              <a:off x="8868435" y="2986610"/>
              <a:ext cx="755220" cy="884779"/>
              <a:chOff x="6846848" y="1141103"/>
              <a:chExt cx="999203" cy="1170617"/>
            </a:xfrm>
            <a:grpFill/>
          </p:grpSpPr>
          <p:sp>
            <p:nvSpPr>
              <p:cNvPr id="25" name="Rectangle: Rounded Corners 24">
                <a:extLst>
                  <a:ext uri="{FF2B5EF4-FFF2-40B4-BE49-F238E27FC236}">
                    <a16:creationId xmlns:a16="http://schemas.microsoft.com/office/drawing/2014/main" id="{E5DFA6AA-DA9A-DE01-95C7-028EE76F223A}"/>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a:extLst>
                  <a:ext uri="{FF2B5EF4-FFF2-40B4-BE49-F238E27FC236}">
                    <a16:creationId xmlns:a16="http://schemas.microsoft.com/office/drawing/2014/main" id="{73BE230E-DE2B-7677-D0D5-CF945202963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531C21C0-C729-0782-809F-6B95E4F9B8DE}"/>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96927DE8-AB0E-B5B8-F7FE-6E6C96E05A9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Block Arc 28">
                <a:extLst>
                  <a:ext uri="{FF2B5EF4-FFF2-40B4-BE49-F238E27FC236}">
                    <a16:creationId xmlns:a16="http://schemas.microsoft.com/office/drawing/2014/main" id="{499FEC84-EF20-7D1C-D8FC-4DB71D70F0CB}"/>
                  </a:ext>
                </a:extLst>
              </p:cNvPr>
              <p:cNvSpPr/>
              <p:nvPr/>
            </p:nvSpPr>
            <p:spPr>
              <a:xfrm rot="11719641">
                <a:off x="7178956" y="163781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30" name="Group 29">
              <a:extLst>
                <a:ext uri="{FF2B5EF4-FFF2-40B4-BE49-F238E27FC236}">
                  <a16:creationId xmlns:a16="http://schemas.microsoft.com/office/drawing/2014/main" id="{111AF1E3-A3A6-6AFE-9CA3-6AE5762BE074}"/>
                </a:ext>
              </a:extLst>
            </p:cNvPr>
            <p:cNvGrpSpPr/>
            <p:nvPr/>
          </p:nvGrpSpPr>
          <p:grpSpPr>
            <a:xfrm rot="19632759">
              <a:off x="9780613" y="3282371"/>
              <a:ext cx="755219" cy="898494"/>
              <a:chOff x="6846848" y="1141103"/>
              <a:chExt cx="999203" cy="1188766"/>
            </a:xfrm>
            <a:grpFill/>
          </p:grpSpPr>
          <p:sp>
            <p:nvSpPr>
              <p:cNvPr id="31" name="Rectangle: Rounded Corners 30">
                <a:extLst>
                  <a:ext uri="{FF2B5EF4-FFF2-40B4-BE49-F238E27FC236}">
                    <a16:creationId xmlns:a16="http://schemas.microsoft.com/office/drawing/2014/main" id="{8251A7EC-54BB-3D16-5CC8-CB20D6675B02}"/>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0F645ADF-023A-0F58-AF20-8977B93578A0}"/>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9FF4F021-C970-DCFB-89A9-41467BF5EA9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DFA60B3F-E922-6EAF-AA71-AE3B7CE64AE7}"/>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Block Arc 34">
                <a:extLst>
                  <a:ext uri="{FF2B5EF4-FFF2-40B4-BE49-F238E27FC236}">
                    <a16:creationId xmlns:a16="http://schemas.microsoft.com/office/drawing/2014/main" id="{F667933F-909E-75AB-B0D2-E9230F0DCC24}"/>
                  </a:ext>
                </a:extLst>
              </p:cNvPr>
              <p:cNvSpPr/>
              <p:nvPr/>
            </p:nvSpPr>
            <p:spPr>
              <a:xfrm rot="726908">
                <a:off x="7119521" y="173008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9" name="TextBox 38">
            <a:extLst>
              <a:ext uri="{FF2B5EF4-FFF2-40B4-BE49-F238E27FC236}">
                <a16:creationId xmlns:a16="http://schemas.microsoft.com/office/drawing/2014/main" id="{BABC9BCC-B73B-376D-949E-1EB5DE291964}"/>
              </a:ext>
            </a:extLst>
          </p:cNvPr>
          <p:cNvSpPr txBox="1"/>
          <p:nvPr/>
        </p:nvSpPr>
        <p:spPr>
          <a:xfrm>
            <a:off x="5550160" y="2347602"/>
            <a:ext cx="5836228" cy="369332"/>
          </a:xfrm>
          <a:prstGeom prst="rect">
            <a:avLst/>
          </a:prstGeom>
          <a:noFill/>
        </p:spPr>
        <p:txBody>
          <a:bodyPr wrap="square">
            <a:spAutoFit/>
          </a:bodyPr>
          <a:lstStyle/>
          <a:p>
            <a:pPr marL="0" marR="0" lvl="0" indent="0" algn="l" rtl="0">
              <a:spcBef>
                <a:spcPts val="0"/>
              </a:spcBef>
              <a:spcAft>
                <a:spcPts val="0"/>
              </a:spcAft>
              <a:buNone/>
            </a:pPr>
            <a:r>
              <a:rPr lang="en-GB" sz="1800" b="1" dirty="0">
                <a:solidFill>
                  <a:schemeClr val="dk1"/>
                </a:solidFill>
              </a:rPr>
              <a:t>Role play in groups of three: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4833992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6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Using the registration form for UASC</a:t>
            </a:r>
            <a:endParaRPr dirty="0"/>
          </a:p>
        </p:txBody>
      </p:sp>
      <p:grpSp>
        <p:nvGrpSpPr>
          <p:cNvPr id="2" name="Group 1">
            <a:extLst>
              <a:ext uri="{FF2B5EF4-FFF2-40B4-BE49-F238E27FC236}">
                <a16:creationId xmlns:a16="http://schemas.microsoft.com/office/drawing/2014/main" id="{3659903B-81A0-01D5-BB75-0F0ED9368B18}"/>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715A40B1-E245-74C8-900B-F2AA5D44708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3F11A41B-9795-0576-E4ED-15AF544799ED}"/>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F10F21FF-AF0A-5C1A-05D6-298D4595A9F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73-79</a:t>
                </a:r>
              </a:p>
            </p:txBody>
          </p:sp>
          <p:sp>
            <p:nvSpPr>
              <p:cNvPr id="9" name="Rectangle 8">
                <a:extLst>
                  <a:ext uri="{FF2B5EF4-FFF2-40B4-BE49-F238E27FC236}">
                    <a16:creationId xmlns:a16="http://schemas.microsoft.com/office/drawing/2014/main" id="{DFE88A53-8F45-DF57-0C70-44C3A29A11FC}"/>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34714941-A302-ED74-B428-07D285E5BB42}"/>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9232521-9AEE-7A5D-810B-AFD52CDEA87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A476AB7B-FF82-C576-ED40-55D4E8A4EC33}"/>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0" name="Google Shape;114;p9">
            <a:extLst>
              <a:ext uri="{FF2B5EF4-FFF2-40B4-BE49-F238E27FC236}">
                <a16:creationId xmlns:a16="http://schemas.microsoft.com/office/drawing/2014/main" id="{BD345784-CAF2-A75D-6E9E-ED900E9D603A}"/>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20 minutes  </a:t>
            </a:r>
            <a:endParaRPr b="1" dirty="0">
              <a:solidFill>
                <a:schemeClr val="accent2">
                  <a:lumMod val="75000"/>
                </a:schemeClr>
              </a:solidFill>
            </a:endParaRPr>
          </a:p>
        </p:txBody>
      </p:sp>
      <p:grpSp>
        <p:nvGrpSpPr>
          <p:cNvPr id="11" name="Group 10">
            <a:extLst>
              <a:ext uri="{FF2B5EF4-FFF2-40B4-BE49-F238E27FC236}">
                <a16:creationId xmlns:a16="http://schemas.microsoft.com/office/drawing/2014/main" id="{5F5584BC-CD61-C835-DD43-450B0088C091}"/>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A7FE30D1-4147-4C35-189A-EF26E44C7163}"/>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7B951860-3A12-6D5C-C915-D66520AA2153}"/>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C54B6E67-F1A6-8C8D-10BC-A589623C104D}"/>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74434DD5-98A5-F04F-C85E-96DFFDAFA1D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Top Corners Rounded 15">
            <a:extLst>
              <a:ext uri="{FF2B5EF4-FFF2-40B4-BE49-F238E27FC236}">
                <a16:creationId xmlns:a16="http://schemas.microsoft.com/office/drawing/2014/main" id="{5EB2947B-A50C-FABC-CDA8-A6A96FFBD94F}"/>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Google Shape;1276;p67">
            <a:extLst>
              <a:ext uri="{FF2B5EF4-FFF2-40B4-BE49-F238E27FC236}">
                <a16:creationId xmlns:a16="http://schemas.microsoft.com/office/drawing/2014/main" id="{53B73536-3AA3-6FA9-4DE2-ACC56DA28E74}"/>
              </a:ext>
            </a:extLst>
          </p:cNvPr>
          <p:cNvSpPr txBox="1"/>
          <p:nvPr/>
        </p:nvSpPr>
        <p:spPr>
          <a:xfrm>
            <a:off x="5550160" y="3547343"/>
            <a:ext cx="5460218" cy="17542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ct val="100000"/>
              <a:buFont typeface="+mj-lt"/>
              <a:buAutoNum type="arabicPeriod"/>
            </a:pPr>
            <a:r>
              <a:rPr lang="en-US" sz="1800" dirty="0">
                <a:solidFill>
                  <a:schemeClr val="dk1"/>
                </a:solidFill>
                <a:latin typeface="Arial"/>
                <a:ea typeface="Arial"/>
                <a:cs typeface="Arial"/>
                <a:sym typeface="Arial"/>
              </a:rPr>
              <a:t>Is the form correctly filled out and/or are there any gaps? Check each part and indicate mistakes and gaps. Are there gaps in documentation? Indicate the gaps</a:t>
            </a:r>
          </a:p>
          <a:p>
            <a:pPr marL="342900" marR="0" lvl="0" indent="-342900" algn="l" rtl="0">
              <a:spcBef>
                <a:spcPts val="0"/>
              </a:spcBef>
              <a:spcAft>
                <a:spcPts val="0"/>
              </a:spcAft>
              <a:buClr>
                <a:schemeClr val="dk1"/>
              </a:buClr>
              <a:buSzPct val="100000"/>
              <a:buFont typeface="+mj-lt"/>
              <a:buAutoNum type="arabicPeriod"/>
            </a:pPr>
            <a:endParaRPr lang="en-US"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n-US" sz="1800" dirty="0">
                <a:solidFill>
                  <a:schemeClr val="dk1"/>
                </a:solidFill>
                <a:latin typeface="Arial"/>
                <a:ea typeface="Arial"/>
                <a:cs typeface="Arial"/>
                <a:sym typeface="Arial"/>
              </a:rPr>
              <a:t>Is there any urgent action or follow-up required? </a:t>
            </a:r>
          </a:p>
        </p:txBody>
      </p:sp>
      <p:sp>
        <p:nvSpPr>
          <p:cNvPr id="18" name="TextBox 17">
            <a:extLst>
              <a:ext uri="{FF2B5EF4-FFF2-40B4-BE49-F238E27FC236}">
                <a16:creationId xmlns:a16="http://schemas.microsoft.com/office/drawing/2014/main" id="{25256748-706A-B574-CEAB-50422137D215}"/>
              </a:ext>
            </a:extLst>
          </p:cNvPr>
          <p:cNvSpPr txBox="1"/>
          <p:nvPr/>
        </p:nvSpPr>
        <p:spPr>
          <a:xfrm>
            <a:off x="5550160" y="1997747"/>
            <a:ext cx="5836228" cy="923330"/>
          </a:xfrm>
          <a:prstGeom prst="rect">
            <a:avLst/>
          </a:prstGeom>
          <a:noFill/>
        </p:spPr>
        <p:txBody>
          <a:bodyPr wrap="square">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In pairs, read the case scenario on the exercise, and compare the details with the completed registration form. Answer the following: </a:t>
            </a:r>
          </a:p>
        </p:txBody>
      </p:sp>
      <p:grpSp>
        <p:nvGrpSpPr>
          <p:cNvPr id="19" name="Google Shape;314;p4">
            <a:extLst>
              <a:ext uri="{FF2B5EF4-FFF2-40B4-BE49-F238E27FC236}">
                <a16:creationId xmlns:a16="http://schemas.microsoft.com/office/drawing/2014/main" id="{396A81B4-C15D-5B50-6463-4C93E4350CB9}"/>
              </a:ext>
            </a:extLst>
          </p:cNvPr>
          <p:cNvGrpSpPr/>
          <p:nvPr/>
        </p:nvGrpSpPr>
        <p:grpSpPr>
          <a:xfrm>
            <a:off x="838200" y="2400594"/>
            <a:ext cx="4155273" cy="2696903"/>
            <a:chOff x="3400707" y="1772174"/>
            <a:chExt cx="5758105" cy="3737192"/>
          </a:xfrm>
          <a:solidFill>
            <a:schemeClr val="accent4"/>
          </a:solidFill>
        </p:grpSpPr>
        <p:sp>
          <p:nvSpPr>
            <p:cNvPr id="20" name="Google Shape;315;p4">
              <a:extLst>
                <a:ext uri="{FF2B5EF4-FFF2-40B4-BE49-F238E27FC236}">
                  <a16:creationId xmlns:a16="http://schemas.microsoft.com/office/drawing/2014/main" id="{1D3BCC95-E9DA-4137-64F4-D6E88F4A66D0}"/>
                </a:ext>
              </a:extLst>
            </p:cNvPr>
            <p:cNvSpPr/>
            <p:nvPr/>
          </p:nvSpPr>
          <p:spPr>
            <a:xfrm>
              <a:off x="3400707" y="2359766"/>
              <a:ext cx="1412240" cy="1412240"/>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316;p4">
              <a:extLst>
                <a:ext uri="{FF2B5EF4-FFF2-40B4-BE49-F238E27FC236}">
                  <a16:creationId xmlns:a16="http://schemas.microsoft.com/office/drawing/2014/main" id="{8D0F1589-9A69-F756-B575-41BFAAA9E291}"/>
                </a:ext>
              </a:extLst>
            </p:cNvPr>
            <p:cNvSpPr/>
            <p:nvPr/>
          </p:nvSpPr>
          <p:spPr>
            <a:xfrm>
              <a:off x="7746572" y="2359766"/>
              <a:ext cx="1412240" cy="1412240"/>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Google Shape;317;p4">
              <a:extLst>
                <a:ext uri="{FF2B5EF4-FFF2-40B4-BE49-F238E27FC236}">
                  <a16:creationId xmlns:a16="http://schemas.microsoft.com/office/drawing/2014/main" id="{D1FF4B84-DD20-770E-4C8D-A54370F69062}"/>
                </a:ext>
              </a:extLst>
            </p:cNvPr>
            <p:cNvSpPr/>
            <p:nvPr/>
          </p:nvSpPr>
          <p:spPr>
            <a:xfrm>
              <a:off x="3400707" y="4048152"/>
              <a:ext cx="1335891" cy="1461214"/>
            </a:xfrm>
            <a:prstGeom prst="round2SameRect">
              <a:avLst>
                <a:gd name="adj1" fmla="val 50000"/>
                <a:gd name="adj2" fmla="val 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318;p4">
              <a:extLst>
                <a:ext uri="{FF2B5EF4-FFF2-40B4-BE49-F238E27FC236}">
                  <a16:creationId xmlns:a16="http://schemas.microsoft.com/office/drawing/2014/main" id="{4DD28EA8-0787-C8C9-7735-D4EA8BF734AD}"/>
                </a:ext>
              </a:extLst>
            </p:cNvPr>
            <p:cNvSpPr/>
            <p:nvPr/>
          </p:nvSpPr>
          <p:spPr>
            <a:xfrm>
              <a:off x="7822921" y="4048152"/>
              <a:ext cx="1335891" cy="1461214"/>
            </a:xfrm>
            <a:prstGeom prst="round2SameRect">
              <a:avLst>
                <a:gd name="adj1" fmla="val 50000"/>
                <a:gd name="adj2" fmla="val 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Google Shape;319;p4">
              <a:extLst>
                <a:ext uri="{FF2B5EF4-FFF2-40B4-BE49-F238E27FC236}">
                  <a16:creationId xmlns:a16="http://schemas.microsoft.com/office/drawing/2014/main" id="{C5A248E3-4484-9A24-8A70-3407FC71180A}"/>
                </a:ext>
              </a:extLst>
            </p:cNvPr>
            <p:cNvSpPr/>
            <p:nvPr/>
          </p:nvSpPr>
          <p:spPr>
            <a:xfrm>
              <a:off x="4351095" y="2702772"/>
              <a:ext cx="771005" cy="771005"/>
            </a:xfrm>
            <a:prstGeom prst="chord">
              <a:avLst>
                <a:gd name="adj1" fmla="val 2700000"/>
                <a:gd name="adj2" fmla="val 9734345"/>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320;p4">
              <a:extLst>
                <a:ext uri="{FF2B5EF4-FFF2-40B4-BE49-F238E27FC236}">
                  <a16:creationId xmlns:a16="http://schemas.microsoft.com/office/drawing/2014/main" id="{F976EBB8-7690-488C-309A-59FF78D13B0C}"/>
                </a:ext>
              </a:extLst>
            </p:cNvPr>
            <p:cNvSpPr/>
            <p:nvPr/>
          </p:nvSpPr>
          <p:spPr>
            <a:xfrm flipH="1">
              <a:off x="7347577" y="2785543"/>
              <a:ext cx="950687" cy="771005"/>
            </a:xfrm>
            <a:prstGeom prst="chord">
              <a:avLst>
                <a:gd name="adj1" fmla="val 2700000"/>
                <a:gd name="adj2" fmla="val 9734345"/>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 name="Google Shape;321;p4">
              <a:extLst>
                <a:ext uri="{FF2B5EF4-FFF2-40B4-BE49-F238E27FC236}">
                  <a16:creationId xmlns:a16="http://schemas.microsoft.com/office/drawing/2014/main" id="{12F90E3B-3518-5C40-AF6D-D38FE52FB4A5}"/>
                </a:ext>
              </a:extLst>
            </p:cNvPr>
            <p:cNvSpPr/>
            <p:nvPr/>
          </p:nvSpPr>
          <p:spPr>
            <a:xfrm>
              <a:off x="5001335" y="1772174"/>
              <a:ext cx="1524000" cy="1175183"/>
            </a:xfrm>
            <a:prstGeom prst="wedgeRoundRectCallou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322;p4">
              <a:extLst>
                <a:ext uri="{FF2B5EF4-FFF2-40B4-BE49-F238E27FC236}">
                  <a16:creationId xmlns:a16="http://schemas.microsoft.com/office/drawing/2014/main" id="{F7666055-1563-0773-AC33-0C848E108EE0}"/>
                </a:ext>
              </a:extLst>
            </p:cNvPr>
            <p:cNvSpPr/>
            <p:nvPr/>
          </p:nvSpPr>
          <p:spPr>
            <a:xfrm>
              <a:off x="6034184" y="2500682"/>
              <a:ext cx="1524000" cy="1175183"/>
            </a:xfrm>
            <a:prstGeom prst="wedgeRoundRectCallout">
              <a:avLst>
                <a:gd name="adj1" fmla="val 59833"/>
                <a:gd name="adj2" fmla="val 21866"/>
                <a:gd name="adj3" fmla="val 16667"/>
              </a:avLst>
            </a:prstGeom>
            <a:solidFill>
              <a:schemeClr val="accent2">
                <a:lumMod val="75000"/>
              </a:schemeClr>
            </a:solidFill>
            <a:ln w="57150" cap="flat" cmpd="sng">
              <a:solidFill>
                <a:schemeClr val="accent2">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6680114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5703498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69"/>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09" name="Google Shape;1309;p6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Key learning points</a:t>
            </a:r>
            <a:endParaRPr dirty="0"/>
          </a:p>
        </p:txBody>
      </p:sp>
      <p:sp>
        <p:nvSpPr>
          <p:cNvPr id="1310" name="Google Shape;1310;p69"/>
          <p:cNvSpPr/>
          <p:nvPr/>
        </p:nvSpPr>
        <p:spPr>
          <a:xfrm>
            <a:off x="2352594" y="209710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11" name="Google Shape;1311;p69"/>
          <p:cNvSpPr/>
          <p:nvPr/>
        </p:nvSpPr>
        <p:spPr>
          <a:xfrm>
            <a:off x="5546733" y="209710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12" name="Google Shape;1312;p69"/>
          <p:cNvSpPr/>
          <p:nvPr/>
        </p:nvSpPr>
        <p:spPr>
          <a:xfrm>
            <a:off x="8759658" y="209710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13" name="Google Shape;1313;p69"/>
          <p:cNvSpPr txBox="1"/>
          <p:nvPr/>
        </p:nvSpPr>
        <p:spPr>
          <a:xfrm>
            <a:off x="1595911" y="3659548"/>
            <a:ext cx="2564926"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Quality and updated documentation of tracing information is essential for tracing efforts to be effective.</a:t>
            </a:r>
            <a:endParaRPr sz="1800" dirty="0">
              <a:latin typeface="+mn-lt"/>
            </a:endParaRPr>
          </a:p>
        </p:txBody>
      </p:sp>
      <p:sp>
        <p:nvSpPr>
          <p:cNvPr id="1314" name="Google Shape;1314;p69"/>
          <p:cNvSpPr txBox="1"/>
          <p:nvPr/>
        </p:nvSpPr>
        <p:spPr>
          <a:xfrm>
            <a:off x="4614686" y="3656454"/>
            <a:ext cx="291565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Usually obtaining complete and comprehensive tracing information happens over time, during multiple visits/ interviews.</a:t>
            </a:r>
            <a:endParaRPr sz="1800" dirty="0">
              <a:latin typeface="+mn-lt"/>
            </a:endParaRPr>
          </a:p>
        </p:txBody>
      </p:sp>
      <p:sp>
        <p:nvSpPr>
          <p:cNvPr id="1315" name="Google Shape;1315;p69"/>
          <p:cNvSpPr txBox="1"/>
          <p:nvPr/>
        </p:nvSpPr>
        <p:spPr>
          <a:xfrm>
            <a:off x="7984188" y="3659548"/>
            <a:ext cx="2602500"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1800" b="0" i="0" u="none" strike="noStrike" cap="none" dirty="0">
                <a:solidFill>
                  <a:srgbClr val="000000"/>
                </a:solidFill>
                <a:latin typeface="+mn-lt"/>
                <a:ea typeface="Helvetica Neue"/>
                <a:cs typeface="Helvetica Neue"/>
                <a:sym typeface="Helvetica Neue"/>
              </a:rPr>
              <a:t>For younger children it is helpful to use creative methods to support documentation, such as drawing.</a:t>
            </a:r>
            <a:endParaRPr sz="1800" dirty="0">
              <a:latin typeface="+mn-l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70"/>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solidFill>
                  <a:schemeClr val="accent2">
                    <a:lumMod val="75000"/>
                  </a:schemeClr>
                </a:solidFill>
                <a:highlight>
                  <a:srgbClr val="FFFF00"/>
                </a:highlight>
              </a:rPr>
              <a:t>ADAPT</a:t>
            </a:r>
            <a:br>
              <a:rPr lang="en-US" sz="2400" dirty="0"/>
            </a:br>
            <a:r>
              <a:rPr lang="en-US" sz="2400" dirty="0"/>
              <a:t>SESSION 5.3</a:t>
            </a:r>
            <a:br>
              <a:rPr lang="en-US" sz="2400" dirty="0"/>
            </a:br>
            <a:r>
              <a:rPr lang="en-US" sz="2400" dirty="0"/>
              <a:t> </a:t>
            </a:r>
            <a:br>
              <a:rPr lang="en-US" dirty="0"/>
            </a:br>
            <a:r>
              <a:rPr lang="en-US" dirty="0"/>
              <a:t>Verification Prior to Family Reunification</a:t>
            </a:r>
          </a:p>
        </p:txBody>
      </p:sp>
      <p:sp>
        <p:nvSpPr>
          <p:cNvPr id="3" name="Google Shape;191;p14">
            <a:extLst>
              <a:ext uri="{FF2B5EF4-FFF2-40B4-BE49-F238E27FC236}">
                <a16:creationId xmlns:a16="http://schemas.microsoft.com/office/drawing/2014/main" id="{77C8269D-50DD-B324-D304-91AD585B93C0}"/>
              </a:ext>
            </a:extLst>
          </p:cNvPr>
          <p:cNvSpPr txBox="1"/>
          <p:nvPr/>
        </p:nvSpPr>
        <p:spPr>
          <a:xfrm>
            <a:off x="6736605" y="1934769"/>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LEARNING OBJECTIVES</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EFB39B6C-5F5D-5C42-C4C0-D65F9A6ABDD8}"/>
              </a:ext>
            </a:extLst>
          </p:cNvPr>
          <p:cNvSpPr txBox="1"/>
          <p:nvPr/>
        </p:nvSpPr>
        <p:spPr>
          <a:xfrm>
            <a:off x="7606633" y="2972450"/>
            <a:ext cx="3836068" cy="154140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Explain the importance of verification and how to carry out verification prior to family reunification</a:t>
            </a:r>
          </a:p>
        </p:txBody>
      </p:sp>
      <p:grpSp>
        <p:nvGrpSpPr>
          <p:cNvPr id="5" name="Google Shape;194;p14">
            <a:extLst>
              <a:ext uri="{FF2B5EF4-FFF2-40B4-BE49-F238E27FC236}">
                <a16:creationId xmlns:a16="http://schemas.microsoft.com/office/drawing/2014/main" id="{E8612751-860E-5F8C-C7F3-7868FAB9A578}"/>
              </a:ext>
            </a:extLst>
          </p:cNvPr>
          <p:cNvGrpSpPr/>
          <p:nvPr/>
        </p:nvGrpSpPr>
        <p:grpSpPr>
          <a:xfrm>
            <a:off x="6736604" y="30669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166F9CCB-ED01-8496-5DC4-C40E990FBDB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094C34CF-9BD9-01BA-B78F-3DBB1395BE6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71"/>
          <p:cNvSpPr txBox="1">
            <a:spLocks noGrp="1"/>
          </p:cNvSpPr>
          <p:nvPr>
            <p:ph type="title"/>
          </p:nvPr>
        </p:nvSpPr>
        <p:spPr>
          <a:xfrm>
            <a:off x="146137" y="120516"/>
            <a:ext cx="11899726"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400" dirty="0"/>
              <a:t>What needs to be considered during verification prior to family reunification?  </a:t>
            </a:r>
            <a:endParaRPr sz="2400" dirty="0"/>
          </a:p>
        </p:txBody>
      </p:sp>
      <p:sp>
        <p:nvSpPr>
          <p:cNvPr id="2" name="L-Shape 1">
            <a:extLst>
              <a:ext uri="{FF2B5EF4-FFF2-40B4-BE49-F238E27FC236}">
                <a16:creationId xmlns:a16="http://schemas.microsoft.com/office/drawing/2014/main" id="{F9F0D292-33C1-CBEE-D59E-EE81E47E6744}"/>
              </a:ext>
            </a:extLst>
          </p:cNvPr>
          <p:cNvSpPr/>
          <p:nvPr/>
        </p:nvSpPr>
        <p:spPr>
          <a:xfrm rot="18361091">
            <a:off x="1104577" y="1930203"/>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4FCC45EF-F8FD-8902-E06D-FA5C4DE62C65}"/>
              </a:ext>
            </a:extLst>
          </p:cNvPr>
          <p:cNvSpPr txBox="1"/>
          <p:nvPr/>
        </p:nvSpPr>
        <p:spPr>
          <a:xfrm>
            <a:off x="1537224" y="1923471"/>
            <a:ext cx="4149292" cy="3416320"/>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That the person(s) claiming the child is/are really who they say they are, to prevent the child being handed over to the wrong person</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Mistakes in identity or bureaucratic errors</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Risks of harmful practices, e.g. when a family is  childless or wishes to exploit the child for labor purposes</a:t>
            </a:r>
          </a:p>
        </p:txBody>
      </p:sp>
      <p:sp>
        <p:nvSpPr>
          <p:cNvPr id="6" name="L-Shape 5">
            <a:extLst>
              <a:ext uri="{FF2B5EF4-FFF2-40B4-BE49-F238E27FC236}">
                <a16:creationId xmlns:a16="http://schemas.microsoft.com/office/drawing/2014/main" id="{EC447A61-831E-CF10-D9E6-A9E11D96B8E0}"/>
              </a:ext>
            </a:extLst>
          </p:cNvPr>
          <p:cNvSpPr/>
          <p:nvPr/>
        </p:nvSpPr>
        <p:spPr>
          <a:xfrm rot="18361091">
            <a:off x="1104577" y="3320546"/>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L-Shape 6">
            <a:extLst>
              <a:ext uri="{FF2B5EF4-FFF2-40B4-BE49-F238E27FC236}">
                <a16:creationId xmlns:a16="http://schemas.microsoft.com/office/drawing/2014/main" id="{B8660F2A-98BB-E72B-ADEA-9A87E5981804}"/>
              </a:ext>
            </a:extLst>
          </p:cNvPr>
          <p:cNvSpPr/>
          <p:nvPr/>
        </p:nvSpPr>
        <p:spPr>
          <a:xfrm rot="18361091">
            <a:off x="1104577" y="4109688"/>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L-Shape 7">
            <a:extLst>
              <a:ext uri="{FF2B5EF4-FFF2-40B4-BE49-F238E27FC236}">
                <a16:creationId xmlns:a16="http://schemas.microsoft.com/office/drawing/2014/main" id="{B79BD6BC-3FA7-12BD-9C8A-B343191D761E}"/>
              </a:ext>
            </a:extLst>
          </p:cNvPr>
          <p:cNvSpPr/>
          <p:nvPr/>
        </p:nvSpPr>
        <p:spPr>
          <a:xfrm rot="18361091">
            <a:off x="6523778" y="1930203"/>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C1977459-8D08-FC34-C363-F877DC1A709D}"/>
              </a:ext>
            </a:extLst>
          </p:cNvPr>
          <p:cNvSpPr txBox="1"/>
          <p:nvPr/>
        </p:nvSpPr>
        <p:spPr>
          <a:xfrm>
            <a:off x="6956424" y="1923471"/>
            <a:ext cx="4581883" cy="3693319"/>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That the relatives are willing and capable of taking care of the child again</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Verification involving infants and others who have difficulty communicating must follow methods specially developed to protect these children</a:t>
            </a:r>
          </a:p>
          <a:p>
            <a:pPr marL="0" marR="0" lvl="0" indent="0" algn="l" rtl="0">
              <a:lnSpc>
                <a:spcPct val="90000"/>
              </a:lnSpc>
              <a:spcBef>
                <a:spcPts val="0"/>
              </a:spcBef>
              <a:spcAft>
                <a:spcPts val="0"/>
              </a:spcAft>
              <a:buClr>
                <a:schemeClr val="lt1"/>
              </a:buClr>
              <a:buSzPts val="2400"/>
              <a:buFont typeface="Calibri"/>
              <a:buNone/>
            </a:pPr>
            <a:endParaRPr lang="en-US"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n-US" sz="2000" dirty="0">
                <a:solidFill>
                  <a:schemeClr val="tx1"/>
                </a:solidFill>
                <a:latin typeface="+mn-lt"/>
                <a:ea typeface="Calibri"/>
                <a:cs typeface="Calibri"/>
                <a:sym typeface="Calibri"/>
              </a:rPr>
              <a:t>That the child wishes to be reunited with these relatives, in accordance with her/his best interests. </a:t>
            </a:r>
          </a:p>
        </p:txBody>
      </p:sp>
      <p:sp>
        <p:nvSpPr>
          <p:cNvPr id="10" name="L-Shape 9">
            <a:extLst>
              <a:ext uri="{FF2B5EF4-FFF2-40B4-BE49-F238E27FC236}">
                <a16:creationId xmlns:a16="http://schemas.microsoft.com/office/drawing/2014/main" id="{F7D7EA87-E07A-076D-54C1-0415A80859DC}"/>
              </a:ext>
            </a:extLst>
          </p:cNvPr>
          <p:cNvSpPr/>
          <p:nvPr/>
        </p:nvSpPr>
        <p:spPr>
          <a:xfrm rot="18361091">
            <a:off x="6523778" y="3055313"/>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L-Shape 10">
            <a:extLst>
              <a:ext uri="{FF2B5EF4-FFF2-40B4-BE49-F238E27FC236}">
                <a16:creationId xmlns:a16="http://schemas.microsoft.com/office/drawing/2014/main" id="{5DE837EB-1498-3852-765B-9FF4ADF51C28}"/>
              </a:ext>
            </a:extLst>
          </p:cNvPr>
          <p:cNvSpPr/>
          <p:nvPr/>
        </p:nvSpPr>
        <p:spPr>
          <a:xfrm rot="18361091">
            <a:off x="6523778" y="4698409"/>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7997758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7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Steps of verification </a:t>
            </a:r>
            <a:endParaRPr dirty="0"/>
          </a:p>
        </p:txBody>
      </p:sp>
      <p:sp>
        <p:nvSpPr>
          <p:cNvPr id="1343" name="Google Shape;1343;p72"/>
          <p:cNvSpPr txBox="1"/>
          <p:nvPr/>
        </p:nvSpPr>
        <p:spPr>
          <a:xfrm>
            <a:off x="3295604" y="2096472"/>
            <a:ext cx="561505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mn-lt"/>
                <a:ea typeface="Helvetica Neue"/>
                <a:cs typeface="Helvetica Neue"/>
                <a:sym typeface="Helvetica Neue"/>
              </a:rPr>
              <a:t>Work in pairs to number the verification steps in the right order  </a:t>
            </a:r>
          </a:p>
        </p:txBody>
      </p:sp>
      <p:grpSp>
        <p:nvGrpSpPr>
          <p:cNvPr id="1352" name="Google Shape;1352;p72"/>
          <p:cNvGrpSpPr/>
          <p:nvPr/>
        </p:nvGrpSpPr>
        <p:grpSpPr>
          <a:xfrm>
            <a:off x="1551279" y="3814383"/>
            <a:ext cx="9070492" cy="1046595"/>
            <a:chOff x="3620" y="1279459"/>
            <a:chExt cx="8231810" cy="949824"/>
          </a:xfrm>
        </p:grpSpPr>
        <p:sp>
          <p:nvSpPr>
            <p:cNvPr id="1353" name="Google Shape;1353;p72"/>
            <p:cNvSpPr/>
            <p:nvPr/>
          </p:nvSpPr>
          <p:spPr>
            <a:xfrm>
              <a:off x="3620"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72"/>
            <p:cNvSpPr txBox="1"/>
            <p:nvPr/>
          </p:nvSpPr>
          <p:spPr>
            <a:xfrm>
              <a:off x="31439"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sz="4100" dirty="0">
                <a:solidFill>
                  <a:schemeClr val="lt1"/>
                </a:solidFill>
                <a:latin typeface="Calibri"/>
                <a:ea typeface="Calibri"/>
                <a:cs typeface="Calibri"/>
                <a:sym typeface="Calibri"/>
              </a:endParaRPr>
            </a:p>
          </p:txBody>
        </p:sp>
        <p:sp>
          <p:nvSpPr>
            <p:cNvPr id="1355" name="Google Shape;1355;p72"/>
            <p:cNvSpPr/>
            <p:nvPr/>
          </p:nvSpPr>
          <p:spPr>
            <a:xfrm>
              <a:off x="1744965" y="1558075"/>
              <a:ext cx="335604" cy="392593"/>
            </a:xfrm>
            <a:prstGeom prst="righ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72"/>
            <p:cNvSpPr txBox="1"/>
            <p:nvPr/>
          </p:nvSpPr>
          <p:spPr>
            <a:xfrm>
              <a:off x="1744965" y="1636594"/>
              <a:ext cx="234923" cy="235555"/>
            </a:xfrm>
            <a:prstGeom prst="rect">
              <a:avLst/>
            </a:prstGeom>
            <a:solidFill>
              <a:schemeClr val="accent2">
                <a:lumMod val="40000"/>
                <a:lumOff val="60000"/>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dirty="0">
                <a:solidFill>
                  <a:schemeClr val="lt1"/>
                </a:solidFill>
                <a:latin typeface="Calibri"/>
                <a:ea typeface="Calibri"/>
                <a:cs typeface="Calibri"/>
                <a:sym typeface="Calibri"/>
              </a:endParaRPr>
            </a:p>
          </p:txBody>
        </p:sp>
        <p:sp>
          <p:nvSpPr>
            <p:cNvPr id="1357" name="Google Shape;1357;p72"/>
            <p:cNvSpPr/>
            <p:nvPr/>
          </p:nvSpPr>
          <p:spPr>
            <a:xfrm>
              <a:off x="2219877"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72"/>
            <p:cNvSpPr txBox="1"/>
            <p:nvPr/>
          </p:nvSpPr>
          <p:spPr>
            <a:xfrm>
              <a:off x="2247696"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sz="4100" dirty="0">
                <a:solidFill>
                  <a:schemeClr val="lt1"/>
                </a:solidFill>
                <a:latin typeface="Calibri"/>
                <a:ea typeface="Calibri"/>
                <a:cs typeface="Calibri"/>
                <a:sym typeface="Calibri"/>
              </a:endParaRPr>
            </a:p>
          </p:txBody>
        </p:sp>
        <p:sp>
          <p:nvSpPr>
            <p:cNvPr id="1359" name="Google Shape;1359;p72"/>
            <p:cNvSpPr/>
            <p:nvPr/>
          </p:nvSpPr>
          <p:spPr>
            <a:xfrm>
              <a:off x="3961221" y="1558075"/>
              <a:ext cx="335604" cy="392593"/>
            </a:xfrm>
            <a:prstGeom prst="righ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72"/>
            <p:cNvSpPr txBox="1"/>
            <p:nvPr/>
          </p:nvSpPr>
          <p:spPr>
            <a:xfrm>
              <a:off x="3961221" y="1636594"/>
              <a:ext cx="234923" cy="235555"/>
            </a:xfrm>
            <a:prstGeom prst="rect">
              <a:avLst/>
            </a:prstGeom>
            <a:solidFill>
              <a:schemeClr val="accent2">
                <a:lumMod val="40000"/>
                <a:lumOff val="60000"/>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dirty="0">
                <a:solidFill>
                  <a:schemeClr val="lt1"/>
                </a:solidFill>
                <a:latin typeface="Calibri"/>
                <a:ea typeface="Calibri"/>
                <a:cs typeface="Calibri"/>
                <a:sym typeface="Calibri"/>
              </a:endParaRPr>
            </a:p>
          </p:txBody>
        </p:sp>
        <p:sp>
          <p:nvSpPr>
            <p:cNvPr id="1361" name="Google Shape;1361;p72"/>
            <p:cNvSpPr/>
            <p:nvPr/>
          </p:nvSpPr>
          <p:spPr>
            <a:xfrm>
              <a:off x="4436133"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72"/>
            <p:cNvSpPr txBox="1"/>
            <p:nvPr/>
          </p:nvSpPr>
          <p:spPr>
            <a:xfrm>
              <a:off x="4463952"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sz="4100" dirty="0">
                <a:solidFill>
                  <a:schemeClr val="lt1"/>
                </a:solidFill>
                <a:latin typeface="Calibri"/>
                <a:ea typeface="Calibri"/>
                <a:cs typeface="Calibri"/>
                <a:sym typeface="Calibri"/>
              </a:endParaRPr>
            </a:p>
          </p:txBody>
        </p:sp>
        <p:sp>
          <p:nvSpPr>
            <p:cNvPr id="1363" name="Google Shape;1363;p72"/>
            <p:cNvSpPr/>
            <p:nvPr/>
          </p:nvSpPr>
          <p:spPr>
            <a:xfrm>
              <a:off x="6177477" y="1558075"/>
              <a:ext cx="335604" cy="392593"/>
            </a:xfrm>
            <a:prstGeom prst="righ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72"/>
            <p:cNvSpPr txBox="1"/>
            <p:nvPr/>
          </p:nvSpPr>
          <p:spPr>
            <a:xfrm>
              <a:off x="6177477" y="1636594"/>
              <a:ext cx="234923" cy="235555"/>
            </a:xfrm>
            <a:prstGeom prst="rect">
              <a:avLst/>
            </a:prstGeom>
            <a:solidFill>
              <a:schemeClr val="accent2">
                <a:lumMod val="40000"/>
                <a:lumOff val="60000"/>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dirty="0">
                <a:solidFill>
                  <a:schemeClr val="lt1"/>
                </a:solidFill>
                <a:latin typeface="Calibri"/>
                <a:ea typeface="Calibri"/>
                <a:cs typeface="Calibri"/>
                <a:sym typeface="Calibri"/>
              </a:endParaRPr>
            </a:p>
          </p:txBody>
        </p:sp>
        <p:sp>
          <p:nvSpPr>
            <p:cNvPr id="1365" name="Google Shape;1365;p72"/>
            <p:cNvSpPr/>
            <p:nvPr/>
          </p:nvSpPr>
          <p:spPr>
            <a:xfrm>
              <a:off x="6652390"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72"/>
            <p:cNvSpPr txBox="1"/>
            <p:nvPr/>
          </p:nvSpPr>
          <p:spPr>
            <a:xfrm>
              <a:off x="6680209"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sz="4100" dirty="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5C6AD9FF-98EE-1EE8-267C-C7041D0F9DDC}"/>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4FB19E2F-51B4-50E6-EE17-64DF7790658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F3EF2082-C73F-015F-A58F-4436E6336A35}"/>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BFD11F2C-8BC4-EDCC-0176-9DD8A5B1743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81</a:t>
                </a:r>
              </a:p>
            </p:txBody>
          </p:sp>
          <p:sp>
            <p:nvSpPr>
              <p:cNvPr id="9" name="Rectangle 8">
                <a:extLst>
                  <a:ext uri="{FF2B5EF4-FFF2-40B4-BE49-F238E27FC236}">
                    <a16:creationId xmlns:a16="http://schemas.microsoft.com/office/drawing/2014/main" id="{591B8CF6-EDFE-A05B-7C27-4625D9A0DD1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80E7E29C-A0FB-1DD0-2801-A953957C40B6}"/>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387552A0-4C8F-9862-AC80-411E35CF205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F23868D-B170-3433-1949-A6A0B6B286A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cSld>
  <p:clrMapOvr>
    <a:masterClrMapping/>
  </p:clrMapOvr>
</p:sld>
</file>

<file path=ppt/theme/theme1.xml><?xml version="1.0" encoding="utf-8"?>
<a:theme xmlns:a="http://schemas.openxmlformats.org/drawingml/2006/main" name="1_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themeOverride>
</file>

<file path=docProps/app.xml><?xml version="1.0" encoding="utf-8"?>
<Properties xmlns="http://schemas.openxmlformats.org/officeDocument/2006/extended-properties" xmlns:vt="http://schemas.openxmlformats.org/officeDocument/2006/docPropsVTypes">
  <TotalTime>1681</TotalTime>
  <Words>31424</Words>
  <Application>Microsoft Office PowerPoint</Application>
  <PresentationFormat>Widescreen</PresentationFormat>
  <Paragraphs>2646</Paragraphs>
  <Slides>136</Slides>
  <Notes>136</Notes>
  <HiddenSlides>38</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136</vt:i4>
      </vt:variant>
    </vt:vector>
  </HeadingPairs>
  <TitlesOfParts>
    <vt:vector size="142" baseType="lpstr">
      <vt:lpstr>Garamond</vt:lpstr>
      <vt:lpstr>Helvetica Neue</vt:lpstr>
      <vt:lpstr>Arial</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Module aim ADAPT</vt:lpstr>
      <vt:lpstr>Learning objectives</vt:lpstr>
      <vt:lpstr>Agenda  DAY 1</vt:lpstr>
      <vt:lpstr>Agenda  DAY 2</vt:lpstr>
      <vt:lpstr>Agenda  DAY 3</vt:lpstr>
      <vt:lpstr>Child protection risks</vt:lpstr>
      <vt:lpstr>SESSION 1    Identification and Registration</vt:lpstr>
      <vt:lpstr>Identification and registration of UASC</vt:lpstr>
      <vt:lpstr>PowerPoint Presentation</vt:lpstr>
      <vt:lpstr>Where and how can we identify UASC?</vt:lpstr>
      <vt:lpstr>PowerPoint Presentation</vt:lpstr>
      <vt:lpstr>UASC and informed consent/assent</vt:lpstr>
      <vt:lpstr>Identification and registration of children at risk</vt:lpstr>
      <vt:lpstr>PowerPoint Presentation</vt:lpstr>
      <vt:lpstr>PowerPoint Presentation</vt:lpstr>
      <vt:lpstr>Key learning points</vt:lpstr>
      <vt:lpstr>SESSION 2    Immediate Support</vt:lpstr>
      <vt:lpstr>  What type of immediate support may be needed for UASC?   </vt:lpstr>
      <vt:lpstr>Response actions</vt:lpstr>
      <vt:lpstr>PowerPoint Presentation</vt:lpstr>
      <vt:lpstr>PowerPoint Presentation</vt:lpstr>
      <vt:lpstr>Family-based care rapid assessment tool</vt:lpstr>
      <vt:lpstr>Emergency care options</vt:lpstr>
      <vt:lpstr>Key learning points</vt:lpstr>
      <vt:lpstr>SESSION 3    Assessment</vt:lpstr>
      <vt:lpstr>Emotional impact of family separation</vt:lpstr>
      <vt:lpstr>PowerPoint Presentation</vt:lpstr>
      <vt:lpstr>Case management assessment </vt:lpstr>
      <vt:lpstr>PowerPoint Presentation</vt:lpstr>
      <vt:lpstr>PowerPoint Presentation</vt:lpstr>
      <vt:lpstr>PowerPoint Presentation</vt:lpstr>
      <vt:lpstr> UASC considerations during the assessment?  </vt:lpstr>
      <vt:lpstr>Cash and voucher assistance</vt:lpstr>
      <vt:lpstr>Alternative care considerations during the assessment</vt:lpstr>
      <vt:lpstr>PowerPoint Presentation</vt:lpstr>
      <vt:lpstr>Key learning points</vt:lpstr>
      <vt:lpstr>SESSION 4    Case Planning</vt:lpstr>
      <vt:lpstr>Case planning</vt:lpstr>
      <vt:lpstr>PowerPoint Presentation</vt:lpstr>
      <vt:lpstr>PowerPoint Presentation</vt:lpstr>
      <vt:lpstr>PowerPoint Presentation</vt:lpstr>
      <vt:lpstr>PowerPoint Presentation</vt:lpstr>
      <vt:lpstr>What needs to be considered during the development of the case plan? </vt:lpstr>
      <vt:lpstr>Key learning points</vt:lpstr>
      <vt:lpstr>SESSION 4.1    Definition of Alternative Care and Guiding Principles</vt:lpstr>
      <vt:lpstr>What do we mean by alternative care?</vt:lpstr>
      <vt:lpstr>CPMS Standard 19 Alternative Care</vt:lpstr>
      <vt:lpstr>PowerPoint Presentation</vt:lpstr>
      <vt:lpstr>Guiding principles for alternative care </vt:lpstr>
      <vt:lpstr>Key learning points</vt:lpstr>
      <vt:lpstr>SESSION 4.2    Different Forms of Alternative Care in Emergencies </vt:lpstr>
      <vt:lpstr>Types of alternative care</vt:lpstr>
      <vt:lpstr>Children with disabilities</vt:lpstr>
      <vt:lpstr>Key learning points</vt:lpstr>
      <vt:lpstr>SESSION 4.3    Establishing Community Based Care</vt:lpstr>
      <vt:lpstr>Steps before alternative care placement</vt:lpstr>
      <vt:lpstr>Developing the case plan 1/2</vt:lpstr>
      <vt:lpstr>Developing the case plan 2/2</vt:lpstr>
      <vt:lpstr>Family based alternative care of infants</vt:lpstr>
      <vt:lpstr>Establishing community-based care</vt:lpstr>
      <vt:lpstr>PowerPoint Presentation</vt:lpstr>
      <vt:lpstr>Key learning points</vt:lpstr>
      <vt:lpstr>SESSION 5    Implementation of the Case  Plan</vt:lpstr>
      <vt:lpstr> What needs to be considered during the implementation of the case plan?</vt:lpstr>
      <vt:lpstr>Considerations for monitoring alternative care arrangements</vt:lpstr>
      <vt:lpstr>Who should be involved in monitoring?</vt:lpstr>
      <vt:lpstr>The purpose of monitoring visits </vt:lpstr>
      <vt:lpstr>How to conduct monitoring visits?</vt:lpstr>
      <vt:lpstr>Practicing monitoring visits</vt:lpstr>
      <vt:lpstr>Key learning points</vt:lpstr>
      <vt:lpstr>ADAPT SESSION 5.1   Family Tracing and Reunification</vt:lpstr>
      <vt:lpstr>Family tracing and reunification – true or false </vt:lpstr>
      <vt:lpstr>PowerPoint Presentation</vt:lpstr>
      <vt:lpstr>How to carry out family tracing?</vt:lpstr>
      <vt:lpstr>Role of the Caseworker and family tracing</vt:lpstr>
      <vt:lpstr>PowerPoint Presentation</vt:lpstr>
      <vt:lpstr>Family tracing</vt:lpstr>
      <vt:lpstr>PowerPoint Presentation</vt:lpstr>
      <vt:lpstr>PowerPoint Presentation</vt:lpstr>
      <vt:lpstr>Key learning points</vt:lpstr>
      <vt:lpstr>SESSION 5.2   Documentation of Tracing information </vt:lpstr>
      <vt:lpstr>Documentation</vt:lpstr>
      <vt:lpstr>PowerPoint Presentation</vt:lpstr>
      <vt:lpstr>Documentation</vt:lpstr>
      <vt:lpstr>Family tracing and documentation</vt:lpstr>
      <vt:lpstr>PowerPoint Presentation</vt:lpstr>
      <vt:lpstr>Using the registration form for UASC</vt:lpstr>
      <vt:lpstr>PowerPoint Presentation</vt:lpstr>
      <vt:lpstr>PowerPoint Presentation</vt:lpstr>
      <vt:lpstr>Key learning points</vt:lpstr>
      <vt:lpstr>ADAPT SESSION 5.3   Verification Prior to Family Reunification</vt:lpstr>
      <vt:lpstr>What needs to be considered during verification prior to family reunification?  </vt:lpstr>
      <vt:lpstr>PowerPoint Presentation</vt:lpstr>
      <vt:lpstr>Steps of verification </vt:lpstr>
      <vt:lpstr>Verification case scenario</vt:lpstr>
      <vt:lpstr>PowerPoint Presentation</vt:lpstr>
      <vt:lpstr>Key learning points</vt:lpstr>
      <vt:lpstr>SESSION 5.4   Family Reunification</vt:lpstr>
      <vt:lpstr> What needs to be considered regarding family reunification and maintaining family contact ? </vt:lpstr>
      <vt:lpstr>PowerPoint Presentation</vt:lpstr>
      <vt:lpstr>Family reunification</vt:lpstr>
      <vt:lpstr>PowerPoint Presentation</vt:lpstr>
      <vt:lpstr>Key learning points</vt:lpstr>
      <vt:lpstr>SESSION 5.5   Reintegration</vt:lpstr>
      <vt:lpstr>What needs to be considered for UASC as part of reintegration process? </vt:lpstr>
      <vt:lpstr>PowerPoint Presentation</vt:lpstr>
      <vt:lpstr>Key learning points</vt:lpstr>
      <vt:lpstr>SESSION 6   Follow-up and Review</vt:lpstr>
      <vt:lpstr> In which circumstances should there be a case review for UASC specifically?  </vt:lpstr>
      <vt:lpstr>Case conferences</vt:lpstr>
      <vt:lpstr>What needs to be considered during the follow up and review of a care placement? </vt:lpstr>
      <vt:lpstr>Review of care placement should cover:</vt:lpstr>
      <vt:lpstr>PowerPoint Presentation</vt:lpstr>
      <vt:lpstr>Action in the event of concern of imminent harm in alternative care setting</vt:lpstr>
      <vt:lpstr>Follow up and review</vt:lpstr>
      <vt:lpstr>PowerPoint Presentation</vt:lpstr>
      <vt:lpstr>PowerPoint Presentation</vt:lpstr>
      <vt:lpstr>Key learning points</vt:lpstr>
      <vt:lpstr>SESSION 7   Case Closure</vt:lpstr>
      <vt:lpstr> What needs to be considered during case closure?  </vt:lpstr>
      <vt:lpstr>When can the cases of children in alternative care be closed?</vt:lpstr>
      <vt:lpstr>Example criteria for case closure</vt:lpstr>
      <vt:lpstr>Storing closed cases</vt:lpstr>
      <vt:lpstr>Case closure</vt:lpstr>
      <vt:lpstr>PowerPoint Presentation</vt:lpstr>
      <vt:lpstr>PowerPoint Presentation</vt:lpstr>
      <vt:lpstr>Key learning points</vt:lpstr>
      <vt:lpstr>Closing session</vt:lpstr>
      <vt:lpstr>Recap</vt:lpstr>
      <vt:lpstr>End of Module 2</vt:lpstr>
      <vt:lpstr>Post-training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dc:creator>
  <cp:lastModifiedBy>Ilse Van der Straeten</cp:lastModifiedBy>
  <cp:revision>450</cp:revision>
  <cp:lastPrinted>2023-02-16T02:09:56Z</cp:lastPrinted>
  <dcterms:created xsi:type="dcterms:W3CDTF">2017-12-20T18:51:03Z</dcterms:created>
  <dcterms:modified xsi:type="dcterms:W3CDTF">2023-05-26T12:33:47Z</dcterms:modified>
</cp:coreProperties>
</file>