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3"/>
  </p:notesMasterIdLst>
  <p:handoutMasterIdLst>
    <p:handoutMasterId r:id="rId64"/>
  </p:handoutMasterIdLst>
  <p:sldIdLst>
    <p:sldId id="256" r:id="rId2"/>
    <p:sldId id="257" r:id="rId3"/>
    <p:sldId id="509" r:id="rId4"/>
    <p:sldId id="511" r:id="rId5"/>
    <p:sldId id="510" r:id="rId6"/>
    <p:sldId id="512" r:id="rId7"/>
    <p:sldId id="258" r:id="rId8"/>
    <p:sldId id="259" r:id="rId9"/>
    <p:sldId id="260" r:id="rId10"/>
    <p:sldId id="261" r:id="rId11"/>
    <p:sldId id="501" r:id="rId12"/>
    <p:sldId id="502" r:id="rId13"/>
    <p:sldId id="263" r:id="rId14"/>
    <p:sldId id="264" r:id="rId15"/>
    <p:sldId id="498" r:id="rId16"/>
    <p:sldId id="266" r:id="rId17"/>
    <p:sldId id="267" r:id="rId18"/>
    <p:sldId id="268" r:id="rId19"/>
    <p:sldId id="269" r:id="rId20"/>
    <p:sldId id="270" r:id="rId21"/>
    <p:sldId id="271" r:id="rId22"/>
    <p:sldId id="272" r:id="rId23"/>
    <p:sldId id="513" r:id="rId24"/>
    <p:sldId id="273" r:id="rId25"/>
    <p:sldId id="274" r:id="rId26"/>
    <p:sldId id="275" r:id="rId27"/>
    <p:sldId id="276" r:id="rId28"/>
    <p:sldId id="277" r:id="rId29"/>
    <p:sldId id="514" r:id="rId30"/>
    <p:sldId id="281" r:id="rId31"/>
    <p:sldId id="279" r:id="rId32"/>
    <p:sldId id="280" r:id="rId33"/>
    <p:sldId id="517" r:id="rId34"/>
    <p:sldId id="504" r:id="rId35"/>
    <p:sldId id="505" r:id="rId36"/>
    <p:sldId id="293" r:id="rId37"/>
    <p:sldId id="503" r:id="rId38"/>
    <p:sldId id="282" r:id="rId39"/>
    <p:sldId id="283" r:id="rId40"/>
    <p:sldId id="284" r:id="rId41"/>
    <p:sldId id="285" r:id="rId42"/>
    <p:sldId id="286" r:id="rId43"/>
    <p:sldId id="287" r:id="rId44"/>
    <p:sldId id="288" r:id="rId45"/>
    <p:sldId id="289" r:id="rId46"/>
    <p:sldId id="290" r:id="rId47"/>
    <p:sldId id="291" r:id="rId48"/>
    <p:sldId id="292" r:id="rId49"/>
    <p:sldId id="515" r:id="rId50"/>
    <p:sldId id="294" r:id="rId51"/>
    <p:sldId id="516" r:id="rId52"/>
    <p:sldId id="295" r:id="rId53"/>
    <p:sldId id="296" r:id="rId54"/>
    <p:sldId id="297" r:id="rId55"/>
    <p:sldId id="298" r:id="rId56"/>
    <p:sldId id="299" r:id="rId57"/>
    <p:sldId id="507" r:id="rId58"/>
    <p:sldId id="300" r:id="rId59"/>
    <p:sldId id="301" r:id="rId60"/>
    <p:sldId id="302" r:id="rId61"/>
    <p:sldId id="303" r:id="rId62"/>
  </p:sldIdLst>
  <p:sldSz cx="12192000" cy="6858000"/>
  <p:notesSz cx="7099300" cy="10234613"/>
  <p:embeddedFontLst>
    <p:embeddedFont>
      <p:font typeface="Britannic Bold" panose="020B0903060703020204" pitchFamily="34" charset="0"/>
      <p:regular r:id="rId65"/>
    </p:embeddedFont>
    <p:embeddedFont>
      <p:font typeface="Calibri" panose="020F0502020204030204" pitchFamily="34" charset="0"/>
      <p:regular r:id="rId66"/>
      <p:bold r:id="rId67"/>
      <p:italic r:id="rId68"/>
      <p:boldItalic r:id="rId69"/>
    </p:embeddedFont>
    <p:embeddedFont>
      <p:font typeface="Garamond" panose="02020404030301010803" pitchFamily="18" charset="0"/>
      <p:regular r:id="rId70"/>
      <p:bold r:id="rId71"/>
      <p:italic r:id="rId72"/>
      <p:boldItalic r:id="rId73"/>
    </p:embeddedFont>
    <p:embeddedFont>
      <p:font typeface="Helvetica Neue" panose="020B060402020202020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Course Opening" id="{1617BDB3-3C5C-4F10-AA86-24D7F9CE2279}">
          <p14:sldIdLst>
            <p14:sldId id="256"/>
            <p14:sldId id="257"/>
            <p14:sldId id="509"/>
            <p14:sldId id="511"/>
            <p14:sldId id="510"/>
            <p14:sldId id="512"/>
            <p14:sldId id="258"/>
            <p14:sldId id="259"/>
            <p14:sldId id="260"/>
            <p14:sldId id="261"/>
            <p14:sldId id="501"/>
            <p14:sldId id="502"/>
            <p14:sldId id="263"/>
            <p14:sldId id="264"/>
          </p14:sldIdLst>
        </p14:section>
        <p14:section name="Module Opening" id="{E324257B-14AB-43A2-AF0D-0A3F97505652}">
          <p14:sldIdLst>
            <p14:sldId id="498"/>
            <p14:sldId id="266"/>
            <p14:sldId id="267"/>
            <p14:sldId id="268"/>
          </p14:sldIdLst>
        </p14:section>
        <p14:section name="Session 1" id="{42F836E3-A2A3-4971-B80B-7F369D65B74A}">
          <p14:sldIdLst>
            <p14:sldId id="269"/>
            <p14:sldId id="270"/>
            <p14:sldId id="271"/>
            <p14:sldId id="272"/>
            <p14:sldId id="513"/>
            <p14:sldId id="273"/>
            <p14:sldId id="274"/>
          </p14:sldIdLst>
        </p14:section>
        <p14:section name="Session 2" id="{6DBE3E32-F4F0-43AC-B2DD-EA304DCBF863}">
          <p14:sldIdLst>
            <p14:sldId id="275"/>
            <p14:sldId id="276"/>
            <p14:sldId id="277"/>
            <p14:sldId id="514"/>
            <p14:sldId id="281"/>
            <p14:sldId id="279"/>
            <p14:sldId id="280"/>
            <p14:sldId id="517"/>
            <p14:sldId id="504"/>
            <p14:sldId id="505"/>
            <p14:sldId id="293"/>
            <p14:sldId id="503"/>
            <p14:sldId id="282"/>
          </p14:sldIdLst>
        </p14:section>
        <p14:section name="Session 3" id="{2251EE82-D332-43F2-9201-9BACBCB0F932}">
          <p14:sldIdLst>
            <p14:sldId id="283"/>
            <p14:sldId id="284"/>
            <p14:sldId id="285"/>
            <p14:sldId id="286"/>
            <p14:sldId id="287"/>
            <p14:sldId id="288"/>
          </p14:sldIdLst>
        </p14:section>
        <p14:section name="Session 4" id="{26C461A5-6CC9-4C39-9294-51CA41FDA7ED}">
          <p14:sldIdLst>
            <p14:sldId id="289"/>
            <p14:sldId id="290"/>
            <p14:sldId id="291"/>
            <p14:sldId id="292"/>
            <p14:sldId id="515"/>
            <p14:sldId id="294"/>
            <p14:sldId id="516"/>
            <p14:sldId id="295"/>
          </p14:sldIdLst>
        </p14:section>
        <p14:section name="Session 5" id="{883E6B84-B1FF-420E-9FAE-1678129F90A0}">
          <p14:sldIdLst>
            <p14:sldId id="296"/>
            <p14:sldId id="297"/>
            <p14:sldId id="298"/>
            <p14:sldId id="299"/>
            <p14:sldId id="507"/>
            <p14:sldId id="300"/>
          </p14:sldIdLst>
        </p14:section>
        <p14:section name="Module Closing" id="{2E78DE80-BA9E-49D9-BA29-D2400682F994}">
          <p14:sldIdLst>
            <p14:sldId id="301"/>
            <p14:sldId id="302"/>
            <p14:sldId id="30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1" roundtripDataSignature="AMtx7mhAnTavFxASA0j7mgxIGpaYXtzG0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ta Passerini" initials="" lastIdx="8" clrIdx="0"/>
  <p:cmAuthor id="1" name="Clare Back" initials="CB" lastIdx="3" clrIdx="1">
    <p:extLst>
      <p:ext uri="{19B8F6BF-5375-455C-9EA6-DF929625EA0E}">
        <p15:presenceInfo xmlns:p15="http://schemas.microsoft.com/office/powerpoint/2012/main" userId="7ca9c63e0bec638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F3A9"/>
    <a:srgbClr val="FBFA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1DE578-3070-4A90-BD39-3D7F0C2961A1}" v="2581" dt="2023-02-16T04:20:23.663"/>
    <p1510:client id="{8AF4E236-D2FC-437F-B48F-57214DBB1A2D}" v="546" dt="2023-03-09T13:12:46.439"/>
  </p1510:revLst>
</p1510:revInfo>
</file>

<file path=ppt/tableStyles.xml><?xml version="1.0" encoding="utf-8"?>
<a:tblStyleLst xmlns:a="http://schemas.openxmlformats.org/drawingml/2006/main" def="{444885EE-3C46-415D-9A3D-8E60292854AA}">
  <a:tblStyle styleId="{444885EE-3C46-415D-9A3D-8E60292854AA}" styleName="Table_0">
    <a:wholeTbl>
      <a:tcTxStyle b="off" i="off">
        <a:font>
          <a:latin typeface="Calibri"/>
          <a:ea typeface="Calibri"/>
          <a:cs typeface="Calibri"/>
        </a:font>
        <a:schemeClr val="dk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cBdr>
      </a:tcStyle>
    </a:band1V>
    <a:band2V>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4"/>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4"/>
          </a:solidFill>
        </a:fill>
      </a:tcStyle>
    </a:firstRow>
    <a:neCell>
      <a:tcTxStyle/>
      <a:tcStyle>
        <a:tcBdr/>
      </a:tcStyle>
    </a:neCell>
    <a:nwCell>
      <a:tcTxStyle/>
      <a:tcStyle>
        <a:tcBdr/>
      </a:tcStyle>
    </a:nwCell>
  </a:tblStyle>
  <a:tblStyle styleId="{17C52ED1-9BBA-4F88-A1C8-5B366700D797}" styleName="Table_1">
    <a:wholeTbl>
      <a:tcTxStyle b="off" i="off">
        <a:font>
          <a:latin typeface="Calibri"/>
          <a:ea typeface="Calibri"/>
          <a:cs typeface="Calibri"/>
        </a:font>
        <a:schemeClr val="dk1"/>
      </a:tcTxStyle>
      <a:tcStyle>
        <a:tcBdr>
          <a:left>
            <a:ln w="12700" cap="flat" cmpd="sng">
              <a:solidFill>
                <a:schemeClr val="accent4"/>
              </a:solidFill>
              <a:prstDash val="solid"/>
              <a:round/>
              <a:headEnd type="none" w="sm" len="sm"/>
              <a:tailEnd type="none" w="sm" len="sm"/>
            </a:ln>
          </a:left>
          <a:right>
            <a:ln w="12700" cap="flat" cmpd="sng">
              <a:solidFill>
                <a:schemeClr val="accent4"/>
              </a:solidFill>
              <a:prstDash val="solid"/>
              <a:round/>
              <a:headEnd type="none" w="sm" len="sm"/>
              <a:tailEnd type="none" w="sm" len="sm"/>
            </a:ln>
          </a:right>
          <a:top>
            <a:ln w="12700" cap="flat" cmpd="sng">
              <a:solidFill>
                <a:schemeClr val="accent4"/>
              </a:solidFill>
              <a:prstDash val="solid"/>
              <a:round/>
              <a:headEnd type="none" w="sm" len="sm"/>
              <a:tailEnd type="none" w="sm" len="sm"/>
            </a:ln>
          </a:top>
          <a:bottom>
            <a:ln w="12700" cap="flat" cmpd="sng">
              <a:solidFill>
                <a:schemeClr val="accent4"/>
              </a:solidFill>
              <a:prstDash val="solid"/>
              <a:round/>
              <a:headEnd type="none" w="sm" len="sm"/>
              <a:tailEnd type="none" w="sm" len="sm"/>
            </a:ln>
          </a:bottom>
          <a:insideH>
            <a:ln w="12700" cap="flat" cmpd="sng">
              <a:solidFill>
                <a:schemeClr val="accent4"/>
              </a:solidFill>
              <a:prstDash val="solid"/>
              <a:round/>
              <a:headEnd type="none" w="sm" len="sm"/>
              <a:tailEnd type="none" w="sm" len="sm"/>
            </a:ln>
          </a:insideH>
          <a:insideV>
            <a:ln w="12700" cap="flat" cmpd="sng">
              <a:solidFill>
                <a:schemeClr val="accent4"/>
              </a:solidFill>
              <a:prstDash val="solid"/>
              <a:round/>
              <a:headEnd type="none" w="sm" len="sm"/>
              <a:tailEnd type="none" w="sm" len="sm"/>
            </a:ln>
          </a:insideV>
        </a:tcBdr>
        <a:fill>
          <a:solidFill>
            <a:srgbClr val="E7EDF5"/>
          </a:solidFill>
        </a:fill>
      </a:tcStyle>
    </a:wholeTbl>
    <a:band1H>
      <a:tcTxStyle/>
      <a:tcStyle>
        <a:tcBdr/>
        <a:fill>
          <a:solidFill>
            <a:srgbClr val="CBDAEB"/>
          </a:solidFill>
        </a:fill>
      </a:tcStyle>
    </a:band1H>
    <a:band2H>
      <a:tcTxStyle/>
      <a:tcStyle>
        <a:tcBdr/>
      </a:tcStyle>
    </a:band2H>
    <a:band1V>
      <a:tcTxStyle/>
      <a:tcStyle>
        <a:tcBdr/>
        <a:fill>
          <a:solidFill>
            <a:srgbClr val="CBDAEB"/>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4"/>
              </a:solidFill>
              <a:prstDash val="solid"/>
              <a:round/>
              <a:headEnd type="none" w="sm" len="sm"/>
              <a:tailEnd type="none" w="sm" len="sm"/>
            </a:ln>
          </a:top>
        </a:tcBdr>
        <a:fill>
          <a:solidFill>
            <a:srgbClr val="E7EDF5"/>
          </a:solidFill>
        </a:fill>
      </a:tcStyle>
    </a:lastRow>
    <a:seCell>
      <a:tcTxStyle/>
      <a:tcStyle>
        <a:tcBdr/>
      </a:tcStyle>
    </a:seCell>
    <a:swCell>
      <a:tcTxStyle/>
      <a:tcStyle>
        <a:tcBdr/>
      </a:tcStyle>
    </a:swCell>
    <a:firstRow>
      <a:tcTxStyle b="on" i="off"/>
      <a:tcStyle>
        <a:tcBdr/>
        <a:fill>
          <a:solidFill>
            <a:srgbClr val="E7EDF5"/>
          </a:solidFill>
        </a:fill>
      </a:tcStyle>
    </a:firstRow>
    <a:neCell>
      <a:tcTxStyle/>
      <a:tcStyle>
        <a:tcBdr/>
      </a:tcStyle>
    </a:neCell>
    <a:nwCell>
      <a:tcTxStyle/>
      <a:tcStyle>
        <a:tcBdr/>
      </a:tcStyle>
    </a:nwCell>
  </a:tblStyle>
  <a:tblStyle styleId="{A42F9633-2089-4233-BC89-C0CABE968F59}" styleName="Table_2">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50" autoAdjust="0"/>
    <p:restoredTop sz="80545" autoAdjust="0"/>
  </p:normalViewPr>
  <p:slideViewPr>
    <p:cSldViewPr snapToGrid="0">
      <p:cViewPr varScale="1">
        <p:scale>
          <a:sx n="56" d="100"/>
          <a:sy n="56" d="100"/>
        </p:scale>
        <p:origin x="948" y="39"/>
      </p:cViewPr>
      <p:guideLst/>
    </p:cSldViewPr>
  </p:slideViewPr>
  <p:notesTextViewPr>
    <p:cViewPr>
      <p:scale>
        <a:sx n="100" d="100"/>
        <a:sy n="100" d="100"/>
      </p:scale>
      <p:origin x="0" y="0"/>
    </p:cViewPr>
  </p:notesTextViewPr>
  <p:sorterViewPr>
    <p:cViewPr>
      <p:scale>
        <a:sx n="100" d="100"/>
        <a:sy n="100" d="100"/>
      </p:scale>
      <p:origin x="0" y="-6960"/>
    </p:cViewPr>
  </p:sorterViewPr>
  <p:notesViewPr>
    <p:cSldViewPr snapToGrid="0">
      <p:cViewPr varScale="1">
        <p:scale>
          <a:sx n="73" d="100"/>
          <a:sy n="73" d="100"/>
        </p:scale>
        <p:origin x="1116"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4.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0.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81" Type="http://customschemas.google.com/relationships/presentationmetadata" Target="meta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2.fntdata"/><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ystal Stewart" clId="Web-{8E95446D-E287-45C4-9CA4-C9B484741393}"/>
    <pc:docChg chg="modSld">
      <pc:chgData name="Crystal Stewart" userId="" providerId="" clId="Web-{8E95446D-E287-45C4-9CA4-C9B484741393}" dt="2023-03-14T00:47:32.364" v="10"/>
      <pc:docMkLst>
        <pc:docMk/>
      </pc:docMkLst>
      <pc:sldChg chg="modNotes">
        <pc:chgData name="Crystal Stewart" userId="" providerId="" clId="Web-{8E95446D-E287-45C4-9CA4-C9B484741393}" dt="2023-03-14T00:47:32.364" v="10"/>
        <pc:sldMkLst>
          <pc:docMk/>
          <pc:sldMk cId="0" sldId="279"/>
        </pc:sldMkLst>
      </pc:sldChg>
    </pc:docChg>
  </pc:docChgLst>
  <pc:docChgLst>
    <pc:chgData name="Crystal Stewart" clId="Web-{8AF4E236-D2FC-437F-B48F-57214DBB1A2D}"/>
    <pc:docChg chg="modSld">
      <pc:chgData name="Crystal Stewart" userId="" providerId="" clId="Web-{8AF4E236-D2FC-437F-B48F-57214DBB1A2D}" dt="2023-03-09T13:12:45.376" v="1484" actId="20577"/>
      <pc:docMkLst>
        <pc:docMk/>
      </pc:docMkLst>
      <pc:sldChg chg="modNotes">
        <pc:chgData name="Crystal Stewart" userId="" providerId="" clId="Web-{8AF4E236-D2FC-437F-B48F-57214DBB1A2D}" dt="2023-03-08T20:13:48.183" v="98"/>
        <pc:sldMkLst>
          <pc:docMk/>
          <pc:sldMk cId="0" sldId="271"/>
        </pc:sldMkLst>
      </pc:sldChg>
      <pc:sldChg chg="modNotes">
        <pc:chgData name="Crystal Stewart" userId="" providerId="" clId="Web-{8AF4E236-D2FC-437F-B48F-57214DBB1A2D}" dt="2023-03-08T20:19:58.972" v="150"/>
        <pc:sldMkLst>
          <pc:docMk/>
          <pc:sldMk cId="0" sldId="272"/>
        </pc:sldMkLst>
      </pc:sldChg>
      <pc:sldChg chg="delSp modSp modNotes">
        <pc:chgData name="Crystal Stewart" userId="" providerId="" clId="Web-{8AF4E236-D2FC-437F-B48F-57214DBB1A2D}" dt="2023-03-08T20:21:00.411" v="168" actId="1076"/>
        <pc:sldMkLst>
          <pc:docMk/>
          <pc:sldMk cId="0" sldId="273"/>
        </pc:sldMkLst>
        <pc:spChg chg="mod">
          <ac:chgData name="Crystal Stewart" userId="" providerId="" clId="Web-{8AF4E236-D2FC-437F-B48F-57214DBB1A2D}" dt="2023-03-08T20:21:00.379" v="165" actId="1076"/>
          <ac:spMkLst>
            <pc:docMk/>
            <pc:sldMk cId="0" sldId="273"/>
            <ac:spMk id="4" creationId="{756AB3B3-04D8-171C-4026-4BBB650917B5}"/>
          </ac:spMkLst>
        </pc:spChg>
        <pc:spChg chg="mod">
          <ac:chgData name="Crystal Stewart" userId="" providerId="" clId="Web-{8AF4E236-D2FC-437F-B48F-57214DBB1A2D}" dt="2023-03-08T20:21:00.395" v="166" actId="1076"/>
          <ac:spMkLst>
            <pc:docMk/>
            <pc:sldMk cId="0" sldId="273"/>
            <ac:spMk id="5" creationId="{5536C205-7BC4-93D5-0E5B-3CA4CCAC9479}"/>
          </ac:spMkLst>
        </pc:spChg>
        <pc:spChg chg="del">
          <ac:chgData name="Crystal Stewart" userId="" providerId="" clId="Web-{8AF4E236-D2FC-437F-B48F-57214DBB1A2D}" dt="2023-03-08T20:20:36.894" v="160"/>
          <ac:spMkLst>
            <pc:docMk/>
            <pc:sldMk cId="0" sldId="273"/>
            <ac:spMk id="6" creationId="{CCD2774C-7059-AEF9-C1C7-E52DF5F0C15E}"/>
          </ac:spMkLst>
        </pc:spChg>
        <pc:spChg chg="mod">
          <ac:chgData name="Crystal Stewart" userId="" providerId="" clId="Web-{8AF4E236-D2FC-437F-B48F-57214DBB1A2D}" dt="2023-03-08T20:21:00.395" v="167" actId="1076"/>
          <ac:spMkLst>
            <pc:docMk/>
            <pc:sldMk cId="0" sldId="273"/>
            <ac:spMk id="7" creationId="{078E6179-2C53-1E90-FE0A-A3368FC077D9}"/>
          </ac:spMkLst>
        </pc:spChg>
        <pc:spChg chg="mod">
          <ac:chgData name="Crystal Stewart" userId="" providerId="" clId="Web-{8AF4E236-D2FC-437F-B48F-57214DBB1A2D}" dt="2023-03-08T20:21:00.411" v="168" actId="1076"/>
          <ac:spMkLst>
            <pc:docMk/>
            <pc:sldMk cId="0" sldId="273"/>
            <ac:spMk id="8" creationId="{1F8A9017-559B-A46C-2E2D-0AEB3A541EBC}"/>
          </ac:spMkLst>
        </pc:spChg>
        <pc:spChg chg="del mod">
          <ac:chgData name="Crystal Stewart" userId="" providerId="" clId="Web-{8AF4E236-D2FC-437F-B48F-57214DBB1A2D}" dt="2023-03-08T20:20:34.457" v="159"/>
          <ac:spMkLst>
            <pc:docMk/>
            <pc:sldMk cId="0" sldId="273"/>
            <ac:spMk id="9" creationId="{99DD7A27-D0BC-88DF-0A16-55D3AF4C9D63}"/>
          </ac:spMkLst>
        </pc:spChg>
        <pc:spChg chg="mod">
          <ac:chgData name="Crystal Stewart" userId="" providerId="" clId="Web-{8AF4E236-D2FC-437F-B48F-57214DBB1A2D}" dt="2023-03-08T20:21:00.379" v="164" actId="1076"/>
          <ac:spMkLst>
            <pc:docMk/>
            <pc:sldMk cId="0" sldId="273"/>
            <ac:spMk id="46" creationId="{B40D7150-4006-B111-4BE3-AF5A4CD5BAF3}"/>
          </ac:spMkLst>
        </pc:spChg>
      </pc:sldChg>
      <pc:sldChg chg="modSp modNotes">
        <pc:chgData name="Crystal Stewart" userId="" providerId="" clId="Web-{8AF4E236-D2FC-437F-B48F-57214DBB1A2D}" dt="2023-03-08T20:27:33.575" v="211" actId="20577"/>
        <pc:sldMkLst>
          <pc:docMk/>
          <pc:sldMk cId="0" sldId="275"/>
        </pc:sldMkLst>
        <pc:spChg chg="mod">
          <ac:chgData name="Crystal Stewart" userId="" providerId="" clId="Web-{8AF4E236-D2FC-437F-B48F-57214DBB1A2D}" dt="2023-03-08T20:27:33.575" v="211" actId="20577"/>
          <ac:spMkLst>
            <pc:docMk/>
            <pc:sldMk cId="0" sldId="275"/>
            <ac:spMk id="266" creationId="{00000000-0000-0000-0000-000000000000}"/>
          </ac:spMkLst>
        </pc:spChg>
      </pc:sldChg>
      <pc:sldChg chg="modNotes">
        <pc:chgData name="Crystal Stewart" userId="" providerId="" clId="Web-{8AF4E236-D2FC-437F-B48F-57214DBB1A2D}" dt="2023-03-08T20:39:17.215" v="401"/>
        <pc:sldMkLst>
          <pc:docMk/>
          <pc:sldMk cId="0" sldId="277"/>
        </pc:sldMkLst>
      </pc:sldChg>
      <pc:sldChg chg="modNotes">
        <pc:chgData name="Crystal Stewart" userId="" providerId="" clId="Web-{8AF4E236-D2FC-437F-B48F-57214DBB1A2D}" dt="2023-03-09T12:14:06.722" v="552"/>
        <pc:sldMkLst>
          <pc:docMk/>
          <pc:sldMk cId="0" sldId="279"/>
        </pc:sldMkLst>
      </pc:sldChg>
      <pc:sldChg chg="modSp modNotes">
        <pc:chgData name="Crystal Stewart" userId="" providerId="" clId="Web-{8AF4E236-D2FC-437F-B48F-57214DBB1A2D}" dt="2023-03-09T12:16:16.085" v="590"/>
        <pc:sldMkLst>
          <pc:docMk/>
          <pc:sldMk cId="0" sldId="280"/>
        </pc:sldMkLst>
        <pc:spChg chg="mod">
          <ac:chgData name="Crystal Stewart" userId="" providerId="" clId="Web-{8AF4E236-D2FC-437F-B48F-57214DBB1A2D}" dt="2023-03-09T12:15:54.162" v="585" actId="20577"/>
          <ac:spMkLst>
            <pc:docMk/>
            <pc:sldMk cId="0" sldId="280"/>
            <ac:spMk id="25" creationId="{0F333E9E-E897-7C94-480C-96963D273AE6}"/>
          </ac:spMkLst>
        </pc:spChg>
      </pc:sldChg>
      <pc:sldChg chg="modSp modNotes">
        <pc:chgData name="Crystal Stewart" userId="" providerId="" clId="Web-{8AF4E236-D2FC-437F-B48F-57214DBB1A2D}" dt="2023-03-09T12:11:48.687" v="549"/>
        <pc:sldMkLst>
          <pc:docMk/>
          <pc:sldMk cId="0" sldId="281"/>
        </pc:sldMkLst>
        <pc:spChg chg="mod">
          <ac:chgData name="Crystal Stewart" userId="" providerId="" clId="Web-{8AF4E236-D2FC-437F-B48F-57214DBB1A2D}" dt="2023-03-09T12:09:21.762" v="535" actId="1076"/>
          <ac:spMkLst>
            <pc:docMk/>
            <pc:sldMk cId="0" sldId="281"/>
            <ac:spMk id="402" creationId="{00000000-0000-0000-0000-000000000000}"/>
          </ac:spMkLst>
        </pc:spChg>
        <pc:spChg chg="mod">
          <ac:chgData name="Crystal Stewart" userId="" providerId="" clId="Web-{8AF4E236-D2FC-437F-B48F-57214DBB1A2D}" dt="2023-03-09T12:09:19.012" v="534" actId="1076"/>
          <ac:spMkLst>
            <pc:docMk/>
            <pc:sldMk cId="0" sldId="281"/>
            <ac:spMk id="403" creationId="{00000000-0000-0000-0000-000000000000}"/>
          </ac:spMkLst>
        </pc:spChg>
        <pc:spChg chg="mod">
          <ac:chgData name="Crystal Stewart" userId="" providerId="" clId="Web-{8AF4E236-D2FC-437F-B48F-57214DBB1A2D}" dt="2023-03-09T12:09:08.199" v="532" actId="1076"/>
          <ac:spMkLst>
            <pc:docMk/>
            <pc:sldMk cId="0" sldId="281"/>
            <ac:spMk id="404" creationId="{00000000-0000-0000-0000-000000000000}"/>
          </ac:spMkLst>
        </pc:spChg>
      </pc:sldChg>
      <pc:sldChg chg="modSp modNotes">
        <pc:chgData name="Crystal Stewart" userId="" providerId="" clId="Web-{8AF4E236-D2FC-437F-B48F-57214DBB1A2D}" dt="2023-03-09T12:32:25.406" v="1063" actId="20577"/>
        <pc:sldMkLst>
          <pc:docMk/>
          <pc:sldMk cId="0" sldId="282"/>
        </pc:sldMkLst>
        <pc:spChg chg="mod">
          <ac:chgData name="Crystal Stewart" userId="" providerId="" clId="Web-{8AF4E236-D2FC-437F-B48F-57214DBB1A2D}" dt="2023-03-09T12:32:21.046" v="1062" actId="20577"/>
          <ac:spMkLst>
            <pc:docMk/>
            <pc:sldMk cId="0" sldId="282"/>
            <ac:spMk id="410" creationId="{00000000-0000-0000-0000-000000000000}"/>
          </ac:spMkLst>
        </pc:spChg>
        <pc:spChg chg="mod">
          <ac:chgData name="Crystal Stewart" userId="" providerId="" clId="Web-{8AF4E236-D2FC-437F-B48F-57214DBB1A2D}" dt="2023-03-09T12:32:25.406" v="1063" actId="20577"/>
          <ac:spMkLst>
            <pc:docMk/>
            <pc:sldMk cId="0" sldId="282"/>
            <ac:spMk id="414" creationId="{00000000-0000-0000-0000-000000000000}"/>
          </ac:spMkLst>
        </pc:spChg>
      </pc:sldChg>
      <pc:sldChg chg="modSp modNotes">
        <pc:chgData name="Crystal Stewart" userId="" providerId="" clId="Web-{8AF4E236-D2FC-437F-B48F-57214DBB1A2D}" dt="2023-03-09T12:33:39.033" v="1072"/>
        <pc:sldMkLst>
          <pc:docMk/>
          <pc:sldMk cId="0" sldId="283"/>
        </pc:sldMkLst>
        <pc:spChg chg="mod">
          <ac:chgData name="Crystal Stewart" userId="" providerId="" clId="Web-{8AF4E236-D2FC-437F-B48F-57214DBB1A2D}" dt="2023-03-09T12:33:06.266" v="1070" actId="20577"/>
          <ac:spMkLst>
            <pc:docMk/>
            <pc:sldMk cId="0" sldId="283"/>
            <ac:spMk id="3" creationId="{9BAF0E74-44C2-D794-DAA2-EC42AF753186}"/>
          </ac:spMkLst>
        </pc:spChg>
      </pc:sldChg>
      <pc:sldChg chg="modNotes">
        <pc:chgData name="Crystal Stewart" userId="" providerId="" clId="Web-{8AF4E236-D2FC-437F-B48F-57214DBB1A2D}" dt="2023-03-09T12:33:49.080" v="1074"/>
        <pc:sldMkLst>
          <pc:docMk/>
          <pc:sldMk cId="0" sldId="284"/>
        </pc:sldMkLst>
      </pc:sldChg>
      <pc:sldChg chg="modNotes">
        <pc:chgData name="Crystal Stewart" userId="" providerId="" clId="Web-{8AF4E236-D2FC-437F-B48F-57214DBB1A2D}" dt="2023-03-09T12:36:08.989" v="1079"/>
        <pc:sldMkLst>
          <pc:docMk/>
          <pc:sldMk cId="0" sldId="285"/>
        </pc:sldMkLst>
      </pc:sldChg>
      <pc:sldChg chg="modNotes">
        <pc:chgData name="Crystal Stewart" userId="" providerId="" clId="Web-{8AF4E236-D2FC-437F-B48F-57214DBB1A2D}" dt="2023-03-09T12:40:27.871" v="1082"/>
        <pc:sldMkLst>
          <pc:docMk/>
          <pc:sldMk cId="0" sldId="286"/>
        </pc:sldMkLst>
      </pc:sldChg>
      <pc:sldChg chg="modNotes">
        <pc:chgData name="Crystal Stewart" userId="" providerId="" clId="Web-{8AF4E236-D2FC-437F-B48F-57214DBB1A2D}" dt="2023-03-09T12:40:16.042" v="1080"/>
        <pc:sldMkLst>
          <pc:docMk/>
          <pc:sldMk cId="0" sldId="287"/>
        </pc:sldMkLst>
      </pc:sldChg>
      <pc:sldChg chg="modNotes">
        <pc:chgData name="Crystal Stewart" userId="" providerId="" clId="Web-{8AF4E236-D2FC-437F-B48F-57214DBB1A2D}" dt="2023-03-09T12:41:29.497" v="1088"/>
        <pc:sldMkLst>
          <pc:docMk/>
          <pc:sldMk cId="0" sldId="288"/>
        </pc:sldMkLst>
      </pc:sldChg>
      <pc:sldChg chg="modNotes">
        <pc:chgData name="Crystal Stewart" userId="" providerId="" clId="Web-{8AF4E236-D2FC-437F-B48F-57214DBB1A2D}" dt="2023-03-09T12:42:50.359" v="1096"/>
        <pc:sldMkLst>
          <pc:docMk/>
          <pc:sldMk cId="0" sldId="289"/>
        </pc:sldMkLst>
      </pc:sldChg>
      <pc:sldChg chg="modNotes">
        <pc:chgData name="Crystal Stewart" userId="" providerId="" clId="Web-{8AF4E236-D2FC-437F-B48F-57214DBB1A2D}" dt="2023-03-09T12:44:44.940" v="1100"/>
        <pc:sldMkLst>
          <pc:docMk/>
          <pc:sldMk cId="0" sldId="290"/>
        </pc:sldMkLst>
      </pc:sldChg>
      <pc:sldChg chg="modNotes">
        <pc:chgData name="Crystal Stewart" userId="" providerId="" clId="Web-{8AF4E236-D2FC-437F-B48F-57214DBB1A2D}" dt="2023-03-09T12:45:10.487" v="1102"/>
        <pc:sldMkLst>
          <pc:docMk/>
          <pc:sldMk cId="0" sldId="291"/>
        </pc:sldMkLst>
      </pc:sldChg>
      <pc:sldChg chg="modNotes">
        <pc:chgData name="Crystal Stewart" userId="" providerId="" clId="Web-{8AF4E236-D2FC-437F-B48F-57214DBB1A2D}" dt="2023-03-09T12:25:33.005" v="653"/>
        <pc:sldMkLst>
          <pc:docMk/>
          <pc:sldMk cId="0" sldId="293"/>
        </pc:sldMkLst>
      </pc:sldChg>
      <pc:sldChg chg="addSp modSp modNotes">
        <pc:chgData name="Crystal Stewart" userId="" providerId="" clId="Web-{8AF4E236-D2FC-437F-B48F-57214DBB1A2D}" dt="2023-03-09T13:12:45.376" v="1484" actId="20577"/>
        <pc:sldMkLst>
          <pc:docMk/>
          <pc:sldMk cId="0" sldId="295"/>
        </pc:sldMkLst>
        <pc:spChg chg="add">
          <ac:chgData name="Crystal Stewart" userId="" providerId="" clId="Web-{8AF4E236-D2FC-437F-B48F-57214DBB1A2D}" dt="2023-03-09T13:12:41.048" v="1480"/>
          <ac:spMkLst>
            <pc:docMk/>
            <pc:sldMk cId="0" sldId="295"/>
            <ac:spMk id="3" creationId="{F7B268BE-82F2-20C5-7044-5827EDD49CAC}"/>
          </ac:spMkLst>
        </pc:spChg>
        <pc:spChg chg="add mod">
          <ac:chgData name="Crystal Stewart" userId="" providerId="" clId="Web-{8AF4E236-D2FC-437F-B48F-57214DBB1A2D}" dt="2023-03-09T13:12:45.376" v="1484" actId="20577"/>
          <ac:spMkLst>
            <pc:docMk/>
            <pc:sldMk cId="0" sldId="295"/>
            <ac:spMk id="5" creationId="{EF0D0E9F-8AE4-FA00-E274-35B9D8380EE2}"/>
          </ac:spMkLst>
        </pc:spChg>
        <pc:spChg chg="add">
          <ac:chgData name="Crystal Stewart" userId="" providerId="" clId="Web-{8AF4E236-D2FC-437F-B48F-57214DBB1A2D}" dt="2023-03-09T13:12:41.220" v="1482"/>
          <ac:spMkLst>
            <pc:docMk/>
            <pc:sldMk cId="0" sldId="295"/>
            <ac:spMk id="7" creationId="{D8D9ECF8-64EA-4459-85A0-06855136A5DD}"/>
          </ac:spMkLst>
        </pc:spChg>
        <pc:spChg chg="add">
          <ac:chgData name="Crystal Stewart" userId="" providerId="" clId="Web-{8AF4E236-D2FC-437F-B48F-57214DBB1A2D}" dt="2023-03-09T13:12:41.298" v="1483"/>
          <ac:spMkLst>
            <pc:docMk/>
            <pc:sldMk cId="0" sldId="295"/>
            <ac:spMk id="9" creationId="{2DCDB1E1-A1CB-2B4A-90A7-6D8DE07D675F}"/>
          </ac:spMkLst>
        </pc:spChg>
        <pc:spChg chg="mod">
          <ac:chgData name="Crystal Stewart" userId="" providerId="" clId="Web-{8AF4E236-D2FC-437F-B48F-57214DBB1A2D}" dt="2023-03-09T12:48:09.820" v="1136" actId="20577"/>
          <ac:spMkLst>
            <pc:docMk/>
            <pc:sldMk cId="0" sldId="295"/>
            <ac:spMk id="601" creationId="{00000000-0000-0000-0000-000000000000}"/>
          </ac:spMkLst>
        </pc:spChg>
        <pc:spChg chg="mod">
          <ac:chgData name="Crystal Stewart" userId="" providerId="" clId="Web-{8AF4E236-D2FC-437F-B48F-57214DBB1A2D}" dt="2023-03-09T12:48:29.930" v="1161" actId="20577"/>
          <ac:spMkLst>
            <pc:docMk/>
            <pc:sldMk cId="0" sldId="295"/>
            <ac:spMk id="602" creationId="{00000000-0000-0000-0000-000000000000}"/>
          </ac:spMkLst>
        </pc:spChg>
      </pc:sldChg>
      <pc:sldChg chg="addSp modSp modNotes">
        <pc:chgData name="Crystal Stewart" userId="" providerId="" clId="Web-{8AF4E236-D2FC-437F-B48F-57214DBB1A2D}" dt="2023-03-09T13:12:29.642" v="1479" actId="20577"/>
        <pc:sldMkLst>
          <pc:docMk/>
          <pc:sldMk cId="0" sldId="296"/>
        </pc:sldMkLst>
        <pc:spChg chg="add">
          <ac:chgData name="Crystal Stewart" userId="" providerId="" clId="Web-{8AF4E236-D2FC-437F-B48F-57214DBB1A2D}" dt="2023-03-09T13:12:08.204" v="1474"/>
          <ac:spMkLst>
            <pc:docMk/>
            <pc:sldMk cId="0" sldId="296"/>
            <ac:spMk id="3" creationId="{1278927C-AD7F-B132-53CF-A638D9115B40}"/>
          </ac:spMkLst>
        </pc:spChg>
        <pc:spChg chg="add mod">
          <ac:chgData name="Crystal Stewart" userId="" providerId="" clId="Web-{8AF4E236-D2FC-437F-B48F-57214DBB1A2D}" dt="2023-03-09T13:12:29.642" v="1479" actId="20577"/>
          <ac:spMkLst>
            <pc:docMk/>
            <pc:sldMk cId="0" sldId="296"/>
            <ac:spMk id="10" creationId="{D1D1928D-CDBC-8437-B1E0-F3FD9D94ECC8}"/>
          </ac:spMkLst>
        </pc:spChg>
        <pc:spChg chg="add">
          <ac:chgData name="Crystal Stewart" userId="" providerId="" clId="Web-{8AF4E236-D2FC-437F-B48F-57214DBB1A2D}" dt="2023-03-09T13:12:08.376" v="1476"/>
          <ac:spMkLst>
            <pc:docMk/>
            <pc:sldMk cId="0" sldId="296"/>
            <ac:spMk id="12" creationId="{BD5E1E44-6C9E-A52C-A76F-0666B686DF56}"/>
          </ac:spMkLst>
        </pc:spChg>
        <pc:spChg chg="add">
          <ac:chgData name="Crystal Stewart" userId="" providerId="" clId="Web-{8AF4E236-D2FC-437F-B48F-57214DBB1A2D}" dt="2023-03-09T13:12:08.454" v="1477"/>
          <ac:spMkLst>
            <pc:docMk/>
            <pc:sldMk cId="0" sldId="296"/>
            <ac:spMk id="14" creationId="{7E6FC917-E655-BA89-E6B2-D2346E145809}"/>
          </ac:spMkLst>
        </pc:spChg>
      </pc:sldChg>
      <pc:sldChg chg="modNotes">
        <pc:chgData name="Crystal Stewart" userId="" providerId="" clId="Web-{8AF4E236-D2FC-437F-B48F-57214DBB1A2D}" dt="2023-03-09T12:50:01.354" v="1167"/>
        <pc:sldMkLst>
          <pc:docMk/>
          <pc:sldMk cId="0" sldId="297"/>
        </pc:sldMkLst>
      </pc:sldChg>
      <pc:sldChg chg="modNotes">
        <pc:chgData name="Crystal Stewart" userId="" providerId="" clId="Web-{8AF4E236-D2FC-437F-B48F-57214DBB1A2D}" dt="2023-03-09T12:53:10.281" v="1169"/>
        <pc:sldMkLst>
          <pc:docMk/>
          <pc:sldMk cId="0" sldId="298"/>
        </pc:sldMkLst>
      </pc:sldChg>
      <pc:sldChg chg="modNotes">
        <pc:chgData name="Crystal Stewart" userId="" providerId="" clId="Web-{8AF4E236-D2FC-437F-B48F-57214DBB1A2D}" dt="2023-03-09T12:55:43.253" v="1227"/>
        <pc:sldMkLst>
          <pc:docMk/>
          <pc:sldMk cId="0" sldId="299"/>
        </pc:sldMkLst>
      </pc:sldChg>
      <pc:sldChg chg="addSp modSp modNotes">
        <pc:chgData name="Crystal Stewart" userId="" providerId="" clId="Web-{8AF4E236-D2FC-437F-B48F-57214DBB1A2D}" dt="2023-03-09T13:10:44.092" v="1473" actId="20577"/>
        <pc:sldMkLst>
          <pc:docMk/>
          <pc:sldMk cId="0" sldId="300"/>
        </pc:sldMkLst>
        <pc:spChg chg="add">
          <ac:chgData name="Crystal Stewart" userId="" providerId="" clId="Web-{8AF4E236-D2FC-437F-B48F-57214DBB1A2D}" dt="2023-03-09T13:10:39.780" v="1469"/>
          <ac:spMkLst>
            <pc:docMk/>
            <pc:sldMk cId="0" sldId="300"/>
            <ac:spMk id="3" creationId="{21BF7EDF-B880-33B7-7DAC-57E540B61125}"/>
          </ac:spMkLst>
        </pc:spChg>
        <pc:spChg chg="add mod">
          <ac:chgData name="Crystal Stewart" userId="" providerId="" clId="Web-{8AF4E236-D2FC-437F-B48F-57214DBB1A2D}" dt="2023-03-09T13:10:44.092" v="1473" actId="20577"/>
          <ac:spMkLst>
            <pc:docMk/>
            <pc:sldMk cId="0" sldId="300"/>
            <ac:spMk id="5" creationId="{B419E423-5ACB-1D98-CF81-C5559A008563}"/>
          </ac:spMkLst>
        </pc:spChg>
        <pc:spChg chg="add">
          <ac:chgData name="Crystal Stewart" userId="" providerId="" clId="Web-{8AF4E236-D2FC-437F-B48F-57214DBB1A2D}" dt="2023-03-09T13:10:39.967" v="1471"/>
          <ac:spMkLst>
            <pc:docMk/>
            <pc:sldMk cId="0" sldId="300"/>
            <ac:spMk id="7" creationId="{A342C14C-2A66-9751-DCD0-37084C99F38D}"/>
          </ac:spMkLst>
        </pc:spChg>
        <pc:spChg chg="add">
          <ac:chgData name="Crystal Stewart" userId="" providerId="" clId="Web-{8AF4E236-D2FC-437F-B48F-57214DBB1A2D}" dt="2023-03-09T13:10:40.061" v="1472"/>
          <ac:spMkLst>
            <pc:docMk/>
            <pc:sldMk cId="0" sldId="300"/>
            <ac:spMk id="9" creationId="{E2561A6F-8B31-6349-F1D4-8C4B90C1EC6C}"/>
          </ac:spMkLst>
        </pc:spChg>
        <pc:spChg chg="mod">
          <ac:chgData name="Crystal Stewart" userId="" providerId="" clId="Web-{8AF4E236-D2FC-437F-B48F-57214DBB1A2D}" dt="2023-03-09T13:05:47.710" v="1463" actId="20577"/>
          <ac:spMkLst>
            <pc:docMk/>
            <pc:sldMk cId="0" sldId="300"/>
            <ac:spMk id="676" creationId="{00000000-0000-0000-0000-000000000000}"/>
          </ac:spMkLst>
        </pc:spChg>
        <pc:spChg chg="mod">
          <ac:chgData name="Crystal Stewart" userId="" providerId="" clId="Web-{8AF4E236-D2FC-437F-B48F-57214DBB1A2D}" dt="2023-03-09T13:04:52.642" v="1420" actId="20577"/>
          <ac:spMkLst>
            <pc:docMk/>
            <pc:sldMk cId="0" sldId="300"/>
            <ac:spMk id="677" creationId="{00000000-0000-0000-0000-000000000000}"/>
          </ac:spMkLst>
        </pc:spChg>
      </pc:sldChg>
      <pc:sldChg chg="addSp modSp">
        <pc:chgData name="Crystal Stewart" userId="" providerId="" clId="Web-{8AF4E236-D2FC-437F-B48F-57214DBB1A2D}" dt="2023-03-09T13:10:36.279" v="1468" actId="20577"/>
        <pc:sldMkLst>
          <pc:docMk/>
          <pc:sldMk cId="0" sldId="303"/>
        </pc:sldMkLst>
        <pc:spChg chg="add">
          <ac:chgData name="Crystal Stewart" userId="" providerId="" clId="Web-{8AF4E236-D2FC-437F-B48F-57214DBB1A2D}" dt="2023-03-09T13:10:31.732" v="1464"/>
          <ac:spMkLst>
            <pc:docMk/>
            <pc:sldMk cId="0" sldId="303"/>
            <ac:spMk id="6" creationId="{EE325EB7-50CA-2CF9-DE55-A3C7FA4338BF}"/>
          </ac:spMkLst>
        </pc:spChg>
        <pc:spChg chg="add mod">
          <ac:chgData name="Crystal Stewart" userId="" providerId="" clId="Web-{8AF4E236-D2FC-437F-B48F-57214DBB1A2D}" dt="2023-03-09T13:10:36.279" v="1468" actId="20577"/>
          <ac:spMkLst>
            <pc:docMk/>
            <pc:sldMk cId="0" sldId="303"/>
            <ac:spMk id="8" creationId="{6120A9EA-4A88-88EA-1380-238220794D90}"/>
          </ac:spMkLst>
        </pc:spChg>
        <pc:spChg chg="add">
          <ac:chgData name="Crystal Stewart" userId="" providerId="" clId="Web-{8AF4E236-D2FC-437F-B48F-57214DBB1A2D}" dt="2023-03-09T13:10:31.904" v="1466"/>
          <ac:spMkLst>
            <pc:docMk/>
            <pc:sldMk cId="0" sldId="303"/>
            <ac:spMk id="10" creationId="{3B6D2658-24E5-0B19-B639-E166F5614CC6}"/>
          </ac:spMkLst>
        </pc:spChg>
        <pc:spChg chg="add">
          <ac:chgData name="Crystal Stewart" userId="" providerId="" clId="Web-{8AF4E236-D2FC-437F-B48F-57214DBB1A2D}" dt="2023-03-09T13:10:31.982" v="1467"/>
          <ac:spMkLst>
            <pc:docMk/>
            <pc:sldMk cId="0" sldId="303"/>
            <ac:spMk id="12" creationId="{B707F6F7-BE15-9251-66EA-385B23922938}"/>
          </ac:spMkLst>
        </pc:spChg>
      </pc:sldChg>
      <pc:sldChg chg="modNotes">
        <pc:chgData name="Crystal Stewart" userId="" providerId="" clId="Web-{8AF4E236-D2FC-437F-B48F-57214DBB1A2D}" dt="2023-03-09T12:31:45.905" v="1057"/>
        <pc:sldMkLst>
          <pc:docMk/>
          <pc:sldMk cId="1485704006" sldId="503"/>
        </pc:sldMkLst>
      </pc:sldChg>
      <pc:sldChg chg="modNotes">
        <pc:chgData name="Crystal Stewart" userId="" providerId="" clId="Web-{8AF4E236-D2FC-437F-B48F-57214DBB1A2D}" dt="2023-03-09T12:23:02.657" v="646"/>
        <pc:sldMkLst>
          <pc:docMk/>
          <pc:sldMk cId="1078057704" sldId="504"/>
        </pc:sldMkLst>
      </pc:sldChg>
      <pc:sldChg chg="modNotes">
        <pc:chgData name="Crystal Stewart" userId="" providerId="" clId="Web-{8AF4E236-D2FC-437F-B48F-57214DBB1A2D}" dt="2023-03-09T12:23:09.845" v="649"/>
        <pc:sldMkLst>
          <pc:docMk/>
          <pc:sldMk cId="2691794940" sldId="505"/>
        </pc:sldMkLst>
      </pc:sldChg>
      <pc:sldChg chg="modNotes">
        <pc:chgData name="Crystal Stewart" userId="" providerId="" clId="Web-{8AF4E236-D2FC-437F-B48F-57214DBB1A2D}" dt="2023-03-09T13:02:53.889" v="1414"/>
        <pc:sldMkLst>
          <pc:docMk/>
          <pc:sldMk cId="4062244930" sldId="507"/>
        </pc:sldMkLst>
      </pc:sldChg>
      <pc:sldChg chg="modNotes">
        <pc:chgData name="Crystal Stewart" userId="" providerId="" clId="Web-{8AF4E236-D2FC-437F-B48F-57214DBB1A2D}" dt="2023-03-08T20:15:37.810" v="146"/>
        <pc:sldMkLst>
          <pc:docMk/>
          <pc:sldMk cId="884497461" sldId="513"/>
        </pc:sldMkLst>
      </pc:sldChg>
      <pc:sldChg chg="modNotes">
        <pc:chgData name="Crystal Stewart" userId="" providerId="" clId="Web-{8AF4E236-D2FC-437F-B48F-57214DBB1A2D}" dt="2023-03-08T20:45:42.676" v="507"/>
        <pc:sldMkLst>
          <pc:docMk/>
          <pc:sldMk cId="2785689986" sldId="514"/>
        </pc:sldMkLst>
      </pc:sldChg>
      <pc:sldChg chg="modNotes">
        <pc:chgData name="Crystal Stewart" userId="" providerId="" clId="Web-{8AF4E236-D2FC-437F-B48F-57214DBB1A2D}" dt="2023-03-09T12:47:19.850" v="1115"/>
        <pc:sldMkLst>
          <pc:docMk/>
          <pc:sldMk cId="3908275064" sldId="516"/>
        </pc:sldMkLst>
      </pc:sldChg>
      <pc:sldChg chg="modNotes">
        <pc:chgData name="Crystal Stewart" userId="" providerId="" clId="Web-{8AF4E236-D2FC-437F-B48F-57214DBB1A2D}" dt="2023-03-09T12:22:46.547" v="628"/>
        <pc:sldMkLst>
          <pc:docMk/>
          <pc:sldMk cId="3113651295" sldId="517"/>
        </pc:sldMkLst>
      </pc:sldChg>
    </pc:docChg>
  </pc:docChgLst>
  <pc:docChgLst>
    <pc:chgData name="Crystal Stewart" userId="GKZZVnRSUXtTMPrb39Zri5wg64SiJQpaNi8UeT9rgak=" providerId="None" clId="Web-{8AF4E236-D2FC-437F-B48F-57214DBB1A2D}"/>
    <pc:docChg chg="modSld">
      <pc:chgData name="Crystal Stewart" userId="GKZZVnRSUXtTMPrb39Zri5wg64SiJQpaNi8UeT9rgak=" providerId="None" clId="Web-{8AF4E236-D2FC-437F-B48F-57214DBB1A2D}" dt="2023-03-09T12:08:53.152" v="1407" actId="20577"/>
      <pc:docMkLst>
        <pc:docMk/>
      </pc:docMkLst>
      <pc:sldChg chg="modNotes">
        <pc:chgData name="Crystal Stewart" userId="GKZZVnRSUXtTMPrb39Zri5wg64SiJQpaNi8UeT9rgak=" providerId="None" clId="Web-{8AF4E236-D2FC-437F-B48F-57214DBB1A2D}" dt="2023-03-08T14:55:14.596" v="0"/>
        <pc:sldMkLst>
          <pc:docMk/>
          <pc:sldMk cId="0" sldId="256"/>
        </pc:sldMkLst>
      </pc:sldChg>
      <pc:sldChg chg="modNotes">
        <pc:chgData name="Crystal Stewart" userId="GKZZVnRSUXtTMPrb39Zri5wg64SiJQpaNi8UeT9rgak=" providerId="None" clId="Web-{8AF4E236-D2FC-437F-B48F-57214DBB1A2D}" dt="2023-03-08T14:58:01.663" v="39"/>
        <pc:sldMkLst>
          <pc:docMk/>
          <pc:sldMk cId="0" sldId="257"/>
        </pc:sldMkLst>
      </pc:sldChg>
      <pc:sldChg chg="modNotes">
        <pc:chgData name="Crystal Stewart" userId="GKZZVnRSUXtTMPrb39Zri5wg64SiJQpaNi8UeT9rgak=" providerId="None" clId="Web-{8AF4E236-D2FC-437F-B48F-57214DBB1A2D}" dt="2023-03-08T15:08:25.226" v="93"/>
        <pc:sldMkLst>
          <pc:docMk/>
          <pc:sldMk cId="0" sldId="258"/>
        </pc:sldMkLst>
      </pc:sldChg>
      <pc:sldChg chg="modNotes">
        <pc:chgData name="Crystal Stewart" userId="GKZZVnRSUXtTMPrb39Zri5wg64SiJQpaNi8UeT9rgak=" providerId="None" clId="Web-{8AF4E236-D2FC-437F-B48F-57214DBB1A2D}" dt="2023-03-08T15:09:17.697" v="99"/>
        <pc:sldMkLst>
          <pc:docMk/>
          <pc:sldMk cId="0" sldId="259"/>
        </pc:sldMkLst>
      </pc:sldChg>
      <pc:sldChg chg="modNotes">
        <pc:chgData name="Crystal Stewart" userId="GKZZVnRSUXtTMPrb39Zri5wg64SiJQpaNi8UeT9rgak=" providerId="None" clId="Web-{8AF4E236-D2FC-437F-B48F-57214DBB1A2D}" dt="2023-03-08T15:10:01.463" v="105"/>
        <pc:sldMkLst>
          <pc:docMk/>
          <pc:sldMk cId="0" sldId="260"/>
        </pc:sldMkLst>
      </pc:sldChg>
      <pc:sldChg chg="modSp modNotes">
        <pc:chgData name="Crystal Stewart" userId="GKZZVnRSUXtTMPrb39Zri5wg64SiJQpaNi8UeT9rgak=" providerId="None" clId="Web-{8AF4E236-D2FC-437F-B48F-57214DBB1A2D}" dt="2023-03-08T15:22:12.436" v="242" actId="14100"/>
        <pc:sldMkLst>
          <pc:docMk/>
          <pc:sldMk cId="0" sldId="263"/>
        </pc:sldMkLst>
        <pc:spChg chg="mod">
          <ac:chgData name="Crystal Stewart" userId="GKZZVnRSUXtTMPrb39Zri5wg64SiJQpaNi8UeT9rgak=" providerId="None" clId="Web-{8AF4E236-D2FC-437F-B48F-57214DBB1A2D}" dt="2023-03-08T15:19:20.353" v="225" actId="20577"/>
          <ac:spMkLst>
            <pc:docMk/>
            <pc:sldMk cId="0" sldId="263"/>
            <ac:spMk id="3" creationId="{CBC13D55-8596-B279-439A-585E6E65481C}"/>
          </ac:spMkLst>
        </pc:spChg>
        <pc:spChg chg="mod">
          <ac:chgData name="Crystal Stewart" userId="GKZZVnRSUXtTMPrb39Zri5wg64SiJQpaNi8UeT9rgak=" providerId="None" clId="Web-{8AF4E236-D2FC-437F-B48F-57214DBB1A2D}" dt="2023-03-08T15:22:12.436" v="242" actId="14100"/>
          <ac:spMkLst>
            <pc:docMk/>
            <pc:sldMk cId="0" sldId="263"/>
            <ac:spMk id="20" creationId="{9353C9AD-034A-20EB-BB20-3C405679C65F}"/>
          </ac:spMkLst>
        </pc:spChg>
      </pc:sldChg>
      <pc:sldChg chg="modNotes">
        <pc:chgData name="Crystal Stewart" userId="GKZZVnRSUXtTMPrb39Zri5wg64SiJQpaNi8UeT9rgak=" providerId="None" clId="Web-{8AF4E236-D2FC-437F-B48F-57214DBB1A2D}" dt="2023-03-08T15:23:04.234" v="255"/>
        <pc:sldMkLst>
          <pc:docMk/>
          <pc:sldMk cId="0" sldId="264"/>
        </pc:sldMkLst>
      </pc:sldChg>
      <pc:sldChg chg="modNotes">
        <pc:chgData name="Crystal Stewart" userId="GKZZVnRSUXtTMPrb39Zri5wg64SiJQpaNi8UeT9rgak=" providerId="None" clId="Web-{8AF4E236-D2FC-437F-B48F-57214DBB1A2D}" dt="2023-03-08T15:24:14.189" v="276"/>
        <pc:sldMkLst>
          <pc:docMk/>
          <pc:sldMk cId="0" sldId="268"/>
        </pc:sldMkLst>
      </pc:sldChg>
      <pc:sldChg chg="modNotes">
        <pc:chgData name="Crystal Stewart" userId="GKZZVnRSUXtTMPrb39Zri5wg64SiJQpaNi8UeT9rgak=" providerId="None" clId="Web-{8AF4E236-D2FC-437F-B48F-57214DBB1A2D}" dt="2023-03-08T15:24:46.409" v="282"/>
        <pc:sldMkLst>
          <pc:docMk/>
          <pc:sldMk cId="0" sldId="269"/>
        </pc:sldMkLst>
      </pc:sldChg>
      <pc:sldChg chg="modNotes">
        <pc:chgData name="Crystal Stewart" userId="GKZZVnRSUXtTMPrb39Zri5wg64SiJQpaNi8UeT9rgak=" providerId="None" clId="Web-{8AF4E236-D2FC-437F-B48F-57214DBB1A2D}" dt="2023-03-08T15:25:34.082" v="291"/>
        <pc:sldMkLst>
          <pc:docMk/>
          <pc:sldMk cId="0" sldId="270"/>
        </pc:sldMkLst>
      </pc:sldChg>
      <pc:sldChg chg="delSp modSp delCm modNotes">
        <pc:chgData name="Crystal Stewart" userId="GKZZVnRSUXtTMPrb39Zri5wg64SiJQpaNi8UeT9rgak=" providerId="None" clId="Web-{8AF4E236-D2FC-437F-B48F-57214DBB1A2D}" dt="2023-03-08T16:30:21.795" v="1345"/>
        <pc:sldMkLst>
          <pc:docMk/>
          <pc:sldMk cId="0" sldId="271"/>
        </pc:sldMkLst>
        <pc:spChg chg="del">
          <ac:chgData name="Crystal Stewart" userId="GKZZVnRSUXtTMPrb39Zri5wg64SiJQpaNi8UeT9rgak=" providerId="None" clId="Web-{8AF4E236-D2FC-437F-B48F-57214DBB1A2D}" dt="2023-03-08T15:38:08.633" v="519"/>
          <ac:spMkLst>
            <pc:docMk/>
            <pc:sldMk cId="0" sldId="271"/>
            <ac:spMk id="2" creationId="{FFBFC99E-8FD7-ACFD-6C26-CE78777AE90D}"/>
          </ac:spMkLst>
        </pc:spChg>
        <pc:spChg chg="del">
          <ac:chgData name="Crystal Stewart" userId="GKZZVnRSUXtTMPrb39Zri5wg64SiJQpaNi8UeT9rgak=" providerId="None" clId="Web-{8AF4E236-D2FC-437F-B48F-57214DBB1A2D}" dt="2023-03-08T15:38:11.305" v="520"/>
          <ac:spMkLst>
            <pc:docMk/>
            <pc:sldMk cId="0" sldId="271"/>
            <ac:spMk id="3" creationId="{82AFAF03-F723-56E2-E17B-089F91C94F75}"/>
          </ac:spMkLst>
        </pc:spChg>
        <pc:spChg chg="mod">
          <ac:chgData name="Crystal Stewart" userId="GKZZVnRSUXtTMPrb39Zri5wg64SiJQpaNi8UeT9rgak=" providerId="None" clId="Web-{8AF4E236-D2FC-437F-B48F-57214DBB1A2D}" dt="2023-03-08T16:16:20.101" v="805" actId="1076"/>
          <ac:spMkLst>
            <pc:docMk/>
            <pc:sldMk cId="0" sldId="271"/>
            <ac:spMk id="5" creationId="{362A1850-C0A8-85D1-8222-BD3B302A701F}"/>
          </ac:spMkLst>
        </pc:spChg>
        <pc:spChg chg="mod">
          <ac:chgData name="Crystal Stewart" userId="GKZZVnRSUXtTMPrb39Zri5wg64SiJQpaNi8UeT9rgak=" providerId="None" clId="Web-{8AF4E236-D2FC-437F-B48F-57214DBB1A2D}" dt="2023-03-08T16:16:20.320" v="806" actId="1076"/>
          <ac:spMkLst>
            <pc:docMk/>
            <pc:sldMk cId="0" sldId="271"/>
            <ac:spMk id="6" creationId="{E6A350E5-2C39-3D4A-205F-239C388324F6}"/>
          </ac:spMkLst>
        </pc:spChg>
        <pc:spChg chg="del mod">
          <ac:chgData name="Crystal Stewart" userId="GKZZVnRSUXtTMPrb39Zri5wg64SiJQpaNi8UeT9rgak=" providerId="None" clId="Web-{8AF4E236-D2FC-437F-B48F-57214DBB1A2D}" dt="2023-03-08T15:54:06.909" v="649"/>
          <ac:spMkLst>
            <pc:docMk/>
            <pc:sldMk cId="0" sldId="271"/>
            <ac:spMk id="7" creationId="{FF459432-DD59-CF2C-A957-4880221661D0}"/>
          </ac:spMkLst>
        </pc:spChg>
        <pc:spChg chg="mod">
          <ac:chgData name="Crystal Stewart" userId="GKZZVnRSUXtTMPrb39Zri5wg64SiJQpaNi8UeT9rgak=" providerId="None" clId="Web-{8AF4E236-D2FC-437F-B48F-57214DBB1A2D}" dt="2023-03-08T15:28:01.258" v="328" actId="20577"/>
          <ac:spMkLst>
            <pc:docMk/>
            <pc:sldMk cId="0" sldId="271"/>
            <ac:spMk id="213" creationId="{00000000-0000-0000-0000-000000000000}"/>
          </ac:spMkLst>
        </pc:spChg>
      </pc:sldChg>
      <pc:sldChg chg="modSp modNotes">
        <pc:chgData name="Crystal Stewart" userId="GKZZVnRSUXtTMPrb39Zri5wg64SiJQpaNi8UeT9rgak=" providerId="None" clId="Web-{8AF4E236-D2FC-437F-B48F-57214DBB1A2D}" dt="2023-03-08T16:11:20.640" v="685"/>
        <pc:sldMkLst>
          <pc:docMk/>
          <pc:sldMk cId="0" sldId="272"/>
        </pc:sldMkLst>
        <pc:spChg chg="mod">
          <ac:chgData name="Crystal Stewart" userId="GKZZVnRSUXtTMPrb39Zri5wg64SiJQpaNi8UeT9rgak=" providerId="None" clId="Web-{8AF4E236-D2FC-437F-B48F-57214DBB1A2D}" dt="2023-03-08T15:52:10.562" v="590" actId="20577"/>
          <ac:spMkLst>
            <pc:docMk/>
            <pc:sldMk cId="0" sldId="272"/>
            <ac:spMk id="2" creationId="{6FF61266-ED49-B2BE-398B-274D5393F7D2}"/>
          </ac:spMkLst>
        </pc:spChg>
        <pc:spChg chg="mod">
          <ac:chgData name="Crystal Stewart" userId="GKZZVnRSUXtTMPrb39Zri5wg64SiJQpaNi8UeT9rgak=" providerId="None" clId="Web-{8AF4E236-D2FC-437F-B48F-57214DBB1A2D}" dt="2023-03-08T15:52:15.890" v="591" actId="20577"/>
          <ac:spMkLst>
            <pc:docMk/>
            <pc:sldMk cId="0" sldId="272"/>
            <ac:spMk id="3" creationId="{D90A56AE-2AEB-BCD4-910B-9EB4FD909D68}"/>
          </ac:spMkLst>
        </pc:spChg>
        <pc:spChg chg="mod">
          <ac:chgData name="Crystal Stewart" userId="GKZZVnRSUXtTMPrb39Zri5wg64SiJQpaNi8UeT9rgak=" providerId="None" clId="Web-{8AF4E236-D2FC-437F-B48F-57214DBB1A2D}" dt="2023-03-08T15:52:18.390" v="592" actId="20577"/>
          <ac:spMkLst>
            <pc:docMk/>
            <pc:sldMk cId="0" sldId="272"/>
            <ac:spMk id="4" creationId="{2FF6E0E7-4CF9-6E95-A39E-302AE441C1CD}"/>
          </ac:spMkLst>
        </pc:spChg>
        <pc:spChg chg="mod">
          <ac:chgData name="Crystal Stewart" userId="GKZZVnRSUXtTMPrb39Zri5wg64SiJQpaNi8UeT9rgak=" providerId="None" clId="Web-{8AF4E236-D2FC-437F-B48F-57214DBB1A2D}" dt="2023-03-08T15:52:25.203" v="595" actId="20577"/>
          <ac:spMkLst>
            <pc:docMk/>
            <pc:sldMk cId="0" sldId="272"/>
            <ac:spMk id="5" creationId="{93231917-3017-6FB7-7A22-8B7A98C920B5}"/>
          </ac:spMkLst>
        </pc:spChg>
        <pc:spChg chg="mod">
          <ac:chgData name="Crystal Stewart" userId="GKZZVnRSUXtTMPrb39Zri5wg64SiJQpaNi8UeT9rgak=" providerId="None" clId="Web-{8AF4E236-D2FC-437F-B48F-57214DBB1A2D}" dt="2023-03-08T15:52:20.859" v="593" actId="20577"/>
          <ac:spMkLst>
            <pc:docMk/>
            <pc:sldMk cId="0" sldId="272"/>
            <ac:spMk id="6" creationId="{12B96DB6-0499-6196-70FB-BB112AEF2CDA}"/>
          </ac:spMkLst>
        </pc:spChg>
        <pc:spChg chg="mod">
          <ac:chgData name="Crystal Stewart" userId="GKZZVnRSUXtTMPrb39Zri5wg64SiJQpaNi8UeT9rgak=" providerId="None" clId="Web-{8AF4E236-D2FC-437F-B48F-57214DBB1A2D}" dt="2023-03-08T15:46:02.771" v="542" actId="20577"/>
          <ac:spMkLst>
            <pc:docMk/>
            <pc:sldMk cId="0" sldId="272"/>
            <ac:spMk id="7" creationId="{5AA9AEA3-6FF4-AFA0-1D34-E4A4A49F0A77}"/>
          </ac:spMkLst>
        </pc:spChg>
        <pc:spChg chg="mod">
          <ac:chgData name="Crystal Stewart" userId="GKZZVnRSUXtTMPrb39Zri5wg64SiJQpaNi8UeT9rgak=" providerId="None" clId="Web-{8AF4E236-D2FC-437F-B48F-57214DBB1A2D}" dt="2023-03-08T15:41:14.998" v="534" actId="20577"/>
          <ac:spMkLst>
            <pc:docMk/>
            <pc:sldMk cId="0" sldId="272"/>
            <ac:spMk id="224" creationId="{00000000-0000-0000-0000-000000000000}"/>
          </ac:spMkLst>
        </pc:spChg>
      </pc:sldChg>
      <pc:sldChg chg="modSp modNotes">
        <pc:chgData name="Crystal Stewart" userId="GKZZVnRSUXtTMPrb39Zri5wg64SiJQpaNi8UeT9rgak=" providerId="None" clId="Web-{8AF4E236-D2FC-437F-B48F-57214DBB1A2D}" dt="2023-03-08T19:01:38.022" v="1405" actId="20577"/>
        <pc:sldMkLst>
          <pc:docMk/>
          <pc:sldMk cId="0" sldId="274"/>
        </pc:sldMkLst>
        <pc:spChg chg="mod">
          <ac:chgData name="Crystal Stewart" userId="GKZZVnRSUXtTMPrb39Zri5wg64SiJQpaNi8UeT9rgak=" providerId="None" clId="Web-{8AF4E236-D2FC-437F-B48F-57214DBB1A2D}" dt="2023-03-08T19:01:38.022" v="1405" actId="20577"/>
          <ac:spMkLst>
            <pc:docMk/>
            <pc:sldMk cId="0" sldId="274"/>
            <ac:spMk id="258" creationId="{00000000-0000-0000-0000-000000000000}"/>
          </ac:spMkLst>
        </pc:spChg>
        <pc:spChg chg="mod">
          <ac:chgData name="Crystal Stewart" userId="GKZZVnRSUXtTMPrb39Zri5wg64SiJQpaNi8UeT9rgak=" providerId="None" clId="Web-{8AF4E236-D2FC-437F-B48F-57214DBB1A2D}" dt="2023-03-08T19:00:21.582" v="1362" actId="20577"/>
          <ac:spMkLst>
            <pc:docMk/>
            <pc:sldMk cId="0" sldId="274"/>
            <ac:spMk id="259" creationId="{00000000-0000-0000-0000-000000000000}"/>
          </ac:spMkLst>
        </pc:spChg>
      </pc:sldChg>
      <pc:sldChg chg="modSp">
        <pc:chgData name="Crystal Stewart" userId="GKZZVnRSUXtTMPrb39Zri5wg64SiJQpaNi8UeT9rgak=" providerId="None" clId="Web-{8AF4E236-D2FC-437F-B48F-57214DBB1A2D}" dt="2023-03-09T12:08:53.152" v="1407" actId="20577"/>
        <pc:sldMkLst>
          <pc:docMk/>
          <pc:sldMk cId="0" sldId="281"/>
        </pc:sldMkLst>
        <pc:spChg chg="mod">
          <ac:chgData name="Crystal Stewart" userId="GKZZVnRSUXtTMPrb39Zri5wg64SiJQpaNi8UeT9rgak=" providerId="None" clId="Web-{8AF4E236-D2FC-437F-B48F-57214DBB1A2D}" dt="2023-03-09T12:08:53.152" v="1407" actId="20577"/>
          <ac:spMkLst>
            <pc:docMk/>
            <pc:sldMk cId="0" sldId="281"/>
            <ac:spMk id="404" creationId="{00000000-0000-0000-0000-000000000000}"/>
          </ac:spMkLst>
        </pc:spChg>
      </pc:sldChg>
      <pc:sldChg chg="modNotes">
        <pc:chgData name="Crystal Stewart" userId="GKZZVnRSUXtTMPrb39Zri5wg64SiJQpaNi8UeT9rgak=" providerId="None" clId="Web-{8AF4E236-D2FC-437F-B48F-57214DBB1A2D}" dt="2023-03-08T15:17:50.320" v="214"/>
        <pc:sldMkLst>
          <pc:docMk/>
          <pc:sldMk cId="1433046086" sldId="501"/>
        </pc:sldMkLst>
      </pc:sldChg>
      <pc:sldChg chg="modNotes">
        <pc:chgData name="Crystal Stewart" userId="GKZZVnRSUXtTMPrb39Zri5wg64SiJQpaNi8UeT9rgak=" providerId="None" clId="Web-{8AF4E236-D2FC-437F-B48F-57214DBB1A2D}" dt="2023-03-08T15:18:17.398" v="223"/>
        <pc:sldMkLst>
          <pc:docMk/>
          <pc:sldMk cId="2340970775" sldId="502"/>
        </pc:sldMkLst>
      </pc:sldChg>
      <pc:sldChg chg="modNotes">
        <pc:chgData name="Crystal Stewart" userId="GKZZVnRSUXtTMPrb39Zri5wg64SiJQpaNi8UeT9rgak=" providerId="None" clId="Web-{8AF4E236-D2FC-437F-B48F-57214DBB1A2D}" dt="2023-03-08T15:08:02.351" v="92"/>
        <pc:sldMkLst>
          <pc:docMk/>
          <pc:sldMk cId="2276180186" sldId="510"/>
        </pc:sldMkLst>
      </pc:sldChg>
      <pc:sldChg chg="addSp delSp modSp modNotes">
        <pc:chgData name="Crystal Stewart" userId="GKZZVnRSUXtTMPrb39Zri5wg64SiJQpaNi8UeT9rgak=" providerId="None" clId="Web-{8AF4E236-D2FC-437F-B48F-57214DBB1A2D}" dt="2023-03-08T15:06:58.537" v="88"/>
        <pc:sldMkLst>
          <pc:docMk/>
          <pc:sldMk cId="1612914943" sldId="511"/>
        </pc:sldMkLst>
        <pc:spChg chg="add del mod">
          <ac:chgData name="Crystal Stewart" userId="GKZZVnRSUXtTMPrb39Zri5wg64SiJQpaNi8UeT9rgak=" providerId="None" clId="Web-{8AF4E236-D2FC-437F-B48F-57214DBB1A2D}" dt="2023-03-08T15:06:18.989" v="54"/>
          <ac:spMkLst>
            <pc:docMk/>
            <pc:sldMk cId="1612914943" sldId="511"/>
            <ac:spMk id="3" creationId="{2774F266-74AD-795C-FEB6-46862D37B560}"/>
          </ac:spMkLst>
        </pc:spChg>
      </pc:sldChg>
      <pc:sldChg chg="modNotes">
        <pc:chgData name="Crystal Stewart" userId="GKZZVnRSUXtTMPrb39Zri5wg64SiJQpaNi8UeT9rgak=" providerId="None" clId="Web-{8AF4E236-D2FC-437F-B48F-57214DBB1A2D}" dt="2023-03-08T18:57:57.875" v="1350"/>
        <pc:sldMkLst>
          <pc:docMk/>
          <pc:sldMk cId="884497461" sldId="51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E3C714-E48C-4D64-3B94-00A7004EFF32}"/>
              </a:ext>
            </a:extLst>
          </p:cNvPr>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02E2BE22-6846-13BD-EA11-96DA5021341F}"/>
              </a:ext>
            </a:extLst>
          </p:cNvPr>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D7380185-7303-4BC8-A285-E03784E827C2}" type="datetimeFigureOut">
              <a:rPr lang="en-CA" smtClean="0"/>
              <a:t>2023-05-26</a:t>
            </a:fld>
            <a:endParaRPr lang="en-CA" dirty="0"/>
          </a:p>
        </p:txBody>
      </p:sp>
      <p:sp>
        <p:nvSpPr>
          <p:cNvPr id="4" name="Footer Placeholder 3">
            <a:extLst>
              <a:ext uri="{FF2B5EF4-FFF2-40B4-BE49-F238E27FC236}">
                <a16:creationId xmlns:a16="http://schemas.microsoft.com/office/drawing/2014/main" id="{4100EECC-E852-DC51-374F-E27B9ACD5D5E}"/>
              </a:ext>
            </a:extLst>
          </p:cNvPr>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EEDC1295-A4B9-3905-5010-CF9E82893875}"/>
              </a:ext>
            </a:extLst>
          </p:cNvPr>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EC0F4884-9DF4-45CB-95FA-59189457C2AC}" type="slidenum">
              <a:rPr lang="en-CA" smtClean="0"/>
              <a:t>‹#›</a:t>
            </a:fld>
            <a:endParaRPr lang="en-CA" dirty="0"/>
          </a:p>
        </p:txBody>
      </p:sp>
    </p:spTree>
    <p:extLst>
      <p:ext uri="{BB962C8B-B14F-4D97-AF65-F5344CB8AC3E}">
        <p14:creationId xmlns:p14="http://schemas.microsoft.com/office/powerpoint/2010/main" val="1866536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2" name="Slide Image Placeholder 4">
            <a:extLst>
              <a:ext uri="{FF2B5EF4-FFF2-40B4-BE49-F238E27FC236}">
                <a16:creationId xmlns:a16="http://schemas.microsoft.com/office/drawing/2014/main" id="{5918951B-53CB-15D7-02C7-5E28D4AE8899}"/>
              </a:ext>
            </a:extLst>
          </p:cNvPr>
          <p:cNvSpPr>
            <a:spLocks noGrp="1" noRot="1" noChangeAspect="1"/>
          </p:cNvSpPr>
          <p:nvPr>
            <p:ph type="sldImg" idx="2"/>
          </p:nvPr>
        </p:nvSpPr>
        <p:spPr>
          <a:xfrm>
            <a:off x="477838" y="460375"/>
            <a:ext cx="6143625" cy="3455988"/>
          </a:xfrm>
          <a:prstGeom prst="rect">
            <a:avLst/>
          </a:prstGeom>
          <a:noFill/>
          <a:ln w="12700">
            <a:solidFill>
              <a:prstClr val="black"/>
            </a:solidFill>
          </a:ln>
        </p:spPr>
        <p:txBody>
          <a:bodyPr vert="horz" lIns="99048" tIns="49524" rIns="99048" bIns="49524" rtlCol="0" anchor="ctr"/>
          <a:lstStyle/>
          <a:p>
            <a:endParaRPr lang="en-CA" dirty="0"/>
          </a:p>
        </p:txBody>
      </p:sp>
      <p:sp>
        <p:nvSpPr>
          <p:cNvPr id="14" name="Notes Placeholder 13">
            <a:extLst>
              <a:ext uri="{FF2B5EF4-FFF2-40B4-BE49-F238E27FC236}">
                <a16:creationId xmlns:a16="http://schemas.microsoft.com/office/drawing/2014/main" id="{A95C4F36-1819-7AA2-2971-A50F137AC9D8}"/>
              </a:ext>
            </a:extLst>
          </p:cNvPr>
          <p:cNvSpPr>
            <a:spLocks noGrp="1"/>
          </p:cNvSpPr>
          <p:nvPr>
            <p:ph type="body" sz="quarter" idx="3"/>
          </p:nvPr>
        </p:nvSpPr>
        <p:spPr>
          <a:xfrm>
            <a:off x="477838" y="4229101"/>
            <a:ext cx="6143625" cy="5442609"/>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174625" marR="0" lvl="0" indent="-174625" algn="l" rtl="0">
      <a:lnSpc>
        <a:spcPct val="100000"/>
      </a:lnSpc>
      <a:spcBef>
        <a:spcPts val="0"/>
      </a:spcBef>
      <a:spcAft>
        <a:spcPts val="0"/>
      </a:spcAft>
      <a:buClr>
        <a:srgbClr val="000000"/>
      </a:buClr>
      <a:buFont typeface="Arial" panose="020B0604020202020204" pitchFamily="34" charset="0"/>
      <a:buChar char="•"/>
      <a:defRPr sz="1200" b="0" i="0" u="none" strike="noStrike" cap="none">
        <a:solidFill>
          <a:srgbClr val="000000"/>
        </a:solidFill>
        <a:latin typeface="+mn-lt"/>
        <a:ea typeface="Abadi Extra Light" panose="020B0604020202020204" pitchFamily="34" charset="0"/>
        <a:cs typeface="Arial"/>
        <a:sym typeface="Arial"/>
      </a:defRPr>
    </a:lvl1pPr>
    <a:lvl2pPr marL="449263" marR="0" lvl="1" indent="-174625" algn="l" rtl="0">
      <a:lnSpc>
        <a:spcPct val="100000"/>
      </a:lnSpc>
      <a:spcBef>
        <a:spcPts val="0"/>
      </a:spcBef>
      <a:spcAft>
        <a:spcPts val="0"/>
      </a:spcAft>
      <a:buClr>
        <a:srgbClr val="000000"/>
      </a:buClr>
      <a:buFont typeface="Arial" panose="020B0604020202020204" pitchFamily="34" charset="0"/>
      <a:buChar char="•"/>
      <a:defRPr sz="1200" b="0" i="0" u="none" strike="noStrike" cap="none">
        <a:solidFill>
          <a:srgbClr val="000000"/>
        </a:solidFill>
        <a:latin typeface="+mn-lt"/>
        <a:ea typeface="Abadi Extra Light" panose="020B0604020202020204" pitchFamily="34" charset="0"/>
        <a:cs typeface="Arial"/>
        <a:sym typeface="Arial"/>
      </a:defRPr>
    </a:lvl2pPr>
    <a:lvl3pPr marL="900113" marR="0" lvl="2" indent="-174625" algn="l" rtl="0">
      <a:lnSpc>
        <a:spcPct val="100000"/>
      </a:lnSpc>
      <a:spcBef>
        <a:spcPts val="0"/>
      </a:spcBef>
      <a:spcAft>
        <a:spcPts val="0"/>
      </a:spcAft>
      <a:buClr>
        <a:srgbClr val="000000"/>
      </a:buClr>
      <a:buFont typeface="Arial" panose="020B0604020202020204" pitchFamily="34" charset="0"/>
      <a:buChar char="•"/>
      <a:defRPr sz="1200" b="0" i="0" u="none" strike="noStrike" cap="none">
        <a:solidFill>
          <a:srgbClr val="000000"/>
        </a:solidFill>
        <a:latin typeface="+mn-lt"/>
        <a:ea typeface="Abadi Extra Light" panose="020B0604020202020204" pitchFamily="34" charset="0"/>
        <a:cs typeface="Arial"/>
        <a:sym typeface="Arial"/>
      </a:defRPr>
    </a:lvl3pPr>
    <a:lvl4pPr marL="1349375" marR="0" lvl="3" indent="-174625" algn="l" rtl="0">
      <a:lnSpc>
        <a:spcPct val="100000"/>
      </a:lnSpc>
      <a:spcBef>
        <a:spcPts val="0"/>
      </a:spcBef>
      <a:spcAft>
        <a:spcPts val="0"/>
      </a:spcAft>
      <a:buClr>
        <a:srgbClr val="000000"/>
      </a:buClr>
      <a:buFont typeface="Arial" panose="020B0604020202020204" pitchFamily="34" charset="0"/>
      <a:buChar char="•"/>
      <a:defRPr sz="1200" b="0" i="0" u="none" strike="noStrike" cap="none">
        <a:solidFill>
          <a:srgbClr val="000000"/>
        </a:solidFill>
        <a:latin typeface="+mn-lt"/>
        <a:ea typeface="Abadi Extra Light" panose="020B0604020202020204" pitchFamily="34" charset="0"/>
        <a:cs typeface="Arial"/>
        <a:sym typeface="Arial"/>
      </a:defRPr>
    </a:lvl4pPr>
    <a:lvl5pPr marL="1800225" marR="0" lvl="4" indent="-174625" algn="l" rtl="0">
      <a:lnSpc>
        <a:spcPct val="100000"/>
      </a:lnSpc>
      <a:spcBef>
        <a:spcPts val="0"/>
      </a:spcBef>
      <a:spcAft>
        <a:spcPts val="0"/>
      </a:spcAft>
      <a:buClr>
        <a:srgbClr val="000000"/>
      </a:buClr>
      <a:buFont typeface="Arial" panose="020B0604020202020204" pitchFamily="34" charset="0"/>
      <a:buChar char="•"/>
      <a:defRPr sz="1200" b="0" i="0" u="none" strike="noStrike" cap="none">
        <a:solidFill>
          <a:srgbClr val="000000"/>
        </a:solidFill>
        <a:latin typeface="+mn-lt"/>
        <a:ea typeface="Abadi Extra Light" panose="020B0604020202020204" pitchFamily="34" charset="0"/>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lliancecpha.org/en/system/tdf/library/attachments/cpha012_-_ftr_and_covid_19_v2.pdf?file=1&amp;type=node&amp;id=44698"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6" name="Google Shape;26;p1: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latin typeface="Calibri" panose="020F0502020204030204" pitchFamily="34" charset="0"/>
                <a:cs typeface="Calibri" panose="020F0502020204030204" pitchFamily="34" charset="0"/>
              </a:rPr>
              <a:t>WELCOME</a:t>
            </a:r>
          </a:p>
          <a:p>
            <a:r>
              <a:rPr lang="en-US" dirty="0">
                <a:latin typeface="Calibri" panose="020F0502020204030204" pitchFamily="34" charset="0"/>
                <a:cs typeface="Calibri" panose="020F0502020204030204" pitchFamily="34" charset="0"/>
              </a:rPr>
              <a:t>Welcome the participants</a:t>
            </a:r>
          </a:p>
          <a:p>
            <a:r>
              <a:rPr lang="en-US" dirty="0">
                <a:latin typeface="Calibri" panose="020F0502020204030204" pitchFamily="34" charset="0"/>
                <a:cs typeface="Calibri" panose="020F0502020204030204" pitchFamily="34" charset="0"/>
              </a:rPr>
              <a:t>Introduce facilitators</a:t>
            </a:r>
          </a:p>
          <a:p>
            <a:r>
              <a:rPr lang="en-US" dirty="0">
                <a:cs typeface="Calibri"/>
              </a:rPr>
              <a:t>P</a:t>
            </a:r>
            <a:r>
              <a:rPr lang="en-US" dirty="0">
                <a:latin typeface="Calibri"/>
                <a:cs typeface="Calibri"/>
              </a:rPr>
              <a:t>rovide housekeeping and practical information</a:t>
            </a:r>
          </a:p>
        </p:txBody>
      </p:sp>
      <p:sp>
        <p:nvSpPr>
          <p:cNvPr id="5" name="Slide Image Placeholder 4">
            <a:extLst>
              <a:ext uri="{FF2B5EF4-FFF2-40B4-BE49-F238E27FC236}">
                <a16:creationId xmlns:a16="http://schemas.microsoft.com/office/drawing/2014/main" id="{1A4AD3C2-CF0F-EE25-17A3-1E540B65733D}"/>
              </a:ext>
            </a:extLst>
          </p:cNvPr>
          <p:cNvSpPr>
            <a:spLocks noGrp="1" noRot="1" noChangeAspect="1"/>
          </p:cNvSpPr>
          <p:nvPr>
            <p:ph type="sldImg"/>
          </p:nvPr>
        </p:nvSpPr>
        <p:spPr/>
      </p:sp>
      <p:sp>
        <p:nvSpPr>
          <p:cNvPr id="6" name="Google Shape;725;p48:notes">
            <a:extLst>
              <a:ext uri="{FF2B5EF4-FFF2-40B4-BE49-F238E27FC236}">
                <a16:creationId xmlns:a16="http://schemas.microsoft.com/office/drawing/2014/main" id="{0AF4B5C2-667D-ECF4-6C22-D7D8BA424408}"/>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1</a:t>
            </a:fld>
            <a:endParaRPr lang="en-US" sz="1200" dirty="0">
              <a:latin typeface="+mn-l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9" name="Google Shape;79;p6: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EXPLANATION </a:t>
            </a:r>
          </a:p>
          <a:p>
            <a:r>
              <a:rPr lang="en-US" dirty="0"/>
              <a:t>Present the slide</a:t>
            </a:r>
          </a:p>
          <a:p>
            <a:endParaRPr lang="en-US" dirty="0"/>
          </a:p>
        </p:txBody>
      </p:sp>
      <p:sp>
        <p:nvSpPr>
          <p:cNvPr id="3" name="Slide Image Placeholder 2">
            <a:extLst>
              <a:ext uri="{FF2B5EF4-FFF2-40B4-BE49-F238E27FC236}">
                <a16:creationId xmlns:a16="http://schemas.microsoft.com/office/drawing/2014/main" id="{033A7F02-B81F-749C-3607-D2D2ADC043DB}"/>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DBC82317-680D-E972-3A33-D9951F5D05B4}"/>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10</a:t>
            </a:fld>
            <a:endParaRPr lang="en-US" sz="1200" dirty="0">
              <a:latin typeface="+mn-l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6" name="Google Shape;86;p7: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ADAPT FOR CONTEXT</a:t>
            </a:r>
          </a:p>
          <a:p>
            <a:r>
              <a:rPr lang="en-US" dirty="0">
                <a:cs typeface="Calibri"/>
              </a:rPr>
              <a:t>The agenda based on the modules and sessions selected for the context.</a:t>
            </a:r>
          </a:p>
          <a:p>
            <a:r>
              <a:rPr lang="en-US" dirty="0">
                <a:cs typeface="Calibri"/>
              </a:rPr>
              <a:t>See the overall Case Management Facilitator's Guide for guidance on structuring the training. </a:t>
            </a:r>
          </a:p>
          <a:p>
            <a:pPr marL="0" indent="0">
              <a:buNone/>
            </a:pPr>
            <a:r>
              <a:rPr lang="en-US" dirty="0">
                <a:cs typeface="Calibri"/>
              </a:rPr>
              <a:t>_____________________________________________________________________________</a:t>
            </a:r>
          </a:p>
          <a:p>
            <a:endParaRPr lang="en-US" dirty="0"/>
          </a:p>
          <a:p>
            <a:pPr marL="0" indent="0">
              <a:buNone/>
            </a:pPr>
            <a:r>
              <a:rPr lang="en-US" b="1" dirty="0"/>
              <a:t>EXPLANATION </a:t>
            </a:r>
          </a:p>
          <a:p>
            <a:r>
              <a:rPr lang="en-US" dirty="0"/>
              <a:t>Present the agenda and timings</a:t>
            </a:r>
          </a:p>
        </p:txBody>
      </p:sp>
      <p:sp>
        <p:nvSpPr>
          <p:cNvPr id="3" name="Slide Image Placeholder 2">
            <a:extLst>
              <a:ext uri="{FF2B5EF4-FFF2-40B4-BE49-F238E27FC236}">
                <a16:creationId xmlns:a16="http://schemas.microsoft.com/office/drawing/2014/main" id="{620BE553-427E-5861-394F-755F4847A948}"/>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5DB146B6-0B72-029A-EA7A-19987309A536}"/>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11</a:t>
            </a:fld>
            <a:endParaRPr lang="en-US" sz="1200" dirty="0">
              <a:latin typeface="+mn-lt"/>
            </a:endParaRPr>
          </a:p>
        </p:txBody>
      </p:sp>
    </p:spTree>
    <p:extLst>
      <p:ext uri="{BB962C8B-B14F-4D97-AF65-F5344CB8AC3E}">
        <p14:creationId xmlns:p14="http://schemas.microsoft.com/office/powerpoint/2010/main" val="928819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6" name="Google Shape;86;p7: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ADAPT FOR CONTEXT</a:t>
            </a:r>
          </a:p>
          <a:p>
            <a:r>
              <a:rPr lang="en-US" dirty="0">
                <a:cs typeface="Calibri"/>
              </a:rPr>
              <a:t>The agenda based on the modules and sessions selected for the context.</a:t>
            </a:r>
          </a:p>
          <a:p>
            <a:r>
              <a:rPr lang="en-US" dirty="0"/>
              <a:t>See the overall Case Management Facilitator's Guide for guidance on structuring the training. </a:t>
            </a:r>
          </a:p>
          <a:p>
            <a:pPr marL="0" indent="0">
              <a:buNone/>
            </a:pPr>
            <a:r>
              <a:rPr lang="en-US" dirty="0"/>
              <a:t>______________________________________________________________________________</a:t>
            </a:r>
          </a:p>
          <a:p>
            <a:endParaRPr lang="en-US" dirty="0"/>
          </a:p>
          <a:p>
            <a:pPr marL="0" indent="0">
              <a:buNone/>
            </a:pPr>
            <a:r>
              <a:rPr lang="en-US" b="1" dirty="0"/>
              <a:t>EXPLANATION </a:t>
            </a:r>
          </a:p>
          <a:p>
            <a:r>
              <a:rPr lang="en-US" dirty="0"/>
              <a:t>Present the agenda and timings</a:t>
            </a:r>
          </a:p>
        </p:txBody>
      </p:sp>
      <p:sp>
        <p:nvSpPr>
          <p:cNvPr id="3" name="Slide Image Placeholder 2">
            <a:extLst>
              <a:ext uri="{FF2B5EF4-FFF2-40B4-BE49-F238E27FC236}">
                <a16:creationId xmlns:a16="http://schemas.microsoft.com/office/drawing/2014/main" id="{3402E73F-C557-B7F6-ACEC-6163B5E4DB86}"/>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AE1828FF-5A06-8907-7C26-BF844CED87CD}"/>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12</a:t>
            </a:fld>
            <a:endParaRPr lang="en-US" sz="1200" dirty="0">
              <a:latin typeface="+mn-lt"/>
            </a:endParaRPr>
          </a:p>
        </p:txBody>
      </p:sp>
    </p:spTree>
    <p:extLst>
      <p:ext uri="{BB962C8B-B14F-4D97-AF65-F5344CB8AC3E}">
        <p14:creationId xmlns:p14="http://schemas.microsoft.com/office/powerpoint/2010/main" val="4204483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3" name="Google Shape;93;p8: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EXPLANATION</a:t>
            </a:r>
          </a:p>
          <a:p>
            <a:r>
              <a:rPr lang="en-US" i="1" dirty="0"/>
              <a:t>The Minimum Standards for Child Protection in Humanitarian Action set the minimum standards for our work</a:t>
            </a:r>
          </a:p>
          <a:p>
            <a:pPr marL="448945" lvl="1"/>
            <a:r>
              <a:rPr lang="en-US" i="1" dirty="0">
                <a:cs typeface="Calibri"/>
              </a:rPr>
              <a:t>It includes four Standards particularly relevant to this training and our work with UASC</a:t>
            </a:r>
          </a:p>
          <a:p>
            <a:pPr lvl="1"/>
            <a:r>
              <a:rPr lang="en-US" i="1" dirty="0"/>
              <a:t>These standards are global and have been endorsed by the Alliance for Child Protection in Humanitarian Action and many organizations. </a:t>
            </a:r>
          </a:p>
          <a:p>
            <a:r>
              <a:rPr lang="en-US" dirty="0"/>
              <a:t>Present the slide</a:t>
            </a:r>
          </a:p>
          <a:p>
            <a:r>
              <a:rPr lang="en-US" i="1" dirty="0">
                <a:cs typeface="Calibri"/>
              </a:rPr>
              <a:t>There are also other guidance documents and standards available to support our work with UASC, a list of which is available on </a:t>
            </a:r>
            <a:r>
              <a:rPr lang="en-US" b="1" i="1" dirty="0">
                <a:cs typeface="Calibri"/>
              </a:rPr>
              <a:t>Workbook page 27: Resources for further reading</a:t>
            </a:r>
          </a:p>
        </p:txBody>
      </p:sp>
      <p:sp>
        <p:nvSpPr>
          <p:cNvPr id="3" name="Slide Image Placeholder 2">
            <a:extLst>
              <a:ext uri="{FF2B5EF4-FFF2-40B4-BE49-F238E27FC236}">
                <a16:creationId xmlns:a16="http://schemas.microsoft.com/office/drawing/2014/main" id="{22854B8B-EB59-B55B-0EEA-F8A4571E9E0A}"/>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09D3EDC6-5E08-E2FF-BDCE-88C053856F5D}"/>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13</a:t>
            </a:fld>
            <a:endParaRPr lang="en-US" sz="1200" dirty="0">
              <a:latin typeface="+mn-l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8" name="Google Shape;108;p9: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PREPARE</a:t>
            </a:r>
          </a:p>
          <a:p>
            <a:r>
              <a:rPr lang="en-US" dirty="0"/>
              <a:t>Print copies of the pre-training test. </a:t>
            </a:r>
          </a:p>
          <a:p>
            <a:pPr marL="0" indent="0">
              <a:buNone/>
            </a:pPr>
            <a:r>
              <a:rPr lang="en-US" dirty="0"/>
              <a:t>______________________________________________________________________________</a:t>
            </a:r>
          </a:p>
          <a:p>
            <a:pPr marL="0" indent="0">
              <a:buNone/>
            </a:pPr>
            <a:endParaRPr lang="en-US" dirty="0"/>
          </a:p>
          <a:p>
            <a:pPr marL="0" indent="0">
              <a:buNone/>
            </a:pPr>
            <a:r>
              <a:rPr lang="en-US" b="1" dirty="0"/>
              <a:t>INDIVIDUAL WORK (15 minutes)</a:t>
            </a:r>
          </a:p>
          <a:p>
            <a:r>
              <a:rPr lang="en-US" dirty="0">
                <a:cs typeface="Calibri"/>
              </a:rPr>
              <a:t>I’m now going to ask you to complete a pre training test. </a:t>
            </a:r>
          </a:p>
          <a:p>
            <a:r>
              <a:rPr lang="en-US" dirty="0">
                <a:cs typeface="Calibri"/>
              </a:rPr>
              <a:t>You have 15 minutes to complete this. </a:t>
            </a:r>
          </a:p>
          <a:p>
            <a:r>
              <a:rPr lang="en-US" dirty="0">
                <a:cs typeface="Calibri"/>
              </a:rPr>
              <a:t>The test will not be graded, and you will not be judged on how you perform in it. </a:t>
            </a:r>
          </a:p>
          <a:p>
            <a:r>
              <a:rPr lang="en-US" dirty="0">
                <a:cs typeface="Calibri"/>
              </a:rPr>
              <a:t>The purpose is to help us assess the effectiveness of the training.</a:t>
            </a:r>
          </a:p>
          <a:p>
            <a:r>
              <a:rPr lang="en-US" dirty="0">
                <a:cs typeface="Calibri"/>
              </a:rPr>
              <a:t>Share copies of the pre-training test.</a:t>
            </a:r>
          </a:p>
          <a:p>
            <a:r>
              <a:rPr lang="en-US" dirty="0">
                <a:cs typeface="Calibri"/>
              </a:rPr>
              <a:t>Give participants 15 minutes to complete the test.</a:t>
            </a:r>
          </a:p>
        </p:txBody>
      </p:sp>
      <p:sp>
        <p:nvSpPr>
          <p:cNvPr id="3" name="Slide Image Placeholder 2">
            <a:extLst>
              <a:ext uri="{FF2B5EF4-FFF2-40B4-BE49-F238E27FC236}">
                <a16:creationId xmlns:a16="http://schemas.microsoft.com/office/drawing/2014/main" id="{3560E240-F480-4041-E383-1DDF8872A6D5}"/>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599D866C-5186-83E8-26DD-C89709B6834C}"/>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14</a:t>
            </a:fld>
            <a:endParaRPr lang="en-US" sz="1200" dirty="0">
              <a:latin typeface="+mn-l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79425" y="4229101"/>
            <a:ext cx="6140450" cy="5442609"/>
          </a:xfrm>
          <a:prstGeom prst="rect">
            <a:avLst/>
          </a:prstGeom>
        </p:spPr>
        <p:txBody>
          <a:bodyPr/>
          <a:lstStyle/>
          <a:p>
            <a:pPr marL="0" indent="0">
              <a:buNone/>
            </a:pPr>
            <a:r>
              <a:rPr lang="en-US" b="1" dirty="0"/>
              <a:t>EXPLANATION</a:t>
            </a:r>
          </a:p>
          <a:p>
            <a:r>
              <a:rPr lang="en-US" i="1" dirty="0"/>
              <a:t>Now we will begin Module 1: Understanding the causes, impact and risks of family separation.</a:t>
            </a:r>
          </a:p>
          <a:p>
            <a:endParaRPr lang="en-CA" dirty="0"/>
          </a:p>
        </p:txBody>
      </p:sp>
      <p:sp>
        <p:nvSpPr>
          <p:cNvPr id="6" name="Slide Image Placeholder 5">
            <a:extLst>
              <a:ext uri="{FF2B5EF4-FFF2-40B4-BE49-F238E27FC236}">
                <a16:creationId xmlns:a16="http://schemas.microsoft.com/office/drawing/2014/main" id="{0F720C98-494C-1527-05B8-F60E936BA4AA}"/>
              </a:ext>
            </a:extLst>
          </p:cNvPr>
          <p:cNvSpPr>
            <a:spLocks noGrp="1" noRot="1" noChangeAspect="1"/>
          </p:cNvSpPr>
          <p:nvPr>
            <p:ph type="sldImg"/>
          </p:nvPr>
        </p:nvSpPr>
        <p:spPr/>
      </p:sp>
      <p:sp>
        <p:nvSpPr>
          <p:cNvPr id="7" name="Google Shape;725;p48:notes">
            <a:extLst>
              <a:ext uri="{FF2B5EF4-FFF2-40B4-BE49-F238E27FC236}">
                <a16:creationId xmlns:a16="http://schemas.microsoft.com/office/drawing/2014/main" id="{EEA3BD7B-CCCA-374E-66EE-90F2B3C9B6A5}"/>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15</a:t>
            </a:fld>
            <a:endParaRPr lang="en-US" sz="1200" dirty="0">
              <a:latin typeface="+mn-lt"/>
            </a:endParaRPr>
          </a:p>
        </p:txBody>
      </p:sp>
    </p:spTree>
    <p:extLst>
      <p:ext uri="{BB962C8B-B14F-4D97-AF65-F5344CB8AC3E}">
        <p14:creationId xmlns:p14="http://schemas.microsoft.com/office/powerpoint/2010/main" val="3947967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4" name="Google Shape;124;p11: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EXPLANATION</a:t>
            </a:r>
          </a:p>
          <a:p>
            <a:r>
              <a:rPr lang="en-US" dirty="0"/>
              <a:t>Present the slide</a:t>
            </a:r>
          </a:p>
        </p:txBody>
      </p:sp>
      <p:sp>
        <p:nvSpPr>
          <p:cNvPr id="3" name="Slide Image Placeholder 2">
            <a:extLst>
              <a:ext uri="{FF2B5EF4-FFF2-40B4-BE49-F238E27FC236}">
                <a16:creationId xmlns:a16="http://schemas.microsoft.com/office/drawing/2014/main" id="{C1240EFA-1B2E-CD91-47A4-A951D13BEBF2}"/>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B3D91FBB-6554-ECBC-BA5B-8B666EC72CB7}"/>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16</a:t>
            </a:fld>
            <a:endParaRPr lang="en-US" sz="1200" dirty="0">
              <a:latin typeface="+mn-l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8" name="Google Shape;138;p12: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EXPLANATION</a:t>
            </a:r>
          </a:p>
          <a:p>
            <a:r>
              <a:rPr lang="en-US" dirty="0"/>
              <a:t>Present the slide</a:t>
            </a:r>
          </a:p>
          <a:p>
            <a:r>
              <a:rPr lang="en-US" i="1" dirty="0"/>
              <a:t>Does anyone have any questions or comments?</a:t>
            </a:r>
          </a:p>
          <a:p>
            <a:endParaRPr lang="en-US" dirty="0"/>
          </a:p>
        </p:txBody>
      </p:sp>
      <p:sp>
        <p:nvSpPr>
          <p:cNvPr id="3" name="Slide Image Placeholder 2">
            <a:extLst>
              <a:ext uri="{FF2B5EF4-FFF2-40B4-BE49-F238E27FC236}">
                <a16:creationId xmlns:a16="http://schemas.microsoft.com/office/drawing/2014/main" id="{C599EDD7-6C92-3DD8-1C9B-E0BE1D866BC4}"/>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2AE752FB-9C52-45BA-4A19-B61EF53C6498}"/>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17</a:t>
            </a:fld>
            <a:endParaRPr lang="en-US" sz="1200" dirty="0">
              <a:latin typeface="+mn-l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5" name="Google Shape;165;p13: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cs typeface="Calibri"/>
              </a:rPr>
              <a:t>PREPARATION AND CONTEXTUALIZATION</a:t>
            </a:r>
            <a:endParaRPr lang="en-US" b="1" dirty="0"/>
          </a:p>
          <a:p>
            <a:r>
              <a:rPr lang="en-US" dirty="0"/>
              <a:t>Add the timings to the agenda</a:t>
            </a:r>
          </a:p>
          <a:p>
            <a:pPr marL="0" indent="0">
              <a:buNone/>
            </a:pPr>
            <a:r>
              <a:rPr lang="en-US" dirty="0"/>
              <a:t>______________________________________________________________________________</a:t>
            </a:r>
          </a:p>
          <a:p>
            <a:pPr marL="0" indent="0">
              <a:buNone/>
            </a:pPr>
            <a:endParaRPr lang="en-US" dirty="0"/>
          </a:p>
          <a:p>
            <a:pPr marL="0" indent="0">
              <a:buNone/>
            </a:pPr>
            <a:r>
              <a:rPr lang="en-US" b="1" dirty="0"/>
              <a:t>EXPLANATION </a:t>
            </a:r>
          </a:p>
          <a:p>
            <a:r>
              <a:rPr lang="en-US" dirty="0"/>
              <a:t>Present the slide</a:t>
            </a:r>
          </a:p>
        </p:txBody>
      </p:sp>
      <p:sp>
        <p:nvSpPr>
          <p:cNvPr id="3" name="Slide Image Placeholder 2">
            <a:extLst>
              <a:ext uri="{FF2B5EF4-FFF2-40B4-BE49-F238E27FC236}">
                <a16:creationId xmlns:a16="http://schemas.microsoft.com/office/drawing/2014/main" id="{FB3590F0-66F7-E63C-BDEB-920A36435509}"/>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FB955675-25F6-7B30-46C4-A2707D4482D2}"/>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18</a:t>
            </a:fld>
            <a:endParaRPr lang="en-US" sz="1200" dirty="0">
              <a:latin typeface="+mn-l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9" name="Google Shape;189;p14: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cs typeface="Calibri"/>
              </a:rPr>
              <a:t>EXPLANATION</a:t>
            </a:r>
          </a:p>
          <a:p>
            <a:r>
              <a:rPr lang="en-US" dirty="0"/>
              <a:t>Present the slide</a:t>
            </a:r>
          </a:p>
          <a:p>
            <a:r>
              <a:rPr lang="en-US" i="1" dirty="0">
                <a:cs typeface="Calibri"/>
              </a:rPr>
              <a:t>At the end of this session, participants should be able to:</a:t>
            </a:r>
            <a:endParaRPr lang="en-US" dirty="0">
              <a:cs typeface="Calibri"/>
            </a:endParaRPr>
          </a:p>
        </p:txBody>
      </p:sp>
      <p:sp>
        <p:nvSpPr>
          <p:cNvPr id="3" name="Slide Image Placeholder 2">
            <a:extLst>
              <a:ext uri="{FF2B5EF4-FFF2-40B4-BE49-F238E27FC236}">
                <a16:creationId xmlns:a16="http://schemas.microsoft.com/office/drawing/2014/main" id="{DA85DAA9-AF7B-93A2-B12C-E0F66A7680D8}"/>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62277323-44BB-5866-459C-4D2A49D3506D}"/>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19</a:t>
            </a:fld>
            <a:endParaRPr lang="en-US" sz="1200" dirty="0">
              <a:latin typeface="+mn-l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3" name="Google Shape;33;p2:notes"/>
          <p:cNvSpPr txBox="1">
            <a:spLocks noGrp="1"/>
          </p:cNvSpPr>
          <p:nvPr>
            <p:ph type="body" idx="1"/>
          </p:nvPr>
        </p:nvSpPr>
        <p:spPr>
          <a:xfrm>
            <a:off x="479425" y="460375"/>
            <a:ext cx="6140450" cy="9211335"/>
          </a:xfrm>
          <a:prstGeom prst="rect">
            <a:avLst/>
          </a:prstGeom>
        </p:spPr>
        <p:txBody>
          <a:bodyPr/>
          <a:lstStyle/>
          <a:p>
            <a:pPr>
              <a:buNone/>
            </a:pPr>
            <a:r>
              <a:rPr lang="en-US" b="1" dirty="0"/>
              <a:t>INTRODUCTION</a:t>
            </a:r>
          </a:p>
          <a:p>
            <a:r>
              <a:rPr lang="en-US" dirty="0">
                <a:cs typeface="Calibri"/>
              </a:rPr>
              <a:t>Welcome to this UASC and Case Management Training, which is part of Level 3 of the global training for child protection caseworkers in humanitarian settings. </a:t>
            </a:r>
          </a:p>
          <a:p>
            <a:pPr lvl="1"/>
            <a:r>
              <a:rPr lang="en-US" dirty="0"/>
              <a:t>This training is comprised of two modules and is around 3.5 days. </a:t>
            </a:r>
          </a:p>
          <a:p>
            <a:pPr marL="448945" lvl="1"/>
            <a:r>
              <a:rPr lang="en-US" dirty="0">
                <a:cs typeface="Calibri"/>
              </a:rPr>
              <a:t>This is module 1, and also includes the overall introduction to the training modules</a:t>
            </a:r>
          </a:p>
          <a:p>
            <a:pPr lvl="1"/>
            <a:r>
              <a:rPr lang="en-US" dirty="0"/>
              <a:t>Module 1 is titled: Understanding the Causes, Impact and Risks of Family Separation</a:t>
            </a:r>
          </a:p>
          <a:p>
            <a:r>
              <a:rPr lang="en-US" dirty="0"/>
              <a:t>The facilitation guidance can be found in the notes of each slide</a:t>
            </a:r>
          </a:p>
          <a:p>
            <a:pPr marL="448945" lvl="1"/>
            <a:r>
              <a:rPr lang="en-US" dirty="0">
                <a:cs typeface="Calibri"/>
              </a:rPr>
              <a:t>Any contextualization or preparation requirements are listed first</a:t>
            </a:r>
          </a:p>
          <a:p>
            <a:pPr marL="448945" lvl="1"/>
            <a:r>
              <a:rPr lang="en-US" dirty="0">
                <a:cs typeface="Calibri"/>
              </a:rPr>
              <a:t>Underneath those is the facilitation guidance for that slide</a:t>
            </a:r>
          </a:p>
          <a:p>
            <a:pPr marL="448945" lvl="1"/>
            <a:r>
              <a:rPr lang="en-US" dirty="0">
                <a:cs typeface="Calibri"/>
              </a:rPr>
              <a:t>The facilitation guidance includes instructions, prompts and key content to cover with each slide</a:t>
            </a:r>
          </a:p>
          <a:p>
            <a:pPr marL="448945" lvl="1"/>
            <a:r>
              <a:rPr lang="en-US" dirty="0">
                <a:cs typeface="Calibri"/>
              </a:rPr>
              <a:t> It also includes answers to any individual and group activities, where these are required</a:t>
            </a:r>
          </a:p>
          <a:p>
            <a:endParaRPr lang="en-US" dirty="0"/>
          </a:p>
          <a:p>
            <a:pPr>
              <a:buNone/>
            </a:pPr>
            <a:r>
              <a:rPr lang="en-US" b="1" dirty="0"/>
              <a:t>CONTEXTUALIZATION </a:t>
            </a:r>
          </a:p>
          <a:p>
            <a:r>
              <a:rPr lang="en-US" dirty="0"/>
              <a:t>It is important to take the following steps to contextualize this module before delivering it</a:t>
            </a:r>
          </a:p>
          <a:p>
            <a:r>
              <a:rPr lang="en-US" dirty="0">
                <a:highlight>
                  <a:srgbClr val="FFFF00"/>
                </a:highlight>
              </a:rPr>
              <a:t>Highlighted slide content requires contextualization</a:t>
            </a:r>
          </a:p>
          <a:p>
            <a:r>
              <a:rPr lang="en-US" dirty="0"/>
              <a:t>The slides requiring the most significant contextualization are flagged by having this indicated under the slide in the notes section. </a:t>
            </a:r>
          </a:p>
          <a:p>
            <a:r>
              <a:rPr lang="en-US" dirty="0">
                <a:cs typeface="Calibri"/>
              </a:rPr>
              <a:t>Session 4 in particular needs thorough contextualization in terms of adding in all of the relevant laws, policies and procedures that may affect caseworker’s day-to-day work</a:t>
            </a:r>
          </a:p>
          <a:p>
            <a:r>
              <a:rPr lang="en-US" dirty="0">
                <a:cs typeface="Calibri"/>
              </a:rPr>
              <a:t>The role of the caseworker in session 5 should be contextualized</a:t>
            </a:r>
          </a:p>
          <a:p>
            <a:r>
              <a:rPr lang="en-US" dirty="0">
                <a:cs typeface="Calibri"/>
              </a:rPr>
              <a:t>It will be helpful if the facilitator has some knowledge around the cultural and religious norms and practices related to family separation and caring for UASC among the affected population for session 3</a:t>
            </a:r>
          </a:p>
          <a:p>
            <a:r>
              <a:rPr lang="en-US" dirty="0">
                <a:cs typeface="Calibri"/>
              </a:rPr>
              <a:t>The case studies should be adapted as required to ensure that the key learning can be acquired through them is relevant to the context </a:t>
            </a:r>
          </a:p>
          <a:p>
            <a:endParaRPr lang="en-US" dirty="0"/>
          </a:p>
          <a:p>
            <a:pPr>
              <a:buNone/>
            </a:pPr>
            <a:r>
              <a:rPr lang="en-US" b="1" dirty="0"/>
              <a:t>PREPARATION</a:t>
            </a:r>
          </a:p>
          <a:p>
            <a:r>
              <a:rPr lang="en-US" dirty="0"/>
              <a:t>The following items are needed to deliver this module in a face-to-face training environment: </a:t>
            </a:r>
          </a:p>
          <a:p>
            <a:r>
              <a:rPr lang="en-US" dirty="0"/>
              <a:t>One participant workbook per participant</a:t>
            </a:r>
          </a:p>
          <a:p>
            <a:r>
              <a:rPr lang="en-US" dirty="0"/>
              <a:t>One feedback form per participant</a:t>
            </a:r>
          </a:p>
          <a:p>
            <a:r>
              <a:rPr lang="en-US" dirty="0"/>
              <a:t>One pre test and post test per participant</a:t>
            </a:r>
          </a:p>
          <a:p>
            <a:r>
              <a:rPr lang="en-US" dirty="0"/>
              <a:t>Projector and laptop</a:t>
            </a:r>
          </a:p>
          <a:p>
            <a:r>
              <a:rPr lang="en-US" dirty="0"/>
              <a:t>Flipchart, tape, and pens</a:t>
            </a:r>
          </a:p>
          <a:p>
            <a:r>
              <a:rPr lang="en-US" dirty="0"/>
              <a:t>One large diagram of the ecological model which can be stuck on the wall. </a:t>
            </a:r>
          </a:p>
          <a:p>
            <a:r>
              <a:rPr lang="en-US" dirty="0"/>
              <a:t>One A4 sign saying “true” and one saying “false”</a:t>
            </a:r>
          </a:p>
          <a:p>
            <a:r>
              <a:rPr lang="en-US" dirty="0"/>
              <a:t>Two colors of post it note (enough for a few post its of each color per participant)</a:t>
            </a:r>
          </a:p>
        </p:txBody>
      </p:sp>
      <p:sp>
        <p:nvSpPr>
          <p:cNvPr id="6" name="Google Shape;725;p48:notes">
            <a:extLst>
              <a:ext uri="{FF2B5EF4-FFF2-40B4-BE49-F238E27FC236}">
                <a16:creationId xmlns:a16="http://schemas.microsoft.com/office/drawing/2014/main" id="{E1524472-0086-343C-899A-4E8ED3C90809}"/>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2</a:t>
            </a:fld>
            <a:endParaRPr lang="en-US" sz="1200" dirty="0">
              <a:latin typeface="+mn-l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2" name="Google Shape;202;p15: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EXPLANATION</a:t>
            </a:r>
          </a:p>
          <a:p>
            <a:r>
              <a:rPr lang="en-US" dirty="0">
                <a:cs typeface="Calibri"/>
              </a:rPr>
              <a:t>Ask a participant to volunteer to read </a:t>
            </a:r>
            <a:r>
              <a:rPr lang="en-US" b="1" dirty="0">
                <a:cs typeface="Calibri"/>
              </a:rPr>
              <a:t>Standard 13 UASC of the Minimum Standards for Child Protection in Humanitarian Action</a:t>
            </a:r>
            <a:r>
              <a:rPr lang="en-US" dirty="0">
                <a:cs typeface="Calibri"/>
              </a:rPr>
              <a:t> aloud.</a:t>
            </a:r>
          </a:p>
          <a:p>
            <a:r>
              <a:rPr lang="en-US" dirty="0">
                <a:cs typeface="Calibri"/>
              </a:rPr>
              <a:t>Standard 13 is part of the Pillar 2 ‘Standards on child protection risks’. It includes</a:t>
            </a:r>
          </a:p>
          <a:p>
            <a:pPr marL="448945" lvl="1"/>
            <a:r>
              <a:rPr lang="en-US" dirty="0">
                <a:cs typeface="Calibri"/>
              </a:rPr>
              <a:t>the minimum standards for UASC programming</a:t>
            </a:r>
          </a:p>
          <a:p>
            <a:pPr marL="448945" lvl="1"/>
            <a:r>
              <a:rPr lang="en-US" dirty="0">
                <a:cs typeface="Calibri"/>
              </a:rPr>
              <a:t>standards and guidance on interventions for individual UASC as part of case management</a:t>
            </a:r>
          </a:p>
          <a:p>
            <a:r>
              <a:rPr lang="en-US" dirty="0">
                <a:cs typeface="Calibri"/>
              </a:rPr>
              <a:t>In this session, we are going to discuss the definitions of UASC</a:t>
            </a:r>
          </a:p>
        </p:txBody>
      </p:sp>
      <p:sp>
        <p:nvSpPr>
          <p:cNvPr id="3" name="Slide Image Placeholder 2">
            <a:extLst>
              <a:ext uri="{FF2B5EF4-FFF2-40B4-BE49-F238E27FC236}">
                <a16:creationId xmlns:a16="http://schemas.microsoft.com/office/drawing/2014/main" id="{D2BFDC87-7968-6E7B-43EF-679C1C997DDF}"/>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69E06AB4-0690-B96D-396F-87A490F5EE37}"/>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20</a:t>
            </a:fld>
            <a:endParaRPr lang="en-US" sz="1200" dirty="0">
              <a:latin typeface="+mn-l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10" name="Google Shape;210;p16: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PLENARY DISCUSSION</a:t>
            </a:r>
          </a:p>
          <a:p>
            <a:r>
              <a:rPr lang="en-US" dirty="0">
                <a:cs typeface="Calibri"/>
              </a:rPr>
              <a:t>Facilitate a discussion on the concepts related to family separation as relevant in the context. </a:t>
            </a:r>
          </a:p>
          <a:p>
            <a:r>
              <a:rPr lang="en-US" dirty="0">
                <a:cs typeface="Calibri"/>
              </a:rPr>
              <a:t>Ask how participants define these concepts.</a:t>
            </a:r>
          </a:p>
          <a:p>
            <a:r>
              <a:rPr lang="en-US" dirty="0">
                <a:cs typeface="Calibri"/>
              </a:rPr>
              <a:t>Ask if they know about any country-specific legal definitions to define these terms or concepts.</a:t>
            </a:r>
          </a:p>
          <a:p>
            <a:pPr marL="0" indent="0">
              <a:buNone/>
            </a:pPr>
            <a:endParaRPr lang="en-US" dirty="0">
              <a:cs typeface="Calibri"/>
            </a:endParaRPr>
          </a:p>
          <a:p>
            <a:pPr marL="0" indent="0">
              <a:buNone/>
            </a:pPr>
            <a:r>
              <a:rPr lang="en-US" b="1" dirty="0">
                <a:cs typeface="Calibri"/>
              </a:rPr>
              <a:t>PROPOSED RESPONSE</a:t>
            </a:r>
          </a:p>
          <a:p>
            <a:pPr marL="0" indent="0">
              <a:buNone/>
            </a:pPr>
            <a:endParaRPr lang="en-US" dirty="0">
              <a:cs typeface="Calibri"/>
            </a:endParaRPr>
          </a:p>
          <a:p>
            <a:r>
              <a:rPr lang="en-US" dirty="0">
                <a:cs typeface="Calibri"/>
              </a:rPr>
              <a:t>By family separation, we are referring to the separation of children from their parents, families, and primary caregivers during an emergency. There are many reasons why children become separated from their families which we will discuss more in the next session. However, separation primarily occurs in two ways: accidental separation and deliberate separation. When fleeing from immediate danger or during an evacuation or unexpected natural disaster, or getting lost while on the move are all examples of </a:t>
            </a:r>
            <a:r>
              <a:rPr lang="en-US" u="sng" dirty="0">
                <a:cs typeface="Calibri"/>
              </a:rPr>
              <a:t>accidental</a:t>
            </a:r>
            <a:r>
              <a:rPr lang="en-US" dirty="0">
                <a:cs typeface="Calibri"/>
              </a:rPr>
              <a:t> separation. When children are abandoned/left behind or given over to the care of another individual or a residential center, perhaps in the belief that they will have a better chance of survival or access to services is considered a type of </a:t>
            </a:r>
            <a:r>
              <a:rPr lang="en-US" u="sng" dirty="0">
                <a:cs typeface="Calibri"/>
              </a:rPr>
              <a:t>deliberate</a:t>
            </a:r>
            <a:r>
              <a:rPr lang="en-US" dirty="0">
                <a:cs typeface="Calibri"/>
              </a:rPr>
              <a:t> separation. All types of family separation have a long-term impact on the safety and wellbeing of the child. </a:t>
            </a:r>
          </a:p>
          <a:p>
            <a:endParaRPr lang="en-US" dirty="0">
              <a:cs typeface="Calibri"/>
            </a:endParaRPr>
          </a:p>
          <a:p>
            <a:pPr marL="0" indent="0">
              <a:buNone/>
            </a:pPr>
            <a:r>
              <a:rPr lang="en-US" dirty="0">
                <a:cs typeface="Calibri"/>
              </a:rPr>
              <a:t>Source: </a:t>
            </a:r>
            <a:r>
              <a:rPr lang="en-US" i="1" dirty="0">
                <a:cs typeface="Calibri"/>
              </a:rPr>
              <a:t>Interagency Guiding Principles on Unaccompanied and Separated Children</a:t>
            </a:r>
          </a:p>
          <a:p>
            <a:pPr marL="0" indent="0">
              <a:buNone/>
            </a:pPr>
            <a:endParaRPr lang="en-US" i="1" dirty="0">
              <a:cs typeface="Calibri"/>
            </a:endParaRPr>
          </a:p>
          <a:p>
            <a:r>
              <a:rPr lang="en-US" i="1" dirty="0">
                <a:cs typeface="Calibri"/>
              </a:rPr>
              <a:t>In the next slide, we will look at key definitions for an orphan, unaccompanied and separated child.</a:t>
            </a:r>
          </a:p>
        </p:txBody>
      </p:sp>
      <p:sp>
        <p:nvSpPr>
          <p:cNvPr id="3" name="Slide Image Placeholder 2">
            <a:extLst>
              <a:ext uri="{FF2B5EF4-FFF2-40B4-BE49-F238E27FC236}">
                <a16:creationId xmlns:a16="http://schemas.microsoft.com/office/drawing/2014/main" id="{87D1CDB1-E84C-DE6C-2F72-461A37631A09}"/>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62755EAD-4F11-AD7A-931D-48FEE322FD79}"/>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21</a:t>
            </a:fld>
            <a:endParaRPr lang="en-US" sz="1200" dirty="0">
              <a:latin typeface="+mn-l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1" name="Google Shape;221;p17: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EXPLANATION</a:t>
            </a:r>
          </a:p>
          <a:p>
            <a:r>
              <a:rPr lang="en-US" dirty="0"/>
              <a:t>Present the slide</a:t>
            </a:r>
          </a:p>
          <a:p>
            <a:r>
              <a:rPr lang="en-US" dirty="0"/>
              <a:t>Guide participants to </a:t>
            </a:r>
            <a:r>
              <a:rPr lang="en-US" b="1" dirty="0"/>
              <a:t>Workbook page 7: Definitions</a:t>
            </a:r>
          </a:p>
          <a:p>
            <a:r>
              <a:rPr lang="en-US" i="1" dirty="0">
                <a:cs typeface="Calibri"/>
              </a:rPr>
              <a:t>These definitions are from the UN CRC, Minimum Standards on Child Protection in Humanitarian Action, the Field Handbook on UASC, and Interagency Guiding Principles on UASC</a:t>
            </a:r>
          </a:p>
          <a:p>
            <a:r>
              <a:rPr lang="en-US" i="1" dirty="0"/>
              <a:t>Unaccompanied children can be residing: </a:t>
            </a:r>
          </a:p>
          <a:p>
            <a:pPr lvl="1"/>
            <a:r>
              <a:rPr lang="en-US" i="1" dirty="0"/>
              <a:t>alone</a:t>
            </a:r>
          </a:p>
          <a:p>
            <a:pPr lvl="1"/>
            <a:r>
              <a:rPr lang="en-US" i="1" dirty="0"/>
              <a:t>with siblings or other peers</a:t>
            </a:r>
          </a:p>
          <a:p>
            <a:pPr lvl="1"/>
            <a:r>
              <a:rPr lang="en-US" i="1" dirty="0"/>
              <a:t>in formal or informal care</a:t>
            </a:r>
          </a:p>
          <a:p>
            <a:pPr lvl="1"/>
            <a:r>
              <a:rPr lang="en-US" i="1" dirty="0"/>
              <a:t>with a hosting family, usually called a foster family (these family members are not related to the child by blood and may be known or unknown to the child prior to the separation with her/his parents/ caregiver)</a:t>
            </a:r>
          </a:p>
          <a:p>
            <a:pPr lvl="1"/>
            <a:r>
              <a:rPr lang="en-US" i="1" dirty="0"/>
              <a:t>in institutional care</a:t>
            </a:r>
          </a:p>
          <a:p>
            <a:pPr marL="0" indent="0">
              <a:buNone/>
            </a:pPr>
            <a:endParaRPr lang="en-US" i="1" dirty="0"/>
          </a:p>
          <a:p>
            <a:pPr marL="0" indent="0">
              <a:buNone/>
            </a:pPr>
            <a:r>
              <a:rPr lang="en-US" b="1" dirty="0"/>
              <a:t>PLENARY DISCUSSION</a:t>
            </a:r>
          </a:p>
          <a:p>
            <a:r>
              <a:rPr lang="en-US" i="1" dirty="0"/>
              <a:t>What do you find challenging regarding the definition of UAC? </a:t>
            </a:r>
          </a:p>
          <a:p>
            <a:pPr lvl="1"/>
            <a:r>
              <a:rPr lang="en-US" dirty="0"/>
              <a:t>Explain who, “by law or custom, is responsible” to care for a child</a:t>
            </a:r>
          </a:p>
          <a:p>
            <a:pPr lvl="1"/>
            <a:r>
              <a:rPr lang="en-US" i="1" dirty="0"/>
              <a:t>This varies in different countries, regions and cultures and depends on legislation and/or socio-cultural and/or religious norms. </a:t>
            </a:r>
          </a:p>
          <a:p>
            <a:pPr lvl="1"/>
            <a:r>
              <a:rPr lang="en-US" i="1" dirty="0"/>
              <a:t>This definition could be challenging sometimes in certain contexts, because: </a:t>
            </a:r>
          </a:p>
          <a:p>
            <a:pPr lvl="2"/>
            <a:r>
              <a:rPr lang="en-US" i="1" dirty="0"/>
              <a:t>Who is responsible ‘by law’ to care for a child may not be defined in the national law; and/or </a:t>
            </a:r>
          </a:p>
          <a:p>
            <a:pPr lvl="2"/>
            <a:r>
              <a:rPr lang="en-US" i="1" dirty="0"/>
              <a:t>who is responsible to care for a child ‘by custom’ may not be clearly defined and could be differently understood within communities.  </a:t>
            </a:r>
          </a:p>
          <a:p>
            <a:r>
              <a:rPr lang="en-US" i="1" dirty="0"/>
              <a:t>How does the term by "law or by custom” apply in our context?</a:t>
            </a:r>
          </a:p>
          <a:p>
            <a:endParaRPr lang="en-US" i="1" dirty="0"/>
          </a:p>
          <a:p>
            <a:pPr marL="0" indent="0">
              <a:buNone/>
            </a:pPr>
            <a:r>
              <a:rPr lang="en-US" b="1" dirty="0"/>
              <a:t>CONTINUED </a:t>
            </a:r>
            <a:r>
              <a:rPr lang="en-US" b="1" dirty="0">
                <a:sym typeface="Wingdings" panose="05000000000000000000" pitchFamily="2" charset="2"/>
              </a:rPr>
              <a:t></a:t>
            </a:r>
            <a:endParaRPr lang="en-US" b="1" dirty="0"/>
          </a:p>
        </p:txBody>
      </p:sp>
      <p:sp>
        <p:nvSpPr>
          <p:cNvPr id="3" name="Slide Image Placeholder 2">
            <a:extLst>
              <a:ext uri="{FF2B5EF4-FFF2-40B4-BE49-F238E27FC236}">
                <a16:creationId xmlns:a16="http://schemas.microsoft.com/office/drawing/2014/main" id="{95D8EB8A-45E6-9B7E-2E8C-649FC399CD5A}"/>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AFB583E8-0CEE-6CF3-47B8-9A7E947FA19B}"/>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22</a:t>
            </a:fld>
            <a:endParaRPr lang="en-US" sz="1200" dirty="0">
              <a:latin typeface="+mn-l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1" name="Google Shape;221;p17:notes"/>
          <p:cNvSpPr txBox="1">
            <a:spLocks noGrp="1"/>
          </p:cNvSpPr>
          <p:nvPr>
            <p:ph type="body" idx="1"/>
          </p:nvPr>
        </p:nvSpPr>
        <p:spPr>
          <a:xfrm>
            <a:off x="479425" y="460375"/>
            <a:ext cx="6140450" cy="9211335"/>
          </a:xfrm>
          <a:prstGeom prst="rect">
            <a:avLst/>
          </a:prstGeom>
        </p:spPr>
        <p:txBody>
          <a:bodyPr/>
          <a:lstStyle/>
          <a:p>
            <a:pPr marL="0" indent="0">
              <a:buNone/>
            </a:pPr>
            <a:r>
              <a:rPr lang="en-US" b="1" dirty="0"/>
              <a:t>EXPLANATION</a:t>
            </a:r>
          </a:p>
          <a:p>
            <a:r>
              <a:rPr lang="en-US" i="1" dirty="0"/>
              <a:t>Separated children are</a:t>
            </a:r>
          </a:p>
          <a:p>
            <a:pPr lvl="1"/>
            <a:r>
              <a:rPr lang="en-US" i="1" dirty="0"/>
              <a:t>separated from their primary caregivers with whom they were living prior to the crisis </a:t>
            </a:r>
          </a:p>
          <a:p>
            <a:pPr marL="448945" lvl="1"/>
            <a:r>
              <a:rPr lang="en-US" i="1" dirty="0">
                <a:cs typeface="Calibri"/>
              </a:rPr>
              <a:t>but are in the formal or informal care of other (extended) family members</a:t>
            </a:r>
          </a:p>
          <a:p>
            <a:pPr marL="448945" lvl="1"/>
            <a:r>
              <a:rPr lang="en-US" i="1" dirty="0">
                <a:cs typeface="Calibri"/>
              </a:rPr>
              <a:t>Sometimes, when children are cared for by extended family members, this is not perceived as ‘family separation’ within the community, as it is common practice within most communities to provide (temporary) care for other children in the family </a:t>
            </a:r>
          </a:p>
          <a:p>
            <a:r>
              <a:rPr lang="en-US" i="1" dirty="0"/>
              <a:t>Some UASC are well protected and live in a safe environment </a:t>
            </a:r>
          </a:p>
          <a:p>
            <a:r>
              <a:rPr lang="en-US" i="1" dirty="0">
                <a:cs typeface="Calibri"/>
              </a:rPr>
              <a:t>Others are not and due to the absence of primary caregivers, they may be vulnerable and at greater risk of abuse, exploitation or violence</a:t>
            </a:r>
          </a:p>
          <a:p>
            <a:r>
              <a:rPr lang="en-US" i="1" dirty="0"/>
              <a:t>The use of agreed inter-agency definitions for UASC by all actors is essential to standardize program interventions and ensure the most vulnerable children are prioritized.</a:t>
            </a:r>
          </a:p>
          <a:p>
            <a:r>
              <a:rPr lang="en-US" dirty="0">
                <a:cs typeface="Calibri"/>
              </a:rPr>
              <a:t>It is important to differentiate unaccompanied and separated children from orphans, who are defined as children, both of whose parents are known to be dead. In some countries, however, a child who has lost only one parent is also called an orphan. In emergency situations, until tracing efforts demonstrate evidence that the parents are no longer alive, children should not be referred to as orphans.</a:t>
            </a:r>
            <a:endParaRPr lang="en-US" i="1" dirty="0">
              <a:cs typeface="Calibri"/>
            </a:endParaRPr>
          </a:p>
        </p:txBody>
      </p:sp>
      <p:sp>
        <p:nvSpPr>
          <p:cNvPr id="2" name="Google Shape;725;p48:notes">
            <a:extLst>
              <a:ext uri="{FF2B5EF4-FFF2-40B4-BE49-F238E27FC236}">
                <a16:creationId xmlns:a16="http://schemas.microsoft.com/office/drawing/2014/main" id="{5A5E2CBC-295E-A931-F189-1419A514BAF6}"/>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23</a:t>
            </a:fld>
            <a:endParaRPr lang="en-US" sz="1200" dirty="0">
              <a:latin typeface="+mn-lt"/>
            </a:endParaRPr>
          </a:p>
        </p:txBody>
      </p:sp>
    </p:spTree>
    <p:extLst>
      <p:ext uri="{BB962C8B-B14F-4D97-AF65-F5344CB8AC3E}">
        <p14:creationId xmlns:p14="http://schemas.microsoft.com/office/powerpoint/2010/main" val="1591132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5" name="Google Shape;235;p18:notes"/>
          <p:cNvSpPr txBox="1">
            <a:spLocks noGrp="1"/>
          </p:cNvSpPr>
          <p:nvPr>
            <p:ph type="body" idx="1"/>
          </p:nvPr>
        </p:nvSpPr>
        <p:spPr/>
        <p:txBody>
          <a:bodyPr/>
          <a:lstStyle/>
          <a:p>
            <a:pPr marL="0" indent="0">
              <a:buNone/>
            </a:pPr>
            <a:r>
              <a:rPr lang="en-US" b="1" dirty="0"/>
              <a:t>PLENARY EXERCISE</a:t>
            </a:r>
          </a:p>
          <a:p>
            <a:r>
              <a:rPr lang="en-US" i="1" dirty="0"/>
              <a:t>During this exercise we are going to practice the definitions of UASC</a:t>
            </a:r>
          </a:p>
          <a:p>
            <a:r>
              <a:rPr lang="en-US" dirty="0"/>
              <a:t>Guide participants to </a:t>
            </a:r>
            <a:r>
              <a:rPr lang="en-US" b="1" dirty="0"/>
              <a:t>Workbook page 5-6: Case study scenarios </a:t>
            </a:r>
          </a:p>
          <a:p>
            <a:pPr marL="174625" marR="0" lvl="0" indent="-1746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b="0" dirty="0"/>
              <a:t>Participants can fill out </a:t>
            </a:r>
            <a:r>
              <a:rPr lang="en-US" b="1" dirty="0"/>
              <a:t>Workbook page 8: Unaccompanied or separated?</a:t>
            </a:r>
          </a:p>
          <a:p>
            <a:r>
              <a:rPr lang="en-US" dirty="0">
                <a:cs typeface="Calibri"/>
              </a:rPr>
              <a:t>Read each scenario aloud and for each scenario ask people to raise their hands if the child is: 1. unaccompanied or 2. separated</a:t>
            </a:r>
          </a:p>
          <a:p>
            <a:r>
              <a:rPr lang="en-US" dirty="0"/>
              <a:t>Answers:</a:t>
            </a:r>
          </a:p>
          <a:p>
            <a:pPr lvl="1"/>
            <a:r>
              <a:rPr lang="en-US" dirty="0"/>
              <a:t>Scenario 1: Separated child </a:t>
            </a:r>
          </a:p>
          <a:p>
            <a:pPr lvl="1"/>
            <a:r>
              <a:rPr lang="en-US" dirty="0"/>
              <a:t>Scenario 2: Separated child </a:t>
            </a:r>
          </a:p>
          <a:p>
            <a:pPr lvl="1"/>
            <a:r>
              <a:rPr lang="en-US" dirty="0"/>
              <a:t>Scenario 3: Unaccompanied child</a:t>
            </a:r>
          </a:p>
          <a:p>
            <a:pPr lvl="1"/>
            <a:r>
              <a:rPr lang="en-US" dirty="0"/>
              <a:t>Scenario 4: Separated Child, living with older/ adult sister </a:t>
            </a:r>
          </a:p>
          <a:p>
            <a:pPr lvl="1"/>
            <a:r>
              <a:rPr lang="en-US" dirty="0"/>
              <a:t>Scenario 5: Unaccompanied Children, cared for by a foster family </a:t>
            </a:r>
          </a:p>
          <a:p>
            <a:pPr lvl="1"/>
            <a:r>
              <a:rPr lang="en-US" dirty="0"/>
              <a:t>Scenario 6: Unaccompanied Child, admitted to an orphanage </a:t>
            </a:r>
          </a:p>
        </p:txBody>
      </p:sp>
      <p:sp>
        <p:nvSpPr>
          <p:cNvPr id="4" name="Google Shape;725;p48:notes">
            <a:extLst>
              <a:ext uri="{FF2B5EF4-FFF2-40B4-BE49-F238E27FC236}">
                <a16:creationId xmlns:a16="http://schemas.microsoft.com/office/drawing/2014/main" id="{73FD80BB-F846-6488-D1A0-CA146A858C61}"/>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24</a:t>
            </a:fld>
            <a:endParaRPr lang="en-US" sz="1200" dirty="0">
              <a:latin typeface="+mn-lt"/>
            </a:endParaRPr>
          </a:p>
        </p:txBody>
      </p:sp>
      <p:sp>
        <p:nvSpPr>
          <p:cNvPr id="6" name="Slide Image Placeholder 5">
            <a:extLst>
              <a:ext uri="{FF2B5EF4-FFF2-40B4-BE49-F238E27FC236}">
                <a16:creationId xmlns:a16="http://schemas.microsoft.com/office/drawing/2014/main" id="{4A5BCEC1-0C14-E20E-185C-6F40137C7D82}"/>
              </a:ext>
            </a:extLst>
          </p:cNvPr>
          <p:cNvSpPr>
            <a:spLocks noGrp="1" noRot="1" noChangeAspect="1"/>
          </p:cNvSpPr>
          <p:nvPr>
            <p:ph type="sldImg"/>
          </p:nvPr>
        </p:nvSpPr>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3" name="Google Shape;253;p19: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EXPLANATION</a:t>
            </a:r>
          </a:p>
          <a:p>
            <a:r>
              <a:rPr lang="en-US" dirty="0"/>
              <a:t>Present the slide</a:t>
            </a:r>
          </a:p>
          <a:p>
            <a:r>
              <a:rPr lang="en-US" i="1" dirty="0">
                <a:cs typeface="Calibri"/>
              </a:rPr>
              <a:t>Does anyone have any questions or need clarifications?</a:t>
            </a:r>
          </a:p>
          <a:p>
            <a:r>
              <a:rPr lang="en-US" dirty="0"/>
              <a:t>Close the session</a:t>
            </a:r>
          </a:p>
        </p:txBody>
      </p:sp>
      <p:sp>
        <p:nvSpPr>
          <p:cNvPr id="3" name="Slide Image Placeholder 2">
            <a:extLst>
              <a:ext uri="{FF2B5EF4-FFF2-40B4-BE49-F238E27FC236}">
                <a16:creationId xmlns:a16="http://schemas.microsoft.com/office/drawing/2014/main" id="{FEEB5C98-88F6-D4CC-B9F7-C3D26E9C4E4D}"/>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A66729E8-C9CD-9D4F-A4E3-5F98D323CAE8}"/>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25</a:t>
            </a:fld>
            <a:endParaRPr lang="en-US" sz="1200" dirty="0">
              <a:latin typeface="+mn-l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2" name="Google Shape;262;p20: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cs typeface="Calibri"/>
              </a:rPr>
              <a:t>EXPLANATION</a:t>
            </a:r>
          </a:p>
          <a:p>
            <a:r>
              <a:rPr lang="en-US" dirty="0">
                <a:cs typeface="Calibri"/>
              </a:rPr>
              <a:t>At the end of this session, participants should be able to:</a:t>
            </a:r>
          </a:p>
          <a:p>
            <a:pPr marL="448945">
              <a:lnSpc>
                <a:spcPct val="107000"/>
              </a:lnSpc>
            </a:pPr>
            <a:r>
              <a:rPr lang="en-US" dirty="0">
                <a:cs typeface="Calibri"/>
              </a:rPr>
              <a:t>Analyze the causes of family separation in humanitarian crises</a:t>
            </a:r>
          </a:p>
          <a:p>
            <a:pPr marL="448945">
              <a:lnSpc>
                <a:spcPct val="107000"/>
              </a:lnSpc>
            </a:pPr>
            <a:r>
              <a:rPr lang="en-US" dirty="0">
                <a:cs typeface="Calibri"/>
              </a:rPr>
              <a:t>Explain the impact of family separation and the potential risk and threats for UASC</a:t>
            </a:r>
          </a:p>
          <a:p>
            <a:pPr marL="448945">
              <a:lnSpc>
                <a:spcPct val="107000"/>
              </a:lnSpc>
            </a:pPr>
            <a:r>
              <a:rPr lang="en-US" dirty="0">
                <a:cs typeface="Calibri"/>
              </a:rPr>
              <a:t>Describe the importance of prevention separation</a:t>
            </a:r>
          </a:p>
          <a:p>
            <a:endParaRPr lang="en-US" dirty="0"/>
          </a:p>
          <a:p>
            <a:endParaRPr lang="en-US" dirty="0"/>
          </a:p>
        </p:txBody>
      </p:sp>
      <p:sp>
        <p:nvSpPr>
          <p:cNvPr id="3" name="Slide Image Placeholder 2">
            <a:extLst>
              <a:ext uri="{FF2B5EF4-FFF2-40B4-BE49-F238E27FC236}">
                <a16:creationId xmlns:a16="http://schemas.microsoft.com/office/drawing/2014/main" id="{ED0671B0-F02F-0861-441C-61E7F6BA5CB6}"/>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95C4EE1C-03E1-1D05-A99E-D006A61AE084}"/>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26</a:t>
            </a:fld>
            <a:endParaRPr lang="en-US" sz="1200" dirty="0">
              <a:latin typeface="+mn-l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8" name="Google Shape;278;p21: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EXPLANATION</a:t>
            </a:r>
          </a:p>
          <a:p>
            <a:r>
              <a:rPr lang="en-US" i="1" dirty="0"/>
              <a:t>Family separation may have been occurring prior to the emergency or may be a direct result of the emergency. Often, in emergencies we see a ‘mix’ of the two</a:t>
            </a:r>
          </a:p>
          <a:p>
            <a:r>
              <a:rPr lang="en-US" i="1" dirty="0"/>
              <a:t>Why it is important to distinguish between pre-existing causes of family separation and causes resulting from the crisis?</a:t>
            </a:r>
          </a:p>
          <a:p>
            <a:pPr lvl="1"/>
            <a:r>
              <a:rPr lang="en-US" i="1" dirty="0"/>
              <a:t>Distinguishing between pre-existing causes and causes resulting from the emergency is important because addressing these causes needs a different approach. </a:t>
            </a:r>
          </a:p>
          <a:p>
            <a:pPr lvl="2"/>
            <a:r>
              <a:rPr lang="en-US" i="1" dirty="0"/>
              <a:t>Often, the pre-existing reasons for family separation are related to issues such as socio-economic vulnerability and/or social norms and harmful coping mechanisms within communities. </a:t>
            </a:r>
          </a:p>
          <a:p>
            <a:pPr lvl="2"/>
            <a:r>
              <a:rPr lang="en-US" i="1" dirty="0"/>
              <a:t>At the same time, these issues are likely to be exacerbated as a result of a humanitarian crisis. </a:t>
            </a:r>
          </a:p>
          <a:p>
            <a:pPr lvl="2"/>
            <a:r>
              <a:rPr lang="en-US" i="1" dirty="0"/>
              <a:t>We also see these issues occurring in chronic emergencies and/or protracted displacement contexts.</a:t>
            </a:r>
          </a:p>
          <a:p>
            <a:pPr lvl="2"/>
            <a:r>
              <a:rPr lang="en-US" i="1" dirty="0"/>
              <a:t>Family separations related to these deeply rooted structural causes need a long-term strategy </a:t>
            </a:r>
          </a:p>
          <a:p>
            <a:pPr lvl="1"/>
            <a:r>
              <a:rPr lang="en-US" i="1" dirty="0"/>
              <a:t>Separations caused directly by the emergency (e.g., separation during flight from conflict or disaster) requires an immediate response (though they may still take a long time frame to address). </a:t>
            </a:r>
          </a:p>
        </p:txBody>
      </p:sp>
      <p:sp>
        <p:nvSpPr>
          <p:cNvPr id="3" name="Slide Image Placeholder 2">
            <a:extLst>
              <a:ext uri="{FF2B5EF4-FFF2-40B4-BE49-F238E27FC236}">
                <a16:creationId xmlns:a16="http://schemas.microsoft.com/office/drawing/2014/main" id="{9F453B25-572C-9D74-BBF5-7C83FD08284D}"/>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2DA183EE-3F85-DD4A-BD4C-05B0F6BE7188}"/>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27</a:t>
            </a:fld>
            <a:endParaRPr lang="en-US" sz="1200" dirty="0">
              <a:latin typeface="+mn-l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2" name="Google Shape;302;p22: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PLENARY DISCUSSION</a:t>
            </a:r>
          </a:p>
          <a:p>
            <a:r>
              <a:rPr lang="en-US" dirty="0">
                <a:cs typeface="Calibri"/>
              </a:rPr>
              <a:t>First, we will look at some of the pre-existing causes of family separation. </a:t>
            </a:r>
          </a:p>
          <a:p>
            <a:r>
              <a:rPr lang="en-US" dirty="0">
                <a:cs typeface="Calibri"/>
              </a:rPr>
              <a:t>Can anyone give examples of some pre-existing causes of family separation? </a:t>
            </a:r>
          </a:p>
          <a:p>
            <a:pPr marL="448945" lvl="1"/>
            <a:r>
              <a:rPr lang="en-US" dirty="0">
                <a:cs typeface="Calibri"/>
              </a:rPr>
              <a:t>Write up examples on a flipchart</a:t>
            </a:r>
          </a:p>
          <a:p>
            <a:pPr marL="448945" lvl="1"/>
            <a:r>
              <a:rPr lang="en-US" dirty="0">
                <a:cs typeface="Calibri"/>
              </a:rPr>
              <a:t>These issues are often complex and require structural change and a long-term, strategic response: </a:t>
            </a:r>
          </a:p>
          <a:p>
            <a:pPr marL="899795" lvl="2"/>
            <a:r>
              <a:rPr lang="en-US" dirty="0">
                <a:cs typeface="Calibri"/>
              </a:rPr>
              <a:t>Some of the causes/factors leading to separation may span more than one level of the social ecological model, such as children sent away by their family to work due to lack of livelihood opportunities and/ or safety nets in their community or society or this could relate to socio-cultural norms.</a:t>
            </a:r>
          </a:p>
          <a:p>
            <a:pPr marL="899795" lvl="2"/>
            <a:r>
              <a:rPr lang="en-US" dirty="0">
                <a:cs typeface="Calibri"/>
              </a:rPr>
              <a:t>Causes and factors leading to separation are also often interlinked, such as poverty, domestic violence, marginalization and/or socio-cultural norms. </a:t>
            </a:r>
          </a:p>
          <a:p>
            <a:pPr marL="899795" lvl="2"/>
            <a:r>
              <a:rPr lang="en-US" dirty="0">
                <a:cs typeface="Calibri"/>
              </a:rPr>
              <a:t>Causes of separation may be different for boys and girls.</a:t>
            </a:r>
          </a:p>
          <a:p>
            <a:r>
              <a:rPr lang="en-US" dirty="0">
                <a:cs typeface="Calibri"/>
              </a:rPr>
              <a:t>Many of these pre-existing factors worsen in an emergency situation where socio economic challenges will be increased and normal protective mechanisms broken down. </a:t>
            </a:r>
          </a:p>
          <a:p>
            <a:r>
              <a:rPr lang="en-US" dirty="0">
                <a:cs typeface="Calibri"/>
              </a:rPr>
              <a:t>Can you give examples of causes of family separation that are “new” and a direct result of the crisis or emergency situation? </a:t>
            </a:r>
            <a:endParaRPr lang="en-US" dirty="0"/>
          </a:p>
          <a:p>
            <a:pPr marL="448945" lvl="1"/>
            <a:r>
              <a:rPr lang="en-US" i="0" dirty="0">
                <a:cs typeface="Calibri"/>
              </a:rPr>
              <a:t>Write the examples on a flipchart</a:t>
            </a:r>
          </a:p>
          <a:p>
            <a:r>
              <a:rPr lang="en-US" b="0" dirty="0"/>
              <a:t>Participants can fill out </a:t>
            </a:r>
            <a:r>
              <a:rPr lang="en-US" b="1" dirty="0"/>
              <a:t>Workbook page 10: Causes of family separation</a:t>
            </a:r>
            <a:endParaRPr lang="en-US" i="1" dirty="0"/>
          </a:p>
          <a:p>
            <a:pPr marL="0" lvl="0" indent="0">
              <a:buNone/>
            </a:pPr>
            <a:endParaRPr lang="en-US" i="1" dirty="0"/>
          </a:p>
          <a:p>
            <a:pPr marL="0" lvl="0" indent="0">
              <a:buNone/>
            </a:pPr>
            <a:r>
              <a:rPr lang="en-US" b="1" i="0" dirty="0"/>
              <a:t>CONTINUED </a:t>
            </a:r>
            <a:r>
              <a:rPr lang="en-US" b="1" i="0" dirty="0">
                <a:sym typeface="Wingdings" panose="05000000000000000000" pitchFamily="2" charset="2"/>
              </a:rPr>
              <a:t></a:t>
            </a:r>
            <a:endParaRPr lang="en-US" b="1" i="0" dirty="0"/>
          </a:p>
        </p:txBody>
      </p:sp>
      <p:sp>
        <p:nvSpPr>
          <p:cNvPr id="3" name="Slide Image Placeholder 2">
            <a:extLst>
              <a:ext uri="{FF2B5EF4-FFF2-40B4-BE49-F238E27FC236}">
                <a16:creationId xmlns:a16="http://schemas.microsoft.com/office/drawing/2014/main" id="{501EBABB-D21F-6CC4-C9CE-54FD0FCCD008}"/>
              </a:ext>
            </a:extLst>
          </p:cNvPr>
          <p:cNvSpPr>
            <a:spLocks noGrp="1" noRot="1" noChangeAspect="1"/>
          </p:cNvSpPr>
          <p:nvPr>
            <p:ph type="sldImg"/>
          </p:nvPr>
        </p:nvSpPr>
        <p:spPr/>
      </p:sp>
      <p:sp>
        <p:nvSpPr>
          <p:cNvPr id="5" name="Google Shape;725;p48:notes">
            <a:extLst>
              <a:ext uri="{FF2B5EF4-FFF2-40B4-BE49-F238E27FC236}">
                <a16:creationId xmlns:a16="http://schemas.microsoft.com/office/drawing/2014/main" id="{97458AC8-CB8A-0894-FB8F-D34E503EB014}"/>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28</a:t>
            </a:fld>
            <a:endParaRPr lang="en-US" sz="1200" dirty="0">
              <a:latin typeface="+mn-l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1" name="Google Shape;221;p17:notes"/>
          <p:cNvSpPr txBox="1">
            <a:spLocks noGrp="1"/>
          </p:cNvSpPr>
          <p:nvPr>
            <p:ph type="body" idx="1"/>
          </p:nvPr>
        </p:nvSpPr>
        <p:spPr>
          <a:xfrm>
            <a:off x="479425" y="460375"/>
            <a:ext cx="6140450" cy="9211335"/>
          </a:xfrm>
          <a:prstGeom prst="rect">
            <a:avLst/>
          </a:prstGeom>
        </p:spPr>
        <p:txBody>
          <a:bodyPr/>
          <a:lstStyle/>
          <a:p>
            <a:pPr marL="0" indent="0">
              <a:buNone/>
            </a:pPr>
            <a:r>
              <a:rPr lang="en-US" b="1" dirty="0"/>
              <a:t>EXPLANATION</a:t>
            </a:r>
          </a:p>
          <a:p>
            <a:r>
              <a:rPr lang="en-US" dirty="0">
                <a:cs typeface="Calibri"/>
              </a:rPr>
              <a:t>Pre-existing causes of separation, push factors causing separation, and what can happen during an emergency are not always clear cut </a:t>
            </a:r>
          </a:p>
          <a:p>
            <a:pPr marL="448945" lvl="1"/>
            <a:r>
              <a:rPr lang="en-US" dirty="0">
                <a:cs typeface="Calibri"/>
              </a:rPr>
              <a:t>We may often see a mix of all of these</a:t>
            </a:r>
          </a:p>
          <a:p>
            <a:pPr marL="448945" lvl="1"/>
            <a:r>
              <a:rPr lang="en-US" dirty="0">
                <a:cs typeface="Calibri"/>
              </a:rPr>
              <a:t>We may see pre-existing causes of separation being exacerbated during an emergency</a:t>
            </a:r>
          </a:p>
          <a:p>
            <a:pPr marL="448945" lvl="1"/>
            <a:r>
              <a:rPr lang="en-US" dirty="0">
                <a:cs typeface="Calibri"/>
              </a:rPr>
              <a:t>It is not always easy to separate and distinguish </a:t>
            </a:r>
          </a:p>
          <a:p>
            <a:r>
              <a:rPr lang="en-US" dirty="0">
                <a:cs typeface="Calibri"/>
              </a:rPr>
              <a:t>The types of separation that occur during an emergency often require an immediate response, such as family tracing and reunification </a:t>
            </a:r>
          </a:p>
          <a:p>
            <a:r>
              <a:rPr lang="en-US" dirty="0">
                <a:cs typeface="Calibri"/>
              </a:rPr>
              <a:t>It is important to note that ‘</a:t>
            </a:r>
            <a:r>
              <a:rPr lang="en-US" u="sng" dirty="0">
                <a:cs typeface="Calibri"/>
              </a:rPr>
              <a:t>deliberate’</a:t>
            </a:r>
            <a:r>
              <a:rPr lang="en-US" dirty="0">
                <a:cs typeface="Calibri"/>
              </a:rPr>
              <a:t> or ‘voluntary’ separations:</a:t>
            </a:r>
          </a:p>
          <a:p>
            <a:pPr marL="448945" lvl="1"/>
            <a:r>
              <a:rPr lang="en-US" dirty="0">
                <a:cs typeface="Calibri"/>
              </a:rPr>
              <a:t>Includes children being handed over to others for their care or sent away to work</a:t>
            </a:r>
            <a:endParaRPr lang="en-US" dirty="0"/>
          </a:p>
          <a:p>
            <a:pPr marL="448945" lvl="1"/>
            <a:r>
              <a:rPr lang="en-US" dirty="0">
                <a:cs typeface="Calibri"/>
              </a:rPr>
              <a:t>Are generally driven by difficult circumstances, such as insecurity or socio-economic vulnerability</a:t>
            </a:r>
          </a:p>
          <a:p>
            <a:pPr marL="448945" lvl="1"/>
            <a:r>
              <a:rPr lang="en-US" dirty="0">
                <a:cs typeface="Calibri"/>
              </a:rPr>
              <a:t>Therefore, these separations are not really deliberate but a coping mechanism a “non-choice” </a:t>
            </a:r>
          </a:p>
          <a:p>
            <a:pPr marL="448945" lvl="1"/>
            <a:r>
              <a:rPr lang="en-US" dirty="0">
                <a:cs typeface="Calibri"/>
              </a:rPr>
              <a:t>Family tracing and reunification for 'deliberate' separations may be more challenging and will require a longer-term response to address the root causes</a:t>
            </a:r>
          </a:p>
        </p:txBody>
      </p:sp>
      <p:sp>
        <p:nvSpPr>
          <p:cNvPr id="2" name="Google Shape;725;p48:notes">
            <a:extLst>
              <a:ext uri="{FF2B5EF4-FFF2-40B4-BE49-F238E27FC236}">
                <a16:creationId xmlns:a16="http://schemas.microsoft.com/office/drawing/2014/main" id="{7AA6BC2E-40E5-7E28-EEE3-71DAF2D64917}"/>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29</a:t>
            </a:fld>
            <a:endParaRPr lang="en-US" sz="1200" dirty="0">
              <a:latin typeface="+mn-lt"/>
            </a:endParaRPr>
          </a:p>
        </p:txBody>
      </p:sp>
    </p:spTree>
    <p:extLst>
      <p:ext uri="{BB962C8B-B14F-4D97-AF65-F5344CB8AC3E}">
        <p14:creationId xmlns:p14="http://schemas.microsoft.com/office/powerpoint/2010/main" val="2787073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3" name="Google Shape;33;p2:notes"/>
          <p:cNvSpPr txBox="1">
            <a:spLocks noGrp="1"/>
          </p:cNvSpPr>
          <p:nvPr>
            <p:ph type="body" idx="1"/>
          </p:nvPr>
        </p:nvSpPr>
        <p:spPr>
          <a:xfrm>
            <a:off x="479425" y="460375"/>
            <a:ext cx="6140450" cy="9211335"/>
          </a:xfrm>
          <a:prstGeom prst="rect">
            <a:avLst/>
          </a:prstGeom>
        </p:spPr>
        <p:txBody>
          <a:bodyPr/>
          <a:lstStyle/>
          <a:p>
            <a:pPr>
              <a:buNone/>
            </a:pPr>
            <a:r>
              <a:rPr lang="en-US" b="1" dirty="0"/>
              <a:t>OVERVIEW </a:t>
            </a:r>
          </a:p>
          <a:p>
            <a:r>
              <a:rPr lang="en-US" b="1" dirty="0"/>
              <a:t>Target audience: </a:t>
            </a:r>
            <a:r>
              <a:rPr lang="en-US" dirty="0"/>
              <a:t>caseworkers/social workers, caseworker supervisors, child protection services, government staff.</a:t>
            </a:r>
          </a:p>
          <a:p>
            <a:r>
              <a:rPr lang="en-US" b="1" dirty="0"/>
              <a:t>Pre-requisite training: </a:t>
            </a:r>
            <a:endParaRPr lang="en-US" dirty="0"/>
          </a:p>
          <a:p>
            <a:pPr lvl="1"/>
            <a:r>
              <a:rPr lang="en-US" dirty="0"/>
              <a:t>Level 1 Case Management training is a pre-requisite for participants of this Child Protection Case Management (CPCM) UASC training</a:t>
            </a:r>
          </a:p>
          <a:p>
            <a:pPr lvl="1"/>
            <a:r>
              <a:rPr lang="en-US" dirty="0"/>
              <a:t>The information in these modules is complementary to CPCM Level 1 training and is designed to supplement the knowledge and skills of caseworkers when working with UASC, with specific reference to Family Tracing and Reunification (FTR) and Alternative Care. </a:t>
            </a:r>
          </a:p>
          <a:p>
            <a:r>
              <a:rPr lang="en-US" b="1" dirty="0"/>
              <a:t>Training aim: </a:t>
            </a:r>
            <a:r>
              <a:rPr lang="en-US" dirty="0"/>
              <a:t>By the end of this training child protection case management caseworkers will have the knowledge and skills to prevent and address child protection concerns related to family separation </a:t>
            </a:r>
          </a:p>
          <a:p>
            <a:r>
              <a:rPr lang="en-US" b="1" dirty="0"/>
              <a:t>Module aim: </a:t>
            </a:r>
            <a:r>
              <a:rPr lang="en-US" dirty="0"/>
              <a:t>To enhance participants’ understanding of the causes and impact of family separation; the social, cultural and legal framework and context for a response to unaccompanied and separated children (UASC).</a:t>
            </a:r>
          </a:p>
          <a:p>
            <a:r>
              <a:rPr lang="en-US" b="1" dirty="0"/>
              <a:t>Module learning objectives: </a:t>
            </a:r>
            <a:br>
              <a:rPr lang="en-US" b="1" dirty="0"/>
            </a:br>
            <a:r>
              <a:rPr lang="en-US" dirty="0"/>
              <a:t>At the end of this sessions, the participant will be able to:</a:t>
            </a:r>
          </a:p>
          <a:p>
            <a:pPr lvl="1"/>
            <a:r>
              <a:rPr lang="en-US" dirty="0"/>
              <a:t>Compare and contrast the definitions of UASC </a:t>
            </a:r>
          </a:p>
          <a:p>
            <a:pPr lvl="1"/>
            <a:r>
              <a:rPr lang="en-US" dirty="0"/>
              <a:t>Analyze how family separation may impact the child, and explain measures to prevent family separation</a:t>
            </a:r>
          </a:p>
          <a:p>
            <a:pPr lvl="1"/>
            <a:r>
              <a:rPr lang="en-US" dirty="0"/>
              <a:t>Describe legal, cultural and contextual standards and practices related to working with UASC</a:t>
            </a:r>
          </a:p>
          <a:p>
            <a:r>
              <a:rPr lang="en-US" b="1" dirty="0"/>
              <a:t>Sessions:</a:t>
            </a:r>
          </a:p>
          <a:p>
            <a:pPr lvl="1"/>
            <a:r>
              <a:rPr lang="en-US" dirty="0"/>
              <a:t>Welcome, introductions and pre-training test (40 minutes)</a:t>
            </a:r>
          </a:p>
          <a:p>
            <a:pPr lvl="1"/>
            <a:r>
              <a:rPr lang="en-US" dirty="0"/>
              <a:t>Introduction and definitions of UASC</a:t>
            </a:r>
          </a:p>
          <a:p>
            <a:pPr lvl="1"/>
            <a:r>
              <a:rPr lang="en-US" dirty="0"/>
              <a:t>The causes and impact of family separation</a:t>
            </a:r>
          </a:p>
          <a:p>
            <a:pPr lvl="1"/>
            <a:r>
              <a:rPr lang="en-US" dirty="0"/>
              <a:t>Understanding norms and practices regarding UASC </a:t>
            </a:r>
          </a:p>
          <a:p>
            <a:pPr lvl="1"/>
            <a:r>
              <a:rPr lang="en-US" dirty="0"/>
              <a:t>Understanding policies and practices regarding UASC programming and coordination. </a:t>
            </a:r>
          </a:p>
          <a:p>
            <a:pPr marL="560388" lvl="1" indent="-285750"/>
            <a:r>
              <a:rPr lang="en-US" dirty="0"/>
              <a:t>Module recap and close</a:t>
            </a:r>
          </a:p>
          <a:p>
            <a:r>
              <a:rPr lang="en-US" b="1" dirty="0"/>
              <a:t>Duration: </a:t>
            </a:r>
            <a:r>
              <a:rPr lang="en-US" dirty="0"/>
              <a:t>TBD </a:t>
            </a:r>
          </a:p>
          <a:p>
            <a:r>
              <a:rPr lang="en-US" b="1" dirty="0"/>
              <a:t>Child Protection Minimum Standards:</a:t>
            </a:r>
          </a:p>
          <a:p>
            <a:pPr lvl="1"/>
            <a:r>
              <a:rPr lang="en-US" dirty="0"/>
              <a:t>Standard 19: Alternative care</a:t>
            </a:r>
          </a:p>
          <a:p>
            <a:pPr lvl="1"/>
            <a:r>
              <a:rPr lang="en-US" dirty="0"/>
              <a:t>Standard 13: Unaccompanied and separated children</a:t>
            </a:r>
          </a:p>
          <a:p>
            <a:pPr lvl="1"/>
            <a:r>
              <a:rPr lang="en-US" dirty="0"/>
              <a:t>Standard 16: Strengthening family and caregiving environments.</a:t>
            </a:r>
          </a:p>
          <a:p>
            <a:pPr lvl="1"/>
            <a:r>
              <a:rPr lang="en-US" dirty="0"/>
              <a:t>Standard 18: Case management</a:t>
            </a:r>
          </a:p>
        </p:txBody>
      </p:sp>
      <p:sp>
        <p:nvSpPr>
          <p:cNvPr id="8" name="Google Shape;725;p48:notes">
            <a:extLst>
              <a:ext uri="{FF2B5EF4-FFF2-40B4-BE49-F238E27FC236}">
                <a16:creationId xmlns:a16="http://schemas.microsoft.com/office/drawing/2014/main" id="{1F464BDE-B4D0-7CB0-D8A3-9916B58C01BA}"/>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3</a:t>
            </a:fld>
            <a:endParaRPr lang="en-US" sz="1200" dirty="0">
              <a:latin typeface="+mn-lt"/>
            </a:endParaRPr>
          </a:p>
        </p:txBody>
      </p:sp>
    </p:spTree>
    <p:extLst>
      <p:ext uri="{BB962C8B-B14F-4D97-AF65-F5344CB8AC3E}">
        <p14:creationId xmlns:p14="http://schemas.microsoft.com/office/powerpoint/2010/main" val="2244068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8" name="Google Shape;388;p26: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EXPLANATION</a:t>
            </a:r>
          </a:p>
          <a:p>
            <a:r>
              <a:rPr lang="en-US" dirty="0">
                <a:cs typeface="Calibri"/>
              </a:rPr>
              <a:t>Experience shows that in emergencies</a:t>
            </a:r>
          </a:p>
          <a:p>
            <a:pPr marL="448945" lvl="1"/>
            <a:r>
              <a:rPr lang="en-US" dirty="0">
                <a:cs typeface="Calibri"/>
              </a:rPr>
              <a:t>Children who are separated from their families or previous caregivers may face greater risks to certain threats than other children. </a:t>
            </a:r>
          </a:p>
          <a:p>
            <a:pPr lvl="1"/>
            <a:r>
              <a:rPr lang="en-US" dirty="0">
                <a:cs typeface="Calibri"/>
              </a:rPr>
              <a:t>Very young children and others with special needs are especially dependent on adults or older children for their survival. </a:t>
            </a:r>
          </a:p>
          <a:p>
            <a:r>
              <a:rPr lang="en-US" dirty="0">
                <a:cs typeface="Calibri"/>
              </a:rPr>
              <a:t>Although separation can have a devastating effect, each child is unique </a:t>
            </a:r>
          </a:p>
          <a:p>
            <a:pPr marL="448945" lvl="1"/>
            <a:r>
              <a:rPr lang="en-US" dirty="0">
                <a:cs typeface="Calibri"/>
              </a:rPr>
              <a:t>Even amongst UASC there will be range of risk and protective factors (refer to CPCM Foundations)</a:t>
            </a:r>
          </a:p>
          <a:p>
            <a:pPr marL="448945" lvl="1"/>
            <a:r>
              <a:rPr lang="en-US" dirty="0">
                <a:cs typeface="Calibri"/>
              </a:rPr>
              <a:t>It is also important to consider the different risks facing girls and boys.</a:t>
            </a:r>
          </a:p>
          <a:p>
            <a:r>
              <a:rPr lang="en-US" dirty="0">
                <a:cs typeface="Calibri"/>
              </a:rPr>
              <a:t>Caseworkers can play a critical role in preventing family separation, particularly “deliberate” separations. </a:t>
            </a:r>
          </a:p>
          <a:p>
            <a:pPr marL="448945" lvl="1"/>
            <a:r>
              <a:rPr lang="en-US" dirty="0">
                <a:cs typeface="Calibri"/>
              </a:rPr>
              <a:t>When caseworkers identify families and children at risk of family breakdown and separation, they should take measures and plan specific interventions to prevent family separation at all stages of the case management cycle. </a:t>
            </a:r>
          </a:p>
          <a:p>
            <a:pPr marL="174625" marR="0" lvl="0" indent="-1746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b="0" dirty="0"/>
              <a:t>Participants can take notes on </a:t>
            </a:r>
            <a:r>
              <a:rPr lang="en-US" b="1" dirty="0"/>
              <a:t>Workbook page 11: The impact and risks of separation</a:t>
            </a:r>
          </a:p>
        </p:txBody>
      </p:sp>
      <p:sp>
        <p:nvSpPr>
          <p:cNvPr id="3" name="Slide Image Placeholder 2">
            <a:extLst>
              <a:ext uri="{FF2B5EF4-FFF2-40B4-BE49-F238E27FC236}">
                <a16:creationId xmlns:a16="http://schemas.microsoft.com/office/drawing/2014/main" id="{2CF947A0-F377-CD78-DB58-2BF9387DD907}"/>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A38F2E6E-2A4A-F134-69CA-2E8971F504D3}"/>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30</a:t>
            </a:fld>
            <a:endParaRPr lang="en-US" sz="1200" dirty="0">
              <a:latin typeface="+mn-l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6" name="Google Shape;356;p24: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PLENARY DISCUSSION</a:t>
            </a:r>
          </a:p>
          <a:p>
            <a:r>
              <a:rPr lang="en-US" dirty="0">
                <a:cs typeface="Calibri"/>
              </a:rPr>
              <a:t>Can you give an example or explain what is meant by secondary separation?</a:t>
            </a:r>
          </a:p>
          <a:p>
            <a:r>
              <a:rPr lang="en-US" dirty="0">
                <a:cs typeface="Calibri"/>
              </a:rPr>
              <a:t>Secondary separation refers to a second separation of an UASC after s/he had been placed in a care arrangement, e.g., a breakdown of the care arrangement due to economic hardship.</a:t>
            </a:r>
          </a:p>
          <a:p>
            <a:r>
              <a:rPr lang="en-US" dirty="0">
                <a:cs typeface="Calibri"/>
              </a:rPr>
              <a:t>Secondary separation or further breakdown of care arrangements is likely to be devastating for both the child and caregivers and can leave the child/ren even more vulnerable than previously. </a:t>
            </a:r>
          </a:p>
          <a:p>
            <a:r>
              <a:rPr lang="en-US" dirty="0">
                <a:cs typeface="Calibri"/>
              </a:rPr>
              <a:t>This can happen in both humanitarian situations and in pre-existing non-emergency situations. </a:t>
            </a:r>
          </a:p>
          <a:p>
            <a:pPr marL="448945" lvl="1"/>
            <a:r>
              <a:rPr lang="en-US" dirty="0">
                <a:cs typeface="Calibri"/>
              </a:rPr>
              <a:t>However, the risk of it may be exacerbated during humanitarian crises. </a:t>
            </a:r>
          </a:p>
          <a:p>
            <a:pPr marL="448945" lvl="1"/>
            <a:r>
              <a:rPr lang="en-US" dirty="0">
                <a:cs typeface="Calibri"/>
              </a:rPr>
              <a:t>For example, because a family may struggle more to cope with caring for an additional child during an emergency.</a:t>
            </a:r>
          </a:p>
          <a:p>
            <a:r>
              <a:rPr lang="en-US" dirty="0">
                <a:cs typeface="Calibri"/>
              </a:rPr>
              <a:t>In Module 2 we will look in more detail at the steps caseworkers can take to prevent family separation and support care arrangements</a:t>
            </a:r>
          </a:p>
        </p:txBody>
      </p:sp>
      <p:sp>
        <p:nvSpPr>
          <p:cNvPr id="3" name="Slide Image Placeholder 2">
            <a:extLst>
              <a:ext uri="{FF2B5EF4-FFF2-40B4-BE49-F238E27FC236}">
                <a16:creationId xmlns:a16="http://schemas.microsoft.com/office/drawing/2014/main" id="{4F764D47-44DA-8B65-F5CF-CF1B48332979}"/>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18FE4F5B-2B1B-E478-6AC1-7387F35AFB16}"/>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31</a:t>
            </a:fld>
            <a:endParaRPr lang="en-US" sz="1200" dirty="0">
              <a:latin typeface="+mn-lt"/>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4" name="Google Shape;725;p48:notes">
            <a:extLst>
              <a:ext uri="{FF2B5EF4-FFF2-40B4-BE49-F238E27FC236}">
                <a16:creationId xmlns:a16="http://schemas.microsoft.com/office/drawing/2014/main" id="{9375A4F1-0725-5E70-22A7-0ECE7533C2D7}"/>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32</a:t>
            </a:fld>
            <a:endParaRPr lang="en-US" sz="1200" dirty="0">
              <a:latin typeface="+mn-lt"/>
            </a:endParaRPr>
          </a:p>
        </p:txBody>
      </p:sp>
      <p:sp>
        <p:nvSpPr>
          <p:cNvPr id="5" name="Slide Image Placeholder 4">
            <a:extLst>
              <a:ext uri="{FF2B5EF4-FFF2-40B4-BE49-F238E27FC236}">
                <a16:creationId xmlns:a16="http://schemas.microsoft.com/office/drawing/2014/main" id="{18093EA3-4DD9-30F4-A6C4-D8151F4CBB2B}"/>
              </a:ext>
            </a:extLst>
          </p:cNvPr>
          <p:cNvSpPr>
            <a:spLocks noGrp="1" noRot="1" noChangeAspect="1"/>
          </p:cNvSpPr>
          <p:nvPr>
            <p:ph type="sldImg"/>
          </p:nvPr>
        </p:nvSpPr>
        <p:spPr/>
      </p:sp>
      <p:sp>
        <p:nvSpPr>
          <p:cNvPr id="6" name="Notes Placeholder 5">
            <a:extLst>
              <a:ext uri="{FF2B5EF4-FFF2-40B4-BE49-F238E27FC236}">
                <a16:creationId xmlns:a16="http://schemas.microsoft.com/office/drawing/2014/main" id="{F2876BFB-8CDB-BF97-5B80-23EECB229C4F}"/>
              </a:ext>
            </a:extLst>
          </p:cNvPr>
          <p:cNvSpPr>
            <a:spLocks noGrp="1"/>
          </p:cNvSpPr>
          <p:nvPr>
            <p:ph type="body" idx="1"/>
          </p:nvPr>
        </p:nvSpPr>
        <p:spPr/>
        <p:txBody>
          <a:bodyPr/>
          <a:lstStyle/>
          <a:p>
            <a:pPr marL="0" indent="0">
              <a:buNone/>
            </a:pPr>
            <a:r>
              <a:rPr lang="en-US" b="1" dirty="0"/>
              <a:t>GROUP WORK</a:t>
            </a:r>
          </a:p>
          <a:p>
            <a:r>
              <a:rPr lang="en-US" i="1" dirty="0">
                <a:cs typeface="Calibri"/>
              </a:rPr>
              <a:t>In this exercise, we will use case scenarios to understand the causes of separation </a:t>
            </a:r>
          </a:p>
          <a:p>
            <a:r>
              <a:rPr lang="en-US" dirty="0"/>
              <a:t>Guide participants to </a:t>
            </a:r>
            <a:r>
              <a:rPr lang="en-US" b="1" dirty="0"/>
              <a:t>Workbook page 12: Causes of separation</a:t>
            </a:r>
          </a:p>
          <a:p>
            <a:r>
              <a:rPr lang="en-US" dirty="0"/>
              <a:t>Assign each group with two scenarios </a:t>
            </a:r>
          </a:p>
          <a:p>
            <a:pPr marL="448945" lvl="1"/>
            <a:r>
              <a:rPr lang="en-US" dirty="0">
                <a:cs typeface="Calibri"/>
              </a:rPr>
              <a:t>There can be overlap between groups if needed</a:t>
            </a:r>
          </a:p>
          <a:p>
            <a:pPr lvl="1"/>
            <a:r>
              <a:rPr lang="en-US" dirty="0"/>
              <a:t>Use the case studies shared earlier in the module</a:t>
            </a:r>
          </a:p>
          <a:p>
            <a:r>
              <a:rPr lang="en-US" i="1" dirty="0"/>
              <a:t>In your group, identify</a:t>
            </a:r>
          </a:p>
          <a:p>
            <a:pPr marL="448945" lvl="1"/>
            <a:r>
              <a:rPr lang="en-US" i="1" dirty="0">
                <a:cs typeface="Calibri"/>
              </a:rPr>
              <a:t>If the cause of separation is accidental or deliberate</a:t>
            </a:r>
          </a:p>
          <a:p>
            <a:pPr marL="448945" lvl="1"/>
            <a:r>
              <a:rPr lang="en-US" i="1" dirty="0">
                <a:cs typeface="Calibri"/>
              </a:rPr>
              <a:t>If the cause of separation is due to pre- existing causes or a direct result of the crisis</a:t>
            </a:r>
          </a:p>
          <a:p>
            <a:pPr lvl="1"/>
            <a:r>
              <a:rPr lang="en-US" i="1" dirty="0"/>
              <a:t>The likely impact of the separation</a:t>
            </a:r>
          </a:p>
          <a:p>
            <a:pPr marL="0" indent="0">
              <a:buNone/>
            </a:pPr>
            <a:endParaRPr lang="en-US" b="1" dirty="0"/>
          </a:p>
          <a:p>
            <a:pPr marL="0" indent="0">
              <a:buNone/>
            </a:pPr>
            <a:r>
              <a:rPr lang="en-US" b="1" dirty="0"/>
              <a:t>PLENARY DISCUSSION</a:t>
            </a:r>
          </a:p>
          <a:p>
            <a:r>
              <a:rPr lang="en-US" dirty="0"/>
              <a:t>Read the scenarios out loud and discuss the answers</a:t>
            </a:r>
          </a:p>
          <a:p>
            <a:r>
              <a:rPr lang="en-US" dirty="0"/>
              <a:t>Try to cover all the scenarios. </a:t>
            </a:r>
          </a:p>
          <a:p>
            <a:r>
              <a:rPr lang="en-US" dirty="0"/>
              <a:t>Supplement with the answers on the following pages</a:t>
            </a:r>
          </a:p>
          <a:p>
            <a:pPr marL="0" indent="0">
              <a:buNone/>
            </a:pPr>
            <a:r>
              <a:rPr lang="en-US" dirty="0"/>
              <a:t>______________________________________________________________________________</a:t>
            </a:r>
          </a:p>
          <a:p>
            <a:pPr marL="0" indent="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b="1" dirty="0"/>
              <a:t>CONTINUED </a:t>
            </a:r>
            <a:r>
              <a:rPr lang="en-US" b="1" dirty="0">
                <a:sym typeface="Wingdings" panose="05000000000000000000" pitchFamily="2" charset="2"/>
              </a:rPr>
              <a:t></a:t>
            </a:r>
            <a:endParaRPr lang="en-US" b="1" dirty="0"/>
          </a:p>
          <a:p>
            <a:endParaRPr lang="en-CA"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7" name="Google Shape;367;p25:notes"/>
          <p:cNvSpPr txBox="1">
            <a:spLocks noGrp="1"/>
          </p:cNvSpPr>
          <p:nvPr>
            <p:ph type="body" idx="1"/>
          </p:nvPr>
        </p:nvSpPr>
        <p:spPr>
          <a:xfrm>
            <a:off x="479425" y="460375"/>
            <a:ext cx="6140450" cy="9211335"/>
          </a:xfrm>
          <a:prstGeom prst="rect">
            <a:avLst/>
          </a:prstGeom>
        </p:spPr>
        <p:txBody>
          <a:bodyPr/>
          <a:lstStyle/>
          <a:p>
            <a:pPr marL="0" indent="0">
              <a:buNone/>
            </a:pPr>
            <a:r>
              <a:rPr lang="en-US" b="1" dirty="0"/>
              <a:t>ANSWERS</a:t>
            </a:r>
          </a:p>
          <a:p>
            <a:pPr marL="0" indent="0">
              <a:buNone/>
            </a:pPr>
            <a:r>
              <a:rPr lang="en-US" b="1" dirty="0"/>
              <a:t>Scenario 1</a:t>
            </a:r>
          </a:p>
          <a:p>
            <a:r>
              <a:rPr lang="en-US" b="1" dirty="0"/>
              <a:t>Pre-existing causes: </a:t>
            </a:r>
          </a:p>
          <a:p>
            <a:pPr lvl="1"/>
            <a:r>
              <a:rPr lang="en-US" dirty="0"/>
              <a:t>Most likely: socio-economic marginalized area leading to negative coping mechanisms e.g. prevalence child labor/ sending children elsewhere for work purposes and to generate household income. </a:t>
            </a:r>
          </a:p>
          <a:p>
            <a:pPr lvl="1"/>
            <a:r>
              <a:rPr lang="en-US" dirty="0"/>
              <a:t>This situation probably worsened as a result of the conflict. </a:t>
            </a:r>
          </a:p>
          <a:p>
            <a:pPr marL="448945" lvl="1"/>
            <a:r>
              <a:rPr lang="en-US" dirty="0">
                <a:cs typeface="Calibri"/>
              </a:rPr>
              <a:t>This family separation has been deliberate or “voluntary”, the boy’s parents decided to send him away for work, as they may believe he can support the family to survive and to gain a more stable household income. </a:t>
            </a:r>
          </a:p>
          <a:p>
            <a:r>
              <a:rPr lang="en-US" b="1" dirty="0"/>
              <a:t>Likely impact: </a:t>
            </a:r>
          </a:p>
          <a:p>
            <a:pPr lvl="1"/>
            <a:r>
              <a:rPr lang="en-US" dirty="0"/>
              <a:t>Psychosocial distress due to the separation, violence in the country of origin/ displacement situation and pressure to provide money</a:t>
            </a:r>
          </a:p>
          <a:p>
            <a:pPr lvl="1"/>
            <a:r>
              <a:rPr lang="en-US" dirty="0"/>
              <a:t>Lack of care and contact with primary caregiver/siblings</a:t>
            </a:r>
          </a:p>
          <a:p>
            <a:pPr lvl="1"/>
            <a:r>
              <a:rPr lang="en-US" dirty="0"/>
              <a:t>Risks of long term or permanent separation</a:t>
            </a:r>
          </a:p>
          <a:p>
            <a:pPr lvl="1"/>
            <a:r>
              <a:rPr lang="en-US" dirty="0"/>
              <a:t>Risks of abuse, violence and exploitation by the employer and/or the uncle and his family</a:t>
            </a:r>
          </a:p>
          <a:p>
            <a:pPr lvl="1"/>
            <a:r>
              <a:rPr lang="en-US" dirty="0"/>
              <a:t>Lack of access to education and other essential services.</a:t>
            </a:r>
          </a:p>
          <a:p>
            <a:pPr marL="0" indent="0">
              <a:buNone/>
            </a:pPr>
            <a:endParaRPr lang="en-US" dirty="0"/>
          </a:p>
          <a:p>
            <a:pPr marL="0" indent="0">
              <a:buNone/>
            </a:pPr>
            <a:r>
              <a:rPr lang="en-US" b="1" dirty="0"/>
              <a:t>Scenario 2</a:t>
            </a:r>
          </a:p>
          <a:p>
            <a:r>
              <a:rPr lang="en-US" b="1" dirty="0"/>
              <a:t>Pre-existing causes: </a:t>
            </a:r>
          </a:p>
          <a:p>
            <a:pPr lvl="1"/>
            <a:r>
              <a:rPr lang="en-US" dirty="0"/>
              <a:t>Social, traditional and/or religious norms leading to separation from parents and “handover” of children to grandparents/ other family members, after divorce/ re-marriage. </a:t>
            </a:r>
          </a:p>
          <a:p>
            <a:r>
              <a:rPr lang="en-US" b="1" dirty="0"/>
              <a:t>Causes as a result of the crisis: </a:t>
            </a:r>
          </a:p>
          <a:p>
            <a:pPr lvl="1"/>
            <a:r>
              <a:rPr lang="en-US" dirty="0"/>
              <a:t>Displacement/ flight from the country of origin to asylum country. </a:t>
            </a:r>
          </a:p>
          <a:p>
            <a:pPr marL="448945" lvl="1"/>
            <a:r>
              <a:rPr lang="en-US" dirty="0">
                <a:cs typeface="Calibri"/>
              </a:rPr>
              <a:t>This family separation has been deliberate or “voluntary”, as the mother decided to remain in the country of origin and to remarry, as it may be difficult to survive as a ‘single mother’.</a:t>
            </a:r>
          </a:p>
          <a:p>
            <a:r>
              <a:rPr lang="en-US" b="1" dirty="0"/>
              <a:t>Likely impact: </a:t>
            </a:r>
          </a:p>
          <a:p>
            <a:pPr lvl="1"/>
            <a:r>
              <a:rPr lang="en-US" dirty="0"/>
              <a:t>Psychosocial distress due to the separation</a:t>
            </a:r>
          </a:p>
          <a:p>
            <a:pPr lvl="1"/>
            <a:r>
              <a:rPr lang="en-US" dirty="0"/>
              <a:t>violence in the country of origin/ displacement situation/ father reportedly killed</a:t>
            </a:r>
          </a:p>
          <a:p>
            <a:pPr lvl="1"/>
            <a:r>
              <a:rPr lang="en-US" dirty="0"/>
              <a:t>Lack of contact with family/ Bennu’s mother and other family members</a:t>
            </a:r>
          </a:p>
          <a:p>
            <a:pPr lvl="1"/>
            <a:r>
              <a:rPr lang="en-US" dirty="0"/>
              <a:t>Long term or permanent separation from parents</a:t>
            </a:r>
          </a:p>
          <a:p>
            <a:pPr lvl="1"/>
            <a:r>
              <a:rPr lang="en-US" dirty="0"/>
              <a:t>Lack of community networks.</a:t>
            </a:r>
          </a:p>
          <a:p>
            <a:endParaRPr lang="en-US" dirty="0"/>
          </a:p>
          <a:p>
            <a:pPr marL="0" indent="0">
              <a:buNone/>
            </a:pPr>
            <a:r>
              <a:rPr lang="en-US" b="1" dirty="0"/>
              <a:t>Scenario 3</a:t>
            </a:r>
          </a:p>
          <a:p>
            <a:r>
              <a:rPr lang="en-US" b="1" dirty="0"/>
              <a:t>Pre-existing causes:</a:t>
            </a:r>
            <a:r>
              <a:rPr lang="en-US" dirty="0"/>
              <a:t> </a:t>
            </a:r>
          </a:p>
          <a:p>
            <a:pPr lvl="1"/>
            <a:r>
              <a:rPr lang="en-US" dirty="0"/>
              <a:t>Socio-economic marginalization</a:t>
            </a:r>
          </a:p>
          <a:p>
            <a:r>
              <a:rPr lang="en-US" b="1" dirty="0"/>
              <a:t>Cause as a result of the crisis: </a:t>
            </a:r>
          </a:p>
          <a:p>
            <a:pPr lvl="1"/>
            <a:r>
              <a:rPr lang="en-US" dirty="0"/>
              <a:t>The girl’s grandparents, her primary caregivers, lost their job/income as a result of the spread of an infectious disease in the country. </a:t>
            </a:r>
          </a:p>
          <a:p>
            <a:pPr marL="448945" lvl="1"/>
            <a:r>
              <a:rPr lang="en-US" dirty="0">
                <a:cs typeface="Calibri"/>
              </a:rPr>
              <a:t>This family separation has been deliberate or “voluntary”. </a:t>
            </a:r>
          </a:p>
          <a:p>
            <a:r>
              <a:rPr lang="en-US" b="1" dirty="0"/>
              <a:t>Likely impact: </a:t>
            </a:r>
          </a:p>
          <a:p>
            <a:pPr lvl="1"/>
            <a:r>
              <a:rPr lang="en-US" dirty="0"/>
              <a:t>Psychosocial distress due to the separation</a:t>
            </a:r>
          </a:p>
          <a:p>
            <a:pPr lvl="1"/>
            <a:r>
              <a:rPr lang="en-US" dirty="0"/>
              <a:t>Flight and displacement situation and pressure to earn money/ find work</a:t>
            </a:r>
          </a:p>
          <a:p>
            <a:pPr lvl="1"/>
            <a:r>
              <a:rPr lang="en-US" dirty="0"/>
              <a:t>Lack of care and protection;</a:t>
            </a:r>
          </a:p>
          <a:p>
            <a:pPr lvl="1"/>
            <a:r>
              <a:rPr lang="en-US" dirty="0"/>
              <a:t>Risk of long term or permanent separation from parents</a:t>
            </a:r>
          </a:p>
          <a:p>
            <a:pPr lvl="1"/>
            <a:r>
              <a:rPr lang="en-US" dirty="0"/>
              <a:t>Risk of abuse, neglect, violence and exploitation, including GBV</a:t>
            </a:r>
          </a:p>
          <a:p>
            <a:pPr marL="0" indent="0">
              <a:buNone/>
            </a:pPr>
            <a:endParaRPr lang="en-US" dirty="0"/>
          </a:p>
          <a:p>
            <a:pPr marL="0" indent="0">
              <a:buNone/>
            </a:pPr>
            <a:r>
              <a:rPr lang="en-US" b="1" dirty="0"/>
              <a:t>CONTINUED </a:t>
            </a:r>
            <a:r>
              <a:rPr lang="en-US" b="1" dirty="0">
                <a:sym typeface="Wingdings" panose="05000000000000000000" pitchFamily="2" charset="2"/>
              </a:rPr>
              <a:t></a:t>
            </a:r>
            <a:endParaRPr lang="en-US" b="1" dirty="0"/>
          </a:p>
          <a:p>
            <a:endParaRPr lang="en-US" dirty="0"/>
          </a:p>
        </p:txBody>
      </p:sp>
      <p:sp>
        <p:nvSpPr>
          <p:cNvPr id="4" name="Google Shape;725;p48:notes">
            <a:extLst>
              <a:ext uri="{FF2B5EF4-FFF2-40B4-BE49-F238E27FC236}">
                <a16:creationId xmlns:a16="http://schemas.microsoft.com/office/drawing/2014/main" id="{9375A4F1-0725-5E70-22A7-0ECE7533C2D7}"/>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33</a:t>
            </a:fld>
            <a:endParaRPr lang="en-US" sz="1200" dirty="0">
              <a:latin typeface="+mn-lt"/>
            </a:endParaRPr>
          </a:p>
        </p:txBody>
      </p:sp>
    </p:spTree>
    <p:extLst>
      <p:ext uri="{BB962C8B-B14F-4D97-AF65-F5344CB8AC3E}">
        <p14:creationId xmlns:p14="http://schemas.microsoft.com/office/powerpoint/2010/main" val="16223390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7" name="Google Shape;367;p25:notes"/>
          <p:cNvSpPr txBox="1">
            <a:spLocks noGrp="1"/>
          </p:cNvSpPr>
          <p:nvPr>
            <p:ph type="body" idx="1"/>
          </p:nvPr>
        </p:nvSpPr>
        <p:spPr>
          <a:xfrm>
            <a:off x="479425" y="460375"/>
            <a:ext cx="6140450" cy="9211335"/>
          </a:xfrm>
          <a:prstGeom prst="rect">
            <a:avLst/>
          </a:prstGeom>
        </p:spPr>
        <p:txBody>
          <a:bodyPr/>
          <a:lstStyle/>
          <a:p>
            <a:pPr marL="0" indent="0">
              <a:buNone/>
            </a:pPr>
            <a:r>
              <a:rPr lang="en-US" b="1" dirty="0"/>
              <a:t>Scenario 4</a:t>
            </a:r>
          </a:p>
          <a:p>
            <a:r>
              <a:rPr lang="en-US" b="1" dirty="0"/>
              <a:t>Cause as a result of the crisis: </a:t>
            </a:r>
          </a:p>
          <a:p>
            <a:pPr lvl="1"/>
            <a:r>
              <a:rPr lang="en-US" dirty="0"/>
              <a:t>Accidental separation due to violence and displacement. </a:t>
            </a:r>
          </a:p>
          <a:p>
            <a:pPr lvl="1"/>
            <a:r>
              <a:rPr lang="en-US" dirty="0"/>
              <a:t>This family separation has been accidental. </a:t>
            </a:r>
          </a:p>
          <a:p>
            <a:r>
              <a:rPr lang="en-US" b="1" dirty="0"/>
              <a:t>Likely impact:</a:t>
            </a:r>
          </a:p>
          <a:p>
            <a:pPr lvl="1"/>
            <a:r>
              <a:rPr lang="en-US" dirty="0"/>
              <a:t>Psychosocial distress due to the separation, </a:t>
            </a:r>
          </a:p>
          <a:p>
            <a:pPr lvl="1"/>
            <a:r>
              <a:rPr lang="en-US" dirty="0"/>
              <a:t>Flight and displacement situation</a:t>
            </a:r>
          </a:p>
          <a:p>
            <a:pPr lvl="1"/>
            <a:r>
              <a:rPr lang="en-US" dirty="0"/>
              <a:t>Lack of care/ family environment. </a:t>
            </a:r>
          </a:p>
          <a:p>
            <a:pPr lvl="1"/>
            <a:r>
              <a:rPr lang="en-US" dirty="0"/>
              <a:t>It cause distress to his older sister having to take the sole responsibility for the care of her younger brother, while her husband is still missing and her parents are in the country of origin</a:t>
            </a:r>
          </a:p>
          <a:p>
            <a:pPr lvl="1"/>
            <a:r>
              <a:rPr lang="en-US" dirty="0"/>
              <a:t>Risk of long term or permanent separation from parents</a:t>
            </a:r>
          </a:p>
          <a:p>
            <a:pPr lvl="1"/>
            <a:r>
              <a:rPr lang="en-US" dirty="0"/>
              <a:t>Risk of lack of access to education/ essential basic services.</a:t>
            </a:r>
          </a:p>
          <a:p>
            <a:endParaRPr lang="en-US" dirty="0"/>
          </a:p>
          <a:p>
            <a:pPr marL="0" indent="0">
              <a:buNone/>
            </a:pPr>
            <a:r>
              <a:rPr lang="en-US" b="1" dirty="0"/>
              <a:t>Scenario 5 </a:t>
            </a:r>
          </a:p>
          <a:p>
            <a:r>
              <a:rPr lang="en-US" b="1" dirty="0"/>
              <a:t>Pre-existing causes: </a:t>
            </a:r>
          </a:p>
          <a:p>
            <a:pPr lvl="1"/>
            <a:r>
              <a:rPr lang="en-US" dirty="0"/>
              <a:t>Socio- economic vulnerability and socio-traditional norms leading to separation  from parents</a:t>
            </a:r>
          </a:p>
          <a:p>
            <a:pPr lvl="1"/>
            <a:r>
              <a:rPr lang="en-US" dirty="0"/>
              <a:t>“Handover” of children to an institution to be ‘relieved from burden’ and based on a belief that the children are better off  at the orphanage as they may receive education and other support. </a:t>
            </a:r>
          </a:p>
          <a:p>
            <a:r>
              <a:rPr lang="en-US" b="1" dirty="0"/>
              <a:t>Causes as a result of the crisis: </a:t>
            </a:r>
          </a:p>
          <a:p>
            <a:pPr lvl="1"/>
            <a:r>
              <a:rPr lang="en-US" dirty="0"/>
              <a:t>Displacement due to insecurity </a:t>
            </a:r>
          </a:p>
          <a:p>
            <a:pPr marL="448945" lvl="1"/>
            <a:r>
              <a:rPr lang="en-US" dirty="0">
                <a:cs typeface="Calibri"/>
              </a:rPr>
              <a:t>At first, the separation was deliberate or “voluntary” as the parents admitted the boys to an institution. Subsequently, the boys had to flee from the institution, due to conflict in the area.</a:t>
            </a:r>
          </a:p>
          <a:p>
            <a:r>
              <a:rPr lang="en-US" b="1" dirty="0"/>
              <a:t>Likely impact: </a:t>
            </a:r>
          </a:p>
          <a:p>
            <a:pPr lvl="1"/>
            <a:r>
              <a:rPr lang="en-US" dirty="0"/>
              <a:t>Psychosocial distress due to the separation,</a:t>
            </a:r>
          </a:p>
          <a:p>
            <a:pPr lvl="1"/>
            <a:r>
              <a:rPr lang="en-US" dirty="0"/>
              <a:t> Flight and displacement situation; </a:t>
            </a:r>
          </a:p>
          <a:p>
            <a:pPr lvl="1"/>
            <a:r>
              <a:rPr lang="en-US" dirty="0"/>
              <a:t>Risk of lack of care/ family environment, safety and protection. </a:t>
            </a:r>
          </a:p>
          <a:p>
            <a:pPr lvl="1"/>
            <a:r>
              <a:rPr lang="en-US" dirty="0"/>
              <a:t>Currently the boys are cared for by a spontaneous foster family, that they knew before the separation;</a:t>
            </a:r>
          </a:p>
          <a:p>
            <a:pPr lvl="1"/>
            <a:r>
              <a:rPr lang="en-US" dirty="0"/>
              <a:t>Risk of long term or permanent separation from parents; </a:t>
            </a:r>
          </a:p>
          <a:p>
            <a:pPr lvl="1"/>
            <a:r>
              <a:rPr lang="en-US" dirty="0"/>
              <a:t>Risk of lack of access to education/ essential basic services/ community support networks.</a:t>
            </a:r>
          </a:p>
          <a:p>
            <a:pPr marL="274638" lvl="1" indent="0">
              <a:buNone/>
            </a:pPr>
            <a:endParaRPr lang="en-US" dirty="0"/>
          </a:p>
          <a:p>
            <a:pPr marL="0" indent="0">
              <a:buNone/>
            </a:pPr>
            <a:r>
              <a:rPr lang="en-US" b="1" dirty="0"/>
              <a:t>CONTINUED </a:t>
            </a:r>
            <a:r>
              <a:rPr lang="en-US" b="1" dirty="0">
                <a:sym typeface="Wingdings" panose="05000000000000000000" pitchFamily="2" charset="2"/>
              </a:rPr>
              <a:t></a:t>
            </a:r>
            <a:endParaRPr lang="en-US" b="1" dirty="0"/>
          </a:p>
        </p:txBody>
      </p:sp>
      <p:sp>
        <p:nvSpPr>
          <p:cNvPr id="4" name="Google Shape;725;p48:notes">
            <a:extLst>
              <a:ext uri="{FF2B5EF4-FFF2-40B4-BE49-F238E27FC236}">
                <a16:creationId xmlns:a16="http://schemas.microsoft.com/office/drawing/2014/main" id="{2C39AFBE-FA2B-880D-9829-EA1F3B68954B}"/>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34</a:t>
            </a:fld>
            <a:endParaRPr lang="en-US" sz="1200" dirty="0">
              <a:latin typeface="+mn-lt"/>
            </a:endParaRPr>
          </a:p>
        </p:txBody>
      </p:sp>
    </p:spTree>
    <p:extLst>
      <p:ext uri="{BB962C8B-B14F-4D97-AF65-F5344CB8AC3E}">
        <p14:creationId xmlns:p14="http://schemas.microsoft.com/office/powerpoint/2010/main" val="2470538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7" name="Google Shape;367;p25:notes"/>
          <p:cNvSpPr txBox="1">
            <a:spLocks noGrp="1"/>
          </p:cNvSpPr>
          <p:nvPr>
            <p:ph type="body" idx="1"/>
          </p:nvPr>
        </p:nvSpPr>
        <p:spPr>
          <a:xfrm>
            <a:off x="479425" y="460375"/>
            <a:ext cx="6140450" cy="9211335"/>
          </a:xfrm>
          <a:prstGeom prst="rect">
            <a:avLst/>
          </a:prstGeom>
        </p:spPr>
        <p:txBody>
          <a:bodyPr/>
          <a:lstStyle/>
          <a:p>
            <a:pPr marL="0" indent="0">
              <a:buNone/>
            </a:pPr>
            <a:r>
              <a:rPr lang="en-US" b="1" dirty="0"/>
              <a:t>Scenario 6</a:t>
            </a:r>
          </a:p>
          <a:p>
            <a:r>
              <a:rPr lang="en-US" b="1" dirty="0"/>
              <a:t>Likely pre-existing causes: </a:t>
            </a:r>
          </a:p>
          <a:p>
            <a:pPr lvl="1"/>
            <a:r>
              <a:rPr lang="en-US" dirty="0"/>
              <a:t>Socio- economic vulnerability and socio-traditional norms leading to separation from parents</a:t>
            </a:r>
          </a:p>
          <a:p>
            <a:pPr lvl="1"/>
            <a:r>
              <a:rPr lang="en-US" dirty="0"/>
              <a:t>“Handover” of children to an institution to be ‘relieved from burden’ and based on a belief that the children are better off  at the orphanage as they may receive education and other support</a:t>
            </a:r>
          </a:p>
          <a:p>
            <a:r>
              <a:rPr lang="en-US" b="1" dirty="0"/>
              <a:t>Causes as a result of the crisis: </a:t>
            </a:r>
          </a:p>
          <a:p>
            <a:pPr lvl="1"/>
            <a:r>
              <a:rPr lang="en-US" dirty="0"/>
              <a:t>Rose’s father died due to the outbreak of an infectious disease and her mother lost her job/ income due to the pandemic and felt she could not provide care for her anymore</a:t>
            </a:r>
          </a:p>
          <a:p>
            <a:pPr marL="448945" lvl="1"/>
            <a:r>
              <a:rPr lang="en-US" dirty="0">
                <a:cs typeface="Calibri"/>
              </a:rPr>
              <a:t> The separation was deliberate or “voluntary” as her mother admitted her to an institution, as she felt she could not care for rose anymore.</a:t>
            </a:r>
          </a:p>
          <a:p>
            <a:r>
              <a:rPr lang="en-US" b="1" dirty="0"/>
              <a:t>Likely impact: </a:t>
            </a:r>
          </a:p>
          <a:p>
            <a:pPr lvl="1"/>
            <a:r>
              <a:rPr lang="en-US" dirty="0"/>
              <a:t>Psychosocial distress due to the separation</a:t>
            </a:r>
          </a:p>
          <a:p>
            <a:pPr lvl="1"/>
            <a:r>
              <a:rPr lang="en-US" dirty="0"/>
              <a:t>Flight and displacement situation</a:t>
            </a:r>
          </a:p>
          <a:p>
            <a:pPr lvl="1"/>
            <a:r>
              <a:rPr lang="en-US" dirty="0"/>
              <a:t>Risk of lack of care/ family environment</a:t>
            </a:r>
          </a:p>
          <a:p>
            <a:pPr lvl="1"/>
            <a:r>
              <a:rPr lang="en-US" dirty="0"/>
              <a:t>Currently rose is in an orphanage very far away from the area where her mother lives</a:t>
            </a:r>
          </a:p>
          <a:p>
            <a:pPr lvl="1"/>
            <a:r>
              <a:rPr lang="en-US" dirty="0"/>
              <a:t> Risk of long term or permanent separation from her mother and other family members</a:t>
            </a:r>
          </a:p>
          <a:p>
            <a:pPr lvl="1"/>
            <a:r>
              <a:rPr lang="en-US" dirty="0"/>
              <a:t> Risk of abuse, neglect, violence and exploitation at the orphanage</a:t>
            </a:r>
          </a:p>
          <a:p>
            <a:pPr marL="0" indent="0">
              <a:buNone/>
            </a:pPr>
            <a:endParaRPr lang="en-US" dirty="0"/>
          </a:p>
        </p:txBody>
      </p:sp>
      <p:sp>
        <p:nvSpPr>
          <p:cNvPr id="4" name="Google Shape;725;p48:notes">
            <a:extLst>
              <a:ext uri="{FF2B5EF4-FFF2-40B4-BE49-F238E27FC236}">
                <a16:creationId xmlns:a16="http://schemas.microsoft.com/office/drawing/2014/main" id="{4DFEC36D-942A-DC05-7B80-98EB3A755BA3}"/>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35</a:t>
            </a:fld>
            <a:endParaRPr lang="en-US" sz="1200" dirty="0">
              <a:latin typeface="+mn-lt"/>
            </a:endParaRPr>
          </a:p>
        </p:txBody>
      </p:sp>
    </p:spTree>
    <p:extLst>
      <p:ext uri="{BB962C8B-B14F-4D97-AF65-F5344CB8AC3E}">
        <p14:creationId xmlns:p14="http://schemas.microsoft.com/office/powerpoint/2010/main" val="4468020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6" name="Google Shape;556;p38: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ADAPT FOR CONTEXT</a:t>
            </a:r>
          </a:p>
          <a:p>
            <a:r>
              <a:rPr lang="en-US" dirty="0"/>
              <a:t>Contextualize these facilitator notes prior to the training</a:t>
            </a:r>
          </a:p>
          <a:p>
            <a:pPr lvl="1"/>
            <a:r>
              <a:rPr lang="en-US" dirty="0"/>
              <a:t>Remove references to the UNHCR BIP guidelines in non-refugee contexts as this will lead to confusion</a:t>
            </a:r>
          </a:p>
          <a:p>
            <a:pPr lvl="1"/>
            <a:r>
              <a:rPr lang="en-US" dirty="0"/>
              <a:t>Ensure that the supplementary answers on the role of the caseworker are very clear</a:t>
            </a:r>
          </a:p>
          <a:p>
            <a:pPr marL="0" indent="0">
              <a:buNone/>
            </a:pPr>
            <a:r>
              <a:rPr lang="en-US" dirty="0"/>
              <a:t>______________________________________________________________________________</a:t>
            </a:r>
          </a:p>
          <a:p>
            <a:pPr marL="0" indent="0">
              <a:buNone/>
            </a:pPr>
            <a:endParaRPr lang="en-US" dirty="0"/>
          </a:p>
          <a:p>
            <a:pPr marL="0" indent="0">
              <a:buNone/>
            </a:pPr>
            <a:r>
              <a:rPr lang="en-US" b="1" dirty="0"/>
              <a:t>GROUP DISCUSSION (10 minutes)</a:t>
            </a:r>
          </a:p>
          <a:p>
            <a:r>
              <a:rPr lang="en-US" dirty="0"/>
              <a:t>Divide participants into three groups</a:t>
            </a:r>
          </a:p>
          <a:p>
            <a:pPr lvl="1"/>
            <a:r>
              <a:rPr lang="en-US" dirty="0"/>
              <a:t>Group 1 to discuss question 1</a:t>
            </a:r>
          </a:p>
          <a:p>
            <a:pPr lvl="1"/>
            <a:r>
              <a:rPr lang="en-US" dirty="0"/>
              <a:t>Group 2 to discuss question 2 </a:t>
            </a:r>
          </a:p>
          <a:p>
            <a:pPr lvl="1"/>
            <a:r>
              <a:rPr lang="en-US" dirty="0"/>
              <a:t>Group 3 to discuss question 3 </a:t>
            </a:r>
          </a:p>
          <a:p>
            <a:pPr lvl="1"/>
            <a:r>
              <a:rPr lang="en-US" dirty="0"/>
              <a:t>For large trainings you may need six groups, with two groups per question</a:t>
            </a:r>
          </a:p>
          <a:p>
            <a:r>
              <a:rPr lang="en-US" dirty="0">
                <a:cs typeface="Calibri"/>
              </a:rPr>
              <a:t> Give each group time to discuss their question and note down their key points </a:t>
            </a:r>
          </a:p>
          <a:p>
            <a:endParaRPr lang="en-US" dirty="0"/>
          </a:p>
          <a:p>
            <a:pPr marL="0" indent="0">
              <a:buNone/>
            </a:pPr>
            <a:r>
              <a:rPr lang="en-US" b="1" dirty="0"/>
              <a:t>PLENARY DISCUSSION (15 minutes)</a:t>
            </a:r>
          </a:p>
          <a:p>
            <a:r>
              <a:rPr lang="en-US" dirty="0"/>
              <a:t>Ask groups to share their main discussion points and ask other groups to supplement</a:t>
            </a:r>
          </a:p>
          <a:p>
            <a:r>
              <a:rPr lang="en-US" dirty="0"/>
              <a:t>Supplement with the following points</a:t>
            </a:r>
          </a:p>
          <a:p>
            <a:pPr lvl="1"/>
            <a:r>
              <a:rPr lang="en-US" dirty="0"/>
              <a:t>In humanitarian contexts, certain actions would normally be the responsibility of statutory authorities in national law, such as </a:t>
            </a:r>
          </a:p>
          <a:p>
            <a:pPr lvl="2"/>
            <a:r>
              <a:rPr lang="en-US" dirty="0"/>
              <a:t>Removing a child from a family for safety reasons</a:t>
            </a:r>
          </a:p>
          <a:p>
            <a:pPr lvl="2"/>
            <a:r>
              <a:rPr lang="en-US" dirty="0"/>
              <a:t>Family reunification or </a:t>
            </a:r>
          </a:p>
          <a:p>
            <a:pPr lvl="2"/>
            <a:r>
              <a:rPr lang="en-US" dirty="0"/>
              <a:t>Placement in alternative care</a:t>
            </a:r>
          </a:p>
          <a:p>
            <a:pPr lvl="1"/>
            <a:r>
              <a:rPr lang="en-US" dirty="0"/>
              <a:t>In practice this may sometimes be undertaken by caseworkers</a:t>
            </a:r>
          </a:p>
          <a:p>
            <a:pPr marL="899795" lvl="2"/>
            <a:r>
              <a:rPr lang="en-US" dirty="0">
                <a:cs typeface="Calibri"/>
              </a:rPr>
              <a:t>For example, when the implementation capacity of national authorities has been affected by the emergency</a:t>
            </a:r>
          </a:p>
          <a:p>
            <a:pPr marL="0" indent="0">
              <a:buNone/>
            </a:pPr>
            <a:endParaRPr lang="en-US" dirty="0"/>
          </a:p>
          <a:p>
            <a:pPr marL="0" indent="0">
              <a:buNone/>
            </a:pPr>
            <a:r>
              <a:rPr lang="en-US" b="1" dirty="0"/>
              <a:t>CONTINUED </a:t>
            </a:r>
            <a:r>
              <a:rPr lang="en-US" b="1" dirty="0">
                <a:sym typeface="Wingdings" panose="05000000000000000000" pitchFamily="2" charset="2"/>
              </a:rPr>
              <a:t></a:t>
            </a:r>
            <a:endParaRPr lang="en-US" b="1" dirty="0"/>
          </a:p>
          <a:p>
            <a:endParaRPr lang="en-US" dirty="0"/>
          </a:p>
        </p:txBody>
      </p:sp>
      <p:sp>
        <p:nvSpPr>
          <p:cNvPr id="3" name="Slide Image Placeholder 2">
            <a:extLst>
              <a:ext uri="{FF2B5EF4-FFF2-40B4-BE49-F238E27FC236}">
                <a16:creationId xmlns:a16="http://schemas.microsoft.com/office/drawing/2014/main" id="{577E6CCB-79A9-A854-7EA2-3D9633910424}"/>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617EA434-0A2A-E53B-DD4C-99D9A23DA27A}"/>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36</a:t>
            </a:fld>
            <a:endParaRPr lang="en-US" sz="1200" dirty="0">
              <a:latin typeface="+mn-lt"/>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6" name="Google Shape;556;p38:notes"/>
          <p:cNvSpPr txBox="1">
            <a:spLocks noGrp="1"/>
          </p:cNvSpPr>
          <p:nvPr>
            <p:ph type="body" idx="1"/>
          </p:nvPr>
        </p:nvSpPr>
        <p:spPr>
          <a:xfrm>
            <a:off x="479425" y="460375"/>
            <a:ext cx="6140450" cy="9211335"/>
          </a:xfrm>
          <a:prstGeom prst="rect">
            <a:avLst/>
          </a:prstGeom>
        </p:spPr>
        <p:txBody>
          <a:bodyPr/>
          <a:lstStyle/>
          <a:p>
            <a:pPr lvl="2"/>
            <a:r>
              <a:rPr lang="en-US" dirty="0"/>
              <a:t>In these cases, child protection actors should </a:t>
            </a:r>
          </a:p>
          <a:p>
            <a:pPr lvl="3"/>
            <a:r>
              <a:rPr lang="en-US" dirty="0">
                <a:cs typeface="Calibri"/>
              </a:rPr>
              <a:t>Conduct a risk analysis and assessment of national systems as part of program development, before caseworkers take on such roles </a:t>
            </a:r>
          </a:p>
          <a:p>
            <a:pPr lvl="3"/>
            <a:r>
              <a:rPr lang="en-US" dirty="0"/>
              <a:t>Coordinate and work as closely as possible with the relevant authorities</a:t>
            </a:r>
          </a:p>
          <a:p>
            <a:pPr lvl="1"/>
            <a:r>
              <a:rPr lang="en-US" dirty="0"/>
              <a:t>Within a well-functioning national child protection system where the social services workforce continues to operate, </a:t>
            </a:r>
          </a:p>
          <a:p>
            <a:pPr lvl="2"/>
            <a:r>
              <a:rPr lang="en-US" dirty="0"/>
              <a:t>the role of non-governmental staff is likely to be more limited, </a:t>
            </a:r>
          </a:p>
          <a:p>
            <a:pPr marL="899795" lvl="2"/>
            <a:r>
              <a:rPr lang="en-US" dirty="0">
                <a:cs typeface="Calibri"/>
              </a:rPr>
              <a:t>the role of caseworkers could consist of working alongside/closely with statutory authorities and government child protection case management teams</a:t>
            </a:r>
          </a:p>
          <a:p>
            <a:pPr marL="899795" lvl="2"/>
            <a:r>
              <a:rPr lang="en-US" dirty="0">
                <a:cs typeface="Calibri"/>
              </a:rPr>
              <a:t>non-governmental caseworkers are likely to be embedded with government case management teams to support the response to large caseloads</a:t>
            </a:r>
          </a:p>
          <a:p>
            <a:pPr marL="899795" lvl="2"/>
            <a:r>
              <a:rPr lang="en-US" dirty="0">
                <a:cs typeface="Calibri"/>
              </a:rPr>
              <a:t>referral systems are put in place for non-governmental caseworkers to refer UASC cases to the government or for the government to refer to non-governmental caseworkers if the support is needed</a:t>
            </a:r>
          </a:p>
          <a:p>
            <a:pPr marL="448945" lvl="1"/>
            <a:r>
              <a:rPr lang="en-US" dirty="0">
                <a:cs typeface="Calibri"/>
              </a:rPr>
              <a:t>Actions such as removing a child from a family for their own safety must be carried out in compliance with the law and with or in collaboration with the appropriate authorities</a:t>
            </a:r>
          </a:p>
          <a:p>
            <a:pPr marL="448945" lvl="1"/>
            <a:r>
              <a:rPr lang="en-US" dirty="0">
                <a:cs typeface="Calibri"/>
              </a:rPr>
              <a:t>In some refugee settings, separation of a child from parents for safety reasons may be under the responsibility of the national refugee agency </a:t>
            </a:r>
          </a:p>
          <a:p>
            <a:pPr lvl="2"/>
            <a:r>
              <a:rPr lang="en-US" dirty="0"/>
              <a:t>The UNHCR BIP Guidelines, Chapter 4.3 provide guidance for such circumstances in refugee context, where national systems are not accessible or appropriate for refugee children.</a:t>
            </a:r>
          </a:p>
          <a:p>
            <a:endParaRPr lang="en-US" dirty="0"/>
          </a:p>
        </p:txBody>
      </p:sp>
      <p:sp>
        <p:nvSpPr>
          <p:cNvPr id="4" name="Google Shape;725;p48:notes">
            <a:extLst>
              <a:ext uri="{FF2B5EF4-FFF2-40B4-BE49-F238E27FC236}">
                <a16:creationId xmlns:a16="http://schemas.microsoft.com/office/drawing/2014/main" id="{BBCF468B-DCAE-4D15-4EB2-FAC83CE5DD22}"/>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37</a:t>
            </a:fld>
            <a:endParaRPr lang="en-US" sz="1200" dirty="0">
              <a:latin typeface="+mn-lt"/>
            </a:endParaRPr>
          </a:p>
        </p:txBody>
      </p:sp>
    </p:spTree>
    <p:extLst>
      <p:ext uri="{BB962C8B-B14F-4D97-AF65-F5344CB8AC3E}">
        <p14:creationId xmlns:p14="http://schemas.microsoft.com/office/powerpoint/2010/main" val="2866760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7" name="Google Shape;407;p27: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EXPLANATION</a:t>
            </a:r>
          </a:p>
          <a:p>
            <a:r>
              <a:rPr lang="en-US" dirty="0"/>
              <a:t>Present the slide</a:t>
            </a:r>
          </a:p>
          <a:p>
            <a:r>
              <a:rPr lang="en-US" i="1" dirty="0">
                <a:cs typeface="Calibri"/>
              </a:rPr>
              <a:t>Does anyone have any questions or need clarifications?</a:t>
            </a:r>
          </a:p>
          <a:p>
            <a:r>
              <a:rPr lang="en-US" dirty="0"/>
              <a:t>Close the session</a:t>
            </a:r>
          </a:p>
        </p:txBody>
      </p:sp>
      <p:sp>
        <p:nvSpPr>
          <p:cNvPr id="3" name="Slide Image Placeholder 2">
            <a:extLst>
              <a:ext uri="{FF2B5EF4-FFF2-40B4-BE49-F238E27FC236}">
                <a16:creationId xmlns:a16="http://schemas.microsoft.com/office/drawing/2014/main" id="{302EF919-2BC1-FF02-FE02-038D6D0422D4}"/>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9C07FA1F-43CC-C046-B319-985D8517BD79}"/>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38</a:t>
            </a:fld>
            <a:endParaRPr lang="en-US" sz="1200" dirty="0">
              <a:latin typeface="+mn-lt"/>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8" name="Google Shape;418;p28: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EXPLANATION</a:t>
            </a:r>
          </a:p>
          <a:p>
            <a:r>
              <a:rPr lang="en-US" dirty="0">
                <a:cs typeface="Calibri"/>
              </a:rPr>
              <a:t>In order to respond appropriately, based on an understanding of the context, caseworkers must be aware of: </a:t>
            </a:r>
          </a:p>
          <a:p>
            <a:pPr marL="448945" lvl="1"/>
            <a:r>
              <a:rPr lang="en-US" dirty="0">
                <a:cs typeface="Calibri"/>
              </a:rPr>
              <a:t>The scope and patterns of family separation in the specific humanitarian context</a:t>
            </a:r>
          </a:p>
          <a:p>
            <a:pPr marL="448945" lvl="1"/>
            <a:r>
              <a:rPr lang="en-US" dirty="0">
                <a:cs typeface="Calibri"/>
              </a:rPr>
              <a:t>The existing socio-cultural and religious norms and traditional practices relating to family structures and child-care practices </a:t>
            </a:r>
          </a:p>
          <a:p>
            <a:r>
              <a:rPr lang="en-US" dirty="0">
                <a:cs typeface="Calibri"/>
              </a:rPr>
              <a:t>At the end of this session, participants should be able to:</a:t>
            </a:r>
          </a:p>
          <a:p>
            <a:r>
              <a:rPr lang="en-US" dirty="0"/>
              <a:t>Present the slide</a:t>
            </a:r>
          </a:p>
        </p:txBody>
      </p:sp>
      <p:sp>
        <p:nvSpPr>
          <p:cNvPr id="3" name="Slide Image Placeholder 2">
            <a:extLst>
              <a:ext uri="{FF2B5EF4-FFF2-40B4-BE49-F238E27FC236}">
                <a16:creationId xmlns:a16="http://schemas.microsoft.com/office/drawing/2014/main" id="{66A4F432-C8CC-8E14-DAD5-2A6E0D8889C3}"/>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72620574-8C6C-6CA9-1283-DE74BB2B3D5B}"/>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39</a:t>
            </a:fld>
            <a:endParaRPr lang="en-US" sz="1200" dirty="0">
              <a:latin typeface="+mn-l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3" name="Google Shape;33;p2:notes"/>
          <p:cNvSpPr txBox="1">
            <a:spLocks noGrp="1"/>
          </p:cNvSpPr>
          <p:nvPr>
            <p:ph type="body" idx="1"/>
          </p:nvPr>
        </p:nvSpPr>
        <p:spPr>
          <a:xfrm>
            <a:off x="479425" y="460375"/>
            <a:ext cx="6140450" cy="9211335"/>
          </a:xfrm>
          <a:prstGeom prst="rect">
            <a:avLst/>
          </a:prstGeom>
        </p:spPr>
        <p:txBody>
          <a:bodyPr/>
          <a:lstStyle/>
          <a:p>
            <a:pPr marL="0" indent="0">
              <a:buNone/>
            </a:pPr>
            <a:r>
              <a:rPr lang="en-US" b="1" dirty="0"/>
              <a:t>KEY RESOURCES / REFERENCES </a:t>
            </a:r>
          </a:p>
          <a:p>
            <a:r>
              <a:rPr lang="en-US" dirty="0"/>
              <a:t>Field Handbook on Unaccompanied and Separated Children, Interagency Working Group on Unaccompanied and Separated Children (2017)</a:t>
            </a:r>
          </a:p>
          <a:p>
            <a:r>
              <a:rPr lang="en-US" dirty="0">
                <a:cs typeface="Calibri"/>
              </a:rPr>
              <a:t>UN Guidelines for the Alternative Care of Children (2010):  https://resourcecentre.savethechildren.net/document/united-nations-guidelines-alternative-care-children/</a:t>
            </a:r>
          </a:p>
          <a:p>
            <a:r>
              <a:rPr lang="en-US" dirty="0"/>
              <a:t>UNHCR Best Interests Procedures (BIP) Guidelines, Assessing and Determining the Bests Interests of the Child (2021)</a:t>
            </a:r>
          </a:p>
          <a:p>
            <a:r>
              <a:rPr lang="en-US" dirty="0">
                <a:cs typeface="Calibri"/>
              </a:rPr>
              <a:t>The Lost Ones: Emergency Care for Separated Children from birth to five years, UNICEF (2007)</a:t>
            </a:r>
          </a:p>
          <a:p>
            <a:r>
              <a:rPr lang="en-US" dirty="0"/>
              <a:t>Key Considerations: Family Tracing and Reunification (FTR) for Unaccompanied and Separated Children (UASC) relating to the COVID-19 Pandemic and other</a:t>
            </a:r>
          </a:p>
          <a:p>
            <a:r>
              <a:rPr lang="en-US" dirty="0"/>
              <a:t>Potential Infectious Disease Outbreaks, The Alliance for Child Protection in Humanitarian Action and UNICEF (2021)</a:t>
            </a:r>
          </a:p>
          <a:p>
            <a:r>
              <a:rPr lang="en-US" dirty="0"/>
              <a:t>Learning and Development Toolkit, The Alliance for Child Protection in Humanitarian Action </a:t>
            </a:r>
          </a:p>
          <a:p>
            <a:r>
              <a:rPr lang="en-US" dirty="0"/>
              <a:t>Alternative Care in Emergencies (ACE)Toolkit, Interagency Working Group on Unaccompanied and Separated Children (2013) </a:t>
            </a:r>
          </a:p>
          <a:p>
            <a:r>
              <a:rPr lang="en-US" dirty="0"/>
              <a:t>Guidance for Alternative Care Provision During COVID-19, CPHA 2020 </a:t>
            </a:r>
          </a:p>
          <a:p>
            <a:r>
              <a:rPr lang="en-US" dirty="0"/>
              <a:t>Toolkit for Monitoring and Evaluating Child Protection When Using Cash and Voucher Assistance, Save the Children, 2021</a:t>
            </a:r>
          </a:p>
          <a:p>
            <a:r>
              <a:rPr lang="en-US" dirty="0"/>
              <a:t>Money Matters, A Toolkit for Caseworkers to Support Adult and Adolescent Clients with basic Money Management, Save the Children, 2021 </a:t>
            </a:r>
          </a:p>
          <a:p>
            <a:r>
              <a:rPr lang="en-US" dirty="0"/>
              <a:t>Promoting Child Protection Outcomes through Cash-Based Interventions (UNHCR, 2021, Provisional Release)</a:t>
            </a:r>
          </a:p>
          <a:p>
            <a:r>
              <a:rPr lang="en-US" dirty="0"/>
              <a:t>Guidance Note on Designing Cash and Voucher Assistance for Child Headed Households (CHH) and Unaccompanied Children (UAC), Save the Children, (forthcoming). </a:t>
            </a:r>
          </a:p>
          <a:p>
            <a:r>
              <a:rPr lang="en-US" dirty="0">
                <a:hlinkClick r:id="rId3"/>
              </a:rPr>
              <a:t>https://www.alliancecpha.org/en/system/tdf/library/attachments/cpha012_-_ftr_and_covid_19_v2.pdf?file=1&amp;type=node&amp;id=44698</a:t>
            </a:r>
            <a:r>
              <a:rPr lang="en-US" dirty="0"/>
              <a:t> </a:t>
            </a:r>
          </a:p>
          <a:p>
            <a:r>
              <a:rPr lang="en-US" dirty="0"/>
              <a:t>https://www.alliancecpha.org/en/system/tdf/library/attachments/the_alliance_ld_toolkit.pdf?file=1&amp;type=node&amp;id=44420</a:t>
            </a:r>
          </a:p>
          <a:p>
            <a:r>
              <a:rPr lang="en-US" dirty="0"/>
              <a:t>https://resourcecentre.savethechildren.net/library/toolkit-monitoring-and-evaluating-child-protection-when-using-cash-and-voucher-assistance</a:t>
            </a:r>
          </a:p>
          <a:p>
            <a:r>
              <a:rPr lang="en-US" dirty="0"/>
              <a:t>https://resourcecentre.savethechildren.net/library/money-matters-toolkit-caseworkers-support-adult-and-adolescent-clients-basic-money</a:t>
            </a:r>
          </a:p>
          <a:p>
            <a:r>
              <a:rPr lang="en-US" dirty="0"/>
              <a:t>https://www.unhcr.org/60d43f824</a:t>
            </a:r>
          </a:p>
        </p:txBody>
      </p:sp>
      <p:sp>
        <p:nvSpPr>
          <p:cNvPr id="4" name="Google Shape;725;p48:notes">
            <a:extLst>
              <a:ext uri="{FF2B5EF4-FFF2-40B4-BE49-F238E27FC236}">
                <a16:creationId xmlns:a16="http://schemas.microsoft.com/office/drawing/2014/main" id="{FB66F53A-6512-98E8-E08A-0810061A853B}"/>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4</a:t>
            </a:fld>
            <a:endParaRPr lang="en-US" sz="1200" dirty="0">
              <a:latin typeface="+mn-lt"/>
            </a:endParaRPr>
          </a:p>
        </p:txBody>
      </p:sp>
    </p:spTree>
    <p:extLst>
      <p:ext uri="{BB962C8B-B14F-4D97-AF65-F5344CB8AC3E}">
        <p14:creationId xmlns:p14="http://schemas.microsoft.com/office/powerpoint/2010/main" val="2112850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8" name="Google Shape;428;p29: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cs typeface="Calibri"/>
              </a:rPr>
              <a:t>PLENARY DISCUSSION</a:t>
            </a:r>
          </a:p>
          <a:p>
            <a:r>
              <a:rPr lang="en-US" dirty="0">
                <a:cs typeface="Calibri"/>
              </a:rPr>
              <a:t>There are different perceptions and norms regarding childhood and gender roles across different cultures. </a:t>
            </a:r>
            <a:endParaRPr lang="en-US">
              <a:cs typeface="Calibri"/>
            </a:endParaRPr>
          </a:p>
          <a:p>
            <a:r>
              <a:rPr lang="en-US" dirty="0">
                <a:cs typeface="Calibri"/>
              </a:rPr>
              <a:t>Can you give examples of role of girls and boys within the home and outside the home in this context? </a:t>
            </a:r>
            <a:endParaRPr lang="en-US">
              <a:cs typeface="Calibri"/>
            </a:endParaRPr>
          </a:p>
          <a:p>
            <a:pPr marL="448945" lvl="1"/>
            <a:r>
              <a:rPr lang="en-US" dirty="0">
                <a:cs typeface="Calibri"/>
              </a:rPr>
              <a:t>Sometimes, according to existing social norms adolescent girls and boys are expected to take on ‘adult roles’, such as work outside the home to contribute to the household income or taking care of other children in the household.</a:t>
            </a:r>
            <a:endParaRPr lang="en-US">
              <a:cs typeface="Calibri"/>
            </a:endParaRPr>
          </a:p>
          <a:p>
            <a:r>
              <a:rPr lang="en-US" dirty="0">
                <a:cs typeface="Calibri"/>
              </a:rPr>
              <a:t>In which circumstances might children take on ‘adult roles’? </a:t>
            </a:r>
            <a:endParaRPr lang="en-US">
              <a:cs typeface="Calibri"/>
            </a:endParaRPr>
          </a:p>
          <a:p>
            <a:pPr marL="448945" lvl="1"/>
            <a:r>
              <a:rPr lang="en-US" dirty="0">
                <a:cs typeface="Calibri"/>
              </a:rPr>
              <a:t>In communities which are vulnerable due to socio-economic challenges and hardship, often exacerbated by the humanitarian crisis, families may resort to harmful coping mechanisms, such as (the worst forms of) child labor, child marriage or placement of their children in orphanages. </a:t>
            </a:r>
            <a:endParaRPr lang="en-US">
              <a:cs typeface="Calibri"/>
            </a:endParaRPr>
          </a:p>
          <a:p>
            <a:r>
              <a:rPr lang="en-US" dirty="0">
                <a:cs typeface="Calibri"/>
              </a:rPr>
              <a:t>In some cultures it is common for children to grow up beyond the nuclear family, with extended family members, such as grandparents or uncles and aunts and this is not always understood as ‘family separation’. </a:t>
            </a:r>
            <a:endParaRPr lang="en-US">
              <a:cs typeface="Calibri"/>
            </a:endParaRPr>
          </a:p>
          <a:p>
            <a:pPr marL="448945" lvl="1"/>
            <a:r>
              <a:rPr lang="en-US" dirty="0">
                <a:cs typeface="Calibri"/>
              </a:rPr>
              <a:t>Is care provided by extended families experienced as family separation by children, families and communities in our/your context? Can you come up with examples?  </a:t>
            </a:r>
          </a:p>
          <a:p>
            <a:endParaRPr lang="en-US" dirty="0"/>
          </a:p>
          <a:p>
            <a:endParaRPr lang="en-US" dirty="0"/>
          </a:p>
          <a:p>
            <a:endParaRPr lang="en-US" dirty="0"/>
          </a:p>
        </p:txBody>
      </p:sp>
      <p:sp>
        <p:nvSpPr>
          <p:cNvPr id="3" name="Slide Image Placeholder 2">
            <a:extLst>
              <a:ext uri="{FF2B5EF4-FFF2-40B4-BE49-F238E27FC236}">
                <a16:creationId xmlns:a16="http://schemas.microsoft.com/office/drawing/2014/main" id="{8C04ABA9-E5E6-4246-D29C-72878CB3D1EC}"/>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DE8ABC05-7442-3581-D5A4-C34240876CCA}"/>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40</a:t>
            </a:fld>
            <a:endParaRPr lang="en-US" sz="1200" dirty="0">
              <a:latin typeface="+mn-lt"/>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2" name="Google Shape;442;p30: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EXPLANATION</a:t>
            </a:r>
          </a:p>
          <a:p>
            <a:r>
              <a:rPr lang="en-US" dirty="0">
                <a:cs typeface="Calibri"/>
              </a:rPr>
              <a:t>It is important that UASC are identified and receive the necessary support. </a:t>
            </a:r>
          </a:p>
          <a:p>
            <a:pPr marL="448945" lvl="1"/>
            <a:r>
              <a:rPr lang="en-US" dirty="0">
                <a:cs typeface="Calibri"/>
              </a:rPr>
              <a:t>At the same time, caseworkers should be aware of the potential impact of their interventions on the well-being and protection of children.</a:t>
            </a:r>
          </a:p>
          <a:p>
            <a:r>
              <a:rPr lang="en-US" dirty="0">
                <a:cs typeface="Calibri"/>
              </a:rPr>
              <a:t> How or which type of interventions could potentially create harm to UASC? </a:t>
            </a:r>
          </a:p>
          <a:p>
            <a:pPr marL="448945" lvl="1"/>
            <a:r>
              <a:rPr lang="en-US" dirty="0">
                <a:cs typeface="Calibri"/>
              </a:rPr>
              <a:t>Interventions can unintentionally disrupt a communities’ usual coping mechanisms, such as spontaneous care arrangements for children separated from their families.</a:t>
            </a:r>
          </a:p>
          <a:p>
            <a:r>
              <a:rPr lang="en-US" dirty="0">
                <a:cs typeface="Calibri"/>
              </a:rPr>
              <a:t>Alternative care arrangements are unlikely to be successful or sustainable if:</a:t>
            </a:r>
          </a:p>
          <a:p>
            <a:pPr marL="448945" lvl="1"/>
            <a:r>
              <a:rPr lang="en-US" dirty="0">
                <a:cs typeface="Calibri"/>
              </a:rPr>
              <a:t>They are not supported by the affected population and/or </a:t>
            </a:r>
          </a:p>
          <a:p>
            <a:pPr marL="448945" lvl="1"/>
            <a:r>
              <a:rPr lang="en-US" dirty="0">
                <a:cs typeface="Calibri"/>
              </a:rPr>
              <a:t>There is sufficient engagement to help introduce less familiar practices.</a:t>
            </a:r>
          </a:p>
          <a:p>
            <a:r>
              <a:rPr lang="en-US" dirty="0">
                <a:cs typeface="Calibri"/>
              </a:rPr>
              <a:t>Therefore it is essential for caseworkers to be aware of and respect social, cultural and religious norms in order to provide support to children and families as appropriate and to avoid causing harm. </a:t>
            </a:r>
          </a:p>
          <a:p>
            <a:r>
              <a:rPr lang="en-US" dirty="0">
                <a:cs typeface="Calibri"/>
              </a:rPr>
              <a:t>The best interests of the child should always be the primary consideration. </a:t>
            </a:r>
          </a:p>
        </p:txBody>
      </p:sp>
      <p:sp>
        <p:nvSpPr>
          <p:cNvPr id="3" name="Slide Image Placeholder 2">
            <a:extLst>
              <a:ext uri="{FF2B5EF4-FFF2-40B4-BE49-F238E27FC236}">
                <a16:creationId xmlns:a16="http://schemas.microsoft.com/office/drawing/2014/main" id="{0445E158-7509-4AE9-EB3D-A00B07CE78E8}"/>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ABBE5A57-A6B8-A7A2-0030-0A0F7B274770}"/>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41</a:t>
            </a:fld>
            <a:endParaRPr lang="en-US" sz="1200" dirty="0">
              <a:latin typeface="+mn-lt"/>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1" name="Google Shape;461;p31: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GROUP DISCUSSION</a:t>
            </a:r>
          </a:p>
          <a:p>
            <a:r>
              <a:rPr lang="en-US" dirty="0">
                <a:cs typeface="Calibri"/>
              </a:rPr>
              <a:t>Divide participants into groups of 2-3</a:t>
            </a:r>
          </a:p>
          <a:p>
            <a:r>
              <a:rPr lang="en-US" dirty="0">
                <a:cs typeface="Calibri"/>
              </a:rPr>
              <a:t>Guide participants to </a:t>
            </a:r>
            <a:r>
              <a:rPr lang="en-US" b="1" dirty="0">
                <a:cs typeface="Calibri"/>
              </a:rPr>
              <a:t>Workbook page 14: Societal and cultural influences on the care of children</a:t>
            </a:r>
          </a:p>
          <a:p>
            <a:r>
              <a:rPr lang="en-US" dirty="0">
                <a:cs typeface="Calibri"/>
              </a:rPr>
              <a:t>Ask participants to discuss the four questions</a:t>
            </a:r>
          </a:p>
          <a:p>
            <a:pPr marL="0" indent="0">
              <a:buNone/>
            </a:pPr>
            <a:endParaRPr lang="en-US" dirty="0">
              <a:cs typeface="Calibri"/>
            </a:endParaRPr>
          </a:p>
          <a:p>
            <a:pPr marL="0" indent="0">
              <a:buNone/>
            </a:pPr>
            <a:r>
              <a:rPr lang="en-US" b="1" dirty="0">
                <a:cs typeface="Calibri"/>
              </a:rPr>
              <a:t>PLENARY DISCUSSION</a:t>
            </a:r>
          </a:p>
          <a:p>
            <a:r>
              <a:rPr lang="en-US" dirty="0">
                <a:cs typeface="Calibri"/>
              </a:rPr>
              <a:t>Ask participants to share their discussions with the wider group </a:t>
            </a:r>
          </a:p>
          <a:p>
            <a:r>
              <a:rPr lang="en-US" dirty="0">
                <a:cs typeface="Calibri"/>
              </a:rPr>
              <a:t>They should highlight/expand on the following:</a:t>
            </a:r>
          </a:p>
          <a:p>
            <a:pPr marL="448945" lvl="1"/>
            <a:r>
              <a:rPr lang="en-US" dirty="0">
                <a:cs typeface="Calibri"/>
              </a:rPr>
              <a:t>Similarities/differences in child care practices between participants / between participants and the affected population (if different).</a:t>
            </a:r>
          </a:p>
          <a:p>
            <a:pPr marL="448945" lvl="1"/>
            <a:r>
              <a:rPr lang="en-US" dirty="0">
                <a:cs typeface="Calibri"/>
              </a:rPr>
              <a:t>Any potential impact on the provision of alternative care in this context, e.g. refugees coming from a context with a strong reliance on residential care displaced to a setting where community-based care is commonly practiced.</a:t>
            </a:r>
          </a:p>
          <a:p>
            <a:pPr marL="0" indent="0">
              <a:buNone/>
            </a:pPr>
            <a:endParaRPr lang="en-US" dirty="0">
              <a:cs typeface="Calibri"/>
            </a:endParaRPr>
          </a:p>
          <a:p>
            <a:pPr marL="0" indent="0">
              <a:buNone/>
            </a:pPr>
            <a:r>
              <a:rPr lang="en-US" b="1" dirty="0">
                <a:cs typeface="Calibri"/>
              </a:rPr>
              <a:t>EXPLANATION</a:t>
            </a:r>
          </a:p>
          <a:p>
            <a:r>
              <a:rPr lang="en-US" dirty="0">
                <a:cs typeface="Calibri"/>
              </a:rPr>
              <a:t>The role and structure of the (extended) family is distinct in different cultures.</a:t>
            </a:r>
          </a:p>
          <a:p>
            <a:r>
              <a:rPr lang="en-US" dirty="0">
                <a:cs typeface="Calibri"/>
              </a:rPr>
              <a:t>Concepts of “childhood”, “family” and “child care”.</a:t>
            </a:r>
          </a:p>
          <a:p>
            <a:r>
              <a:rPr lang="en-US" dirty="0">
                <a:cs typeface="Calibri"/>
              </a:rPr>
              <a:t>The concept of “family separation” may be differently perceived in different cultures.</a:t>
            </a:r>
          </a:p>
          <a:p>
            <a:r>
              <a:rPr lang="en-US" dirty="0">
                <a:cs typeface="Calibri"/>
              </a:rPr>
              <a:t>The role of the extended family and/or community regarding the care of UASC is perceived and practiced differently across different cultures.</a:t>
            </a:r>
          </a:p>
          <a:p>
            <a:r>
              <a:rPr lang="en-US" dirty="0">
                <a:cs typeface="Calibri"/>
              </a:rPr>
              <a:t>It can take some time to develop a full understanding of an unfamiliar culture and context. It is important to keep an open mind and continue to explore issues relating to child care practices and beliefs. Keep the Do No Harm principle in mind.</a:t>
            </a:r>
          </a:p>
        </p:txBody>
      </p:sp>
      <p:sp>
        <p:nvSpPr>
          <p:cNvPr id="3" name="Slide Image Placeholder 2">
            <a:extLst>
              <a:ext uri="{FF2B5EF4-FFF2-40B4-BE49-F238E27FC236}">
                <a16:creationId xmlns:a16="http://schemas.microsoft.com/office/drawing/2014/main" id="{94987DCD-9AB8-B6CF-1806-5D5A3B05EF61}"/>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DF6B1E40-9D30-FD44-861E-3B704C5DBB05}"/>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42</a:t>
            </a:fld>
            <a:endParaRPr lang="en-US" sz="1200" dirty="0">
              <a:latin typeface="+mn-lt"/>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90" name="Google Shape;490;p32: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PREPARATION</a:t>
            </a:r>
          </a:p>
          <a:p>
            <a:r>
              <a:rPr lang="en-US" dirty="0"/>
              <a:t>In advance of the training prepare a large version of the socio-ecological model (with the same labels as per the slide) which can be stuck on the wall. </a:t>
            </a:r>
          </a:p>
          <a:p>
            <a:pPr marL="174625" marR="0" lvl="0" indent="-1746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dirty="0"/>
              <a:t>Alternatively, participants can use </a:t>
            </a:r>
            <a:r>
              <a:rPr lang="en-US" b="1" dirty="0"/>
              <a:t>Workbook page 15: Applying a socio-ecological approach</a:t>
            </a:r>
            <a:endParaRPr lang="en-US" dirty="0"/>
          </a:p>
          <a:p>
            <a:pPr marL="0" indent="0">
              <a:buNone/>
            </a:pPr>
            <a:r>
              <a:rPr lang="en-US" dirty="0"/>
              <a:t>______________________________________________________________________________</a:t>
            </a:r>
          </a:p>
          <a:p>
            <a:pPr marL="0" indent="0">
              <a:buNone/>
            </a:pPr>
            <a:endParaRPr lang="en-US" dirty="0"/>
          </a:p>
          <a:p>
            <a:pPr marL="0" indent="0">
              <a:buNone/>
            </a:pPr>
            <a:r>
              <a:rPr lang="en-US" b="1" dirty="0"/>
              <a:t>PLENARY ACTIVITY</a:t>
            </a:r>
          </a:p>
          <a:p>
            <a:r>
              <a:rPr lang="en-US" dirty="0">
                <a:cs typeface="Calibri"/>
              </a:rPr>
              <a:t>Recall some of the different aspects of the society and culture that influence how unaccompanied and separated children are cared for in the community. </a:t>
            </a:r>
          </a:p>
          <a:p>
            <a:r>
              <a:rPr lang="en-US" dirty="0">
                <a:cs typeface="Calibri"/>
              </a:rPr>
              <a:t>We would like to expand and look, according to the socio-ecological approach, at any societal, cultural religious norms and traditional practices that can </a:t>
            </a:r>
          </a:p>
          <a:p>
            <a:pPr marL="448945" lvl="1"/>
            <a:r>
              <a:rPr lang="en-US" dirty="0">
                <a:cs typeface="Calibri"/>
              </a:rPr>
              <a:t>cause family separation, or </a:t>
            </a:r>
          </a:p>
          <a:p>
            <a:pPr marL="448945" lvl="1"/>
            <a:r>
              <a:rPr lang="en-US" dirty="0">
                <a:cs typeface="Calibri"/>
              </a:rPr>
              <a:t>affect how children are cared for during family separation. </a:t>
            </a:r>
          </a:p>
          <a:p>
            <a:r>
              <a:rPr lang="en-US" dirty="0">
                <a:cs typeface="Calibri"/>
              </a:rPr>
              <a:t>Think about our discussions during this session and use those to build upon.</a:t>
            </a:r>
          </a:p>
          <a:p>
            <a:r>
              <a:rPr lang="en-US" dirty="0"/>
              <a:t>Ask participants to put examples on post notes and place them at the relevant different levels on the socio-ecological model.</a:t>
            </a:r>
            <a:endParaRPr lang="en-US" dirty="0">
              <a:cs typeface="Calibri"/>
            </a:endParaRPr>
          </a:p>
          <a:p>
            <a:r>
              <a:rPr lang="en-US" dirty="0"/>
              <a:t>Review and summarize the post it notes back to the participants. </a:t>
            </a:r>
            <a:endParaRPr lang="en-US" dirty="0">
              <a:cs typeface="Calibri"/>
            </a:endParaRPr>
          </a:p>
          <a:p>
            <a:r>
              <a:rPr lang="en-US" dirty="0">
                <a:cs typeface="Calibri"/>
              </a:rPr>
              <a:t>How we can use these norms and practices to support our case management work with UASC?</a:t>
            </a:r>
          </a:p>
        </p:txBody>
      </p:sp>
      <p:sp>
        <p:nvSpPr>
          <p:cNvPr id="3" name="Slide Image Placeholder 2">
            <a:extLst>
              <a:ext uri="{FF2B5EF4-FFF2-40B4-BE49-F238E27FC236}">
                <a16:creationId xmlns:a16="http://schemas.microsoft.com/office/drawing/2014/main" id="{0C46F5B1-C6A8-3015-1CFC-D2D63ADF58A1}"/>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A9E34E36-7823-2491-8527-0BFE9C9AB887}"/>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43</a:t>
            </a:fld>
            <a:endParaRPr lang="en-US" sz="1200" dirty="0">
              <a:latin typeface="+mn-lt"/>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4" name="Google Shape;514;p33: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EXPLANATION</a:t>
            </a:r>
          </a:p>
          <a:p>
            <a:r>
              <a:rPr lang="en-US" dirty="0"/>
              <a:t>Present the slide</a:t>
            </a:r>
          </a:p>
          <a:p>
            <a:r>
              <a:rPr lang="en-US" i="1" dirty="0">
                <a:cs typeface="Calibri"/>
              </a:rPr>
              <a:t>Does anyone have any questions or need clarifications?</a:t>
            </a:r>
          </a:p>
          <a:p>
            <a:r>
              <a:rPr lang="en-US" dirty="0"/>
              <a:t>Close the session</a:t>
            </a:r>
          </a:p>
        </p:txBody>
      </p:sp>
      <p:sp>
        <p:nvSpPr>
          <p:cNvPr id="3" name="Slide Image Placeholder 2">
            <a:extLst>
              <a:ext uri="{FF2B5EF4-FFF2-40B4-BE49-F238E27FC236}">
                <a16:creationId xmlns:a16="http://schemas.microsoft.com/office/drawing/2014/main" id="{09141FFF-4D49-8016-48B5-AEA3D36ADEB2}"/>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E1BEAD46-F044-5B20-24E4-23393565C0C4}"/>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44</a:t>
            </a:fld>
            <a:endParaRPr lang="en-US" sz="1200" dirty="0">
              <a:latin typeface="+mn-lt"/>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1" name="Google Shape;521;p34: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ADAPT FOR CONTEXT</a:t>
            </a:r>
          </a:p>
          <a:p>
            <a:r>
              <a:rPr lang="en-US" dirty="0"/>
              <a:t>This session and the accompanying slides need to be revised and adapted, providing as much contextualized information as possible. </a:t>
            </a:r>
          </a:p>
          <a:p>
            <a:r>
              <a:rPr lang="en-US" dirty="0"/>
              <a:t>The trainer must explain applicable national legal provisions, any gaps and/or inconsistencies in the national legal framework and what the implications are. </a:t>
            </a:r>
          </a:p>
          <a:p>
            <a:r>
              <a:rPr lang="en-US" dirty="0"/>
              <a:t>This is important for caseworkers</a:t>
            </a:r>
          </a:p>
          <a:p>
            <a:pPr lvl="1"/>
            <a:r>
              <a:rPr lang="en-US" dirty="0"/>
              <a:t>It affects their day-to-day work </a:t>
            </a:r>
          </a:p>
          <a:p>
            <a:pPr lvl="1"/>
            <a:r>
              <a:rPr lang="en-US" dirty="0"/>
              <a:t>It may provide them with an opportunity to share experiences and difficulties due to limitations (in the implementation) of the law, as in some circumstances this can substantially impact their ability to provide protection for children at risk. </a:t>
            </a:r>
          </a:p>
          <a:p>
            <a:pPr marL="0" indent="0">
              <a:buNone/>
            </a:pPr>
            <a:r>
              <a:rPr lang="en-US" dirty="0">
                <a:cs typeface="Calibri"/>
              </a:rPr>
              <a:t>______________________________________________________________________________</a:t>
            </a:r>
          </a:p>
          <a:p>
            <a:pPr marL="0" indent="0">
              <a:buNone/>
            </a:pPr>
            <a:endParaRPr lang="en-US" dirty="0">
              <a:cs typeface="Calibri"/>
            </a:endParaRPr>
          </a:p>
          <a:p>
            <a:pPr marL="0" indent="0">
              <a:buNone/>
            </a:pPr>
            <a:r>
              <a:rPr lang="en-US" b="1" dirty="0">
                <a:cs typeface="Calibri"/>
              </a:rPr>
              <a:t>EXPLANATION</a:t>
            </a:r>
          </a:p>
          <a:p>
            <a:r>
              <a:rPr lang="en-US" dirty="0">
                <a:cs typeface="Calibri"/>
              </a:rPr>
              <a:t>In this session we will be looking at:</a:t>
            </a:r>
          </a:p>
          <a:p>
            <a:r>
              <a:rPr lang="en-US" dirty="0">
                <a:cs typeface="Calibri"/>
              </a:rPr>
              <a:t>the legislation, policies and practices regarding UASC </a:t>
            </a:r>
          </a:p>
          <a:p>
            <a:r>
              <a:rPr lang="en-US" dirty="0">
                <a:cs typeface="Calibri"/>
              </a:rPr>
              <a:t>the role of statutory authorities and key stakeholders</a:t>
            </a:r>
            <a:endParaRPr lang="en-US" dirty="0"/>
          </a:p>
          <a:p>
            <a:r>
              <a:rPr lang="en-US" dirty="0">
                <a:cs typeface="Calibri"/>
              </a:rPr>
              <a:t>At the end of this session, participants should be able to:</a:t>
            </a:r>
          </a:p>
          <a:p>
            <a:r>
              <a:rPr lang="en-US" dirty="0">
                <a:cs typeface="Calibri"/>
              </a:rPr>
              <a:t>Present the slide</a:t>
            </a:r>
          </a:p>
        </p:txBody>
      </p:sp>
      <p:sp>
        <p:nvSpPr>
          <p:cNvPr id="3" name="Slide Image Placeholder 2">
            <a:extLst>
              <a:ext uri="{FF2B5EF4-FFF2-40B4-BE49-F238E27FC236}">
                <a16:creationId xmlns:a16="http://schemas.microsoft.com/office/drawing/2014/main" id="{049AA0AC-A6E2-ADFA-390A-CDEF1B279EEA}"/>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AD9ADE99-1E90-EC59-A148-D8BF8B893094}"/>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45</a:t>
            </a:fld>
            <a:endParaRPr lang="en-US" sz="1200" dirty="0">
              <a:latin typeface="+mn-lt"/>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4" name="Google Shape;534;p35: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EXPLANATION</a:t>
            </a:r>
          </a:p>
          <a:p>
            <a:r>
              <a:rPr lang="en-US" dirty="0">
                <a:cs typeface="Calibri"/>
              </a:rPr>
              <a:t>Do you know examples of international legal provisions concerning UASC? </a:t>
            </a:r>
          </a:p>
          <a:p>
            <a:pPr marL="448945" lvl="1"/>
            <a:r>
              <a:rPr lang="en-US" dirty="0">
                <a:cs typeface="Calibri"/>
              </a:rPr>
              <a:t>The CRC stresses the importance of growing up in a family environment. </a:t>
            </a:r>
          </a:p>
          <a:p>
            <a:pPr marL="448945" lvl="1"/>
            <a:r>
              <a:rPr lang="en-US" dirty="0">
                <a:cs typeface="Calibri"/>
              </a:rPr>
              <a:t>By stipulating the right of each child to be cared for by her/his parents (articles 7, 8, 9, 18, 27 CRC), the CRC requires that interventions in the context of family separation be aimed at: </a:t>
            </a:r>
          </a:p>
          <a:p>
            <a:pPr marL="899795" lvl="2"/>
            <a:r>
              <a:rPr lang="en-US" dirty="0">
                <a:cs typeface="Calibri"/>
              </a:rPr>
              <a:t>Preserving family unity as a matter of priority, and at;</a:t>
            </a:r>
          </a:p>
          <a:p>
            <a:pPr marL="899795" lvl="2"/>
            <a:r>
              <a:rPr lang="en-US" dirty="0">
                <a:cs typeface="Calibri"/>
              </a:rPr>
              <a:t>Reuniting separated families as soon as possible. </a:t>
            </a:r>
          </a:p>
          <a:p>
            <a:pPr marL="448945" lvl="1"/>
            <a:r>
              <a:rPr lang="en-US" dirty="0">
                <a:cs typeface="Calibri"/>
              </a:rPr>
              <a:t> Family unity is also stressed in the universal declaration of human rights and in the convention of 1951 relating to the status of refugees.</a:t>
            </a:r>
          </a:p>
          <a:p>
            <a:r>
              <a:rPr lang="en-US" dirty="0">
                <a:cs typeface="Calibri"/>
              </a:rPr>
              <a:t>Is alternative care covered in the convention on the rights of the child (CRC)? Do you have examples? </a:t>
            </a:r>
          </a:p>
          <a:p>
            <a:r>
              <a:rPr lang="en-US" i="0" dirty="0"/>
              <a:t>Guide participants to </a:t>
            </a:r>
            <a:r>
              <a:rPr lang="en-US" b="1" i="0" dirty="0"/>
              <a:t>Workbook page 17-19: International legal framework for UASC and alternative care</a:t>
            </a:r>
          </a:p>
          <a:p>
            <a:endParaRPr lang="en-US" i="0" dirty="0"/>
          </a:p>
        </p:txBody>
      </p:sp>
      <p:sp>
        <p:nvSpPr>
          <p:cNvPr id="3" name="Slide Image Placeholder 2">
            <a:extLst>
              <a:ext uri="{FF2B5EF4-FFF2-40B4-BE49-F238E27FC236}">
                <a16:creationId xmlns:a16="http://schemas.microsoft.com/office/drawing/2014/main" id="{AB8917E0-6187-7A27-3F95-78E62670E519}"/>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8EC68E53-D21F-2A27-53AB-A1720B6B1BE1}"/>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46</a:t>
            </a:fld>
            <a:endParaRPr lang="en-US" sz="1200" dirty="0">
              <a:latin typeface="+mn-lt"/>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1" name="Google Shape;541;p36:notes"/>
          <p:cNvSpPr txBox="1">
            <a:spLocks noGrp="1"/>
          </p:cNvSpPr>
          <p:nvPr>
            <p:ph type="body" idx="1"/>
          </p:nvPr>
        </p:nvSpPr>
        <p:spPr>
          <a:xfrm>
            <a:off x="479425" y="4229101"/>
            <a:ext cx="6140450" cy="5442609"/>
          </a:xfrm>
          <a:prstGeom prst="rect">
            <a:avLst/>
          </a:prstGeom>
        </p:spPr>
        <p:txBody>
          <a:bodyPr/>
          <a:lstStyle/>
          <a:p>
            <a:pPr marL="0" indent="0">
              <a:buNone/>
            </a:pPr>
            <a:r>
              <a:rPr lang="en-US" sz="1150" b="1" dirty="0">
                <a:cs typeface="Calibri"/>
              </a:rPr>
              <a:t>EXPLANATION </a:t>
            </a:r>
          </a:p>
          <a:p>
            <a:r>
              <a:rPr lang="en-US" sz="1150" dirty="0">
                <a:cs typeface="Calibri"/>
              </a:rPr>
              <a:t>In the wider context of child protection, the CRC establishes international standards for the treatment of children who are deprived of a family environment and/or who are in need of care.</a:t>
            </a:r>
            <a:endParaRPr lang="en-US" sz="1150">
              <a:cs typeface="Calibri"/>
            </a:endParaRPr>
          </a:p>
          <a:p>
            <a:r>
              <a:rPr lang="en-US" sz="1150" dirty="0">
                <a:cs typeface="Calibri"/>
              </a:rPr>
              <a:t>In 2009, the guidelines for alternative care of children were developed.  </a:t>
            </a:r>
            <a:endParaRPr lang="en-US" sz="1150">
              <a:cs typeface="Calibri"/>
            </a:endParaRPr>
          </a:p>
          <a:p>
            <a:r>
              <a:rPr lang="en-US" sz="1150" dirty="0">
                <a:cs typeface="Calibri"/>
              </a:rPr>
              <a:t>The UN general assembly guidelines for the alternative care of children (A/RES/ 64/ 142/ 2010) set out guiding principles for alternative care. The guidelines recommend: </a:t>
            </a:r>
            <a:endParaRPr lang="en-US" sz="1150">
              <a:cs typeface="Calibri"/>
            </a:endParaRPr>
          </a:p>
          <a:p>
            <a:r>
              <a:rPr lang="en-US" sz="1150" dirty="0">
                <a:cs typeface="Calibri"/>
              </a:rPr>
              <a:t>Planning for care provision should take place as early as possible.</a:t>
            </a:r>
            <a:endParaRPr lang="en-US" sz="1150">
              <a:cs typeface="Calibri"/>
            </a:endParaRPr>
          </a:p>
          <a:p>
            <a:pPr marL="448945" lvl="1"/>
            <a:r>
              <a:rPr lang="en-US" sz="1150" dirty="0">
                <a:cs typeface="Calibri"/>
              </a:rPr>
              <a:t>To ensure that, while such long-term solutions are being sought, or in cases, where this is not possible or not in the best interests of the child, the most suitable forms of alternative care are identified and provided, under conditions that promote the child’s full development </a:t>
            </a:r>
            <a:endParaRPr lang="en-US" sz="1150">
              <a:cs typeface="Calibri"/>
            </a:endParaRPr>
          </a:p>
          <a:p>
            <a:pPr marL="448945" lvl="1"/>
            <a:r>
              <a:rPr lang="en-US" sz="1150" dirty="0">
                <a:cs typeface="Calibri"/>
              </a:rPr>
              <a:t>Residential care should only be a last resort and should be limited to in cases where this is especially appropriate, necessary and constructive for the child in her/his best interests </a:t>
            </a:r>
            <a:endParaRPr lang="en-US" sz="1150">
              <a:cs typeface="Calibri"/>
            </a:endParaRPr>
          </a:p>
          <a:p>
            <a:pPr marL="448945" lvl="1"/>
            <a:r>
              <a:rPr lang="en-US" sz="1150" dirty="0">
                <a:cs typeface="Calibri"/>
              </a:rPr>
              <a:t>Residential care should only aim to provide temporary care and contribute actively to the child reintegration or if this is not possible secure his/ her stable care in an alternative family setting, including trough kafala of Islamic law, where appropriate.</a:t>
            </a:r>
            <a:endParaRPr lang="en-US" sz="1150">
              <a:cs typeface="Calibri"/>
            </a:endParaRPr>
          </a:p>
          <a:p>
            <a:pPr marL="448945" lvl="1"/>
            <a:r>
              <a:rPr lang="en-US" sz="1150" dirty="0">
                <a:cs typeface="Calibri"/>
              </a:rPr>
              <a:t>Alternative care for young children, should be provided in family-based settings.</a:t>
            </a:r>
            <a:endParaRPr lang="en-US" sz="1150">
              <a:cs typeface="Calibri"/>
            </a:endParaRPr>
          </a:p>
          <a:p>
            <a:pPr marL="448945" lvl="1"/>
            <a:r>
              <a:rPr lang="en-US" sz="1150" dirty="0">
                <a:cs typeface="Calibri"/>
              </a:rPr>
              <a:t>Alternative care decisions should be based on the best interest’s principle and take place through a judicial, administrative or other adequate and recognized procedure, with legal safeguards and should be based on in-depth assessments.</a:t>
            </a:r>
            <a:endParaRPr lang="en-US" sz="1150">
              <a:cs typeface="Calibri"/>
            </a:endParaRPr>
          </a:p>
          <a:p>
            <a:pPr marL="448945" lvl="1"/>
            <a:r>
              <a:rPr lang="en-US" sz="1150" dirty="0">
                <a:cs typeface="Calibri"/>
              </a:rPr>
              <a:t>To ensure that appropriate conditions of care are met in informal family and community-based forms of care.</a:t>
            </a:r>
            <a:endParaRPr lang="en-US" sz="1150">
              <a:cs typeface="Calibri"/>
            </a:endParaRPr>
          </a:p>
          <a:p>
            <a:r>
              <a:rPr lang="en-US" sz="1150" dirty="0">
                <a:cs typeface="Calibri"/>
              </a:rPr>
              <a:t>The role and responsibilities of child protection caseworkers in alternative care varies significantly across programs and will depend on </a:t>
            </a:r>
            <a:endParaRPr lang="en-US" sz="1150">
              <a:cs typeface="Calibri"/>
            </a:endParaRPr>
          </a:p>
          <a:p>
            <a:pPr marL="448945" lvl="1"/>
            <a:r>
              <a:rPr lang="en-US" sz="1150" dirty="0">
                <a:cs typeface="Calibri"/>
              </a:rPr>
              <a:t>The context i.e., Whether there is a well-functioning child protection system </a:t>
            </a:r>
            <a:endParaRPr lang="en-US" sz="1150">
              <a:cs typeface="Calibri"/>
            </a:endParaRPr>
          </a:p>
          <a:p>
            <a:pPr marL="448945" lvl="1"/>
            <a:r>
              <a:rPr lang="en-US" sz="1150" dirty="0">
                <a:cs typeface="Calibri"/>
              </a:rPr>
              <a:t>The framework for program implementation i.e., Which actors are responsible for the different elements of alternative care.</a:t>
            </a:r>
            <a:endParaRPr lang="en-US" sz="1150">
              <a:cs typeface="Calibri"/>
            </a:endParaRPr>
          </a:p>
          <a:p>
            <a:r>
              <a:rPr lang="en-US" sz="1150" dirty="0">
                <a:cs typeface="Calibri"/>
              </a:rPr>
              <a:t>Participants can take notes on </a:t>
            </a:r>
            <a:r>
              <a:rPr lang="en-US" sz="1150" b="1" dirty="0">
                <a:cs typeface="Calibri"/>
              </a:rPr>
              <a:t>Workbook page 20-21: The national system and the role of caseworkers </a:t>
            </a:r>
          </a:p>
        </p:txBody>
      </p:sp>
      <p:sp>
        <p:nvSpPr>
          <p:cNvPr id="3" name="Slide Image Placeholder 2">
            <a:extLst>
              <a:ext uri="{FF2B5EF4-FFF2-40B4-BE49-F238E27FC236}">
                <a16:creationId xmlns:a16="http://schemas.microsoft.com/office/drawing/2014/main" id="{9ECC080B-89B6-44D8-B632-847B9BBB8885}"/>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BC6B9C1F-2D9E-6629-CE5A-18B71C7B31CF}"/>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47</a:t>
            </a:fld>
            <a:endParaRPr lang="en-US" sz="1200" dirty="0">
              <a:latin typeface="+mn-lt"/>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50" name="Google Shape;550;p37: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ADAPT FOR CONTEXT</a:t>
            </a:r>
          </a:p>
          <a:p>
            <a:r>
              <a:rPr lang="en-US" dirty="0"/>
              <a:t>Contextualize this slide by adding examples of national legislation/policies related to: </a:t>
            </a:r>
          </a:p>
          <a:p>
            <a:pPr lvl="1"/>
            <a:r>
              <a:rPr lang="en-US" dirty="0"/>
              <a:t>UASC in general</a:t>
            </a:r>
          </a:p>
          <a:p>
            <a:pPr lvl="1"/>
            <a:r>
              <a:rPr lang="en-US" dirty="0"/>
              <a:t>Out of home placements</a:t>
            </a:r>
          </a:p>
          <a:p>
            <a:pPr lvl="1"/>
            <a:r>
              <a:rPr lang="en-US" dirty="0"/>
              <a:t> Family reunification</a:t>
            </a:r>
          </a:p>
          <a:p>
            <a:pPr lvl="1"/>
            <a:r>
              <a:rPr lang="en-US" dirty="0"/>
              <a:t>Alternative care</a:t>
            </a:r>
          </a:p>
          <a:p>
            <a:r>
              <a:rPr lang="en-US" dirty="0"/>
              <a:t>Also include information on </a:t>
            </a:r>
          </a:p>
          <a:p>
            <a:pPr lvl="1"/>
            <a:r>
              <a:rPr lang="en-US" dirty="0"/>
              <a:t>Any national legislation</a:t>
            </a:r>
          </a:p>
          <a:p>
            <a:pPr lvl="1"/>
            <a:r>
              <a:rPr lang="en-US" dirty="0"/>
              <a:t>Policies or practices that are considered harmful / not best practice</a:t>
            </a:r>
          </a:p>
          <a:p>
            <a:pPr lvl="1"/>
            <a:r>
              <a:rPr lang="en-US" dirty="0"/>
              <a:t>Anything that is being done or can be done to address these</a:t>
            </a:r>
          </a:p>
          <a:p>
            <a:pPr marL="0" indent="0">
              <a:buNone/>
            </a:pPr>
            <a:r>
              <a:rPr lang="en-US" dirty="0"/>
              <a:t>______________________________________________________________________________</a:t>
            </a:r>
          </a:p>
          <a:p>
            <a:pPr marL="0" indent="0">
              <a:buNone/>
            </a:pPr>
            <a:endParaRPr lang="en-US" b="1" dirty="0"/>
          </a:p>
          <a:p>
            <a:pPr marL="0" indent="0">
              <a:buNone/>
            </a:pPr>
            <a:r>
              <a:rPr lang="en-US" b="1" dirty="0"/>
              <a:t>EXPLANATION</a:t>
            </a:r>
          </a:p>
          <a:p>
            <a:r>
              <a:rPr lang="en-US" i="1" dirty="0"/>
              <a:t>Why is it important for caseworkers to be familiar with national legislation related to child protection and provisions for UASC? </a:t>
            </a:r>
          </a:p>
          <a:p>
            <a:pPr lvl="1"/>
            <a:r>
              <a:rPr lang="en-US" dirty="0"/>
              <a:t>It functions as a measure to protect children and promote their well-being.</a:t>
            </a:r>
          </a:p>
          <a:p>
            <a:pPr lvl="1"/>
            <a:r>
              <a:rPr lang="en-US" dirty="0"/>
              <a:t>National and international law will also enable caseworkers to advocate on behalf of individual children, when needed. </a:t>
            </a:r>
          </a:p>
          <a:p>
            <a:pPr lvl="1"/>
            <a:r>
              <a:rPr lang="en-US" dirty="0"/>
              <a:t>At the same time, caseworkers will have to follow national legal procedures as a way to ‘protect themselves’, particularly when they have to make difficult decisions and undertake protection measures that have a long-term impact on the child. </a:t>
            </a:r>
          </a:p>
          <a:p>
            <a:pPr lvl="1"/>
            <a:r>
              <a:rPr lang="en-US" dirty="0"/>
              <a:t>National legislation relating to the protection of children can often be found in different laws existing in the country. </a:t>
            </a:r>
          </a:p>
          <a:p>
            <a:pPr marL="0" indent="0">
              <a:buNone/>
            </a:pPr>
            <a:endParaRPr lang="en-US" dirty="0"/>
          </a:p>
          <a:p>
            <a:pPr marL="0" indent="0">
              <a:buNone/>
            </a:pPr>
            <a:r>
              <a:rPr lang="en-US" b="1" dirty="0"/>
              <a:t>CONTINUED </a:t>
            </a:r>
            <a:r>
              <a:rPr lang="en-US" b="1" dirty="0">
                <a:sym typeface="Wingdings" panose="05000000000000000000" pitchFamily="2" charset="2"/>
              </a:rPr>
              <a:t></a:t>
            </a:r>
            <a:endParaRPr lang="en-US" b="1" dirty="0"/>
          </a:p>
        </p:txBody>
      </p:sp>
      <p:sp>
        <p:nvSpPr>
          <p:cNvPr id="3" name="Slide Image Placeholder 2">
            <a:extLst>
              <a:ext uri="{FF2B5EF4-FFF2-40B4-BE49-F238E27FC236}">
                <a16:creationId xmlns:a16="http://schemas.microsoft.com/office/drawing/2014/main" id="{801974FF-45D1-2CE1-6E4D-BD4DE1F930DE}"/>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165CFDE8-5359-3BFE-CF0B-A65EB242F1CB}"/>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48</a:t>
            </a:fld>
            <a:endParaRPr lang="en-US" sz="1200" dirty="0">
              <a:latin typeface="+mn-lt"/>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7" name="Google Shape;367;p25:notes"/>
          <p:cNvSpPr txBox="1">
            <a:spLocks noGrp="1"/>
          </p:cNvSpPr>
          <p:nvPr>
            <p:ph type="body" idx="1"/>
          </p:nvPr>
        </p:nvSpPr>
        <p:spPr>
          <a:xfrm>
            <a:off x="479425" y="460375"/>
            <a:ext cx="6140450" cy="9211335"/>
          </a:xfrm>
          <a:prstGeom prst="rect">
            <a:avLst/>
          </a:prstGeom>
        </p:spPr>
        <p:txBody>
          <a:bodyPr/>
          <a:lstStyle/>
          <a:p>
            <a:pPr lvl="1"/>
            <a:r>
              <a:rPr lang="en-US" dirty="0"/>
              <a:t>In refugee contexts, refugee and asylum laws and migration policies usually define the migration status of UASC and the support structures and stakeholders to which UASC are referred to</a:t>
            </a:r>
          </a:p>
          <a:p>
            <a:pPr lvl="2"/>
            <a:r>
              <a:rPr lang="en-US" dirty="0"/>
              <a:t>These may differ from those accessed by national children. </a:t>
            </a:r>
          </a:p>
          <a:p>
            <a:pPr lvl="2"/>
            <a:r>
              <a:rPr lang="en-US" dirty="0"/>
              <a:t>Where states are not party to the 1951 Convention, UNHCR provides international protection for refugees. </a:t>
            </a:r>
          </a:p>
          <a:p>
            <a:r>
              <a:rPr lang="en-US" i="1" dirty="0"/>
              <a:t>Can anyone mention examples of national legislation relating to the protection of children and UASC in particular?</a:t>
            </a:r>
          </a:p>
          <a:p>
            <a:pPr lvl="1"/>
            <a:r>
              <a:rPr lang="en-US" dirty="0"/>
              <a:t>National laws differ across countries and cultures and there may be gaps or inconsistencies in the law or challenges regarding the implementation of the law. </a:t>
            </a:r>
          </a:p>
        </p:txBody>
      </p:sp>
      <p:sp>
        <p:nvSpPr>
          <p:cNvPr id="2" name="Google Shape;725;p48:notes">
            <a:extLst>
              <a:ext uri="{FF2B5EF4-FFF2-40B4-BE49-F238E27FC236}">
                <a16:creationId xmlns:a16="http://schemas.microsoft.com/office/drawing/2014/main" id="{E3F1FBDF-598A-F5A4-F908-B66C031089E3}"/>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49</a:t>
            </a:fld>
            <a:endParaRPr lang="en-US" sz="1200" dirty="0">
              <a:latin typeface="+mn-lt"/>
            </a:endParaRPr>
          </a:p>
        </p:txBody>
      </p:sp>
    </p:spTree>
    <p:extLst>
      <p:ext uri="{BB962C8B-B14F-4D97-AF65-F5344CB8AC3E}">
        <p14:creationId xmlns:p14="http://schemas.microsoft.com/office/powerpoint/2010/main" val="323667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3" name="Google Shape;33;p2:notes"/>
          <p:cNvSpPr txBox="1">
            <a:spLocks noGrp="1"/>
          </p:cNvSpPr>
          <p:nvPr>
            <p:ph type="body" idx="1"/>
          </p:nvPr>
        </p:nvSpPr>
        <p:spPr>
          <a:xfrm>
            <a:off x="479425" y="460375"/>
            <a:ext cx="6140450" cy="9211335"/>
          </a:xfrm>
          <a:prstGeom prst="rect">
            <a:avLst/>
          </a:prstGeom>
        </p:spPr>
        <p:txBody>
          <a:bodyPr/>
          <a:lstStyle/>
          <a:p>
            <a:pPr marL="0" indent="0">
              <a:buNone/>
            </a:pPr>
            <a:r>
              <a:rPr lang="en-US" b="1" dirty="0"/>
              <a:t>MODULE SCENARIOS</a:t>
            </a:r>
          </a:p>
          <a:p>
            <a:r>
              <a:rPr lang="en-US" dirty="0"/>
              <a:t>The same set of scenarios are utilized for different activities throughout module one, and they are available for participants in the participant workbook. </a:t>
            </a:r>
          </a:p>
          <a:p>
            <a:r>
              <a:rPr lang="en-US" dirty="0">
                <a:cs typeface="Calibri"/>
              </a:rPr>
              <a:t>You may choose to</a:t>
            </a:r>
            <a:r>
              <a:rPr lang="en-US" u="sng" dirty="0">
                <a:cs typeface="Calibri"/>
              </a:rPr>
              <a:t> contextualize</a:t>
            </a:r>
            <a:r>
              <a:rPr lang="en-US" dirty="0">
                <a:cs typeface="Calibri"/>
              </a:rPr>
              <a:t> the scenarios, in which case, please ensure these are updated under each activity using the scenarios and in the participant workbook. </a:t>
            </a:r>
          </a:p>
          <a:p>
            <a:pPr marL="0" indent="0">
              <a:buNone/>
            </a:pPr>
            <a:endParaRPr lang="en-US" dirty="0"/>
          </a:p>
          <a:p>
            <a:pPr marL="0" indent="0">
              <a:buNone/>
            </a:pPr>
            <a:r>
              <a:rPr lang="en-US" b="1" dirty="0"/>
              <a:t>Scenario 1</a:t>
            </a:r>
          </a:p>
          <a:p>
            <a:r>
              <a:rPr lang="en-US" dirty="0"/>
              <a:t>Hashim is a 15-year-old boy, who was living with his parents and his 2 younger sisters before violence broke out in his country of origin. For safety reasons, particularly the fear of recruitment by armed groups, his parents decided to send him to one of the neighboring countries to live with his uncle and his wife and their two children. Hashim is working and has to wash cars in a garage. He sends part of the money he earns to his parents in the country of origin. Hashim is sometimes in contact with his parents through WhatsApp and phone calls. If he does not send enough money home, his parents express their anger to him. They also regularly talk to Hashim’s uncle to discuss ways on how he can provide sufficient money. </a:t>
            </a:r>
          </a:p>
          <a:p>
            <a:pPr marL="0" indent="0">
              <a:buNone/>
            </a:pPr>
            <a:endParaRPr lang="en-US" dirty="0"/>
          </a:p>
          <a:p>
            <a:pPr marL="0" indent="0">
              <a:buNone/>
            </a:pPr>
            <a:r>
              <a:rPr lang="en-US" b="1" dirty="0"/>
              <a:t>Scenario 2</a:t>
            </a:r>
          </a:p>
          <a:p>
            <a:r>
              <a:rPr lang="en-US" dirty="0"/>
              <a:t>Bennu is a 3-year-old girl who is currently living with her grandparents. Until Bennu was 1 year old, she was living with both her parents and her older brother. Then, her parents decided to divorce. After the divorce, her mother moved into her parents’ house with Bennu, while her older brother remained with his father who had remarried. One year later, armed conflict broke out and Bennu’s maternal grandparents decided to move to a neighboring country for safety reasons and took Bennu with them. Bennu’s mother remained in the country of origin in order to remarry. Meanwhile, Bennu’s father has reportedly been killed. </a:t>
            </a:r>
          </a:p>
          <a:p>
            <a:endParaRPr lang="en-US" dirty="0"/>
          </a:p>
          <a:p>
            <a:pPr marL="0" indent="0">
              <a:buNone/>
            </a:pPr>
            <a:r>
              <a:rPr lang="en-US" b="1" dirty="0"/>
              <a:t>Scenario 3</a:t>
            </a:r>
          </a:p>
          <a:p>
            <a:r>
              <a:rPr lang="en-US" dirty="0"/>
              <a:t>Marianne is a 14-year-old girl. When Marianne was 5 years old, her mother passed away and her father remarried and Marianne went to live with her paternal grandparents. After the outbreak of an infectious disease in the country, both her grandparents lost their main source of income. They decided to borrow money and send Marianne to Europe in the hope that she may be able to find work. Marianne is travelling with a group amongst whom are some members of her community. </a:t>
            </a:r>
          </a:p>
          <a:p>
            <a:pPr marL="0" indent="0">
              <a:buNone/>
            </a:pPr>
            <a:endParaRPr lang="en-US" dirty="0"/>
          </a:p>
          <a:p>
            <a:pPr marL="0" indent="0">
              <a:buNone/>
            </a:pPr>
            <a:r>
              <a:rPr lang="en-US" b="1" dirty="0"/>
              <a:t>Scenario 4</a:t>
            </a:r>
          </a:p>
          <a:p>
            <a:r>
              <a:rPr lang="en-US" dirty="0"/>
              <a:t>Bienvenu is a 17-year-old boy who fled together with a group of people of the same village to a safe area after a sudden outbreak of violence. When this happened, Bienvenu’s parents were at home, while Bienvenu was at school. As a result, he has been separated from his parents and his three siblings and he has not heard from his parents ever since. He arrived in a displacement camp, and a few days later, during a food distribution, he saw his 19-year-old sister, who started to look after him. He lives in the same block next to two of his friends, who live by themselves, as they also lost track of their families. His sister is married; the whereabouts of her husband are currently not known, but she hopes to be able to find him quickly. Before the separation with his family, Bienvenu used to go to school and play with his younger brother after school. He always felt supported by his parents. His grandparents used to live next door and Bienvenu says he misses them, his parents and his younger brother. </a:t>
            </a:r>
          </a:p>
        </p:txBody>
      </p:sp>
      <p:sp>
        <p:nvSpPr>
          <p:cNvPr id="4" name="Google Shape;725;p48:notes">
            <a:extLst>
              <a:ext uri="{FF2B5EF4-FFF2-40B4-BE49-F238E27FC236}">
                <a16:creationId xmlns:a16="http://schemas.microsoft.com/office/drawing/2014/main" id="{97A6D5F9-5D6E-9ED6-9471-4A67074D5F2B}"/>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5</a:t>
            </a:fld>
            <a:endParaRPr lang="en-US" sz="1200" dirty="0">
              <a:latin typeface="+mn-lt"/>
            </a:endParaRPr>
          </a:p>
        </p:txBody>
      </p:sp>
    </p:spTree>
    <p:extLst>
      <p:ext uri="{BB962C8B-B14F-4D97-AF65-F5344CB8AC3E}">
        <p14:creationId xmlns:p14="http://schemas.microsoft.com/office/powerpoint/2010/main" val="7231841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9" name="Google Shape;569;p39: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PREPARATION</a:t>
            </a:r>
          </a:p>
          <a:p>
            <a:r>
              <a:rPr lang="en-US" dirty="0"/>
              <a:t>Prepare a set of A4 signs, one for each key step in the UASC decision making process, and one for each key actor. </a:t>
            </a:r>
          </a:p>
          <a:p>
            <a:r>
              <a:rPr lang="en-US" dirty="0"/>
              <a:t>These should be contextualized but may include (one per piece of paper): </a:t>
            </a:r>
          </a:p>
          <a:p>
            <a:pPr lvl="1"/>
            <a:r>
              <a:rPr lang="en-US" dirty="0"/>
              <a:t>“Identification of UASC”</a:t>
            </a:r>
          </a:p>
          <a:p>
            <a:pPr lvl="1"/>
            <a:r>
              <a:rPr lang="en-US" dirty="0"/>
              <a:t>“Assessment of UASC”</a:t>
            </a:r>
          </a:p>
          <a:p>
            <a:pPr lvl="1"/>
            <a:r>
              <a:rPr lang="en-US" dirty="0"/>
              <a:t>“Alternative Care Placement”</a:t>
            </a:r>
          </a:p>
          <a:p>
            <a:pPr lvl="1"/>
            <a:r>
              <a:rPr lang="en-US" dirty="0"/>
              <a:t>“Family Reunification”</a:t>
            </a:r>
          </a:p>
          <a:p>
            <a:pPr lvl="1"/>
            <a:r>
              <a:rPr lang="en-US" dirty="0"/>
              <a:t>“Referral to the court of UASC”</a:t>
            </a:r>
          </a:p>
          <a:p>
            <a:pPr lvl="1"/>
            <a:r>
              <a:rPr lang="en-US" dirty="0"/>
              <a:t>“Court Decision”</a:t>
            </a:r>
          </a:p>
          <a:p>
            <a:pPr lvl="1"/>
            <a:r>
              <a:rPr lang="en-US" dirty="0"/>
              <a:t>“Implementation of the court decision for the UASC”</a:t>
            </a:r>
          </a:p>
          <a:p>
            <a:pPr lvl="1"/>
            <a:r>
              <a:rPr lang="en-US" dirty="0"/>
              <a:t>“Monitoring and Follow-up”</a:t>
            </a:r>
          </a:p>
          <a:p>
            <a:pPr lvl="1"/>
            <a:r>
              <a:rPr lang="en-US" dirty="0"/>
              <a:t>“Case Closure”</a:t>
            </a:r>
          </a:p>
          <a:p>
            <a:pPr lvl="1"/>
            <a:r>
              <a:rPr lang="en-US" dirty="0"/>
              <a:t>“Caseworker”</a:t>
            </a:r>
          </a:p>
          <a:p>
            <a:pPr lvl="1"/>
            <a:r>
              <a:rPr lang="en-US" dirty="0"/>
              <a:t>“Social Worker Government”</a:t>
            </a:r>
          </a:p>
          <a:p>
            <a:pPr lvl="1"/>
            <a:r>
              <a:rPr lang="en-US" dirty="0"/>
              <a:t>“Social/ Caseworker NGO”</a:t>
            </a:r>
          </a:p>
          <a:p>
            <a:pPr lvl="1"/>
            <a:r>
              <a:rPr lang="en-US" dirty="0"/>
              <a:t> “Juvenile Judge”</a:t>
            </a:r>
          </a:p>
          <a:p>
            <a:pPr lvl="1"/>
            <a:r>
              <a:rPr lang="en-US" dirty="0"/>
              <a:t>“Community worker”.</a:t>
            </a:r>
          </a:p>
          <a:p>
            <a:pPr marL="0" indent="0">
              <a:buNone/>
            </a:pPr>
            <a:r>
              <a:rPr lang="en-US" dirty="0"/>
              <a:t>______________________________________________________________________________</a:t>
            </a:r>
          </a:p>
          <a:p>
            <a:endParaRPr lang="en-US" dirty="0"/>
          </a:p>
          <a:p>
            <a:pPr marL="0" indent="0">
              <a:buNone/>
            </a:pPr>
            <a:r>
              <a:rPr lang="en-US" b="1" dirty="0"/>
              <a:t>CONTINUED </a:t>
            </a:r>
            <a:r>
              <a:rPr lang="en-US" b="1" dirty="0">
                <a:sym typeface="Wingdings" panose="05000000000000000000" pitchFamily="2" charset="2"/>
              </a:rPr>
              <a:t></a:t>
            </a:r>
            <a:endParaRPr lang="en-US" b="1" dirty="0"/>
          </a:p>
        </p:txBody>
      </p:sp>
      <p:sp>
        <p:nvSpPr>
          <p:cNvPr id="3" name="Slide Image Placeholder 2">
            <a:extLst>
              <a:ext uri="{FF2B5EF4-FFF2-40B4-BE49-F238E27FC236}">
                <a16:creationId xmlns:a16="http://schemas.microsoft.com/office/drawing/2014/main" id="{A1C63C1B-9BBB-CB96-CC1F-AB8F36EDC95C}"/>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A81C398B-6508-0F69-AA47-F20EDE9EA257}"/>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50</a:t>
            </a:fld>
            <a:endParaRPr lang="en-US" sz="1200" dirty="0">
              <a:latin typeface="+mn-lt"/>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7" name="Google Shape;367;p25:notes"/>
          <p:cNvSpPr txBox="1">
            <a:spLocks noGrp="1"/>
          </p:cNvSpPr>
          <p:nvPr>
            <p:ph type="body" idx="1"/>
          </p:nvPr>
        </p:nvSpPr>
        <p:spPr>
          <a:xfrm>
            <a:off x="479425" y="460375"/>
            <a:ext cx="6140450" cy="9211335"/>
          </a:xfrm>
          <a:prstGeom prst="rect">
            <a:avLst/>
          </a:prstGeom>
        </p:spPr>
        <p:txBody>
          <a:bodyPr/>
          <a:lstStyle/>
          <a:p>
            <a:pPr marL="0" indent="0">
              <a:buNone/>
            </a:pPr>
            <a:r>
              <a:rPr lang="en-US" b="1" dirty="0"/>
              <a:t>PLENARY ACTIVITY (20 minutes)</a:t>
            </a:r>
          </a:p>
          <a:p>
            <a:r>
              <a:rPr lang="en-US" dirty="0">
                <a:cs typeface="Calibri"/>
              </a:rPr>
              <a:t>The aim of this exercise is to </a:t>
            </a:r>
          </a:p>
          <a:p>
            <a:pPr marL="448945" lvl="1"/>
            <a:r>
              <a:rPr lang="en-US" dirty="0">
                <a:cs typeface="Calibri"/>
              </a:rPr>
              <a:t>Better understand the decision-making process for UASC and associated case management steps. </a:t>
            </a:r>
          </a:p>
          <a:p>
            <a:pPr marL="448945" lvl="1"/>
            <a:r>
              <a:rPr lang="en-US" dirty="0">
                <a:cs typeface="Calibri"/>
              </a:rPr>
              <a:t>Identify the role of key stakeholders as well as the role of the caseworker. </a:t>
            </a:r>
          </a:p>
          <a:p>
            <a:r>
              <a:rPr lang="en-US" dirty="0"/>
              <a:t>Ask one or two participants to volunteer </a:t>
            </a:r>
            <a:endParaRPr lang="en-US" dirty="0">
              <a:cs typeface="Calibri"/>
            </a:endParaRPr>
          </a:p>
          <a:p>
            <a:r>
              <a:rPr lang="en-US" dirty="0"/>
              <a:t>Provide them with the prepared signs </a:t>
            </a:r>
            <a:endParaRPr lang="en-US" dirty="0">
              <a:cs typeface="Calibri"/>
            </a:endParaRPr>
          </a:p>
          <a:p>
            <a:r>
              <a:rPr lang="en-US" dirty="0"/>
              <a:t>Ask them to read out the signs of the decision-making process for UASC </a:t>
            </a:r>
            <a:endParaRPr lang="en-US" dirty="0">
              <a:cs typeface="Calibri"/>
            </a:endParaRPr>
          </a:p>
          <a:p>
            <a:r>
              <a:rPr lang="en-US" dirty="0"/>
              <a:t>With the help of all of the training participants, ask stick them in the right order of the decision-making process on the wall. </a:t>
            </a:r>
            <a:endParaRPr lang="en-US" dirty="0">
              <a:cs typeface="Calibri"/>
            </a:endParaRPr>
          </a:p>
          <a:p>
            <a:r>
              <a:rPr lang="en-US" dirty="0"/>
              <a:t>Then, ask participants to stick the prepared signs of the different stakeholders (in their context) including the role of caseworkers, next to each step. </a:t>
            </a:r>
            <a:endParaRPr lang="en-US" dirty="0">
              <a:cs typeface="Calibri"/>
            </a:endParaRPr>
          </a:p>
          <a:p>
            <a:r>
              <a:rPr lang="en-US" dirty="0">
                <a:cs typeface="Calibri"/>
              </a:rPr>
              <a:t>Participants can take notes on </a:t>
            </a:r>
            <a:r>
              <a:rPr lang="en-US" b="1" dirty="0">
                <a:cs typeface="Calibri"/>
              </a:rPr>
              <a:t>Workbook page 22: Steps in decision making for UASC national legal framework </a:t>
            </a:r>
            <a:endParaRPr lang="en-US" b="1">
              <a:cs typeface="Calibri"/>
            </a:endParaRPr>
          </a:p>
          <a:p>
            <a:endParaRPr lang="en-US" dirty="0"/>
          </a:p>
        </p:txBody>
      </p:sp>
      <p:sp>
        <p:nvSpPr>
          <p:cNvPr id="2" name="Google Shape;725;p48:notes">
            <a:extLst>
              <a:ext uri="{FF2B5EF4-FFF2-40B4-BE49-F238E27FC236}">
                <a16:creationId xmlns:a16="http://schemas.microsoft.com/office/drawing/2014/main" id="{D7F06408-39BB-77DE-C2E0-27DAE649896D}"/>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51</a:t>
            </a:fld>
            <a:endParaRPr lang="en-US" sz="1200" dirty="0">
              <a:latin typeface="+mn-lt"/>
            </a:endParaRPr>
          </a:p>
        </p:txBody>
      </p:sp>
    </p:spTree>
    <p:extLst>
      <p:ext uri="{BB962C8B-B14F-4D97-AF65-F5344CB8AC3E}">
        <p14:creationId xmlns:p14="http://schemas.microsoft.com/office/powerpoint/2010/main" val="41934905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8" name="Google Shape;598;p40: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EXPLANATION</a:t>
            </a:r>
          </a:p>
          <a:p>
            <a:r>
              <a:rPr lang="en-US" dirty="0"/>
              <a:t>Present the slide</a:t>
            </a:r>
          </a:p>
          <a:p>
            <a:r>
              <a:rPr lang="en-US" i="1" dirty="0">
                <a:cs typeface="Calibri"/>
              </a:rPr>
              <a:t>Does anyone have any questions or need clarifications?</a:t>
            </a:r>
          </a:p>
          <a:p>
            <a:r>
              <a:rPr lang="en-US" dirty="0"/>
              <a:t>Close the session</a:t>
            </a:r>
          </a:p>
        </p:txBody>
      </p:sp>
      <p:sp>
        <p:nvSpPr>
          <p:cNvPr id="3" name="Slide Image Placeholder 2">
            <a:extLst>
              <a:ext uri="{FF2B5EF4-FFF2-40B4-BE49-F238E27FC236}">
                <a16:creationId xmlns:a16="http://schemas.microsoft.com/office/drawing/2014/main" id="{58157492-F1EB-AA2B-CD67-41B2A5FD8CFE}"/>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6F809F14-8230-1083-8F38-2AC0A2053AD5}"/>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52</a:t>
            </a:fld>
            <a:endParaRPr lang="en-US" sz="1200" dirty="0">
              <a:latin typeface="+mn-lt"/>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7" name="Google Shape;607;p41: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EXPLANATION</a:t>
            </a:r>
          </a:p>
          <a:p>
            <a:r>
              <a:rPr lang="en-US" dirty="0">
                <a:cs typeface="Calibri"/>
              </a:rPr>
              <a:t>At the end of this session, participants should be able to:</a:t>
            </a:r>
          </a:p>
          <a:p>
            <a:r>
              <a:rPr lang="en-US" dirty="0"/>
              <a:t>Present the slide</a:t>
            </a:r>
            <a:endParaRPr lang="en-US" dirty="0">
              <a:cs typeface="Calibri"/>
            </a:endParaRPr>
          </a:p>
          <a:p>
            <a:r>
              <a:rPr lang="en-US" dirty="0">
                <a:cs typeface="Calibri"/>
              </a:rPr>
              <a:t>Before looking at the specific considerations relating to the support of UASC at each step of the case management process in Module 2, we are going to </a:t>
            </a:r>
          </a:p>
          <a:p>
            <a:pPr marL="448945" lvl="1"/>
            <a:r>
              <a:rPr lang="en-US" dirty="0">
                <a:cs typeface="Calibri"/>
              </a:rPr>
              <a:t>look at the overall UASC  programming and coordination in this context</a:t>
            </a:r>
          </a:p>
          <a:p>
            <a:pPr marL="448945" lvl="1"/>
            <a:r>
              <a:rPr lang="en-US" dirty="0">
                <a:cs typeface="Calibri"/>
              </a:rPr>
              <a:t>discuss how the role of caseworker fits within this</a:t>
            </a:r>
          </a:p>
        </p:txBody>
      </p:sp>
      <p:sp>
        <p:nvSpPr>
          <p:cNvPr id="3" name="Slide Image Placeholder 2">
            <a:extLst>
              <a:ext uri="{FF2B5EF4-FFF2-40B4-BE49-F238E27FC236}">
                <a16:creationId xmlns:a16="http://schemas.microsoft.com/office/drawing/2014/main" id="{5558806F-7627-DA82-1DE9-EAB678076913}"/>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D3A28BCA-1F6A-57AC-5356-629BF5013B08}"/>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53</a:t>
            </a:fld>
            <a:endParaRPr lang="en-US" sz="1200" dirty="0">
              <a:latin typeface="+mn-lt"/>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7" name="Google Shape;617;p42: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ADAPT FOR CONTEXT</a:t>
            </a:r>
          </a:p>
          <a:p>
            <a:r>
              <a:rPr lang="en-US" dirty="0"/>
              <a:t>Add any relevant blocks in your context that are missing.</a:t>
            </a:r>
          </a:p>
          <a:p>
            <a:pPr marL="0" indent="0">
              <a:buNone/>
            </a:pPr>
            <a:r>
              <a:rPr lang="en-US" dirty="0"/>
              <a:t>______________________________________________________________________________</a:t>
            </a:r>
          </a:p>
          <a:p>
            <a:pPr marL="0" indent="0">
              <a:buNone/>
            </a:pPr>
            <a:endParaRPr lang="en-US" dirty="0"/>
          </a:p>
          <a:p>
            <a:pPr marL="0" indent="0">
              <a:buNone/>
            </a:pPr>
            <a:r>
              <a:rPr lang="en-US" b="1" dirty="0"/>
              <a:t>PLENARY DISCUSSION</a:t>
            </a:r>
          </a:p>
          <a:p>
            <a:r>
              <a:rPr lang="en-US" dirty="0">
                <a:cs typeface="Calibri"/>
              </a:rPr>
              <a:t>What do you consider to be the key components of a UASC program?</a:t>
            </a:r>
          </a:p>
          <a:p>
            <a:r>
              <a:rPr lang="en-US" dirty="0"/>
              <a:t>Click to show slide contents </a:t>
            </a:r>
            <a:endParaRPr lang="en-US" dirty="0">
              <a:cs typeface="Calibri"/>
            </a:endParaRPr>
          </a:p>
          <a:p>
            <a:r>
              <a:rPr lang="en-US" dirty="0"/>
              <a:t>Discuss any areas which did not come up in the discussion.</a:t>
            </a:r>
            <a:endParaRPr lang="en-US" dirty="0">
              <a:cs typeface="Calibri"/>
            </a:endParaRPr>
          </a:p>
          <a:p>
            <a:pPr marL="448945" lvl="1"/>
            <a:r>
              <a:rPr lang="en-US" dirty="0"/>
              <a:t>Human resources: the caseworker, child protection staff, volunteers</a:t>
            </a:r>
            <a:endParaRPr lang="en-US" dirty="0">
              <a:cs typeface="Calibri"/>
            </a:endParaRPr>
          </a:p>
          <a:p>
            <a:pPr marL="448945" lvl="1"/>
            <a:r>
              <a:rPr lang="en-US" dirty="0"/>
              <a:t>Procedures: DPISP, SOP </a:t>
            </a:r>
            <a:endParaRPr lang="en-US" dirty="0">
              <a:cs typeface="Calibri"/>
            </a:endParaRPr>
          </a:p>
          <a:p>
            <a:pPr marL="448945" lvl="1"/>
            <a:r>
              <a:rPr lang="en-US" dirty="0"/>
              <a:t>Tools, forms, IM system </a:t>
            </a:r>
            <a:endParaRPr lang="en-US" dirty="0">
              <a:cs typeface="Calibri"/>
            </a:endParaRPr>
          </a:p>
          <a:p>
            <a:pPr marL="448945" lvl="1"/>
            <a:r>
              <a:rPr lang="en-US" dirty="0"/>
              <a:t>Child Protection programs, services, government processes </a:t>
            </a:r>
            <a:endParaRPr lang="en-US" dirty="0">
              <a:cs typeface="Calibri"/>
            </a:endParaRPr>
          </a:p>
          <a:p>
            <a:r>
              <a:rPr lang="en-US" dirty="0"/>
              <a:t>If needed, prompt:</a:t>
            </a:r>
            <a:endParaRPr lang="en-US" dirty="0">
              <a:cs typeface="Calibri"/>
            </a:endParaRPr>
          </a:p>
          <a:p>
            <a:pPr marL="448945" lvl="1"/>
            <a:r>
              <a:rPr lang="en-US" dirty="0">
                <a:cs typeface="Calibri"/>
              </a:rPr>
              <a:t>Is there any program guidance or procedures? </a:t>
            </a:r>
          </a:p>
          <a:p>
            <a:pPr lvl="1"/>
            <a:r>
              <a:rPr lang="en-US" dirty="0">
                <a:cs typeface="Calibri"/>
              </a:rPr>
              <a:t>Are there specific interventions or activities for UASC?</a:t>
            </a:r>
          </a:p>
          <a:p>
            <a:pPr marL="448945" lvl="1"/>
            <a:r>
              <a:rPr lang="en-US" dirty="0">
                <a:cs typeface="Calibri"/>
              </a:rPr>
              <a:t>Is there any specific coordination to support UASC? </a:t>
            </a:r>
          </a:p>
          <a:p>
            <a:pPr marL="448945" lvl="1"/>
            <a:r>
              <a:rPr lang="en-US" dirty="0">
                <a:cs typeface="Calibri"/>
              </a:rPr>
              <a:t>Does the UASC programming have an information management component? </a:t>
            </a:r>
          </a:p>
          <a:p>
            <a:pPr marL="448945" lvl="1"/>
            <a:r>
              <a:rPr lang="en-US" dirty="0">
                <a:cs typeface="Calibri"/>
              </a:rPr>
              <a:t>Are there any other types of support available? </a:t>
            </a:r>
          </a:p>
          <a:p>
            <a:pPr lvl="1"/>
            <a:endParaRPr lang="en-US" dirty="0"/>
          </a:p>
          <a:p>
            <a:pPr lvl="1"/>
            <a:endParaRPr lang="en-US" dirty="0"/>
          </a:p>
          <a:p>
            <a:pPr lvl="1"/>
            <a:endParaRPr lang="en-US" dirty="0"/>
          </a:p>
        </p:txBody>
      </p:sp>
      <p:sp>
        <p:nvSpPr>
          <p:cNvPr id="3" name="Slide Image Placeholder 2">
            <a:extLst>
              <a:ext uri="{FF2B5EF4-FFF2-40B4-BE49-F238E27FC236}">
                <a16:creationId xmlns:a16="http://schemas.microsoft.com/office/drawing/2014/main" id="{A3A8996F-8015-34CA-0862-85B3AFCCC4EE}"/>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7BA3E645-BC2B-2453-0A8D-2ECD860FDEE8}"/>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54</a:t>
            </a:fld>
            <a:endParaRPr lang="en-US" sz="1200" dirty="0">
              <a:latin typeface="+mn-lt"/>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8" name="Google Shape;638;p43: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INDIVIDUAL WORK</a:t>
            </a:r>
          </a:p>
          <a:p>
            <a:r>
              <a:rPr lang="en-US" dirty="0">
                <a:cs typeface="Calibri"/>
              </a:rPr>
              <a:t>Distribute post- it notes of 2 different colors</a:t>
            </a:r>
          </a:p>
          <a:p>
            <a:r>
              <a:rPr lang="en-US" dirty="0">
                <a:cs typeface="Calibri"/>
              </a:rPr>
              <a:t>Instructions</a:t>
            </a:r>
          </a:p>
          <a:p>
            <a:pPr marL="448945" lvl="1"/>
            <a:r>
              <a:rPr lang="en-US" dirty="0">
                <a:cs typeface="Calibri"/>
              </a:rPr>
              <a:t>Reflect on our own context. </a:t>
            </a:r>
          </a:p>
          <a:p>
            <a:pPr marL="448945" lvl="1"/>
            <a:r>
              <a:rPr lang="en-US" dirty="0">
                <a:cs typeface="Calibri"/>
              </a:rPr>
              <a:t>On one color - Write down the formal service providers, services and types of support, including to FTR and alternative care for UASC, which are available in-country</a:t>
            </a:r>
          </a:p>
          <a:p>
            <a:pPr marL="448945" lvl="1"/>
            <a:r>
              <a:rPr lang="en-US" dirty="0">
                <a:cs typeface="Calibri"/>
              </a:rPr>
              <a:t>On another color - Write the informal stakeholders, services and types of support </a:t>
            </a:r>
          </a:p>
          <a:p>
            <a:r>
              <a:rPr lang="en-US" dirty="0">
                <a:cs typeface="Calibri"/>
              </a:rPr>
              <a:t>The completed post it notes should be stuck on the wall.</a:t>
            </a:r>
          </a:p>
          <a:p>
            <a:pPr marL="0" indent="0">
              <a:buNone/>
            </a:pPr>
            <a:endParaRPr lang="en-US" dirty="0">
              <a:cs typeface="Calibri"/>
            </a:endParaRPr>
          </a:p>
          <a:p>
            <a:pPr marL="0" indent="0">
              <a:buNone/>
            </a:pPr>
            <a:r>
              <a:rPr lang="en-US" b="1" dirty="0">
                <a:cs typeface="Calibri"/>
              </a:rPr>
              <a:t>PLENARY DISCUSSION</a:t>
            </a:r>
          </a:p>
          <a:p>
            <a:r>
              <a:rPr lang="en-US" dirty="0">
                <a:cs typeface="Calibri"/>
              </a:rPr>
              <a:t>Review the contributions of participants and summarize </a:t>
            </a:r>
          </a:p>
          <a:p>
            <a:r>
              <a:rPr lang="en-US" dirty="0">
                <a:cs typeface="Calibri"/>
              </a:rPr>
              <a:t>Can you point out…</a:t>
            </a:r>
          </a:p>
          <a:p>
            <a:pPr marL="448945" lvl="1"/>
            <a:r>
              <a:rPr lang="en-US" dirty="0">
                <a:cs typeface="Calibri"/>
              </a:rPr>
              <a:t>Where the role of caseworkers would fit within this framework?</a:t>
            </a:r>
          </a:p>
          <a:p>
            <a:pPr marL="448945" lvl="1"/>
            <a:r>
              <a:rPr lang="en-US" dirty="0">
                <a:cs typeface="Calibri"/>
              </a:rPr>
              <a:t>How your role relates to the different services?</a:t>
            </a:r>
          </a:p>
          <a:p>
            <a:r>
              <a:rPr lang="en-US" dirty="0">
                <a:cs typeface="Calibri"/>
              </a:rPr>
              <a:t>Refer to the following points to supplement as necessary:</a:t>
            </a:r>
          </a:p>
          <a:p>
            <a:pPr marL="448945" lvl="1"/>
            <a:r>
              <a:rPr lang="en-US" dirty="0">
                <a:cs typeface="Calibri"/>
              </a:rPr>
              <a:t>Where possible and in the best interests of the child, collaboration with the authorities such as the ministry of social welfare or other relevant actors, including those with legal responsibilities for UASC, is very important for </a:t>
            </a:r>
          </a:p>
          <a:p>
            <a:pPr marL="899795" lvl="2"/>
            <a:r>
              <a:rPr lang="en-US" dirty="0">
                <a:cs typeface="Calibri"/>
              </a:rPr>
              <a:t>Sustainability of case management</a:t>
            </a:r>
          </a:p>
          <a:p>
            <a:pPr marL="899795" lvl="2"/>
            <a:r>
              <a:rPr lang="en-US" dirty="0">
                <a:cs typeface="Calibri"/>
              </a:rPr>
              <a:t>Provision and supervision of alternative care arrangements</a:t>
            </a:r>
          </a:p>
          <a:p>
            <a:pPr marL="899795" lvl="2"/>
            <a:r>
              <a:rPr lang="en-US" dirty="0">
                <a:cs typeface="Calibri"/>
              </a:rPr>
              <a:t>Eventual handover of program work</a:t>
            </a:r>
          </a:p>
          <a:p>
            <a:pPr marL="448945" lvl="1"/>
            <a:r>
              <a:rPr lang="en-US" dirty="0">
                <a:cs typeface="Calibri"/>
              </a:rPr>
              <a:t>Caseworkers can have an important role in facilitating or promoting cooperation between formal and informal stakeholders relating to FTR and alternative care interventions.</a:t>
            </a:r>
          </a:p>
          <a:p>
            <a:r>
              <a:rPr lang="en-US" dirty="0">
                <a:cs typeface="Calibri"/>
              </a:rPr>
              <a:t>Share any service / stakeholder mappings that have been undertaken in the context.</a:t>
            </a:r>
          </a:p>
        </p:txBody>
      </p:sp>
      <p:sp>
        <p:nvSpPr>
          <p:cNvPr id="3" name="Slide Image Placeholder 2">
            <a:extLst>
              <a:ext uri="{FF2B5EF4-FFF2-40B4-BE49-F238E27FC236}">
                <a16:creationId xmlns:a16="http://schemas.microsoft.com/office/drawing/2014/main" id="{4C6C9EB5-358F-0882-C6DF-F2BAEB301DA9}"/>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58AA251D-1D4E-1CCA-5A0B-A34B1CA8C6DB}"/>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55</a:t>
            </a:fld>
            <a:endParaRPr lang="en-US" sz="1200" dirty="0">
              <a:latin typeface="+mn-lt"/>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8" name="Google Shape;648;p44: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ADAPT FOR CONTEXT</a:t>
            </a:r>
          </a:p>
          <a:p>
            <a:r>
              <a:rPr lang="en-US" dirty="0"/>
              <a:t>Edit the notes below to reflect the exact role of the caseworker in your context.  </a:t>
            </a:r>
          </a:p>
          <a:p>
            <a:r>
              <a:rPr lang="en-US" dirty="0"/>
              <a:t>Consider the role of ICRC in your context in terms of what is relevant for the caseworker to know, and any limitations in the caseworker’s role with regards to FTR or coordination.</a:t>
            </a:r>
          </a:p>
          <a:p>
            <a:r>
              <a:rPr lang="en-US" dirty="0"/>
              <a:t>You may also refer to any local SOPs.</a:t>
            </a:r>
          </a:p>
          <a:p>
            <a:pPr marL="0" indent="0">
              <a:buNone/>
            </a:pPr>
            <a:r>
              <a:rPr lang="en-US" dirty="0"/>
              <a:t>______________________________________________________________________________</a:t>
            </a:r>
          </a:p>
          <a:p>
            <a:pPr marL="0" indent="0">
              <a:buNone/>
            </a:pPr>
            <a:endParaRPr lang="en-US" dirty="0"/>
          </a:p>
          <a:p>
            <a:pPr marL="0" indent="0">
              <a:buNone/>
            </a:pPr>
            <a:r>
              <a:rPr lang="en-US" b="1" dirty="0"/>
              <a:t>PLENARY DISCUSSION</a:t>
            </a:r>
          </a:p>
          <a:p>
            <a:r>
              <a:rPr lang="en-US" i="1" dirty="0"/>
              <a:t>Now we will focus in on the role of the caseworker in some of the areas we have discussed. </a:t>
            </a:r>
          </a:p>
          <a:p>
            <a:r>
              <a:rPr lang="en-US" dirty="0"/>
              <a:t>Facilitate a discussion with participants on the role of the caseworker in the following areas</a:t>
            </a:r>
          </a:p>
          <a:p>
            <a:r>
              <a:rPr lang="en-US" dirty="0"/>
              <a:t>Note their responses on a flipchart and add to it</a:t>
            </a:r>
          </a:p>
          <a:p>
            <a:r>
              <a:rPr lang="en-US" b="1" dirty="0"/>
              <a:t>Overall role of the caseworker in supporting UASC</a:t>
            </a:r>
          </a:p>
          <a:p>
            <a:pPr marL="448945" lvl="1"/>
            <a:r>
              <a:rPr lang="en-US" dirty="0">
                <a:cs typeface="Calibri"/>
              </a:rPr>
              <a:t>Providing case management services for the individual child and family, working alongside colleagues from local authorities or other child protection programs/organizations.</a:t>
            </a:r>
          </a:p>
          <a:p>
            <a:pPr lvl="1"/>
            <a:r>
              <a:rPr lang="en-US" dirty="0"/>
              <a:t>Refer cases to the social services/ court </a:t>
            </a:r>
          </a:p>
          <a:p>
            <a:pPr lvl="1"/>
            <a:r>
              <a:rPr lang="en-US" dirty="0"/>
              <a:t>Be present at court hearing of UASC</a:t>
            </a:r>
            <a:endParaRPr lang="en-US" b="1" dirty="0"/>
          </a:p>
          <a:p>
            <a:r>
              <a:rPr lang="en-US" b="1" dirty="0"/>
              <a:t>Alternative care</a:t>
            </a:r>
          </a:p>
          <a:p>
            <a:pPr lvl="1"/>
            <a:r>
              <a:rPr lang="en-US" dirty="0"/>
              <a:t>Caseworkers can support or participate in identification and establishment of family and community based alternative care arrangements for UASC, such as foster families and mentors, support and monitor children in alternative care placements and train and provide guidance to foster families.</a:t>
            </a:r>
          </a:p>
          <a:p>
            <a:pPr lvl="1"/>
            <a:r>
              <a:rPr lang="en-US" dirty="0"/>
              <a:t>Caseworkers can promote or facilitate cooperation with community-based child protection or women’s groups who may have an important role in supporting alternative care.</a:t>
            </a:r>
          </a:p>
          <a:p>
            <a:pPr marL="448945" lvl="1"/>
            <a:r>
              <a:rPr lang="en-US" dirty="0">
                <a:cs typeface="Calibri"/>
              </a:rPr>
              <a:t>Monitoring alternative care placements.</a:t>
            </a:r>
          </a:p>
          <a:p>
            <a:pPr lvl="1"/>
            <a:r>
              <a:rPr lang="en-US" dirty="0"/>
              <a:t>In other settings the role of caseworkers is more limited; providing casework for the individual child and family, working alongside colleagues from local authorities or other programs/organizations.</a:t>
            </a:r>
          </a:p>
          <a:p>
            <a:pPr lvl="2"/>
            <a:endParaRPr lang="en-US" dirty="0"/>
          </a:p>
          <a:p>
            <a:pPr marL="0" indent="0">
              <a:buNone/>
            </a:pPr>
            <a:r>
              <a:rPr lang="en-US" b="1" dirty="0"/>
              <a:t>CONTINUED </a:t>
            </a:r>
            <a:r>
              <a:rPr lang="en-US" b="1" dirty="0">
                <a:sym typeface="Wingdings" panose="05000000000000000000" pitchFamily="2" charset="2"/>
              </a:rPr>
              <a:t></a:t>
            </a:r>
            <a:endParaRPr lang="en-US" b="1" dirty="0"/>
          </a:p>
          <a:p>
            <a:endParaRPr lang="en-US" dirty="0"/>
          </a:p>
        </p:txBody>
      </p:sp>
      <p:sp>
        <p:nvSpPr>
          <p:cNvPr id="3" name="Slide Image Placeholder 2">
            <a:extLst>
              <a:ext uri="{FF2B5EF4-FFF2-40B4-BE49-F238E27FC236}">
                <a16:creationId xmlns:a16="http://schemas.microsoft.com/office/drawing/2014/main" id="{189D777B-59C5-B468-CA66-801C840A8F9C}"/>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BB2C3C40-6F1A-F1F3-1BDE-B0DE4BC11DB8}"/>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56</a:t>
            </a:fld>
            <a:endParaRPr lang="en-US" sz="1200" dirty="0">
              <a:latin typeface="+mn-lt"/>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8" name="Google Shape;648;p44:notes"/>
          <p:cNvSpPr txBox="1">
            <a:spLocks noGrp="1"/>
          </p:cNvSpPr>
          <p:nvPr>
            <p:ph type="body" idx="1"/>
          </p:nvPr>
        </p:nvSpPr>
        <p:spPr>
          <a:xfrm>
            <a:off x="479425" y="460375"/>
            <a:ext cx="6140450" cy="9211335"/>
          </a:xfrm>
          <a:prstGeom prst="rect">
            <a:avLst/>
          </a:prstGeom>
        </p:spPr>
        <p:txBody>
          <a:bodyPr/>
          <a:lstStyle/>
          <a:p>
            <a:r>
              <a:rPr lang="en-US" b="1" dirty="0"/>
              <a:t>FTR</a:t>
            </a:r>
          </a:p>
          <a:p>
            <a:pPr marL="448945" lvl="1"/>
            <a:r>
              <a:rPr lang="en-US" dirty="0">
                <a:cs typeface="Calibri"/>
              </a:rPr>
              <a:t>In some contexts, caseworkers support or engage directly in tracing and family reunification initiatives themselves in close collaboration and coordination with other key staff/ actors involved in FTR</a:t>
            </a:r>
          </a:p>
          <a:p>
            <a:pPr marL="448945" lvl="1"/>
            <a:r>
              <a:rPr lang="en-US" dirty="0">
                <a:cs typeface="Calibri"/>
              </a:rPr>
              <a:t>Continue managing the case while making a referral to FTR services (such as ICRC)</a:t>
            </a:r>
          </a:p>
          <a:p>
            <a:pPr marL="448945" lvl="1"/>
            <a:r>
              <a:rPr lang="en-US" dirty="0">
                <a:cs typeface="Calibri"/>
              </a:rPr>
              <a:t>Caseworkers can complement FTR through </a:t>
            </a:r>
          </a:p>
          <a:p>
            <a:pPr lvl="2"/>
            <a:r>
              <a:rPr lang="en-US" dirty="0"/>
              <a:t>Monitoring and follow-up</a:t>
            </a:r>
          </a:p>
          <a:p>
            <a:pPr lvl="2"/>
            <a:r>
              <a:rPr lang="en-US" dirty="0"/>
              <a:t>Support of alternative care arrangements</a:t>
            </a:r>
          </a:p>
          <a:p>
            <a:pPr marL="899795" lvl="2"/>
            <a:r>
              <a:rPr lang="en-US" dirty="0">
                <a:cs typeface="Calibri"/>
              </a:rPr>
              <a:t>Maintaining family contacts</a:t>
            </a:r>
          </a:p>
          <a:p>
            <a:pPr lvl="2"/>
            <a:r>
              <a:rPr lang="en-US" dirty="0"/>
              <a:t>Reintegration following family reunification</a:t>
            </a:r>
          </a:p>
          <a:p>
            <a:pPr lvl="1"/>
            <a:r>
              <a:rPr lang="en-US" dirty="0"/>
              <a:t>Caseworkers with whom children have an existing relationship may be better placed to find out information relevant to tracing.</a:t>
            </a:r>
          </a:p>
          <a:p>
            <a:pPr marL="448945" lvl="1"/>
            <a:r>
              <a:rPr lang="en-US" dirty="0">
                <a:cs typeface="Calibri"/>
              </a:rPr>
              <a:t>Transfer case to another child protection case management agency if the family reunification occurs in another location, and the child needs continued follow-up visits to ensure safe reintegration. </a:t>
            </a:r>
          </a:p>
          <a:p>
            <a:r>
              <a:rPr lang="en-US" b="1" dirty="0"/>
              <a:t>Coordination </a:t>
            </a:r>
          </a:p>
          <a:p>
            <a:pPr lvl="1"/>
            <a:r>
              <a:rPr lang="en-US" dirty="0"/>
              <a:t>Ensuring coordination with all relevant authorities and service providers providing services to UASC </a:t>
            </a:r>
          </a:p>
          <a:p>
            <a:pPr lvl="1"/>
            <a:r>
              <a:rPr lang="en-US" dirty="0"/>
              <a:t>Working to prevent duplication of services to individual UASC</a:t>
            </a:r>
          </a:p>
          <a:p>
            <a:pPr marL="448945" lvl="1"/>
            <a:r>
              <a:rPr lang="en-US" dirty="0">
                <a:cs typeface="Calibri"/>
              </a:rPr>
              <a:t>Cross- border FTR and coordination is especially needed when high numbers of UASC are separated across international borders and in situations where safe/ in the best interests of UASC.</a:t>
            </a:r>
          </a:p>
          <a:p>
            <a:pPr marL="448945" lvl="1"/>
            <a:r>
              <a:rPr lang="en-US" dirty="0">
                <a:cs typeface="Calibri"/>
              </a:rPr>
              <a:t>Supporting tracing and family reunification efforts in the context of return or voluntary repatriation of refugees </a:t>
            </a:r>
          </a:p>
          <a:p>
            <a:pPr lvl="2"/>
            <a:r>
              <a:rPr lang="en-US" dirty="0"/>
              <a:t>As agreed with UNHCR and government stakeholders</a:t>
            </a:r>
          </a:p>
          <a:p>
            <a:pPr lvl="2"/>
            <a:r>
              <a:rPr lang="en-US" dirty="0"/>
              <a:t>When safe and </a:t>
            </a:r>
          </a:p>
          <a:p>
            <a:pPr lvl="2"/>
            <a:r>
              <a:rPr lang="en-US" dirty="0"/>
              <a:t>When in the best interests of the child.</a:t>
            </a:r>
          </a:p>
          <a:p>
            <a:pPr lvl="1"/>
            <a:r>
              <a:rPr lang="en-US" dirty="0"/>
              <a:t>In refugee contexts, it is very important to coordinate cross-border FTR efforts with UNHCR. </a:t>
            </a:r>
          </a:p>
          <a:p>
            <a:r>
              <a:rPr lang="en-US" b="1" dirty="0"/>
              <a:t>Information management </a:t>
            </a:r>
          </a:p>
          <a:p>
            <a:pPr lvl="1"/>
            <a:r>
              <a:rPr lang="en-US" dirty="0"/>
              <a:t>Ensuring that the Data Protection and Information Sharing Protocol is adhered to in all case management, coordination, FTR and alternative care initiatives for UASC. </a:t>
            </a:r>
          </a:p>
        </p:txBody>
      </p:sp>
      <p:sp>
        <p:nvSpPr>
          <p:cNvPr id="4" name="Google Shape;725;p48:notes">
            <a:extLst>
              <a:ext uri="{FF2B5EF4-FFF2-40B4-BE49-F238E27FC236}">
                <a16:creationId xmlns:a16="http://schemas.microsoft.com/office/drawing/2014/main" id="{111BBC10-044B-0908-0941-4BE4895C065A}"/>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57</a:t>
            </a:fld>
            <a:endParaRPr lang="en-US" sz="1200" dirty="0">
              <a:latin typeface="+mn-lt"/>
            </a:endParaRPr>
          </a:p>
        </p:txBody>
      </p:sp>
    </p:spTree>
    <p:extLst>
      <p:ext uri="{BB962C8B-B14F-4D97-AF65-F5344CB8AC3E}">
        <p14:creationId xmlns:p14="http://schemas.microsoft.com/office/powerpoint/2010/main" val="41704747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70" name="Google Shape;670;p45: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EXPLANATION</a:t>
            </a:r>
          </a:p>
          <a:p>
            <a:r>
              <a:rPr lang="en-US" dirty="0"/>
              <a:t>Present the slide</a:t>
            </a:r>
          </a:p>
          <a:p>
            <a:r>
              <a:rPr lang="en-US" i="1" dirty="0">
                <a:cs typeface="Calibri"/>
              </a:rPr>
              <a:t>Does anyone have any questions or need clarifications?</a:t>
            </a:r>
          </a:p>
          <a:p>
            <a:r>
              <a:rPr lang="en-US" dirty="0"/>
              <a:t>Close the session</a:t>
            </a:r>
          </a:p>
        </p:txBody>
      </p:sp>
      <p:sp>
        <p:nvSpPr>
          <p:cNvPr id="3" name="Slide Image Placeholder 2">
            <a:extLst>
              <a:ext uri="{FF2B5EF4-FFF2-40B4-BE49-F238E27FC236}">
                <a16:creationId xmlns:a16="http://schemas.microsoft.com/office/drawing/2014/main" id="{4FC25426-25FA-7A77-8E8F-C3D058B45435}"/>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1A678414-ECBF-4240-6958-5FEDEEDB6D3F}"/>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58</a:t>
            </a:fld>
            <a:endParaRPr lang="en-US" sz="1200" dirty="0">
              <a:latin typeface="+mn-lt"/>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1" name="Google Shape;681;p46: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EXPLANATION</a:t>
            </a:r>
          </a:p>
          <a:p>
            <a:r>
              <a:rPr lang="en-US" dirty="0"/>
              <a:t>Present the slide</a:t>
            </a:r>
          </a:p>
        </p:txBody>
      </p:sp>
      <p:sp>
        <p:nvSpPr>
          <p:cNvPr id="3" name="Slide Image Placeholder 2">
            <a:extLst>
              <a:ext uri="{FF2B5EF4-FFF2-40B4-BE49-F238E27FC236}">
                <a16:creationId xmlns:a16="http://schemas.microsoft.com/office/drawing/2014/main" id="{25A38D22-77AA-402C-DD8D-0E9CFFBFF92B}"/>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D54E9A16-32A0-AA16-601A-DB3536BC366D}"/>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59</a:t>
            </a:fld>
            <a:endParaRPr lang="en-US" sz="1200" dirty="0">
              <a:latin typeface="+mn-l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3" name="Google Shape;33;p2:notes"/>
          <p:cNvSpPr txBox="1">
            <a:spLocks noGrp="1"/>
          </p:cNvSpPr>
          <p:nvPr>
            <p:ph type="body" idx="1"/>
          </p:nvPr>
        </p:nvSpPr>
        <p:spPr>
          <a:xfrm>
            <a:off x="479425" y="460375"/>
            <a:ext cx="6140450" cy="9211335"/>
          </a:xfrm>
          <a:prstGeom prst="rect">
            <a:avLst/>
          </a:prstGeom>
        </p:spPr>
        <p:txBody>
          <a:bodyPr/>
          <a:lstStyle/>
          <a:p>
            <a:pPr marL="0" indent="0">
              <a:buNone/>
            </a:pPr>
            <a:r>
              <a:rPr lang="en-US" b="1" dirty="0"/>
              <a:t>Scenario 5 </a:t>
            </a:r>
          </a:p>
          <a:p>
            <a:r>
              <a:rPr lang="en-US" dirty="0"/>
              <a:t>Aliou and Diarra are two siblings of 5 and 7 years old. They were living in an orphanage before the conflict. Their parents had sent both brothers to the institution as they found it difficult to care for all their children and hoped Aliou and Diarra could benefit from education in the institution. When fighting broke out, the brothers fled with the rest of the population to a safer area, where they were spontaneously hosted by a family from their same home village.</a:t>
            </a:r>
          </a:p>
          <a:p>
            <a:pPr marL="0" indent="0">
              <a:buNone/>
            </a:pPr>
            <a:endParaRPr lang="en-US" dirty="0"/>
          </a:p>
          <a:p>
            <a:pPr marL="0" indent="0">
              <a:buNone/>
            </a:pPr>
            <a:r>
              <a:rPr lang="en-US" b="1" dirty="0"/>
              <a:t>Scenario 6 </a:t>
            </a:r>
          </a:p>
          <a:p>
            <a:r>
              <a:rPr lang="en-US" dirty="0"/>
              <a:t>Rose is a 3-year-old girl, who was living with both her parents. Recently, her father has been infected with an infectious disease and, soon after, he passed away in the intensive care unit of a nearby hospital. Her mother decided to place Rose in an orphanage in a town around 150 km away from where she lives. She felt she is not able to provide adequate care for Rose by herself as she lost her job following the spread of the pandemic in the area and does not generate an income these days. </a:t>
            </a:r>
          </a:p>
        </p:txBody>
      </p:sp>
      <p:sp>
        <p:nvSpPr>
          <p:cNvPr id="4" name="Google Shape;725;p48:notes">
            <a:extLst>
              <a:ext uri="{FF2B5EF4-FFF2-40B4-BE49-F238E27FC236}">
                <a16:creationId xmlns:a16="http://schemas.microsoft.com/office/drawing/2014/main" id="{1CC1B77F-862A-4EEA-C257-674766AC977C}"/>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6</a:t>
            </a:fld>
            <a:endParaRPr lang="en-US" sz="1200" dirty="0">
              <a:latin typeface="+mn-lt"/>
            </a:endParaRPr>
          </a:p>
        </p:txBody>
      </p:sp>
    </p:spTree>
    <p:extLst>
      <p:ext uri="{BB962C8B-B14F-4D97-AF65-F5344CB8AC3E}">
        <p14:creationId xmlns:p14="http://schemas.microsoft.com/office/powerpoint/2010/main" val="31983107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8" name="Google Shape;698;p47: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EXPLANATION </a:t>
            </a:r>
          </a:p>
          <a:p>
            <a:r>
              <a:rPr lang="en-US" dirty="0">
                <a:sym typeface="Helvetica Neue"/>
              </a:rPr>
              <a:t>Present the slide</a:t>
            </a:r>
          </a:p>
          <a:p>
            <a:r>
              <a:rPr lang="en-US" dirty="0">
                <a:sym typeface="Helvetica Neue"/>
              </a:rPr>
              <a:t>Refer to the different sessions based on each learning objective</a:t>
            </a:r>
            <a:endParaRPr lang="en-US" dirty="0">
              <a:sym typeface="Arial"/>
            </a:endParaRPr>
          </a:p>
          <a:p>
            <a:r>
              <a:rPr lang="en-US" i="1" dirty="0">
                <a:sym typeface="Helvetica Neue"/>
              </a:rPr>
              <a:t>Do you now feel able to:</a:t>
            </a:r>
            <a:endParaRPr lang="en-US" i="1" dirty="0">
              <a:sym typeface="Arial"/>
            </a:endParaRPr>
          </a:p>
          <a:p>
            <a:pPr lvl="1"/>
            <a:r>
              <a:rPr lang="en-US" i="1" dirty="0">
                <a:sym typeface="Helvetica Neue"/>
              </a:rPr>
              <a:t>Compare and contrast the definitions of UASC?</a:t>
            </a:r>
            <a:endParaRPr lang="en-US" i="1" dirty="0"/>
          </a:p>
          <a:p>
            <a:pPr lvl="1"/>
            <a:r>
              <a:rPr lang="en-US" i="1" dirty="0">
                <a:sym typeface="Helvetica Neue"/>
              </a:rPr>
              <a:t>Analyze how family separation may impact the child and explain measures to prevent family separation?</a:t>
            </a:r>
            <a:endParaRPr lang="en-US" i="1" dirty="0"/>
          </a:p>
          <a:p>
            <a:pPr lvl="1"/>
            <a:r>
              <a:rPr lang="en-US" i="1" dirty="0">
                <a:sym typeface="Helvetica Neue"/>
              </a:rPr>
              <a:t>Describe legal, cultural and contextual standards and practices related to working with UASC?</a:t>
            </a:r>
            <a:endParaRPr lang="en-US" i="1" dirty="0"/>
          </a:p>
          <a:p>
            <a:r>
              <a:rPr lang="en-US" i="1" dirty="0"/>
              <a:t>You will be able to provide feedback after the training. </a:t>
            </a:r>
            <a:endParaRPr lang="en-US" i="1" dirty="0">
              <a:sym typeface="Arial"/>
            </a:endParaRPr>
          </a:p>
          <a:p>
            <a:r>
              <a:rPr lang="en-US" i="1" dirty="0">
                <a:sym typeface="Helvetica Neue"/>
              </a:rPr>
              <a:t>Does anyone have any questions or clarifications?</a:t>
            </a:r>
            <a:endParaRPr lang="en-US" i="1" dirty="0"/>
          </a:p>
        </p:txBody>
      </p:sp>
      <p:sp>
        <p:nvSpPr>
          <p:cNvPr id="3" name="Slide Image Placeholder 2">
            <a:extLst>
              <a:ext uri="{FF2B5EF4-FFF2-40B4-BE49-F238E27FC236}">
                <a16:creationId xmlns:a16="http://schemas.microsoft.com/office/drawing/2014/main" id="{FD91ADC3-E998-3922-89B1-D552EAE8AF3A}"/>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9808F62D-7A41-0596-E327-FF8081F635FA}"/>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60</a:t>
            </a:fld>
            <a:endParaRPr lang="en-US" sz="1200" dirty="0">
              <a:latin typeface="+mn-lt"/>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4" name="Google Shape;724;p48: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INDIVIDUAL WORK (5 minutes)</a:t>
            </a:r>
          </a:p>
          <a:p>
            <a:r>
              <a:rPr lang="en-US" dirty="0"/>
              <a:t>Guide participants to Workbook page x: x</a:t>
            </a:r>
          </a:p>
          <a:p>
            <a:r>
              <a:rPr lang="en-US" i="1" dirty="0"/>
              <a:t>Write down in their workbook three things that you learned today</a:t>
            </a:r>
          </a:p>
          <a:p>
            <a:r>
              <a:rPr lang="en-US" i="1" dirty="0"/>
              <a:t>Reflect on following questions and write down your thoughts</a:t>
            </a:r>
          </a:p>
          <a:p>
            <a:pPr lvl="1"/>
            <a:r>
              <a:rPr lang="en-US" i="1" dirty="0"/>
              <a:t>What surprised you? </a:t>
            </a:r>
          </a:p>
          <a:p>
            <a:pPr lvl="1"/>
            <a:r>
              <a:rPr lang="en-US" i="1" dirty="0"/>
              <a:t>What challenged you? </a:t>
            </a:r>
          </a:p>
          <a:p>
            <a:pPr lvl="1"/>
            <a:r>
              <a:rPr lang="en-US" i="1" dirty="0"/>
              <a:t>What would you like to know more about. </a:t>
            </a:r>
          </a:p>
          <a:p>
            <a:pPr marL="0" indent="0">
              <a:buNone/>
            </a:pPr>
            <a:endParaRPr lang="en-US" dirty="0"/>
          </a:p>
          <a:p>
            <a:pPr marL="0" indent="0">
              <a:buNone/>
            </a:pPr>
            <a:r>
              <a:rPr lang="en-US" b="1" dirty="0"/>
              <a:t>PLENARY DISCUSSION</a:t>
            </a:r>
          </a:p>
          <a:p>
            <a:r>
              <a:rPr lang="en-US" i="1" dirty="0"/>
              <a:t>Would anyone like to share something they have learnt today?</a:t>
            </a:r>
          </a:p>
          <a:p>
            <a:r>
              <a:rPr lang="en-US" i="1" dirty="0"/>
              <a:t>Would anyone like to share something they want to learn more about?</a:t>
            </a:r>
          </a:p>
          <a:p>
            <a:r>
              <a:rPr lang="en-US" dirty="0"/>
              <a:t>Explain the when the next module will start.</a:t>
            </a:r>
          </a:p>
          <a:p>
            <a:r>
              <a:rPr lang="en-US" dirty="0"/>
              <a:t>Thank the participants for their participation.</a:t>
            </a:r>
          </a:p>
          <a:p>
            <a:endParaRPr lang="en-US" dirty="0"/>
          </a:p>
          <a:p>
            <a:endParaRPr lang="en-US" dirty="0"/>
          </a:p>
          <a:p>
            <a:endParaRPr lang="en-US" dirty="0"/>
          </a:p>
        </p:txBody>
      </p:sp>
      <p:sp>
        <p:nvSpPr>
          <p:cNvPr id="725" name="Google Shape;725;p48:notes"/>
          <p:cNvSpPr txBox="1">
            <a:spLocks noGrp="1"/>
          </p:cNvSpPr>
          <p:nvPr>
            <p:ph type="sldNum" idx="12"/>
          </p:nvPr>
        </p:nvSpPr>
        <p:spPr>
          <a:xfrm>
            <a:off x="5976710" y="9517856"/>
            <a:ext cx="868317" cy="512763"/>
          </a:xfrm>
          <a:prstGeom prst="rect">
            <a:avLst/>
          </a:prstGeom>
          <a:noFill/>
          <a:ln>
            <a:noFill/>
          </a:ln>
        </p:spPr>
        <p:txBody>
          <a:bodyPr spcFirstLastPara="1" wrap="square" lIns="96728" tIns="48351" rIns="96728" bIns="48351" anchor="b" anchorCtr="0">
            <a:noAutofit/>
          </a:bodyPr>
          <a:lstStyle/>
          <a:p>
            <a:pPr algn="r"/>
            <a:fld id="{00000000-1234-1234-1234-123412341234}" type="slidenum">
              <a:rPr lang="en-US" sz="1200">
                <a:latin typeface="+mn-lt"/>
              </a:rPr>
              <a:pPr algn="r"/>
              <a:t>61</a:t>
            </a:fld>
            <a:endParaRPr sz="1200" dirty="0">
              <a:latin typeface="+mn-lt"/>
            </a:endParaRPr>
          </a:p>
        </p:txBody>
      </p:sp>
      <p:sp>
        <p:nvSpPr>
          <p:cNvPr id="5" name="Slide Image Placeholder 4">
            <a:extLst>
              <a:ext uri="{FF2B5EF4-FFF2-40B4-BE49-F238E27FC236}">
                <a16:creationId xmlns:a16="http://schemas.microsoft.com/office/drawing/2014/main" id="{D60E7FDD-5064-BC03-1C77-06FA3D384566}"/>
              </a:ext>
            </a:extLst>
          </p:cNvPr>
          <p:cNvSpPr>
            <a:spLocks noGrp="1" noRot="1" noChangeAspect="1"/>
          </p:cNvSpPr>
          <p:nvPr>
            <p:ph type="sldImg"/>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40" name="Google Shape;40;p3: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PREPARATION (10 minutes)</a:t>
            </a:r>
          </a:p>
          <a:p>
            <a:r>
              <a:rPr lang="en-US" dirty="0"/>
              <a:t>Prepare ice breaker / introductory activity (10 minutes).</a:t>
            </a:r>
          </a:p>
          <a:p>
            <a:pPr marL="0" indent="0">
              <a:buNone/>
            </a:pPr>
            <a:r>
              <a:rPr lang="en-US" dirty="0"/>
              <a:t>______________________________________________________________________________</a:t>
            </a:r>
          </a:p>
          <a:p>
            <a:endParaRPr lang="en-US" dirty="0"/>
          </a:p>
          <a:p>
            <a:pPr marL="0" indent="0">
              <a:buNone/>
            </a:pPr>
            <a:r>
              <a:rPr lang="en-US" b="1" dirty="0"/>
              <a:t>EXPLANATION</a:t>
            </a:r>
          </a:p>
          <a:p>
            <a:r>
              <a:rPr lang="en-US" i="1" dirty="0"/>
              <a:t>In this session, we will</a:t>
            </a:r>
          </a:p>
          <a:p>
            <a:pPr lvl="1"/>
            <a:r>
              <a:rPr lang="en-US" i="1" dirty="0"/>
              <a:t>introduce ourselves</a:t>
            </a:r>
          </a:p>
          <a:p>
            <a:pPr lvl="1"/>
            <a:r>
              <a:rPr lang="en-US" i="1" dirty="0"/>
              <a:t>provide an introduction to the training, establish our learning agreement</a:t>
            </a:r>
          </a:p>
          <a:p>
            <a:pPr lvl="1"/>
            <a:r>
              <a:rPr lang="en-US" i="1" dirty="0"/>
              <a:t>complete a brief pre-training test</a:t>
            </a:r>
          </a:p>
          <a:p>
            <a:r>
              <a:rPr lang="en-US" i="1" dirty="0">
                <a:cs typeface="Calibri"/>
              </a:rPr>
              <a:t>We will start with an introductory activity to get to know one another</a:t>
            </a:r>
          </a:p>
          <a:p>
            <a:endParaRPr lang="en-US" dirty="0"/>
          </a:p>
        </p:txBody>
      </p:sp>
      <p:sp>
        <p:nvSpPr>
          <p:cNvPr id="3" name="Slide Image Placeholder 2">
            <a:extLst>
              <a:ext uri="{FF2B5EF4-FFF2-40B4-BE49-F238E27FC236}">
                <a16:creationId xmlns:a16="http://schemas.microsoft.com/office/drawing/2014/main" id="{A6734113-6E92-17A9-767A-40DE4D63E727}"/>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47BB141F-897D-620F-C24D-9599AF382F2F}"/>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7</a:t>
            </a:fld>
            <a:endParaRPr lang="en-US" sz="1200" dirty="0">
              <a:latin typeface="+mn-l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5" name="Google Shape;55;p4: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PLENARY DISCUSSION </a:t>
            </a:r>
          </a:p>
          <a:p>
            <a:r>
              <a:rPr lang="en-US" i="1" dirty="0"/>
              <a:t>We can make some agreements as a group before starting this training course.</a:t>
            </a:r>
          </a:p>
          <a:p>
            <a:r>
              <a:rPr lang="en-US" i="1" dirty="0"/>
              <a:t>It’s important to feel safe, comfortable, accepted and respected, interested and focused during the training. </a:t>
            </a:r>
          </a:p>
          <a:p>
            <a:r>
              <a:rPr lang="en-US" i="1" dirty="0"/>
              <a:t>Are there any ideas or suggestions on how we can achieve this?</a:t>
            </a:r>
          </a:p>
          <a:p>
            <a:r>
              <a:rPr lang="en-US" dirty="0"/>
              <a:t>Ask a volunteer to come to the front, take a pen and write down the suggestions of the group of participants on a flipchart. </a:t>
            </a:r>
          </a:p>
          <a:p>
            <a:r>
              <a:rPr lang="en-US" dirty="0"/>
              <a:t>Examples of what might go into the agreement:</a:t>
            </a:r>
          </a:p>
          <a:p>
            <a:pPr lvl="1"/>
            <a:r>
              <a:rPr lang="en-US" dirty="0"/>
              <a:t>Phones should be off/on silent.</a:t>
            </a:r>
          </a:p>
          <a:p>
            <a:pPr lvl="1"/>
            <a:r>
              <a:rPr lang="en-US" dirty="0"/>
              <a:t>Calls can be taken outside if urgent.</a:t>
            </a:r>
          </a:p>
          <a:p>
            <a:pPr lvl="1"/>
            <a:r>
              <a:rPr lang="en-US" dirty="0"/>
              <a:t>Not talking over others.</a:t>
            </a:r>
          </a:p>
          <a:p>
            <a:pPr lvl="1"/>
            <a:r>
              <a:rPr lang="en-US" dirty="0"/>
              <a:t>Listen to others when they present or talk (needs to be included).</a:t>
            </a:r>
          </a:p>
          <a:p>
            <a:pPr lvl="1"/>
            <a:r>
              <a:rPr lang="en-US" dirty="0"/>
              <a:t>Be respectful of different opinions.</a:t>
            </a:r>
          </a:p>
          <a:p>
            <a:pPr lvl="1"/>
            <a:r>
              <a:rPr lang="en-US" dirty="0"/>
              <a:t>Give everyone space and time to express their opinion.</a:t>
            </a:r>
          </a:p>
          <a:p>
            <a:pPr lvl="1"/>
            <a:r>
              <a:rPr lang="en-US" dirty="0"/>
              <a:t>Be on time.</a:t>
            </a:r>
          </a:p>
          <a:p>
            <a:pPr lvl="1"/>
            <a:r>
              <a:rPr lang="en-US" dirty="0"/>
              <a:t>Challenge the idea, not the person.</a:t>
            </a:r>
          </a:p>
          <a:p>
            <a:pPr lvl="1"/>
            <a:r>
              <a:rPr lang="en-US" dirty="0"/>
              <a:t>Anonymize any real-life examples of cases (needs to be included).</a:t>
            </a:r>
          </a:p>
          <a:p>
            <a:pPr lvl="1"/>
            <a:r>
              <a:rPr lang="en-US" dirty="0"/>
              <a:t>Confidentiality of personal experiences and sensitive discussions (needs to be included).</a:t>
            </a:r>
          </a:p>
          <a:p>
            <a:pPr marL="0" indent="0">
              <a:buNone/>
            </a:pPr>
            <a:endParaRPr lang="en-US" dirty="0"/>
          </a:p>
          <a:p>
            <a:pPr marL="0" indent="0">
              <a:buNone/>
            </a:pPr>
            <a:r>
              <a:rPr lang="en-US" b="1" dirty="0"/>
              <a:t>CONCLUSION</a:t>
            </a:r>
          </a:p>
          <a:p>
            <a:r>
              <a:rPr lang="en-US" i="1" dirty="0"/>
              <a:t>Does anyone have anything else to add?</a:t>
            </a:r>
          </a:p>
          <a:p>
            <a:r>
              <a:rPr lang="en-US" dirty="0">
                <a:cs typeface="Calibri"/>
              </a:rPr>
              <a:t>Recap the learning agreement</a:t>
            </a:r>
          </a:p>
          <a:p>
            <a:r>
              <a:rPr lang="en-US" dirty="0">
                <a:cs typeface="Calibri"/>
              </a:rPr>
              <a:t>Hang the flipchart on the wall</a:t>
            </a:r>
          </a:p>
        </p:txBody>
      </p:sp>
      <p:sp>
        <p:nvSpPr>
          <p:cNvPr id="3" name="Slide Image Placeholder 2">
            <a:extLst>
              <a:ext uri="{FF2B5EF4-FFF2-40B4-BE49-F238E27FC236}">
                <a16:creationId xmlns:a16="http://schemas.microsoft.com/office/drawing/2014/main" id="{8CF1AA67-6D1B-3E0D-673D-325E068132D8}"/>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DE82AAA7-6C46-BC0A-E294-CE6899DCD327}"/>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8</a:t>
            </a:fld>
            <a:endParaRPr lang="en-US" sz="1200" dirty="0">
              <a:latin typeface="+mn-l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4" name="Google Shape;64;p5: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EXPLANATION</a:t>
            </a:r>
          </a:p>
          <a:p>
            <a:r>
              <a:rPr lang="en-US" dirty="0">
                <a:cs typeface="Calibri"/>
              </a:rPr>
              <a:t>Hand out the workbooks if this has not yet been done already.</a:t>
            </a:r>
          </a:p>
          <a:p>
            <a:r>
              <a:rPr lang="en-US" i="1" dirty="0"/>
              <a:t>We will use a workbook throughout the training. </a:t>
            </a:r>
          </a:p>
          <a:p>
            <a:r>
              <a:rPr lang="en-US" i="1" dirty="0"/>
              <a:t>It is filled with exercises, role play scripts, snaps of technical content and much more.</a:t>
            </a:r>
          </a:p>
          <a:p>
            <a:r>
              <a:rPr lang="en-US" i="1" dirty="0">
                <a:cs typeface="Calibri"/>
              </a:rPr>
              <a:t>Please write your name on the workbook, keep it with them and bring it with you each day of  the training.</a:t>
            </a:r>
          </a:p>
          <a:p>
            <a:r>
              <a:rPr lang="en-US" i="1" dirty="0"/>
              <a:t>Look out for the symbol on the slides which will indicate which page of your workbook is related to the slide. </a:t>
            </a:r>
          </a:p>
        </p:txBody>
      </p:sp>
      <p:sp>
        <p:nvSpPr>
          <p:cNvPr id="7" name="Slide Image Placeholder 6">
            <a:extLst>
              <a:ext uri="{FF2B5EF4-FFF2-40B4-BE49-F238E27FC236}">
                <a16:creationId xmlns:a16="http://schemas.microsoft.com/office/drawing/2014/main" id="{F12E68A7-0CF4-9FE9-2C5E-9F9DB6920F93}"/>
              </a:ext>
            </a:extLst>
          </p:cNvPr>
          <p:cNvSpPr>
            <a:spLocks noGrp="1" noRot="1" noChangeAspect="1"/>
          </p:cNvSpPr>
          <p:nvPr>
            <p:ph type="sldImg"/>
          </p:nvPr>
        </p:nvSpPr>
        <p:spPr/>
      </p:sp>
      <p:sp>
        <p:nvSpPr>
          <p:cNvPr id="8" name="Google Shape;725;p48:notes">
            <a:extLst>
              <a:ext uri="{FF2B5EF4-FFF2-40B4-BE49-F238E27FC236}">
                <a16:creationId xmlns:a16="http://schemas.microsoft.com/office/drawing/2014/main" id="{732F556A-8BC6-24FE-8BB9-98BDF67CE34C}"/>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pPr algn="r"/>
              <a:t>9</a:t>
            </a:fld>
            <a:endParaRPr lang="en-US" sz="1200" dirty="0">
              <a:latin typeface="+mn-l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3"/>
        <p:cNvGrpSpPr/>
        <p:nvPr/>
      </p:nvGrpSpPr>
      <p:grpSpPr>
        <a:xfrm>
          <a:off x="0" y="0"/>
          <a:ext cx="0" cy="0"/>
          <a:chOff x="0" y="0"/>
          <a:chExt cx="0" cy="0"/>
        </a:xfrm>
      </p:grpSpPr>
      <p:sp>
        <p:nvSpPr>
          <p:cNvPr id="14" name="Google Shape;14;p51"/>
          <p:cNvSpPr/>
          <p:nvPr/>
        </p:nvSpPr>
        <p:spPr>
          <a:xfrm>
            <a:off x="0" y="-1"/>
            <a:ext cx="12192000" cy="985520"/>
          </a:xfrm>
          <a:prstGeom prst="rect">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15" name="Google Shape;15;p51"/>
          <p:cNvPicPr preferRelativeResize="0"/>
          <p:nvPr/>
        </p:nvPicPr>
        <p:blipFill rotWithShape="1">
          <a:blip r:embed="rId2">
            <a:alphaModFix/>
          </a:blip>
          <a:srcRect/>
          <a:stretch/>
        </p:blipFill>
        <p:spPr>
          <a:xfrm>
            <a:off x="335817" y="6230028"/>
            <a:ext cx="349715" cy="402608"/>
          </a:xfrm>
          <a:prstGeom prst="rect">
            <a:avLst/>
          </a:prstGeom>
          <a:noFill/>
          <a:ln>
            <a:noFill/>
          </a:ln>
        </p:spPr>
      </p:pic>
      <p:sp>
        <p:nvSpPr>
          <p:cNvPr id="16" name="Google Shape;16;p51"/>
          <p:cNvSpPr/>
          <p:nvPr/>
        </p:nvSpPr>
        <p:spPr>
          <a:xfrm>
            <a:off x="766810" y="6277445"/>
            <a:ext cx="10374666"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dirty="0">
                <a:solidFill>
                  <a:schemeClr val="tx2">
                    <a:lumMod val="75000"/>
                  </a:schemeClr>
                </a:solidFill>
                <a:latin typeface="+mn-lt"/>
                <a:ea typeface="Calibri"/>
                <a:cs typeface="Calibri"/>
                <a:sym typeface="Calibri"/>
              </a:rPr>
              <a:t>Level 3: </a:t>
            </a:r>
            <a:r>
              <a:rPr lang="en-US" sz="1400" b="1" i="0" u="none" strike="noStrike" cap="none" dirty="0">
                <a:solidFill>
                  <a:schemeClr val="tx2">
                    <a:lumMod val="75000"/>
                  </a:schemeClr>
                </a:solidFill>
                <a:latin typeface="+mn-lt"/>
                <a:ea typeface="Calibri"/>
                <a:cs typeface="Calibri"/>
                <a:sym typeface="Calibri"/>
              </a:rPr>
              <a:t>UASC</a:t>
            </a:r>
            <a:r>
              <a:rPr lang="en-US" sz="1400" b="0" i="0" u="none" strike="noStrike" cap="none" dirty="0">
                <a:solidFill>
                  <a:schemeClr val="tx2">
                    <a:lumMod val="75000"/>
                  </a:schemeClr>
                </a:solidFill>
                <a:latin typeface="+mn-lt"/>
                <a:ea typeface="Calibri"/>
                <a:cs typeface="Calibri"/>
                <a:sym typeface="Calibri"/>
              </a:rPr>
              <a:t>  |  Module 1: </a:t>
            </a:r>
            <a:r>
              <a:rPr lang="en-US" sz="1400" b="1" i="0" u="none" strike="noStrike" cap="none" dirty="0">
                <a:solidFill>
                  <a:schemeClr val="tx2">
                    <a:lumMod val="75000"/>
                  </a:schemeClr>
                </a:solidFill>
                <a:latin typeface="+mn-lt"/>
                <a:ea typeface="Calibri"/>
                <a:cs typeface="Calibri"/>
                <a:sym typeface="Calibri"/>
              </a:rPr>
              <a:t>Understanding the causes, impact and risks of family separation</a:t>
            </a:r>
          </a:p>
        </p:txBody>
      </p:sp>
      <p:sp>
        <p:nvSpPr>
          <p:cNvPr id="17" name="Google Shape;17;p51"/>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3200"/>
              <a:buFont typeface="Arial"/>
              <a:buNone/>
              <a:defRPr sz="3200" b="1">
                <a:solidFill>
                  <a:schemeClr val="accent2">
                    <a:lumMod val="75000"/>
                  </a:schemeClr>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solidFill>
          <a:schemeClr val="accent2">
            <a:lumMod val="75000"/>
          </a:schemeClr>
        </a:solidFill>
        <a:effectLst/>
      </p:bgPr>
    </p:bg>
    <p:spTree>
      <p:nvGrpSpPr>
        <p:cNvPr id="1" name="Shape 18"/>
        <p:cNvGrpSpPr/>
        <p:nvPr/>
      </p:nvGrpSpPr>
      <p:grpSpPr>
        <a:xfrm>
          <a:off x="0" y="0"/>
          <a:ext cx="0" cy="0"/>
          <a:chOff x="0" y="0"/>
          <a:chExt cx="0" cy="0"/>
        </a:xfrm>
      </p:grpSpPr>
      <p:sp>
        <p:nvSpPr>
          <p:cNvPr id="19" name="Google Shape;19;p52"/>
          <p:cNvSpPr/>
          <p:nvPr/>
        </p:nvSpPr>
        <p:spPr>
          <a:xfrm rot="1782986">
            <a:off x="657419" y="1353466"/>
            <a:ext cx="4749573" cy="4094457"/>
          </a:xfrm>
          <a:prstGeom prst="hexagon">
            <a:avLst>
              <a:gd name="adj" fmla="val 28965"/>
              <a:gd name="vf" fmla="val 11547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Google Shape;20;p52"/>
          <p:cNvSpPr txBox="1">
            <a:spLocks noGrp="1"/>
          </p:cNvSpPr>
          <p:nvPr>
            <p:ph type="title"/>
          </p:nvPr>
        </p:nvSpPr>
        <p:spPr>
          <a:xfrm>
            <a:off x="1024549" y="3099692"/>
            <a:ext cx="4015311" cy="562168"/>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800"/>
              <a:buFont typeface="Garamond"/>
              <a:buNone/>
              <a:defRPr sz="4800" b="1">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chemeClr val="accent2">
            <a:lumMod val="75000"/>
          </a:schemeClr>
        </a:solidFill>
        <a:effectLst/>
      </p:bgPr>
    </p:bg>
    <p:spTree>
      <p:nvGrpSpPr>
        <p:cNvPr id="1" name="Shape 21"/>
        <p:cNvGrpSpPr/>
        <p:nvPr/>
      </p:nvGrpSpPr>
      <p:grpSpPr>
        <a:xfrm>
          <a:off x="0" y="0"/>
          <a:ext cx="0" cy="0"/>
          <a:chOff x="0" y="0"/>
          <a:chExt cx="0" cy="0"/>
        </a:xfrm>
      </p:grpSpPr>
      <p:sp>
        <p:nvSpPr>
          <p:cNvPr id="22" name="Google Shape;22;p53"/>
          <p:cNvSpPr/>
          <p:nvPr/>
        </p:nvSpPr>
        <p:spPr>
          <a:xfrm>
            <a:off x="0" y="0"/>
            <a:ext cx="5811000" cy="6858000"/>
          </a:xfrm>
          <a:prstGeom prst="homePlate">
            <a:avLst>
              <a:gd name="adj" fmla="val 25259"/>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3" name="Google Shape;23;p53"/>
          <p:cNvSpPr txBox="1">
            <a:spLocks noGrp="1"/>
          </p:cNvSpPr>
          <p:nvPr>
            <p:ph type="title"/>
          </p:nvPr>
        </p:nvSpPr>
        <p:spPr>
          <a:xfrm>
            <a:off x="796386" y="3099692"/>
            <a:ext cx="4015311" cy="56216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800"/>
              <a:buFont typeface="Garamond"/>
              <a:buNone/>
              <a:defRPr sz="4800" b="1">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pic>
        <p:nvPicPr>
          <p:cNvPr id="2" name="Picture 1">
            <a:extLst>
              <a:ext uri="{FF2B5EF4-FFF2-40B4-BE49-F238E27FC236}">
                <a16:creationId xmlns:a16="http://schemas.microsoft.com/office/drawing/2014/main" id="{FBAC67E1-4E94-1AEC-B841-ED08C3F3581E}"/>
              </a:ext>
            </a:extLst>
          </p:cNvPr>
          <p:cNvPicPr>
            <a:picLocks noChangeAspect="1"/>
          </p:cNvPicPr>
          <p:nvPr/>
        </p:nvPicPr>
        <p:blipFill rotWithShape="1">
          <a:blip r:embed="rId3"/>
          <a:srcRect l="-2325" t="-858" b="-2502"/>
          <a:stretch/>
        </p:blipFill>
        <p:spPr>
          <a:xfrm>
            <a:off x="937896" y="5095038"/>
            <a:ext cx="2114099" cy="626301"/>
          </a:xfrm>
          <a:prstGeom prst="rect">
            <a:avLst/>
          </a:prstGeom>
        </p:spPr>
      </p:pic>
      <p:sp>
        <p:nvSpPr>
          <p:cNvPr id="3" name="TextBox 2">
            <a:extLst>
              <a:ext uri="{FF2B5EF4-FFF2-40B4-BE49-F238E27FC236}">
                <a16:creationId xmlns:a16="http://schemas.microsoft.com/office/drawing/2014/main" id="{C71531D2-BD06-70C4-013A-E64AB5759293}"/>
              </a:ext>
            </a:extLst>
          </p:cNvPr>
          <p:cNvSpPr txBox="1"/>
          <p:nvPr/>
        </p:nvSpPr>
        <p:spPr>
          <a:xfrm>
            <a:off x="937896" y="1469148"/>
            <a:ext cx="5836284" cy="2800767"/>
          </a:xfrm>
          <a:prstGeom prst="rect">
            <a:avLst/>
          </a:prstGeom>
          <a:noFill/>
        </p:spPr>
        <p:txBody>
          <a:bodyPr wrap="square" lIns="91440" tIns="45720" rIns="91440" bIns="45720" rtlCol="0" anchor="t">
            <a:spAutoFit/>
          </a:bodyPr>
          <a:lstStyle/>
          <a:p>
            <a:r>
              <a:rPr lang="en-US" sz="4400" b="1" dirty="0">
                <a:solidFill>
                  <a:schemeClr val="bg2"/>
                </a:solidFill>
                <a:latin typeface="Garamond"/>
              </a:rPr>
              <a:t>Unaccompanied &amp; Separated Children (UASC) and Case Management Training</a:t>
            </a:r>
          </a:p>
        </p:txBody>
      </p:sp>
      <p:pic>
        <p:nvPicPr>
          <p:cNvPr id="5" name="Picture 4" descr="Icon&#10;&#10;Description automatically generated">
            <a:extLst>
              <a:ext uri="{FF2B5EF4-FFF2-40B4-BE49-F238E27FC236}">
                <a16:creationId xmlns:a16="http://schemas.microsoft.com/office/drawing/2014/main" id="{9C43A9F8-FE60-E78D-35DA-B841D811695D}"/>
              </a:ext>
            </a:extLst>
          </p:cNvPr>
          <p:cNvPicPr>
            <a:picLocks noChangeAspect="1"/>
          </p:cNvPicPr>
          <p:nvPr/>
        </p:nvPicPr>
        <p:blipFill>
          <a:blip r:embed="rId4"/>
          <a:stretch>
            <a:fillRect/>
          </a:stretch>
        </p:blipFill>
        <p:spPr>
          <a:xfrm>
            <a:off x="6961938" y="888320"/>
            <a:ext cx="4292166" cy="486864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4" name="Google Shape;133;p11">
            <a:extLst>
              <a:ext uri="{FF2B5EF4-FFF2-40B4-BE49-F238E27FC236}">
                <a16:creationId xmlns:a16="http://schemas.microsoft.com/office/drawing/2014/main" id="{280B3B7C-94A3-F690-8F9F-05BAC9D407C9}"/>
              </a:ext>
            </a:extLst>
          </p:cNvPr>
          <p:cNvSpPr/>
          <p:nvPr/>
        </p:nvSpPr>
        <p:spPr>
          <a:xfrm>
            <a:off x="6445956" y="4083870"/>
            <a:ext cx="2847673" cy="417406"/>
          </a:xfrm>
          <a:prstGeom prst="rect">
            <a:avLst/>
          </a:prstGeom>
          <a:solidFill>
            <a:schemeClr val="accent2">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 name="Google Shape;133;p11">
            <a:extLst>
              <a:ext uri="{FF2B5EF4-FFF2-40B4-BE49-F238E27FC236}">
                <a16:creationId xmlns:a16="http://schemas.microsoft.com/office/drawing/2014/main" id="{1ABEC05B-6870-7ED3-6761-7C8F1BC78FCB}"/>
              </a:ext>
            </a:extLst>
          </p:cNvPr>
          <p:cNvSpPr/>
          <p:nvPr/>
        </p:nvSpPr>
        <p:spPr>
          <a:xfrm>
            <a:off x="6445958" y="4941492"/>
            <a:ext cx="3113678" cy="413273"/>
          </a:xfrm>
          <a:prstGeom prst="rect">
            <a:avLst/>
          </a:prstGeom>
          <a:solidFill>
            <a:schemeClr val="accent2">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3" name="Google Shape;133;p11">
            <a:extLst>
              <a:ext uri="{FF2B5EF4-FFF2-40B4-BE49-F238E27FC236}">
                <a16:creationId xmlns:a16="http://schemas.microsoft.com/office/drawing/2014/main" id="{F67E908E-3D9F-79E7-02EA-0B83B2C9802E}"/>
              </a:ext>
            </a:extLst>
          </p:cNvPr>
          <p:cNvSpPr/>
          <p:nvPr/>
        </p:nvSpPr>
        <p:spPr>
          <a:xfrm>
            <a:off x="7144227" y="3230382"/>
            <a:ext cx="3629067" cy="413273"/>
          </a:xfrm>
          <a:prstGeom prst="rect">
            <a:avLst/>
          </a:prstGeom>
          <a:solidFill>
            <a:schemeClr val="accent2">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82" name="Google Shape;82;p6"/>
          <p:cNvSpPr txBox="1">
            <a:spLocks noGrp="1"/>
          </p:cNvSpPr>
          <p:nvPr>
            <p:ph type="title"/>
          </p:nvPr>
        </p:nvSpPr>
        <p:spPr>
          <a:xfrm>
            <a:off x="1036597" y="2979949"/>
            <a:ext cx="4015311" cy="56216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Garamond"/>
              <a:buNone/>
            </a:pPr>
            <a:r>
              <a:rPr lang="en-US" dirty="0"/>
              <a:t>Training </a:t>
            </a:r>
            <a:br>
              <a:rPr lang="en-US" dirty="0"/>
            </a:br>
            <a:r>
              <a:rPr lang="en-US" dirty="0"/>
              <a:t>aim</a:t>
            </a:r>
            <a:endParaRPr dirty="0"/>
          </a:p>
        </p:txBody>
      </p:sp>
      <p:sp>
        <p:nvSpPr>
          <p:cNvPr id="83" name="Google Shape;83;p6"/>
          <p:cNvSpPr txBox="1"/>
          <p:nvPr/>
        </p:nvSpPr>
        <p:spPr>
          <a:xfrm>
            <a:off x="6445957" y="1443861"/>
            <a:ext cx="4460342" cy="3970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Calibri"/>
              <a:buNone/>
            </a:pPr>
            <a:r>
              <a:rPr lang="en-US" sz="2800" b="1" i="0" u="none" strike="noStrike" cap="none" dirty="0">
                <a:solidFill>
                  <a:srgbClr val="FFFFFF"/>
                </a:solidFill>
                <a:latin typeface="+mn-lt"/>
                <a:ea typeface="Calibri"/>
                <a:cs typeface="Calibri"/>
                <a:sym typeface="Calibri"/>
              </a:rPr>
              <a:t>By the end of this training child protection case management caseworkers will have the knowledge and skills to prevent and address child protection concerns related to family separation </a:t>
            </a:r>
            <a:endParaRPr dirty="0">
              <a:latin typeface="+mn-lt"/>
            </a:endParaRPr>
          </a:p>
        </p:txBody>
      </p:sp>
      <p:grpSp>
        <p:nvGrpSpPr>
          <p:cNvPr id="5" name="Google Shape;126;p11">
            <a:extLst>
              <a:ext uri="{FF2B5EF4-FFF2-40B4-BE49-F238E27FC236}">
                <a16:creationId xmlns:a16="http://schemas.microsoft.com/office/drawing/2014/main" id="{87FF4782-267F-A780-EA09-0A0076ADC82E}"/>
              </a:ext>
            </a:extLst>
          </p:cNvPr>
          <p:cNvGrpSpPr/>
          <p:nvPr/>
        </p:nvGrpSpPr>
        <p:grpSpPr>
          <a:xfrm>
            <a:off x="10809266" y="5142476"/>
            <a:ext cx="931738" cy="1250542"/>
            <a:chOff x="5673592" y="7611394"/>
            <a:chExt cx="814830" cy="1093633"/>
          </a:xfrm>
        </p:grpSpPr>
        <p:sp>
          <p:nvSpPr>
            <p:cNvPr id="6" name="Google Shape;127;p11">
              <a:extLst>
                <a:ext uri="{FF2B5EF4-FFF2-40B4-BE49-F238E27FC236}">
                  <a16:creationId xmlns:a16="http://schemas.microsoft.com/office/drawing/2014/main" id="{8C943BE0-CE6A-34DF-F436-FD3C96D484E9}"/>
                </a:ext>
              </a:extLst>
            </p:cNvPr>
            <p:cNvSpPr/>
            <p:nvPr/>
          </p:nvSpPr>
          <p:spPr>
            <a:xfrm>
              <a:off x="5675993" y="8360881"/>
              <a:ext cx="323729" cy="344146"/>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7" name="Google Shape;128;p11">
              <a:extLst>
                <a:ext uri="{FF2B5EF4-FFF2-40B4-BE49-F238E27FC236}">
                  <a16:creationId xmlns:a16="http://schemas.microsoft.com/office/drawing/2014/main" id="{0F55BCA9-058B-865F-9C54-26454119CC5B}"/>
                </a:ext>
              </a:extLst>
            </p:cNvPr>
            <p:cNvSpPr/>
            <p:nvPr/>
          </p:nvSpPr>
          <p:spPr>
            <a:xfrm>
              <a:off x="5673592" y="7977240"/>
              <a:ext cx="327409" cy="32740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8" name="Google Shape;129;p11">
              <a:extLst>
                <a:ext uri="{FF2B5EF4-FFF2-40B4-BE49-F238E27FC236}">
                  <a16:creationId xmlns:a16="http://schemas.microsoft.com/office/drawing/2014/main" id="{3A944AF0-6C4B-28AE-5228-B44E2F9C451B}"/>
                </a:ext>
              </a:extLst>
            </p:cNvPr>
            <p:cNvSpPr/>
            <p:nvPr/>
          </p:nvSpPr>
          <p:spPr>
            <a:xfrm>
              <a:off x="6163413" y="7995034"/>
              <a:ext cx="323730" cy="709993"/>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9" name="Google Shape;130;p11">
              <a:extLst>
                <a:ext uri="{FF2B5EF4-FFF2-40B4-BE49-F238E27FC236}">
                  <a16:creationId xmlns:a16="http://schemas.microsoft.com/office/drawing/2014/main" id="{530F0CDD-C7E6-8A63-0123-E07E8AB6DAC6}"/>
                </a:ext>
              </a:extLst>
            </p:cNvPr>
            <p:cNvSpPr/>
            <p:nvPr/>
          </p:nvSpPr>
          <p:spPr>
            <a:xfrm>
              <a:off x="6161012" y="7611394"/>
              <a:ext cx="327410" cy="32740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0" name="Google Shape;131;p11">
              <a:extLst>
                <a:ext uri="{FF2B5EF4-FFF2-40B4-BE49-F238E27FC236}">
                  <a16:creationId xmlns:a16="http://schemas.microsoft.com/office/drawing/2014/main" id="{06AD43B6-F1AE-C96A-56FB-57953FDFF190}"/>
                </a:ext>
              </a:extLst>
            </p:cNvPr>
            <p:cNvSpPr/>
            <p:nvPr/>
          </p:nvSpPr>
          <p:spPr>
            <a:xfrm rot="-8740439">
              <a:off x="6099610" y="8091090"/>
              <a:ext cx="101108" cy="244001"/>
            </a:xfrm>
            <a:prstGeom prst="round2SameRect">
              <a:avLst>
                <a:gd name="adj1" fmla="val 493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1" name="Google Shape;132;p11">
              <a:extLst>
                <a:ext uri="{FF2B5EF4-FFF2-40B4-BE49-F238E27FC236}">
                  <a16:creationId xmlns:a16="http://schemas.microsoft.com/office/drawing/2014/main" id="{761777FB-5946-889E-295F-A552946E5351}"/>
                </a:ext>
              </a:extLst>
            </p:cNvPr>
            <p:cNvSpPr/>
            <p:nvPr/>
          </p:nvSpPr>
          <p:spPr>
            <a:xfrm rot="-7498798">
              <a:off x="5992187" y="8234266"/>
              <a:ext cx="101108" cy="165176"/>
            </a:xfrm>
            <a:prstGeom prst="round2SameRect">
              <a:avLst>
                <a:gd name="adj1" fmla="val 493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3C0DE77-C29D-3782-B99A-8E49B8A819D3}"/>
              </a:ext>
            </a:extLst>
          </p:cNvPr>
          <p:cNvSpPr/>
          <p:nvPr/>
        </p:nvSpPr>
        <p:spPr>
          <a:xfrm>
            <a:off x="1341123" y="1637448"/>
            <a:ext cx="4705302" cy="94991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24" name="Straight Connector 123">
            <a:extLst>
              <a:ext uri="{FF2B5EF4-FFF2-40B4-BE49-F238E27FC236}">
                <a16:creationId xmlns:a16="http://schemas.microsoft.com/office/drawing/2014/main" id="{F360C6D9-8BE4-533C-1CDD-AF82A4AA2591}"/>
              </a:ext>
            </a:extLst>
          </p:cNvPr>
          <p:cNvCxnSpPr>
            <a:cxnSpLocks/>
            <a:endCxn id="67" idx="4"/>
          </p:cNvCxnSpPr>
          <p:nvPr/>
        </p:nvCxnSpPr>
        <p:spPr>
          <a:xfrm>
            <a:off x="7036696" y="989484"/>
            <a:ext cx="0" cy="3210539"/>
          </a:xfrm>
          <a:prstGeom prst="line">
            <a:avLst/>
          </a:prstGeom>
          <a:ln w="762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CEAA26F-26D8-9E37-6265-6F433E9A22EE}"/>
              </a:ext>
            </a:extLst>
          </p:cNvPr>
          <p:cNvCxnSpPr>
            <a:cxnSpLocks/>
          </p:cNvCxnSpPr>
          <p:nvPr/>
        </p:nvCxnSpPr>
        <p:spPr>
          <a:xfrm>
            <a:off x="1960184" y="2587361"/>
            <a:ext cx="0" cy="3193679"/>
          </a:xfrm>
          <a:prstGeom prst="line">
            <a:avLst/>
          </a:prstGeom>
          <a:ln w="762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9" name="Google Shape;89;p7"/>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CA" dirty="0">
                <a:highlight>
                  <a:srgbClr val="FFFF00"/>
                </a:highlight>
              </a:rPr>
              <a:t>Module 1 sessions</a:t>
            </a:r>
            <a:endParaRPr dirty="0">
              <a:highlight>
                <a:srgbClr val="FFFF00"/>
              </a:highlight>
            </a:endParaRPr>
          </a:p>
        </p:txBody>
      </p:sp>
      <p:sp>
        <p:nvSpPr>
          <p:cNvPr id="4" name="Hexagon 3">
            <a:extLst>
              <a:ext uri="{FF2B5EF4-FFF2-40B4-BE49-F238E27FC236}">
                <a16:creationId xmlns:a16="http://schemas.microsoft.com/office/drawing/2014/main" id="{3023EC58-AE1B-59ED-AE72-D5E7D71F1CCC}"/>
              </a:ext>
            </a:extLst>
          </p:cNvPr>
          <p:cNvSpPr/>
          <p:nvPr/>
        </p:nvSpPr>
        <p:spPr>
          <a:xfrm rot="1782986">
            <a:off x="1575673" y="3028188"/>
            <a:ext cx="763346" cy="658057"/>
          </a:xfrm>
          <a:prstGeom prst="hexagon">
            <a:avLst>
              <a:gd name="adj" fmla="val 28965"/>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5" name="TextBox 4">
            <a:extLst>
              <a:ext uri="{FF2B5EF4-FFF2-40B4-BE49-F238E27FC236}">
                <a16:creationId xmlns:a16="http://schemas.microsoft.com/office/drawing/2014/main" id="{E747ECCF-B7EE-45EE-E635-7FCE19792591}"/>
              </a:ext>
            </a:extLst>
          </p:cNvPr>
          <p:cNvSpPr txBox="1"/>
          <p:nvPr/>
        </p:nvSpPr>
        <p:spPr>
          <a:xfrm>
            <a:off x="1624522" y="3099191"/>
            <a:ext cx="679356" cy="461665"/>
          </a:xfrm>
          <a:prstGeom prst="rect">
            <a:avLst/>
          </a:prstGeom>
          <a:noFill/>
        </p:spPr>
        <p:txBody>
          <a:bodyPr wrap="square" lIns="91440" tIns="45720" rIns="91440" bIns="45720" anchor="ctr">
            <a:spAutoFit/>
          </a:bodyPr>
          <a:lstStyle/>
          <a:p>
            <a:pPr algn="ct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1</a:t>
            </a:r>
            <a:endParaRPr lang="en-US" sz="2400" i="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BE3FA31-D0C0-B33D-F4C9-D60AB69F5F45}"/>
              </a:ext>
            </a:extLst>
          </p:cNvPr>
          <p:cNvSpPr txBox="1"/>
          <p:nvPr/>
        </p:nvSpPr>
        <p:spPr>
          <a:xfrm>
            <a:off x="2369626" y="3064829"/>
            <a:ext cx="3116774" cy="584775"/>
          </a:xfrm>
          <a:prstGeom prst="rect">
            <a:avLst/>
          </a:prstGeom>
          <a:noFill/>
        </p:spPr>
        <p:txBody>
          <a:bodyPr wrap="square" anchor="ctr">
            <a:spAutoFit/>
          </a:bodyPr>
          <a:lstStyle/>
          <a:p>
            <a:r>
              <a:rPr lang="en-US" sz="1600" dirty="0">
                <a:latin typeface="Arial" panose="020B0604020202020204" pitchFamily="34" charset="0"/>
                <a:ea typeface="Calibri" panose="020F0502020204030204" pitchFamily="34" charset="0"/>
                <a:cs typeface="Arial" panose="020B0604020202020204" pitchFamily="34" charset="0"/>
              </a:rPr>
              <a:t>Introduction and definitions of UASC</a:t>
            </a:r>
          </a:p>
        </p:txBody>
      </p:sp>
      <p:sp>
        <p:nvSpPr>
          <p:cNvPr id="27" name="Hexagon 26">
            <a:extLst>
              <a:ext uri="{FF2B5EF4-FFF2-40B4-BE49-F238E27FC236}">
                <a16:creationId xmlns:a16="http://schemas.microsoft.com/office/drawing/2014/main" id="{11D6B720-926A-AEF7-3470-FADF9E923BA5}"/>
              </a:ext>
            </a:extLst>
          </p:cNvPr>
          <p:cNvSpPr/>
          <p:nvPr/>
        </p:nvSpPr>
        <p:spPr>
          <a:xfrm rot="1782986">
            <a:off x="1575673" y="4209742"/>
            <a:ext cx="763346" cy="658057"/>
          </a:xfrm>
          <a:prstGeom prst="hexagon">
            <a:avLst>
              <a:gd name="adj" fmla="val 28965"/>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28" name="TextBox 27">
            <a:extLst>
              <a:ext uri="{FF2B5EF4-FFF2-40B4-BE49-F238E27FC236}">
                <a16:creationId xmlns:a16="http://schemas.microsoft.com/office/drawing/2014/main" id="{B609C527-4CEC-AD57-2226-3F3018B16A45}"/>
              </a:ext>
            </a:extLst>
          </p:cNvPr>
          <p:cNvSpPr txBox="1"/>
          <p:nvPr/>
        </p:nvSpPr>
        <p:spPr>
          <a:xfrm>
            <a:off x="1624522" y="4280745"/>
            <a:ext cx="679356" cy="461665"/>
          </a:xfrm>
          <a:prstGeom prst="rect">
            <a:avLst/>
          </a:prstGeom>
          <a:noFill/>
        </p:spPr>
        <p:txBody>
          <a:bodyPr wrap="square" lIns="91440" tIns="45720" rIns="91440" bIns="45720" anchor="ctr">
            <a:spAutoFit/>
          </a:bodyPr>
          <a:lstStyle/>
          <a:p>
            <a:pPr algn="ct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2</a:t>
            </a:r>
            <a:endParaRPr lang="en-US" sz="2400" i="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DB372AB0-A7BF-E463-99C6-46972386FA1A}"/>
              </a:ext>
            </a:extLst>
          </p:cNvPr>
          <p:cNvSpPr txBox="1"/>
          <p:nvPr/>
        </p:nvSpPr>
        <p:spPr>
          <a:xfrm>
            <a:off x="2369626" y="4239401"/>
            <a:ext cx="3116774" cy="584775"/>
          </a:xfrm>
          <a:prstGeom prst="rect">
            <a:avLst/>
          </a:prstGeom>
          <a:noFill/>
        </p:spPr>
        <p:txBody>
          <a:bodyPr wrap="square" anchor="ctr">
            <a:spAutoFit/>
          </a:bodyPr>
          <a:lstStyle/>
          <a:p>
            <a:r>
              <a:rPr lang="en-US" sz="1600" dirty="0">
                <a:latin typeface="Arial" panose="020B0604020202020204" pitchFamily="34" charset="0"/>
                <a:ea typeface="Calibri" panose="020F0502020204030204" pitchFamily="34" charset="0"/>
                <a:cs typeface="Arial" panose="020B0604020202020204" pitchFamily="34" charset="0"/>
              </a:rPr>
              <a:t>The causes and impact of family separation</a:t>
            </a:r>
          </a:p>
        </p:txBody>
      </p:sp>
      <p:sp>
        <p:nvSpPr>
          <p:cNvPr id="35" name="Hexagon 34">
            <a:extLst>
              <a:ext uri="{FF2B5EF4-FFF2-40B4-BE49-F238E27FC236}">
                <a16:creationId xmlns:a16="http://schemas.microsoft.com/office/drawing/2014/main" id="{DA36146B-3836-2F0B-96FA-091194D42977}"/>
              </a:ext>
            </a:extLst>
          </p:cNvPr>
          <p:cNvSpPr/>
          <p:nvPr/>
        </p:nvSpPr>
        <p:spPr>
          <a:xfrm rot="1782986">
            <a:off x="6656750" y="1812022"/>
            <a:ext cx="763346" cy="658057"/>
          </a:xfrm>
          <a:prstGeom prst="hexagon">
            <a:avLst>
              <a:gd name="adj" fmla="val 28965"/>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36" name="TextBox 35">
            <a:extLst>
              <a:ext uri="{FF2B5EF4-FFF2-40B4-BE49-F238E27FC236}">
                <a16:creationId xmlns:a16="http://schemas.microsoft.com/office/drawing/2014/main" id="{6C39D084-F6C4-1722-06CA-DC84514B4679}"/>
              </a:ext>
            </a:extLst>
          </p:cNvPr>
          <p:cNvSpPr txBox="1"/>
          <p:nvPr/>
        </p:nvSpPr>
        <p:spPr>
          <a:xfrm>
            <a:off x="6705599" y="1883026"/>
            <a:ext cx="679356" cy="461665"/>
          </a:xfrm>
          <a:prstGeom prst="rect">
            <a:avLst/>
          </a:prstGeom>
          <a:noFill/>
        </p:spPr>
        <p:txBody>
          <a:bodyPr wrap="square" lIns="91440" tIns="45720" rIns="91440" bIns="45720" anchor="ctr">
            <a:spAutoFit/>
          </a:bodyPr>
          <a:lstStyle/>
          <a:p>
            <a:pPr algn="ct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3</a:t>
            </a:r>
            <a:endParaRPr lang="en-US" sz="24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6FE52530-B84C-ED2F-C647-75D24FE42199}"/>
              </a:ext>
            </a:extLst>
          </p:cNvPr>
          <p:cNvSpPr txBox="1"/>
          <p:nvPr/>
        </p:nvSpPr>
        <p:spPr>
          <a:xfrm>
            <a:off x="7450703" y="1854790"/>
            <a:ext cx="3116774" cy="584775"/>
          </a:xfrm>
          <a:prstGeom prst="rect">
            <a:avLst/>
          </a:prstGeom>
          <a:noFill/>
        </p:spPr>
        <p:txBody>
          <a:bodyPr wrap="square" anchor="ctr">
            <a:spAutoFit/>
          </a:bodyPr>
          <a:lstStyle/>
          <a:p>
            <a:r>
              <a:rPr lang="en-US" sz="1600" dirty="0">
                <a:latin typeface="Arial" panose="020B0604020202020204" pitchFamily="34" charset="0"/>
                <a:ea typeface="Calibri" panose="020F0502020204030204" pitchFamily="34" charset="0"/>
                <a:cs typeface="Arial" panose="020B0604020202020204" pitchFamily="34" charset="0"/>
              </a:rPr>
              <a:t>Understanding norms and practices regarding UASC </a:t>
            </a:r>
          </a:p>
        </p:txBody>
      </p:sp>
      <p:sp>
        <p:nvSpPr>
          <p:cNvPr id="62" name="Hexagon 61">
            <a:extLst>
              <a:ext uri="{FF2B5EF4-FFF2-40B4-BE49-F238E27FC236}">
                <a16:creationId xmlns:a16="http://schemas.microsoft.com/office/drawing/2014/main" id="{00D3BD56-2ABD-9CF2-88F7-3FEBA26D0A6A}"/>
              </a:ext>
            </a:extLst>
          </p:cNvPr>
          <p:cNvSpPr/>
          <p:nvPr/>
        </p:nvSpPr>
        <p:spPr>
          <a:xfrm rot="1782986">
            <a:off x="6656749" y="3069912"/>
            <a:ext cx="763346" cy="658057"/>
          </a:xfrm>
          <a:prstGeom prst="hexagon">
            <a:avLst>
              <a:gd name="adj" fmla="val 28965"/>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63" name="TextBox 62">
            <a:extLst>
              <a:ext uri="{FF2B5EF4-FFF2-40B4-BE49-F238E27FC236}">
                <a16:creationId xmlns:a16="http://schemas.microsoft.com/office/drawing/2014/main" id="{84A34E8D-3A16-7152-C692-492A518D87AB}"/>
              </a:ext>
            </a:extLst>
          </p:cNvPr>
          <p:cNvSpPr txBox="1"/>
          <p:nvPr/>
        </p:nvSpPr>
        <p:spPr>
          <a:xfrm>
            <a:off x="6705598" y="3140916"/>
            <a:ext cx="679356" cy="461665"/>
          </a:xfrm>
          <a:prstGeom prst="rect">
            <a:avLst/>
          </a:prstGeom>
          <a:noFill/>
        </p:spPr>
        <p:txBody>
          <a:bodyPr wrap="square" lIns="91440" tIns="45720" rIns="91440" bIns="45720" anchor="ctr">
            <a:spAutoFit/>
          </a:bodyPr>
          <a:lstStyle/>
          <a:p>
            <a:pPr algn="ct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4</a:t>
            </a:r>
            <a:endParaRPr lang="en-US" sz="24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58045922-E5AE-8B04-0751-F6635795CA1A}"/>
              </a:ext>
            </a:extLst>
          </p:cNvPr>
          <p:cNvSpPr txBox="1"/>
          <p:nvPr/>
        </p:nvSpPr>
        <p:spPr>
          <a:xfrm>
            <a:off x="7450703" y="2860331"/>
            <a:ext cx="3116774" cy="1077218"/>
          </a:xfrm>
          <a:prstGeom prst="rect">
            <a:avLst/>
          </a:prstGeom>
          <a:noFill/>
        </p:spPr>
        <p:txBody>
          <a:bodyPr wrap="square" anchor="ctr">
            <a:spAutoFit/>
          </a:bodyPr>
          <a:lstStyle/>
          <a:p>
            <a:r>
              <a:rPr lang="en-US" sz="1600" dirty="0">
                <a:latin typeface="Arial" panose="020B0604020202020204" pitchFamily="34" charset="0"/>
                <a:ea typeface="Calibri" panose="020F0502020204030204" pitchFamily="34" charset="0"/>
                <a:cs typeface="Arial" panose="020B0604020202020204" pitchFamily="34" charset="0"/>
              </a:rPr>
              <a:t>Understanding policies and practices regarding UASC and the role of authorities and key stakeholders </a:t>
            </a:r>
          </a:p>
        </p:txBody>
      </p:sp>
      <p:sp>
        <p:nvSpPr>
          <p:cNvPr id="67" name="Hexagon 66">
            <a:extLst>
              <a:ext uri="{FF2B5EF4-FFF2-40B4-BE49-F238E27FC236}">
                <a16:creationId xmlns:a16="http://schemas.microsoft.com/office/drawing/2014/main" id="{51A9E425-A510-CE54-95F8-2E9FC9DCD572}"/>
              </a:ext>
            </a:extLst>
          </p:cNvPr>
          <p:cNvSpPr/>
          <p:nvPr/>
        </p:nvSpPr>
        <p:spPr>
          <a:xfrm rot="1782986">
            <a:off x="6657861" y="4251466"/>
            <a:ext cx="763346" cy="658057"/>
          </a:xfrm>
          <a:prstGeom prst="hexagon">
            <a:avLst>
              <a:gd name="adj" fmla="val 28965"/>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68" name="TextBox 67">
            <a:extLst>
              <a:ext uri="{FF2B5EF4-FFF2-40B4-BE49-F238E27FC236}">
                <a16:creationId xmlns:a16="http://schemas.microsoft.com/office/drawing/2014/main" id="{090E509F-6B42-1214-D733-BDA729D6F719}"/>
              </a:ext>
            </a:extLst>
          </p:cNvPr>
          <p:cNvSpPr txBox="1"/>
          <p:nvPr/>
        </p:nvSpPr>
        <p:spPr>
          <a:xfrm>
            <a:off x="6706710" y="4322470"/>
            <a:ext cx="679356" cy="461665"/>
          </a:xfrm>
          <a:prstGeom prst="rect">
            <a:avLst/>
          </a:prstGeom>
          <a:noFill/>
        </p:spPr>
        <p:txBody>
          <a:bodyPr wrap="square" lIns="91440" tIns="45720" rIns="91440" bIns="45720" anchor="ctr">
            <a:spAutoFit/>
          </a:bodyPr>
          <a:lstStyle/>
          <a:p>
            <a:pPr algn="ct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5</a:t>
            </a:r>
            <a:endParaRPr lang="en-US" sz="24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F2992630-76A3-11C7-09E8-6A03E7576972}"/>
              </a:ext>
            </a:extLst>
          </p:cNvPr>
          <p:cNvSpPr txBox="1"/>
          <p:nvPr/>
        </p:nvSpPr>
        <p:spPr>
          <a:xfrm>
            <a:off x="7450705" y="4283024"/>
            <a:ext cx="3116772" cy="584775"/>
          </a:xfrm>
          <a:prstGeom prst="rect">
            <a:avLst/>
          </a:prstGeom>
          <a:noFill/>
        </p:spPr>
        <p:txBody>
          <a:bodyPr wrap="square" anchor="ctr">
            <a:spAutoFit/>
          </a:bodyPr>
          <a:lstStyle/>
          <a:p>
            <a:r>
              <a:rPr lang="en-US" sz="1600" dirty="0">
                <a:latin typeface="Arial" panose="020B0604020202020204" pitchFamily="34" charset="0"/>
                <a:ea typeface="Calibri" panose="020F0502020204030204" pitchFamily="34" charset="0"/>
                <a:cs typeface="Arial" panose="020B0604020202020204" pitchFamily="34" charset="0"/>
              </a:rPr>
              <a:t>An overview of UASC programming and coordination </a:t>
            </a:r>
          </a:p>
        </p:txBody>
      </p:sp>
      <p:sp>
        <p:nvSpPr>
          <p:cNvPr id="2" name="TextBox 1">
            <a:extLst>
              <a:ext uri="{FF2B5EF4-FFF2-40B4-BE49-F238E27FC236}">
                <a16:creationId xmlns:a16="http://schemas.microsoft.com/office/drawing/2014/main" id="{C86875CB-02D9-8B5F-BCE1-8278CB846979}"/>
              </a:ext>
            </a:extLst>
          </p:cNvPr>
          <p:cNvSpPr txBox="1"/>
          <p:nvPr/>
        </p:nvSpPr>
        <p:spPr>
          <a:xfrm>
            <a:off x="1624522" y="1843289"/>
            <a:ext cx="4247157" cy="584775"/>
          </a:xfrm>
          <a:prstGeom prst="rect">
            <a:avLst/>
          </a:prstGeom>
          <a:noFill/>
        </p:spPr>
        <p:txBody>
          <a:bodyPr wrap="square" anchor="ctr">
            <a:spAutoFit/>
          </a:bodyPr>
          <a:lstStyle/>
          <a:p>
            <a:r>
              <a:rPr lang="en-US" sz="1600"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Understanding the Causes, Impact and Risks of Family Separation</a:t>
            </a:r>
          </a:p>
        </p:txBody>
      </p:sp>
    </p:spTree>
    <p:extLst>
      <p:ext uri="{BB962C8B-B14F-4D97-AF65-F5344CB8AC3E}">
        <p14:creationId xmlns:p14="http://schemas.microsoft.com/office/powerpoint/2010/main" val="1433046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1C3D2DD-FC51-DF5C-03BA-00C5AFA1ED29}"/>
              </a:ext>
            </a:extLst>
          </p:cNvPr>
          <p:cNvSpPr/>
          <p:nvPr/>
        </p:nvSpPr>
        <p:spPr>
          <a:xfrm>
            <a:off x="332755" y="1323320"/>
            <a:ext cx="3364695" cy="114134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4" name="Straight Connector 13">
            <a:extLst>
              <a:ext uri="{FF2B5EF4-FFF2-40B4-BE49-F238E27FC236}">
                <a16:creationId xmlns:a16="http://schemas.microsoft.com/office/drawing/2014/main" id="{B77849CA-C6DC-6050-E16A-1E2E0EDF919A}"/>
              </a:ext>
            </a:extLst>
          </p:cNvPr>
          <p:cNvCxnSpPr>
            <a:cxnSpLocks/>
            <a:endCxn id="67" idx="4"/>
          </p:cNvCxnSpPr>
          <p:nvPr/>
        </p:nvCxnSpPr>
        <p:spPr>
          <a:xfrm flipH="1">
            <a:off x="9416732" y="989484"/>
            <a:ext cx="8581" cy="1653608"/>
          </a:xfrm>
          <a:prstGeom prst="line">
            <a:avLst/>
          </a:prstGeom>
          <a:ln w="762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7ACA958-0D0C-7E4D-0A89-87B1EAEC436A}"/>
              </a:ext>
            </a:extLst>
          </p:cNvPr>
          <p:cNvCxnSpPr>
            <a:cxnSpLocks/>
          </p:cNvCxnSpPr>
          <p:nvPr/>
        </p:nvCxnSpPr>
        <p:spPr>
          <a:xfrm>
            <a:off x="4432865" y="989484"/>
            <a:ext cx="0" cy="4986014"/>
          </a:xfrm>
          <a:prstGeom prst="line">
            <a:avLst/>
          </a:prstGeom>
          <a:ln w="762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3DBC5E4-73DE-BF6B-8242-17B2C48860A2}"/>
              </a:ext>
            </a:extLst>
          </p:cNvPr>
          <p:cNvCxnSpPr>
            <a:cxnSpLocks/>
          </p:cNvCxnSpPr>
          <p:nvPr/>
        </p:nvCxnSpPr>
        <p:spPr>
          <a:xfrm>
            <a:off x="946031" y="2464661"/>
            <a:ext cx="0" cy="3510837"/>
          </a:xfrm>
          <a:prstGeom prst="line">
            <a:avLst/>
          </a:prstGeom>
          <a:ln w="762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9" name="Google Shape;89;p7"/>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CA" dirty="0">
                <a:highlight>
                  <a:srgbClr val="FFFF00"/>
                </a:highlight>
              </a:rPr>
              <a:t>Module 2 sessions</a:t>
            </a:r>
            <a:endParaRPr dirty="0">
              <a:highlight>
                <a:srgbClr val="FFFF00"/>
              </a:highlight>
            </a:endParaRPr>
          </a:p>
        </p:txBody>
      </p:sp>
      <p:sp>
        <p:nvSpPr>
          <p:cNvPr id="4" name="Hexagon 3">
            <a:extLst>
              <a:ext uri="{FF2B5EF4-FFF2-40B4-BE49-F238E27FC236}">
                <a16:creationId xmlns:a16="http://schemas.microsoft.com/office/drawing/2014/main" id="{3023EC58-AE1B-59ED-AE72-D5E7D71F1CCC}"/>
              </a:ext>
            </a:extLst>
          </p:cNvPr>
          <p:cNvSpPr/>
          <p:nvPr/>
        </p:nvSpPr>
        <p:spPr>
          <a:xfrm rot="1782986">
            <a:off x="561520" y="2793158"/>
            <a:ext cx="763346" cy="658057"/>
          </a:xfrm>
          <a:prstGeom prst="hexagon">
            <a:avLst>
              <a:gd name="adj" fmla="val 28965"/>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5" name="TextBox 4">
            <a:extLst>
              <a:ext uri="{FF2B5EF4-FFF2-40B4-BE49-F238E27FC236}">
                <a16:creationId xmlns:a16="http://schemas.microsoft.com/office/drawing/2014/main" id="{E747ECCF-B7EE-45EE-E635-7FCE19792591}"/>
              </a:ext>
            </a:extLst>
          </p:cNvPr>
          <p:cNvSpPr txBox="1"/>
          <p:nvPr/>
        </p:nvSpPr>
        <p:spPr>
          <a:xfrm>
            <a:off x="610369" y="2864161"/>
            <a:ext cx="679356" cy="461665"/>
          </a:xfrm>
          <a:prstGeom prst="rect">
            <a:avLst/>
          </a:prstGeom>
          <a:noFill/>
        </p:spPr>
        <p:txBody>
          <a:bodyPr wrap="square" lIns="91440" tIns="45720" rIns="91440" bIns="45720" anchor="ctr">
            <a:spAutoFit/>
          </a:bodyPr>
          <a:lstStyle/>
          <a:p>
            <a:pPr algn="ct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1</a:t>
            </a:r>
            <a:endParaRPr lang="en-US" sz="2400" i="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BE3FA31-D0C0-B33D-F4C9-D60AB69F5F45}"/>
              </a:ext>
            </a:extLst>
          </p:cNvPr>
          <p:cNvSpPr txBox="1"/>
          <p:nvPr/>
        </p:nvSpPr>
        <p:spPr>
          <a:xfrm>
            <a:off x="1355473" y="2829799"/>
            <a:ext cx="1753487" cy="584775"/>
          </a:xfrm>
          <a:prstGeom prst="rect">
            <a:avLst/>
          </a:prstGeom>
          <a:noFill/>
        </p:spPr>
        <p:txBody>
          <a:bodyPr wrap="square" anchor="ctr">
            <a:spAutoFit/>
          </a:bodyPr>
          <a:lstStyle/>
          <a:p>
            <a:r>
              <a:rPr lang="en-US" sz="1600" dirty="0">
                <a:latin typeface="Arial" panose="020B0604020202020204" pitchFamily="34" charset="0"/>
                <a:ea typeface="Calibri" panose="020F0502020204030204" pitchFamily="34" charset="0"/>
                <a:cs typeface="Arial" panose="020B0604020202020204" pitchFamily="34" charset="0"/>
              </a:rPr>
              <a:t>Identification and registration</a:t>
            </a:r>
          </a:p>
        </p:txBody>
      </p:sp>
      <p:sp>
        <p:nvSpPr>
          <p:cNvPr id="27" name="Hexagon 26">
            <a:extLst>
              <a:ext uri="{FF2B5EF4-FFF2-40B4-BE49-F238E27FC236}">
                <a16:creationId xmlns:a16="http://schemas.microsoft.com/office/drawing/2014/main" id="{11D6B720-926A-AEF7-3470-FADF9E923BA5}"/>
              </a:ext>
            </a:extLst>
          </p:cNvPr>
          <p:cNvSpPr/>
          <p:nvPr/>
        </p:nvSpPr>
        <p:spPr>
          <a:xfrm rot="1782986">
            <a:off x="561520" y="3866063"/>
            <a:ext cx="763346" cy="658057"/>
          </a:xfrm>
          <a:prstGeom prst="hexagon">
            <a:avLst>
              <a:gd name="adj" fmla="val 28965"/>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28" name="TextBox 27">
            <a:extLst>
              <a:ext uri="{FF2B5EF4-FFF2-40B4-BE49-F238E27FC236}">
                <a16:creationId xmlns:a16="http://schemas.microsoft.com/office/drawing/2014/main" id="{B609C527-4CEC-AD57-2226-3F3018B16A45}"/>
              </a:ext>
            </a:extLst>
          </p:cNvPr>
          <p:cNvSpPr txBox="1"/>
          <p:nvPr/>
        </p:nvSpPr>
        <p:spPr>
          <a:xfrm>
            <a:off x="610369" y="3937066"/>
            <a:ext cx="679356" cy="461665"/>
          </a:xfrm>
          <a:prstGeom prst="rect">
            <a:avLst/>
          </a:prstGeom>
          <a:noFill/>
        </p:spPr>
        <p:txBody>
          <a:bodyPr wrap="square" lIns="91440" tIns="45720" rIns="91440" bIns="45720" anchor="ctr">
            <a:spAutoFit/>
          </a:bodyPr>
          <a:lstStyle/>
          <a:p>
            <a:pPr algn="ct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2</a:t>
            </a:r>
            <a:endParaRPr lang="en-US" sz="2400" i="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DB372AB0-A7BF-E463-99C6-46972386FA1A}"/>
              </a:ext>
            </a:extLst>
          </p:cNvPr>
          <p:cNvSpPr txBox="1"/>
          <p:nvPr/>
        </p:nvSpPr>
        <p:spPr>
          <a:xfrm>
            <a:off x="1355473" y="3895722"/>
            <a:ext cx="1753487" cy="584775"/>
          </a:xfrm>
          <a:prstGeom prst="rect">
            <a:avLst/>
          </a:prstGeom>
          <a:noFill/>
        </p:spPr>
        <p:txBody>
          <a:bodyPr wrap="square" anchor="ctr">
            <a:spAutoFit/>
          </a:bodyPr>
          <a:lstStyle/>
          <a:p>
            <a:r>
              <a:rPr lang="en-US" sz="1600" dirty="0">
                <a:latin typeface="Arial" panose="020B0604020202020204" pitchFamily="34" charset="0"/>
                <a:ea typeface="Calibri" panose="020F0502020204030204" pitchFamily="34" charset="0"/>
                <a:cs typeface="Arial" panose="020B0604020202020204" pitchFamily="34" charset="0"/>
              </a:rPr>
              <a:t>Immediate support </a:t>
            </a:r>
          </a:p>
        </p:txBody>
      </p:sp>
      <p:sp>
        <p:nvSpPr>
          <p:cNvPr id="35" name="Hexagon 34">
            <a:extLst>
              <a:ext uri="{FF2B5EF4-FFF2-40B4-BE49-F238E27FC236}">
                <a16:creationId xmlns:a16="http://schemas.microsoft.com/office/drawing/2014/main" id="{DA36146B-3836-2F0B-96FA-091194D42977}"/>
              </a:ext>
            </a:extLst>
          </p:cNvPr>
          <p:cNvSpPr/>
          <p:nvPr/>
        </p:nvSpPr>
        <p:spPr>
          <a:xfrm rot="1782986">
            <a:off x="561520" y="4845718"/>
            <a:ext cx="763346" cy="658057"/>
          </a:xfrm>
          <a:prstGeom prst="hexagon">
            <a:avLst>
              <a:gd name="adj" fmla="val 28965"/>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36" name="TextBox 35">
            <a:extLst>
              <a:ext uri="{FF2B5EF4-FFF2-40B4-BE49-F238E27FC236}">
                <a16:creationId xmlns:a16="http://schemas.microsoft.com/office/drawing/2014/main" id="{6C39D084-F6C4-1722-06CA-DC84514B4679}"/>
              </a:ext>
            </a:extLst>
          </p:cNvPr>
          <p:cNvSpPr txBox="1"/>
          <p:nvPr/>
        </p:nvSpPr>
        <p:spPr>
          <a:xfrm>
            <a:off x="610369" y="4916722"/>
            <a:ext cx="679356" cy="461665"/>
          </a:xfrm>
          <a:prstGeom prst="rect">
            <a:avLst/>
          </a:prstGeom>
          <a:noFill/>
        </p:spPr>
        <p:txBody>
          <a:bodyPr wrap="square" lIns="91440" tIns="45720" rIns="91440" bIns="45720" anchor="ctr">
            <a:spAutoFit/>
          </a:bodyPr>
          <a:lstStyle/>
          <a:p>
            <a:pPr algn="ct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3</a:t>
            </a:r>
            <a:endParaRPr lang="en-US" sz="24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6FE52530-B84C-ED2F-C647-75D24FE42199}"/>
              </a:ext>
            </a:extLst>
          </p:cNvPr>
          <p:cNvSpPr txBox="1"/>
          <p:nvPr/>
        </p:nvSpPr>
        <p:spPr>
          <a:xfrm>
            <a:off x="1355473" y="5011596"/>
            <a:ext cx="1753487" cy="338554"/>
          </a:xfrm>
          <a:prstGeom prst="rect">
            <a:avLst/>
          </a:prstGeom>
          <a:noFill/>
        </p:spPr>
        <p:txBody>
          <a:bodyPr wrap="square" anchor="ctr">
            <a:spAutoFit/>
          </a:bodyPr>
          <a:lstStyle/>
          <a:p>
            <a:r>
              <a:rPr lang="en-US" sz="1600" dirty="0">
                <a:latin typeface="Arial" panose="020B0604020202020204" pitchFamily="34" charset="0"/>
                <a:ea typeface="Calibri" panose="020F0502020204030204" pitchFamily="34" charset="0"/>
                <a:cs typeface="Arial" panose="020B0604020202020204" pitchFamily="34" charset="0"/>
              </a:rPr>
              <a:t>Assessment </a:t>
            </a:r>
          </a:p>
        </p:txBody>
      </p:sp>
      <p:sp>
        <p:nvSpPr>
          <p:cNvPr id="56" name="Hexagon 55">
            <a:extLst>
              <a:ext uri="{FF2B5EF4-FFF2-40B4-BE49-F238E27FC236}">
                <a16:creationId xmlns:a16="http://schemas.microsoft.com/office/drawing/2014/main" id="{39930A86-30D4-5979-CA29-E50A5EBC2045}"/>
              </a:ext>
            </a:extLst>
          </p:cNvPr>
          <p:cNvSpPr/>
          <p:nvPr/>
        </p:nvSpPr>
        <p:spPr>
          <a:xfrm rot="1782986">
            <a:off x="4054030" y="3586165"/>
            <a:ext cx="763346" cy="658057"/>
          </a:xfrm>
          <a:prstGeom prst="hexagon">
            <a:avLst>
              <a:gd name="adj" fmla="val 28965"/>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57" name="TextBox 56">
            <a:extLst>
              <a:ext uri="{FF2B5EF4-FFF2-40B4-BE49-F238E27FC236}">
                <a16:creationId xmlns:a16="http://schemas.microsoft.com/office/drawing/2014/main" id="{B1DEEACF-1E3A-4E4C-97FC-7C631672B80D}"/>
              </a:ext>
            </a:extLst>
          </p:cNvPr>
          <p:cNvSpPr txBox="1"/>
          <p:nvPr/>
        </p:nvSpPr>
        <p:spPr>
          <a:xfrm>
            <a:off x="4102879" y="3657168"/>
            <a:ext cx="679356" cy="461665"/>
          </a:xfrm>
          <a:prstGeom prst="rect">
            <a:avLst/>
          </a:prstGeom>
          <a:noFill/>
        </p:spPr>
        <p:txBody>
          <a:bodyPr wrap="square" lIns="91440" tIns="45720" rIns="91440" bIns="45720" anchor="ctr">
            <a:spAutoFit/>
          </a:bodyPr>
          <a:lstStyle/>
          <a:p>
            <a:pPr algn="ct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5</a:t>
            </a:r>
            <a:endParaRPr lang="en-US" sz="2400" i="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142C6947-D93B-5457-296A-E1391A1DB659}"/>
              </a:ext>
            </a:extLst>
          </p:cNvPr>
          <p:cNvSpPr txBox="1"/>
          <p:nvPr/>
        </p:nvSpPr>
        <p:spPr>
          <a:xfrm>
            <a:off x="4896830" y="3745916"/>
            <a:ext cx="3241139" cy="338554"/>
          </a:xfrm>
          <a:prstGeom prst="rect">
            <a:avLst/>
          </a:prstGeom>
          <a:noFill/>
        </p:spPr>
        <p:txBody>
          <a:bodyPr wrap="square" anchor="ctr">
            <a:spAutoFit/>
          </a:bodyPr>
          <a:lstStyle/>
          <a:p>
            <a:r>
              <a:rPr lang="en-US" sz="1600" dirty="0">
                <a:latin typeface="Arial" panose="020B0604020202020204" pitchFamily="34" charset="0"/>
                <a:ea typeface="Calibri" panose="020F0502020204030204" pitchFamily="34" charset="0"/>
                <a:cs typeface="Arial" panose="020B0604020202020204" pitchFamily="34" charset="0"/>
              </a:rPr>
              <a:t>Implementation of the case plan</a:t>
            </a:r>
          </a:p>
        </p:txBody>
      </p:sp>
      <p:sp>
        <p:nvSpPr>
          <p:cNvPr id="58" name="TextBox 57">
            <a:extLst>
              <a:ext uri="{FF2B5EF4-FFF2-40B4-BE49-F238E27FC236}">
                <a16:creationId xmlns:a16="http://schemas.microsoft.com/office/drawing/2014/main" id="{F981D7C4-A84B-6AC7-5A05-99A0CC741F1A}"/>
              </a:ext>
            </a:extLst>
          </p:cNvPr>
          <p:cNvSpPr txBox="1"/>
          <p:nvPr/>
        </p:nvSpPr>
        <p:spPr>
          <a:xfrm>
            <a:off x="4924608" y="4151265"/>
            <a:ext cx="3999270" cy="1569660"/>
          </a:xfrm>
          <a:prstGeom prst="rect">
            <a:avLst/>
          </a:prstGeom>
          <a:noFill/>
        </p:spPr>
        <p:txBody>
          <a:bodyPr wrap="square">
            <a:spAutoFit/>
          </a:bodyPr>
          <a:lstStyle/>
          <a:p>
            <a:pPr marL="449263" indent="-449263"/>
            <a:r>
              <a:rPr lang="en-US" sz="1600" b="1" dirty="0">
                <a:latin typeface="+mn-lt"/>
              </a:rPr>
              <a:t>5.1	</a:t>
            </a:r>
            <a:r>
              <a:rPr lang="en-US" sz="1600" dirty="0">
                <a:latin typeface="+mn-lt"/>
              </a:rPr>
              <a:t>Family tracing</a:t>
            </a:r>
          </a:p>
          <a:p>
            <a:pPr marL="449263" indent="-449263"/>
            <a:r>
              <a:rPr lang="en-US" sz="1600" b="1" dirty="0">
                <a:latin typeface="+mn-lt"/>
              </a:rPr>
              <a:t>5.2	</a:t>
            </a:r>
            <a:r>
              <a:rPr lang="en-US" sz="1600" dirty="0">
                <a:latin typeface="+mn-lt"/>
              </a:rPr>
              <a:t>Documentation of tracing information</a:t>
            </a:r>
          </a:p>
          <a:p>
            <a:pPr marL="449263" indent="-449263"/>
            <a:r>
              <a:rPr lang="en-US" sz="1600" b="1" dirty="0">
                <a:latin typeface="+mn-lt"/>
              </a:rPr>
              <a:t>5.3	</a:t>
            </a:r>
            <a:r>
              <a:rPr lang="en-US" sz="1600" dirty="0">
                <a:latin typeface="+mn-lt"/>
              </a:rPr>
              <a:t>Verification prior to Family Reunification</a:t>
            </a:r>
          </a:p>
          <a:p>
            <a:pPr marL="449263" indent="-449263"/>
            <a:r>
              <a:rPr lang="en-US" sz="1600" b="1" dirty="0">
                <a:latin typeface="Arial" panose="020B0604020202020204" pitchFamily="34" charset="0"/>
                <a:ea typeface="Calibri" panose="020F0502020204030204" pitchFamily="34" charset="0"/>
                <a:cs typeface="Arial" panose="020B0604020202020204" pitchFamily="34" charset="0"/>
              </a:rPr>
              <a:t>5.4	</a:t>
            </a:r>
            <a:r>
              <a:rPr lang="en-US" sz="1600" dirty="0">
                <a:latin typeface="Arial" panose="020B0604020202020204" pitchFamily="34" charset="0"/>
                <a:ea typeface="Calibri" panose="020F0502020204030204" pitchFamily="34" charset="0"/>
                <a:cs typeface="Arial" panose="020B0604020202020204" pitchFamily="34" charset="0"/>
              </a:rPr>
              <a:t>Family Reunification</a:t>
            </a:r>
          </a:p>
          <a:p>
            <a:pPr marL="449263" indent="-449263"/>
            <a:r>
              <a:rPr lang="en-US" sz="1600" b="1" dirty="0">
                <a:latin typeface="Arial" panose="020B0604020202020204" pitchFamily="34" charset="0"/>
                <a:ea typeface="Calibri" panose="020F0502020204030204" pitchFamily="34" charset="0"/>
                <a:cs typeface="Arial" panose="020B0604020202020204" pitchFamily="34" charset="0"/>
              </a:rPr>
              <a:t>5.5</a:t>
            </a:r>
            <a:r>
              <a:rPr lang="en-US" sz="1600" dirty="0">
                <a:latin typeface="Arial" panose="020B0604020202020204" pitchFamily="34" charset="0"/>
                <a:ea typeface="Calibri" panose="020F0502020204030204" pitchFamily="34" charset="0"/>
                <a:cs typeface="Arial" panose="020B0604020202020204" pitchFamily="34" charset="0"/>
              </a:rPr>
              <a:t>	Reintegration</a:t>
            </a:r>
          </a:p>
        </p:txBody>
      </p:sp>
      <p:sp>
        <p:nvSpPr>
          <p:cNvPr id="62" name="Hexagon 61">
            <a:extLst>
              <a:ext uri="{FF2B5EF4-FFF2-40B4-BE49-F238E27FC236}">
                <a16:creationId xmlns:a16="http://schemas.microsoft.com/office/drawing/2014/main" id="{00D3BD56-2ABD-9CF2-88F7-3FEBA26D0A6A}"/>
              </a:ext>
            </a:extLst>
          </p:cNvPr>
          <p:cNvSpPr/>
          <p:nvPr/>
        </p:nvSpPr>
        <p:spPr>
          <a:xfrm rot="1782986">
            <a:off x="9036786" y="1512981"/>
            <a:ext cx="763346" cy="658057"/>
          </a:xfrm>
          <a:prstGeom prst="hexagon">
            <a:avLst>
              <a:gd name="adj" fmla="val 28965"/>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63" name="TextBox 62">
            <a:extLst>
              <a:ext uri="{FF2B5EF4-FFF2-40B4-BE49-F238E27FC236}">
                <a16:creationId xmlns:a16="http://schemas.microsoft.com/office/drawing/2014/main" id="{84A34E8D-3A16-7152-C692-492A518D87AB}"/>
              </a:ext>
            </a:extLst>
          </p:cNvPr>
          <p:cNvSpPr txBox="1"/>
          <p:nvPr/>
        </p:nvSpPr>
        <p:spPr>
          <a:xfrm>
            <a:off x="9085635" y="1583985"/>
            <a:ext cx="679356" cy="461665"/>
          </a:xfrm>
          <a:prstGeom prst="rect">
            <a:avLst/>
          </a:prstGeom>
          <a:noFill/>
        </p:spPr>
        <p:txBody>
          <a:bodyPr wrap="square" lIns="91440" tIns="45720" rIns="91440" bIns="45720" anchor="ctr">
            <a:spAutoFit/>
          </a:bodyPr>
          <a:lstStyle/>
          <a:p>
            <a:pPr algn="ct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6</a:t>
            </a:r>
            <a:endParaRPr lang="en-US" sz="24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58045922-E5AE-8B04-0751-F6635795CA1A}"/>
              </a:ext>
            </a:extLst>
          </p:cNvPr>
          <p:cNvSpPr txBox="1"/>
          <p:nvPr/>
        </p:nvSpPr>
        <p:spPr>
          <a:xfrm>
            <a:off x="9830740" y="1549622"/>
            <a:ext cx="1750891" cy="584775"/>
          </a:xfrm>
          <a:prstGeom prst="rect">
            <a:avLst/>
          </a:prstGeom>
          <a:noFill/>
        </p:spPr>
        <p:txBody>
          <a:bodyPr wrap="square" anchor="ctr">
            <a:spAutoFit/>
          </a:bodyPr>
          <a:lstStyle/>
          <a:p>
            <a:r>
              <a:rPr lang="en-US" sz="1600" dirty="0">
                <a:latin typeface="Arial" panose="020B0604020202020204" pitchFamily="34" charset="0"/>
                <a:ea typeface="Calibri" panose="020F0502020204030204" pitchFamily="34" charset="0"/>
                <a:cs typeface="Arial" panose="020B0604020202020204" pitchFamily="34" charset="0"/>
              </a:rPr>
              <a:t>Follow-up and Review </a:t>
            </a:r>
          </a:p>
        </p:txBody>
      </p:sp>
      <p:sp>
        <p:nvSpPr>
          <p:cNvPr id="67" name="Hexagon 66">
            <a:extLst>
              <a:ext uri="{FF2B5EF4-FFF2-40B4-BE49-F238E27FC236}">
                <a16:creationId xmlns:a16="http://schemas.microsoft.com/office/drawing/2014/main" id="{51A9E425-A510-CE54-95F8-2E9FC9DCD572}"/>
              </a:ext>
            </a:extLst>
          </p:cNvPr>
          <p:cNvSpPr/>
          <p:nvPr/>
        </p:nvSpPr>
        <p:spPr>
          <a:xfrm rot="1782986">
            <a:off x="9037897" y="2694535"/>
            <a:ext cx="763346" cy="658057"/>
          </a:xfrm>
          <a:prstGeom prst="hexagon">
            <a:avLst>
              <a:gd name="adj" fmla="val 28965"/>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68" name="TextBox 67">
            <a:extLst>
              <a:ext uri="{FF2B5EF4-FFF2-40B4-BE49-F238E27FC236}">
                <a16:creationId xmlns:a16="http://schemas.microsoft.com/office/drawing/2014/main" id="{090E509F-6B42-1214-D733-BDA729D6F719}"/>
              </a:ext>
            </a:extLst>
          </p:cNvPr>
          <p:cNvSpPr txBox="1"/>
          <p:nvPr/>
        </p:nvSpPr>
        <p:spPr>
          <a:xfrm>
            <a:off x="9086746" y="2765539"/>
            <a:ext cx="679356" cy="461665"/>
          </a:xfrm>
          <a:prstGeom prst="rect">
            <a:avLst/>
          </a:prstGeom>
          <a:noFill/>
        </p:spPr>
        <p:txBody>
          <a:bodyPr wrap="square" lIns="91440" tIns="45720" rIns="91440" bIns="45720" anchor="ctr">
            <a:spAutoFit/>
          </a:bodyPr>
          <a:lstStyle/>
          <a:p>
            <a:pPr algn="ct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7</a:t>
            </a:r>
            <a:endParaRPr lang="en-US" sz="24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F2992630-76A3-11C7-09E8-6A03E7576972}"/>
              </a:ext>
            </a:extLst>
          </p:cNvPr>
          <p:cNvSpPr txBox="1"/>
          <p:nvPr/>
        </p:nvSpPr>
        <p:spPr>
          <a:xfrm>
            <a:off x="9830741" y="2915201"/>
            <a:ext cx="1750890" cy="338554"/>
          </a:xfrm>
          <a:prstGeom prst="rect">
            <a:avLst/>
          </a:prstGeom>
          <a:noFill/>
        </p:spPr>
        <p:txBody>
          <a:bodyPr wrap="square" anchor="ctr">
            <a:spAutoFit/>
          </a:bodyPr>
          <a:lstStyle/>
          <a:p>
            <a:r>
              <a:rPr lang="en-US" sz="1600" dirty="0">
                <a:latin typeface="Arial" panose="020B0604020202020204" pitchFamily="34" charset="0"/>
                <a:ea typeface="Calibri" panose="020F0502020204030204" pitchFamily="34" charset="0"/>
                <a:cs typeface="Arial" panose="020B0604020202020204" pitchFamily="34" charset="0"/>
              </a:rPr>
              <a:t>Case closure</a:t>
            </a:r>
          </a:p>
        </p:txBody>
      </p:sp>
      <p:sp>
        <p:nvSpPr>
          <p:cNvPr id="49" name="TextBox 48">
            <a:extLst>
              <a:ext uri="{FF2B5EF4-FFF2-40B4-BE49-F238E27FC236}">
                <a16:creationId xmlns:a16="http://schemas.microsoft.com/office/drawing/2014/main" id="{1F8C5FF7-0C90-B5DD-9F86-07B4F106340D}"/>
              </a:ext>
            </a:extLst>
          </p:cNvPr>
          <p:cNvSpPr txBox="1"/>
          <p:nvPr/>
        </p:nvSpPr>
        <p:spPr>
          <a:xfrm>
            <a:off x="4896830" y="1654272"/>
            <a:ext cx="3241139" cy="338554"/>
          </a:xfrm>
          <a:prstGeom prst="rect">
            <a:avLst/>
          </a:prstGeom>
          <a:noFill/>
        </p:spPr>
        <p:txBody>
          <a:bodyPr wrap="square" anchor="ctr">
            <a:spAutoFit/>
          </a:bodyPr>
          <a:lstStyle/>
          <a:p>
            <a:r>
              <a:rPr lang="en-US" sz="1600" dirty="0">
                <a:latin typeface="Arial" panose="020B0604020202020204" pitchFamily="34" charset="0"/>
                <a:ea typeface="Calibri" panose="020F0502020204030204" pitchFamily="34" charset="0"/>
                <a:cs typeface="Arial" panose="020B0604020202020204" pitchFamily="34" charset="0"/>
              </a:rPr>
              <a:t>Case planning</a:t>
            </a:r>
          </a:p>
        </p:txBody>
      </p:sp>
      <p:sp>
        <p:nvSpPr>
          <p:cNvPr id="52" name="TextBox 51">
            <a:extLst>
              <a:ext uri="{FF2B5EF4-FFF2-40B4-BE49-F238E27FC236}">
                <a16:creationId xmlns:a16="http://schemas.microsoft.com/office/drawing/2014/main" id="{9B2B921B-468C-0BBD-519C-EE59C469055F}"/>
              </a:ext>
            </a:extLst>
          </p:cNvPr>
          <p:cNvSpPr txBox="1"/>
          <p:nvPr/>
        </p:nvSpPr>
        <p:spPr>
          <a:xfrm>
            <a:off x="4924607" y="2127776"/>
            <a:ext cx="3756711" cy="1323439"/>
          </a:xfrm>
          <a:prstGeom prst="rect">
            <a:avLst/>
          </a:prstGeom>
          <a:noFill/>
        </p:spPr>
        <p:txBody>
          <a:bodyPr wrap="square">
            <a:spAutoFit/>
          </a:bodyPr>
          <a:lstStyle/>
          <a:p>
            <a:pPr marL="449263" indent="-449263"/>
            <a:r>
              <a:rPr lang="en-US" sz="1600" b="1" dirty="0">
                <a:latin typeface="+mn-lt"/>
              </a:rPr>
              <a:t>4.1	</a:t>
            </a:r>
            <a:r>
              <a:rPr lang="en-US" sz="1600" dirty="0">
                <a:latin typeface="+mn-lt"/>
              </a:rPr>
              <a:t>Definitions of alternative care and guiding principles</a:t>
            </a:r>
            <a:endParaRPr lang="en-US" sz="1600" dirty="0">
              <a:latin typeface="Arial" panose="020B0604020202020204" pitchFamily="34" charset="0"/>
              <a:ea typeface="Calibri" panose="020F0502020204030204" pitchFamily="34" charset="0"/>
              <a:cs typeface="Arial" panose="020B0604020202020204" pitchFamily="34" charset="0"/>
            </a:endParaRPr>
          </a:p>
          <a:p>
            <a:pPr marL="449263" indent="-449263"/>
            <a:r>
              <a:rPr lang="en-US" sz="1600" b="1" dirty="0">
                <a:latin typeface="+mn-lt"/>
              </a:rPr>
              <a:t>4.2	</a:t>
            </a:r>
            <a:r>
              <a:rPr lang="en-US" sz="1600" dirty="0">
                <a:latin typeface="+mn-lt"/>
              </a:rPr>
              <a:t>Different forms of alternative care </a:t>
            </a:r>
            <a:endParaRPr lang="en-US" sz="1600" dirty="0">
              <a:latin typeface="+mn-lt"/>
              <a:ea typeface="Calibri" panose="020F0502020204030204" pitchFamily="34" charset="0"/>
              <a:cs typeface="Arial" panose="020B0604020202020204" pitchFamily="34" charset="0"/>
            </a:endParaRPr>
          </a:p>
          <a:p>
            <a:pPr marL="449263" indent="-449263"/>
            <a:r>
              <a:rPr lang="en-US" sz="1600" b="1" dirty="0">
                <a:latin typeface="+mn-lt"/>
              </a:rPr>
              <a:t>4.3	</a:t>
            </a:r>
            <a:r>
              <a:rPr lang="en-US" sz="1600" dirty="0">
                <a:latin typeface="+mn-lt"/>
              </a:rPr>
              <a:t>Establishing community-based care</a:t>
            </a:r>
            <a:endParaRPr lang="en-US" sz="1600" dirty="0">
              <a:latin typeface="Arial" panose="020B0604020202020204" pitchFamily="34" charset="0"/>
              <a:ea typeface="Calibri" panose="020F0502020204030204" pitchFamily="34" charset="0"/>
              <a:cs typeface="Arial" panose="020B0604020202020204" pitchFamily="34" charset="0"/>
            </a:endParaRPr>
          </a:p>
        </p:txBody>
      </p:sp>
      <p:sp>
        <p:nvSpPr>
          <p:cNvPr id="99" name="Hexagon 98">
            <a:extLst>
              <a:ext uri="{FF2B5EF4-FFF2-40B4-BE49-F238E27FC236}">
                <a16:creationId xmlns:a16="http://schemas.microsoft.com/office/drawing/2014/main" id="{82D89F5A-A839-1C8C-7090-B5F08A7552AD}"/>
              </a:ext>
            </a:extLst>
          </p:cNvPr>
          <p:cNvSpPr/>
          <p:nvPr/>
        </p:nvSpPr>
        <p:spPr>
          <a:xfrm rot="1782986">
            <a:off x="4054030" y="1512981"/>
            <a:ext cx="763346" cy="658057"/>
          </a:xfrm>
          <a:prstGeom prst="hexagon">
            <a:avLst>
              <a:gd name="adj" fmla="val 28965"/>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100" name="TextBox 99">
            <a:extLst>
              <a:ext uri="{FF2B5EF4-FFF2-40B4-BE49-F238E27FC236}">
                <a16:creationId xmlns:a16="http://schemas.microsoft.com/office/drawing/2014/main" id="{27F8D8FD-F121-A299-3560-1FE36B0231B6}"/>
              </a:ext>
            </a:extLst>
          </p:cNvPr>
          <p:cNvSpPr txBox="1"/>
          <p:nvPr/>
        </p:nvSpPr>
        <p:spPr>
          <a:xfrm>
            <a:off x="4102879" y="1583984"/>
            <a:ext cx="679356" cy="461665"/>
          </a:xfrm>
          <a:prstGeom prst="rect">
            <a:avLst/>
          </a:prstGeom>
          <a:noFill/>
        </p:spPr>
        <p:txBody>
          <a:bodyPr wrap="square" lIns="91440" tIns="45720" rIns="91440" bIns="45720" anchor="ctr">
            <a:spAutoFit/>
          </a:bodyPr>
          <a:lstStyle/>
          <a:p>
            <a:pPr algn="ct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4</a:t>
            </a:r>
            <a:endParaRPr lang="en-US" sz="2400" i="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27EA7C27-6807-F07E-274B-5E9B6E9159C3}"/>
              </a:ext>
            </a:extLst>
          </p:cNvPr>
          <p:cNvSpPr txBox="1"/>
          <p:nvPr/>
        </p:nvSpPr>
        <p:spPr>
          <a:xfrm>
            <a:off x="448612" y="1469159"/>
            <a:ext cx="3087083" cy="830997"/>
          </a:xfrm>
          <a:prstGeom prst="rect">
            <a:avLst/>
          </a:prstGeom>
          <a:noFill/>
        </p:spPr>
        <p:txBody>
          <a:bodyPr wrap="square" anchor="ctr">
            <a:spAutoFit/>
          </a:bodyPr>
          <a:lstStyle/>
          <a:p>
            <a:r>
              <a:rPr lang="en-US" sz="1600"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Supporting UASC through case management, alternative care and family tracing</a:t>
            </a:r>
          </a:p>
        </p:txBody>
      </p:sp>
    </p:spTree>
    <p:extLst>
      <p:ext uri="{BB962C8B-B14F-4D97-AF65-F5344CB8AC3E}">
        <p14:creationId xmlns:p14="http://schemas.microsoft.com/office/powerpoint/2010/main" val="2340970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3AAD4-670C-9036-A3FA-95E941838B1B}"/>
              </a:ext>
            </a:extLst>
          </p:cNvPr>
          <p:cNvSpPr/>
          <p:nvPr/>
        </p:nvSpPr>
        <p:spPr>
          <a:xfrm>
            <a:off x="3689163" y="2862597"/>
            <a:ext cx="7115695" cy="76101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1825"/>
            <a:r>
              <a:rPr lang="en-CA" sz="1800" dirty="0">
                <a:solidFill>
                  <a:schemeClr val="tx1"/>
                </a:solidFill>
              </a:rPr>
              <a:t>Standard 16: </a:t>
            </a:r>
            <a:r>
              <a:rPr lang="en-US" sz="1800" b="1" dirty="0">
                <a:solidFill>
                  <a:schemeClr val="tx1"/>
                </a:solidFill>
              </a:rPr>
              <a:t>Strengthening Family and Caregiver Environments </a:t>
            </a:r>
          </a:p>
        </p:txBody>
      </p:sp>
      <p:sp>
        <p:nvSpPr>
          <p:cNvPr id="3" name="Rectangle: Rounded Corners 2">
            <a:extLst>
              <a:ext uri="{FF2B5EF4-FFF2-40B4-BE49-F238E27FC236}">
                <a16:creationId xmlns:a16="http://schemas.microsoft.com/office/drawing/2014/main" id="{CBC13D55-8596-B279-439A-585E6E65481C}"/>
              </a:ext>
            </a:extLst>
          </p:cNvPr>
          <p:cNvSpPr/>
          <p:nvPr/>
        </p:nvSpPr>
        <p:spPr>
          <a:xfrm>
            <a:off x="3689163" y="1883625"/>
            <a:ext cx="7115695" cy="76101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31825"/>
            <a:r>
              <a:rPr lang="en-CA" sz="1800" dirty="0">
                <a:solidFill>
                  <a:schemeClr val="tx1"/>
                </a:solidFill>
              </a:rPr>
              <a:t>Standard 13: </a:t>
            </a:r>
            <a:r>
              <a:rPr lang="en-CA" sz="1800" b="1" dirty="0">
                <a:solidFill>
                  <a:schemeClr val="tx1"/>
                </a:solidFill>
              </a:rPr>
              <a:t>Unaccompanied and Separated Children</a:t>
            </a:r>
          </a:p>
        </p:txBody>
      </p:sp>
      <p:sp>
        <p:nvSpPr>
          <p:cNvPr id="5" name="Rectangle: Rounded Corners 4">
            <a:extLst>
              <a:ext uri="{FF2B5EF4-FFF2-40B4-BE49-F238E27FC236}">
                <a16:creationId xmlns:a16="http://schemas.microsoft.com/office/drawing/2014/main" id="{D14F0B92-03AC-B632-940B-37631511E40B}"/>
              </a:ext>
            </a:extLst>
          </p:cNvPr>
          <p:cNvSpPr/>
          <p:nvPr/>
        </p:nvSpPr>
        <p:spPr>
          <a:xfrm>
            <a:off x="3689163" y="3841569"/>
            <a:ext cx="7115695" cy="76101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1825"/>
            <a:r>
              <a:rPr lang="en-CA" sz="1800" dirty="0">
                <a:solidFill>
                  <a:schemeClr val="tx1"/>
                </a:solidFill>
              </a:rPr>
              <a:t>Standard 18: </a:t>
            </a:r>
            <a:r>
              <a:rPr lang="en-CA" sz="1800" b="1" dirty="0">
                <a:solidFill>
                  <a:schemeClr val="tx1"/>
                </a:solidFill>
              </a:rPr>
              <a:t>Case Management </a:t>
            </a:r>
          </a:p>
        </p:txBody>
      </p:sp>
      <p:sp>
        <p:nvSpPr>
          <p:cNvPr id="6" name="Rectangle: Rounded Corners 5">
            <a:extLst>
              <a:ext uri="{FF2B5EF4-FFF2-40B4-BE49-F238E27FC236}">
                <a16:creationId xmlns:a16="http://schemas.microsoft.com/office/drawing/2014/main" id="{AFA65203-72AE-1AC5-F364-F42E98E25914}"/>
              </a:ext>
            </a:extLst>
          </p:cNvPr>
          <p:cNvSpPr/>
          <p:nvPr/>
        </p:nvSpPr>
        <p:spPr>
          <a:xfrm>
            <a:off x="3689163" y="4820541"/>
            <a:ext cx="7115695" cy="76101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1825"/>
            <a:r>
              <a:rPr lang="en-CA" sz="1800" dirty="0">
                <a:solidFill>
                  <a:schemeClr val="tx1"/>
                </a:solidFill>
              </a:rPr>
              <a:t>Standard 19: </a:t>
            </a:r>
            <a:r>
              <a:rPr lang="en-CA" sz="1800" b="1" dirty="0">
                <a:solidFill>
                  <a:schemeClr val="tx1"/>
                </a:solidFill>
              </a:rPr>
              <a:t>Alternative Care</a:t>
            </a:r>
          </a:p>
        </p:txBody>
      </p:sp>
      <p:sp>
        <p:nvSpPr>
          <p:cNvPr id="96" name="Google Shape;96;p8"/>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t>Child Protection Minimum Standards</a:t>
            </a:r>
            <a:endParaRPr dirty="0"/>
          </a:p>
        </p:txBody>
      </p:sp>
      <p:pic>
        <p:nvPicPr>
          <p:cNvPr id="98" name="Google Shape;98;p8"/>
          <p:cNvPicPr preferRelativeResize="0"/>
          <p:nvPr/>
        </p:nvPicPr>
        <p:blipFill rotWithShape="1">
          <a:blip r:embed="rId3">
            <a:alphaModFix/>
          </a:blip>
          <a:srcRect/>
          <a:stretch/>
        </p:blipFill>
        <p:spPr>
          <a:xfrm>
            <a:off x="1081828" y="1621264"/>
            <a:ext cx="2970087" cy="4097893"/>
          </a:xfrm>
          <a:prstGeom prst="rect">
            <a:avLst/>
          </a:prstGeom>
          <a:noFill/>
          <a:ln w="9525" cap="flat" cmpd="sng">
            <a:solidFill>
              <a:schemeClr val="accent2">
                <a:lumMod val="75000"/>
              </a:schemeClr>
            </a:solidFill>
            <a:prstDash val="solid"/>
            <a:round/>
            <a:headEnd type="none" w="sm" len="sm"/>
            <a:tailEnd type="none" w="sm" len="sm"/>
          </a:ln>
        </p:spPr>
      </p:pic>
      <p:grpSp>
        <p:nvGrpSpPr>
          <p:cNvPr id="4" name="Group 3">
            <a:extLst>
              <a:ext uri="{FF2B5EF4-FFF2-40B4-BE49-F238E27FC236}">
                <a16:creationId xmlns:a16="http://schemas.microsoft.com/office/drawing/2014/main" id="{AC42BC23-465E-C1E5-8DF1-80F46968D322}"/>
              </a:ext>
            </a:extLst>
          </p:cNvPr>
          <p:cNvGrpSpPr/>
          <p:nvPr/>
        </p:nvGrpSpPr>
        <p:grpSpPr>
          <a:xfrm>
            <a:off x="10228983" y="337468"/>
            <a:ext cx="1587872" cy="1368854"/>
            <a:chOff x="10228983" y="337468"/>
            <a:chExt cx="1587872" cy="1368854"/>
          </a:xfrm>
        </p:grpSpPr>
        <p:sp>
          <p:nvSpPr>
            <p:cNvPr id="15" name="Hexagon 14">
              <a:extLst>
                <a:ext uri="{FF2B5EF4-FFF2-40B4-BE49-F238E27FC236}">
                  <a16:creationId xmlns:a16="http://schemas.microsoft.com/office/drawing/2014/main" id="{9939DADC-709C-6E7A-5828-6FFA8158FECA}"/>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16" name="Group 15">
              <a:extLst>
                <a:ext uri="{FF2B5EF4-FFF2-40B4-BE49-F238E27FC236}">
                  <a16:creationId xmlns:a16="http://schemas.microsoft.com/office/drawing/2014/main" id="{B95E7043-10B7-2D2E-857B-998D4D91CBBE}"/>
                </a:ext>
              </a:extLst>
            </p:cNvPr>
            <p:cNvGrpSpPr/>
            <p:nvPr/>
          </p:nvGrpSpPr>
          <p:grpSpPr>
            <a:xfrm>
              <a:off x="10621771" y="762700"/>
              <a:ext cx="590891" cy="663428"/>
              <a:chOff x="760175" y="830142"/>
              <a:chExt cx="912000" cy="1023957"/>
            </a:xfrm>
          </p:grpSpPr>
          <p:sp>
            <p:nvSpPr>
              <p:cNvPr id="20" name="Rectangle 19">
                <a:extLst>
                  <a:ext uri="{FF2B5EF4-FFF2-40B4-BE49-F238E27FC236}">
                    <a16:creationId xmlns:a16="http://schemas.microsoft.com/office/drawing/2014/main" id="{9353C9AD-034A-20EB-BB20-3C405679C65F}"/>
                  </a:ext>
                </a:extLst>
              </p:cNvPr>
              <p:cNvSpPr/>
              <p:nvPr/>
            </p:nvSpPr>
            <p:spPr>
              <a:xfrm>
                <a:off x="864636" y="830142"/>
                <a:ext cx="807539" cy="10239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b="1" dirty="0">
                    <a:latin typeface="Arial"/>
                    <a:cs typeface="Arial"/>
                  </a:rPr>
                  <a:t>3 &amp;27</a:t>
                </a:r>
                <a:endParaRPr lang="en-CA" b="1"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BB2F6106-9359-9FA2-0F16-AA49DEA45ABE}"/>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7" name="Group 16">
              <a:extLst>
                <a:ext uri="{FF2B5EF4-FFF2-40B4-BE49-F238E27FC236}">
                  <a16:creationId xmlns:a16="http://schemas.microsoft.com/office/drawing/2014/main" id="{95FC8E1B-CD37-999D-4104-D8F0B620AA1F}"/>
                </a:ext>
              </a:extLst>
            </p:cNvPr>
            <p:cNvGrpSpPr/>
            <p:nvPr/>
          </p:nvGrpSpPr>
          <p:grpSpPr>
            <a:xfrm>
              <a:off x="11325415" y="762701"/>
              <a:ext cx="182192" cy="634674"/>
              <a:chOff x="2121762" y="2323619"/>
              <a:chExt cx="200378" cy="825210"/>
            </a:xfrm>
          </p:grpSpPr>
          <p:sp>
            <p:nvSpPr>
              <p:cNvPr id="18" name="Isosceles Triangle 17">
                <a:extLst>
                  <a:ext uri="{FF2B5EF4-FFF2-40B4-BE49-F238E27FC236}">
                    <a16:creationId xmlns:a16="http://schemas.microsoft.com/office/drawing/2014/main" id="{80E6F8A8-7139-F400-AFDF-3F489765CA9A}"/>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Rectangle 18">
                <a:extLst>
                  <a:ext uri="{FF2B5EF4-FFF2-40B4-BE49-F238E27FC236}">
                    <a16:creationId xmlns:a16="http://schemas.microsoft.com/office/drawing/2014/main" id="{772E69C9-835A-AA44-7946-A37C9693D716}"/>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9"/>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t>Pre-training test</a:t>
            </a:r>
            <a:endParaRPr dirty="0"/>
          </a:p>
        </p:txBody>
      </p:sp>
      <p:pic>
        <p:nvPicPr>
          <p:cNvPr id="2" name="Graphic 1" descr="Head with gears with solid fill">
            <a:extLst>
              <a:ext uri="{FF2B5EF4-FFF2-40B4-BE49-F238E27FC236}">
                <a16:creationId xmlns:a16="http://schemas.microsoft.com/office/drawing/2014/main" id="{3C896356-8271-9A5A-D595-C35B0EEFDB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57328" y="1737072"/>
            <a:ext cx="3877344" cy="3877344"/>
          </a:xfrm>
          <a:prstGeom prst="rect">
            <a:avLst/>
          </a:prstGeom>
        </p:spPr>
      </p:pic>
      <p:sp>
        <p:nvSpPr>
          <p:cNvPr id="4" name="Google Shape;114;p9">
            <a:extLst>
              <a:ext uri="{FF2B5EF4-FFF2-40B4-BE49-F238E27FC236}">
                <a16:creationId xmlns:a16="http://schemas.microsoft.com/office/drawing/2014/main" id="{FEDB9886-1B61-8884-A773-E7A839F40A49}"/>
              </a:ext>
            </a:extLst>
          </p:cNvPr>
          <p:cNvSpPr txBox="1"/>
          <p:nvPr/>
        </p:nvSpPr>
        <p:spPr>
          <a:xfrm>
            <a:off x="794079" y="1219596"/>
            <a:ext cx="1559124" cy="36933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n-US" sz="1800" b="1" i="0" u="none" strike="noStrike" cap="none" dirty="0">
                <a:solidFill>
                  <a:schemeClr val="accent2">
                    <a:lumMod val="75000"/>
                  </a:schemeClr>
                </a:solidFill>
                <a:latin typeface="Arial"/>
                <a:ea typeface="Arial"/>
                <a:cs typeface="Arial"/>
                <a:sym typeface="Arial"/>
              </a:rPr>
              <a:t>15 minutes  </a:t>
            </a:r>
            <a:endParaRPr b="1" dirty="0">
              <a:solidFill>
                <a:schemeClr val="accent2">
                  <a:lumMod val="75000"/>
                </a:schemeClr>
              </a:solidFill>
            </a:endParaRPr>
          </a:p>
        </p:txBody>
      </p:sp>
      <p:grpSp>
        <p:nvGrpSpPr>
          <p:cNvPr id="5" name="Group 4">
            <a:extLst>
              <a:ext uri="{FF2B5EF4-FFF2-40B4-BE49-F238E27FC236}">
                <a16:creationId xmlns:a16="http://schemas.microsoft.com/office/drawing/2014/main" id="{80F14563-2EFA-9E91-D976-4457FEEF1AE4}"/>
              </a:ext>
            </a:extLst>
          </p:cNvPr>
          <p:cNvGrpSpPr/>
          <p:nvPr/>
        </p:nvGrpSpPr>
        <p:grpSpPr>
          <a:xfrm>
            <a:off x="357066" y="1224523"/>
            <a:ext cx="369332" cy="369332"/>
            <a:chOff x="6784825" y="4717805"/>
            <a:chExt cx="1170980" cy="1170980"/>
          </a:xfrm>
        </p:grpSpPr>
        <p:sp>
          <p:nvSpPr>
            <p:cNvPr id="6" name="Oval 5">
              <a:extLst>
                <a:ext uri="{FF2B5EF4-FFF2-40B4-BE49-F238E27FC236}">
                  <a16:creationId xmlns:a16="http://schemas.microsoft.com/office/drawing/2014/main" id="{2D4451EC-393F-389C-3833-E6EDD339C5AB}"/>
                </a:ext>
              </a:extLst>
            </p:cNvPr>
            <p:cNvSpPr/>
            <p:nvPr/>
          </p:nvSpPr>
          <p:spPr>
            <a:xfrm>
              <a:off x="6784825" y="4717805"/>
              <a:ext cx="1170980" cy="1170980"/>
            </a:xfrm>
            <a:prstGeom prst="ellipse">
              <a:avLst/>
            </a:prstGeom>
            <a:solidFill>
              <a:schemeClr val="accent2">
                <a:lumMod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a:extLst>
                <a:ext uri="{FF2B5EF4-FFF2-40B4-BE49-F238E27FC236}">
                  <a16:creationId xmlns:a16="http://schemas.microsoft.com/office/drawing/2014/main" id="{0D00AD33-90E9-492B-161F-A9C6ED10C511}"/>
                </a:ext>
              </a:extLst>
            </p:cNvPr>
            <p:cNvSpPr/>
            <p:nvPr/>
          </p:nvSpPr>
          <p:spPr>
            <a:xfrm>
              <a:off x="7276868" y="5237982"/>
              <a:ext cx="189079" cy="1890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7">
              <a:extLst>
                <a:ext uri="{FF2B5EF4-FFF2-40B4-BE49-F238E27FC236}">
                  <a16:creationId xmlns:a16="http://schemas.microsoft.com/office/drawing/2014/main" id="{4A44ED74-5FE5-382F-769D-614AE257DF56}"/>
                </a:ext>
              </a:extLst>
            </p:cNvPr>
            <p:cNvSpPr/>
            <p:nvPr/>
          </p:nvSpPr>
          <p:spPr>
            <a:xfrm rot="16200000">
              <a:off x="7134823" y="5040376"/>
              <a:ext cx="464812" cy="113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8">
              <a:extLst>
                <a:ext uri="{FF2B5EF4-FFF2-40B4-BE49-F238E27FC236}">
                  <a16:creationId xmlns:a16="http://schemas.microsoft.com/office/drawing/2014/main" id="{A19CE153-3813-CE5D-EDF1-EC3C57ED2F86}"/>
                </a:ext>
              </a:extLst>
            </p:cNvPr>
            <p:cNvSpPr/>
            <p:nvPr/>
          </p:nvSpPr>
          <p:spPr>
            <a:xfrm rot="13453060">
              <a:off x="7365088" y="5440995"/>
              <a:ext cx="331413" cy="109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3" name="Title 72">
            <a:extLst>
              <a:ext uri="{FF2B5EF4-FFF2-40B4-BE49-F238E27FC236}">
                <a16:creationId xmlns:a16="http://schemas.microsoft.com/office/drawing/2014/main" id="{30D5B31E-8392-E6F8-9B81-582DB83DD018}"/>
              </a:ext>
            </a:extLst>
          </p:cNvPr>
          <p:cNvSpPr txBox="1">
            <a:spLocks/>
          </p:cNvSpPr>
          <p:nvPr/>
        </p:nvSpPr>
        <p:spPr>
          <a:xfrm>
            <a:off x="796386" y="3099692"/>
            <a:ext cx="10126172"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CA" sz="2400" b="1" dirty="0">
                <a:solidFill>
                  <a:schemeClr val="bg1"/>
                </a:solidFill>
                <a:latin typeface="Garamond"/>
              </a:rPr>
              <a:t>MODULE 1</a:t>
            </a:r>
          </a:p>
          <a:p>
            <a:br>
              <a:rPr lang="en-CA" b="1" dirty="0">
                <a:solidFill>
                  <a:schemeClr val="bg1"/>
                </a:solidFill>
                <a:latin typeface="Garamond"/>
              </a:rPr>
            </a:br>
            <a:r>
              <a:rPr lang="en-US" sz="5400" b="1" dirty="0">
                <a:solidFill>
                  <a:schemeClr val="bg1"/>
                </a:solidFill>
                <a:latin typeface="Garamond"/>
              </a:rPr>
              <a:t>Understanding the Causes, Impact and Risks of Family Separation</a:t>
            </a:r>
          </a:p>
        </p:txBody>
      </p:sp>
    </p:spTree>
    <p:extLst>
      <p:ext uri="{BB962C8B-B14F-4D97-AF65-F5344CB8AC3E}">
        <p14:creationId xmlns:p14="http://schemas.microsoft.com/office/powerpoint/2010/main" val="1362334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33" name="Google Shape;133;p11"/>
          <p:cNvSpPr/>
          <p:nvPr/>
        </p:nvSpPr>
        <p:spPr>
          <a:xfrm>
            <a:off x="6596415" y="2148518"/>
            <a:ext cx="3340065" cy="413273"/>
          </a:xfrm>
          <a:prstGeom prst="rect">
            <a:avLst/>
          </a:prstGeom>
          <a:solidFill>
            <a:schemeClr val="accent2">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4" name="Google Shape;133;p11">
            <a:extLst>
              <a:ext uri="{FF2B5EF4-FFF2-40B4-BE49-F238E27FC236}">
                <a16:creationId xmlns:a16="http://schemas.microsoft.com/office/drawing/2014/main" id="{E20FBB96-8AD1-3479-AFA8-F65314018DA3}"/>
              </a:ext>
            </a:extLst>
          </p:cNvPr>
          <p:cNvSpPr/>
          <p:nvPr/>
        </p:nvSpPr>
        <p:spPr>
          <a:xfrm>
            <a:off x="6596415" y="3423926"/>
            <a:ext cx="4076665" cy="413273"/>
          </a:xfrm>
          <a:prstGeom prst="rect">
            <a:avLst/>
          </a:prstGeom>
          <a:solidFill>
            <a:schemeClr val="accent2">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34" name="Google Shape;134;p11"/>
          <p:cNvSpPr txBox="1">
            <a:spLocks noGrp="1"/>
          </p:cNvSpPr>
          <p:nvPr>
            <p:ph type="title"/>
          </p:nvPr>
        </p:nvSpPr>
        <p:spPr>
          <a:xfrm>
            <a:off x="1661967" y="3099692"/>
            <a:ext cx="2808067" cy="56216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Garamond"/>
              <a:buNone/>
            </a:pPr>
            <a:r>
              <a:rPr lang="en-US" dirty="0"/>
              <a:t>Module aim</a:t>
            </a:r>
            <a:endParaRPr dirty="0"/>
          </a:p>
        </p:txBody>
      </p:sp>
      <p:sp>
        <p:nvSpPr>
          <p:cNvPr id="135" name="Google Shape;135;p11"/>
          <p:cNvSpPr txBox="1"/>
          <p:nvPr/>
        </p:nvSpPr>
        <p:spPr>
          <a:xfrm>
            <a:off x="6601229" y="1228418"/>
            <a:ext cx="4397559" cy="4401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Calibri"/>
              <a:buNone/>
            </a:pPr>
            <a:r>
              <a:rPr lang="en-US" sz="2800" b="1" i="0" u="none" strike="noStrike" cap="none" dirty="0">
                <a:solidFill>
                  <a:srgbClr val="FFFFFF"/>
                </a:solidFill>
                <a:latin typeface="+mn-lt"/>
                <a:ea typeface="Calibri"/>
                <a:cs typeface="Calibri"/>
                <a:sym typeface="Calibri"/>
              </a:rPr>
              <a:t>To enhance participants’ understanding of the causes and impact of family separation; the social, cultural and legal framework and context for a response to unaccompanied and separated children (UASC).</a:t>
            </a:r>
            <a:endParaRPr dirty="0">
              <a:latin typeface="+mn-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2"/>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3200"/>
              <a:buFont typeface="Arial"/>
              <a:buNone/>
            </a:pPr>
            <a:r>
              <a:rPr lang="en-CA" dirty="0"/>
              <a:t>Learning objectives</a:t>
            </a:r>
            <a:endParaRPr dirty="0"/>
          </a:p>
        </p:txBody>
      </p:sp>
      <p:sp>
        <p:nvSpPr>
          <p:cNvPr id="142" name="Google Shape;142;p12"/>
          <p:cNvSpPr txBox="1"/>
          <p:nvPr/>
        </p:nvSpPr>
        <p:spPr>
          <a:xfrm>
            <a:off x="8305863" y="3708232"/>
            <a:ext cx="3053844"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000" b="0" i="0" u="none" strike="noStrike" cap="none" dirty="0">
                <a:solidFill>
                  <a:srgbClr val="000000"/>
                </a:solidFill>
                <a:latin typeface="+mn-lt"/>
                <a:ea typeface="Helvetica Neue"/>
                <a:cs typeface="Helvetica Neue"/>
                <a:sym typeface="Helvetica Neue"/>
              </a:rPr>
              <a:t>Describe legal, cultural and contextual standards and practices related to working with UASC</a:t>
            </a:r>
            <a:endParaRPr sz="2000" dirty="0">
              <a:latin typeface="+mn-lt"/>
            </a:endParaRPr>
          </a:p>
        </p:txBody>
      </p:sp>
      <p:grpSp>
        <p:nvGrpSpPr>
          <p:cNvPr id="143" name="Google Shape;143;p12"/>
          <p:cNvGrpSpPr/>
          <p:nvPr/>
        </p:nvGrpSpPr>
        <p:grpSpPr>
          <a:xfrm>
            <a:off x="5404501" y="2228248"/>
            <a:ext cx="1408652" cy="974395"/>
            <a:chOff x="6878053" y="1156317"/>
            <a:chExt cx="1431178" cy="1039513"/>
          </a:xfrm>
          <a:solidFill>
            <a:schemeClr val="accent2">
              <a:lumMod val="75000"/>
            </a:schemeClr>
          </a:solidFill>
        </p:grpSpPr>
        <p:grpSp>
          <p:nvGrpSpPr>
            <p:cNvPr id="144" name="Google Shape;144;p12"/>
            <p:cNvGrpSpPr/>
            <p:nvPr/>
          </p:nvGrpSpPr>
          <p:grpSpPr>
            <a:xfrm>
              <a:off x="7672978" y="1156317"/>
              <a:ext cx="412941" cy="436880"/>
              <a:chOff x="243840" y="1676400"/>
              <a:chExt cx="701040" cy="741680"/>
            </a:xfrm>
            <a:grpFill/>
          </p:grpSpPr>
          <p:sp>
            <p:nvSpPr>
              <p:cNvPr id="145" name="Google Shape;145;p12"/>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46" name="Google Shape;146;p12"/>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grpSp>
        <p:sp>
          <p:nvSpPr>
            <p:cNvPr id="147" name="Google Shape;147;p12"/>
            <p:cNvSpPr/>
            <p:nvPr/>
          </p:nvSpPr>
          <p:spPr>
            <a:xfrm>
              <a:off x="7120511" y="1517650"/>
              <a:ext cx="1188720" cy="678180"/>
            </a:xfrm>
            <a:prstGeom prst="triangle">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48" name="Google Shape;148;p12"/>
            <p:cNvSpPr/>
            <p:nvPr/>
          </p:nvSpPr>
          <p:spPr>
            <a:xfrm>
              <a:off x="6878053" y="1727035"/>
              <a:ext cx="821708" cy="468795"/>
            </a:xfrm>
            <a:prstGeom prst="triangle">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grpSp>
      <p:grpSp>
        <p:nvGrpSpPr>
          <p:cNvPr id="149" name="Google Shape;149;p12"/>
          <p:cNvGrpSpPr/>
          <p:nvPr/>
        </p:nvGrpSpPr>
        <p:grpSpPr>
          <a:xfrm>
            <a:off x="1801109" y="2228248"/>
            <a:ext cx="1408652" cy="974395"/>
            <a:chOff x="6878053" y="1156317"/>
            <a:chExt cx="1431178" cy="1039513"/>
          </a:xfrm>
          <a:solidFill>
            <a:schemeClr val="accent2">
              <a:lumMod val="75000"/>
            </a:schemeClr>
          </a:solidFill>
        </p:grpSpPr>
        <p:grpSp>
          <p:nvGrpSpPr>
            <p:cNvPr id="150" name="Google Shape;150;p12"/>
            <p:cNvGrpSpPr/>
            <p:nvPr/>
          </p:nvGrpSpPr>
          <p:grpSpPr>
            <a:xfrm>
              <a:off x="7672978" y="1156317"/>
              <a:ext cx="412941" cy="436880"/>
              <a:chOff x="243840" y="1676400"/>
              <a:chExt cx="701040" cy="741680"/>
            </a:xfrm>
            <a:grpFill/>
          </p:grpSpPr>
          <p:sp>
            <p:nvSpPr>
              <p:cNvPr id="151" name="Google Shape;151;p12"/>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52" name="Google Shape;152;p12"/>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grpSp>
        <p:sp>
          <p:nvSpPr>
            <p:cNvPr id="153" name="Google Shape;153;p12"/>
            <p:cNvSpPr/>
            <p:nvPr/>
          </p:nvSpPr>
          <p:spPr>
            <a:xfrm>
              <a:off x="7120511" y="1517650"/>
              <a:ext cx="1188720" cy="678180"/>
            </a:xfrm>
            <a:prstGeom prst="triangle">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54" name="Google Shape;154;p12"/>
            <p:cNvSpPr/>
            <p:nvPr/>
          </p:nvSpPr>
          <p:spPr>
            <a:xfrm>
              <a:off x="6878053" y="1727035"/>
              <a:ext cx="821708" cy="468795"/>
            </a:xfrm>
            <a:prstGeom prst="triangle">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grpSp>
      <p:grpSp>
        <p:nvGrpSpPr>
          <p:cNvPr id="155" name="Google Shape;155;p12"/>
          <p:cNvGrpSpPr/>
          <p:nvPr/>
        </p:nvGrpSpPr>
        <p:grpSpPr>
          <a:xfrm>
            <a:off x="9024010" y="2228248"/>
            <a:ext cx="1408652" cy="974395"/>
            <a:chOff x="6878053" y="1156317"/>
            <a:chExt cx="1431178" cy="1039513"/>
          </a:xfrm>
          <a:solidFill>
            <a:schemeClr val="accent2">
              <a:lumMod val="75000"/>
            </a:schemeClr>
          </a:solidFill>
        </p:grpSpPr>
        <p:grpSp>
          <p:nvGrpSpPr>
            <p:cNvPr id="156" name="Google Shape;156;p12"/>
            <p:cNvGrpSpPr/>
            <p:nvPr/>
          </p:nvGrpSpPr>
          <p:grpSpPr>
            <a:xfrm>
              <a:off x="7672978" y="1156317"/>
              <a:ext cx="412941" cy="436880"/>
              <a:chOff x="243840" y="1676400"/>
              <a:chExt cx="701040" cy="741680"/>
            </a:xfrm>
            <a:grpFill/>
          </p:grpSpPr>
          <p:sp>
            <p:nvSpPr>
              <p:cNvPr id="157" name="Google Shape;157;p12"/>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58" name="Google Shape;158;p12"/>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grpSp>
        <p:sp>
          <p:nvSpPr>
            <p:cNvPr id="159" name="Google Shape;159;p12"/>
            <p:cNvSpPr/>
            <p:nvPr/>
          </p:nvSpPr>
          <p:spPr>
            <a:xfrm>
              <a:off x="7120511" y="1517650"/>
              <a:ext cx="1188720" cy="678180"/>
            </a:xfrm>
            <a:prstGeom prst="triangle">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60" name="Google Shape;160;p12"/>
            <p:cNvSpPr/>
            <p:nvPr/>
          </p:nvSpPr>
          <p:spPr>
            <a:xfrm>
              <a:off x="6878053" y="1727035"/>
              <a:ext cx="821708" cy="468795"/>
            </a:xfrm>
            <a:prstGeom prst="triangle">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grpSp>
      <p:sp>
        <p:nvSpPr>
          <p:cNvPr id="161" name="Google Shape;161;p12"/>
          <p:cNvSpPr txBox="1"/>
          <p:nvPr/>
        </p:nvSpPr>
        <p:spPr>
          <a:xfrm>
            <a:off x="1125728" y="3708232"/>
            <a:ext cx="2759415"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000" b="0" i="0" u="none" strike="noStrike" cap="none" dirty="0">
                <a:solidFill>
                  <a:srgbClr val="000000"/>
                </a:solidFill>
                <a:latin typeface="+mn-lt"/>
                <a:ea typeface="Helvetica Neue"/>
                <a:cs typeface="Helvetica Neue"/>
                <a:sym typeface="Helvetica Neue"/>
              </a:rPr>
              <a:t>Compare and contrast the definitions of UASC </a:t>
            </a:r>
            <a:endParaRPr sz="2000" dirty="0">
              <a:latin typeface="+mn-lt"/>
            </a:endParaRPr>
          </a:p>
        </p:txBody>
      </p:sp>
      <p:sp>
        <p:nvSpPr>
          <p:cNvPr id="162" name="Google Shape;162;p12"/>
          <p:cNvSpPr txBox="1"/>
          <p:nvPr/>
        </p:nvSpPr>
        <p:spPr>
          <a:xfrm>
            <a:off x="4716292" y="3708232"/>
            <a:ext cx="2759416" cy="16311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000" b="0" i="0" u="none" strike="noStrike" cap="none" dirty="0">
                <a:solidFill>
                  <a:srgbClr val="000000"/>
                </a:solidFill>
                <a:latin typeface="+mn-lt"/>
                <a:ea typeface="Helvetica Neue"/>
                <a:cs typeface="Helvetica Neue"/>
                <a:sym typeface="Helvetica Neue"/>
              </a:rPr>
              <a:t>Analyze how family separation may impact the child, and explain measures to prevent family separation</a:t>
            </a:r>
            <a:endParaRPr sz="2000" dirty="0">
              <a:latin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cxnSp>
        <p:nvCxnSpPr>
          <p:cNvPr id="167" name="Google Shape;167;p13"/>
          <p:cNvCxnSpPr/>
          <p:nvPr/>
        </p:nvCxnSpPr>
        <p:spPr>
          <a:xfrm>
            <a:off x="7911764" y="570274"/>
            <a:ext cx="0" cy="5685241"/>
          </a:xfrm>
          <a:prstGeom prst="straightConnector1">
            <a:avLst/>
          </a:prstGeom>
          <a:noFill/>
          <a:ln w="28575" cap="flat" cmpd="sng">
            <a:solidFill>
              <a:schemeClr val="lt1"/>
            </a:solidFill>
            <a:prstDash val="solid"/>
            <a:miter lim="800000"/>
            <a:headEnd type="none" w="sm" len="sm"/>
            <a:tailEnd type="none" w="sm" len="sm"/>
          </a:ln>
        </p:spPr>
      </p:cxnSp>
      <p:sp>
        <p:nvSpPr>
          <p:cNvPr id="168" name="Google Shape;168;p13"/>
          <p:cNvSpPr txBox="1"/>
          <p:nvPr/>
        </p:nvSpPr>
        <p:spPr>
          <a:xfrm>
            <a:off x="8194089" y="495192"/>
            <a:ext cx="397542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600"/>
              <a:buFont typeface="Helvetica Neue"/>
              <a:buNone/>
            </a:pPr>
            <a:r>
              <a:rPr lang="en-US" sz="1600" b="1" i="0" u="none" strike="noStrike" cap="none" dirty="0">
                <a:solidFill>
                  <a:schemeClr val="bg1"/>
                </a:solidFill>
                <a:latin typeface="+mn-lt"/>
                <a:ea typeface="Helvetica Neue"/>
                <a:cs typeface="Helvetica Neue"/>
                <a:sym typeface="Helvetica Neue"/>
              </a:rPr>
              <a:t>Introduction and definitions of UASC</a:t>
            </a:r>
            <a:endParaRPr dirty="0">
              <a:solidFill>
                <a:schemeClr val="bg1"/>
              </a:solidFill>
              <a:latin typeface="+mn-lt"/>
            </a:endParaRPr>
          </a:p>
        </p:txBody>
      </p:sp>
      <p:sp>
        <p:nvSpPr>
          <p:cNvPr id="169" name="Google Shape;169;p13"/>
          <p:cNvSpPr txBox="1"/>
          <p:nvPr/>
        </p:nvSpPr>
        <p:spPr>
          <a:xfrm>
            <a:off x="8194088" y="1132496"/>
            <a:ext cx="387178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600"/>
              <a:buFont typeface="Helvetica Neue"/>
              <a:buNone/>
            </a:pPr>
            <a:r>
              <a:rPr lang="en-US" sz="1600" b="1" dirty="0">
                <a:solidFill>
                  <a:schemeClr val="bg1"/>
                </a:solidFill>
                <a:latin typeface="+mn-lt"/>
                <a:ea typeface="Helvetica Neue"/>
                <a:cs typeface="Helvetica Neue"/>
                <a:sym typeface="Helvetica Neue"/>
              </a:rPr>
              <a:t>The causes and impact of family separation</a:t>
            </a:r>
            <a:endParaRPr sz="1600" b="1" i="0" u="none" strike="noStrike" cap="none" dirty="0">
              <a:solidFill>
                <a:schemeClr val="bg1"/>
              </a:solidFill>
              <a:latin typeface="+mn-lt"/>
              <a:ea typeface="Helvetica Neue"/>
              <a:cs typeface="Helvetica Neue"/>
              <a:sym typeface="Helvetica Neue"/>
            </a:endParaRPr>
          </a:p>
        </p:txBody>
      </p:sp>
      <p:sp>
        <p:nvSpPr>
          <p:cNvPr id="170" name="Google Shape;170;p13"/>
          <p:cNvSpPr txBox="1"/>
          <p:nvPr/>
        </p:nvSpPr>
        <p:spPr>
          <a:xfrm>
            <a:off x="6220288" y="2064396"/>
            <a:ext cx="1349407"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1600"/>
              <a:buFont typeface="Helvetica Neue"/>
              <a:buNone/>
            </a:pPr>
            <a:r>
              <a:rPr lang="en-US" sz="1600" b="1" i="0" u="none" strike="noStrike" cap="none" dirty="0">
                <a:solidFill>
                  <a:schemeClr val="bg1"/>
                </a:solidFill>
                <a:latin typeface="+mn-lt"/>
                <a:ea typeface="Helvetica Neue"/>
                <a:cs typeface="Helvetica Neue"/>
                <a:sym typeface="Helvetica Neue"/>
              </a:rPr>
              <a:t>Break</a:t>
            </a:r>
            <a:endParaRPr sz="1600" b="1" i="1" u="none" strike="noStrike" cap="none" dirty="0">
              <a:solidFill>
                <a:schemeClr val="bg1"/>
              </a:solidFill>
              <a:latin typeface="+mn-lt"/>
              <a:ea typeface="Calibri"/>
              <a:cs typeface="Calibri"/>
              <a:sym typeface="Calibri"/>
            </a:endParaRPr>
          </a:p>
        </p:txBody>
      </p:sp>
      <p:sp>
        <p:nvSpPr>
          <p:cNvPr id="171" name="Google Shape;171;p13"/>
          <p:cNvSpPr txBox="1"/>
          <p:nvPr/>
        </p:nvSpPr>
        <p:spPr>
          <a:xfrm>
            <a:off x="8194088" y="2714020"/>
            <a:ext cx="387178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600"/>
              <a:buFont typeface="Helvetica Neue"/>
              <a:buNone/>
            </a:pPr>
            <a:r>
              <a:rPr lang="en-US" sz="1600" b="1" i="0" u="none" strike="noStrike" cap="none" dirty="0">
                <a:solidFill>
                  <a:schemeClr val="bg1"/>
                </a:solidFill>
                <a:latin typeface="+mn-lt"/>
                <a:ea typeface="Helvetica Neue"/>
                <a:cs typeface="Helvetica Neue"/>
                <a:sym typeface="Helvetica Neue"/>
              </a:rPr>
              <a:t>Understanding norms and practices regarding UASC</a:t>
            </a:r>
            <a:endParaRPr dirty="0">
              <a:solidFill>
                <a:schemeClr val="bg1"/>
              </a:solidFill>
              <a:latin typeface="+mn-lt"/>
            </a:endParaRPr>
          </a:p>
        </p:txBody>
      </p:sp>
      <p:sp>
        <p:nvSpPr>
          <p:cNvPr id="172" name="Google Shape;172;p13"/>
          <p:cNvSpPr txBox="1"/>
          <p:nvPr/>
        </p:nvSpPr>
        <p:spPr>
          <a:xfrm>
            <a:off x="6220288" y="4437968"/>
            <a:ext cx="1349407"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1600"/>
              <a:buFont typeface="Helvetica Neue"/>
              <a:buNone/>
            </a:pPr>
            <a:r>
              <a:rPr lang="en-US" sz="1600" b="1" i="0" u="none" strike="noStrike" cap="none" dirty="0">
                <a:solidFill>
                  <a:schemeClr val="bg1"/>
                </a:solidFill>
                <a:latin typeface="+mn-lt"/>
                <a:ea typeface="Helvetica Neue"/>
                <a:cs typeface="Helvetica Neue"/>
                <a:sym typeface="Helvetica Neue"/>
              </a:rPr>
              <a:t>Lunch</a:t>
            </a:r>
            <a:endParaRPr sz="1600" b="1" i="1" u="none" strike="noStrike" cap="none" dirty="0">
              <a:solidFill>
                <a:schemeClr val="bg1"/>
              </a:solidFill>
              <a:latin typeface="+mn-lt"/>
              <a:ea typeface="Calibri"/>
              <a:cs typeface="Calibri"/>
              <a:sym typeface="Calibri"/>
            </a:endParaRPr>
          </a:p>
        </p:txBody>
      </p:sp>
      <p:sp>
        <p:nvSpPr>
          <p:cNvPr id="173" name="Google Shape;173;p13"/>
          <p:cNvSpPr txBox="1"/>
          <p:nvPr/>
        </p:nvSpPr>
        <p:spPr>
          <a:xfrm>
            <a:off x="8194088" y="3570333"/>
            <a:ext cx="3871787"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600"/>
              <a:buFont typeface="Helvetica Neue"/>
              <a:buNone/>
            </a:pPr>
            <a:r>
              <a:rPr lang="en-US" sz="1600" b="1" i="0" u="none" strike="noStrike" cap="none" dirty="0">
                <a:solidFill>
                  <a:schemeClr val="bg1"/>
                </a:solidFill>
                <a:latin typeface="+mn-lt"/>
                <a:ea typeface="Helvetica Neue"/>
                <a:cs typeface="Helvetica Neue"/>
                <a:sym typeface="Helvetica Neue"/>
              </a:rPr>
              <a:t>Understanding policies and practices regarding UASC and the role of authorities and key stakeholders </a:t>
            </a:r>
            <a:endParaRPr dirty="0">
              <a:solidFill>
                <a:schemeClr val="bg1"/>
              </a:solidFill>
              <a:latin typeface="+mn-lt"/>
            </a:endParaRPr>
          </a:p>
        </p:txBody>
      </p:sp>
      <p:sp>
        <p:nvSpPr>
          <p:cNvPr id="175" name="Google Shape;175;p13"/>
          <p:cNvSpPr txBox="1"/>
          <p:nvPr/>
        </p:nvSpPr>
        <p:spPr>
          <a:xfrm>
            <a:off x="8125082" y="5179069"/>
            <a:ext cx="397542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600"/>
              <a:buFont typeface="Helvetica Neue"/>
              <a:buNone/>
            </a:pPr>
            <a:r>
              <a:rPr lang="en-US" sz="1600" b="1" dirty="0">
                <a:solidFill>
                  <a:schemeClr val="bg1"/>
                </a:solidFill>
                <a:latin typeface="+mn-lt"/>
                <a:ea typeface="Helvetica Neue"/>
                <a:cs typeface="Helvetica Neue"/>
                <a:sym typeface="Helvetica Neue"/>
              </a:rPr>
              <a:t>An </a:t>
            </a:r>
            <a:r>
              <a:rPr lang="en-US" sz="1600" b="1" i="0" u="none" strike="noStrike" cap="none" dirty="0">
                <a:solidFill>
                  <a:schemeClr val="bg1"/>
                </a:solidFill>
                <a:latin typeface="+mn-lt"/>
                <a:ea typeface="Helvetica Neue"/>
                <a:cs typeface="Helvetica Neue"/>
                <a:sym typeface="Helvetica Neue"/>
              </a:rPr>
              <a:t>overview of UASC programming and coordination</a:t>
            </a:r>
            <a:endParaRPr dirty="0">
              <a:solidFill>
                <a:schemeClr val="bg1"/>
              </a:solidFill>
              <a:latin typeface="+mn-lt"/>
            </a:endParaRPr>
          </a:p>
        </p:txBody>
      </p:sp>
      <p:sp>
        <p:nvSpPr>
          <p:cNvPr id="176" name="Google Shape;176;p13"/>
          <p:cNvSpPr txBox="1"/>
          <p:nvPr/>
        </p:nvSpPr>
        <p:spPr>
          <a:xfrm>
            <a:off x="8133318" y="6081172"/>
            <a:ext cx="322499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600"/>
              <a:buFont typeface="Helvetica Neue"/>
              <a:buNone/>
            </a:pPr>
            <a:r>
              <a:rPr lang="en-US" sz="1600" b="1" i="0" u="none" strike="noStrike" cap="none" dirty="0">
                <a:solidFill>
                  <a:schemeClr val="bg1"/>
                </a:solidFill>
                <a:latin typeface="+mn-lt"/>
                <a:ea typeface="Helvetica Neue"/>
                <a:cs typeface="Helvetica Neue"/>
                <a:sym typeface="Helvetica Neue"/>
              </a:rPr>
              <a:t>Module closing</a:t>
            </a:r>
            <a:endParaRPr dirty="0">
              <a:solidFill>
                <a:schemeClr val="bg1"/>
              </a:solidFill>
              <a:latin typeface="+mn-lt"/>
            </a:endParaRPr>
          </a:p>
        </p:txBody>
      </p:sp>
      <p:sp>
        <p:nvSpPr>
          <p:cNvPr id="177" name="Google Shape;177;p13"/>
          <p:cNvSpPr/>
          <p:nvPr/>
        </p:nvSpPr>
        <p:spPr>
          <a:xfrm rot="1782986">
            <a:off x="7743969" y="480284"/>
            <a:ext cx="335595" cy="289306"/>
          </a:xfrm>
          <a:prstGeom prst="hexagon">
            <a:avLst>
              <a:gd name="adj" fmla="val 28965"/>
              <a:gd name="vf" fmla="val 11547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78" name="Google Shape;178;p13"/>
          <p:cNvSpPr/>
          <p:nvPr/>
        </p:nvSpPr>
        <p:spPr>
          <a:xfrm rot="1782986">
            <a:off x="7739848" y="1284652"/>
            <a:ext cx="335595" cy="289306"/>
          </a:xfrm>
          <a:prstGeom prst="hexagon">
            <a:avLst>
              <a:gd name="adj" fmla="val 28965"/>
              <a:gd name="vf" fmla="val 11547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79" name="Google Shape;179;p13"/>
          <p:cNvSpPr/>
          <p:nvPr/>
        </p:nvSpPr>
        <p:spPr>
          <a:xfrm rot="1782986">
            <a:off x="7743968" y="2089020"/>
            <a:ext cx="335595" cy="289306"/>
          </a:xfrm>
          <a:prstGeom prst="hexagon">
            <a:avLst>
              <a:gd name="adj" fmla="val 28965"/>
              <a:gd name="vf" fmla="val 11547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80" name="Google Shape;180;p13"/>
          <p:cNvSpPr/>
          <p:nvPr/>
        </p:nvSpPr>
        <p:spPr>
          <a:xfrm rot="1782986">
            <a:off x="7739848" y="2893388"/>
            <a:ext cx="335595" cy="289306"/>
          </a:xfrm>
          <a:prstGeom prst="hexagon">
            <a:avLst>
              <a:gd name="adj" fmla="val 28965"/>
              <a:gd name="vf" fmla="val 11547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81" name="Google Shape;181;p13"/>
          <p:cNvSpPr/>
          <p:nvPr/>
        </p:nvSpPr>
        <p:spPr>
          <a:xfrm rot="1782986">
            <a:off x="7739848" y="4502124"/>
            <a:ext cx="335595" cy="289306"/>
          </a:xfrm>
          <a:prstGeom prst="hexagon">
            <a:avLst>
              <a:gd name="adj" fmla="val 28965"/>
              <a:gd name="vf" fmla="val 11547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82" name="Google Shape;182;p13"/>
          <p:cNvSpPr/>
          <p:nvPr/>
        </p:nvSpPr>
        <p:spPr>
          <a:xfrm rot="1782986">
            <a:off x="7739850" y="3697756"/>
            <a:ext cx="335595" cy="289306"/>
          </a:xfrm>
          <a:prstGeom prst="hexagon">
            <a:avLst>
              <a:gd name="adj" fmla="val 28965"/>
              <a:gd name="vf" fmla="val 11547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84" name="Google Shape;184;p13"/>
          <p:cNvSpPr/>
          <p:nvPr/>
        </p:nvSpPr>
        <p:spPr>
          <a:xfrm rot="1782986">
            <a:off x="7739848" y="5306492"/>
            <a:ext cx="335595" cy="289306"/>
          </a:xfrm>
          <a:prstGeom prst="hexagon">
            <a:avLst>
              <a:gd name="adj" fmla="val 28965"/>
              <a:gd name="vf" fmla="val 11547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85" name="Google Shape;185;p13"/>
          <p:cNvSpPr/>
          <p:nvPr/>
        </p:nvSpPr>
        <p:spPr>
          <a:xfrm rot="1782986">
            <a:off x="7743969" y="6110860"/>
            <a:ext cx="335595" cy="289306"/>
          </a:xfrm>
          <a:prstGeom prst="hexagon">
            <a:avLst>
              <a:gd name="adj" fmla="val 28965"/>
              <a:gd name="vf" fmla="val 11547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86" name="Google Shape;186;p13"/>
          <p:cNvSpPr txBox="1">
            <a:spLocks noGrp="1"/>
          </p:cNvSpPr>
          <p:nvPr>
            <p:ph type="title"/>
          </p:nvPr>
        </p:nvSpPr>
        <p:spPr>
          <a:xfrm>
            <a:off x="1028454" y="3198461"/>
            <a:ext cx="4015311" cy="56216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Garamond"/>
              <a:buNone/>
            </a:pPr>
            <a:r>
              <a:rPr lang="en-US" dirty="0"/>
              <a:t>Agenda</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190"/>
        <p:cNvGrpSpPr/>
        <p:nvPr/>
      </p:nvGrpSpPr>
      <p:grpSpPr>
        <a:xfrm>
          <a:off x="0" y="0"/>
          <a:ext cx="0" cy="0"/>
          <a:chOff x="0" y="0"/>
          <a:chExt cx="0" cy="0"/>
        </a:xfrm>
      </p:grpSpPr>
      <p:sp>
        <p:nvSpPr>
          <p:cNvPr id="191" name="Google Shape;191;p14"/>
          <p:cNvSpPr txBox="1"/>
          <p:nvPr/>
        </p:nvSpPr>
        <p:spPr>
          <a:xfrm>
            <a:off x="6381004" y="1190167"/>
            <a:ext cx="4941901"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8CC8"/>
              </a:buClr>
              <a:buSzPts val="2400"/>
              <a:buFont typeface="Arial"/>
              <a:buNone/>
            </a:pPr>
            <a:r>
              <a:rPr lang="en-US" sz="2000" b="1" i="0" u="none" strike="noStrike" cap="none" spc="300" dirty="0">
                <a:solidFill>
                  <a:schemeClr val="accent2">
                    <a:lumMod val="75000"/>
                  </a:schemeClr>
                </a:solidFill>
                <a:latin typeface="Arial"/>
                <a:ea typeface="Arial"/>
                <a:cs typeface="Arial"/>
                <a:sym typeface="Arial"/>
              </a:rPr>
              <a:t>LEARNING OBJECTIVES</a:t>
            </a:r>
            <a:endParaRPr lang="en-US" sz="2000" spc="300" dirty="0">
              <a:solidFill>
                <a:schemeClr val="accent2">
                  <a:lumMod val="75000"/>
                </a:schemeClr>
              </a:solidFill>
            </a:endParaRPr>
          </a:p>
        </p:txBody>
      </p:sp>
      <p:sp>
        <p:nvSpPr>
          <p:cNvPr id="192" name="Google Shape;192;p14"/>
          <p:cNvSpPr txBox="1">
            <a:spLocks noGrp="1"/>
          </p:cNvSpPr>
          <p:nvPr>
            <p:ph type="title"/>
          </p:nvPr>
        </p:nvSpPr>
        <p:spPr>
          <a:xfrm>
            <a:off x="796386" y="3099692"/>
            <a:ext cx="4015311" cy="56216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800"/>
              <a:buFont typeface="Garamond"/>
              <a:buNone/>
            </a:pPr>
            <a:r>
              <a:rPr lang="en-US" dirty="0"/>
              <a:t>Session 1 Introduction and definitions of UASC</a:t>
            </a:r>
            <a:endParaRPr dirty="0"/>
          </a:p>
        </p:txBody>
      </p:sp>
      <p:sp>
        <p:nvSpPr>
          <p:cNvPr id="193" name="Google Shape;193;p14"/>
          <p:cNvSpPr txBox="1"/>
          <p:nvPr/>
        </p:nvSpPr>
        <p:spPr>
          <a:xfrm>
            <a:off x="7251032" y="2227848"/>
            <a:ext cx="4171275" cy="3253671"/>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Define terminology related to unaccompanied and separated children in emergencies</a:t>
            </a:r>
            <a:endParaRPr sz="2400" dirty="0"/>
          </a:p>
          <a:p>
            <a:pPr marL="0" marR="0" lvl="0" indent="0" algn="l" rtl="0">
              <a:lnSpc>
                <a:spcPct val="107000"/>
              </a:lnSpc>
              <a:spcBef>
                <a:spcPts val="0"/>
              </a:spcBef>
              <a:spcAft>
                <a:spcPts val="0"/>
              </a:spcAft>
              <a:buClr>
                <a:schemeClr val="dk1"/>
              </a:buClr>
              <a:buSzPts val="2400"/>
              <a:buFont typeface="Calibri"/>
              <a:buNone/>
            </a:pPr>
            <a:endParaRPr sz="2400" b="0" i="0" u="none" strike="noStrike" cap="none" dirty="0">
              <a:solidFill>
                <a:srgbClr val="000000"/>
              </a:solidFill>
              <a:latin typeface="Arial"/>
              <a:ea typeface="Arial"/>
              <a:cs typeface="Arial"/>
              <a:sym typeface="Arial"/>
            </a:endParaRPr>
          </a:p>
          <a:p>
            <a:pPr marL="0" marR="0" lvl="0" indent="0" algn="l" rtl="0">
              <a:lnSpc>
                <a:spcPct val="107000"/>
              </a:lnSpc>
              <a:spcBef>
                <a:spcPts val="0"/>
              </a:spcBef>
              <a:spcAft>
                <a:spcPts val="0"/>
              </a:spcAft>
              <a:buClr>
                <a:schemeClr val="dk1"/>
              </a:buClr>
              <a:buSzPts val="2400"/>
              <a:buFont typeface="Calibri"/>
              <a:buNone/>
            </a:pPr>
            <a:endParaRPr sz="2400" b="0" i="0" u="none" strike="noStrike" cap="none" dirty="0">
              <a:solidFill>
                <a:srgbClr val="000000"/>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2400"/>
              <a:buFont typeface="Arial"/>
              <a:buNone/>
            </a:pPr>
            <a:r>
              <a:rPr lang="en-US" sz="2400" dirty="0">
                <a:solidFill>
                  <a:srgbClr val="000000"/>
                </a:solidFill>
                <a:latin typeface="Arial"/>
                <a:ea typeface="Arial"/>
                <a:cs typeface="Arial"/>
                <a:sym typeface="Arial"/>
              </a:rPr>
              <a:t>Recall</a:t>
            </a:r>
            <a:r>
              <a:rPr lang="en-US" sz="2400" b="0" i="0" u="none" strike="noStrike" cap="none" dirty="0">
                <a:solidFill>
                  <a:srgbClr val="000000"/>
                </a:solidFill>
                <a:latin typeface="Arial"/>
                <a:ea typeface="Arial"/>
                <a:cs typeface="Arial"/>
                <a:sym typeface="Arial"/>
              </a:rPr>
              <a:t> the minimum standards related to UASC</a:t>
            </a:r>
            <a:endParaRPr sz="2400" dirty="0"/>
          </a:p>
        </p:txBody>
      </p:sp>
      <p:grpSp>
        <p:nvGrpSpPr>
          <p:cNvPr id="194" name="Google Shape;194;p14"/>
          <p:cNvGrpSpPr/>
          <p:nvPr/>
        </p:nvGrpSpPr>
        <p:grpSpPr>
          <a:xfrm>
            <a:off x="6381004" y="2322385"/>
            <a:ext cx="560331" cy="592814"/>
            <a:chOff x="243840" y="1676400"/>
            <a:chExt cx="701040" cy="741680"/>
          </a:xfrm>
          <a:solidFill>
            <a:schemeClr val="accent2">
              <a:lumMod val="75000"/>
            </a:schemeClr>
          </a:solidFill>
        </p:grpSpPr>
        <p:sp>
          <p:nvSpPr>
            <p:cNvPr id="195" name="Google Shape;195;p14"/>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sp>
          <p:nvSpPr>
            <p:cNvPr id="196" name="Google Shape;196;p14"/>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grpSp>
      <p:grpSp>
        <p:nvGrpSpPr>
          <p:cNvPr id="197" name="Google Shape;197;p14"/>
          <p:cNvGrpSpPr/>
          <p:nvPr/>
        </p:nvGrpSpPr>
        <p:grpSpPr>
          <a:xfrm>
            <a:off x="6381004" y="4613934"/>
            <a:ext cx="560331" cy="592814"/>
            <a:chOff x="243840" y="1676400"/>
            <a:chExt cx="701040" cy="741680"/>
          </a:xfrm>
          <a:solidFill>
            <a:schemeClr val="accent2">
              <a:lumMod val="75000"/>
            </a:schemeClr>
          </a:solidFill>
        </p:grpSpPr>
        <p:sp>
          <p:nvSpPr>
            <p:cNvPr id="198" name="Google Shape;198;p14"/>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sp>
          <p:nvSpPr>
            <p:cNvPr id="199" name="Google Shape;199;p14"/>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35"/>
        <p:cNvGrpSpPr/>
        <p:nvPr/>
      </p:nvGrpSpPr>
      <p:grpSpPr>
        <a:xfrm>
          <a:off x="0" y="0"/>
          <a:ext cx="0" cy="0"/>
          <a:chOff x="0" y="0"/>
          <a:chExt cx="0" cy="0"/>
        </a:xfrm>
      </p:grpSpPr>
      <p:sp>
        <p:nvSpPr>
          <p:cNvPr id="2" name="Title 72">
            <a:extLst>
              <a:ext uri="{FF2B5EF4-FFF2-40B4-BE49-F238E27FC236}">
                <a16:creationId xmlns:a16="http://schemas.microsoft.com/office/drawing/2014/main" id="{41605473-5107-7E0D-24F9-9CD4957A994C}"/>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CA" sz="5400" b="1" dirty="0">
                <a:solidFill>
                  <a:schemeClr val="bg1">
                    <a:lumMod val="75000"/>
                  </a:schemeClr>
                </a:solidFill>
                <a:latin typeface="Garamond"/>
              </a:rPr>
              <a:t>Facilitation guidance</a:t>
            </a:r>
            <a:endParaRPr lang="en-CA" sz="5400" b="1" dirty="0">
              <a:solidFill>
                <a:schemeClr val="bg1">
                  <a:lumMod val="75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7" name="Google Shape;207;p15"/>
          <p:cNvSpPr txBox="1">
            <a:spLocks noGrp="1"/>
          </p:cNvSpPr>
          <p:nvPr>
            <p:ph type="title"/>
          </p:nvPr>
        </p:nvSpPr>
        <p:spPr>
          <a:xfrm>
            <a:off x="571500" y="120516"/>
            <a:ext cx="11049000" cy="86896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4"/>
              </a:buClr>
              <a:buSzPct val="100000"/>
              <a:buFont typeface="Arial"/>
              <a:buNone/>
            </a:pPr>
            <a:r>
              <a:rPr lang="en-US" dirty="0"/>
              <a:t>CPMS St 13: Unaccompanied and Separated Children (UASC)</a:t>
            </a:r>
            <a:endParaRPr dirty="0"/>
          </a:p>
        </p:txBody>
      </p:sp>
      <p:sp>
        <p:nvSpPr>
          <p:cNvPr id="2" name="Rectangle: Rounded Corners 1">
            <a:extLst>
              <a:ext uri="{FF2B5EF4-FFF2-40B4-BE49-F238E27FC236}">
                <a16:creationId xmlns:a16="http://schemas.microsoft.com/office/drawing/2014/main" id="{BEFB8A2B-5A91-5E4E-30BD-63C0E7CC9AB3}"/>
              </a:ext>
            </a:extLst>
          </p:cNvPr>
          <p:cNvSpPr/>
          <p:nvPr/>
        </p:nvSpPr>
        <p:spPr>
          <a:xfrm>
            <a:off x="3492035" y="1914854"/>
            <a:ext cx="7236215" cy="62206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1825"/>
            <a:r>
              <a:rPr lang="en-CA" sz="1800" dirty="0">
                <a:solidFill>
                  <a:schemeClr val="tx1"/>
                </a:solidFill>
              </a:rPr>
              <a:t>Standard 13: </a:t>
            </a:r>
            <a:r>
              <a:rPr lang="en-CA" sz="1800" b="1" dirty="0">
                <a:solidFill>
                  <a:schemeClr val="tx1"/>
                </a:solidFill>
              </a:rPr>
              <a:t>Unaccompanied and Separated Children</a:t>
            </a:r>
          </a:p>
        </p:txBody>
      </p:sp>
      <p:pic>
        <p:nvPicPr>
          <p:cNvPr id="3" name="Google Shape;98;p8">
            <a:extLst>
              <a:ext uri="{FF2B5EF4-FFF2-40B4-BE49-F238E27FC236}">
                <a16:creationId xmlns:a16="http://schemas.microsoft.com/office/drawing/2014/main" id="{DBC2815C-FD4D-4799-1684-CD4D319BBCCA}"/>
              </a:ext>
            </a:extLst>
          </p:cNvPr>
          <p:cNvPicPr preferRelativeResize="0"/>
          <p:nvPr/>
        </p:nvPicPr>
        <p:blipFill rotWithShape="1">
          <a:blip r:embed="rId3">
            <a:alphaModFix/>
          </a:blip>
          <a:srcRect/>
          <a:stretch/>
        </p:blipFill>
        <p:spPr>
          <a:xfrm>
            <a:off x="1254642" y="1705279"/>
            <a:ext cx="2498650" cy="3447441"/>
          </a:xfrm>
          <a:prstGeom prst="rect">
            <a:avLst/>
          </a:prstGeom>
          <a:noFill/>
          <a:ln w="9525" cap="flat" cmpd="sng">
            <a:solidFill>
              <a:schemeClr val="accent2">
                <a:lumMod val="75000"/>
              </a:schemeClr>
            </a:solidFill>
            <a:prstDash val="solid"/>
            <a:round/>
            <a:headEnd type="none" w="sm" len="sm"/>
            <a:tailEnd type="none" w="sm" len="sm"/>
          </a:ln>
        </p:spPr>
      </p:pic>
      <p:sp>
        <p:nvSpPr>
          <p:cNvPr id="5" name="TextBox 4">
            <a:extLst>
              <a:ext uri="{FF2B5EF4-FFF2-40B4-BE49-F238E27FC236}">
                <a16:creationId xmlns:a16="http://schemas.microsoft.com/office/drawing/2014/main" id="{24255E2C-DA18-401D-CA98-E0C8554E27EB}"/>
              </a:ext>
            </a:extLst>
          </p:cNvPr>
          <p:cNvSpPr txBox="1"/>
          <p:nvPr/>
        </p:nvSpPr>
        <p:spPr>
          <a:xfrm>
            <a:off x="4159400" y="2771473"/>
            <a:ext cx="6356199" cy="2308324"/>
          </a:xfrm>
          <a:prstGeom prst="rect">
            <a:avLst/>
          </a:prstGeom>
          <a:noFill/>
        </p:spPr>
        <p:txBody>
          <a:bodyPr wrap="square">
            <a:spAutoFit/>
          </a:bodyPr>
          <a:lstStyle/>
          <a:p>
            <a:pPr marL="0" marR="0" lvl="0" indent="0" algn="l" rtl="0">
              <a:lnSpc>
                <a:spcPct val="100000"/>
              </a:lnSpc>
              <a:spcBef>
                <a:spcPts val="0"/>
              </a:spcBef>
              <a:spcAft>
                <a:spcPts val="0"/>
              </a:spcAft>
              <a:buClr>
                <a:srgbClr val="FFFFFF"/>
              </a:buClr>
              <a:buSzPts val="2400"/>
              <a:buFont typeface="Calibri"/>
              <a:buNone/>
            </a:pPr>
            <a:r>
              <a:rPr lang="en-US" sz="2400" b="0" i="0" u="none" strike="noStrike" cap="none" dirty="0">
                <a:solidFill>
                  <a:schemeClr val="tx1"/>
                </a:solidFill>
                <a:latin typeface="+mn-lt"/>
                <a:ea typeface="Calibri"/>
                <a:cs typeface="Calibri"/>
                <a:sym typeface="Calibri"/>
              </a:rPr>
              <a:t>Family separation is prevented and unaccompanied and separated children receive care and protection in a timely, safe, appropriate and accessible way in accordance with their rights and best interests. </a:t>
            </a:r>
            <a:endParaRPr lang="en-US" sz="2400" dirty="0">
              <a:solidFill>
                <a:schemeClr val="tx1"/>
              </a:solidFill>
              <a:latin typeface="+mn-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6"/>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r>
              <a:rPr lang="en-US" dirty="0"/>
              <a:t>Defining Family Separation</a:t>
            </a:r>
            <a:endParaRPr dirty="0"/>
          </a:p>
        </p:txBody>
      </p:sp>
      <p:sp>
        <p:nvSpPr>
          <p:cNvPr id="5" name="Speech Bubble: Rectangle with Corners Rounded 4">
            <a:extLst>
              <a:ext uri="{FF2B5EF4-FFF2-40B4-BE49-F238E27FC236}">
                <a16:creationId xmlns:a16="http://schemas.microsoft.com/office/drawing/2014/main" id="{362A1850-C0A8-85D1-8222-BD3B302A701F}"/>
              </a:ext>
            </a:extLst>
          </p:cNvPr>
          <p:cNvSpPr/>
          <p:nvPr/>
        </p:nvSpPr>
        <p:spPr>
          <a:xfrm>
            <a:off x="2285304" y="2583652"/>
            <a:ext cx="3156621" cy="1696679"/>
          </a:xfrm>
          <a:prstGeom prst="wedgeRoundRectCallout">
            <a:avLst>
              <a:gd name="adj1" fmla="val -12916"/>
              <a:gd name="adj2" fmla="val 6340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What do we mean by family separation? </a:t>
            </a:r>
          </a:p>
        </p:txBody>
      </p:sp>
      <p:sp>
        <p:nvSpPr>
          <p:cNvPr id="6" name="Speech Bubble: Rectangle with Corners Rounded 5">
            <a:extLst>
              <a:ext uri="{FF2B5EF4-FFF2-40B4-BE49-F238E27FC236}">
                <a16:creationId xmlns:a16="http://schemas.microsoft.com/office/drawing/2014/main" id="{E6A350E5-2C39-3D4A-205F-239C388324F6}"/>
              </a:ext>
            </a:extLst>
          </p:cNvPr>
          <p:cNvSpPr/>
          <p:nvPr/>
        </p:nvSpPr>
        <p:spPr>
          <a:xfrm>
            <a:off x="7146241" y="2583652"/>
            <a:ext cx="3156621" cy="1696679"/>
          </a:xfrm>
          <a:prstGeom prst="wedgeRoundRectCallout">
            <a:avLst>
              <a:gd name="adj1" fmla="val -12916"/>
              <a:gd name="adj2" fmla="val 6340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latin typeface="Arial"/>
                <a:cs typeface="Arial"/>
              </a:rPr>
              <a:t>What is the difference between an orphan, unaccompanied and separated children? </a:t>
            </a:r>
            <a:endParaRPr lang="en-US" sz="200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A489E7F9-41A5-058C-B159-6F0E958DFB2C}"/>
              </a:ext>
            </a:extLst>
          </p:cNvPr>
          <p:cNvSpPr/>
          <p:nvPr/>
        </p:nvSpPr>
        <p:spPr>
          <a:xfrm>
            <a:off x="400339" y="3583501"/>
            <a:ext cx="11372499" cy="50196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1825"/>
            <a:endParaRPr lang="en-CA" sz="1800" b="1" dirty="0">
              <a:solidFill>
                <a:schemeClr val="tx1"/>
              </a:solidFill>
            </a:endParaRPr>
          </a:p>
        </p:txBody>
      </p:sp>
      <p:sp>
        <p:nvSpPr>
          <p:cNvPr id="17" name="Rectangle: Rounded Corners 16">
            <a:extLst>
              <a:ext uri="{FF2B5EF4-FFF2-40B4-BE49-F238E27FC236}">
                <a16:creationId xmlns:a16="http://schemas.microsoft.com/office/drawing/2014/main" id="{3FE4D010-0DC0-1D0A-A1F2-8997E49DD2D3}"/>
              </a:ext>
            </a:extLst>
          </p:cNvPr>
          <p:cNvSpPr/>
          <p:nvPr/>
        </p:nvSpPr>
        <p:spPr>
          <a:xfrm>
            <a:off x="400339" y="1345661"/>
            <a:ext cx="11372499" cy="50196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1825"/>
            <a:endParaRPr lang="en-CA" sz="1800" b="1" dirty="0">
              <a:solidFill>
                <a:schemeClr val="tx1"/>
              </a:solidFill>
            </a:endParaRPr>
          </a:p>
        </p:txBody>
      </p:sp>
      <p:sp>
        <p:nvSpPr>
          <p:cNvPr id="224" name="Google Shape;224;p17"/>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r>
              <a:rPr lang="en-US" dirty="0"/>
              <a:t>Key Definitions</a:t>
            </a:r>
            <a:endParaRPr dirty="0"/>
          </a:p>
        </p:txBody>
      </p:sp>
      <p:sp>
        <p:nvSpPr>
          <p:cNvPr id="2" name="Google Shape;258;p19">
            <a:extLst>
              <a:ext uri="{FF2B5EF4-FFF2-40B4-BE49-F238E27FC236}">
                <a16:creationId xmlns:a16="http://schemas.microsoft.com/office/drawing/2014/main" id="{6FF61266-ED49-B2BE-398B-274D5393F7D2}"/>
              </a:ext>
            </a:extLst>
          </p:cNvPr>
          <p:cNvSpPr txBox="1"/>
          <p:nvPr/>
        </p:nvSpPr>
        <p:spPr>
          <a:xfrm>
            <a:off x="520111" y="1412987"/>
            <a:ext cx="1854789" cy="1574108"/>
          </a:xfrm>
          <a:prstGeom prst="rect">
            <a:avLst/>
          </a:prstGeom>
          <a:noFill/>
          <a:ln>
            <a:noFill/>
          </a:ln>
        </p:spPr>
        <p:txBody>
          <a:bodyPr spcFirstLastPara="1" wrap="square" lIns="91425" tIns="45700" rIns="91425" bIns="45700" anchor="t" anchorCtr="0">
            <a:spAutoFit/>
          </a:bodyPr>
          <a:lstStyle/>
          <a:p>
            <a:pPr marL="0" marR="0" lvl="0" indent="0" rtl="0">
              <a:lnSpc>
                <a:spcPct val="107000"/>
              </a:lnSpc>
              <a:spcBef>
                <a:spcPts val="0"/>
              </a:spcBef>
              <a:spcAft>
                <a:spcPts val="0"/>
              </a:spcAft>
              <a:buClr>
                <a:srgbClr val="000000"/>
              </a:buClr>
              <a:buSzPts val="2400"/>
              <a:buFont typeface="Arial"/>
              <a:buNone/>
            </a:pPr>
            <a:r>
              <a:rPr lang="en-US" sz="1800" b="1" i="0" dirty="0">
                <a:latin typeface="+mn-lt"/>
              </a:rPr>
              <a:t>Child</a:t>
            </a:r>
          </a:p>
          <a:p>
            <a:pPr marL="0" marR="0" lvl="0" indent="0" rtl="0">
              <a:lnSpc>
                <a:spcPct val="107000"/>
              </a:lnSpc>
              <a:spcBef>
                <a:spcPts val="0"/>
              </a:spcBef>
              <a:spcAft>
                <a:spcPts val="0"/>
              </a:spcAft>
              <a:buClr>
                <a:srgbClr val="000000"/>
              </a:buClr>
              <a:buSzPts val="2400"/>
              <a:buFont typeface="Arial"/>
              <a:buNone/>
            </a:pPr>
            <a:endParaRPr lang="en-US" sz="1800" b="1" i="0" dirty="0">
              <a:latin typeface="+mn-lt"/>
            </a:endParaRPr>
          </a:p>
          <a:p>
            <a:pPr>
              <a:lnSpc>
                <a:spcPct val="107000"/>
              </a:lnSpc>
              <a:buSzPts val="2400"/>
            </a:pPr>
            <a:r>
              <a:rPr lang="en-US" sz="1800" dirty="0">
                <a:latin typeface="+mn-lt"/>
              </a:rPr>
              <a:t>Any person under the age of 18 (CRC, Art. 1)</a:t>
            </a:r>
          </a:p>
        </p:txBody>
      </p:sp>
      <p:sp>
        <p:nvSpPr>
          <p:cNvPr id="3" name="Google Shape;258;p19">
            <a:extLst>
              <a:ext uri="{FF2B5EF4-FFF2-40B4-BE49-F238E27FC236}">
                <a16:creationId xmlns:a16="http://schemas.microsoft.com/office/drawing/2014/main" id="{D90A56AE-2AEB-BCD4-910B-9EB4FD909D68}"/>
              </a:ext>
            </a:extLst>
          </p:cNvPr>
          <p:cNvSpPr txBox="1"/>
          <p:nvPr/>
        </p:nvSpPr>
        <p:spPr>
          <a:xfrm>
            <a:off x="2644251" y="1412987"/>
            <a:ext cx="3794649"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dirty="0">
                <a:latin typeface="+mn-lt"/>
              </a:rPr>
              <a:t>Unaccompanied children</a:t>
            </a:r>
          </a:p>
          <a:p>
            <a:pPr marL="0" marR="0" lvl="0" indent="0" algn="l" rtl="0">
              <a:spcBef>
                <a:spcPts val="0"/>
              </a:spcBef>
              <a:spcAft>
                <a:spcPts val="0"/>
              </a:spcAft>
              <a:buNone/>
            </a:pPr>
            <a:endParaRPr lang="en-US" sz="1800" b="1" i="0" dirty="0">
              <a:latin typeface="+mn-lt"/>
            </a:endParaRPr>
          </a:p>
          <a:p>
            <a:r>
              <a:rPr lang="en-US" sz="1800" dirty="0">
                <a:latin typeface="+mn-lt"/>
              </a:rPr>
              <a:t>Separated from both parents, AND other relatives, AND are not being cared for by an adult, who by law or custom, is responsible for doing so </a:t>
            </a:r>
          </a:p>
        </p:txBody>
      </p:sp>
      <p:sp>
        <p:nvSpPr>
          <p:cNvPr id="4" name="Google Shape;258;p19">
            <a:extLst>
              <a:ext uri="{FF2B5EF4-FFF2-40B4-BE49-F238E27FC236}">
                <a16:creationId xmlns:a16="http://schemas.microsoft.com/office/drawing/2014/main" id="{2FF6E0E7-4CF9-6E95-A39E-302AE441C1CD}"/>
              </a:ext>
            </a:extLst>
          </p:cNvPr>
          <p:cNvSpPr txBox="1"/>
          <p:nvPr/>
        </p:nvSpPr>
        <p:spPr>
          <a:xfrm>
            <a:off x="6644470" y="1412987"/>
            <a:ext cx="5128368"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dirty="0">
                <a:latin typeface="+mn-lt"/>
              </a:rPr>
              <a:t>Separated children</a:t>
            </a:r>
          </a:p>
          <a:p>
            <a:pPr marL="0" marR="0" lvl="0" indent="0" algn="l" rtl="0">
              <a:spcBef>
                <a:spcPts val="0"/>
              </a:spcBef>
              <a:spcAft>
                <a:spcPts val="0"/>
              </a:spcAft>
              <a:buNone/>
            </a:pPr>
            <a:endParaRPr lang="en-US" sz="1800" dirty="0">
              <a:latin typeface="+mn-lt"/>
            </a:endParaRPr>
          </a:p>
          <a:p>
            <a:pPr marL="0" marR="0" lvl="0" indent="0" algn="l" rtl="0">
              <a:lnSpc>
                <a:spcPct val="100000"/>
              </a:lnSpc>
              <a:spcBef>
                <a:spcPts val="0"/>
              </a:spcBef>
              <a:spcAft>
                <a:spcPts val="0"/>
              </a:spcAft>
              <a:buClr>
                <a:schemeClr val="dk1"/>
              </a:buClr>
              <a:buSzPts val="2400"/>
              <a:buFont typeface="Calibri"/>
              <a:buNone/>
            </a:pPr>
            <a:r>
              <a:rPr lang="en-US" sz="1800" dirty="0">
                <a:latin typeface="+mn-lt"/>
              </a:rPr>
              <a:t>Those separated from both parents, or from previous legal or customary primary caregiver, but not necessarily from other relative. These may, therefore, include children accompanied by other adult family members</a:t>
            </a:r>
          </a:p>
        </p:txBody>
      </p:sp>
      <p:sp>
        <p:nvSpPr>
          <p:cNvPr id="5" name="Google Shape;258;p19">
            <a:extLst>
              <a:ext uri="{FF2B5EF4-FFF2-40B4-BE49-F238E27FC236}">
                <a16:creationId xmlns:a16="http://schemas.microsoft.com/office/drawing/2014/main" id="{93231917-3017-6FB7-7A22-8B7A98C920B5}"/>
              </a:ext>
            </a:extLst>
          </p:cNvPr>
          <p:cNvSpPr txBox="1"/>
          <p:nvPr/>
        </p:nvSpPr>
        <p:spPr>
          <a:xfrm>
            <a:off x="2644251" y="3654306"/>
            <a:ext cx="3794649"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dirty="0">
                <a:latin typeface="+mn-lt"/>
              </a:rPr>
              <a:t>Child Headed Households (CHH)</a:t>
            </a:r>
          </a:p>
          <a:p>
            <a:pPr marL="0" marR="0" lvl="0" indent="0" algn="l" rtl="0">
              <a:spcBef>
                <a:spcPts val="0"/>
              </a:spcBef>
              <a:spcAft>
                <a:spcPts val="0"/>
              </a:spcAft>
              <a:buNone/>
            </a:pPr>
            <a:endParaRPr lang="en-US" sz="1800" dirty="0">
              <a:latin typeface="+mn-lt"/>
            </a:endParaRPr>
          </a:p>
          <a:p>
            <a:pPr marL="0" marR="0" lvl="0" indent="0" algn="l" rtl="0">
              <a:lnSpc>
                <a:spcPct val="100000"/>
              </a:lnSpc>
              <a:spcBef>
                <a:spcPts val="0"/>
              </a:spcBef>
              <a:spcAft>
                <a:spcPts val="0"/>
              </a:spcAft>
              <a:buClr>
                <a:schemeClr val="dk1"/>
              </a:buClr>
              <a:buSzPts val="2400"/>
              <a:buFont typeface="Calibri"/>
              <a:buNone/>
            </a:pPr>
            <a:r>
              <a:rPr lang="en-US" sz="1800" dirty="0">
                <a:latin typeface="+mn-lt"/>
              </a:rPr>
              <a:t>A household in which a child or children (typically an older sibling) assumes the primary, day-to-day responsibility for running the household, and providing and caring for those within it</a:t>
            </a:r>
            <a:endParaRPr lang="en-US" sz="1800" dirty="0">
              <a:solidFill>
                <a:schemeClr val="dk1"/>
              </a:solidFill>
              <a:latin typeface="+mn-lt"/>
              <a:ea typeface="Calibri"/>
              <a:cs typeface="Calibri"/>
            </a:endParaRPr>
          </a:p>
        </p:txBody>
      </p:sp>
      <p:sp>
        <p:nvSpPr>
          <p:cNvPr id="6" name="Google Shape;258;p19">
            <a:extLst>
              <a:ext uri="{FF2B5EF4-FFF2-40B4-BE49-F238E27FC236}">
                <a16:creationId xmlns:a16="http://schemas.microsoft.com/office/drawing/2014/main" id="{12B96DB6-0499-6196-70FB-BB112AEF2CDA}"/>
              </a:ext>
            </a:extLst>
          </p:cNvPr>
          <p:cNvSpPr txBox="1"/>
          <p:nvPr/>
        </p:nvSpPr>
        <p:spPr>
          <a:xfrm>
            <a:off x="6644470" y="3654306"/>
            <a:ext cx="5128368"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dirty="0">
                <a:latin typeface="+mn-lt"/>
              </a:rPr>
              <a:t>Primary Caregiver</a:t>
            </a:r>
          </a:p>
          <a:p>
            <a:pPr marL="0" marR="0" lvl="0" indent="0" algn="l" rtl="0">
              <a:spcBef>
                <a:spcPts val="0"/>
              </a:spcBef>
              <a:spcAft>
                <a:spcPts val="0"/>
              </a:spcAft>
              <a:buNone/>
            </a:pPr>
            <a:endParaRPr lang="en-US" sz="1800" dirty="0">
              <a:latin typeface="+mn-lt"/>
            </a:endParaRPr>
          </a:p>
          <a:p>
            <a:pPr marL="0" marR="0" lvl="0" indent="0" algn="l" rtl="0">
              <a:spcBef>
                <a:spcPts val="0"/>
              </a:spcBef>
              <a:spcAft>
                <a:spcPts val="0"/>
              </a:spcAft>
              <a:buNone/>
            </a:pPr>
            <a:r>
              <a:rPr lang="en-US" sz="1800" dirty="0">
                <a:latin typeface="+mn-lt"/>
              </a:rPr>
              <a:t>An individual, community, or institution (including the State) with clear</a:t>
            </a:r>
          </a:p>
          <a:p>
            <a:pPr marL="0" marR="0" lvl="0" indent="0" algn="l" rtl="0">
              <a:spcBef>
                <a:spcPts val="0"/>
              </a:spcBef>
              <a:spcAft>
                <a:spcPts val="0"/>
              </a:spcAft>
              <a:buNone/>
            </a:pPr>
            <a:r>
              <a:rPr lang="en-US" sz="1800" dirty="0">
                <a:latin typeface="+mn-lt"/>
              </a:rPr>
              <a:t>responsibility (by custom or by law) for the well-being of the child. It most</a:t>
            </a:r>
          </a:p>
          <a:p>
            <a:pPr marL="0" marR="0" lvl="0" indent="0" algn="l" rtl="0">
              <a:spcBef>
                <a:spcPts val="0"/>
              </a:spcBef>
              <a:spcAft>
                <a:spcPts val="0"/>
              </a:spcAft>
              <a:buNone/>
            </a:pPr>
            <a:r>
              <a:rPr lang="en-US" sz="1800" dirty="0">
                <a:latin typeface="+mn-lt"/>
              </a:rPr>
              <a:t>often refers to a person with whom the child lives and who provides daily care to the child</a:t>
            </a:r>
          </a:p>
        </p:txBody>
      </p:sp>
      <p:sp>
        <p:nvSpPr>
          <p:cNvPr id="7" name="Google Shape;258;p19">
            <a:extLst>
              <a:ext uri="{FF2B5EF4-FFF2-40B4-BE49-F238E27FC236}">
                <a16:creationId xmlns:a16="http://schemas.microsoft.com/office/drawing/2014/main" id="{5AA9AEA3-6FF4-AFA0-1D34-E4A4A49F0A77}"/>
              </a:ext>
            </a:extLst>
          </p:cNvPr>
          <p:cNvSpPr txBox="1"/>
          <p:nvPr/>
        </p:nvSpPr>
        <p:spPr>
          <a:xfrm>
            <a:off x="520111" y="3654306"/>
            <a:ext cx="1854789"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latin typeface="+mn-lt"/>
              </a:rPr>
              <a:t>Orphan</a:t>
            </a:r>
            <a:endParaRPr lang="en-US" sz="1800" b="1" i="0" dirty="0">
              <a:latin typeface="+mn-lt"/>
            </a:endParaRPr>
          </a:p>
          <a:p>
            <a:pPr marL="0" marR="0" lvl="0" indent="0" algn="l" rtl="0">
              <a:spcBef>
                <a:spcPts val="0"/>
              </a:spcBef>
              <a:spcAft>
                <a:spcPts val="0"/>
              </a:spcAft>
              <a:buNone/>
            </a:pPr>
            <a:endParaRPr lang="en-US" sz="1800" dirty="0">
              <a:latin typeface="+mn-lt"/>
            </a:endParaRPr>
          </a:p>
          <a:p>
            <a:pPr>
              <a:buClr>
                <a:schemeClr val="dk1"/>
              </a:buClr>
              <a:buSzPts val="2400"/>
            </a:pPr>
            <a:r>
              <a:rPr lang="en-US" sz="1800" dirty="0">
                <a:latin typeface="+mn-lt"/>
              </a:rPr>
              <a:t>Child whose both parents are known to be dead.</a:t>
            </a:r>
          </a:p>
        </p:txBody>
      </p:sp>
      <p:grpSp>
        <p:nvGrpSpPr>
          <p:cNvPr id="23" name="Group 22">
            <a:extLst>
              <a:ext uri="{FF2B5EF4-FFF2-40B4-BE49-F238E27FC236}">
                <a16:creationId xmlns:a16="http://schemas.microsoft.com/office/drawing/2014/main" id="{1EB0271F-7F0A-B40B-3B65-2A46884BD7CE}"/>
              </a:ext>
            </a:extLst>
          </p:cNvPr>
          <p:cNvGrpSpPr/>
          <p:nvPr/>
        </p:nvGrpSpPr>
        <p:grpSpPr>
          <a:xfrm>
            <a:off x="10228983" y="337468"/>
            <a:ext cx="1587872" cy="1368854"/>
            <a:chOff x="10228983" y="337468"/>
            <a:chExt cx="1587872" cy="1368854"/>
          </a:xfrm>
        </p:grpSpPr>
        <p:sp>
          <p:nvSpPr>
            <p:cNvPr id="24" name="Hexagon 23">
              <a:extLst>
                <a:ext uri="{FF2B5EF4-FFF2-40B4-BE49-F238E27FC236}">
                  <a16:creationId xmlns:a16="http://schemas.microsoft.com/office/drawing/2014/main" id="{6A85EE35-F3F0-7A31-98F8-19A2C05CAEA8}"/>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25" name="Group 24">
              <a:extLst>
                <a:ext uri="{FF2B5EF4-FFF2-40B4-BE49-F238E27FC236}">
                  <a16:creationId xmlns:a16="http://schemas.microsoft.com/office/drawing/2014/main" id="{67DC6A6C-4CDB-B8A8-4A1E-00680186C947}"/>
                </a:ext>
              </a:extLst>
            </p:cNvPr>
            <p:cNvGrpSpPr/>
            <p:nvPr/>
          </p:nvGrpSpPr>
          <p:grpSpPr>
            <a:xfrm>
              <a:off x="10621771" y="762700"/>
              <a:ext cx="562136" cy="634675"/>
              <a:chOff x="760175" y="830142"/>
              <a:chExt cx="867619" cy="979579"/>
            </a:xfrm>
          </p:grpSpPr>
          <p:sp>
            <p:nvSpPr>
              <p:cNvPr id="29" name="Rectangle 28">
                <a:extLst>
                  <a:ext uri="{FF2B5EF4-FFF2-40B4-BE49-F238E27FC236}">
                    <a16:creationId xmlns:a16="http://schemas.microsoft.com/office/drawing/2014/main" id="{1BAFDBB1-38D3-3A09-E9A4-4EF1269813F1}"/>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7</a:t>
                </a:r>
              </a:p>
            </p:txBody>
          </p:sp>
          <p:sp>
            <p:nvSpPr>
              <p:cNvPr id="30" name="Rectangle 29">
                <a:extLst>
                  <a:ext uri="{FF2B5EF4-FFF2-40B4-BE49-F238E27FC236}">
                    <a16:creationId xmlns:a16="http://schemas.microsoft.com/office/drawing/2014/main" id="{577377D1-FDB1-B642-114B-0B225B048A31}"/>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6" name="Group 25">
              <a:extLst>
                <a:ext uri="{FF2B5EF4-FFF2-40B4-BE49-F238E27FC236}">
                  <a16:creationId xmlns:a16="http://schemas.microsoft.com/office/drawing/2014/main" id="{3780CC29-A35D-8A8F-C685-6DE6CD812C00}"/>
                </a:ext>
              </a:extLst>
            </p:cNvPr>
            <p:cNvGrpSpPr/>
            <p:nvPr/>
          </p:nvGrpSpPr>
          <p:grpSpPr>
            <a:xfrm>
              <a:off x="11325415" y="762701"/>
              <a:ext cx="182192" cy="634674"/>
              <a:chOff x="2121762" y="2323619"/>
              <a:chExt cx="200378" cy="825210"/>
            </a:xfrm>
          </p:grpSpPr>
          <p:sp>
            <p:nvSpPr>
              <p:cNvPr id="27" name="Isosceles Triangle 26">
                <a:extLst>
                  <a:ext uri="{FF2B5EF4-FFF2-40B4-BE49-F238E27FC236}">
                    <a16:creationId xmlns:a16="http://schemas.microsoft.com/office/drawing/2014/main" id="{06C5FC11-52F2-A3D3-0B7D-92F30B75EF85}"/>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Rectangle 27">
                <a:extLst>
                  <a:ext uri="{FF2B5EF4-FFF2-40B4-BE49-F238E27FC236}">
                    <a16:creationId xmlns:a16="http://schemas.microsoft.com/office/drawing/2014/main" id="{DD158812-B260-E483-77CB-EAD856A203F8}"/>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223"/>
        <p:cNvGrpSpPr/>
        <p:nvPr/>
      </p:nvGrpSpPr>
      <p:grpSpPr>
        <a:xfrm>
          <a:off x="0" y="0"/>
          <a:ext cx="0" cy="0"/>
          <a:chOff x="0" y="0"/>
          <a:chExt cx="0" cy="0"/>
        </a:xfrm>
      </p:grpSpPr>
      <p:sp>
        <p:nvSpPr>
          <p:cNvPr id="21" name="Title 72">
            <a:extLst>
              <a:ext uri="{FF2B5EF4-FFF2-40B4-BE49-F238E27FC236}">
                <a16:creationId xmlns:a16="http://schemas.microsoft.com/office/drawing/2014/main" id="{B4EF6EFF-882D-586A-0898-B03D7BABA98F}"/>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CA" sz="5400" b="1" dirty="0">
                <a:solidFill>
                  <a:schemeClr val="bg1">
                    <a:lumMod val="75000"/>
                  </a:schemeClr>
                </a:solidFill>
                <a:latin typeface="Garamond"/>
              </a:rPr>
              <a:t>Extra slide for facilitator notes</a:t>
            </a:r>
            <a:endParaRPr lang="en-CA" sz="5400" b="1" dirty="0">
              <a:solidFill>
                <a:schemeClr val="bg1">
                  <a:lumMod val="75000"/>
                </a:schemeClr>
              </a:solidFill>
            </a:endParaRPr>
          </a:p>
        </p:txBody>
      </p:sp>
    </p:spTree>
    <p:extLst>
      <p:ext uri="{BB962C8B-B14F-4D97-AF65-F5344CB8AC3E}">
        <p14:creationId xmlns:p14="http://schemas.microsoft.com/office/powerpoint/2010/main" val="884497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46" name="Speech Bubble: Rectangle with Corners Rounded 45">
            <a:extLst>
              <a:ext uri="{FF2B5EF4-FFF2-40B4-BE49-F238E27FC236}">
                <a16:creationId xmlns:a16="http://schemas.microsoft.com/office/drawing/2014/main" id="{B40D7150-4006-B111-4BE3-AF5A4CD5BAF3}"/>
              </a:ext>
            </a:extLst>
          </p:cNvPr>
          <p:cNvSpPr/>
          <p:nvPr/>
        </p:nvSpPr>
        <p:spPr>
          <a:xfrm>
            <a:off x="5536914" y="2397747"/>
            <a:ext cx="4940300" cy="2550544"/>
          </a:xfrm>
          <a:prstGeom prst="wedgeRoundRectCallout">
            <a:avLst>
              <a:gd name="adj1" fmla="val -63249"/>
              <a:gd name="adj2" fmla="val -17361"/>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8" name="Google Shape;238;p18"/>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t>Unaccompanied or separated?</a:t>
            </a:r>
            <a:endParaRPr dirty="0"/>
          </a:p>
        </p:txBody>
      </p:sp>
      <p:sp>
        <p:nvSpPr>
          <p:cNvPr id="3" name="Google Shape;114;p9">
            <a:extLst>
              <a:ext uri="{FF2B5EF4-FFF2-40B4-BE49-F238E27FC236}">
                <a16:creationId xmlns:a16="http://schemas.microsoft.com/office/drawing/2014/main" id="{98D5BFEB-7CD7-CF52-7EB0-056E1B53C34E}"/>
              </a:ext>
            </a:extLst>
          </p:cNvPr>
          <p:cNvSpPr txBox="1"/>
          <p:nvPr/>
        </p:nvSpPr>
        <p:spPr>
          <a:xfrm>
            <a:off x="794079" y="1219596"/>
            <a:ext cx="1559124" cy="36933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n-US" sz="1800" b="1" i="0" u="none" strike="noStrike" cap="none" dirty="0">
                <a:solidFill>
                  <a:schemeClr val="accent2">
                    <a:lumMod val="75000"/>
                  </a:schemeClr>
                </a:solidFill>
                <a:latin typeface="Arial"/>
                <a:ea typeface="Arial"/>
                <a:cs typeface="Arial"/>
                <a:sym typeface="Arial"/>
              </a:rPr>
              <a:t>5 minutes  </a:t>
            </a:r>
            <a:endParaRPr b="1" dirty="0">
              <a:solidFill>
                <a:schemeClr val="accent2">
                  <a:lumMod val="75000"/>
                </a:schemeClr>
              </a:solidFill>
            </a:endParaRPr>
          </a:p>
        </p:txBody>
      </p:sp>
      <p:sp>
        <p:nvSpPr>
          <p:cNvPr id="4" name="Oval 3">
            <a:extLst>
              <a:ext uri="{FF2B5EF4-FFF2-40B4-BE49-F238E27FC236}">
                <a16:creationId xmlns:a16="http://schemas.microsoft.com/office/drawing/2014/main" id="{756AB3B3-04D8-171C-4026-4BBB650917B5}"/>
              </a:ext>
            </a:extLst>
          </p:cNvPr>
          <p:cNvSpPr/>
          <p:nvPr/>
        </p:nvSpPr>
        <p:spPr>
          <a:xfrm>
            <a:off x="6289698" y="3025425"/>
            <a:ext cx="495300" cy="49530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Oval 4">
            <a:extLst>
              <a:ext uri="{FF2B5EF4-FFF2-40B4-BE49-F238E27FC236}">
                <a16:creationId xmlns:a16="http://schemas.microsoft.com/office/drawing/2014/main" id="{5536C205-7BC4-93D5-0E5B-3CA4CCAC9479}"/>
              </a:ext>
            </a:extLst>
          </p:cNvPr>
          <p:cNvSpPr/>
          <p:nvPr/>
        </p:nvSpPr>
        <p:spPr>
          <a:xfrm>
            <a:off x="6289698" y="3959351"/>
            <a:ext cx="495300" cy="49530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Google Shape;239;p18">
            <a:extLst>
              <a:ext uri="{FF2B5EF4-FFF2-40B4-BE49-F238E27FC236}">
                <a16:creationId xmlns:a16="http://schemas.microsoft.com/office/drawing/2014/main" id="{078E6179-2C53-1E90-FE0A-A3368FC077D9}"/>
              </a:ext>
            </a:extLst>
          </p:cNvPr>
          <p:cNvSpPr txBox="1"/>
          <p:nvPr/>
        </p:nvSpPr>
        <p:spPr>
          <a:xfrm>
            <a:off x="7257238" y="3042263"/>
            <a:ext cx="265196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Calibri"/>
              <a:buNone/>
            </a:pPr>
            <a:r>
              <a:rPr lang="en-CA" sz="2400" b="1" i="0" u="none" strike="noStrike" cap="none" dirty="0">
                <a:solidFill>
                  <a:schemeClr val="accent2">
                    <a:lumMod val="75000"/>
                  </a:schemeClr>
                </a:solidFill>
                <a:latin typeface="Arial"/>
                <a:ea typeface="Arial"/>
                <a:cs typeface="Arial"/>
                <a:sym typeface="Arial"/>
              </a:rPr>
              <a:t>Unaccompanied</a:t>
            </a:r>
            <a:endParaRPr sz="2400" b="1" i="0" u="none" strike="noStrike" cap="none" dirty="0">
              <a:solidFill>
                <a:schemeClr val="accent2">
                  <a:lumMod val="75000"/>
                </a:schemeClr>
              </a:solidFill>
              <a:latin typeface="Arial"/>
              <a:ea typeface="Arial"/>
              <a:cs typeface="Arial"/>
              <a:sym typeface="Arial"/>
            </a:endParaRPr>
          </a:p>
        </p:txBody>
      </p:sp>
      <p:sp>
        <p:nvSpPr>
          <p:cNvPr id="8" name="Google Shape;239;p18">
            <a:extLst>
              <a:ext uri="{FF2B5EF4-FFF2-40B4-BE49-F238E27FC236}">
                <a16:creationId xmlns:a16="http://schemas.microsoft.com/office/drawing/2014/main" id="{1F8A9017-559B-A46C-2E2D-0AEB3A541EBC}"/>
              </a:ext>
            </a:extLst>
          </p:cNvPr>
          <p:cNvSpPr txBox="1"/>
          <p:nvPr/>
        </p:nvSpPr>
        <p:spPr>
          <a:xfrm>
            <a:off x="7257238" y="3993027"/>
            <a:ext cx="265196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Calibri"/>
              <a:buNone/>
            </a:pPr>
            <a:r>
              <a:rPr lang="en-CA" sz="2400" b="1" i="0" u="none" strike="noStrike" cap="none" dirty="0">
                <a:solidFill>
                  <a:schemeClr val="accent2">
                    <a:lumMod val="75000"/>
                  </a:schemeClr>
                </a:solidFill>
                <a:latin typeface="Arial"/>
                <a:ea typeface="Arial"/>
                <a:cs typeface="Arial"/>
                <a:sym typeface="Arial"/>
              </a:rPr>
              <a:t>Separated</a:t>
            </a:r>
            <a:endParaRPr sz="2400" b="1" i="0" u="none" strike="noStrike" cap="none" dirty="0">
              <a:solidFill>
                <a:schemeClr val="accent2">
                  <a:lumMod val="75000"/>
                </a:schemeClr>
              </a:solidFill>
              <a:latin typeface="Arial"/>
              <a:ea typeface="Arial"/>
              <a:cs typeface="Arial"/>
              <a:sym typeface="Arial"/>
            </a:endParaRPr>
          </a:p>
        </p:txBody>
      </p:sp>
      <p:grpSp>
        <p:nvGrpSpPr>
          <p:cNvPr id="29" name="Group 28">
            <a:extLst>
              <a:ext uri="{FF2B5EF4-FFF2-40B4-BE49-F238E27FC236}">
                <a16:creationId xmlns:a16="http://schemas.microsoft.com/office/drawing/2014/main" id="{9BCEACC9-DB08-96EB-CE77-D46F7C9A0091}"/>
              </a:ext>
            </a:extLst>
          </p:cNvPr>
          <p:cNvGrpSpPr/>
          <p:nvPr/>
        </p:nvGrpSpPr>
        <p:grpSpPr>
          <a:xfrm>
            <a:off x="1406395" y="2424777"/>
            <a:ext cx="3117292" cy="2576395"/>
            <a:chOff x="7499908" y="4900577"/>
            <a:chExt cx="997752" cy="824627"/>
          </a:xfrm>
        </p:grpSpPr>
        <p:grpSp>
          <p:nvGrpSpPr>
            <p:cNvPr id="30" name="Group 29">
              <a:extLst>
                <a:ext uri="{FF2B5EF4-FFF2-40B4-BE49-F238E27FC236}">
                  <a16:creationId xmlns:a16="http://schemas.microsoft.com/office/drawing/2014/main" id="{3A1B2D57-8178-01E3-98E4-4D401BC10B13}"/>
                </a:ext>
              </a:extLst>
            </p:cNvPr>
            <p:cNvGrpSpPr/>
            <p:nvPr/>
          </p:nvGrpSpPr>
          <p:grpSpPr>
            <a:xfrm>
              <a:off x="7499908" y="4900577"/>
              <a:ext cx="997752" cy="824627"/>
              <a:chOff x="5957706" y="3325646"/>
              <a:chExt cx="2611796" cy="1892062"/>
            </a:xfrm>
            <a:solidFill>
              <a:schemeClr val="accent4"/>
            </a:solidFill>
          </p:grpSpPr>
          <p:sp>
            <p:nvSpPr>
              <p:cNvPr id="34" name="Rectangle: Rounded Corners 33">
                <a:extLst>
                  <a:ext uri="{FF2B5EF4-FFF2-40B4-BE49-F238E27FC236}">
                    <a16:creationId xmlns:a16="http://schemas.microsoft.com/office/drawing/2014/main" id="{04A0CA27-9B15-1528-76A2-7497E15180B8}"/>
                  </a:ext>
                </a:extLst>
              </p:cNvPr>
              <p:cNvSpPr/>
              <p:nvPr/>
            </p:nvSpPr>
            <p:spPr>
              <a:xfrm>
                <a:off x="5957706" y="3547504"/>
                <a:ext cx="2611796" cy="167020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dirty="0">
                  <a:solidFill>
                    <a:schemeClr val="bg1"/>
                  </a:solidFill>
                  <a:latin typeface="Helvetica Neue"/>
                </a:endParaRPr>
              </a:p>
            </p:txBody>
          </p:sp>
          <p:sp>
            <p:nvSpPr>
              <p:cNvPr id="35" name="Rectangle: Top Corners Rounded 34">
                <a:extLst>
                  <a:ext uri="{FF2B5EF4-FFF2-40B4-BE49-F238E27FC236}">
                    <a16:creationId xmlns:a16="http://schemas.microsoft.com/office/drawing/2014/main" id="{7CE3341C-4346-1397-0B2B-752F409F262A}"/>
                  </a:ext>
                </a:extLst>
              </p:cNvPr>
              <p:cNvSpPr/>
              <p:nvPr/>
            </p:nvSpPr>
            <p:spPr>
              <a:xfrm>
                <a:off x="5957706" y="3325646"/>
                <a:ext cx="538650" cy="515820"/>
              </a:xfrm>
              <a:prstGeom prst="round2SameRect">
                <a:avLst/>
              </a:prstGeom>
              <a:solidFill>
                <a:schemeClr val="accent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bg1"/>
                  </a:solidFill>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5B9943E0-24B3-0B4C-8B16-4C0CDE09FE42}"/>
                </a:ext>
              </a:extLst>
            </p:cNvPr>
            <p:cNvGrpSpPr/>
            <p:nvPr/>
          </p:nvGrpSpPr>
          <p:grpSpPr>
            <a:xfrm>
              <a:off x="7871183" y="5154803"/>
              <a:ext cx="316610" cy="462618"/>
              <a:chOff x="8661923" y="4758813"/>
              <a:chExt cx="825538" cy="1206243"/>
            </a:xfrm>
            <a:solidFill>
              <a:schemeClr val="bg1"/>
            </a:solidFill>
          </p:grpSpPr>
          <p:sp>
            <p:nvSpPr>
              <p:cNvPr id="32" name="Circle: Hollow 31">
                <a:extLst>
                  <a:ext uri="{FF2B5EF4-FFF2-40B4-BE49-F238E27FC236}">
                    <a16:creationId xmlns:a16="http://schemas.microsoft.com/office/drawing/2014/main" id="{D70B2537-5728-4118-00D7-02AEBABE9B34}"/>
                  </a:ext>
                </a:extLst>
              </p:cNvPr>
              <p:cNvSpPr/>
              <p:nvPr/>
            </p:nvSpPr>
            <p:spPr>
              <a:xfrm>
                <a:off x="8661923" y="4758813"/>
                <a:ext cx="825538" cy="845574"/>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33" name="Rectangle: Rounded Corners 32">
                <a:extLst>
                  <a:ext uri="{FF2B5EF4-FFF2-40B4-BE49-F238E27FC236}">
                    <a16:creationId xmlns:a16="http://schemas.microsoft.com/office/drawing/2014/main" id="{CFEF80BD-EC08-EA59-809D-D82E920AEB97}"/>
                  </a:ext>
                </a:extLst>
              </p:cNvPr>
              <p:cNvSpPr/>
              <p:nvPr/>
            </p:nvSpPr>
            <p:spPr>
              <a:xfrm rot="1978244">
                <a:off x="8694854" y="5424756"/>
                <a:ext cx="193867" cy="5403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grpSp>
        <p:nvGrpSpPr>
          <p:cNvPr id="10" name="Group 9">
            <a:extLst>
              <a:ext uri="{FF2B5EF4-FFF2-40B4-BE49-F238E27FC236}">
                <a16:creationId xmlns:a16="http://schemas.microsoft.com/office/drawing/2014/main" id="{C0F17661-F977-5804-FFA7-E26720A42000}"/>
              </a:ext>
            </a:extLst>
          </p:cNvPr>
          <p:cNvGrpSpPr/>
          <p:nvPr/>
        </p:nvGrpSpPr>
        <p:grpSpPr>
          <a:xfrm>
            <a:off x="10228983" y="337468"/>
            <a:ext cx="1587872" cy="1368854"/>
            <a:chOff x="10228983" y="337468"/>
            <a:chExt cx="1587872" cy="1368854"/>
          </a:xfrm>
        </p:grpSpPr>
        <p:sp>
          <p:nvSpPr>
            <p:cNvPr id="11" name="Hexagon 10">
              <a:extLst>
                <a:ext uri="{FF2B5EF4-FFF2-40B4-BE49-F238E27FC236}">
                  <a16:creationId xmlns:a16="http://schemas.microsoft.com/office/drawing/2014/main" id="{FE0C37EC-DDF5-4745-3CB6-98AE477F9740}"/>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12" name="Group 11">
              <a:extLst>
                <a:ext uri="{FF2B5EF4-FFF2-40B4-BE49-F238E27FC236}">
                  <a16:creationId xmlns:a16="http://schemas.microsoft.com/office/drawing/2014/main" id="{7570AC57-A065-096A-012F-12428C497969}"/>
                </a:ext>
              </a:extLst>
            </p:cNvPr>
            <p:cNvGrpSpPr/>
            <p:nvPr/>
          </p:nvGrpSpPr>
          <p:grpSpPr>
            <a:xfrm>
              <a:off x="10621771" y="762700"/>
              <a:ext cx="562136" cy="634675"/>
              <a:chOff x="760175" y="830142"/>
              <a:chExt cx="867619" cy="979579"/>
            </a:xfrm>
          </p:grpSpPr>
          <p:sp>
            <p:nvSpPr>
              <p:cNvPr id="16" name="Rectangle 15">
                <a:extLst>
                  <a:ext uri="{FF2B5EF4-FFF2-40B4-BE49-F238E27FC236}">
                    <a16:creationId xmlns:a16="http://schemas.microsoft.com/office/drawing/2014/main" id="{06AC049A-C59C-A7BF-D892-D1DBBE98733C}"/>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8</a:t>
                </a:r>
              </a:p>
            </p:txBody>
          </p:sp>
          <p:sp>
            <p:nvSpPr>
              <p:cNvPr id="17" name="Rectangle 16">
                <a:extLst>
                  <a:ext uri="{FF2B5EF4-FFF2-40B4-BE49-F238E27FC236}">
                    <a16:creationId xmlns:a16="http://schemas.microsoft.com/office/drawing/2014/main" id="{9112C2E2-89AC-FD51-C586-1F485341BBEF}"/>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3" name="Group 12">
              <a:extLst>
                <a:ext uri="{FF2B5EF4-FFF2-40B4-BE49-F238E27FC236}">
                  <a16:creationId xmlns:a16="http://schemas.microsoft.com/office/drawing/2014/main" id="{B9B64A6A-6737-C159-BF04-EE71F6D32DA8}"/>
                </a:ext>
              </a:extLst>
            </p:cNvPr>
            <p:cNvGrpSpPr/>
            <p:nvPr/>
          </p:nvGrpSpPr>
          <p:grpSpPr>
            <a:xfrm>
              <a:off x="11325415" y="762701"/>
              <a:ext cx="182192" cy="634674"/>
              <a:chOff x="2121762" y="2323619"/>
              <a:chExt cx="200378" cy="825210"/>
            </a:xfrm>
          </p:grpSpPr>
          <p:sp>
            <p:nvSpPr>
              <p:cNvPr id="14" name="Isosceles Triangle 13">
                <a:extLst>
                  <a:ext uri="{FF2B5EF4-FFF2-40B4-BE49-F238E27FC236}">
                    <a16:creationId xmlns:a16="http://schemas.microsoft.com/office/drawing/2014/main" id="{556E941B-77E1-1AD3-73A2-B73ADD4AD098}"/>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a:extLst>
                  <a:ext uri="{FF2B5EF4-FFF2-40B4-BE49-F238E27FC236}">
                    <a16:creationId xmlns:a16="http://schemas.microsoft.com/office/drawing/2014/main" id="{1119A23A-E6FA-E030-0BD4-AA6B6B0E26C9}"/>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grpSp>
        <p:nvGrpSpPr>
          <p:cNvPr id="18" name="Group 17">
            <a:extLst>
              <a:ext uri="{FF2B5EF4-FFF2-40B4-BE49-F238E27FC236}">
                <a16:creationId xmlns:a16="http://schemas.microsoft.com/office/drawing/2014/main" id="{B312558D-7423-6127-D84A-61D32ADC30EB}"/>
              </a:ext>
            </a:extLst>
          </p:cNvPr>
          <p:cNvGrpSpPr/>
          <p:nvPr/>
        </p:nvGrpSpPr>
        <p:grpSpPr>
          <a:xfrm>
            <a:off x="357066" y="1224523"/>
            <a:ext cx="369332" cy="369332"/>
            <a:chOff x="6784825" y="4717805"/>
            <a:chExt cx="1170980" cy="1170980"/>
          </a:xfrm>
        </p:grpSpPr>
        <p:sp>
          <p:nvSpPr>
            <p:cNvPr id="19" name="Oval 18">
              <a:extLst>
                <a:ext uri="{FF2B5EF4-FFF2-40B4-BE49-F238E27FC236}">
                  <a16:creationId xmlns:a16="http://schemas.microsoft.com/office/drawing/2014/main" id="{3ED6FBA5-13D5-4034-F889-5F29C5D04CA9}"/>
                </a:ext>
              </a:extLst>
            </p:cNvPr>
            <p:cNvSpPr/>
            <p:nvPr/>
          </p:nvSpPr>
          <p:spPr>
            <a:xfrm>
              <a:off x="6784825" y="4717805"/>
              <a:ext cx="1170980" cy="1170980"/>
            </a:xfrm>
            <a:prstGeom prst="ellipse">
              <a:avLst/>
            </a:prstGeom>
            <a:solidFill>
              <a:schemeClr val="accent2">
                <a:lumMod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Oval 19">
              <a:extLst>
                <a:ext uri="{FF2B5EF4-FFF2-40B4-BE49-F238E27FC236}">
                  <a16:creationId xmlns:a16="http://schemas.microsoft.com/office/drawing/2014/main" id="{A72271CA-1BDA-3970-3EF4-8E3A7F42A88E}"/>
                </a:ext>
              </a:extLst>
            </p:cNvPr>
            <p:cNvSpPr/>
            <p:nvPr/>
          </p:nvSpPr>
          <p:spPr>
            <a:xfrm>
              <a:off x="7276868" y="5237982"/>
              <a:ext cx="189079" cy="1890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6" name="Rectangle 35">
              <a:extLst>
                <a:ext uri="{FF2B5EF4-FFF2-40B4-BE49-F238E27FC236}">
                  <a16:creationId xmlns:a16="http://schemas.microsoft.com/office/drawing/2014/main" id="{BF174FBA-6F62-642B-EDCD-9EAF301047C6}"/>
                </a:ext>
              </a:extLst>
            </p:cNvPr>
            <p:cNvSpPr/>
            <p:nvPr/>
          </p:nvSpPr>
          <p:spPr>
            <a:xfrm rot="16200000">
              <a:off x="7134823" y="5040376"/>
              <a:ext cx="464812" cy="113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7" name="Rectangle 36">
              <a:extLst>
                <a:ext uri="{FF2B5EF4-FFF2-40B4-BE49-F238E27FC236}">
                  <a16:creationId xmlns:a16="http://schemas.microsoft.com/office/drawing/2014/main" id="{EAF400F1-2842-EF6E-FA6B-F8CC219F5F9A}"/>
                </a:ext>
              </a:extLst>
            </p:cNvPr>
            <p:cNvSpPr/>
            <p:nvPr/>
          </p:nvSpPr>
          <p:spPr>
            <a:xfrm rot="13453060">
              <a:off x="7365088" y="5440995"/>
              <a:ext cx="331413" cy="109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9"/>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latin typeface="Arial"/>
                <a:ea typeface="Arial"/>
                <a:cs typeface="Arial"/>
                <a:sym typeface="Arial"/>
              </a:rPr>
              <a:t>Session closing</a:t>
            </a:r>
            <a:endParaRPr dirty="0"/>
          </a:p>
        </p:txBody>
      </p:sp>
      <p:sp>
        <p:nvSpPr>
          <p:cNvPr id="256" name="Google Shape;256;p19"/>
          <p:cNvSpPr/>
          <p:nvPr/>
        </p:nvSpPr>
        <p:spPr>
          <a:xfrm>
            <a:off x="2425261" y="2093223"/>
            <a:ext cx="1051560" cy="1051560"/>
          </a:xfrm>
          <a:prstGeom prst="star5">
            <a:avLst>
              <a:gd name="adj" fmla="val 28143"/>
              <a:gd name="hf" fmla="val 105146"/>
              <a:gd name="vf" fmla="val 110557"/>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57" name="Google Shape;257;p19"/>
          <p:cNvSpPr/>
          <p:nvPr/>
        </p:nvSpPr>
        <p:spPr>
          <a:xfrm>
            <a:off x="8239298" y="2093223"/>
            <a:ext cx="1051560" cy="1051560"/>
          </a:xfrm>
          <a:prstGeom prst="star5">
            <a:avLst>
              <a:gd name="adj" fmla="val 28143"/>
              <a:gd name="hf" fmla="val 105146"/>
              <a:gd name="vf" fmla="val 110557"/>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58" name="Google Shape;258;p19"/>
          <p:cNvSpPr txBox="1"/>
          <p:nvPr/>
        </p:nvSpPr>
        <p:spPr>
          <a:xfrm>
            <a:off x="1028111" y="3713218"/>
            <a:ext cx="4801189" cy="981382"/>
          </a:xfrm>
          <a:prstGeom prst="rect">
            <a:avLst/>
          </a:prstGeom>
          <a:noFill/>
          <a:ln>
            <a:noFill/>
          </a:ln>
        </p:spPr>
        <p:txBody>
          <a:bodyPr spcFirstLastPara="1" wrap="square" lIns="91425" tIns="45700" rIns="91425" bIns="45700" anchor="t" anchorCtr="0">
            <a:spAutoFit/>
          </a:bodyPr>
          <a:lstStyle/>
          <a:p>
            <a:pPr>
              <a:lnSpc>
                <a:spcPct val="107000"/>
              </a:lnSpc>
              <a:buSzPts val="2400"/>
            </a:pPr>
            <a:r>
              <a:rPr lang="en-US" sz="1800" dirty="0"/>
              <a:t>Unaccompanied</a:t>
            </a:r>
            <a:r>
              <a:rPr lang="en-US" sz="1800" b="0" i="0" u="none" strike="noStrike" cap="none" dirty="0">
                <a:solidFill>
                  <a:srgbClr val="000000"/>
                </a:solidFill>
                <a:latin typeface="Arial"/>
                <a:ea typeface="Arial"/>
                <a:cs typeface="Arial"/>
                <a:sym typeface="Arial"/>
              </a:rPr>
              <a:t> and separated children can be </a:t>
            </a:r>
            <a:r>
              <a:rPr lang="en-US" sz="1800" dirty="0"/>
              <a:t>at higher risk of experiencing protection concerns due to their situation.</a:t>
            </a:r>
            <a:endParaRPr lang="en-US" sz="1800" b="0" i="0" u="none" cap="none" dirty="0">
              <a:latin typeface="Arial"/>
              <a:ea typeface="Arial"/>
              <a:cs typeface="Arial"/>
            </a:endParaRPr>
          </a:p>
        </p:txBody>
      </p:sp>
      <p:sp>
        <p:nvSpPr>
          <p:cNvPr id="259" name="Google Shape;259;p19"/>
          <p:cNvSpPr txBox="1"/>
          <p:nvPr/>
        </p:nvSpPr>
        <p:spPr>
          <a:xfrm>
            <a:off x="6179204" y="3713218"/>
            <a:ext cx="5171748" cy="1277745"/>
          </a:xfrm>
          <a:prstGeom prst="rect">
            <a:avLst/>
          </a:prstGeom>
          <a:noFill/>
          <a:ln>
            <a:noFill/>
          </a:ln>
        </p:spPr>
        <p:txBody>
          <a:bodyPr spcFirstLastPara="1" wrap="square" lIns="91425" tIns="45700" rIns="91425" bIns="45700" anchor="t" anchorCtr="0">
            <a:spAutoFit/>
          </a:bodyPr>
          <a:lstStyle/>
          <a:p>
            <a:pPr>
              <a:lnSpc>
                <a:spcPct val="107000"/>
              </a:lnSpc>
              <a:buSzPts val="2400"/>
            </a:pPr>
            <a:r>
              <a:rPr lang="en-US" sz="1800" b="0" i="0" u="none" strike="noStrike" cap="none" dirty="0">
                <a:solidFill>
                  <a:srgbClr val="000000"/>
                </a:solidFill>
                <a:latin typeface="Arial"/>
                <a:ea typeface="Arial"/>
                <a:cs typeface="Arial"/>
                <a:sym typeface="Arial"/>
              </a:rPr>
              <a:t>Family separation should not be regarded as a ‘stand alone’ issue, but must be considered as one characteristic among a range of others, </a:t>
            </a:r>
            <a:r>
              <a:rPr lang="en-US" sz="1800" dirty="0"/>
              <a:t>that is </a:t>
            </a:r>
            <a:r>
              <a:rPr lang="en-US" sz="1800" b="0" i="0" u="none" strike="noStrike" cap="none" dirty="0">
                <a:solidFill>
                  <a:srgbClr val="000000"/>
                </a:solidFill>
                <a:latin typeface="Arial"/>
                <a:ea typeface="Arial"/>
                <a:cs typeface="Arial"/>
                <a:sym typeface="Arial"/>
              </a:rPr>
              <a:t>part of a </a:t>
            </a:r>
            <a:r>
              <a:rPr lang="en-US" sz="1800" dirty="0"/>
              <a:t>comprehensive</a:t>
            </a:r>
            <a:r>
              <a:rPr lang="en-US" sz="1800" b="0" i="0" u="none" strike="noStrike" cap="none" dirty="0">
                <a:solidFill>
                  <a:srgbClr val="000000"/>
                </a:solidFill>
                <a:latin typeface="Arial"/>
                <a:ea typeface="Arial"/>
                <a:cs typeface="Arial"/>
                <a:sym typeface="Arial"/>
              </a:rPr>
              <a:t> approach.</a:t>
            </a:r>
            <a:endParaRPr sz="1800" b="0" i="0" u="none" strike="sngStrike" cap="none" dirty="0">
              <a:solidFill>
                <a:srgbClr val="FF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263"/>
        <p:cNvGrpSpPr/>
        <p:nvPr/>
      </p:nvGrpSpPr>
      <p:grpSpPr>
        <a:xfrm>
          <a:off x="0" y="0"/>
          <a:ext cx="0" cy="0"/>
          <a:chOff x="0" y="0"/>
          <a:chExt cx="0" cy="0"/>
        </a:xfrm>
      </p:grpSpPr>
      <p:sp>
        <p:nvSpPr>
          <p:cNvPr id="264" name="Google Shape;264;p20"/>
          <p:cNvSpPr txBox="1">
            <a:spLocks noGrp="1"/>
          </p:cNvSpPr>
          <p:nvPr>
            <p:ph type="title"/>
          </p:nvPr>
        </p:nvSpPr>
        <p:spPr>
          <a:xfrm>
            <a:off x="796386" y="3099692"/>
            <a:ext cx="4015311" cy="56216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800"/>
              <a:buFont typeface="Garamond"/>
              <a:buNone/>
            </a:pPr>
            <a:r>
              <a:rPr lang="en-US" dirty="0"/>
              <a:t>Session 2</a:t>
            </a:r>
            <a:br>
              <a:rPr lang="en-US" dirty="0"/>
            </a:br>
            <a:r>
              <a:rPr lang="en-US" dirty="0"/>
              <a:t>The causes and impact of family separation</a:t>
            </a:r>
            <a:endParaRPr dirty="0"/>
          </a:p>
        </p:txBody>
      </p:sp>
      <p:sp>
        <p:nvSpPr>
          <p:cNvPr id="265" name="Google Shape;265;p20"/>
          <p:cNvSpPr txBox="1"/>
          <p:nvPr/>
        </p:nvSpPr>
        <p:spPr>
          <a:xfrm>
            <a:off x="6317504" y="908096"/>
            <a:ext cx="4941901"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8CC8"/>
              </a:buClr>
              <a:buSzPts val="2400"/>
              <a:buFont typeface="Arial"/>
              <a:buNone/>
            </a:pPr>
            <a:r>
              <a:rPr lang="en-US" sz="2000" b="1" i="0" u="none" strike="noStrike" cap="none" spc="300" dirty="0">
                <a:solidFill>
                  <a:schemeClr val="accent2">
                    <a:lumMod val="75000"/>
                  </a:schemeClr>
                </a:solidFill>
                <a:latin typeface="Arial"/>
                <a:ea typeface="Arial"/>
                <a:cs typeface="Arial"/>
                <a:sym typeface="Arial"/>
              </a:rPr>
              <a:t>LEARNING OBJECTIVES</a:t>
            </a:r>
            <a:endParaRPr lang="en-ZA" sz="2000" spc="300" dirty="0">
              <a:solidFill>
                <a:schemeClr val="accent2">
                  <a:lumMod val="75000"/>
                </a:schemeClr>
              </a:solidFill>
            </a:endParaRPr>
          </a:p>
        </p:txBody>
      </p:sp>
      <p:sp>
        <p:nvSpPr>
          <p:cNvPr id="266" name="Google Shape;266;p20"/>
          <p:cNvSpPr txBox="1"/>
          <p:nvPr/>
        </p:nvSpPr>
        <p:spPr>
          <a:xfrm>
            <a:off x="7252679" y="1767084"/>
            <a:ext cx="4142936" cy="404401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Analyze the causes of family separation in humanitarian crises</a:t>
            </a:r>
            <a:endParaRPr sz="2400" dirty="0"/>
          </a:p>
          <a:p>
            <a:pPr marL="0" marR="0" lvl="0" indent="0" algn="l" rtl="0">
              <a:lnSpc>
                <a:spcPct val="107000"/>
              </a:lnSpc>
              <a:spcBef>
                <a:spcPts val="0"/>
              </a:spcBef>
              <a:spcAft>
                <a:spcPts val="0"/>
              </a:spcAft>
              <a:buClr>
                <a:schemeClr val="dk1"/>
              </a:buClr>
              <a:buSzPts val="2400"/>
              <a:buFont typeface="Calibri"/>
              <a:buNone/>
            </a:pPr>
            <a:endParaRPr sz="2400" b="0" i="0" u="none" strike="noStrike" cap="none" dirty="0">
              <a:solidFill>
                <a:srgbClr val="000000"/>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Explain the impact of family separation and the potential risks and threats for UASC</a:t>
            </a:r>
            <a:endParaRPr sz="2400" dirty="0"/>
          </a:p>
          <a:p>
            <a:pPr marL="0" marR="0" lvl="0" indent="0" algn="l" rtl="0">
              <a:lnSpc>
                <a:spcPct val="107000"/>
              </a:lnSpc>
              <a:spcBef>
                <a:spcPts val="0"/>
              </a:spcBef>
              <a:spcAft>
                <a:spcPts val="0"/>
              </a:spcAft>
              <a:buClr>
                <a:schemeClr val="dk1"/>
              </a:buClr>
              <a:buSzPts val="2400"/>
              <a:buFont typeface="Calibri"/>
              <a:buNone/>
            </a:pPr>
            <a:endParaRPr sz="2400" dirty="0">
              <a:solidFill>
                <a:srgbClr val="000000"/>
              </a:solidFill>
              <a:latin typeface="Arial"/>
              <a:ea typeface="Arial"/>
              <a:cs typeface="Arial"/>
              <a:sym typeface="Arial"/>
            </a:endParaRPr>
          </a:p>
          <a:p>
            <a:pPr marL="0" marR="0" lvl="0" indent="0" algn="l" rtl="0">
              <a:lnSpc>
                <a:spcPct val="107000"/>
              </a:lnSpc>
              <a:spcBef>
                <a:spcPts val="0"/>
              </a:spcBef>
              <a:spcAft>
                <a:spcPts val="0"/>
              </a:spcAft>
              <a:buNone/>
            </a:pPr>
            <a:r>
              <a:rPr lang="en-US" sz="2400" b="0" i="0" u="none" strike="noStrike" cap="none" dirty="0">
                <a:solidFill>
                  <a:srgbClr val="000000"/>
                </a:solidFill>
                <a:latin typeface="Arial"/>
                <a:ea typeface="Arial"/>
                <a:cs typeface="Arial"/>
                <a:sym typeface="Arial"/>
              </a:rPr>
              <a:t>Describe the importance of preventing </a:t>
            </a:r>
            <a:r>
              <a:rPr lang="en-US" sz="2400" dirty="0"/>
              <a:t>separation</a:t>
            </a:r>
            <a:endParaRPr sz="2400" dirty="0"/>
          </a:p>
        </p:txBody>
      </p:sp>
      <p:grpSp>
        <p:nvGrpSpPr>
          <p:cNvPr id="2" name="Google Shape;194;p14">
            <a:extLst>
              <a:ext uri="{FF2B5EF4-FFF2-40B4-BE49-F238E27FC236}">
                <a16:creationId xmlns:a16="http://schemas.microsoft.com/office/drawing/2014/main" id="{5E8528CA-7A10-F142-B8A5-25C05E1E5BF6}"/>
              </a:ext>
            </a:extLst>
          </p:cNvPr>
          <p:cNvGrpSpPr/>
          <p:nvPr/>
        </p:nvGrpSpPr>
        <p:grpSpPr>
          <a:xfrm>
            <a:off x="6482604" y="1865185"/>
            <a:ext cx="560331" cy="592814"/>
            <a:chOff x="243840" y="1676400"/>
            <a:chExt cx="701040" cy="741680"/>
          </a:xfrm>
          <a:solidFill>
            <a:schemeClr val="accent2">
              <a:lumMod val="75000"/>
            </a:schemeClr>
          </a:solidFill>
        </p:grpSpPr>
        <p:sp>
          <p:nvSpPr>
            <p:cNvPr id="3" name="Google Shape;195;p14">
              <a:extLst>
                <a:ext uri="{FF2B5EF4-FFF2-40B4-BE49-F238E27FC236}">
                  <a16:creationId xmlns:a16="http://schemas.microsoft.com/office/drawing/2014/main" id="{8ABADB5E-8116-D588-9D4B-B9A26FF6CCD1}"/>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sp>
          <p:nvSpPr>
            <p:cNvPr id="4" name="Google Shape;196;p14">
              <a:extLst>
                <a:ext uri="{FF2B5EF4-FFF2-40B4-BE49-F238E27FC236}">
                  <a16:creationId xmlns:a16="http://schemas.microsoft.com/office/drawing/2014/main" id="{5B658870-FCB6-02C9-1C54-D27E62AF096B}"/>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grpSp>
      <p:grpSp>
        <p:nvGrpSpPr>
          <p:cNvPr id="5" name="Google Shape;194;p14">
            <a:extLst>
              <a:ext uri="{FF2B5EF4-FFF2-40B4-BE49-F238E27FC236}">
                <a16:creationId xmlns:a16="http://schemas.microsoft.com/office/drawing/2014/main" id="{A6FAEE18-9DFA-0918-7092-F4547CED4C6D}"/>
              </a:ext>
            </a:extLst>
          </p:cNvPr>
          <p:cNvGrpSpPr/>
          <p:nvPr/>
        </p:nvGrpSpPr>
        <p:grpSpPr>
          <a:xfrm>
            <a:off x="6482604" y="3437393"/>
            <a:ext cx="560331" cy="592814"/>
            <a:chOff x="243840" y="1676400"/>
            <a:chExt cx="701040" cy="741680"/>
          </a:xfrm>
          <a:solidFill>
            <a:schemeClr val="accent2">
              <a:lumMod val="75000"/>
            </a:schemeClr>
          </a:solidFill>
        </p:grpSpPr>
        <p:sp>
          <p:nvSpPr>
            <p:cNvPr id="6" name="Google Shape;195;p14">
              <a:extLst>
                <a:ext uri="{FF2B5EF4-FFF2-40B4-BE49-F238E27FC236}">
                  <a16:creationId xmlns:a16="http://schemas.microsoft.com/office/drawing/2014/main" id="{F5D9DF4C-510E-0F3B-4C94-AC38E3EA1B58}"/>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sp>
          <p:nvSpPr>
            <p:cNvPr id="7" name="Google Shape;196;p14">
              <a:extLst>
                <a:ext uri="{FF2B5EF4-FFF2-40B4-BE49-F238E27FC236}">
                  <a16:creationId xmlns:a16="http://schemas.microsoft.com/office/drawing/2014/main" id="{EA2A5A0C-DF5C-E181-070D-F801CA4F7D12}"/>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grpSp>
      <p:grpSp>
        <p:nvGrpSpPr>
          <p:cNvPr id="8" name="Google Shape;194;p14">
            <a:extLst>
              <a:ext uri="{FF2B5EF4-FFF2-40B4-BE49-F238E27FC236}">
                <a16:creationId xmlns:a16="http://schemas.microsoft.com/office/drawing/2014/main" id="{19701CB8-3DEE-B420-CA34-01EA2A0A203E}"/>
              </a:ext>
            </a:extLst>
          </p:cNvPr>
          <p:cNvGrpSpPr/>
          <p:nvPr/>
        </p:nvGrpSpPr>
        <p:grpSpPr>
          <a:xfrm>
            <a:off x="6482604" y="5026608"/>
            <a:ext cx="560331" cy="592814"/>
            <a:chOff x="243840" y="1676400"/>
            <a:chExt cx="701040" cy="741680"/>
          </a:xfrm>
          <a:solidFill>
            <a:schemeClr val="accent2">
              <a:lumMod val="75000"/>
            </a:schemeClr>
          </a:solidFill>
        </p:grpSpPr>
        <p:sp>
          <p:nvSpPr>
            <p:cNvPr id="9" name="Google Shape;195;p14">
              <a:extLst>
                <a:ext uri="{FF2B5EF4-FFF2-40B4-BE49-F238E27FC236}">
                  <a16:creationId xmlns:a16="http://schemas.microsoft.com/office/drawing/2014/main" id="{2A170228-F684-09C0-7A9D-C4673D79B93A}"/>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sp>
          <p:nvSpPr>
            <p:cNvPr id="10" name="Google Shape;196;p14">
              <a:extLst>
                <a:ext uri="{FF2B5EF4-FFF2-40B4-BE49-F238E27FC236}">
                  <a16:creationId xmlns:a16="http://schemas.microsoft.com/office/drawing/2014/main" id="{715CFFBD-9420-29B5-D8A9-0734F11CA669}"/>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1"/>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t>Causes of separation</a:t>
            </a:r>
            <a:endParaRPr dirty="0"/>
          </a:p>
        </p:txBody>
      </p:sp>
      <p:sp>
        <p:nvSpPr>
          <p:cNvPr id="3" name="Freeform: Shape 2">
            <a:extLst>
              <a:ext uri="{FF2B5EF4-FFF2-40B4-BE49-F238E27FC236}">
                <a16:creationId xmlns:a16="http://schemas.microsoft.com/office/drawing/2014/main" id="{FF7A37F4-E195-BD22-D8A6-174871A40F2C}"/>
              </a:ext>
            </a:extLst>
          </p:cNvPr>
          <p:cNvSpPr/>
          <p:nvPr/>
        </p:nvSpPr>
        <p:spPr>
          <a:xfrm>
            <a:off x="6674496" y="2031280"/>
            <a:ext cx="876300" cy="3112220"/>
          </a:xfrm>
          <a:custGeom>
            <a:avLst/>
            <a:gdLst>
              <a:gd name="connsiteX0" fmla="*/ 215900 w 876300"/>
              <a:gd name="connsiteY0" fmla="*/ 0 h 3835400"/>
              <a:gd name="connsiteX1" fmla="*/ 876300 w 876300"/>
              <a:gd name="connsiteY1" fmla="*/ 660400 h 3835400"/>
              <a:gd name="connsiteX2" fmla="*/ 0 w 876300"/>
              <a:gd name="connsiteY2" fmla="*/ 1511300 h 3835400"/>
              <a:gd name="connsiteX3" fmla="*/ 787400 w 876300"/>
              <a:gd name="connsiteY3" fmla="*/ 2260600 h 3835400"/>
              <a:gd name="connsiteX4" fmla="*/ 203200 w 876300"/>
              <a:gd name="connsiteY4" fmla="*/ 3124200 h 3835400"/>
              <a:gd name="connsiteX5" fmla="*/ 596900 w 876300"/>
              <a:gd name="connsiteY5" fmla="*/ 3835400 h 38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300" h="3835400">
                <a:moveTo>
                  <a:pt x="215900" y="0"/>
                </a:moveTo>
                <a:lnTo>
                  <a:pt x="876300" y="660400"/>
                </a:lnTo>
                <a:lnTo>
                  <a:pt x="0" y="1511300"/>
                </a:lnTo>
                <a:lnTo>
                  <a:pt x="787400" y="2260600"/>
                </a:lnTo>
                <a:lnTo>
                  <a:pt x="203200" y="3124200"/>
                </a:lnTo>
                <a:lnTo>
                  <a:pt x="596900" y="3835400"/>
                </a:lnTo>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8" name="Group 7">
            <a:extLst>
              <a:ext uri="{FF2B5EF4-FFF2-40B4-BE49-F238E27FC236}">
                <a16:creationId xmlns:a16="http://schemas.microsoft.com/office/drawing/2014/main" id="{490CD49D-50F4-09D9-0549-360D89936186}"/>
              </a:ext>
            </a:extLst>
          </p:cNvPr>
          <p:cNvGrpSpPr/>
          <p:nvPr/>
        </p:nvGrpSpPr>
        <p:grpSpPr>
          <a:xfrm>
            <a:off x="2278778" y="2944432"/>
            <a:ext cx="2968050" cy="1974397"/>
            <a:chOff x="7043608" y="4796021"/>
            <a:chExt cx="2053299" cy="1365888"/>
          </a:xfrm>
          <a:solidFill>
            <a:schemeClr val="accent2">
              <a:lumMod val="75000"/>
            </a:schemeClr>
          </a:solidFill>
        </p:grpSpPr>
        <p:grpSp>
          <p:nvGrpSpPr>
            <p:cNvPr id="9" name="Group 8">
              <a:extLst>
                <a:ext uri="{FF2B5EF4-FFF2-40B4-BE49-F238E27FC236}">
                  <a16:creationId xmlns:a16="http://schemas.microsoft.com/office/drawing/2014/main" id="{A9BCC9D7-4E1C-CBEE-7D04-997E9F309256}"/>
                </a:ext>
              </a:extLst>
            </p:cNvPr>
            <p:cNvGrpSpPr/>
            <p:nvPr/>
          </p:nvGrpSpPr>
          <p:grpSpPr>
            <a:xfrm>
              <a:off x="7043608" y="5425827"/>
              <a:ext cx="393082" cy="731012"/>
              <a:chOff x="3524508" y="2679091"/>
              <a:chExt cx="327409" cy="608880"/>
            </a:xfrm>
            <a:grpFill/>
          </p:grpSpPr>
          <p:sp>
            <p:nvSpPr>
              <p:cNvPr id="20" name="Round Same Side Corner Rectangle 46">
                <a:extLst>
                  <a:ext uri="{FF2B5EF4-FFF2-40B4-BE49-F238E27FC236}">
                    <a16:creationId xmlns:a16="http://schemas.microsoft.com/office/drawing/2014/main" id="{C8875067-E2C7-818E-0ADA-5F7D897CC9B2}"/>
                  </a:ext>
                </a:extLst>
              </p:cNvPr>
              <p:cNvSpPr/>
              <p:nvPr/>
            </p:nvSpPr>
            <p:spPr>
              <a:xfrm>
                <a:off x="3526909" y="3062732"/>
                <a:ext cx="323729" cy="225239"/>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Oval 20">
                <a:extLst>
                  <a:ext uri="{FF2B5EF4-FFF2-40B4-BE49-F238E27FC236}">
                    <a16:creationId xmlns:a16="http://schemas.microsoft.com/office/drawing/2014/main" id="{1E2A5818-1D52-F91E-8D76-F2D9B2AC3F55}"/>
                  </a:ext>
                </a:extLst>
              </p:cNvPr>
              <p:cNvSpPr/>
              <p:nvPr/>
            </p:nvSpPr>
            <p:spPr>
              <a:xfrm>
                <a:off x="3524508" y="2679091"/>
                <a:ext cx="327409" cy="3274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bg1"/>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59D65659-32EB-B765-2579-189341BED89C}"/>
                </a:ext>
              </a:extLst>
            </p:cNvPr>
            <p:cNvGrpSpPr/>
            <p:nvPr/>
          </p:nvGrpSpPr>
          <p:grpSpPr>
            <a:xfrm>
              <a:off x="7601037" y="5193108"/>
              <a:ext cx="393082" cy="968801"/>
              <a:chOff x="3524507" y="2679093"/>
              <a:chExt cx="327409" cy="806941"/>
            </a:xfrm>
            <a:grpFill/>
          </p:grpSpPr>
          <p:sp>
            <p:nvSpPr>
              <p:cNvPr id="18" name="Round Same Side Corner Rectangle 46">
                <a:extLst>
                  <a:ext uri="{FF2B5EF4-FFF2-40B4-BE49-F238E27FC236}">
                    <a16:creationId xmlns:a16="http://schemas.microsoft.com/office/drawing/2014/main" id="{A843EC2D-D034-6474-9CE3-03DEB387080F}"/>
                  </a:ext>
                </a:extLst>
              </p:cNvPr>
              <p:cNvSpPr/>
              <p:nvPr/>
            </p:nvSpPr>
            <p:spPr>
              <a:xfrm>
                <a:off x="3526909" y="3062732"/>
                <a:ext cx="323729" cy="423302"/>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Oval 18">
                <a:extLst>
                  <a:ext uri="{FF2B5EF4-FFF2-40B4-BE49-F238E27FC236}">
                    <a16:creationId xmlns:a16="http://schemas.microsoft.com/office/drawing/2014/main" id="{0E6D7007-E842-4571-E45C-1412FD6AD57E}"/>
                  </a:ext>
                </a:extLst>
              </p:cNvPr>
              <p:cNvSpPr/>
              <p:nvPr/>
            </p:nvSpPr>
            <p:spPr>
              <a:xfrm>
                <a:off x="3524508" y="2679091"/>
                <a:ext cx="327409" cy="3274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bg1"/>
                  </a:solidFill>
                  <a:latin typeface="Arial" panose="020B0604020202020204" pitchFamily="34" charset="0"/>
                  <a:cs typeface="Arial" panose="020B0604020202020204" pitchFamily="34" charset="0"/>
                </a:endParaRPr>
              </a:p>
            </p:txBody>
          </p:sp>
        </p:grpSp>
        <p:sp>
          <p:nvSpPr>
            <p:cNvPr id="11" name="Round Same Side Corner Rectangle 46">
              <a:extLst>
                <a:ext uri="{FF2B5EF4-FFF2-40B4-BE49-F238E27FC236}">
                  <a16:creationId xmlns:a16="http://schemas.microsoft.com/office/drawing/2014/main" id="{8E26FB6F-AB89-89BD-0E77-05182468614C}"/>
                </a:ext>
              </a:extLst>
            </p:cNvPr>
            <p:cNvSpPr/>
            <p:nvPr/>
          </p:nvSpPr>
          <p:spPr>
            <a:xfrm>
              <a:off x="8149278" y="5435751"/>
              <a:ext cx="393082" cy="721088"/>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a:extLst>
                <a:ext uri="{FF2B5EF4-FFF2-40B4-BE49-F238E27FC236}">
                  <a16:creationId xmlns:a16="http://schemas.microsoft.com/office/drawing/2014/main" id="{F19ACA06-3ACC-3FF1-A11C-78E9F8B9F3E8}"/>
                </a:ext>
              </a:extLst>
            </p:cNvPr>
            <p:cNvSpPr/>
            <p:nvPr/>
          </p:nvSpPr>
          <p:spPr>
            <a:xfrm>
              <a:off x="8146396" y="4975159"/>
              <a:ext cx="393082" cy="3930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bg1"/>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3E99CC69-E68D-642C-52E4-1627F5418F55}"/>
                </a:ext>
              </a:extLst>
            </p:cNvPr>
            <p:cNvGrpSpPr/>
            <p:nvPr/>
          </p:nvGrpSpPr>
          <p:grpSpPr>
            <a:xfrm>
              <a:off x="8703825" y="4796021"/>
              <a:ext cx="393082" cy="1360818"/>
              <a:chOff x="3524508" y="2679091"/>
              <a:chExt cx="327409" cy="1133463"/>
            </a:xfrm>
            <a:grpFill/>
          </p:grpSpPr>
          <p:sp>
            <p:nvSpPr>
              <p:cNvPr id="16" name="Round Same Side Corner Rectangle 46">
                <a:extLst>
                  <a:ext uri="{FF2B5EF4-FFF2-40B4-BE49-F238E27FC236}">
                    <a16:creationId xmlns:a16="http://schemas.microsoft.com/office/drawing/2014/main" id="{47B68858-C87B-8A7C-F82D-DB7FEF5E92A0}"/>
                  </a:ext>
                </a:extLst>
              </p:cNvPr>
              <p:cNvSpPr/>
              <p:nvPr/>
            </p:nvSpPr>
            <p:spPr>
              <a:xfrm>
                <a:off x="3526909" y="3062730"/>
                <a:ext cx="323729" cy="749824"/>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Oval 16">
                <a:extLst>
                  <a:ext uri="{FF2B5EF4-FFF2-40B4-BE49-F238E27FC236}">
                    <a16:creationId xmlns:a16="http://schemas.microsoft.com/office/drawing/2014/main" id="{243A956E-9198-0BF2-AA9A-80E6703B57A6}"/>
                  </a:ext>
                </a:extLst>
              </p:cNvPr>
              <p:cNvSpPr/>
              <p:nvPr/>
            </p:nvSpPr>
            <p:spPr>
              <a:xfrm>
                <a:off x="3524508" y="2679091"/>
                <a:ext cx="327409" cy="3274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bg1"/>
                  </a:solidFill>
                  <a:latin typeface="Arial" panose="020B0604020202020204" pitchFamily="34" charset="0"/>
                  <a:cs typeface="Arial" panose="020B0604020202020204" pitchFamily="34" charset="0"/>
                </a:endParaRPr>
              </a:p>
            </p:txBody>
          </p:sp>
        </p:grpSp>
        <p:sp>
          <p:nvSpPr>
            <p:cNvPr id="14" name="Round Same Side Corner Rectangle 46">
              <a:extLst>
                <a:ext uri="{FF2B5EF4-FFF2-40B4-BE49-F238E27FC236}">
                  <a16:creationId xmlns:a16="http://schemas.microsoft.com/office/drawing/2014/main" id="{E4BC0DDC-E369-276B-D9CA-C27AB77DB7C8}"/>
                </a:ext>
              </a:extLst>
            </p:cNvPr>
            <p:cNvSpPr/>
            <p:nvPr/>
          </p:nvSpPr>
          <p:spPr>
            <a:xfrm>
              <a:off x="8313625" y="5859724"/>
              <a:ext cx="76459" cy="297115"/>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ound Same Side Corner Rectangle 46">
              <a:extLst>
                <a:ext uri="{FF2B5EF4-FFF2-40B4-BE49-F238E27FC236}">
                  <a16:creationId xmlns:a16="http://schemas.microsoft.com/office/drawing/2014/main" id="{DF1E9E13-1401-4D3D-DEA5-4BD048639795}"/>
                </a:ext>
              </a:extLst>
            </p:cNvPr>
            <p:cNvSpPr/>
            <p:nvPr/>
          </p:nvSpPr>
          <p:spPr>
            <a:xfrm>
              <a:off x="7198811" y="6070622"/>
              <a:ext cx="75600" cy="86217"/>
            </a:xfrm>
            <a:prstGeom prst="round2SameRect">
              <a:avLst>
                <a:gd name="adj1" fmla="val 46112"/>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4" name="Group 23">
            <a:extLst>
              <a:ext uri="{FF2B5EF4-FFF2-40B4-BE49-F238E27FC236}">
                <a16:creationId xmlns:a16="http://schemas.microsoft.com/office/drawing/2014/main" id="{EAEC6047-DEA5-CBDF-CFFE-EBB65FCCF89A}"/>
              </a:ext>
            </a:extLst>
          </p:cNvPr>
          <p:cNvGrpSpPr/>
          <p:nvPr/>
        </p:nvGrpSpPr>
        <p:grpSpPr>
          <a:xfrm>
            <a:off x="9076564" y="3511088"/>
            <a:ext cx="568201" cy="1400410"/>
            <a:chOff x="2525745" y="3366021"/>
            <a:chExt cx="568201" cy="1400410"/>
          </a:xfrm>
          <a:solidFill>
            <a:schemeClr val="accent2">
              <a:lumMod val="75000"/>
            </a:schemeClr>
          </a:solidFill>
        </p:grpSpPr>
        <p:sp>
          <p:nvSpPr>
            <p:cNvPr id="22" name="Round Same Side Corner Rectangle 46">
              <a:extLst>
                <a:ext uri="{FF2B5EF4-FFF2-40B4-BE49-F238E27FC236}">
                  <a16:creationId xmlns:a16="http://schemas.microsoft.com/office/drawing/2014/main" id="{A013A874-0856-BBCB-7CE0-105C27236B51}"/>
                </a:ext>
              </a:extLst>
            </p:cNvPr>
            <p:cNvSpPr/>
            <p:nvPr/>
          </p:nvSpPr>
          <p:spPr>
            <a:xfrm>
              <a:off x="2529912" y="4031811"/>
              <a:ext cx="561815" cy="734620"/>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Oval 22">
              <a:extLst>
                <a:ext uri="{FF2B5EF4-FFF2-40B4-BE49-F238E27FC236}">
                  <a16:creationId xmlns:a16="http://schemas.microsoft.com/office/drawing/2014/main" id="{B335FE91-EE6A-6A08-D614-34F5271F8D65}"/>
                </a:ext>
              </a:extLst>
            </p:cNvPr>
            <p:cNvSpPr/>
            <p:nvPr/>
          </p:nvSpPr>
          <p:spPr>
            <a:xfrm>
              <a:off x="2525745" y="3366021"/>
              <a:ext cx="568201" cy="5682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bg1"/>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632AD246-CAED-3A8A-5311-DD1A14E19F94}"/>
              </a:ext>
            </a:extLst>
          </p:cNvPr>
          <p:cNvGrpSpPr/>
          <p:nvPr/>
        </p:nvGrpSpPr>
        <p:grpSpPr>
          <a:xfrm>
            <a:off x="10228983" y="337468"/>
            <a:ext cx="1587872" cy="1368854"/>
            <a:chOff x="10228983" y="337468"/>
            <a:chExt cx="1587872" cy="1368854"/>
          </a:xfrm>
        </p:grpSpPr>
        <p:sp>
          <p:nvSpPr>
            <p:cNvPr id="4" name="Hexagon 3">
              <a:extLst>
                <a:ext uri="{FF2B5EF4-FFF2-40B4-BE49-F238E27FC236}">
                  <a16:creationId xmlns:a16="http://schemas.microsoft.com/office/drawing/2014/main" id="{4667DE9F-5EAF-C70B-81B1-4FE1EB06E1D7}"/>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5" name="Group 4">
              <a:extLst>
                <a:ext uri="{FF2B5EF4-FFF2-40B4-BE49-F238E27FC236}">
                  <a16:creationId xmlns:a16="http://schemas.microsoft.com/office/drawing/2014/main" id="{51E8D467-AD44-BFBD-8D82-EF3DA75DB42B}"/>
                </a:ext>
              </a:extLst>
            </p:cNvPr>
            <p:cNvGrpSpPr/>
            <p:nvPr/>
          </p:nvGrpSpPr>
          <p:grpSpPr>
            <a:xfrm>
              <a:off x="10621771" y="762700"/>
              <a:ext cx="562136" cy="634675"/>
              <a:chOff x="760175" y="830142"/>
              <a:chExt cx="867619" cy="979579"/>
            </a:xfrm>
          </p:grpSpPr>
          <p:sp>
            <p:nvSpPr>
              <p:cNvPr id="26" name="Rectangle 25">
                <a:extLst>
                  <a:ext uri="{FF2B5EF4-FFF2-40B4-BE49-F238E27FC236}">
                    <a16:creationId xmlns:a16="http://schemas.microsoft.com/office/drawing/2014/main" id="{AAB96EA9-5048-D076-8EF6-16A59B0A4BF2}"/>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10</a:t>
                </a:r>
              </a:p>
            </p:txBody>
          </p:sp>
          <p:sp>
            <p:nvSpPr>
              <p:cNvPr id="27" name="Rectangle 26">
                <a:extLst>
                  <a:ext uri="{FF2B5EF4-FFF2-40B4-BE49-F238E27FC236}">
                    <a16:creationId xmlns:a16="http://schemas.microsoft.com/office/drawing/2014/main" id="{655F54A0-AE00-BF03-0412-05FB9F30F253}"/>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6" name="Group 5">
              <a:extLst>
                <a:ext uri="{FF2B5EF4-FFF2-40B4-BE49-F238E27FC236}">
                  <a16:creationId xmlns:a16="http://schemas.microsoft.com/office/drawing/2014/main" id="{66365DF7-B7F9-DDDB-8E33-3955439AB27D}"/>
                </a:ext>
              </a:extLst>
            </p:cNvPr>
            <p:cNvGrpSpPr/>
            <p:nvPr/>
          </p:nvGrpSpPr>
          <p:grpSpPr>
            <a:xfrm>
              <a:off x="11325415" y="762701"/>
              <a:ext cx="182192" cy="634674"/>
              <a:chOff x="2121762" y="2323619"/>
              <a:chExt cx="200378" cy="825210"/>
            </a:xfrm>
          </p:grpSpPr>
          <p:sp>
            <p:nvSpPr>
              <p:cNvPr id="7" name="Isosceles Triangle 6">
                <a:extLst>
                  <a:ext uri="{FF2B5EF4-FFF2-40B4-BE49-F238E27FC236}">
                    <a16:creationId xmlns:a16="http://schemas.microsoft.com/office/drawing/2014/main" id="{A92C6CB6-19C4-0E64-DD61-09F22113FDAE}"/>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Rectangle 24">
                <a:extLst>
                  <a:ext uri="{FF2B5EF4-FFF2-40B4-BE49-F238E27FC236}">
                    <a16:creationId xmlns:a16="http://schemas.microsoft.com/office/drawing/2014/main" id="{D2A91022-B378-F0B7-A934-0464B4DD4EBA}"/>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10" name="Rectangle 9">
            <a:extLst>
              <a:ext uri="{FF2B5EF4-FFF2-40B4-BE49-F238E27FC236}">
                <a16:creationId xmlns:a16="http://schemas.microsoft.com/office/drawing/2014/main" id="{F6D14CB1-1EF6-EC74-4DDE-DF11A99E1F94}"/>
              </a:ext>
            </a:extLst>
          </p:cNvPr>
          <p:cNvSpPr/>
          <p:nvPr/>
        </p:nvSpPr>
        <p:spPr>
          <a:xfrm>
            <a:off x="698499" y="2009873"/>
            <a:ext cx="2616201" cy="3326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a:extLst>
              <a:ext uri="{FF2B5EF4-FFF2-40B4-BE49-F238E27FC236}">
                <a16:creationId xmlns:a16="http://schemas.microsoft.com/office/drawing/2014/main" id="{680732A1-D128-EEF9-21DA-1C55081E8C55}"/>
              </a:ext>
            </a:extLst>
          </p:cNvPr>
          <p:cNvSpPr/>
          <p:nvPr/>
        </p:nvSpPr>
        <p:spPr>
          <a:xfrm>
            <a:off x="6705600" y="2317153"/>
            <a:ext cx="1968500" cy="279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itle 5">
            <a:extLst>
              <a:ext uri="{FF2B5EF4-FFF2-40B4-BE49-F238E27FC236}">
                <a16:creationId xmlns:a16="http://schemas.microsoft.com/office/drawing/2014/main" id="{BF914577-259F-E266-87F6-962FD75B21D9}"/>
              </a:ext>
            </a:extLst>
          </p:cNvPr>
          <p:cNvSpPr>
            <a:spLocks noGrp="1"/>
          </p:cNvSpPr>
          <p:nvPr>
            <p:ph type="title"/>
          </p:nvPr>
        </p:nvSpPr>
        <p:spPr/>
        <p:txBody>
          <a:bodyPr/>
          <a:lstStyle/>
          <a:p>
            <a:r>
              <a:rPr lang="en-CA" dirty="0"/>
              <a:t>Causes of separation</a:t>
            </a:r>
          </a:p>
        </p:txBody>
      </p:sp>
      <p:sp>
        <p:nvSpPr>
          <p:cNvPr id="8" name="Google Shape;258;p19">
            <a:extLst>
              <a:ext uri="{FF2B5EF4-FFF2-40B4-BE49-F238E27FC236}">
                <a16:creationId xmlns:a16="http://schemas.microsoft.com/office/drawing/2014/main" id="{27A3ECA8-248D-9C84-A790-24E1DFF94D1F}"/>
              </a:ext>
            </a:extLst>
          </p:cNvPr>
          <p:cNvSpPr txBox="1"/>
          <p:nvPr/>
        </p:nvSpPr>
        <p:spPr>
          <a:xfrm>
            <a:off x="698499" y="2009873"/>
            <a:ext cx="5397501" cy="3731622"/>
          </a:xfrm>
          <a:prstGeom prst="rect">
            <a:avLst/>
          </a:prstGeom>
          <a:noFill/>
          <a:ln>
            <a:noFill/>
          </a:ln>
        </p:spPr>
        <p:txBody>
          <a:bodyPr spcFirstLastPara="1" wrap="square" lIns="91425" tIns="45700" rIns="91425" bIns="45700" anchor="t" anchorCtr="0">
            <a:spAutoFit/>
          </a:bodyPr>
          <a:lstStyle/>
          <a:p>
            <a:pPr marL="0" marR="0" lvl="0" indent="0" rtl="0">
              <a:lnSpc>
                <a:spcPct val="107000"/>
              </a:lnSpc>
              <a:spcBef>
                <a:spcPts val="0"/>
              </a:spcBef>
              <a:spcAft>
                <a:spcPts val="0"/>
              </a:spcAft>
              <a:buClr>
                <a:srgbClr val="000000"/>
              </a:buClr>
              <a:buSzPts val="2400"/>
              <a:buFont typeface="Arial"/>
              <a:buNone/>
            </a:pPr>
            <a:r>
              <a:rPr lang="en-US" sz="1700" b="1" i="0" u="none" strike="noStrike" cap="none" dirty="0">
                <a:solidFill>
                  <a:srgbClr val="000000"/>
                </a:solidFill>
                <a:latin typeface="Arial"/>
                <a:ea typeface="Arial"/>
                <a:cs typeface="Arial"/>
                <a:sym typeface="Arial"/>
              </a:rPr>
              <a:t>PRE-EXISTING CAUSES OF FAMILY SEPARATION </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endParaRPr lang="en-US" sz="1700" b="0" i="0" u="none" strike="noStrike" cap="none" dirty="0">
              <a:solidFill>
                <a:srgbClr val="000000"/>
              </a:solidFill>
              <a:latin typeface="Arial"/>
              <a:ea typeface="Arial"/>
              <a:cs typeface="Arial"/>
              <a:sym typeface="Arial"/>
            </a:endParaRP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n-US" sz="1700" b="0" i="0" u="none" strike="noStrike" cap="none" dirty="0">
                <a:solidFill>
                  <a:srgbClr val="000000"/>
                </a:solidFill>
                <a:latin typeface="Arial"/>
                <a:ea typeface="Arial"/>
                <a:cs typeface="Arial"/>
                <a:sym typeface="Arial"/>
              </a:rPr>
              <a:t>Socio-economic factors / children sent away for work</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n-US" sz="1700" b="0" i="0" u="none" strike="noStrike" cap="none" dirty="0">
                <a:solidFill>
                  <a:srgbClr val="000000"/>
                </a:solidFill>
                <a:latin typeface="Arial"/>
                <a:ea typeface="Arial"/>
                <a:cs typeface="Arial"/>
                <a:sym typeface="Arial"/>
              </a:rPr>
              <a:t>Child marriage (child separated from the family to be married)</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n-US" sz="1700" b="0" i="0" u="none" strike="noStrike" cap="none" dirty="0">
                <a:solidFill>
                  <a:srgbClr val="000000"/>
                </a:solidFill>
                <a:latin typeface="Arial"/>
                <a:ea typeface="Arial"/>
                <a:cs typeface="Arial"/>
                <a:sym typeface="Arial"/>
              </a:rPr>
              <a:t>Children moving elsewhere to access education</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n-US" sz="1700" b="0" i="0" u="none" strike="noStrike" cap="none" dirty="0">
                <a:solidFill>
                  <a:srgbClr val="000000"/>
                </a:solidFill>
                <a:latin typeface="Arial"/>
                <a:ea typeface="Arial"/>
                <a:cs typeface="Arial"/>
                <a:sym typeface="Arial"/>
              </a:rPr>
              <a:t>Children living on the streets</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n-US" sz="1700" b="0" i="0" u="none" strike="noStrike" cap="none" dirty="0">
                <a:solidFill>
                  <a:srgbClr val="000000"/>
                </a:solidFill>
                <a:latin typeface="Arial"/>
                <a:ea typeface="Arial"/>
                <a:cs typeface="Arial"/>
                <a:sym typeface="Arial"/>
              </a:rPr>
              <a:t>Abuse within the home </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n-US" sz="1700" b="0" i="0" u="none" strike="noStrike" cap="none" dirty="0">
                <a:solidFill>
                  <a:srgbClr val="000000"/>
                </a:solidFill>
                <a:latin typeface="Arial"/>
                <a:ea typeface="Arial"/>
                <a:cs typeface="Arial"/>
                <a:sym typeface="Arial"/>
              </a:rPr>
              <a:t>Death/ (terminal) illness child or parents/ caregivers </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n-US" sz="1700" b="0" i="0" u="none" strike="noStrike" cap="none" dirty="0">
                <a:solidFill>
                  <a:srgbClr val="000000"/>
                </a:solidFill>
                <a:latin typeface="Arial"/>
                <a:ea typeface="Arial"/>
                <a:cs typeface="Arial"/>
                <a:sym typeface="Arial"/>
              </a:rPr>
              <a:t>Disputes / difficulties within the family, causing caregivers to be unable or unwilling to care for children</a:t>
            </a:r>
          </a:p>
        </p:txBody>
      </p:sp>
      <p:sp>
        <p:nvSpPr>
          <p:cNvPr id="9" name="Google Shape;258;p19">
            <a:extLst>
              <a:ext uri="{FF2B5EF4-FFF2-40B4-BE49-F238E27FC236}">
                <a16:creationId xmlns:a16="http://schemas.microsoft.com/office/drawing/2014/main" id="{DBF57FA9-D9AE-A720-3B05-63AFFE8117C0}"/>
              </a:ext>
            </a:extLst>
          </p:cNvPr>
          <p:cNvSpPr txBox="1"/>
          <p:nvPr/>
        </p:nvSpPr>
        <p:spPr>
          <a:xfrm>
            <a:off x="6692900" y="2009873"/>
            <a:ext cx="4800601" cy="3451674"/>
          </a:xfrm>
          <a:prstGeom prst="rect">
            <a:avLst/>
          </a:prstGeom>
          <a:noFill/>
          <a:ln>
            <a:noFill/>
          </a:ln>
        </p:spPr>
        <p:txBody>
          <a:bodyPr spcFirstLastPara="1" wrap="square" lIns="91425" tIns="45700" rIns="91425" bIns="45700" anchor="t" anchorCtr="0">
            <a:spAutoFit/>
          </a:bodyPr>
          <a:lstStyle/>
          <a:p>
            <a:pPr marL="0" marR="0" lvl="0" indent="0" rtl="0">
              <a:lnSpc>
                <a:spcPct val="107000"/>
              </a:lnSpc>
              <a:spcBef>
                <a:spcPts val="0"/>
              </a:spcBef>
              <a:spcAft>
                <a:spcPts val="0"/>
              </a:spcAft>
              <a:buClr>
                <a:srgbClr val="000000"/>
              </a:buClr>
              <a:buSzPts val="2400"/>
              <a:buFont typeface="Arial"/>
              <a:buNone/>
            </a:pPr>
            <a:r>
              <a:rPr lang="en-US" sz="1700" b="1" i="0" u="none" strike="noStrike" cap="none" dirty="0">
                <a:solidFill>
                  <a:srgbClr val="000000"/>
                </a:solidFill>
                <a:latin typeface="Arial"/>
                <a:ea typeface="Arial"/>
                <a:cs typeface="Arial"/>
                <a:sym typeface="Arial"/>
              </a:rPr>
              <a:t>CAUSES OF FAMILY SEPARATION DURING AN EMERGENCY</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endParaRPr lang="en-US" sz="1700" b="0" i="0" u="none" strike="noStrike" cap="none" dirty="0">
              <a:solidFill>
                <a:srgbClr val="000000"/>
              </a:solidFill>
              <a:latin typeface="Arial"/>
              <a:ea typeface="Arial"/>
              <a:cs typeface="Arial"/>
              <a:sym typeface="Arial"/>
            </a:endParaRP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n-US" sz="1700" b="0" i="0" u="none" strike="noStrike" cap="none" dirty="0">
                <a:solidFill>
                  <a:srgbClr val="000000"/>
                </a:solidFill>
                <a:latin typeface="Arial"/>
                <a:ea typeface="Arial"/>
                <a:cs typeface="Arial"/>
                <a:sym typeface="Arial"/>
              </a:rPr>
              <a:t>Children sent elsewhere for safety purposes</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n-US" sz="1700" b="0" i="0" u="none" strike="noStrike" cap="none" dirty="0">
                <a:solidFill>
                  <a:srgbClr val="000000"/>
                </a:solidFill>
                <a:latin typeface="Arial"/>
                <a:ea typeface="Arial"/>
                <a:cs typeface="Arial"/>
                <a:sym typeface="Arial"/>
              </a:rPr>
              <a:t>Accidental separation during population movements</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n-US" sz="1700" b="0" i="0" u="none" strike="noStrike" cap="none" dirty="0">
                <a:solidFill>
                  <a:srgbClr val="000000"/>
                </a:solidFill>
                <a:latin typeface="Arial"/>
                <a:ea typeface="Arial"/>
                <a:cs typeface="Arial"/>
                <a:sym typeface="Arial"/>
              </a:rPr>
              <a:t>Death or injuries of caregivers due to violence </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n-US" sz="1700" b="0" i="0" u="none" strike="noStrike" cap="none" dirty="0">
                <a:solidFill>
                  <a:srgbClr val="000000"/>
                </a:solidFill>
                <a:latin typeface="Arial"/>
                <a:ea typeface="Arial"/>
                <a:cs typeface="Arial"/>
                <a:sym typeface="Arial"/>
              </a:rPr>
              <a:t>Detention child or caregivers </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n-US" sz="1700" b="0" i="0" u="none" strike="noStrike" cap="none" dirty="0">
                <a:solidFill>
                  <a:srgbClr val="000000"/>
                </a:solidFill>
                <a:latin typeface="Arial"/>
                <a:ea typeface="Arial"/>
                <a:cs typeface="Arial"/>
                <a:sym typeface="Arial"/>
              </a:rPr>
              <a:t>Medical evacuations child or caregivers </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n-US" sz="1700" b="0" i="0" u="none" strike="noStrike" cap="none" dirty="0">
                <a:solidFill>
                  <a:srgbClr val="000000"/>
                </a:solidFill>
                <a:latin typeface="Arial"/>
                <a:ea typeface="Arial"/>
                <a:cs typeface="Arial"/>
                <a:sym typeface="Arial"/>
              </a:rPr>
              <a:t>Abandonment by caregivers </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n-US" sz="1700" b="0" i="0" u="none" strike="noStrike" cap="none" dirty="0">
                <a:solidFill>
                  <a:srgbClr val="000000"/>
                </a:solidFill>
                <a:latin typeface="Arial"/>
                <a:ea typeface="Arial"/>
                <a:cs typeface="Arial"/>
                <a:sym typeface="Arial"/>
              </a:rPr>
              <a:t>Children recruited by armed actors</a:t>
            </a:r>
          </a:p>
        </p:txBody>
      </p:sp>
      <p:grpSp>
        <p:nvGrpSpPr>
          <p:cNvPr id="2" name="Group 1">
            <a:extLst>
              <a:ext uri="{FF2B5EF4-FFF2-40B4-BE49-F238E27FC236}">
                <a16:creationId xmlns:a16="http://schemas.microsoft.com/office/drawing/2014/main" id="{482A0C48-1102-5C0E-B77B-5BFDA1A1D6B7}"/>
              </a:ext>
            </a:extLst>
          </p:cNvPr>
          <p:cNvGrpSpPr/>
          <p:nvPr/>
        </p:nvGrpSpPr>
        <p:grpSpPr>
          <a:xfrm>
            <a:off x="10228983" y="337468"/>
            <a:ext cx="1587872" cy="1368854"/>
            <a:chOff x="10228983" y="337468"/>
            <a:chExt cx="1587872" cy="1368854"/>
          </a:xfrm>
        </p:grpSpPr>
        <p:sp>
          <p:nvSpPr>
            <p:cNvPr id="3" name="Hexagon 2">
              <a:extLst>
                <a:ext uri="{FF2B5EF4-FFF2-40B4-BE49-F238E27FC236}">
                  <a16:creationId xmlns:a16="http://schemas.microsoft.com/office/drawing/2014/main" id="{AF3ACC74-AE9D-26ED-3515-7E8C317D8549}"/>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4" name="Group 3">
              <a:extLst>
                <a:ext uri="{FF2B5EF4-FFF2-40B4-BE49-F238E27FC236}">
                  <a16:creationId xmlns:a16="http://schemas.microsoft.com/office/drawing/2014/main" id="{DECE2721-C2AE-0B9B-D0AD-959C1006FE86}"/>
                </a:ext>
              </a:extLst>
            </p:cNvPr>
            <p:cNvGrpSpPr/>
            <p:nvPr/>
          </p:nvGrpSpPr>
          <p:grpSpPr>
            <a:xfrm>
              <a:off x="10621771" y="762700"/>
              <a:ext cx="562136" cy="634675"/>
              <a:chOff x="760175" y="830142"/>
              <a:chExt cx="867619" cy="979579"/>
            </a:xfrm>
          </p:grpSpPr>
          <p:sp>
            <p:nvSpPr>
              <p:cNvPr id="13" name="Rectangle 12">
                <a:extLst>
                  <a:ext uri="{FF2B5EF4-FFF2-40B4-BE49-F238E27FC236}">
                    <a16:creationId xmlns:a16="http://schemas.microsoft.com/office/drawing/2014/main" id="{3EB5A626-55C3-85CB-F0BF-DD169A26DF75}"/>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10</a:t>
                </a:r>
              </a:p>
            </p:txBody>
          </p:sp>
          <p:sp>
            <p:nvSpPr>
              <p:cNvPr id="14" name="Rectangle 13">
                <a:extLst>
                  <a:ext uri="{FF2B5EF4-FFF2-40B4-BE49-F238E27FC236}">
                    <a16:creationId xmlns:a16="http://schemas.microsoft.com/office/drawing/2014/main" id="{8B5D585E-A724-2A35-8DF3-EB79C4BFEC6C}"/>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5" name="Group 4">
              <a:extLst>
                <a:ext uri="{FF2B5EF4-FFF2-40B4-BE49-F238E27FC236}">
                  <a16:creationId xmlns:a16="http://schemas.microsoft.com/office/drawing/2014/main" id="{1A4D1B12-E50D-AD0C-3F15-9A09918A49B5}"/>
                </a:ext>
              </a:extLst>
            </p:cNvPr>
            <p:cNvGrpSpPr/>
            <p:nvPr/>
          </p:nvGrpSpPr>
          <p:grpSpPr>
            <a:xfrm>
              <a:off x="11325415" y="762701"/>
              <a:ext cx="182192" cy="634674"/>
              <a:chOff x="2121762" y="2323619"/>
              <a:chExt cx="200378" cy="825210"/>
            </a:xfrm>
          </p:grpSpPr>
          <p:sp>
            <p:nvSpPr>
              <p:cNvPr id="7" name="Isosceles Triangle 6">
                <a:extLst>
                  <a:ext uri="{FF2B5EF4-FFF2-40B4-BE49-F238E27FC236}">
                    <a16:creationId xmlns:a16="http://schemas.microsoft.com/office/drawing/2014/main" id="{D9BEB0AB-469C-14CA-AC03-A6BDBF53F4CB}"/>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a:extLst>
                  <a:ext uri="{FF2B5EF4-FFF2-40B4-BE49-F238E27FC236}">
                    <a16:creationId xmlns:a16="http://schemas.microsoft.com/office/drawing/2014/main" id="{10339610-BAA7-BB28-D4BA-0F3D3EFC28A0}"/>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223"/>
        <p:cNvGrpSpPr/>
        <p:nvPr/>
      </p:nvGrpSpPr>
      <p:grpSpPr>
        <a:xfrm>
          <a:off x="0" y="0"/>
          <a:ext cx="0" cy="0"/>
          <a:chOff x="0" y="0"/>
          <a:chExt cx="0" cy="0"/>
        </a:xfrm>
      </p:grpSpPr>
      <p:sp>
        <p:nvSpPr>
          <p:cNvPr id="21" name="Title 72">
            <a:extLst>
              <a:ext uri="{FF2B5EF4-FFF2-40B4-BE49-F238E27FC236}">
                <a16:creationId xmlns:a16="http://schemas.microsoft.com/office/drawing/2014/main" id="{B4EF6EFF-882D-586A-0898-B03D7BABA98F}"/>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CA" sz="5400" b="1" dirty="0">
                <a:solidFill>
                  <a:schemeClr val="bg1">
                    <a:lumMod val="75000"/>
                  </a:schemeClr>
                </a:solidFill>
                <a:latin typeface="Garamond"/>
              </a:rPr>
              <a:t>Extra slide for facilitator notes</a:t>
            </a:r>
            <a:endParaRPr lang="en-CA" sz="5400" b="1" dirty="0">
              <a:solidFill>
                <a:schemeClr val="bg1">
                  <a:lumMod val="75000"/>
                </a:schemeClr>
              </a:solidFill>
            </a:endParaRPr>
          </a:p>
        </p:txBody>
      </p:sp>
    </p:spTree>
    <p:extLst>
      <p:ext uri="{BB962C8B-B14F-4D97-AF65-F5344CB8AC3E}">
        <p14:creationId xmlns:p14="http://schemas.microsoft.com/office/powerpoint/2010/main" val="2785689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35"/>
        <p:cNvGrpSpPr/>
        <p:nvPr/>
      </p:nvGrpSpPr>
      <p:grpSpPr>
        <a:xfrm>
          <a:off x="0" y="0"/>
          <a:ext cx="0" cy="0"/>
          <a:chOff x="0" y="0"/>
          <a:chExt cx="0" cy="0"/>
        </a:xfrm>
      </p:grpSpPr>
      <p:sp>
        <p:nvSpPr>
          <p:cNvPr id="2" name="Title 72">
            <a:extLst>
              <a:ext uri="{FF2B5EF4-FFF2-40B4-BE49-F238E27FC236}">
                <a16:creationId xmlns:a16="http://schemas.microsoft.com/office/drawing/2014/main" id="{41605473-5107-7E0D-24F9-9CD4957A994C}"/>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CA" sz="5400" b="1" dirty="0">
                <a:solidFill>
                  <a:schemeClr val="bg1">
                    <a:lumMod val="75000"/>
                  </a:schemeClr>
                </a:solidFill>
                <a:latin typeface="Garamond"/>
              </a:rPr>
              <a:t>Facilitation guidance</a:t>
            </a:r>
            <a:endParaRPr lang="en-CA" sz="5400" b="1" dirty="0">
              <a:solidFill>
                <a:schemeClr val="bg1">
                  <a:lumMod val="75000"/>
                </a:schemeClr>
              </a:solidFill>
            </a:endParaRPr>
          </a:p>
        </p:txBody>
      </p:sp>
    </p:spTree>
    <p:extLst>
      <p:ext uri="{BB962C8B-B14F-4D97-AF65-F5344CB8AC3E}">
        <p14:creationId xmlns:p14="http://schemas.microsoft.com/office/powerpoint/2010/main" val="1035743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19" name="TextBox 18">
            <a:extLst>
              <a:ext uri="{FF2B5EF4-FFF2-40B4-BE49-F238E27FC236}">
                <a16:creationId xmlns:a16="http://schemas.microsoft.com/office/drawing/2014/main" id="{5BF0E3D7-3019-EDC5-BFE9-BB60ADC413E9}"/>
              </a:ext>
            </a:extLst>
          </p:cNvPr>
          <p:cNvSpPr txBox="1"/>
          <p:nvPr/>
        </p:nvSpPr>
        <p:spPr>
          <a:xfrm>
            <a:off x="-370035" y="489620"/>
            <a:ext cx="3561174" cy="6247864"/>
          </a:xfrm>
          <a:prstGeom prst="rect">
            <a:avLst/>
          </a:prstGeom>
          <a:noFill/>
        </p:spPr>
        <p:txBody>
          <a:bodyPr wrap="square">
            <a:spAutoFit/>
          </a:bodyPr>
          <a:lstStyle/>
          <a:p>
            <a:pPr algn="ctr"/>
            <a:r>
              <a:rPr lang="en-CA" sz="40000" b="1" dirty="0">
                <a:solidFill>
                  <a:schemeClr val="accent2">
                    <a:lumMod val="75000"/>
                  </a:schemeClr>
                </a:solidFill>
                <a:latin typeface="Britannic Bold" panose="020B0903060703020204" pitchFamily="34" charset="0"/>
              </a:rPr>
              <a:t>!</a:t>
            </a:r>
            <a:endParaRPr lang="en-CA" sz="40000" dirty="0">
              <a:solidFill>
                <a:schemeClr val="accent2">
                  <a:lumMod val="75000"/>
                </a:schemeClr>
              </a:solidFill>
            </a:endParaRPr>
          </a:p>
        </p:txBody>
      </p:sp>
      <p:sp>
        <p:nvSpPr>
          <p:cNvPr id="390" name="Google Shape;390;p26"/>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4"/>
              </a:buClr>
              <a:buSzPts val="3200"/>
              <a:buFont typeface="Arial"/>
              <a:buNone/>
            </a:pPr>
            <a:r>
              <a:rPr lang="en-US" dirty="0"/>
              <a:t> </a:t>
            </a:r>
            <a:br>
              <a:rPr lang="en-US" dirty="0"/>
            </a:br>
            <a:r>
              <a:rPr lang="en-US" dirty="0"/>
              <a:t>Possible impact and risks of separation</a:t>
            </a:r>
            <a:br>
              <a:rPr lang="en-US" dirty="0"/>
            </a:br>
            <a:endParaRPr dirty="0"/>
          </a:p>
        </p:txBody>
      </p:sp>
      <p:sp>
        <p:nvSpPr>
          <p:cNvPr id="392" name="Google Shape;392;p26"/>
          <p:cNvSpPr txBox="1"/>
          <p:nvPr/>
        </p:nvSpPr>
        <p:spPr>
          <a:xfrm>
            <a:off x="9000862" y="3490675"/>
            <a:ext cx="2580340" cy="1200288"/>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n-GB" sz="1800" i="0" u="none" strike="noStrike" cap="none" dirty="0">
                <a:solidFill>
                  <a:schemeClr val="tx1"/>
                </a:solidFill>
                <a:latin typeface="Arial"/>
                <a:ea typeface="Arial"/>
                <a:cs typeface="Arial"/>
                <a:sym typeface="Arial"/>
              </a:rPr>
              <a:t>Physical, emotional, and sexual abuse, violence and exploitation</a:t>
            </a:r>
            <a:endParaRPr lang="en-GB" sz="1100" dirty="0">
              <a:solidFill>
                <a:schemeClr val="tx1"/>
              </a:solidFill>
            </a:endParaRPr>
          </a:p>
        </p:txBody>
      </p:sp>
      <p:sp>
        <p:nvSpPr>
          <p:cNvPr id="393" name="Google Shape;393;p26"/>
          <p:cNvSpPr txBox="1"/>
          <p:nvPr/>
        </p:nvSpPr>
        <p:spPr>
          <a:xfrm>
            <a:off x="9000862" y="5091608"/>
            <a:ext cx="2580340" cy="36929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n-US" sz="1800" i="0" u="none" strike="noStrike" cap="none" dirty="0">
                <a:solidFill>
                  <a:schemeClr val="tx1"/>
                </a:solidFill>
                <a:latin typeface="Arial"/>
                <a:ea typeface="Arial"/>
                <a:cs typeface="Arial"/>
                <a:sym typeface="Arial"/>
              </a:rPr>
              <a:t>Loss of identity</a:t>
            </a:r>
            <a:endParaRPr lang="en-ZA" sz="1100" dirty="0">
              <a:solidFill>
                <a:schemeClr val="tx1"/>
              </a:solidFill>
            </a:endParaRPr>
          </a:p>
        </p:txBody>
      </p:sp>
      <p:sp>
        <p:nvSpPr>
          <p:cNvPr id="394" name="Google Shape;394;p26"/>
          <p:cNvSpPr txBox="1"/>
          <p:nvPr/>
        </p:nvSpPr>
        <p:spPr>
          <a:xfrm>
            <a:off x="3017427" y="5090828"/>
            <a:ext cx="2580340" cy="36929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n-US" sz="1800" i="0" u="none" strike="noStrike" cap="none" dirty="0">
                <a:solidFill>
                  <a:schemeClr val="tx1"/>
                </a:solidFill>
                <a:latin typeface="Arial"/>
                <a:ea typeface="Arial"/>
                <a:cs typeface="Arial"/>
                <a:sym typeface="Arial"/>
              </a:rPr>
              <a:t>Lack of care </a:t>
            </a:r>
            <a:endParaRPr lang="en-ZA" sz="1100" dirty="0">
              <a:solidFill>
                <a:schemeClr val="tx1"/>
              </a:solidFill>
            </a:endParaRPr>
          </a:p>
        </p:txBody>
      </p:sp>
      <p:sp>
        <p:nvSpPr>
          <p:cNvPr id="395" name="Google Shape;395;p26"/>
          <p:cNvSpPr txBox="1"/>
          <p:nvPr/>
        </p:nvSpPr>
        <p:spPr>
          <a:xfrm>
            <a:off x="6009144" y="4537132"/>
            <a:ext cx="2580340" cy="92328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n-GB" sz="1800" i="0" u="none" strike="noStrike" cap="none" dirty="0">
                <a:solidFill>
                  <a:schemeClr val="tx1"/>
                </a:solidFill>
                <a:latin typeface="Arial"/>
                <a:ea typeface="Arial"/>
                <a:cs typeface="Arial"/>
                <a:sym typeface="Arial"/>
              </a:rPr>
              <a:t>Discrimination and denial of access to services</a:t>
            </a:r>
            <a:endParaRPr lang="en-GB" sz="1100" dirty="0">
              <a:solidFill>
                <a:schemeClr val="tx1"/>
              </a:solidFill>
            </a:endParaRPr>
          </a:p>
        </p:txBody>
      </p:sp>
      <p:sp>
        <p:nvSpPr>
          <p:cNvPr id="396" name="Google Shape;396;p26"/>
          <p:cNvSpPr txBox="1"/>
          <p:nvPr/>
        </p:nvSpPr>
        <p:spPr>
          <a:xfrm>
            <a:off x="6009362" y="3861785"/>
            <a:ext cx="2580340" cy="36929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n-US" sz="1800" i="0" u="none" strike="noStrike" cap="none" dirty="0">
                <a:solidFill>
                  <a:schemeClr val="tx1"/>
                </a:solidFill>
                <a:latin typeface="Arial"/>
                <a:ea typeface="Arial"/>
                <a:cs typeface="Arial"/>
                <a:sym typeface="Arial"/>
              </a:rPr>
              <a:t>Trafficking/ smuggling </a:t>
            </a:r>
            <a:endParaRPr lang="en-ZA" sz="1100" dirty="0">
              <a:solidFill>
                <a:schemeClr val="tx1"/>
              </a:solidFill>
            </a:endParaRPr>
          </a:p>
        </p:txBody>
      </p:sp>
      <p:sp>
        <p:nvSpPr>
          <p:cNvPr id="397" name="Google Shape;397;p26"/>
          <p:cNvSpPr txBox="1"/>
          <p:nvPr/>
        </p:nvSpPr>
        <p:spPr>
          <a:xfrm>
            <a:off x="9000862" y="2720739"/>
            <a:ext cx="2580340" cy="36929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n-US" sz="1800" i="0" u="none" strike="noStrike" cap="none" dirty="0">
                <a:solidFill>
                  <a:schemeClr val="tx1"/>
                </a:solidFill>
                <a:latin typeface="Arial"/>
                <a:ea typeface="Arial"/>
                <a:cs typeface="Arial"/>
                <a:sym typeface="Arial"/>
              </a:rPr>
              <a:t>Death, injury or illness</a:t>
            </a:r>
            <a:endParaRPr lang="en-ZA" sz="1100" dirty="0">
              <a:solidFill>
                <a:schemeClr val="tx1"/>
              </a:solidFill>
            </a:endParaRPr>
          </a:p>
        </p:txBody>
      </p:sp>
      <p:sp>
        <p:nvSpPr>
          <p:cNvPr id="398" name="Google Shape;398;p26"/>
          <p:cNvSpPr txBox="1"/>
          <p:nvPr/>
        </p:nvSpPr>
        <p:spPr>
          <a:xfrm>
            <a:off x="6009362" y="2632439"/>
            <a:ext cx="2580340" cy="92328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n-GB" sz="1800" i="0" u="none" strike="noStrike" cap="none" dirty="0">
                <a:solidFill>
                  <a:schemeClr val="tx1"/>
                </a:solidFill>
                <a:latin typeface="Arial"/>
                <a:ea typeface="Arial"/>
                <a:cs typeface="Arial"/>
                <a:sym typeface="Arial"/>
              </a:rPr>
              <a:t>Lack of family/ community environment</a:t>
            </a:r>
            <a:endParaRPr lang="en-GB" sz="1100" dirty="0">
              <a:solidFill>
                <a:schemeClr val="tx1"/>
              </a:solidFill>
            </a:endParaRPr>
          </a:p>
        </p:txBody>
      </p:sp>
      <p:sp>
        <p:nvSpPr>
          <p:cNvPr id="399" name="Google Shape;399;p26"/>
          <p:cNvSpPr txBox="1"/>
          <p:nvPr/>
        </p:nvSpPr>
        <p:spPr>
          <a:xfrm>
            <a:off x="3017427" y="3249564"/>
            <a:ext cx="2580339" cy="64629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n-US" sz="1800" i="0" u="none" strike="noStrike" cap="none" dirty="0">
                <a:solidFill>
                  <a:schemeClr val="tx1"/>
                </a:solidFill>
                <a:latin typeface="Arial"/>
                <a:ea typeface="Arial"/>
                <a:cs typeface="Arial"/>
                <a:sym typeface="Arial"/>
              </a:rPr>
              <a:t>Disruption to child development</a:t>
            </a:r>
            <a:endParaRPr lang="en-ZA" sz="1100" dirty="0">
              <a:solidFill>
                <a:schemeClr val="tx1"/>
              </a:solidFill>
            </a:endParaRPr>
          </a:p>
        </p:txBody>
      </p:sp>
      <p:sp>
        <p:nvSpPr>
          <p:cNvPr id="400" name="Google Shape;400;p26"/>
          <p:cNvSpPr txBox="1"/>
          <p:nvPr/>
        </p:nvSpPr>
        <p:spPr>
          <a:xfrm>
            <a:off x="3017427" y="2605932"/>
            <a:ext cx="2580340" cy="36929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n-US" sz="1800" i="0" u="none" strike="noStrike" cap="none" dirty="0">
                <a:solidFill>
                  <a:schemeClr val="tx1"/>
                </a:solidFill>
                <a:latin typeface="Arial"/>
                <a:ea typeface="Arial"/>
                <a:cs typeface="Arial"/>
                <a:sym typeface="Arial"/>
              </a:rPr>
              <a:t>Psychosocial impact</a:t>
            </a:r>
            <a:endParaRPr lang="en-ZA" sz="1100" dirty="0">
              <a:solidFill>
                <a:schemeClr val="tx1"/>
              </a:solidFill>
            </a:endParaRPr>
          </a:p>
        </p:txBody>
      </p:sp>
      <p:sp>
        <p:nvSpPr>
          <p:cNvPr id="401" name="Google Shape;401;p26"/>
          <p:cNvSpPr txBox="1"/>
          <p:nvPr/>
        </p:nvSpPr>
        <p:spPr>
          <a:xfrm>
            <a:off x="3017427" y="4170195"/>
            <a:ext cx="2580341" cy="64629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n-GB" sz="1800" i="0" u="none" strike="noStrike" cap="none" dirty="0">
                <a:solidFill>
                  <a:schemeClr val="tx1"/>
                </a:solidFill>
                <a:latin typeface="Arial"/>
                <a:ea typeface="Arial"/>
                <a:cs typeface="Arial"/>
                <a:sym typeface="Arial"/>
              </a:rPr>
              <a:t>Recruitment by armed forces/groups</a:t>
            </a:r>
            <a:endParaRPr lang="en-GB" sz="1100" dirty="0">
              <a:solidFill>
                <a:schemeClr val="tx1"/>
              </a:solidFill>
            </a:endParaRPr>
          </a:p>
        </p:txBody>
      </p:sp>
      <p:sp>
        <p:nvSpPr>
          <p:cNvPr id="402" name="Google Shape;402;p26"/>
          <p:cNvSpPr txBox="1"/>
          <p:nvPr/>
        </p:nvSpPr>
        <p:spPr>
          <a:xfrm>
            <a:off x="9000862" y="1620124"/>
            <a:ext cx="2580340" cy="36929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n-US" sz="1800" i="0" u="none" strike="noStrike" cap="none" dirty="0">
                <a:solidFill>
                  <a:schemeClr val="tx1"/>
                </a:solidFill>
                <a:latin typeface="Arial"/>
                <a:ea typeface="Arial"/>
                <a:cs typeface="Arial"/>
                <a:sym typeface="Arial"/>
              </a:rPr>
              <a:t>Child labor</a:t>
            </a:r>
            <a:endParaRPr lang="en-ZA" sz="1100" dirty="0">
              <a:solidFill>
                <a:schemeClr val="tx1"/>
              </a:solidFill>
            </a:endParaRPr>
          </a:p>
        </p:txBody>
      </p:sp>
      <p:sp>
        <p:nvSpPr>
          <p:cNvPr id="403" name="Google Shape;403;p26"/>
          <p:cNvSpPr txBox="1"/>
          <p:nvPr/>
        </p:nvSpPr>
        <p:spPr>
          <a:xfrm>
            <a:off x="6009362" y="1655167"/>
            <a:ext cx="2580340" cy="36929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n-US" sz="1800" i="0" u="none" strike="noStrike" cap="none" dirty="0">
                <a:solidFill>
                  <a:schemeClr val="tx1"/>
                </a:solidFill>
                <a:latin typeface="Arial"/>
                <a:ea typeface="Arial"/>
                <a:cs typeface="Arial"/>
                <a:sym typeface="Arial"/>
              </a:rPr>
              <a:t>Detention</a:t>
            </a:r>
            <a:endParaRPr lang="en-ZA" sz="1100" dirty="0">
              <a:solidFill>
                <a:schemeClr val="tx1"/>
              </a:solidFill>
            </a:endParaRPr>
          </a:p>
        </p:txBody>
      </p:sp>
      <p:sp>
        <p:nvSpPr>
          <p:cNvPr id="404" name="Google Shape;404;p26"/>
          <p:cNvSpPr txBox="1"/>
          <p:nvPr/>
        </p:nvSpPr>
        <p:spPr>
          <a:xfrm>
            <a:off x="3017427" y="1660375"/>
            <a:ext cx="2580339" cy="646290"/>
          </a:xfrm>
          <a:prstGeom prst="rect">
            <a:avLst/>
          </a:prstGeom>
          <a:noFill/>
          <a:ln>
            <a:noFill/>
          </a:ln>
        </p:spPr>
        <p:txBody>
          <a:bodyPr spcFirstLastPara="1" wrap="square" lIns="91425" tIns="45700" rIns="91425" bIns="45700" anchor="t" anchorCtr="0">
            <a:spAutoFit/>
          </a:bodyPr>
          <a:lstStyle/>
          <a:p>
            <a:pPr>
              <a:buSzPts val="2400"/>
            </a:pPr>
            <a:r>
              <a:rPr lang="en-US" sz="1800" i="0" u="none" strike="noStrike" cap="none" dirty="0">
                <a:solidFill>
                  <a:schemeClr val="tx1"/>
                </a:solidFill>
                <a:latin typeface="Arial"/>
                <a:ea typeface="Arial"/>
                <a:cs typeface="Arial"/>
                <a:sym typeface="Arial"/>
              </a:rPr>
              <a:t>Child</a:t>
            </a:r>
            <a:r>
              <a:rPr lang="en-US" sz="1800" dirty="0">
                <a:solidFill>
                  <a:schemeClr val="tx1"/>
                </a:solidFill>
              </a:rPr>
              <a:t>, early, forced </a:t>
            </a:r>
            <a:r>
              <a:rPr lang="en-US" sz="1800" i="0" u="none" strike="noStrike" cap="none" dirty="0">
                <a:solidFill>
                  <a:schemeClr val="tx1"/>
                </a:solidFill>
                <a:latin typeface="Arial"/>
                <a:ea typeface="Arial"/>
                <a:cs typeface="Arial"/>
                <a:sym typeface="Arial"/>
              </a:rPr>
              <a:t>marriage </a:t>
            </a:r>
            <a:r>
              <a:rPr lang="en-US" sz="1800" dirty="0">
                <a:solidFill>
                  <a:schemeClr val="tx1"/>
                </a:solidFill>
              </a:rPr>
              <a:t>(CEFM) </a:t>
            </a:r>
            <a:endParaRPr lang="en-ZA" sz="1100" dirty="0">
              <a:solidFill>
                <a:schemeClr val="tx1"/>
              </a:solidFill>
            </a:endParaRPr>
          </a:p>
        </p:txBody>
      </p:sp>
      <p:grpSp>
        <p:nvGrpSpPr>
          <p:cNvPr id="18" name="Group 17">
            <a:extLst>
              <a:ext uri="{FF2B5EF4-FFF2-40B4-BE49-F238E27FC236}">
                <a16:creationId xmlns:a16="http://schemas.microsoft.com/office/drawing/2014/main" id="{8412D462-829D-5DD2-D2E2-70B99B895006}"/>
              </a:ext>
            </a:extLst>
          </p:cNvPr>
          <p:cNvGrpSpPr/>
          <p:nvPr/>
        </p:nvGrpSpPr>
        <p:grpSpPr>
          <a:xfrm>
            <a:off x="10228983" y="337468"/>
            <a:ext cx="1587872" cy="1368854"/>
            <a:chOff x="10228983" y="337468"/>
            <a:chExt cx="1587872" cy="1368854"/>
          </a:xfrm>
        </p:grpSpPr>
        <p:sp>
          <p:nvSpPr>
            <p:cNvPr id="20" name="Hexagon 19">
              <a:extLst>
                <a:ext uri="{FF2B5EF4-FFF2-40B4-BE49-F238E27FC236}">
                  <a16:creationId xmlns:a16="http://schemas.microsoft.com/office/drawing/2014/main" id="{8FC06661-C6EF-A254-9F3A-77F28B364B41}"/>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21" name="Group 20">
              <a:extLst>
                <a:ext uri="{FF2B5EF4-FFF2-40B4-BE49-F238E27FC236}">
                  <a16:creationId xmlns:a16="http://schemas.microsoft.com/office/drawing/2014/main" id="{4C6361D7-EEB6-F608-F310-75174F9B671E}"/>
                </a:ext>
              </a:extLst>
            </p:cNvPr>
            <p:cNvGrpSpPr/>
            <p:nvPr/>
          </p:nvGrpSpPr>
          <p:grpSpPr>
            <a:xfrm>
              <a:off x="10621771" y="762700"/>
              <a:ext cx="562136" cy="634675"/>
              <a:chOff x="760175" y="830142"/>
              <a:chExt cx="867619" cy="979579"/>
            </a:xfrm>
          </p:grpSpPr>
          <p:sp>
            <p:nvSpPr>
              <p:cNvPr id="25" name="Rectangle 24">
                <a:extLst>
                  <a:ext uri="{FF2B5EF4-FFF2-40B4-BE49-F238E27FC236}">
                    <a16:creationId xmlns:a16="http://schemas.microsoft.com/office/drawing/2014/main" id="{449F89DC-7040-8A7F-229E-B89BEB5735F3}"/>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11</a:t>
                </a:r>
              </a:p>
            </p:txBody>
          </p:sp>
          <p:sp>
            <p:nvSpPr>
              <p:cNvPr id="26" name="Rectangle 25">
                <a:extLst>
                  <a:ext uri="{FF2B5EF4-FFF2-40B4-BE49-F238E27FC236}">
                    <a16:creationId xmlns:a16="http://schemas.microsoft.com/office/drawing/2014/main" id="{8FC17F74-44FE-1525-E8C7-9F807CE71722}"/>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2" name="Group 21">
              <a:extLst>
                <a:ext uri="{FF2B5EF4-FFF2-40B4-BE49-F238E27FC236}">
                  <a16:creationId xmlns:a16="http://schemas.microsoft.com/office/drawing/2014/main" id="{B80C437A-B1EA-ED7E-0203-59E1A1EF65E9}"/>
                </a:ext>
              </a:extLst>
            </p:cNvPr>
            <p:cNvGrpSpPr/>
            <p:nvPr/>
          </p:nvGrpSpPr>
          <p:grpSpPr>
            <a:xfrm>
              <a:off x="11325415" y="762701"/>
              <a:ext cx="182192" cy="634674"/>
              <a:chOff x="2121762" y="2323619"/>
              <a:chExt cx="200378" cy="825210"/>
            </a:xfrm>
          </p:grpSpPr>
          <p:sp>
            <p:nvSpPr>
              <p:cNvPr id="23" name="Isosceles Triangle 22">
                <a:extLst>
                  <a:ext uri="{FF2B5EF4-FFF2-40B4-BE49-F238E27FC236}">
                    <a16:creationId xmlns:a16="http://schemas.microsoft.com/office/drawing/2014/main" id="{AC9D33CB-2105-D11D-340B-6011BD971DFC}"/>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Rectangle 23">
                <a:extLst>
                  <a:ext uri="{FF2B5EF4-FFF2-40B4-BE49-F238E27FC236}">
                    <a16:creationId xmlns:a16="http://schemas.microsoft.com/office/drawing/2014/main" id="{453F4EAD-3E9B-6BC5-CDDB-AA786388B27A}"/>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4"/>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t>Secondary separation</a:t>
            </a:r>
            <a:endParaRPr dirty="0"/>
          </a:p>
        </p:txBody>
      </p:sp>
      <p:sp>
        <p:nvSpPr>
          <p:cNvPr id="364" name="Google Shape;364;p24"/>
          <p:cNvSpPr/>
          <p:nvPr/>
        </p:nvSpPr>
        <p:spPr>
          <a:xfrm>
            <a:off x="5337819" y="2270022"/>
            <a:ext cx="5754114" cy="292934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rgbClr val="000000"/>
                </a:solidFill>
                <a:latin typeface="Arial"/>
                <a:ea typeface="Arial"/>
                <a:cs typeface="Arial"/>
                <a:sym typeface="Arial"/>
              </a:rPr>
              <a:t>What do you think is meant by secondary separation?</a:t>
            </a:r>
            <a:endParaRPr dirty="0"/>
          </a:p>
        </p:txBody>
      </p:sp>
      <p:grpSp>
        <p:nvGrpSpPr>
          <p:cNvPr id="2" name="Group 1">
            <a:extLst>
              <a:ext uri="{FF2B5EF4-FFF2-40B4-BE49-F238E27FC236}">
                <a16:creationId xmlns:a16="http://schemas.microsoft.com/office/drawing/2014/main" id="{C6CA99CD-85D5-6CA2-1F57-B88CDB966376}"/>
              </a:ext>
            </a:extLst>
          </p:cNvPr>
          <p:cNvGrpSpPr/>
          <p:nvPr/>
        </p:nvGrpSpPr>
        <p:grpSpPr>
          <a:xfrm>
            <a:off x="1320883" y="2410290"/>
            <a:ext cx="3415887" cy="2678824"/>
            <a:chOff x="1117683" y="2194390"/>
            <a:chExt cx="3415887" cy="2678824"/>
          </a:xfrm>
          <a:solidFill>
            <a:schemeClr val="accent2">
              <a:lumMod val="75000"/>
            </a:schemeClr>
          </a:solidFill>
        </p:grpSpPr>
        <p:sp>
          <p:nvSpPr>
            <p:cNvPr id="3" name="Speech Bubble: Rectangle with Corners Rounded 2">
              <a:extLst>
                <a:ext uri="{FF2B5EF4-FFF2-40B4-BE49-F238E27FC236}">
                  <a16:creationId xmlns:a16="http://schemas.microsoft.com/office/drawing/2014/main" id="{67E637E8-898E-857D-8ED1-6BD08A3E0A33}"/>
                </a:ext>
              </a:extLst>
            </p:cNvPr>
            <p:cNvSpPr/>
            <p:nvPr/>
          </p:nvSpPr>
          <p:spPr>
            <a:xfrm>
              <a:off x="1117683" y="2194390"/>
              <a:ext cx="1792248" cy="1200806"/>
            </a:xfrm>
            <a:prstGeom prst="wedgeRoundRectCallout">
              <a:avLst>
                <a:gd name="adj1" fmla="val 19938"/>
                <a:gd name="adj2" fmla="val 69216"/>
                <a:gd name="adj3" fmla="val 16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Speech Bubble: Rectangle with Corners Rounded 3">
              <a:extLst>
                <a:ext uri="{FF2B5EF4-FFF2-40B4-BE49-F238E27FC236}">
                  <a16:creationId xmlns:a16="http://schemas.microsoft.com/office/drawing/2014/main" id="{36ED9D66-CF25-E35F-433C-3443768B5FA4}"/>
                </a:ext>
              </a:extLst>
            </p:cNvPr>
            <p:cNvSpPr/>
            <p:nvPr/>
          </p:nvSpPr>
          <p:spPr>
            <a:xfrm>
              <a:off x="3240911" y="3671195"/>
              <a:ext cx="1292659" cy="866081"/>
            </a:xfrm>
            <a:prstGeom prst="wedgeRoundRectCallout">
              <a:avLst>
                <a:gd name="adj1" fmla="val -20501"/>
                <a:gd name="adj2" fmla="val 64241"/>
                <a:gd name="adj3" fmla="val 16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Speech Bubble: Rectangle with Corners Rounded 4">
              <a:extLst>
                <a:ext uri="{FF2B5EF4-FFF2-40B4-BE49-F238E27FC236}">
                  <a16:creationId xmlns:a16="http://schemas.microsoft.com/office/drawing/2014/main" id="{F94F90BC-FCD5-06C3-AF93-213618661C03}"/>
                </a:ext>
              </a:extLst>
            </p:cNvPr>
            <p:cNvSpPr/>
            <p:nvPr/>
          </p:nvSpPr>
          <p:spPr>
            <a:xfrm>
              <a:off x="1747778" y="4229639"/>
              <a:ext cx="1097717" cy="643575"/>
            </a:xfrm>
            <a:prstGeom prst="wedgeRoundRectCallout">
              <a:avLst>
                <a:gd name="adj1" fmla="val -20501"/>
                <a:gd name="adj2" fmla="val 84025"/>
                <a:gd name="adj3" fmla="val 16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7" name="Google Shape;114;p9">
            <a:extLst>
              <a:ext uri="{FF2B5EF4-FFF2-40B4-BE49-F238E27FC236}">
                <a16:creationId xmlns:a16="http://schemas.microsoft.com/office/drawing/2014/main" id="{863085B0-F188-8D96-BA81-F348C3580C16}"/>
              </a:ext>
            </a:extLst>
          </p:cNvPr>
          <p:cNvSpPr txBox="1"/>
          <p:nvPr/>
        </p:nvSpPr>
        <p:spPr>
          <a:xfrm>
            <a:off x="794079" y="1219596"/>
            <a:ext cx="1559124" cy="36933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n-US" sz="1800" b="1" i="0" u="none" strike="noStrike" cap="none" dirty="0">
                <a:solidFill>
                  <a:schemeClr val="accent2">
                    <a:lumMod val="75000"/>
                  </a:schemeClr>
                </a:solidFill>
                <a:latin typeface="Arial"/>
                <a:ea typeface="Arial"/>
                <a:cs typeface="Arial"/>
                <a:sym typeface="Arial"/>
              </a:rPr>
              <a:t>15 minutes  </a:t>
            </a:r>
            <a:endParaRPr b="1" dirty="0">
              <a:solidFill>
                <a:schemeClr val="accent2">
                  <a:lumMod val="75000"/>
                </a:schemeClr>
              </a:solidFill>
            </a:endParaRPr>
          </a:p>
        </p:txBody>
      </p:sp>
      <p:grpSp>
        <p:nvGrpSpPr>
          <p:cNvPr id="8" name="Group 7">
            <a:extLst>
              <a:ext uri="{FF2B5EF4-FFF2-40B4-BE49-F238E27FC236}">
                <a16:creationId xmlns:a16="http://schemas.microsoft.com/office/drawing/2014/main" id="{CC071B22-2DD5-12F9-2A2A-88C0AF7B06DC}"/>
              </a:ext>
            </a:extLst>
          </p:cNvPr>
          <p:cNvGrpSpPr/>
          <p:nvPr/>
        </p:nvGrpSpPr>
        <p:grpSpPr>
          <a:xfrm>
            <a:off x="357066" y="1224523"/>
            <a:ext cx="369332" cy="369332"/>
            <a:chOff x="6784825" y="4717805"/>
            <a:chExt cx="1170980" cy="1170980"/>
          </a:xfrm>
        </p:grpSpPr>
        <p:sp>
          <p:nvSpPr>
            <p:cNvPr id="9" name="Oval 8">
              <a:extLst>
                <a:ext uri="{FF2B5EF4-FFF2-40B4-BE49-F238E27FC236}">
                  <a16:creationId xmlns:a16="http://schemas.microsoft.com/office/drawing/2014/main" id="{8D43BE64-7E6D-D550-68A4-52B9F56B2F87}"/>
                </a:ext>
              </a:extLst>
            </p:cNvPr>
            <p:cNvSpPr/>
            <p:nvPr/>
          </p:nvSpPr>
          <p:spPr>
            <a:xfrm>
              <a:off x="6784825" y="4717805"/>
              <a:ext cx="1170980" cy="1170980"/>
            </a:xfrm>
            <a:prstGeom prst="ellipse">
              <a:avLst/>
            </a:prstGeom>
            <a:solidFill>
              <a:schemeClr val="accent2">
                <a:lumMod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00CAC11-B25B-71DD-3625-14750CF75735}"/>
                </a:ext>
              </a:extLst>
            </p:cNvPr>
            <p:cNvSpPr/>
            <p:nvPr/>
          </p:nvSpPr>
          <p:spPr>
            <a:xfrm>
              <a:off x="7276868" y="5237982"/>
              <a:ext cx="189079" cy="1890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a:extLst>
                <a:ext uri="{FF2B5EF4-FFF2-40B4-BE49-F238E27FC236}">
                  <a16:creationId xmlns:a16="http://schemas.microsoft.com/office/drawing/2014/main" id="{9FB0A336-A745-9820-14F5-416610817CD6}"/>
                </a:ext>
              </a:extLst>
            </p:cNvPr>
            <p:cNvSpPr/>
            <p:nvPr/>
          </p:nvSpPr>
          <p:spPr>
            <a:xfrm rot="16200000">
              <a:off x="7134823" y="5040376"/>
              <a:ext cx="464812" cy="113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a:extLst>
                <a:ext uri="{FF2B5EF4-FFF2-40B4-BE49-F238E27FC236}">
                  <a16:creationId xmlns:a16="http://schemas.microsoft.com/office/drawing/2014/main" id="{B0231A40-3461-C715-8168-1D57C459AD97}"/>
                </a:ext>
              </a:extLst>
            </p:cNvPr>
            <p:cNvSpPr/>
            <p:nvPr/>
          </p:nvSpPr>
          <p:spPr>
            <a:xfrm rot="13453060">
              <a:off x="7365088" y="5440995"/>
              <a:ext cx="331413" cy="109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4" name="Google Shape;374;p25"/>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t>Causes of separation</a:t>
            </a:r>
            <a:endParaRPr dirty="0"/>
          </a:p>
        </p:txBody>
      </p:sp>
      <p:sp>
        <p:nvSpPr>
          <p:cNvPr id="375" name="Google Shape;375;p25"/>
          <p:cNvSpPr txBox="1"/>
          <p:nvPr/>
        </p:nvSpPr>
        <p:spPr>
          <a:xfrm>
            <a:off x="3260794" y="1631668"/>
            <a:ext cx="6873805"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Arial"/>
                <a:ea typeface="Arial"/>
                <a:cs typeface="Arial"/>
                <a:sym typeface="Arial"/>
              </a:rPr>
              <a:t>For your scenarios, work in groups of 4, to:</a:t>
            </a:r>
            <a:endParaRPr dirty="0"/>
          </a:p>
        </p:txBody>
      </p:sp>
      <p:sp>
        <p:nvSpPr>
          <p:cNvPr id="25" name="Speech Bubble: Rectangle with Corners Rounded 24">
            <a:extLst>
              <a:ext uri="{FF2B5EF4-FFF2-40B4-BE49-F238E27FC236}">
                <a16:creationId xmlns:a16="http://schemas.microsoft.com/office/drawing/2014/main" id="{0F333E9E-E897-7C94-480C-96963D273AE6}"/>
              </a:ext>
            </a:extLst>
          </p:cNvPr>
          <p:cNvSpPr/>
          <p:nvPr/>
        </p:nvSpPr>
        <p:spPr>
          <a:xfrm>
            <a:off x="3514795" y="2572620"/>
            <a:ext cx="4806528" cy="2743165"/>
          </a:xfrm>
          <a:prstGeom prst="wedgeRoundRectCallout">
            <a:avLst>
              <a:gd name="adj1" fmla="val 18276"/>
              <a:gd name="adj2" fmla="val 6208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dirty="0">
                <a:solidFill>
                  <a:schemeClr val="tx1"/>
                </a:solidFill>
                <a:latin typeface="Arial" panose="020B0604020202020204" pitchFamily="34" charset="0"/>
                <a:cs typeface="Arial" panose="020B0604020202020204" pitchFamily="34" charset="0"/>
              </a:rPr>
              <a:t>Find examples of:</a:t>
            </a:r>
          </a:p>
          <a:p>
            <a:pPr marL="34290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Causes of family separation that pre-existed the humanitarian crisis</a:t>
            </a:r>
          </a:p>
          <a:p>
            <a:pPr marL="34290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Separations resulting from the crisis </a:t>
            </a:r>
          </a:p>
          <a:p>
            <a:pPr marL="342900" indent="-342900">
              <a:buFont typeface="Arial" panose="020B0604020202020204" pitchFamily="34" charset="0"/>
              <a:buChar char="•"/>
            </a:pPr>
            <a:r>
              <a:rPr lang="en-US" sz="2000" dirty="0">
                <a:solidFill>
                  <a:schemeClr val="tx1"/>
                </a:solidFill>
                <a:latin typeface="Arial"/>
                <a:cs typeface="Arial"/>
              </a:rPr>
              <a:t>Accidental or deliberate causes of separation</a:t>
            </a:r>
          </a:p>
        </p:txBody>
      </p:sp>
      <p:sp>
        <p:nvSpPr>
          <p:cNvPr id="26" name="Speech Bubble: Rectangle with Corners Rounded 25">
            <a:extLst>
              <a:ext uri="{FF2B5EF4-FFF2-40B4-BE49-F238E27FC236}">
                <a16:creationId xmlns:a16="http://schemas.microsoft.com/office/drawing/2014/main" id="{FAF54492-D5DE-C4B3-C614-BE1791119E0A}"/>
              </a:ext>
            </a:extLst>
          </p:cNvPr>
          <p:cNvSpPr/>
          <p:nvPr/>
        </p:nvSpPr>
        <p:spPr>
          <a:xfrm>
            <a:off x="8815638" y="2572619"/>
            <a:ext cx="2368269" cy="2743165"/>
          </a:xfrm>
          <a:prstGeom prst="wedgeRoundRectCallout">
            <a:avLst>
              <a:gd name="adj1" fmla="val 18276"/>
              <a:gd name="adj2" fmla="val 6208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Discuss the potential impact of the separation for the different scenarios</a:t>
            </a:r>
          </a:p>
        </p:txBody>
      </p:sp>
      <p:grpSp>
        <p:nvGrpSpPr>
          <p:cNvPr id="27" name="Group 26">
            <a:extLst>
              <a:ext uri="{FF2B5EF4-FFF2-40B4-BE49-F238E27FC236}">
                <a16:creationId xmlns:a16="http://schemas.microsoft.com/office/drawing/2014/main" id="{4F6B62B8-A1C6-7176-A871-09307F170CCF}"/>
              </a:ext>
            </a:extLst>
          </p:cNvPr>
          <p:cNvGrpSpPr/>
          <p:nvPr/>
        </p:nvGrpSpPr>
        <p:grpSpPr>
          <a:xfrm rot="16200000">
            <a:off x="-369718" y="2608903"/>
            <a:ext cx="3797875" cy="2525038"/>
            <a:chOff x="7208925" y="2604220"/>
            <a:chExt cx="1168511" cy="776891"/>
          </a:xfrm>
        </p:grpSpPr>
        <p:sp>
          <p:nvSpPr>
            <p:cNvPr id="28" name="Rectangle 27">
              <a:extLst>
                <a:ext uri="{FF2B5EF4-FFF2-40B4-BE49-F238E27FC236}">
                  <a16:creationId xmlns:a16="http://schemas.microsoft.com/office/drawing/2014/main" id="{DDB8A5B3-846F-4991-F805-89E4304B244F}"/>
                </a:ext>
              </a:extLst>
            </p:cNvPr>
            <p:cNvSpPr/>
            <p:nvPr/>
          </p:nvSpPr>
          <p:spPr>
            <a:xfrm>
              <a:off x="7425584" y="2840091"/>
              <a:ext cx="716280" cy="5410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 name="Google Shape;315;p4">
              <a:extLst>
                <a:ext uri="{FF2B5EF4-FFF2-40B4-BE49-F238E27FC236}">
                  <a16:creationId xmlns:a16="http://schemas.microsoft.com/office/drawing/2014/main" id="{207DB63D-14A3-9103-C5DB-2D1144E47BEE}"/>
                </a:ext>
              </a:extLst>
            </p:cNvPr>
            <p:cNvSpPr/>
            <p:nvPr/>
          </p:nvSpPr>
          <p:spPr>
            <a:xfrm>
              <a:off x="7208925" y="2953324"/>
              <a:ext cx="356816" cy="356815"/>
            </a:xfrm>
            <a:prstGeom prst="ellipse">
              <a:avLst/>
            </a:prstGeom>
            <a:solidFill>
              <a:schemeClr val="accent2">
                <a:lumMod val="75000"/>
              </a:schemeClr>
            </a:solidFill>
            <a:ln w="38100">
              <a:solidFill>
                <a:schemeClr val="bg1"/>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0" name="Google Shape;315;p4">
              <a:extLst>
                <a:ext uri="{FF2B5EF4-FFF2-40B4-BE49-F238E27FC236}">
                  <a16:creationId xmlns:a16="http://schemas.microsoft.com/office/drawing/2014/main" id="{AEC8CE21-9D5B-376A-9FE9-82431DE10CBD}"/>
                </a:ext>
              </a:extLst>
            </p:cNvPr>
            <p:cNvSpPr/>
            <p:nvPr/>
          </p:nvSpPr>
          <p:spPr>
            <a:xfrm>
              <a:off x="7622905" y="2604220"/>
              <a:ext cx="356816" cy="356815"/>
            </a:xfrm>
            <a:prstGeom prst="ellipse">
              <a:avLst/>
            </a:prstGeom>
            <a:solidFill>
              <a:schemeClr val="accent2">
                <a:lumMod val="75000"/>
              </a:schemeClr>
            </a:solidFill>
            <a:ln w="38100">
              <a:solidFill>
                <a:schemeClr val="bg1"/>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1" name="Google Shape;315;p4">
              <a:extLst>
                <a:ext uri="{FF2B5EF4-FFF2-40B4-BE49-F238E27FC236}">
                  <a16:creationId xmlns:a16="http://schemas.microsoft.com/office/drawing/2014/main" id="{B271D2EE-3330-CFDD-7D55-A045FEF7241C}"/>
                </a:ext>
              </a:extLst>
            </p:cNvPr>
            <p:cNvSpPr/>
            <p:nvPr/>
          </p:nvSpPr>
          <p:spPr>
            <a:xfrm>
              <a:off x="8020620" y="2955992"/>
              <a:ext cx="356816" cy="356815"/>
            </a:xfrm>
            <a:prstGeom prst="ellipse">
              <a:avLst/>
            </a:prstGeom>
            <a:solidFill>
              <a:schemeClr val="accent2">
                <a:lumMod val="75000"/>
              </a:schemeClr>
            </a:solidFill>
            <a:ln w="38100">
              <a:solidFill>
                <a:schemeClr val="bg1"/>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2" name="Rectangle: Single Corner Snipped 31">
              <a:extLst>
                <a:ext uri="{FF2B5EF4-FFF2-40B4-BE49-F238E27FC236}">
                  <a16:creationId xmlns:a16="http://schemas.microsoft.com/office/drawing/2014/main" id="{F1621BD7-BFBB-7571-2028-17BEA4A06A5E}"/>
                </a:ext>
              </a:extLst>
            </p:cNvPr>
            <p:cNvSpPr/>
            <p:nvPr/>
          </p:nvSpPr>
          <p:spPr>
            <a:xfrm rot="3546506">
              <a:off x="7635233" y="3164183"/>
              <a:ext cx="115589" cy="149251"/>
            </a:xfrm>
            <a:prstGeom prst="snip1Rect">
              <a:avLst>
                <a:gd name="adj" fmla="val 232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3" name="Rectangle: Single Corner Snipped 32">
              <a:extLst>
                <a:ext uri="{FF2B5EF4-FFF2-40B4-BE49-F238E27FC236}">
                  <a16:creationId xmlns:a16="http://schemas.microsoft.com/office/drawing/2014/main" id="{2E154856-DA79-786C-FC9E-B7DD53E5C5B3}"/>
                </a:ext>
              </a:extLst>
            </p:cNvPr>
            <p:cNvSpPr/>
            <p:nvPr/>
          </p:nvSpPr>
          <p:spPr>
            <a:xfrm rot="17435470">
              <a:off x="7817713" y="3021002"/>
              <a:ext cx="115589" cy="149251"/>
            </a:xfrm>
            <a:prstGeom prst="snip1Rect">
              <a:avLst>
                <a:gd name="adj" fmla="val 232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 name="Group 1">
            <a:extLst>
              <a:ext uri="{FF2B5EF4-FFF2-40B4-BE49-F238E27FC236}">
                <a16:creationId xmlns:a16="http://schemas.microsoft.com/office/drawing/2014/main" id="{3C315A45-1DFE-40A9-D87F-C0729BB5C81D}"/>
              </a:ext>
            </a:extLst>
          </p:cNvPr>
          <p:cNvGrpSpPr/>
          <p:nvPr/>
        </p:nvGrpSpPr>
        <p:grpSpPr>
          <a:xfrm>
            <a:off x="10228983" y="337468"/>
            <a:ext cx="1587872" cy="1368854"/>
            <a:chOff x="10228983" y="337468"/>
            <a:chExt cx="1587872" cy="1368854"/>
          </a:xfrm>
        </p:grpSpPr>
        <p:sp>
          <p:nvSpPr>
            <p:cNvPr id="3" name="Hexagon 2">
              <a:extLst>
                <a:ext uri="{FF2B5EF4-FFF2-40B4-BE49-F238E27FC236}">
                  <a16:creationId xmlns:a16="http://schemas.microsoft.com/office/drawing/2014/main" id="{D31677AC-392C-0479-B0B1-583B0F9F1747}"/>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4" name="Group 3">
              <a:extLst>
                <a:ext uri="{FF2B5EF4-FFF2-40B4-BE49-F238E27FC236}">
                  <a16:creationId xmlns:a16="http://schemas.microsoft.com/office/drawing/2014/main" id="{675ACDFD-AD98-C2A0-E45F-CF3CCEB27D4D}"/>
                </a:ext>
              </a:extLst>
            </p:cNvPr>
            <p:cNvGrpSpPr/>
            <p:nvPr/>
          </p:nvGrpSpPr>
          <p:grpSpPr>
            <a:xfrm>
              <a:off x="10621771" y="762700"/>
              <a:ext cx="562136" cy="634675"/>
              <a:chOff x="760175" y="830142"/>
              <a:chExt cx="867619" cy="979579"/>
            </a:xfrm>
          </p:grpSpPr>
          <p:sp>
            <p:nvSpPr>
              <p:cNvPr id="8" name="Rectangle 7">
                <a:extLst>
                  <a:ext uri="{FF2B5EF4-FFF2-40B4-BE49-F238E27FC236}">
                    <a16:creationId xmlns:a16="http://schemas.microsoft.com/office/drawing/2014/main" id="{C8576C01-ACA1-CFFC-0768-A631D991F0AC}"/>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12</a:t>
                </a:r>
              </a:p>
            </p:txBody>
          </p:sp>
          <p:sp>
            <p:nvSpPr>
              <p:cNvPr id="9" name="Rectangle 8">
                <a:extLst>
                  <a:ext uri="{FF2B5EF4-FFF2-40B4-BE49-F238E27FC236}">
                    <a16:creationId xmlns:a16="http://schemas.microsoft.com/office/drawing/2014/main" id="{33225504-DF09-A4C7-C0C1-9253707DBC14}"/>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5" name="Group 4">
              <a:extLst>
                <a:ext uri="{FF2B5EF4-FFF2-40B4-BE49-F238E27FC236}">
                  <a16:creationId xmlns:a16="http://schemas.microsoft.com/office/drawing/2014/main" id="{20B27EF5-3841-CB7C-39DF-5ACCE624111E}"/>
                </a:ext>
              </a:extLst>
            </p:cNvPr>
            <p:cNvGrpSpPr/>
            <p:nvPr/>
          </p:nvGrpSpPr>
          <p:grpSpPr>
            <a:xfrm>
              <a:off x="11325415" y="762701"/>
              <a:ext cx="182192" cy="634674"/>
              <a:chOff x="2121762" y="2323619"/>
              <a:chExt cx="200378" cy="825210"/>
            </a:xfrm>
          </p:grpSpPr>
          <p:sp>
            <p:nvSpPr>
              <p:cNvPr id="6" name="Isosceles Triangle 5">
                <a:extLst>
                  <a:ext uri="{FF2B5EF4-FFF2-40B4-BE49-F238E27FC236}">
                    <a16:creationId xmlns:a16="http://schemas.microsoft.com/office/drawing/2014/main" id="{2D561037-5832-5DA9-8FA8-3789BE46D659}"/>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a:extLst>
                  <a:ext uri="{FF2B5EF4-FFF2-40B4-BE49-F238E27FC236}">
                    <a16:creationId xmlns:a16="http://schemas.microsoft.com/office/drawing/2014/main" id="{8C9675F0-817E-21BB-613D-69425312C215}"/>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10" name="Title 72">
            <a:extLst>
              <a:ext uri="{FF2B5EF4-FFF2-40B4-BE49-F238E27FC236}">
                <a16:creationId xmlns:a16="http://schemas.microsoft.com/office/drawing/2014/main" id="{FC1D7DCA-94C0-242F-2C98-5FFE367052ED}"/>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CA" sz="5400" b="1" dirty="0">
                <a:solidFill>
                  <a:schemeClr val="bg1">
                    <a:lumMod val="75000"/>
                  </a:schemeClr>
                </a:solidFill>
                <a:latin typeface="Garamond"/>
              </a:rPr>
              <a:t>Extra slide for facilitator notes</a:t>
            </a:r>
            <a:endParaRPr lang="en-CA" sz="5400" b="1" dirty="0">
              <a:solidFill>
                <a:schemeClr val="bg1">
                  <a:lumMod val="75000"/>
                </a:schemeClr>
              </a:solidFill>
            </a:endParaRPr>
          </a:p>
        </p:txBody>
      </p:sp>
    </p:spTree>
    <p:extLst>
      <p:ext uri="{BB962C8B-B14F-4D97-AF65-F5344CB8AC3E}">
        <p14:creationId xmlns:p14="http://schemas.microsoft.com/office/powerpoint/2010/main" val="3113651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369"/>
        <p:cNvGrpSpPr/>
        <p:nvPr/>
      </p:nvGrpSpPr>
      <p:grpSpPr>
        <a:xfrm>
          <a:off x="0" y="0"/>
          <a:ext cx="0" cy="0"/>
          <a:chOff x="0" y="0"/>
          <a:chExt cx="0" cy="0"/>
        </a:xfrm>
      </p:grpSpPr>
      <p:sp>
        <p:nvSpPr>
          <p:cNvPr id="2" name="Title 72">
            <a:extLst>
              <a:ext uri="{FF2B5EF4-FFF2-40B4-BE49-F238E27FC236}">
                <a16:creationId xmlns:a16="http://schemas.microsoft.com/office/drawing/2014/main" id="{85E3FFAC-955F-4AC4-44A7-2DB4AA97E691}"/>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CA" sz="5400" b="1" dirty="0">
                <a:solidFill>
                  <a:schemeClr val="bg1">
                    <a:lumMod val="75000"/>
                  </a:schemeClr>
                </a:solidFill>
                <a:latin typeface="Garamond"/>
              </a:rPr>
              <a:t>Extra slide for facilitator notes</a:t>
            </a:r>
            <a:endParaRPr lang="en-CA" sz="5400" b="1" dirty="0">
              <a:solidFill>
                <a:schemeClr val="bg1">
                  <a:lumMod val="75000"/>
                </a:schemeClr>
              </a:solidFill>
            </a:endParaRPr>
          </a:p>
        </p:txBody>
      </p:sp>
    </p:spTree>
    <p:extLst>
      <p:ext uri="{BB962C8B-B14F-4D97-AF65-F5344CB8AC3E}">
        <p14:creationId xmlns:p14="http://schemas.microsoft.com/office/powerpoint/2010/main" val="1078057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369"/>
        <p:cNvGrpSpPr/>
        <p:nvPr/>
      </p:nvGrpSpPr>
      <p:grpSpPr>
        <a:xfrm>
          <a:off x="0" y="0"/>
          <a:ext cx="0" cy="0"/>
          <a:chOff x="0" y="0"/>
          <a:chExt cx="0" cy="0"/>
        </a:xfrm>
      </p:grpSpPr>
      <p:sp>
        <p:nvSpPr>
          <p:cNvPr id="2" name="Title 72">
            <a:extLst>
              <a:ext uri="{FF2B5EF4-FFF2-40B4-BE49-F238E27FC236}">
                <a16:creationId xmlns:a16="http://schemas.microsoft.com/office/drawing/2014/main" id="{FEA2ED96-B45E-0F29-8693-2B6E51B6FF5A}"/>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CA" sz="5400" b="1" dirty="0">
                <a:solidFill>
                  <a:schemeClr val="bg1">
                    <a:lumMod val="75000"/>
                  </a:schemeClr>
                </a:solidFill>
                <a:latin typeface="Garamond"/>
              </a:rPr>
              <a:t>Extra slide for facilitator notes</a:t>
            </a:r>
            <a:endParaRPr lang="en-CA" sz="5400" b="1" dirty="0">
              <a:solidFill>
                <a:schemeClr val="bg1">
                  <a:lumMod val="75000"/>
                </a:schemeClr>
              </a:solidFill>
            </a:endParaRPr>
          </a:p>
        </p:txBody>
      </p:sp>
    </p:spTree>
    <p:extLst>
      <p:ext uri="{BB962C8B-B14F-4D97-AF65-F5344CB8AC3E}">
        <p14:creationId xmlns:p14="http://schemas.microsoft.com/office/powerpoint/2010/main" val="2691794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3" name="Google Shape;563;p38"/>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highlight>
                  <a:srgbClr val="FFFF00"/>
                </a:highlight>
              </a:rPr>
              <a:t>The national system and the role of caseworkers </a:t>
            </a:r>
            <a:endParaRPr dirty="0">
              <a:highlight>
                <a:srgbClr val="FFFF00"/>
              </a:highlight>
            </a:endParaRPr>
          </a:p>
        </p:txBody>
      </p:sp>
      <p:sp>
        <p:nvSpPr>
          <p:cNvPr id="3" name="Google Shape;114;p9">
            <a:extLst>
              <a:ext uri="{FF2B5EF4-FFF2-40B4-BE49-F238E27FC236}">
                <a16:creationId xmlns:a16="http://schemas.microsoft.com/office/drawing/2014/main" id="{B806D43B-DDBB-48F5-FDC5-AD29B542E551}"/>
              </a:ext>
            </a:extLst>
          </p:cNvPr>
          <p:cNvSpPr txBox="1"/>
          <p:nvPr/>
        </p:nvSpPr>
        <p:spPr>
          <a:xfrm>
            <a:off x="794079" y="1219596"/>
            <a:ext cx="1559124" cy="36933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n-US" sz="1800" b="1" i="0" u="none" strike="noStrike" cap="none" dirty="0">
                <a:solidFill>
                  <a:schemeClr val="accent2">
                    <a:lumMod val="75000"/>
                  </a:schemeClr>
                </a:solidFill>
                <a:latin typeface="Arial"/>
                <a:ea typeface="Arial"/>
                <a:cs typeface="Arial"/>
                <a:sym typeface="Arial"/>
              </a:rPr>
              <a:t>10 minutes  </a:t>
            </a:r>
            <a:endParaRPr b="1" dirty="0">
              <a:solidFill>
                <a:schemeClr val="accent2">
                  <a:lumMod val="75000"/>
                </a:schemeClr>
              </a:solidFill>
            </a:endParaRPr>
          </a:p>
        </p:txBody>
      </p:sp>
      <p:sp>
        <p:nvSpPr>
          <p:cNvPr id="4" name="Speech Bubble: Rectangle with Corners Rounded 3">
            <a:extLst>
              <a:ext uri="{FF2B5EF4-FFF2-40B4-BE49-F238E27FC236}">
                <a16:creationId xmlns:a16="http://schemas.microsoft.com/office/drawing/2014/main" id="{25B2A88C-58FE-EA27-6CF3-ED530915F653}"/>
              </a:ext>
            </a:extLst>
          </p:cNvPr>
          <p:cNvSpPr/>
          <p:nvPr/>
        </p:nvSpPr>
        <p:spPr>
          <a:xfrm>
            <a:off x="541732" y="2688572"/>
            <a:ext cx="4699000" cy="2743165"/>
          </a:xfrm>
          <a:prstGeom prst="wedgeRoundRectCallout">
            <a:avLst>
              <a:gd name="adj1" fmla="val -18481"/>
              <a:gd name="adj2" fmla="val 63010"/>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rtl="0">
              <a:spcBef>
                <a:spcPts val="600"/>
              </a:spcBef>
              <a:spcAft>
                <a:spcPts val="0"/>
              </a:spcAft>
              <a:buClr>
                <a:srgbClr val="000000"/>
              </a:buClr>
              <a:buSzPts val="2400"/>
              <a:buFont typeface="Arial"/>
              <a:buNone/>
            </a:pPr>
            <a:r>
              <a:rPr lang="en-GB" sz="1800" b="0" i="0" u="none" strike="noStrike" cap="none" dirty="0">
                <a:solidFill>
                  <a:srgbClr val="000000"/>
                </a:solidFill>
                <a:latin typeface="Arial"/>
                <a:ea typeface="Arial"/>
                <a:cs typeface="Arial"/>
                <a:sym typeface="Arial"/>
              </a:rPr>
              <a:t>Can you explain national provisions and decision-making processes for:</a:t>
            </a:r>
          </a:p>
          <a:p>
            <a:pPr marL="285750" marR="0" lvl="0" indent="-285750" rtl="0">
              <a:spcBef>
                <a:spcPts val="600"/>
              </a:spcBef>
              <a:spcAft>
                <a:spcPts val="0"/>
              </a:spcAft>
              <a:buClr>
                <a:srgbClr val="000000"/>
              </a:buClr>
              <a:buSzPts val="2400"/>
              <a:buFont typeface="Arial" panose="020B0604020202020204" pitchFamily="34" charset="0"/>
              <a:buChar char="•"/>
            </a:pPr>
            <a:r>
              <a:rPr lang="en-GB" sz="1800" b="0" i="0" u="none" strike="noStrike" cap="none" dirty="0">
                <a:solidFill>
                  <a:srgbClr val="000000"/>
                </a:solidFill>
                <a:latin typeface="Arial"/>
                <a:ea typeface="Arial"/>
                <a:cs typeface="Arial"/>
                <a:sym typeface="Arial"/>
              </a:rPr>
              <a:t>UASC and children who need to be placed out of home for safety purposes</a:t>
            </a:r>
          </a:p>
          <a:p>
            <a:pPr marL="285750" marR="0" lvl="0" indent="-285750" rtl="0">
              <a:spcBef>
                <a:spcPts val="600"/>
              </a:spcBef>
              <a:spcAft>
                <a:spcPts val="0"/>
              </a:spcAft>
              <a:buClr>
                <a:srgbClr val="000000"/>
              </a:buClr>
              <a:buSzPts val="2400"/>
              <a:buFont typeface="Arial" panose="020B0604020202020204" pitchFamily="34" charset="0"/>
              <a:buChar char="•"/>
            </a:pPr>
            <a:r>
              <a:rPr lang="en-GB" sz="1800" b="0" i="0" u="none" strike="noStrike" cap="none" dirty="0">
                <a:solidFill>
                  <a:srgbClr val="000000"/>
                </a:solidFill>
                <a:latin typeface="Arial"/>
                <a:ea typeface="Arial"/>
                <a:cs typeface="Arial"/>
                <a:sym typeface="Arial"/>
              </a:rPr>
              <a:t>Family reunification</a:t>
            </a:r>
          </a:p>
          <a:p>
            <a:pPr marL="285750" marR="0" lvl="0" indent="-285750" rtl="0">
              <a:spcBef>
                <a:spcPts val="600"/>
              </a:spcBef>
              <a:spcAft>
                <a:spcPts val="0"/>
              </a:spcAft>
              <a:buClr>
                <a:srgbClr val="000000"/>
              </a:buClr>
              <a:buSzPts val="2400"/>
              <a:buFont typeface="Arial" panose="020B0604020202020204" pitchFamily="34" charset="0"/>
              <a:buChar char="•"/>
            </a:pPr>
            <a:r>
              <a:rPr lang="en-GB" sz="1800" b="0" i="0" u="none" strike="noStrike" cap="none" dirty="0">
                <a:solidFill>
                  <a:srgbClr val="000000"/>
                </a:solidFill>
                <a:latin typeface="Arial"/>
                <a:ea typeface="Arial"/>
                <a:cs typeface="Arial"/>
                <a:sym typeface="Arial"/>
              </a:rPr>
              <a:t>Placement in alternative care</a:t>
            </a:r>
            <a:endParaRPr lang="en-GB" sz="1800" dirty="0"/>
          </a:p>
        </p:txBody>
      </p:sp>
      <p:sp>
        <p:nvSpPr>
          <p:cNvPr id="5" name="Speech Bubble: Rectangle with Corners Rounded 4">
            <a:extLst>
              <a:ext uri="{FF2B5EF4-FFF2-40B4-BE49-F238E27FC236}">
                <a16:creationId xmlns:a16="http://schemas.microsoft.com/office/drawing/2014/main" id="{FD4CF8BC-FAD3-F657-9509-3791DE78FF40}"/>
              </a:ext>
            </a:extLst>
          </p:cNvPr>
          <p:cNvSpPr/>
          <p:nvPr/>
        </p:nvSpPr>
        <p:spPr>
          <a:xfrm>
            <a:off x="5715000" y="2688572"/>
            <a:ext cx="2730500" cy="2743165"/>
          </a:xfrm>
          <a:prstGeom prst="wedgeRoundRectCallout">
            <a:avLst>
              <a:gd name="adj1" fmla="val -11026"/>
              <a:gd name="adj2" fmla="val 63936"/>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rtl="0">
              <a:spcBef>
                <a:spcPts val="600"/>
              </a:spcBef>
              <a:spcAft>
                <a:spcPts val="0"/>
              </a:spcAft>
              <a:buClr>
                <a:srgbClr val="000000"/>
              </a:buClr>
              <a:buSzPts val="2400"/>
              <a:buFont typeface="Arial"/>
              <a:buNone/>
            </a:pPr>
            <a:r>
              <a:rPr lang="en-US" sz="1800" dirty="0">
                <a:solidFill>
                  <a:schemeClr val="tx1"/>
                </a:solidFill>
              </a:rPr>
              <a:t>Do you know if there are gaps and challenges in the national child protection framework/ system? What about success stories?</a:t>
            </a:r>
          </a:p>
        </p:txBody>
      </p:sp>
      <p:sp>
        <p:nvSpPr>
          <p:cNvPr id="6" name="Speech Bubble: Rectangle with Corners Rounded 5">
            <a:extLst>
              <a:ext uri="{FF2B5EF4-FFF2-40B4-BE49-F238E27FC236}">
                <a16:creationId xmlns:a16="http://schemas.microsoft.com/office/drawing/2014/main" id="{CC5B8D1E-E01A-F67C-0062-FBA4FDEF57E2}"/>
              </a:ext>
            </a:extLst>
          </p:cNvPr>
          <p:cNvSpPr/>
          <p:nvPr/>
        </p:nvSpPr>
        <p:spPr>
          <a:xfrm>
            <a:off x="8919768" y="2688572"/>
            <a:ext cx="2730500" cy="2743165"/>
          </a:xfrm>
          <a:prstGeom prst="wedgeRoundRectCallout">
            <a:avLst>
              <a:gd name="adj1" fmla="val 18276"/>
              <a:gd name="adj2" fmla="val 6208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rtl="0">
              <a:spcBef>
                <a:spcPts val="600"/>
              </a:spcBef>
              <a:spcAft>
                <a:spcPts val="0"/>
              </a:spcAft>
              <a:buClr>
                <a:srgbClr val="000000"/>
              </a:buClr>
              <a:buSzPts val="2400"/>
              <a:buFont typeface="Arial"/>
              <a:buNone/>
            </a:pPr>
            <a:r>
              <a:rPr lang="en-US" sz="1800" dirty="0">
                <a:solidFill>
                  <a:schemeClr val="tx1"/>
                </a:solidFill>
              </a:rPr>
              <a:t>Do you know how your role as caseworker is defined within the national child protection framework/ system? </a:t>
            </a:r>
          </a:p>
        </p:txBody>
      </p:sp>
      <p:sp>
        <p:nvSpPr>
          <p:cNvPr id="8" name="TextBox 7">
            <a:extLst>
              <a:ext uri="{FF2B5EF4-FFF2-40B4-BE49-F238E27FC236}">
                <a16:creationId xmlns:a16="http://schemas.microsoft.com/office/drawing/2014/main" id="{CF6550AF-F5B2-EEB0-8C35-E8C1BA600076}"/>
              </a:ext>
            </a:extLst>
          </p:cNvPr>
          <p:cNvSpPr txBox="1"/>
          <p:nvPr/>
        </p:nvSpPr>
        <p:spPr>
          <a:xfrm>
            <a:off x="668732" y="2089128"/>
            <a:ext cx="3970241" cy="369332"/>
          </a:xfrm>
          <a:prstGeom prst="rect">
            <a:avLst/>
          </a:prstGeom>
          <a:noFill/>
        </p:spPr>
        <p:txBody>
          <a:bodyPr wrap="square">
            <a:spAutoFit/>
          </a:bodyPr>
          <a:lstStyle/>
          <a:p>
            <a:r>
              <a:rPr lang="en-US" sz="1800" b="1" dirty="0">
                <a:solidFill>
                  <a:schemeClr val="tx1"/>
                </a:solidFill>
                <a:latin typeface="Arial" panose="020B0604020202020204" pitchFamily="34" charset="0"/>
                <a:cs typeface="Arial" panose="020B0604020202020204" pitchFamily="34" charset="0"/>
              </a:rPr>
              <a:t>GROUP 1</a:t>
            </a:r>
          </a:p>
        </p:txBody>
      </p:sp>
      <p:sp>
        <p:nvSpPr>
          <p:cNvPr id="9" name="TextBox 8">
            <a:extLst>
              <a:ext uri="{FF2B5EF4-FFF2-40B4-BE49-F238E27FC236}">
                <a16:creationId xmlns:a16="http://schemas.microsoft.com/office/drawing/2014/main" id="{97125380-6738-7BBE-882E-364A96DE7D0C}"/>
              </a:ext>
            </a:extLst>
          </p:cNvPr>
          <p:cNvSpPr txBox="1"/>
          <p:nvPr/>
        </p:nvSpPr>
        <p:spPr>
          <a:xfrm>
            <a:off x="5861050" y="2089128"/>
            <a:ext cx="2438400" cy="369332"/>
          </a:xfrm>
          <a:prstGeom prst="rect">
            <a:avLst/>
          </a:prstGeom>
          <a:noFill/>
        </p:spPr>
        <p:txBody>
          <a:bodyPr wrap="square">
            <a:spAutoFit/>
          </a:bodyPr>
          <a:lstStyle/>
          <a:p>
            <a:r>
              <a:rPr lang="en-US" sz="1800" b="1" dirty="0">
                <a:solidFill>
                  <a:schemeClr val="tx1"/>
                </a:solidFill>
                <a:latin typeface="Arial" panose="020B0604020202020204" pitchFamily="34" charset="0"/>
                <a:cs typeface="Arial" panose="020B0604020202020204" pitchFamily="34" charset="0"/>
              </a:rPr>
              <a:t>GROUP 2</a:t>
            </a:r>
          </a:p>
        </p:txBody>
      </p:sp>
      <p:sp>
        <p:nvSpPr>
          <p:cNvPr id="10" name="TextBox 9">
            <a:extLst>
              <a:ext uri="{FF2B5EF4-FFF2-40B4-BE49-F238E27FC236}">
                <a16:creationId xmlns:a16="http://schemas.microsoft.com/office/drawing/2014/main" id="{F2DB4FCD-69B2-CE62-32D8-697DB92536BA}"/>
              </a:ext>
            </a:extLst>
          </p:cNvPr>
          <p:cNvSpPr txBox="1"/>
          <p:nvPr/>
        </p:nvSpPr>
        <p:spPr>
          <a:xfrm>
            <a:off x="9046768" y="2089128"/>
            <a:ext cx="2307032" cy="369332"/>
          </a:xfrm>
          <a:prstGeom prst="rect">
            <a:avLst/>
          </a:prstGeom>
          <a:noFill/>
        </p:spPr>
        <p:txBody>
          <a:bodyPr wrap="square">
            <a:spAutoFit/>
          </a:bodyPr>
          <a:lstStyle/>
          <a:p>
            <a:r>
              <a:rPr lang="en-US" sz="1800" b="1" dirty="0">
                <a:solidFill>
                  <a:schemeClr val="tx1"/>
                </a:solidFill>
                <a:latin typeface="Arial" panose="020B0604020202020204" pitchFamily="34" charset="0"/>
                <a:cs typeface="Arial" panose="020B0604020202020204" pitchFamily="34" charset="0"/>
              </a:rPr>
              <a:t>GROUP 3</a:t>
            </a:r>
          </a:p>
        </p:txBody>
      </p:sp>
      <p:grpSp>
        <p:nvGrpSpPr>
          <p:cNvPr id="7" name="Group 6">
            <a:extLst>
              <a:ext uri="{FF2B5EF4-FFF2-40B4-BE49-F238E27FC236}">
                <a16:creationId xmlns:a16="http://schemas.microsoft.com/office/drawing/2014/main" id="{2A6A9F2C-76A4-8DD6-28FC-E91D4A929F8F}"/>
              </a:ext>
            </a:extLst>
          </p:cNvPr>
          <p:cNvGrpSpPr/>
          <p:nvPr/>
        </p:nvGrpSpPr>
        <p:grpSpPr>
          <a:xfrm>
            <a:off x="357066" y="1224523"/>
            <a:ext cx="369332" cy="369332"/>
            <a:chOff x="6784825" y="4717805"/>
            <a:chExt cx="1170980" cy="1170980"/>
          </a:xfrm>
        </p:grpSpPr>
        <p:sp>
          <p:nvSpPr>
            <p:cNvPr id="11" name="Oval 10">
              <a:extLst>
                <a:ext uri="{FF2B5EF4-FFF2-40B4-BE49-F238E27FC236}">
                  <a16:creationId xmlns:a16="http://schemas.microsoft.com/office/drawing/2014/main" id="{72599448-CD3D-C5EE-6126-4C4398955B78}"/>
                </a:ext>
              </a:extLst>
            </p:cNvPr>
            <p:cNvSpPr/>
            <p:nvPr/>
          </p:nvSpPr>
          <p:spPr>
            <a:xfrm>
              <a:off x="6784825" y="4717805"/>
              <a:ext cx="1170980" cy="1170980"/>
            </a:xfrm>
            <a:prstGeom prst="ellipse">
              <a:avLst/>
            </a:prstGeom>
            <a:solidFill>
              <a:schemeClr val="accent2">
                <a:lumMod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a:extLst>
                <a:ext uri="{FF2B5EF4-FFF2-40B4-BE49-F238E27FC236}">
                  <a16:creationId xmlns:a16="http://schemas.microsoft.com/office/drawing/2014/main" id="{DF2EB3FB-CFD9-6D8B-F4C2-EBAFB22BB206}"/>
                </a:ext>
              </a:extLst>
            </p:cNvPr>
            <p:cNvSpPr/>
            <p:nvPr/>
          </p:nvSpPr>
          <p:spPr>
            <a:xfrm>
              <a:off x="7276868" y="5237982"/>
              <a:ext cx="189079" cy="1890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a:extLst>
                <a:ext uri="{FF2B5EF4-FFF2-40B4-BE49-F238E27FC236}">
                  <a16:creationId xmlns:a16="http://schemas.microsoft.com/office/drawing/2014/main" id="{D964749B-65EE-0A3F-BBF0-C10D9D630996}"/>
                </a:ext>
              </a:extLst>
            </p:cNvPr>
            <p:cNvSpPr/>
            <p:nvPr/>
          </p:nvSpPr>
          <p:spPr>
            <a:xfrm rot="16200000">
              <a:off x="7134823" y="5040376"/>
              <a:ext cx="464812" cy="113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Rectangle 13">
              <a:extLst>
                <a:ext uri="{FF2B5EF4-FFF2-40B4-BE49-F238E27FC236}">
                  <a16:creationId xmlns:a16="http://schemas.microsoft.com/office/drawing/2014/main" id="{363A5797-0C1D-804E-842B-F440DE136A6B}"/>
                </a:ext>
              </a:extLst>
            </p:cNvPr>
            <p:cNvSpPr/>
            <p:nvPr/>
          </p:nvSpPr>
          <p:spPr>
            <a:xfrm rot="13453060">
              <a:off x="7365088" y="5440995"/>
              <a:ext cx="331413" cy="109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13" name="Title 72">
            <a:extLst>
              <a:ext uri="{FF2B5EF4-FFF2-40B4-BE49-F238E27FC236}">
                <a16:creationId xmlns:a16="http://schemas.microsoft.com/office/drawing/2014/main" id="{7F2F2945-9C10-509F-124A-0B01A2A61942}"/>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CA" sz="5400" b="1" dirty="0">
                <a:solidFill>
                  <a:schemeClr val="bg1">
                    <a:lumMod val="75000"/>
                  </a:schemeClr>
                </a:solidFill>
                <a:latin typeface="Garamond"/>
              </a:rPr>
              <a:t>Extra slide for facilitator notes</a:t>
            </a:r>
            <a:endParaRPr lang="en-CA" sz="5400" b="1" dirty="0">
              <a:solidFill>
                <a:schemeClr val="bg1">
                  <a:lumMod val="75000"/>
                </a:schemeClr>
              </a:solidFill>
            </a:endParaRPr>
          </a:p>
        </p:txBody>
      </p:sp>
    </p:spTree>
    <p:extLst>
      <p:ext uri="{BB962C8B-B14F-4D97-AF65-F5344CB8AC3E}">
        <p14:creationId xmlns:p14="http://schemas.microsoft.com/office/powerpoint/2010/main" val="14857040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27"/>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latin typeface="Arial"/>
                <a:ea typeface="Arial"/>
                <a:cs typeface="Arial"/>
                <a:sym typeface="Arial"/>
              </a:rPr>
              <a:t>Key learning points</a:t>
            </a:r>
            <a:endParaRPr dirty="0"/>
          </a:p>
        </p:txBody>
      </p:sp>
      <p:sp>
        <p:nvSpPr>
          <p:cNvPr id="410" name="Google Shape;410;p27"/>
          <p:cNvSpPr txBox="1"/>
          <p:nvPr/>
        </p:nvSpPr>
        <p:spPr>
          <a:xfrm>
            <a:off x="859391" y="3505097"/>
            <a:ext cx="3140079" cy="175428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n-US" sz="1800" b="0" i="0" u="none" strike="noStrike" cap="none" dirty="0">
                <a:solidFill>
                  <a:srgbClr val="000000"/>
                </a:solidFill>
                <a:latin typeface="Arial"/>
                <a:ea typeface="Arial"/>
                <a:cs typeface="Arial"/>
                <a:sym typeface="Arial"/>
              </a:rPr>
              <a:t>It is important to understand the </a:t>
            </a:r>
            <a:r>
              <a:rPr lang="en-US" sz="1800" b="0" i="0" u="sng" strike="noStrike" cap="none" dirty="0">
                <a:solidFill>
                  <a:srgbClr val="000000"/>
                </a:solidFill>
                <a:latin typeface="Arial"/>
                <a:ea typeface="Arial"/>
                <a:cs typeface="Arial"/>
                <a:sym typeface="Arial"/>
              </a:rPr>
              <a:t>causes</a:t>
            </a:r>
            <a:r>
              <a:rPr lang="en-US" sz="1800" b="0" i="0" u="none" strike="noStrike" cap="none" dirty="0">
                <a:solidFill>
                  <a:srgbClr val="000000"/>
                </a:solidFill>
                <a:latin typeface="Arial"/>
                <a:ea typeface="Arial"/>
                <a:cs typeface="Arial"/>
                <a:sym typeface="Arial"/>
              </a:rPr>
              <a:t> of family separation in order to prevent secondary separation and to provide personalized support.</a:t>
            </a:r>
            <a:endParaRPr sz="1800" dirty="0"/>
          </a:p>
        </p:txBody>
      </p:sp>
      <p:sp>
        <p:nvSpPr>
          <p:cNvPr id="411" name="Google Shape;411;p27"/>
          <p:cNvSpPr/>
          <p:nvPr/>
        </p:nvSpPr>
        <p:spPr>
          <a:xfrm>
            <a:off x="1903650" y="2047344"/>
            <a:ext cx="1051560" cy="1051560"/>
          </a:xfrm>
          <a:prstGeom prst="star5">
            <a:avLst>
              <a:gd name="adj" fmla="val 28143"/>
              <a:gd name="hf" fmla="val 105146"/>
              <a:gd name="vf" fmla="val 110557"/>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412" name="Google Shape;412;p27"/>
          <p:cNvSpPr/>
          <p:nvPr/>
        </p:nvSpPr>
        <p:spPr>
          <a:xfrm>
            <a:off x="5570220" y="2047344"/>
            <a:ext cx="1051560" cy="1051560"/>
          </a:xfrm>
          <a:prstGeom prst="star5">
            <a:avLst>
              <a:gd name="adj" fmla="val 28143"/>
              <a:gd name="hf" fmla="val 105146"/>
              <a:gd name="vf" fmla="val 110557"/>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413" name="Google Shape;413;p27"/>
          <p:cNvSpPr/>
          <p:nvPr/>
        </p:nvSpPr>
        <p:spPr>
          <a:xfrm>
            <a:off x="9236790" y="2047344"/>
            <a:ext cx="1051560" cy="1051560"/>
          </a:xfrm>
          <a:prstGeom prst="star5">
            <a:avLst>
              <a:gd name="adj" fmla="val 28143"/>
              <a:gd name="hf" fmla="val 105146"/>
              <a:gd name="vf" fmla="val 110557"/>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414" name="Google Shape;414;p27"/>
          <p:cNvSpPr txBox="1"/>
          <p:nvPr/>
        </p:nvSpPr>
        <p:spPr>
          <a:xfrm>
            <a:off x="4525960" y="3569543"/>
            <a:ext cx="3140080" cy="1200288"/>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n-US" sz="1800" b="0" i="0" u="none" strike="noStrike" cap="none" dirty="0">
                <a:solidFill>
                  <a:srgbClr val="000000"/>
                </a:solidFill>
                <a:latin typeface="Arial"/>
                <a:ea typeface="Arial"/>
                <a:cs typeface="Arial"/>
                <a:sym typeface="Arial"/>
              </a:rPr>
              <a:t>Understanding the </a:t>
            </a:r>
            <a:r>
              <a:rPr lang="en-US" sz="1800" b="0" i="0" u="sng" strike="noStrike" cap="none" dirty="0">
                <a:solidFill>
                  <a:srgbClr val="000000"/>
                </a:solidFill>
                <a:latin typeface="Arial"/>
                <a:ea typeface="Arial"/>
                <a:cs typeface="Arial"/>
                <a:sym typeface="Arial"/>
              </a:rPr>
              <a:t>impact</a:t>
            </a:r>
            <a:r>
              <a:rPr lang="en-US" sz="1800" b="0" i="0" u="none" strike="noStrike" cap="none" dirty="0">
                <a:solidFill>
                  <a:srgbClr val="000000"/>
                </a:solidFill>
                <a:latin typeface="Arial"/>
                <a:ea typeface="Arial"/>
                <a:cs typeface="Arial"/>
                <a:sym typeface="Arial"/>
              </a:rPr>
              <a:t> of family separation means we can respond to the needs of each individual child.</a:t>
            </a:r>
            <a:endParaRPr sz="1800" dirty="0"/>
          </a:p>
        </p:txBody>
      </p:sp>
      <p:sp>
        <p:nvSpPr>
          <p:cNvPr id="415" name="Google Shape;415;p27"/>
          <p:cNvSpPr txBox="1"/>
          <p:nvPr/>
        </p:nvSpPr>
        <p:spPr>
          <a:xfrm>
            <a:off x="8192530" y="3549179"/>
            <a:ext cx="3140079" cy="203128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n-US" sz="1800" b="0" i="0" u="none" strike="noStrike" cap="none" dirty="0">
                <a:solidFill>
                  <a:srgbClr val="000000"/>
                </a:solidFill>
                <a:latin typeface="Arial"/>
                <a:ea typeface="Arial"/>
                <a:cs typeface="Arial"/>
                <a:sym typeface="Arial"/>
              </a:rPr>
              <a:t>Family separation can have a severe long-term impact, therefore registration of UASC for case management and family tracing and reunification is an urgent priority.</a:t>
            </a:r>
            <a:endParaRPr sz="18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419"/>
        <p:cNvGrpSpPr/>
        <p:nvPr/>
      </p:nvGrpSpPr>
      <p:grpSpPr>
        <a:xfrm>
          <a:off x="0" y="0"/>
          <a:ext cx="0" cy="0"/>
          <a:chOff x="0" y="0"/>
          <a:chExt cx="0" cy="0"/>
        </a:xfrm>
      </p:grpSpPr>
      <p:sp>
        <p:nvSpPr>
          <p:cNvPr id="420" name="Google Shape;420;p28"/>
          <p:cNvSpPr txBox="1">
            <a:spLocks noGrp="1"/>
          </p:cNvSpPr>
          <p:nvPr>
            <p:ph type="title"/>
          </p:nvPr>
        </p:nvSpPr>
        <p:spPr>
          <a:xfrm>
            <a:off x="796386" y="3089182"/>
            <a:ext cx="4171275" cy="56216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800"/>
              <a:buFont typeface="Garamond"/>
              <a:buNone/>
            </a:pPr>
            <a:r>
              <a:rPr lang="en-US" dirty="0"/>
              <a:t>Session 3</a:t>
            </a:r>
            <a:br>
              <a:rPr lang="en-US" dirty="0"/>
            </a:br>
            <a:r>
              <a:rPr lang="en-US" dirty="0"/>
              <a:t>Understanding norms and practices regarding UASC</a:t>
            </a:r>
            <a:endParaRPr dirty="0"/>
          </a:p>
        </p:txBody>
      </p:sp>
      <p:sp>
        <p:nvSpPr>
          <p:cNvPr id="2" name="Google Shape;265;p20">
            <a:extLst>
              <a:ext uri="{FF2B5EF4-FFF2-40B4-BE49-F238E27FC236}">
                <a16:creationId xmlns:a16="http://schemas.microsoft.com/office/drawing/2014/main" id="{EA46D6FA-29C4-C225-70E5-5BFB81119F2F}"/>
              </a:ext>
            </a:extLst>
          </p:cNvPr>
          <p:cNvSpPr txBox="1"/>
          <p:nvPr/>
        </p:nvSpPr>
        <p:spPr>
          <a:xfrm>
            <a:off x="6453713" y="1784396"/>
            <a:ext cx="4941901"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8CC8"/>
              </a:buClr>
              <a:buSzPts val="2400"/>
              <a:buFont typeface="Arial"/>
              <a:buNone/>
            </a:pPr>
            <a:r>
              <a:rPr lang="en-US" sz="2000" b="1" i="0" u="none" strike="noStrike" cap="none" spc="300" dirty="0">
                <a:solidFill>
                  <a:schemeClr val="accent2">
                    <a:lumMod val="75000"/>
                  </a:schemeClr>
                </a:solidFill>
                <a:latin typeface="Arial"/>
                <a:ea typeface="Arial"/>
                <a:cs typeface="Arial"/>
                <a:sym typeface="Arial"/>
              </a:rPr>
              <a:t>LEARNING OBJECTIVES</a:t>
            </a:r>
            <a:endParaRPr sz="2000" spc="300" dirty="0">
              <a:solidFill>
                <a:schemeClr val="accent2">
                  <a:lumMod val="75000"/>
                </a:schemeClr>
              </a:solidFill>
            </a:endParaRPr>
          </a:p>
        </p:txBody>
      </p:sp>
      <p:sp>
        <p:nvSpPr>
          <p:cNvPr id="3" name="Google Shape;266;p20">
            <a:extLst>
              <a:ext uri="{FF2B5EF4-FFF2-40B4-BE49-F238E27FC236}">
                <a16:creationId xmlns:a16="http://schemas.microsoft.com/office/drawing/2014/main" id="{9BAF0E74-44C2-D794-DAA2-EC42AF753186}"/>
              </a:ext>
            </a:extLst>
          </p:cNvPr>
          <p:cNvSpPr txBox="1"/>
          <p:nvPr/>
        </p:nvSpPr>
        <p:spPr>
          <a:xfrm>
            <a:off x="7388888" y="2643384"/>
            <a:ext cx="4142936" cy="2068154"/>
          </a:xfrm>
          <a:prstGeom prst="rect">
            <a:avLst/>
          </a:prstGeom>
          <a:noFill/>
          <a:ln>
            <a:noFill/>
          </a:ln>
        </p:spPr>
        <p:txBody>
          <a:bodyPr spcFirstLastPara="1" wrap="square" lIns="91425" tIns="45700" rIns="91425" bIns="45700" anchor="t" anchorCtr="0">
            <a:spAutoFit/>
          </a:bodyPr>
          <a:lstStyle/>
          <a:p>
            <a:pPr>
              <a:lnSpc>
                <a:spcPct val="107000"/>
              </a:lnSpc>
              <a:buSzPts val="2400"/>
            </a:pPr>
            <a:r>
              <a:rPr lang="en-US" sz="2400" b="0" i="0" u="none" strike="noStrike" cap="none" dirty="0">
                <a:solidFill>
                  <a:srgbClr val="000000"/>
                </a:solidFill>
                <a:latin typeface="Arial"/>
                <a:ea typeface="Arial"/>
                <a:cs typeface="Arial"/>
                <a:sym typeface="Arial"/>
              </a:rPr>
              <a:t>Describe the socio-cultural and religious norms and traditional practices related to UASC</a:t>
            </a:r>
            <a:r>
              <a:rPr lang="en-US" sz="2400" dirty="0"/>
              <a:t> </a:t>
            </a:r>
            <a:r>
              <a:rPr lang="en-US" sz="2400" b="0" i="0" u="none" strike="noStrike" cap="none" dirty="0">
                <a:solidFill>
                  <a:srgbClr val="000000"/>
                </a:solidFill>
                <a:latin typeface="Arial"/>
                <a:ea typeface="Arial"/>
                <a:cs typeface="Arial"/>
                <a:sym typeface="Arial"/>
              </a:rPr>
              <a:t>and why this is important for </a:t>
            </a:r>
            <a:r>
              <a:rPr lang="en-US" sz="2400" dirty="0"/>
              <a:t>casework</a:t>
            </a:r>
            <a:endParaRPr lang="en-US" sz="2400" b="0" i="0" u="none" strike="noStrike" cap="none" dirty="0">
              <a:solidFill>
                <a:srgbClr val="000000"/>
              </a:solidFill>
              <a:latin typeface="Arial"/>
              <a:ea typeface="Arial"/>
              <a:cs typeface="Arial"/>
              <a:sym typeface="Arial"/>
            </a:endParaRPr>
          </a:p>
        </p:txBody>
      </p:sp>
      <p:grpSp>
        <p:nvGrpSpPr>
          <p:cNvPr id="4" name="Google Shape;194;p14">
            <a:extLst>
              <a:ext uri="{FF2B5EF4-FFF2-40B4-BE49-F238E27FC236}">
                <a16:creationId xmlns:a16="http://schemas.microsoft.com/office/drawing/2014/main" id="{B5E2D6D2-0D6B-AC2E-ACBC-51AFFE79967E}"/>
              </a:ext>
            </a:extLst>
          </p:cNvPr>
          <p:cNvGrpSpPr/>
          <p:nvPr/>
        </p:nvGrpSpPr>
        <p:grpSpPr>
          <a:xfrm>
            <a:off x="6618813" y="2741485"/>
            <a:ext cx="560331" cy="592814"/>
            <a:chOff x="243840" y="1676400"/>
            <a:chExt cx="701040" cy="741680"/>
          </a:xfrm>
          <a:solidFill>
            <a:schemeClr val="accent2">
              <a:lumMod val="75000"/>
            </a:schemeClr>
          </a:solidFill>
        </p:grpSpPr>
        <p:sp>
          <p:nvSpPr>
            <p:cNvPr id="5" name="Google Shape;195;p14">
              <a:extLst>
                <a:ext uri="{FF2B5EF4-FFF2-40B4-BE49-F238E27FC236}">
                  <a16:creationId xmlns:a16="http://schemas.microsoft.com/office/drawing/2014/main" id="{4A4DC232-8F2F-C5F2-51C3-B0C8FA2AA93A}"/>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sp>
          <p:nvSpPr>
            <p:cNvPr id="6" name="Google Shape;196;p14">
              <a:extLst>
                <a:ext uri="{FF2B5EF4-FFF2-40B4-BE49-F238E27FC236}">
                  <a16:creationId xmlns:a16="http://schemas.microsoft.com/office/drawing/2014/main" id="{51275EC1-4ED6-3B00-F4B4-A065430D58D6}"/>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35"/>
        <p:cNvGrpSpPr/>
        <p:nvPr/>
      </p:nvGrpSpPr>
      <p:grpSpPr>
        <a:xfrm>
          <a:off x="0" y="0"/>
          <a:ext cx="0" cy="0"/>
          <a:chOff x="0" y="0"/>
          <a:chExt cx="0" cy="0"/>
        </a:xfrm>
      </p:grpSpPr>
      <p:sp>
        <p:nvSpPr>
          <p:cNvPr id="2" name="Title 72">
            <a:extLst>
              <a:ext uri="{FF2B5EF4-FFF2-40B4-BE49-F238E27FC236}">
                <a16:creationId xmlns:a16="http://schemas.microsoft.com/office/drawing/2014/main" id="{41605473-5107-7E0D-24F9-9CD4957A994C}"/>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CA" sz="5400" b="1" dirty="0">
                <a:solidFill>
                  <a:schemeClr val="bg1">
                    <a:lumMod val="75000"/>
                  </a:schemeClr>
                </a:solidFill>
                <a:latin typeface="Garamond"/>
              </a:rPr>
              <a:t>Facilitation guidance</a:t>
            </a:r>
            <a:endParaRPr lang="en-CA" sz="5400" b="1" dirty="0">
              <a:solidFill>
                <a:schemeClr val="bg1">
                  <a:lumMod val="75000"/>
                </a:schemeClr>
              </a:solidFill>
            </a:endParaRPr>
          </a:p>
        </p:txBody>
      </p:sp>
    </p:spTree>
    <p:extLst>
      <p:ext uri="{BB962C8B-B14F-4D97-AF65-F5344CB8AC3E}">
        <p14:creationId xmlns:p14="http://schemas.microsoft.com/office/powerpoint/2010/main" val="1612914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29"/>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t>Perceptions of childhood</a:t>
            </a:r>
            <a:endParaRPr dirty="0"/>
          </a:p>
        </p:txBody>
      </p:sp>
      <p:grpSp>
        <p:nvGrpSpPr>
          <p:cNvPr id="11" name="Group 10">
            <a:extLst>
              <a:ext uri="{FF2B5EF4-FFF2-40B4-BE49-F238E27FC236}">
                <a16:creationId xmlns:a16="http://schemas.microsoft.com/office/drawing/2014/main" id="{A97F980A-4874-3326-8CA3-74BFC8092A3F}"/>
              </a:ext>
            </a:extLst>
          </p:cNvPr>
          <p:cNvGrpSpPr/>
          <p:nvPr/>
        </p:nvGrpSpPr>
        <p:grpSpPr>
          <a:xfrm>
            <a:off x="1976769" y="2127357"/>
            <a:ext cx="2714058" cy="2239647"/>
            <a:chOff x="6653006" y="4766094"/>
            <a:chExt cx="1265201" cy="1044047"/>
          </a:xfrm>
          <a:solidFill>
            <a:schemeClr val="accent2">
              <a:lumMod val="20000"/>
              <a:lumOff val="80000"/>
            </a:schemeClr>
          </a:solidFill>
        </p:grpSpPr>
        <p:grpSp>
          <p:nvGrpSpPr>
            <p:cNvPr id="12" name="Group 11">
              <a:extLst>
                <a:ext uri="{FF2B5EF4-FFF2-40B4-BE49-F238E27FC236}">
                  <a16:creationId xmlns:a16="http://schemas.microsoft.com/office/drawing/2014/main" id="{54F8560F-FAE4-D597-97DB-98BB160903B3}"/>
                </a:ext>
              </a:extLst>
            </p:cNvPr>
            <p:cNvGrpSpPr/>
            <p:nvPr/>
          </p:nvGrpSpPr>
          <p:grpSpPr>
            <a:xfrm>
              <a:off x="6653006" y="5171897"/>
              <a:ext cx="500332" cy="459233"/>
              <a:chOff x="6220855" y="5079996"/>
              <a:chExt cx="774687" cy="711052"/>
            </a:xfrm>
            <a:grpFill/>
          </p:grpSpPr>
          <p:sp>
            <p:nvSpPr>
              <p:cNvPr id="19" name="Trapezoid 18">
                <a:extLst>
                  <a:ext uri="{FF2B5EF4-FFF2-40B4-BE49-F238E27FC236}">
                    <a16:creationId xmlns:a16="http://schemas.microsoft.com/office/drawing/2014/main" id="{AD1AB635-2F00-2D06-DCBC-0B74FC8171A3}"/>
                  </a:ext>
                </a:extLst>
              </p:cNvPr>
              <p:cNvSpPr/>
              <p:nvPr/>
            </p:nvSpPr>
            <p:spPr>
              <a:xfrm>
                <a:off x="6220855" y="5079996"/>
                <a:ext cx="774687" cy="31118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Rectangle 19">
                <a:extLst>
                  <a:ext uri="{FF2B5EF4-FFF2-40B4-BE49-F238E27FC236}">
                    <a16:creationId xmlns:a16="http://schemas.microsoft.com/office/drawing/2014/main" id="{F0997F95-6613-0B6D-3A9B-B188D4B3EF6A}"/>
                  </a:ext>
                </a:extLst>
              </p:cNvPr>
              <p:cNvSpPr/>
              <p:nvPr/>
            </p:nvSpPr>
            <p:spPr>
              <a:xfrm>
                <a:off x="6287951" y="5391179"/>
                <a:ext cx="640487" cy="3998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3" name="Group 12">
              <a:extLst>
                <a:ext uri="{FF2B5EF4-FFF2-40B4-BE49-F238E27FC236}">
                  <a16:creationId xmlns:a16="http://schemas.microsoft.com/office/drawing/2014/main" id="{DC6A4ABD-B2C5-8634-3750-31103ED6927B}"/>
                </a:ext>
              </a:extLst>
            </p:cNvPr>
            <p:cNvGrpSpPr/>
            <p:nvPr/>
          </p:nvGrpSpPr>
          <p:grpSpPr>
            <a:xfrm>
              <a:off x="7300192" y="4766094"/>
              <a:ext cx="500332" cy="459236"/>
              <a:chOff x="6376458" y="4851543"/>
              <a:chExt cx="774687" cy="711057"/>
            </a:xfrm>
            <a:grpFill/>
          </p:grpSpPr>
          <p:sp>
            <p:nvSpPr>
              <p:cNvPr id="17" name="Trapezoid 16">
                <a:extLst>
                  <a:ext uri="{FF2B5EF4-FFF2-40B4-BE49-F238E27FC236}">
                    <a16:creationId xmlns:a16="http://schemas.microsoft.com/office/drawing/2014/main" id="{BDFFC222-4F6C-F792-6047-0B91284A6E68}"/>
                  </a:ext>
                </a:extLst>
              </p:cNvPr>
              <p:cNvSpPr/>
              <p:nvPr/>
            </p:nvSpPr>
            <p:spPr>
              <a:xfrm>
                <a:off x="6376458" y="4851543"/>
                <a:ext cx="774687" cy="31118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a:extLst>
                  <a:ext uri="{FF2B5EF4-FFF2-40B4-BE49-F238E27FC236}">
                    <a16:creationId xmlns:a16="http://schemas.microsoft.com/office/drawing/2014/main" id="{FB856392-CE0B-BA41-DFFA-93020A8C9CE4}"/>
                  </a:ext>
                </a:extLst>
              </p:cNvPr>
              <p:cNvSpPr/>
              <p:nvPr/>
            </p:nvSpPr>
            <p:spPr>
              <a:xfrm>
                <a:off x="6443558" y="5162731"/>
                <a:ext cx="640487" cy="3998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4" name="Group 13">
              <a:extLst>
                <a:ext uri="{FF2B5EF4-FFF2-40B4-BE49-F238E27FC236}">
                  <a16:creationId xmlns:a16="http://schemas.microsoft.com/office/drawing/2014/main" id="{BAB34DBA-F521-BE7D-25F4-E7A22210DA5A}"/>
                </a:ext>
              </a:extLst>
            </p:cNvPr>
            <p:cNvGrpSpPr/>
            <p:nvPr/>
          </p:nvGrpSpPr>
          <p:grpSpPr>
            <a:xfrm>
              <a:off x="7417875" y="5350905"/>
              <a:ext cx="500332" cy="459236"/>
              <a:chOff x="6376458" y="4851543"/>
              <a:chExt cx="774687" cy="711057"/>
            </a:xfrm>
            <a:grpFill/>
          </p:grpSpPr>
          <p:sp>
            <p:nvSpPr>
              <p:cNvPr id="15" name="Trapezoid 14">
                <a:extLst>
                  <a:ext uri="{FF2B5EF4-FFF2-40B4-BE49-F238E27FC236}">
                    <a16:creationId xmlns:a16="http://schemas.microsoft.com/office/drawing/2014/main" id="{A176B5FF-9F98-22CC-07EB-B87C9239E870}"/>
                  </a:ext>
                </a:extLst>
              </p:cNvPr>
              <p:cNvSpPr/>
              <p:nvPr/>
            </p:nvSpPr>
            <p:spPr>
              <a:xfrm>
                <a:off x="6376458" y="4851543"/>
                <a:ext cx="774687" cy="31118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Rectangle 15">
                <a:extLst>
                  <a:ext uri="{FF2B5EF4-FFF2-40B4-BE49-F238E27FC236}">
                    <a16:creationId xmlns:a16="http://schemas.microsoft.com/office/drawing/2014/main" id="{861E4D21-6564-B5C3-148C-93EC8A7E9BE2}"/>
                  </a:ext>
                </a:extLst>
              </p:cNvPr>
              <p:cNvSpPr/>
              <p:nvPr/>
            </p:nvSpPr>
            <p:spPr>
              <a:xfrm>
                <a:off x="6443558" y="5162731"/>
                <a:ext cx="640487" cy="3998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grpSp>
        <p:nvGrpSpPr>
          <p:cNvPr id="10" name="Group 9">
            <a:extLst>
              <a:ext uri="{FF2B5EF4-FFF2-40B4-BE49-F238E27FC236}">
                <a16:creationId xmlns:a16="http://schemas.microsoft.com/office/drawing/2014/main" id="{48D817EF-C6AD-62B6-7A5E-04E9C61513DE}"/>
              </a:ext>
            </a:extLst>
          </p:cNvPr>
          <p:cNvGrpSpPr/>
          <p:nvPr/>
        </p:nvGrpSpPr>
        <p:grpSpPr>
          <a:xfrm>
            <a:off x="2507436" y="3813006"/>
            <a:ext cx="1673999" cy="1219200"/>
            <a:chOff x="6383007" y="2645224"/>
            <a:chExt cx="999606" cy="728029"/>
          </a:xfrm>
          <a:solidFill>
            <a:schemeClr val="accent2">
              <a:lumMod val="75000"/>
            </a:schemeClr>
          </a:solidFill>
        </p:grpSpPr>
        <p:grpSp>
          <p:nvGrpSpPr>
            <p:cNvPr id="2" name="Group 1">
              <a:extLst>
                <a:ext uri="{FF2B5EF4-FFF2-40B4-BE49-F238E27FC236}">
                  <a16:creationId xmlns:a16="http://schemas.microsoft.com/office/drawing/2014/main" id="{03DA8FA6-7D2E-C1C2-697E-B5828E56600E}"/>
                </a:ext>
              </a:extLst>
            </p:cNvPr>
            <p:cNvGrpSpPr/>
            <p:nvPr/>
          </p:nvGrpSpPr>
          <p:grpSpPr>
            <a:xfrm>
              <a:off x="6926973" y="2645224"/>
              <a:ext cx="455640" cy="728029"/>
              <a:chOff x="697842" y="3315817"/>
              <a:chExt cx="514964" cy="822818"/>
            </a:xfrm>
            <a:grpFill/>
          </p:grpSpPr>
          <p:sp>
            <p:nvSpPr>
              <p:cNvPr id="3" name="Trapezoid 2">
                <a:extLst>
                  <a:ext uri="{FF2B5EF4-FFF2-40B4-BE49-F238E27FC236}">
                    <a16:creationId xmlns:a16="http://schemas.microsoft.com/office/drawing/2014/main" id="{6BA3EF5D-1283-88B7-8D3E-02E5769D9216}"/>
                  </a:ext>
                </a:extLst>
              </p:cNvPr>
              <p:cNvSpPr/>
              <p:nvPr/>
            </p:nvSpPr>
            <p:spPr>
              <a:xfrm>
                <a:off x="697842" y="3826277"/>
                <a:ext cx="514964" cy="312358"/>
              </a:xfrm>
              <a:prstGeom prst="trapezoid">
                <a:avLst>
                  <a:gd name="adj" fmla="val 3394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Round Same Side Corner Rectangle 46">
                <a:extLst>
                  <a:ext uri="{FF2B5EF4-FFF2-40B4-BE49-F238E27FC236}">
                    <a16:creationId xmlns:a16="http://schemas.microsoft.com/office/drawing/2014/main" id="{E5635DB1-4379-3692-1AF2-BCC115264AF3}"/>
                  </a:ext>
                </a:extLst>
              </p:cNvPr>
              <p:cNvSpPr/>
              <p:nvPr/>
            </p:nvSpPr>
            <p:spPr>
              <a:xfrm>
                <a:off x="776140" y="3745391"/>
                <a:ext cx="362490" cy="393243"/>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Oval 4">
                <a:extLst>
                  <a:ext uri="{FF2B5EF4-FFF2-40B4-BE49-F238E27FC236}">
                    <a16:creationId xmlns:a16="http://schemas.microsoft.com/office/drawing/2014/main" id="{74F8D167-62E5-05EC-B203-FEFA6E108789}"/>
                  </a:ext>
                </a:extLst>
              </p:cNvPr>
              <p:cNvSpPr/>
              <p:nvPr/>
            </p:nvSpPr>
            <p:spPr>
              <a:xfrm>
                <a:off x="772020" y="3315817"/>
                <a:ext cx="366610" cy="3666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bg1"/>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9396D5CC-32AD-83A4-6A68-C3EB4810610D}"/>
                </a:ext>
              </a:extLst>
            </p:cNvPr>
            <p:cNvGrpSpPr/>
            <p:nvPr/>
          </p:nvGrpSpPr>
          <p:grpSpPr>
            <a:xfrm>
              <a:off x="6383007" y="2645224"/>
              <a:ext cx="324376" cy="728028"/>
              <a:chOff x="5960196" y="3632825"/>
              <a:chExt cx="324376" cy="728028"/>
            </a:xfrm>
            <a:grpFill/>
          </p:grpSpPr>
          <p:sp>
            <p:nvSpPr>
              <p:cNvPr id="7" name="Round Same Side Corner Rectangle 46">
                <a:extLst>
                  <a:ext uri="{FF2B5EF4-FFF2-40B4-BE49-F238E27FC236}">
                    <a16:creationId xmlns:a16="http://schemas.microsoft.com/office/drawing/2014/main" id="{6465E23B-AEF6-75C8-4593-43A3FE23F428}"/>
                  </a:ext>
                </a:extLst>
              </p:cNvPr>
              <p:cNvSpPr/>
              <p:nvPr/>
            </p:nvSpPr>
            <p:spPr>
              <a:xfrm>
                <a:off x="5962575" y="4012912"/>
                <a:ext cx="320731" cy="347941"/>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Oval 7">
                <a:extLst>
                  <a:ext uri="{FF2B5EF4-FFF2-40B4-BE49-F238E27FC236}">
                    <a16:creationId xmlns:a16="http://schemas.microsoft.com/office/drawing/2014/main" id="{8EF53269-011C-F488-E7D0-C277CFB77233}"/>
                  </a:ext>
                </a:extLst>
              </p:cNvPr>
              <p:cNvSpPr/>
              <p:nvPr/>
            </p:nvSpPr>
            <p:spPr>
              <a:xfrm>
                <a:off x="5960196" y="3632825"/>
                <a:ext cx="324376" cy="3243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bg1"/>
                  </a:solidFill>
                  <a:latin typeface="Arial" panose="020B0604020202020204" pitchFamily="34" charset="0"/>
                  <a:cs typeface="Arial" panose="020B0604020202020204" pitchFamily="34" charset="0"/>
                </a:endParaRPr>
              </a:p>
            </p:txBody>
          </p:sp>
          <p:sp>
            <p:nvSpPr>
              <p:cNvPr id="9" name="Round Same Side Corner Rectangle 46">
                <a:extLst>
                  <a:ext uri="{FF2B5EF4-FFF2-40B4-BE49-F238E27FC236}">
                    <a16:creationId xmlns:a16="http://schemas.microsoft.com/office/drawing/2014/main" id="{25EE9FBF-F35B-B416-26BC-797CA7FC1BE0}"/>
                  </a:ext>
                </a:extLst>
              </p:cNvPr>
              <p:cNvSpPr/>
              <p:nvPr/>
            </p:nvSpPr>
            <p:spPr>
              <a:xfrm>
                <a:off x="6087847" y="4201939"/>
                <a:ext cx="69074" cy="158914"/>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grpSp>
        <p:nvGrpSpPr>
          <p:cNvPr id="21" name="Group 20">
            <a:extLst>
              <a:ext uri="{FF2B5EF4-FFF2-40B4-BE49-F238E27FC236}">
                <a16:creationId xmlns:a16="http://schemas.microsoft.com/office/drawing/2014/main" id="{E1CDCDDC-B96A-87C4-10D4-47F12EBEAAEF}"/>
              </a:ext>
            </a:extLst>
          </p:cNvPr>
          <p:cNvGrpSpPr/>
          <p:nvPr/>
        </p:nvGrpSpPr>
        <p:grpSpPr>
          <a:xfrm flipH="1">
            <a:off x="7411391" y="2127360"/>
            <a:ext cx="2416874" cy="2904846"/>
            <a:chOff x="6753502" y="4532416"/>
            <a:chExt cx="1166575" cy="1354140"/>
          </a:xfrm>
          <a:solidFill>
            <a:schemeClr val="accent2">
              <a:lumMod val="20000"/>
              <a:lumOff val="80000"/>
            </a:schemeClr>
          </a:solidFill>
        </p:grpSpPr>
        <p:grpSp>
          <p:nvGrpSpPr>
            <p:cNvPr id="22" name="Group 21">
              <a:extLst>
                <a:ext uri="{FF2B5EF4-FFF2-40B4-BE49-F238E27FC236}">
                  <a16:creationId xmlns:a16="http://schemas.microsoft.com/office/drawing/2014/main" id="{3454059F-9584-9429-6891-38AC72529BA4}"/>
                </a:ext>
              </a:extLst>
            </p:cNvPr>
            <p:cNvGrpSpPr/>
            <p:nvPr/>
          </p:nvGrpSpPr>
          <p:grpSpPr>
            <a:xfrm>
              <a:off x="6753502" y="5024349"/>
              <a:ext cx="500332" cy="459236"/>
              <a:chOff x="6376458" y="4851543"/>
              <a:chExt cx="774687" cy="711057"/>
            </a:xfrm>
            <a:grpFill/>
          </p:grpSpPr>
          <p:sp>
            <p:nvSpPr>
              <p:cNvPr id="29" name="Trapezoid 28">
                <a:extLst>
                  <a:ext uri="{FF2B5EF4-FFF2-40B4-BE49-F238E27FC236}">
                    <a16:creationId xmlns:a16="http://schemas.microsoft.com/office/drawing/2014/main" id="{AEA788EE-3138-3CE5-2D6B-C25CB72CD2D3}"/>
                  </a:ext>
                </a:extLst>
              </p:cNvPr>
              <p:cNvSpPr/>
              <p:nvPr/>
            </p:nvSpPr>
            <p:spPr>
              <a:xfrm>
                <a:off x="6376458" y="4851543"/>
                <a:ext cx="774687" cy="31118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Rectangle 29">
                <a:extLst>
                  <a:ext uri="{FF2B5EF4-FFF2-40B4-BE49-F238E27FC236}">
                    <a16:creationId xmlns:a16="http://schemas.microsoft.com/office/drawing/2014/main" id="{2309BCBB-970C-B7BE-ECED-81C81A53AD02}"/>
                  </a:ext>
                </a:extLst>
              </p:cNvPr>
              <p:cNvSpPr/>
              <p:nvPr/>
            </p:nvSpPr>
            <p:spPr>
              <a:xfrm>
                <a:off x="6443558" y="5162731"/>
                <a:ext cx="640487" cy="3998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3" name="Group 22">
              <a:extLst>
                <a:ext uri="{FF2B5EF4-FFF2-40B4-BE49-F238E27FC236}">
                  <a16:creationId xmlns:a16="http://schemas.microsoft.com/office/drawing/2014/main" id="{1648EBC0-6B6F-8A18-70A5-26F02D8182B0}"/>
                </a:ext>
              </a:extLst>
            </p:cNvPr>
            <p:cNvGrpSpPr/>
            <p:nvPr/>
          </p:nvGrpSpPr>
          <p:grpSpPr>
            <a:xfrm>
              <a:off x="7282695" y="4532416"/>
              <a:ext cx="500332" cy="459236"/>
              <a:chOff x="6349367" y="4489734"/>
              <a:chExt cx="774687" cy="711058"/>
            </a:xfrm>
            <a:grpFill/>
          </p:grpSpPr>
          <p:sp>
            <p:nvSpPr>
              <p:cNvPr id="27" name="Trapezoid 26">
                <a:extLst>
                  <a:ext uri="{FF2B5EF4-FFF2-40B4-BE49-F238E27FC236}">
                    <a16:creationId xmlns:a16="http://schemas.microsoft.com/office/drawing/2014/main" id="{8F7BF66A-6CC6-EDF9-ED4E-73E4299B7826}"/>
                  </a:ext>
                </a:extLst>
              </p:cNvPr>
              <p:cNvSpPr/>
              <p:nvPr/>
            </p:nvSpPr>
            <p:spPr>
              <a:xfrm>
                <a:off x="6349367" y="4489734"/>
                <a:ext cx="774687" cy="31118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Rectangle 27">
                <a:extLst>
                  <a:ext uri="{FF2B5EF4-FFF2-40B4-BE49-F238E27FC236}">
                    <a16:creationId xmlns:a16="http://schemas.microsoft.com/office/drawing/2014/main" id="{0F4555FC-191F-6EC5-35EE-42D32CBFAB8C}"/>
                  </a:ext>
                </a:extLst>
              </p:cNvPr>
              <p:cNvSpPr/>
              <p:nvPr/>
            </p:nvSpPr>
            <p:spPr>
              <a:xfrm>
                <a:off x="6416468" y="4800923"/>
                <a:ext cx="640487" cy="3998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4" name="Group 23">
              <a:extLst>
                <a:ext uri="{FF2B5EF4-FFF2-40B4-BE49-F238E27FC236}">
                  <a16:creationId xmlns:a16="http://schemas.microsoft.com/office/drawing/2014/main" id="{D981B4CE-A0A2-A6EF-9711-850EB25F3241}"/>
                </a:ext>
              </a:extLst>
            </p:cNvPr>
            <p:cNvGrpSpPr/>
            <p:nvPr/>
          </p:nvGrpSpPr>
          <p:grpSpPr>
            <a:xfrm>
              <a:off x="7419745" y="5427319"/>
              <a:ext cx="500332" cy="459237"/>
              <a:chOff x="6379353" y="4969861"/>
              <a:chExt cx="774687" cy="711059"/>
            </a:xfrm>
            <a:grpFill/>
          </p:grpSpPr>
          <p:sp>
            <p:nvSpPr>
              <p:cNvPr id="25" name="Trapezoid 24">
                <a:extLst>
                  <a:ext uri="{FF2B5EF4-FFF2-40B4-BE49-F238E27FC236}">
                    <a16:creationId xmlns:a16="http://schemas.microsoft.com/office/drawing/2014/main" id="{CEF753BF-1F3E-3465-770B-D967960A0029}"/>
                  </a:ext>
                </a:extLst>
              </p:cNvPr>
              <p:cNvSpPr/>
              <p:nvPr/>
            </p:nvSpPr>
            <p:spPr>
              <a:xfrm>
                <a:off x="6379353" y="4969861"/>
                <a:ext cx="774687" cy="31118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Rectangle 25">
                <a:extLst>
                  <a:ext uri="{FF2B5EF4-FFF2-40B4-BE49-F238E27FC236}">
                    <a16:creationId xmlns:a16="http://schemas.microsoft.com/office/drawing/2014/main" id="{A91AFB6E-6E0B-0712-1A8C-9C80E2996FDD}"/>
                  </a:ext>
                </a:extLst>
              </p:cNvPr>
              <p:cNvSpPr/>
              <p:nvPr/>
            </p:nvSpPr>
            <p:spPr>
              <a:xfrm>
                <a:off x="6446453" y="5281051"/>
                <a:ext cx="640487" cy="3998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grpSp>
        <p:nvGrpSpPr>
          <p:cNvPr id="31" name="Group 30">
            <a:extLst>
              <a:ext uri="{FF2B5EF4-FFF2-40B4-BE49-F238E27FC236}">
                <a16:creationId xmlns:a16="http://schemas.microsoft.com/office/drawing/2014/main" id="{80717859-C64A-F0B9-B6B8-BF2C207453A0}"/>
              </a:ext>
            </a:extLst>
          </p:cNvPr>
          <p:cNvGrpSpPr/>
          <p:nvPr/>
        </p:nvGrpSpPr>
        <p:grpSpPr>
          <a:xfrm flipH="1">
            <a:off x="6585121" y="2554681"/>
            <a:ext cx="1616728" cy="1219200"/>
            <a:chOff x="6383007" y="2645224"/>
            <a:chExt cx="999606" cy="728029"/>
          </a:xfrm>
          <a:solidFill>
            <a:schemeClr val="accent2">
              <a:lumMod val="75000"/>
            </a:schemeClr>
          </a:solidFill>
        </p:grpSpPr>
        <p:grpSp>
          <p:nvGrpSpPr>
            <p:cNvPr id="32" name="Group 31">
              <a:extLst>
                <a:ext uri="{FF2B5EF4-FFF2-40B4-BE49-F238E27FC236}">
                  <a16:creationId xmlns:a16="http://schemas.microsoft.com/office/drawing/2014/main" id="{213A29FE-A1BB-72A4-A9CA-718499C6C0EC}"/>
                </a:ext>
              </a:extLst>
            </p:cNvPr>
            <p:cNvGrpSpPr/>
            <p:nvPr/>
          </p:nvGrpSpPr>
          <p:grpSpPr>
            <a:xfrm>
              <a:off x="6926973" y="2645224"/>
              <a:ext cx="455640" cy="728029"/>
              <a:chOff x="697842" y="3315817"/>
              <a:chExt cx="514964" cy="822818"/>
            </a:xfrm>
            <a:grpFill/>
          </p:grpSpPr>
          <p:sp>
            <p:nvSpPr>
              <p:cNvPr id="37" name="Trapezoid 36">
                <a:extLst>
                  <a:ext uri="{FF2B5EF4-FFF2-40B4-BE49-F238E27FC236}">
                    <a16:creationId xmlns:a16="http://schemas.microsoft.com/office/drawing/2014/main" id="{249C009F-9EE4-0953-B7BF-10100355E2AB}"/>
                  </a:ext>
                </a:extLst>
              </p:cNvPr>
              <p:cNvSpPr/>
              <p:nvPr/>
            </p:nvSpPr>
            <p:spPr>
              <a:xfrm>
                <a:off x="697842" y="3826277"/>
                <a:ext cx="514964" cy="312358"/>
              </a:xfrm>
              <a:prstGeom prst="trapezoid">
                <a:avLst>
                  <a:gd name="adj" fmla="val 3394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8" name="Round Same Side Corner Rectangle 46">
                <a:extLst>
                  <a:ext uri="{FF2B5EF4-FFF2-40B4-BE49-F238E27FC236}">
                    <a16:creationId xmlns:a16="http://schemas.microsoft.com/office/drawing/2014/main" id="{B194EE9A-CE08-6CE0-1524-DBDCAD7B0056}"/>
                  </a:ext>
                </a:extLst>
              </p:cNvPr>
              <p:cNvSpPr/>
              <p:nvPr/>
            </p:nvSpPr>
            <p:spPr>
              <a:xfrm>
                <a:off x="776140" y="3745391"/>
                <a:ext cx="362490" cy="393243"/>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9" name="Oval 38">
                <a:extLst>
                  <a:ext uri="{FF2B5EF4-FFF2-40B4-BE49-F238E27FC236}">
                    <a16:creationId xmlns:a16="http://schemas.microsoft.com/office/drawing/2014/main" id="{400677E3-4F53-2C84-5275-DFF735D0DA70}"/>
                  </a:ext>
                </a:extLst>
              </p:cNvPr>
              <p:cNvSpPr/>
              <p:nvPr/>
            </p:nvSpPr>
            <p:spPr>
              <a:xfrm>
                <a:off x="772020" y="3315817"/>
                <a:ext cx="366610" cy="3666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bg1"/>
                  </a:solidFill>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2B79ED47-12CC-7D71-DF3E-C0B74691E2E8}"/>
                </a:ext>
              </a:extLst>
            </p:cNvPr>
            <p:cNvGrpSpPr/>
            <p:nvPr/>
          </p:nvGrpSpPr>
          <p:grpSpPr>
            <a:xfrm>
              <a:off x="6383007" y="2645224"/>
              <a:ext cx="324376" cy="728028"/>
              <a:chOff x="5960196" y="3632825"/>
              <a:chExt cx="324376" cy="728028"/>
            </a:xfrm>
            <a:grpFill/>
          </p:grpSpPr>
          <p:sp>
            <p:nvSpPr>
              <p:cNvPr id="34" name="Round Same Side Corner Rectangle 46">
                <a:extLst>
                  <a:ext uri="{FF2B5EF4-FFF2-40B4-BE49-F238E27FC236}">
                    <a16:creationId xmlns:a16="http://schemas.microsoft.com/office/drawing/2014/main" id="{221D60D2-635D-D48A-C1D4-E16D12FD980C}"/>
                  </a:ext>
                </a:extLst>
              </p:cNvPr>
              <p:cNvSpPr/>
              <p:nvPr/>
            </p:nvSpPr>
            <p:spPr>
              <a:xfrm>
                <a:off x="5962575" y="4012912"/>
                <a:ext cx="320731" cy="347941"/>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5" name="Oval 34">
                <a:extLst>
                  <a:ext uri="{FF2B5EF4-FFF2-40B4-BE49-F238E27FC236}">
                    <a16:creationId xmlns:a16="http://schemas.microsoft.com/office/drawing/2014/main" id="{D85D746F-0CBD-CC7C-AC7B-E855B11440ED}"/>
                  </a:ext>
                </a:extLst>
              </p:cNvPr>
              <p:cNvSpPr/>
              <p:nvPr/>
            </p:nvSpPr>
            <p:spPr>
              <a:xfrm>
                <a:off x="5960196" y="3632825"/>
                <a:ext cx="324376" cy="3243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bg1"/>
                  </a:solidFill>
                  <a:latin typeface="Arial" panose="020B0604020202020204" pitchFamily="34" charset="0"/>
                  <a:cs typeface="Arial" panose="020B0604020202020204" pitchFamily="34" charset="0"/>
                </a:endParaRPr>
              </a:p>
            </p:txBody>
          </p:sp>
          <p:sp>
            <p:nvSpPr>
              <p:cNvPr id="36" name="Round Same Side Corner Rectangle 46">
                <a:extLst>
                  <a:ext uri="{FF2B5EF4-FFF2-40B4-BE49-F238E27FC236}">
                    <a16:creationId xmlns:a16="http://schemas.microsoft.com/office/drawing/2014/main" id="{25378257-1B95-056B-8F26-6F618424A4F8}"/>
                  </a:ext>
                </a:extLst>
              </p:cNvPr>
              <p:cNvSpPr/>
              <p:nvPr/>
            </p:nvSpPr>
            <p:spPr>
              <a:xfrm>
                <a:off x="6087847" y="4201939"/>
                <a:ext cx="69074" cy="158914"/>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0"/>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t>Do No Harm and the Best Interests of the Child</a:t>
            </a:r>
            <a:endParaRPr dirty="0"/>
          </a:p>
        </p:txBody>
      </p:sp>
      <p:grpSp>
        <p:nvGrpSpPr>
          <p:cNvPr id="446" name="Google Shape;446;p30"/>
          <p:cNvGrpSpPr/>
          <p:nvPr/>
        </p:nvGrpSpPr>
        <p:grpSpPr>
          <a:xfrm>
            <a:off x="3867001" y="1763318"/>
            <a:ext cx="4457998" cy="3824682"/>
            <a:chOff x="4375919" y="1952645"/>
            <a:chExt cx="1260435" cy="1015047"/>
          </a:xfrm>
          <a:solidFill>
            <a:schemeClr val="accent2">
              <a:lumMod val="75000"/>
            </a:schemeClr>
          </a:solidFill>
        </p:grpSpPr>
        <p:sp>
          <p:nvSpPr>
            <p:cNvPr id="447" name="Google Shape;447;p30"/>
            <p:cNvSpPr/>
            <p:nvPr/>
          </p:nvSpPr>
          <p:spPr>
            <a:xfrm rot="-1029978">
              <a:off x="4447704" y="2313235"/>
              <a:ext cx="155800" cy="509954"/>
            </a:xfrm>
            <a:prstGeom prst="roundRect">
              <a:avLst>
                <a:gd name="adj" fmla="val 5000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48" name="Google Shape;448;p30"/>
            <p:cNvSpPr/>
            <p:nvPr/>
          </p:nvSpPr>
          <p:spPr>
            <a:xfrm rot="734835">
              <a:off x="4416926" y="2065608"/>
              <a:ext cx="152465" cy="385897"/>
            </a:xfrm>
            <a:prstGeom prst="roundRect">
              <a:avLst>
                <a:gd name="adj" fmla="val 5000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49" name="Google Shape;449;p30"/>
            <p:cNvSpPr/>
            <p:nvPr/>
          </p:nvSpPr>
          <p:spPr>
            <a:xfrm rot="-567011">
              <a:off x="4615614" y="2373582"/>
              <a:ext cx="149730" cy="358638"/>
            </a:xfrm>
            <a:prstGeom prst="roundRect">
              <a:avLst>
                <a:gd name="adj" fmla="val 5000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50" name="Google Shape;450;p30"/>
            <p:cNvSpPr/>
            <p:nvPr/>
          </p:nvSpPr>
          <p:spPr>
            <a:xfrm rot="4370022" flipH="1">
              <a:off x="4566067" y="2612552"/>
              <a:ext cx="197560" cy="305529"/>
            </a:xfrm>
            <a:prstGeom prst="flowChartManualInpu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51" name="Google Shape;451;p30"/>
            <p:cNvSpPr/>
            <p:nvPr/>
          </p:nvSpPr>
          <p:spPr>
            <a:xfrm rot="1076057" flipH="1">
              <a:off x="5400700" y="2349090"/>
              <a:ext cx="161053" cy="509954"/>
            </a:xfrm>
            <a:prstGeom prst="roundRect">
              <a:avLst>
                <a:gd name="adj" fmla="val 5000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52" name="Google Shape;452;p30"/>
            <p:cNvSpPr/>
            <p:nvPr/>
          </p:nvSpPr>
          <p:spPr>
            <a:xfrm rot="-688756" flipH="1">
              <a:off x="5437935" y="2101053"/>
              <a:ext cx="157606" cy="398280"/>
            </a:xfrm>
            <a:prstGeom prst="roundRect">
              <a:avLst>
                <a:gd name="adj" fmla="val 5000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53" name="Google Shape;453;p30"/>
            <p:cNvSpPr/>
            <p:nvPr/>
          </p:nvSpPr>
          <p:spPr>
            <a:xfrm rot="613090" flipH="1">
              <a:off x="5233983" y="2403167"/>
              <a:ext cx="154779" cy="358638"/>
            </a:xfrm>
            <a:prstGeom prst="roundRect">
              <a:avLst>
                <a:gd name="adj" fmla="val 5000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54" name="Google Shape;454;p30"/>
            <p:cNvSpPr/>
            <p:nvPr/>
          </p:nvSpPr>
          <p:spPr>
            <a:xfrm rot="-4323943">
              <a:off x="5238172" y="2640595"/>
              <a:ext cx="197560" cy="315831"/>
            </a:xfrm>
            <a:prstGeom prst="flowChartManualInpu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55" name="Google Shape;455;p30"/>
            <p:cNvSpPr/>
            <p:nvPr/>
          </p:nvSpPr>
          <p:spPr>
            <a:xfrm>
              <a:off x="4880503" y="2250894"/>
              <a:ext cx="251673" cy="267545"/>
            </a:xfrm>
            <a:prstGeom prst="round2SameRect">
              <a:avLst>
                <a:gd name="adj1" fmla="val 50000"/>
                <a:gd name="adj2" fmla="val 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56" name="Google Shape;456;p30"/>
            <p:cNvSpPr/>
            <p:nvPr/>
          </p:nvSpPr>
          <p:spPr>
            <a:xfrm>
              <a:off x="4878636" y="1952645"/>
              <a:ext cx="254533" cy="254533"/>
            </a:xfrm>
            <a:prstGeom prst="ellipse">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57" name="Google Shape;457;p30"/>
            <p:cNvSpPr/>
            <p:nvPr/>
          </p:nvSpPr>
          <p:spPr>
            <a:xfrm>
              <a:off x="4538838" y="2765316"/>
              <a:ext cx="241922" cy="202376"/>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58" name="Google Shape;458;p30"/>
            <p:cNvSpPr/>
            <p:nvPr/>
          </p:nvSpPr>
          <p:spPr>
            <a:xfrm>
              <a:off x="5217172" y="2765316"/>
              <a:ext cx="241922" cy="202376"/>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31"/>
          <p:cNvSpPr txBox="1">
            <a:spLocks noGrp="1"/>
          </p:cNvSpPr>
          <p:nvPr>
            <p:ph type="title"/>
          </p:nvPr>
        </p:nvSpPr>
        <p:spPr>
          <a:xfrm>
            <a:off x="378608" y="120516"/>
            <a:ext cx="10515600" cy="86896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4"/>
              </a:buClr>
              <a:buSzPct val="100000"/>
              <a:buFont typeface="Arial"/>
              <a:buNone/>
            </a:pPr>
            <a:r>
              <a:rPr lang="en-US" dirty="0"/>
              <a:t>Societal and cultural influences on the care of children</a:t>
            </a:r>
            <a:endParaRPr dirty="0"/>
          </a:p>
        </p:txBody>
      </p:sp>
      <p:sp>
        <p:nvSpPr>
          <p:cNvPr id="3" name="Google Shape;114;p9">
            <a:extLst>
              <a:ext uri="{FF2B5EF4-FFF2-40B4-BE49-F238E27FC236}">
                <a16:creationId xmlns:a16="http://schemas.microsoft.com/office/drawing/2014/main" id="{8AA08626-4571-DFB2-9642-E09C7494942D}"/>
              </a:ext>
            </a:extLst>
          </p:cNvPr>
          <p:cNvSpPr txBox="1"/>
          <p:nvPr/>
        </p:nvSpPr>
        <p:spPr>
          <a:xfrm>
            <a:off x="794079" y="1219596"/>
            <a:ext cx="1559124" cy="36933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n-US" sz="1800" b="1" i="0" u="none" strike="noStrike" cap="none" dirty="0">
                <a:solidFill>
                  <a:schemeClr val="accent2">
                    <a:lumMod val="75000"/>
                  </a:schemeClr>
                </a:solidFill>
                <a:latin typeface="Arial"/>
                <a:ea typeface="Arial"/>
                <a:cs typeface="Arial"/>
                <a:sym typeface="Arial"/>
              </a:rPr>
              <a:t>10 minutes  </a:t>
            </a:r>
            <a:endParaRPr b="1" dirty="0">
              <a:solidFill>
                <a:schemeClr val="accent2">
                  <a:lumMod val="75000"/>
                </a:schemeClr>
              </a:solidFill>
            </a:endParaRPr>
          </a:p>
        </p:txBody>
      </p:sp>
      <p:grpSp>
        <p:nvGrpSpPr>
          <p:cNvPr id="4" name="Google Shape;314;p4">
            <a:extLst>
              <a:ext uri="{FF2B5EF4-FFF2-40B4-BE49-F238E27FC236}">
                <a16:creationId xmlns:a16="http://schemas.microsoft.com/office/drawing/2014/main" id="{25F18640-2375-09EF-6F87-5B4E16A91BAB}"/>
              </a:ext>
            </a:extLst>
          </p:cNvPr>
          <p:cNvGrpSpPr/>
          <p:nvPr/>
        </p:nvGrpSpPr>
        <p:grpSpPr>
          <a:xfrm>
            <a:off x="8278574" y="1772638"/>
            <a:ext cx="3075226" cy="1995918"/>
            <a:chOff x="3400707" y="1772174"/>
            <a:chExt cx="5758105" cy="3737192"/>
          </a:xfrm>
          <a:solidFill>
            <a:schemeClr val="accent2">
              <a:lumMod val="75000"/>
            </a:schemeClr>
          </a:solidFill>
        </p:grpSpPr>
        <p:sp>
          <p:nvSpPr>
            <p:cNvPr id="5" name="Google Shape;315;p4">
              <a:extLst>
                <a:ext uri="{FF2B5EF4-FFF2-40B4-BE49-F238E27FC236}">
                  <a16:creationId xmlns:a16="http://schemas.microsoft.com/office/drawing/2014/main" id="{8DEE75C0-E649-2968-3F2C-E2D13B305CDA}"/>
                </a:ext>
              </a:extLst>
            </p:cNvPr>
            <p:cNvSpPr/>
            <p:nvPr/>
          </p:nvSpPr>
          <p:spPr>
            <a:xfrm>
              <a:off x="3400707" y="2359766"/>
              <a:ext cx="1412240" cy="1412240"/>
            </a:xfrm>
            <a:prstGeom prst="ellipse">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 name="Google Shape;316;p4">
              <a:extLst>
                <a:ext uri="{FF2B5EF4-FFF2-40B4-BE49-F238E27FC236}">
                  <a16:creationId xmlns:a16="http://schemas.microsoft.com/office/drawing/2014/main" id="{04A605A2-7BC8-8BC1-D587-37BA38ABE38A}"/>
                </a:ext>
              </a:extLst>
            </p:cNvPr>
            <p:cNvSpPr/>
            <p:nvPr/>
          </p:nvSpPr>
          <p:spPr>
            <a:xfrm>
              <a:off x="7746572" y="2359766"/>
              <a:ext cx="1412240" cy="1412240"/>
            </a:xfrm>
            <a:prstGeom prst="ellipse">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Google Shape;317;p4">
              <a:extLst>
                <a:ext uri="{FF2B5EF4-FFF2-40B4-BE49-F238E27FC236}">
                  <a16:creationId xmlns:a16="http://schemas.microsoft.com/office/drawing/2014/main" id="{7D864340-D184-2A1A-CDF2-9137C1FAE47B}"/>
                </a:ext>
              </a:extLst>
            </p:cNvPr>
            <p:cNvSpPr/>
            <p:nvPr/>
          </p:nvSpPr>
          <p:spPr>
            <a:xfrm>
              <a:off x="3400707" y="4048152"/>
              <a:ext cx="1335891" cy="1461214"/>
            </a:xfrm>
            <a:prstGeom prst="round2SameRect">
              <a:avLst>
                <a:gd name="adj1" fmla="val 50000"/>
                <a:gd name="adj2" fmla="val 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 name="Google Shape;318;p4">
              <a:extLst>
                <a:ext uri="{FF2B5EF4-FFF2-40B4-BE49-F238E27FC236}">
                  <a16:creationId xmlns:a16="http://schemas.microsoft.com/office/drawing/2014/main" id="{758FC92D-1B5B-5B79-CAA0-DDEE156091B0}"/>
                </a:ext>
              </a:extLst>
            </p:cNvPr>
            <p:cNvSpPr/>
            <p:nvPr/>
          </p:nvSpPr>
          <p:spPr>
            <a:xfrm>
              <a:off x="7822921" y="4048152"/>
              <a:ext cx="1335891" cy="1461214"/>
            </a:xfrm>
            <a:prstGeom prst="round2SameRect">
              <a:avLst>
                <a:gd name="adj1" fmla="val 50000"/>
                <a:gd name="adj2" fmla="val 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Google Shape;319;p4">
              <a:extLst>
                <a:ext uri="{FF2B5EF4-FFF2-40B4-BE49-F238E27FC236}">
                  <a16:creationId xmlns:a16="http://schemas.microsoft.com/office/drawing/2014/main" id="{F6378EAE-48E3-7C59-28CB-D6F475C6261B}"/>
                </a:ext>
              </a:extLst>
            </p:cNvPr>
            <p:cNvSpPr/>
            <p:nvPr/>
          </p:nvSpPr>
          <p:spPr>
            <a:xfrm>
              <a:off x="4351095" y="2702772"/>
              <a:ext cx="771005" cy="771005"/>
            </a:xfrm>
            <a:prstGeom prst="chord">
              <a:avLst>
                <a:gd name="adj1" fmla="val 2700000"/>
                <a:gd name="adj2" fmla="val 9734345"/>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0" name="Google Shape;320;p4">
              <a:extLst>
                <a:ext uri="{FF2B5EF4-FFF2-40B4-BE49-F238E27FC236}">
                  <a16:creationId xmlns:a16="http://schemas.microsoft.com/office/drawing/2014/main" id="{09955288-411B-BB91-95FA-36F6498DA3D5}"/>
                </a:ext>
              </a:extLst>
            </p:cNvPr>
            <p:cNvSpPr/>
            <p:nvPr/>
          </p:nvSpPr>
          <p:spPr>
            <a:xfrm flipH="1">
              <a:off x="7347577" y="2785543"/>
              <a:ext cx="950687" cy="771005"/>
            </a:xfrm>
            <a:prstGeom prst="chord">
              <a:avLst>
                <a:gd name="adj1" fmla="val 2700000"/>
                <a:gd name="adj2" fmla="val 9734345"/>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1" name="Google Shape;321;p4">
              <a:extLst>
                <a:ext uri="{FF2B5EF4-FFF2-40B4-BE49-F238E27FC236}">
                  <a16:creationId xmlns:a16="http://schemas.microsoft.com/office/drawing/2014/main" id="{073980C2-FC79-B48A-9C8D-CD7577CEFDA6}"/>
                </a:ext>
              </a:extLst>
            </p:cNvPr>
            <p:cNvSpPr/>
            <p:nvPr/>
          </p:nvSpPr>
          <p:spPr>
            <a:xfrm>
              <a:off x="5001335" y="1772174"/>
              <a:ext cx="1524000" cy="1175183"/>
            </a:xfrm>
            <a:prstGeom prst="wedgeRoundRectCallou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2" name="Google Shape;322;p4">
              <a:extLst>
                <a:ext uri="{FF2B5EF4-FFF2-40B4-BE49-F238E27FC236}">
                  <a16:creationId xmlns:a16="http://schemas.microsoft.com/office/drawing/2014/main" id="{62DEB258-1C8D-F596-C254-2720B1E73A29}"/>
                </a:ext>
              </a:extLst>
            </p:cNvPr>
            <p:cNvSpPr/>
            <p:nvPr/>
          </p:nvSpPr>
          <p:spPr>
            <a:xfrm>
              <a:off x="6034184" y="2500682"/>
              <a:ext cx="1524000" cy="1175183"/>
            </a:xfrm>
            <a:prstGeom prst="wedgeRoundRectCallout">
              <a:avLst>
                <a:gd name="adj1" fmla="val 59833"/>
                <a:gd name="adj2" fmla="val 21866"/>
                <a:gd name="adj3" fmla="val 16667"/>
              </a:avLst>
            </a:prstGeom>
            <a:grp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sp>
        <p:nvSpPr>
          <p:cNvPr id="13" name="Speech Bubble: Rectangle with Corners Rounded 12">
            <a:extLst>
              <a:ext uri="{FF2B5EF4-FFF2-40B4-BE49-F238E27FC236}">
                <a16:creationId xmlns:a16="http://schemas.microsoft.com/office/drawing/2014/main" id="{E0D50D5B-FDC1-9A53-2FC7-A49B20591D99}"/>
              </a:ext>
            </a:extLst>
          </p:cNvPr>
          <p:cNvSpPr/>
          <p:nvPr/>
        </p:nvSpPr>
        <p:spPr>
          <a:xfrm>
            <a:off x="838200" y="1968849"/>
            <a:ext cx="3353814" cy="1799707"/>
          </a:xfrm>
          <a:prstGeom prst="wedgeRoundRectCallout">
            <a:avLst>
              <a:gd name="adj1" fmla="val 18276"/>
              <a:gd name="adj2" fmla="val 6208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Does the society have a strong tradition of community responsibility for children without parental care?</a:t>
            </a:r>
          </a:p>
        </p:txBody>
      </p:sp>
      <p:sp>
        <p:nvSpPr>
          <p:cNvPr id="14" name="Speech Bubble: Rectangle with Corners Rounded 13">
            <a:extLst>
              <a:ext uri="{FF2B5EF4-FFF2-40B4-BE49-F238E27FC236}">
                <a16:creationId xmlns:a16="http://schemas.microsoft.com/office/drawing/2014/main" id="{58FFC945-D54B-61A8-BE1F-6F91F478BFBE}"/>
              </a:ext>
            </a:extLst>
          </p:cNvPr>
          <p:cNvSpPr/>
          <p:nvPr/>
        </p:nvSpPr>
        <p:spPr>
          <a:xfrm>
            <a:off x="838200" y="4330700"/>
            <a:ext cx="5013239" cy="1216324"/>
          </a:xfrm>
          <a:prstGeom prst="wedgeRoundRectCallout">
            <a:avLst>
              <a:gd name="adj1" fmla="val -12663"/>
              <a:gd name="adj2" fmla="val 70713"/>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How are children without parental care normally cared for i.e. outside of an emergency?</a:t>
            </a:r>
          </a:p>
        </p:txBody>
      </p:sp>
      <p:sp>
        <p:nvSpPr>
          <p:cNvPr id="15" name="Speech Bubble: Rectangle with Corners Rounded 14">
            <a:extLst>
              <a:ext uri="{FF2B5EF4-FFF2-40B4-BE49-F238E27FC236}">
                <a16:creationId xmlns:a16="http://schemas.microsoft.com/office/drawing/2014/main" id="{14626E01-F740-9B3C-B481-65FC9EE6844F}"/>
              </a:ext>
            </a:extLst>
          </p:cNvPr>
          <p:cNvSpPr/>
          <p:nvPr/>
        </p:nvSpPr>
        <p:spPr>
          <a:xfrm>
            <a:off x="4666425" y="1968849"/>
            <a:ext cx="2755737" cy="1799707"/>
          </a:xfrm>
          <a:prstGeom prst="wedgeRoundRectCallout">
            <a:avLst>
              <a:gd name="adj1" fmla="val -12916"/>
              <a:gd name="adj2" fmla="val 6340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What are the religious and cultural influences on alternative care, if any?</a:t>
            </a:r>
          </a:p>
        </p:txBody>
      </p:sp>
      <p:sp>
        <p:nvSpPr>
          <p:cNvPr id="16" name="Speech Bubble: Rectangle with Corners Rounded 15">
            <a:extLst>
              <a:ext uri="{FF2B5EF4-FFF2-40B4-BE49-F238E27FC236}">
                <a16:creationId xmlns:a16="http://schemas.microsoft.com/office/drawing/2014/main" id="{35BEDA59-D6ED-CB3B-601D-A78747A068D0}"/>
              </a:ext>
            </a:extLst>
          </p:cNvPr>
          <p:cNvSpPr/>
          <p:nvPr/>
        </p:nvSpPr>
        <p:spPr>
          <a:xfrm>
            <a:off x="6340564" y="4330701"/>
            <a:ext cx="5292474" cy="1216324"/>
          </a:xfrm>
          <a:prstGeom prst="wedgeRoundRectCallout">
            <a:avLst>
              <a:gd name="adj1" fmla="val 14889"/>
              <a:gd name="adj2" fmla="val 7192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What is the role and structure of the (extended) family, including caring for children within the extended family?</a:t>
            </a:r>
          </a:p>
        </p:txBody>
      </p:sp>
      <p:grpSp>
        <p:nvGrpSpPr>
          <p:cNvPr id="18" name="Group 17">
            <a:extLst>
              <a:ext uri="{FF2B5EF4-FFF2-40B4-BE49-F238E27FC236}">
                <a16:creationId xmlns:a16="http://schemas.microsoft.com/office/drawing/2014/main" id="{B5B2C533-0C37-9934-345B-E17A62058373}"/>
              </a:ext>
            </a:extLst>
          </p:cNvPr>
          <p:cNvGrpSpPr/>
          <p:nvPr/>
        </p:nvGrpSpPr>
        <p:grpSpPr>
          <a:xfrm>
            <a:off x="357066" y="1224523"/>
            <a:ext cx="369332" cy="369332"/>
            <a:chOff x="6784825" y="4717805"/>
            <a:chExt cx="1170980" cy="1170980"/>
          </a:xfrm>
        </p:grpSpPr>
        <p:sp>
          <p:nvSpPr>
            <p:cNvPr id="19" name="Oval 18">
              <a:extLst>
                <a:ext uri="{FF2B5EF4-FFF2-40B4-BE49-F238E27FC236}">
                  <a16:creationId xmlns:a16="http://schemas.microsoft.com/office/drawing/2014/main" id="{3AD161D6-B88D-8CAF-C42F-87927E26D318}"/>
                </a:ext>
              </a:extLst>
            </p:cNvPr>
            <p:cNvSpPr/>
            <p:nvPr/>
          </p:nvSpPr>
          <p:spPr>
            <a:xfrm>
              <a:off x="6784825" y="4717805"/>
              <a:ext cx="1170980" cy="1170980"/>
            </a:xfrm>
            <a:prstGeom prst="ellipse">
              <a:avLst/>
            </a:prstGeom>
            <a:solidFill>
              <a:schemeClr val="accent2">
                <a:lumMod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Oval 19">
              <a:extLst>
                <a:ext uri="{FF2B5EF4-FFF2-40B4-BE49-F238E27FC236}">
                  <a16:creationId xmlns:a16="http://schemas.microsoft.com/office/drawing/2014/main" id="{AB81B0CF-633D-6F36-20FD-117C9766C463}"/>
                </a:ext>
              </a:extLst>
            </p:cNvPr>
            <p:cNvSpPr/>
            <p:nvPr/>
          </p:nvSpPr>
          <p:spPr>
            <a:xfrm>
              <a:off x="7276868" y="5237982"/>
              <a:ext cx="189079" cy="1890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Rectangle 20">
              <a:extLst>
                <a:ext uri="{FF2B5EF4-FFF2-40B4-BE49-F238E27FC236}">
                  <a16:creationId xmlns:a16="http://schemas.microsoft.com/office/drawing/2014/main" id="{31AC6D16-A3B7-CED3-9413-9389E685C1D6}"/>
                </a:ext>
              </a:extLst>
            </p:cNvPr>
            <p:cNvSpPr/>
            <p:nvPr/>
          </p:nvSpPr>
          <p:spPr>
            <a:xfrm rot="16200000">
              <a:off x="7134823" y="5040376"/>
              <a:ext cx="464812" cy="113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a:extLst>
                <a:ext uri="{FF2B5EF4-FFF2-40B4-BE49-F238E27FC236}">
                  <a16:creationId xmlns:a16="http://schemas.microsoft.com/office/drawing/2014/main" id="{CCED4131-2484-AC4C-34EE-AB3ADD79241E}"/>
                </a:ext>
              </a:extLst>
            </p:cNvPr>
            <p:cNvSpPr/>
            <p:nvPr/>
          </p:nvSpPr>
          <p:spPr>
            <a:xfrm rot="13453060">
              <a:off x="7365088" y="5440995"/>
              <a:ext cx="331413" cy="109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3" name="Group 22">
            <a:extLst>
              <a:ext uri="{FF2B5EF4-FFF2-40B4-BE49-F238E27FC236}">
                <a16:creationId xmlns:a16="http://schemas.microsoft.com/office/drawing/2014/main" id="{91484E4D-ECCD-BBDB-3DC7-126C0CD1D8D7}"/>
              </a:ext>
            </a:extLst>
          </p:cNvPr>
          <p:cNvGrpSpPr/>
          <p:nvPr/>
        </p:nvGrpSpPr>
        <p:grpSpPr>
          <a:xfrm>
            <a:off x="10228983" y="337468"/>
            <a:ext cx="1587872" cy="1368854"/>
            <a:chOff x="10228983" y="337468"/>
            <a:chExt cx="1587872" cy="1368854"/>
          </a:xfrm>
        </p:grpSpPr>
        <p:sp>
          <p:nvSpPr>
            <p:cNvPr id="24" name="Hexagon 23">
              <a:extLst>
                <a:ext uri="{FF2B5EF4-FFF2-40B4-BE49-F238E27FC236}">
                  <a16:creationId xmlns:a16="http://schemas.microsoft.com/office/drawing/2014/main" id="{DECD560F-9980-A724-F6CB-92D2B28DB2FF}"/>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25" name="Group 24">
              <a:extLst>
                <a:ext uri="{FF2B5EF4-FFF2-40B4-BE49-F238E27FC236}">
                  <a16:creationId xmlns:a16="http://schemas.microsoft.com/office/drawing/2014/main" id="{2714A62F-9A43-50BD-A9E7-FA33FCF3D8A8}"/>
                </a:ext>
              </a:extLst>
            </p:cNvPr>
            <p:cNvGrpSpPr/>
            <p:nvPr/>
          </p:nvGrpSpPr>
          <p:grpSpPr>
            <a:xfrm>
              <a:off x="10621771" y="762700"/>
              <a:ext cx="562136" cy="634675"/>
              <a:chOff x="760175" y="830142"/>
              <a:chExt cx="867619" cy="979579"/>
            </a:xfrm>
          </p:grpSpPr>
          <p:sp>
            <p:nvSpPr>
              <p:cNvPr id="29" name="Rectangle 28">
                <a:extLst>
                  <a:ext uri="{FF2B5EF4-FFF2-40B4-BE49-F238E27FC236}">
                    <a16:creationId xmlns:a16="http://schemas.microsoft.com/office/drawing/2014/main" id="{31EC3C73-867F-D7A9-8619-5517F9D1A93F}"/>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14</a:t>
                </a:r>
              </a:p>
            </p:txBody>
          </p:sp>
          <p:sp>
            <p:nvSpPr>
              <p:cNvPr id="30" name="Rectangle 29">
                <a:extLst>
                  <a:ext uri="{FF2B5EF4-FFF2-40B4-BE49-F238E27FC236}">
                    <a16:creationId xmlns:a16="http://schemas.microsoft.com/office/drawing/2014/main" id="{D049E145-7E65-6FB9-87C1-B07155E09FA3}"/>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6" name="Group 25">
              <a:extLst>
                <a:ext uri="{FF2B5EF4-FFF2-40B4-BE49-F238E27FC236}">
                  <a16:creationId xmlns:a16="http://schemas.microsoft.com/office/drawing/2014/main" id="{8557009C-0E15-01AA-EEEE-51C51DE9883D}"/>
                </a:ext>
              </a:extLst>
            </p:cNvPr>
            <p:cNvGrpSpPr/>
            <p:nvPr/>
          </p:nvGrpSpPr>
          <p:grpSpPr>
            <a:xfrm>
              <a:off x="11325415" y="762701"/>
              <a:ext cx="182192" cy="634674"/>
              <a:chOff x="2121762" y="2323619"/>
              <a:chExt cx="200378" cy="825210"/>
            </a:xfrm>
          </p:grpSpPr>
          <p:sp>
            <p:nvSpPr>
              <p:cNvPr id="27" name="Isosceles Triangle 26">
                <a:extLst>
                  <a:ext uri="{FF2B5EF4-FFF2-40B4-BE49-F238E27FC236}">
                    <a16:creationId xmlns:a16="http://schemas.microsoft.com/office/drawing/2014/main" id="{B345ADCC-75F6-6C3A-F119-FF2D7FD79AA2}"/>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Rectangle 27">
                <a:extLst>
                  <a:ext uri="{FF2B5EF4-FFF2-40B4-BE49-F238E27FC236}">
                    <a16:creationId xmlns:a16="http://schemas.microsoft.com/office/drawing/2014/main" id="{86AE89A1-EAA9-A438-62C7-E9D084263495}"/>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32"/>
          <p:cNvSpPr txBox="1">
            <a:spLocks noGrp="1"/>
          </p:cNvSpPr>
          <p:nvPr>
            <p:ph type="title"/>
          </p:nvPr>
        </p:nvSpPr>
        <p:spPr>
          <a:xfrm>
            <a:off x="838200" y="82289"/>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t>Applying a socio-ecological approach</a:t>
            </a:r>
            <a:endParaRPr dirty="0"/>
          </a:p>
        </p:txBody>
      </p:sp>
      <p:grpSp>
        <p:nvGrpSpPr>
          <p:cNvPr id="4" name="Group 3">
            <a:extLst>
              <a:ext uri="{FF2B5EF4-FFF2-40B4-BE49-F238E27FC236}">
                <a16:creationId xmlns:a16="http://schemas.microsoft.com/office/drawing/2014/main" id="{9339C9CF-41E9-F78C-236D-483A2857C15A}"/>
              </a:ext>
            </a:extLst>
          </p:cNvPr>
          <p:cNvGrpSpPr/>
          <p:nvPr/>
        </p:nvGrpSpPr>
        <p:grpSpPr>
          <a:xfrm>
            <a:off x="4760719" y="1588928"/>
            <a:ext cx="6917761" cy="4992583"/>
            <a:chOff x="5172639" y="951257"/>
            <a:chExt cx="10809659" cy="7801386"/>
          </a:xfrm>
        </p:grpSpPr>
        <p:grpSp>
          <p:nvGrpSpPr>
            <p:cNvPr id="495" name="Google Shape;495;p32"/>
            <p:cNvGrpSpPr/>
            <p:nvPr/>
          </p:nvGrpSpPr>
          <p:grpSpPr>
            <a:xfrm>
              <a:off x="8180912" y="951257"/>
              <a:ext cx="7801386" cy="7801386"/>
              <a:chOff x="3943574" y="1346805"/>
              <a:chExt cx="7801386" cy="7801386"/>
            </a:xfrm>
          </p:grpSpPr>
          <p:sp>
            <p:nvSpPr>
              <p:cNvPr id="496" name="Google Shape;496;p32"/>
              <p:cNvSpPr/>
              <p:nvPr/>
            </p:nvSpPr>
            <p:spPr>
              <a:xfrm>
                <a:off x="3943574" y="1346805"/>
                <a:ext cx="7801386" cy="7801386"/>
              </a:xfrm>
              <a:prstGeom prst="ellipse">
                <a:avLst/>
              </a:prstGeom>
              <a:solidFill>
                <a:schemeClr val="accent2">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200" b="0" i="0" u="none" strike="noStrike" cap="none" dirty="0">
                  <a:solidFill>
                    <a:srgbClr val="FFFFFF"/>
                  </a:solidFill>
                  <a:latin typeface="Calibri"/>
                  <a:ea typeface="Calibri"/>
                  <a:cs typeface="Calibri"/>
                  <a:sym typeface="Calibri"/>
                </a:endParaRPr>
              </a:p>
            </p:txBody>
          </p:sp>
          <p:sp>
            <p:nvSpPr>
              <p:cNvPr id="497" name="Google Shape;497;p32"/>
              <p:cNvSpPr/>
              <p:nvPr/>
            </p:nvSpPr>
            <p:spPr>
              <a:xfrm>
                <a:off x="4541599" y="1956118"/>
                <a:ext cx="6574444" cy="6574444"/>
              </a:xfrm>
              <a:prstGeom prst="ellipse">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200" b="0" i="0" u="none" strike="noStrike" cap="none" dirty="0">
                  <a:solidFill>
                    <a:srgbClr val="FFFFFF"/>
                  </a:solidFill>
                  <a:latin typeface="Calibri"/>
                  <a:ea typeface="Calibri"/>
                  <a:cs typeface="Calibri"/>
                  <a:sym typeface="Calibri"/>
                </a:endParaRPr>
              </a:p>
            </p:txBody>
          </p:sp>
          <p:sp>
            <p:nvSpPr>
              <p:cNvPr id="498" name="Google Shape;498;p32"/>
              <p:cNvSpPr/>
              <p:nvPr/>
            </p:nvSpPr>
            <p:spPr>
              <a:xfrm>
                <a:off x="5121643" y="2523285"/>
                <a:ext cx="5385038" cy="538503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200" b="0" i="0" u="none" strike="noStrike" cap="none" dirty="0">
                  <a:solidFill>
                    <a:srgbClr val="FFFFFF"/>
                  </a:solidFill>
                  <a:latin typeface="Calibri"/>
                  <a:ea typeface="Calibri"/>
                  <a:cs typeface="Calibri"/>
                  <a:sym typeface="Calibri"/>
                </a:endParaRPr>
              </a:p>
            </p:txBody>
          </p:sp>
          <p:sp>
            <p:nvSpPr>
              <p:cNvPr id="499" name="Google Shape;499;p32"/>
              <p:cNvSpPr/>
              <p:nvPr/>
            </p:nvSpPr>
            <p:spPr>
              <a:xfrm>
                <a:off x="5741231" y="3105543"/>
                <a:ext cx="4145862" cy="4145862"/>
              </a:xfrm>
              <a:prstGeom prst="ellipse">
                <a:avLst/>
              </a:prstGeom>
              <a:solidFill>
                <a:schemeClr val="accent2">
                  <a:lumMod val="40000"/>
                  <a:lumOff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200" b="0" i="0" u="none" strike="noStrike" cap="none" dirty="0">
                  <a:solidFill>
                    <a:srgbClr val="FFFFFF"/>
                  </a:solidFill>
                  <a:latin typeface="Calibri"/>
                  <a:ea typeface="Calibri"/>
                  <a:cs typeface="Calibri"/>
                  <a:sym typeface="Calibri"/>
                </a:endParaRPr>
              </a:p>
            </p:txBody>
          </p:sp>
          <p:sp>
            <p:nvSpPr>
              <p:cNvPr id="500" name="Google Shape;500;p32"/>
              <p:cNvSpPr/>
              <p:nvPr/>
            </p:nvSpPr>
            <p:spPr>
              <a:xfrm>
                <a:off x="6442797" y="3734452"/>
                <a:ext cx="2802940" cy="2802940"/>
              </a:xfrm>
              <a:prstGeom prst="ellipse">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200" b="0" i="0" u="none" strike="noStrike" cap="none" dirty="0">
                  <a:solidFill>
                    <a:srgbClr val="FFFFFF"/>
                  </a:solidFill>
                  <a:latin typeface="Calibri"/>
                  <a:ea typeface="Calibri"/>
                  <a:cs typeface="Calibri"/>
                  <a:sym typeface="Calibri"/>
                </a:endParaRPr>
              </a:p>
            </p:txBody>
          </p:sp>
          <p:grpSp>
            <p:nvGrpSpPr>
              <p:cNvPr id="501" name="Google Shape;501;p32"/>
              <p:cNvGrpSpPr/>
              <p:nvPr/>
            </p:nvGrpSpPr>
            <p:grpSpPr>
              <a:xfrm>
                <a:off x="7480949" y="4391502"/>
                <a:ext cx="671707" cy="1493118"/>
                <a:chOff x="3524508" y="2679091"/>
                <a:chExt cx="327409" cy="727787"/>
              </a:xfrm>
            </p:grpSpPr>
            <p:sp>
              <p:nvSpPr>
                <p:cNvPr id="502" name="Google Shape;502;p32"/>
                <p:cNvSpPr/>
                <p:nvPr/>
              </p:nvSpPr>
              <p:spPr>
                <a:xfrm>
                  <a:off x="3526909" y="3062732"/>
                  <a:ext cx="323729" cy="344146"/>
                </a:xfrm>
                <a:prstGeom prst="round2SameRect">
                  <a:avLst>
                    <a:gd name="adj1" fmla="val 50000"/>
                    <a:gd name="adj2" fmla="val 0"/>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200" b="0" i="0" u="none" strike="noStrike" cap="none" dirty="0">
                    <a:solidFill>
                      <a:srgbClr val="FFFFFF"/>
                    </a:solidFill>
                    <a:latin typeface="Calibri"/>
                    <a:ea typeface="Calibri"/>
                    <a:cs typeface="Calibri"/>
                    <a:sym typeface="Calibri"/>
                  </a:endParaRPr>
                </a:p>
              </p:txBody>
            </p:sp>
            <p:sp>
              <p:nvSpPr>
                <p:cNvPr id="503" name="Google Shape;503;p32"/>
                <p:cNvSpPr/>
                <p:nvPr/>
              </p:nvSpPr>
              <p:spPr>
                <a:xfrm>
                  <a:off x="3524508" y="2679091"/>
                  <a:ext cx="327409" cy="327409"/>
                </a:xfrm>
                <a:prstGeom prst="ellipse">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200" b="0" i="0" u="none" strike="noStrike" cap="none" dirty="0">
                    <a:solidFill>
                      <a:srgbClr val="FFFFFF"/>
                    </a:solidFill>
                    <a:latin typeface="Calibri"/>
                    <a:ea typeface="Calibri"/>
                    <a:cs typeface="Calibri"/>
                    <a:sym typeface="Calibri"/>
                  </a:endParaRPr>
                </a:p>
              </p:txBody>
            </p:sp>
          </p:grpSp>
        </p:grpSp>
        <p:sp>
          <p:nvSpPr>
            <p:cNvPr id="504" name="Google Shape;504;p32"/>
            <p:cNvSpPr txBox="1"/>
            <p:nvPr/>
          </p:nvSpPr>
          <p:spPr>
            <a:xfrm>
              <a:off x="5172639" y="1247527"/>
              <a:ext cx="5507496" cy="586868"/>
            </a:xfrm>
            <a:prstGeom prst="rect">
              <a:avLst/>
            </a:prstGeom>
            <a:solidFill>
              <a:schemeClr val="accent2">
                <a:lumMod val="50000"/>
              </a:schemeClr>
            </a:solid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FFFFFF"/>
                </a:buClr>
                <a:buSzPts val="2400"/>
                <a:buFont typeface="Helvetica Neue"/>
                <a:buNone/>
              </a:pPr>
              <a:r>
                <a:rPr lang="en-US" sz="1600" b="1" i="0" u="none" strike="noStrike" cap="none" dirty="0">
                  <a:solidFill>
                    <a:srgbClr val="FFFFFF"/>
                  </a:solidFill>
                  <a:latin typeface="+mn-lt"/>
                  <a:ea typeface="Helvetica Neue"/>
                  <a:cs typeface="Helvetica Neue"/>
                  <a:sym typeface="Helvetica Neue"/>
                </a:rPr>
                <a:t>	Socio-cultural norms</a:t>
              </a:r>
              <a:endParaRPr lang="en-ZA" sz="1050" dirty="0">
                <a:latin typeface="+mn-lt"/>
              </a:endParaRPr>
            </a:p>
          </p:txBody>
        </p:sp>
        <p:sp>
          <p:nvSpPr>
            <p:cNvPr id="505" name="Google Shape;505;p32"/>
            <p:cNvSpPr txBox="1"/>
            <p:nvPr/>
          </p:nvSpPr>
          <p:spPr>
            <a:xfrm>
              <a:off x="5406360" y="2089655"/>
              <a:ext cx="4935657" cy="586868"/>
            </a:xfrm>
            <a:prstGeom prst="rect">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FFFFFF"/>
                </a:buClr>
                <a:buSzPts val="2400"/>
                <a:buFont typeface="Helvetica Neue"/>
                <a:buNone/>
              </a:pPr>
              <a:r>
                <a:rPr lang="en-US" sz="1600" b="1" i="0" u="none" strike="noStrike" cap="none" dirty="0">
                  <a:solidFill>
                    <a:srgbClr val="FFFFFF"/>
                  </a:solidFill>
                  <a:latin typeface="+mn-lt"/>
                  <a:ea typeface="Helvetica Neue"/>
                  <a:cs typeface="Helvetica Neue"/>
                  <a:sym typeface="Helvetica Neue"/>
                </a:rPr>
                <a:t>	Society</a:t>
              </a:r>
              <a:endParaRPr lang="en-ZA" sz="1050" dirty="0">
                <a:latin typeface="+mn-lt"/>
              </a:endParaRPr>
            </a:p>
          </p:txBody>
        </p:sp>
        <p:sp>
          <p:nvSpPr>
            <p:cNvPr id="506" name="Google Shape;506;p32"/>
            <p:cNvSpPr txBox="1"/>
            <p:nvPr/>
          </p:nvSpPr>
          <p:spPr>
            <a:xfrm>
              <a:off x="5730363" y="2935932"/>
              <a:ext cx="4611654" cy="58686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2400"/>
                <a:buFont typeface="Helvetica Neue"/>
                <a:buNone/>
              </a:pPr>
              <a:r>
                <a:rPr lang="en-US" sz="1600" b="1" i="0" u="none" strike="noStrike" cap="none" dirty="0">
                  <a:solidFill>
                    <a:srgbClr val="000000"/>
                  </a:solidFill>
                  <a:latin typeface="+mn-lt"/>
                  <a:ea typeface="Helvetica Neue"/>
                  <a:cs typeface="Helvetica Neue"/>
                  <a:sym typeface="Helvetica Neue"/>
                </a:rPr>
                <a:t>	Community</a:t>
              </a:r>
              <a:endParaRPr lang="en-ZA" sz="1050" dirty="0">
                <a:latin typeface="+mn-lt"/>
              </a:endParaRPr>
            </a:p>
          </p:txBody>
        </p:sp>
        <p:sp>
          <p:nvSpPr>
            <p:cNvPr id="507" name="Google Shape;507;p32"/>
            <p:cNvSpPr txBox="1"/>
            <p:nvPr/>
          </p:nvSpPr>
          <p:spPr>
            <a:xfrm>
              <a:off x="6056848" y="3782209"/>
              <a:ext cx="4356191" cy="586868"/>
            </a:xfrm>
            <a:prstGeom prst="rect">
              <a:avLst/>
            </a:prstGeom>
            <a:solidFill>
              <a:schemeClr val="accent2">
                <a:lumMod val="40000"/>
                <a:lumOff val="60000"/>
              </a:schemeClr>
            </a:solid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2400"/>
                <a:buFont typeface="Helvetica Neue"/>
                <a:buNone/>
              </a:pPr>
              <a:r>
                <a:rPr lang="en-US" sz="1600" b="1" i="0" u="none" strike="noStrike" cap="none" dirty="0">
                  <a:solidFill>
                    <a:srgbClr val="000000"/>
                  </a:solidFill>
                  <a:latin typeface="+mn-lt"/>
                  <a:ea typeface="Helvetica Neue"/>
                  <a:cs typeface="Helvetica Neue"/>
                  <a:sym typeface="Helvetica Neue"/>
                </a:rPr>
                <a:t>	Family</a:t>
              </a:r>
              <a:endParaRPr lang="en-ZA" sz="1050" dirty="0">
                <a:latin typeface="+mn-lt"/>
              </a:endParaRPr>
            </a:p>
          </p:txBody>
        </p:sp>
        <p:sp>
          <p:nvSpPr>
            <p:cNvPr id="508" name="Google Shape;508;p32"/>
            <p:cNvSpPr txBox="1"/>
            <p:nvPr/>
          </p:nvSpPr>
          <p:spPr>
            <a:xfrm>
              <a:off x="6462477" y="4628486"/>
              <a:ext cx="4554244" cy="586868"/>
            </a:xfrm>
            <a:prstGeom prst="rect">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1600"/>
                <a:buFont typeface="Helvetica Neue"/>
                <a:buNone/>
              </a:pPr>
              <a:r>
                <a:rPr lang="en-US" sz="1100" b="1" i="0" u="none" strike="noStrike" cap="none" dirty="0">
                  <a:solidFill>
                    <a:srgbClr val="000000"/>
                  </a:solidFill>
                  <a:latin typeface="+mn-lt"/>
                  <a:ea typeface="Helvetica Neue"/>
                  <a:cs typeface="Helvetica Neue"/>
                  <a:sym typeface="Helvetica Neue"/>
                </a:rPr>
                <a:t>	</a:t>
              </a:r>
              <a:r>
                <a:rPr lang="en-US" sz="1600" b="1" i="0" u="none" strike="noStrike" cap="none" dirty="0">
                  <a:solidFill>
                    <a:srgbClr val="000000"/>
                  </a:solidFill>
                  <a:latin typeface="+mn-lt"/>
                  <a:ea typeface="Helvetica Neue"/>
                  <a:cs typeface="Helvetica Neue"/>
                  <a:sym typeface="Helvetica Neue"/>
                </a:rPr>
                <a:t>Child</a:t>
              </a:r>
              <a:endParaRPr lang="en-ZA" sz="1050" dirty="0">
                <a:latin typeface="+mn-lt"/>
              </a:endParaRPr>
            </a:p>
          </p:txBody>
        </p:sp>
      </p:grpSp>
      <p:sp>
        <p:nvSpPr>
          <p:cNvPr id="3" name="Google Shape;114;p9">
            <a:extLst>
              <a:ext uri="{FF2B5EF4-FFF2-40B4-BE49-F238E27FC236}">
                <a16:creationId xmlns:a16="http://schemas.microsoft.com/office/drawing/2014/main" id="{7FE1FAEF-2E71-C609-6221-F186D73940F7}"/>
              </a:ext>
            </a:extLst>
          </p:cNvPr>
          <p:cNvSpPr txBox="1"/>
          <p:nvPr/>
        </p:nvSpPr>
        <p:spPr>
          <a:xfrm>
            <a:off x="794079" y="1219596"/>
            <a:ext cx="1559124" cy="36933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n-US" sz="1800" b="1" i="0" u="none" strike="noStrike" cap="none" dirty="0">
                <a:solidFill>
                  <a:schemeClr val="accent2">
                    <a:lumMod val="75000"/>
                  </a:schemeClr>
                </a:solidFill>
                <a:latin typeface="Arial"/>
                <a:ea typeface="Arial"/>
                <a:cs typeface="Arial"/>
                <a:sym typeface="Arial"/>
              </a:rPr>
              <a:t>10 minutes  </a:t>
            </a:r>
            <a:endParaRPr b="1" dirty="0">
              <a:solidFill>
                <a:schemeClr val="accent2">
                  <a:lumMod val="75000"/>
                </a:schemeClr>
              </a:solidFill>
            </a:endParaRPr>
          </a:p>
        </p:txBody>
      </p:sp>
      <p:sp>
        <p:nvSpPr>
          <p:cNvPr id="5" name="Rectangle: Single Corner Snipped 4">
            <a:extLst>
              <a:ext uri="{FF2B5EF4-FFF2-40B4-BE49-F238E27FC236}">
                <a16:creationId xmlns:a16="http://schemas.microsoft.com/office/drawing/2014/main" id="{E8D7BB46-B654-331B-A572-02057161A09D}"/>
              </a:ext>
            </a:extLst>
          </p:cNvPr>
          <p:cNvSpPr/>
          <p:nvPr/>
        </p:nvSpPr>
        <p:spPr>
          <a:xfrm>
            <a:off x="1003664" y="2270213"/>
            <a:ext cx="3115668" cy="3009187"/>
          </a:xfrm>
          <a:prstGeom prst="snip1Rect">
            <a:avLst/>
          </a:prstGeom>
          <a:solidFill>
            <a:srgbClr val="F5F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09" name="Google Shape;509;p32"/>
          <p:cNvSpPr txBox="1"/>
          <p:nvPr/>
        </p:nvSpPr>
        <p:spPr>
          <a:xfrm>
            <a:off x="1393142" y="2811797"/>
            <a:ext cx="2482458" cy="203128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1800" b="1" dirty="0">
                <a:solidFill>
                  <a:schemeClr val="dk1"/>
                </a:solidFill>
                <a:latin typeface="+mn-lt"/>
                <a:ea typeface="Arial"/>
                <a:cs typeface="Arial"/>
                <a:sym typeface="Arial"/>
              </a:rPr>
              <a:t>Societal, cultural religious norms and traditional practices </a:t>
            </a:r>
            <a:r>
              <a:rPr lang="en-GB" sz="1800" dirty="0">
                <a:solidFill>
                  <a:schemeClr val="dk1"/>
                </a:solidFill>
                <a:latin typeface="+mn-lt"/>
                <a:ea typeface="Arial"/>
                <a:cs typeface="Arial"/>
                <a:sym typeface="Arial"/>
              </a:rPr>
              <a:t>which affect how children are cared for during family separation</a:t>
            </a:r>
            <a:endParaRPr lang="en-GB" sz="1800" dirty="0">
              <a:latin typeface="+mn-lt"/>
            </a:endParaRPr>
          </a:p>
        </p:txBody>
      </p:sp>
      <p:sp>
        <p:nvSpPr>
          <p:cNvPr id="11" name="Rectangle: Single Corner Snipped 10">
            <a:extLst>
              <a:ext uri="{FF2B5EF4-FFF2-40B4-BE49-F238E27FC236}">
                <a16:creationId xmlns:a16="http://schemas.microsoft.com/office/drawing/2014/main" id="{0EE66333-474C-2AC8-1BEF-707504CCC52C}"/>
              </a:ext>
            </a:extLst>
          </p:cNvPr>
          <p:cNvSpPr/>
          <p:nvPr/>
        </p:nvSpPr>
        <p:spPr>
          <a:xfrm>
            <a:off x="8789994" y="1629744"/>
            <a:ext cx="417535" cy="403265"/>
          </a:xfrm>
          <a:prstGeom prst="snip1Rect">
            <a:avLst/>
          </a:prstGeom>
          <a:solidFill>
            <a:srgbClr val="F5F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Single Corner Snipped 11">
            <a:extLst>
              <a:ext uri="{FF2B5EF4-FFF2-40B4-BE49-F238E27FC236}">
                <a16:creationId xmlns:a16="http://schemas.microsoft.com/office/drawing/2014/main" id="{1F19C381-3761-034F-4138-F4D0CDC0BDD2}"/>
              </a:ext>
            </a:extLst>
          </p:cNvPr>
          <p:cNvSpPr/>
          <p:nvPr/>
        </p:nvSpPr>
        <p:spPr>
          <a:xfrm>
            <a:off x="7088530" y="4649648"/>
            <a:ext cx="417535" cy="403265"/>
          </a:xfrm>
          <a:prstGeom prst="snip1Rect">
            <a:avLst/>
          </a:prstGeom>
          <a:solidFill>
            <a:srgbClr val="F5F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Single Corner Snipped 12">
            <a:extLst>
              <a:ext uri="{FF2B5EF4-FFF2-40B4-BE49-F238E27FC236}">
                <a16:creationId xmlns:a16="http://schemas.microsoft.com/office/drawing/2014/main" id="{9C176B40-2D35-C61A-170A-05BA4D05F751}"/>
              </a:ext>
            </a:extLst>
          </p:cNvPr>
          <p:cNvSpPr/>
          <p:nvPr/>
        </p:nvSpPr>
        <p:spPr>
          <a:xfrm>
            <a:off x="7836327" y="4884718"/>
            <a:ext cx="417535" cy="403265"/>
          </a:xfrm>
          <a:prstGeom prst="snip1Rect">
            <a:avLst/>
          </a:prstGeom>
          <a:solidFill>
            <a:srgbClr val="F5F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Rectangle: Single Corner Snipped 13">
            <a:extLst>
              <a:ext uri="{FF2B5EF4-FFF2-40B4-BE49-F238E27FC236}">
                <a16:creationId xmlns:a16="http://schemas.microsoft.com/office/drawing/2014/main" id="{72038303-8DD9-F494-BAE0-8447AA96DEA8}"/>
              </a:ext>
            </a:extLst>
          </p:cNvPr>
          <p:cNvSpPr/>
          <p:nvPr/>
        </p:nvSpPr>
        <p:spPr>
          <a:xfrm>
            <a:off x="8065374" y="3094666"/>
            <a:ext cx="417535" cy="403265"/>
          </a:xfrm>
          <a:prstGeom prst="snip1Rect">
            <a:avLst/>
          </a:prstGeom>
          <a:solidFill>
            <a:srgbClr val="F5F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Single Corner Snipped 14">
            <a:extLst>
              <a:ext uri="{FF2B5EF4-FFF2-40B4-BE49-F238E27FC236}">
                <a16:creationId xmlns:a16="http://schemas.microsoft.com/office/drawing/2014/main" id="{7B855FB5-BEAA-7CF2-3E91-E5B76F5503D0}"/>
              </a:ext>
            </a:extLst>
          </p:cNvPr>
          <p:cNvSpPr/>
          <p:nvPr/>
        </p:nvSpPr>
        <p:spPr>
          <a:xfrm>
            <a:off x="8532144" y="2750525"/>
            <a:ext cx="417535" cy="403265"/>
          </a:xfrm>
          <a:prstGeom prst="snip1Rect">
            <a:avLst/>
          </a:prstGeom>
          <a:solidFill>
            <a:srgbClr val="F5F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Rectangle: Single Corner Snipped 15">
            <a:extLst>
              <a:ext uri="{FF2B5EF4-FFF2-40B4-BE49-F238E27FC236}">
                <a16:creationId xmlns:a16="http://schemas.microsoft.com/office/drawing/2014/main" id="{8E5A6F04-4D21-8ADB-0C73-8DF74FE415C1}"/>
              </a:ext>
            </a:extLst>
          </p:cNvPr>
          <p:cNvSpPr/>
          <p:nvPr/>
        </p:nvSpPr>
        <p:spPr>
          <a:xfrm>
            <a:off x="8119701" y="2100179"/>
            <a:ext cx="417535" cy="403265"/>
          </a:xfrm>
          <a:prstGeom prst="snip1Rect">
            <a:avLst/>
          </a:prstGeom>
          <a:solidFill>
            <a:srgbClr val="F5F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6" name="Group 5">
            <a:extLst>
              <a:ext uri="{FF2B5EF4-FFF2-40B4-BE49-F238E27FC236}">
                <a16:creationId xmlns:a16="http://schemas.microsoft.com/office/drawing/2014/main" id="{30FC7181-0F56-FE80-872F-EA22F23FF7C8}"/>
              </a:ext>
            </a:extLst>
          </p:cNvPr>
          <p:cNvGrpSpPr/>
          <p:nvPr/>
        </p:nvGrpSpPr>
        <p:grpSpPr>
          <a:xfrm>
            <a:off x="357066" y="1224523"/>
            <a:ext cx="369332" cy="369332"/>
            <a:chOff x="6784825" y="4717805"/>
            <a:chExt cx="1170980" cy="1170980"/>
          </a:xfrm>
        </p:grpSpPr>
        <p:sp>
          <p:nvSpPr>
            <p:cNvPr id="7" name="Oval 6">
              <a:extLst>
                <a:ext uri="{FF2B5EF4-FFF2-40B4-BE49-F238E27FC236}">
                  <a16:creationId xmlns:a16="http://schemas.microsoft.com/office/drawing/2014/main" id="{C8E1D43F-7B49-E7E4-E33F-7A7F917837B3}"/>
                </a:ext>
              </a:extLst>
            </p:cNvPr>
            <p:cNvSpPr/>
            <p:nvPr/>
          </p:nvSpPr>
          <p:spPr>
            <a:xfrm>
              <a:off x="6784825" y="4717805"/>
              <a:ext cx="1170980" cy="1170980"/>
            </a:xfrm>
            <a:prstGeom prst="ellipse">
              <a:avLst/>
            </a:prstGeom>
            <a:solidFill>
              <a:schemeClr val="accent2">
                <a:lumMod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Oval 7">
              <a:extLst>
                <a:ext uri="{FF2B5EF4-FFF2-40B4-BE49-F238E27FC236}">
                  <a16:creationId xmlns:a16="http://schemas.microsoft.com/office/drawing/2014/main" id="{04B20CA3-264B-7484-45A7-B713E3CD4980}"/>
                </a:ext>
              </a:extLst>
            </p:cNvPr>
            <p:cNvSpPr/>
            <p:nvPr/>
          </p:nvSpPr>
          <p:spPr>
            <a:xfrm>
              <a:off x="7276868" y="5237982"/>
              <a:ext cx="189079" cy="1890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8">
              <a:extLst>
                <a:ext uri="{FF2B5EF4-FFF2-40B4-BE49-F238E27FC236}">
                  <a16:creationId xmlns:a16="http://schemas.microsoft.com/office/drawing/2014/main" id="{F82BA9EF-8785-0209-7909-29B17D71FC26}"/>
                </a:ext>
              </a:extLst>
            </p:cNvPr>
            <p:cNvSpPr/>
            <p:nvPr/>
          </p:nvSpPr>
          <p:spPr>
            <a:xfrm rot="16200000">
              <a:off x="7134823" y="5040376"/>
              <a:ext cx="464812" cy="113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a:extLst>
                <a:ext uri="{FF2B5EF4-FFF2-40B4-BE49-F238E27FC236}">
                  <a16:creationId xmlns:a16="http://schemas.microsoft.com/office/drawing/2014/main" id="{42990B14-EA86-9869-8ADB-F96F43BB0E85}"/>
                </a:ext>
              </a:extLst>
            </p:cNvPr>
            <p:cNvSpPr/>
            <p:nvPr/>
          </p:nvSpPr>
          <p:spPr>
            <a:xfrm rot="13453060">
              <a:off x="7365088" y="5440995"/>
              <a:ext cx="331413" cy="109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7" name="Group 16">
            <a:extLst>
              <a:ext uri="{FF2B5EF4-FFF2-40B4-BE49-F238E27FC236}">
                <a16:creationId xmlns:a16="http://schemas.microsoft.com/office/drawing/2014/main" id="{C9E4823F-DACE-8839-24AF-DD48D902954F}"/>
              </a:ext>
            </a:extLst>
          </p:cNvPr>
          <p:cNvGrpSpPr/>
          <p:nvPr/>
        </p:nvGrpSpPr>
        <p:grpSpPr>
          <a:xfrm>
            <a:off x="10228983" y="337468"/>
            <a:ext cx="1587872" cy="1368854"/>
            <a:chOff x="10228983" y="337468"/>
            <a:chExt cx="1587872" cy="1368854"/>
          </a:xfrm>
        </p:grpSpPr>
        <p:sp>
          <p:nvSpPr>
            <p:cNvPr id="18" name="Hexagon 17">
              <a:extLst>
                <a:ext uri="{FF2B5EF4-FFF2-40B4-BE49-F238E27FC236}">
                  <a16:creationId xmlns:a16="http://schemas.microsoft.com/office/drawing/2014/main" id="{4A6BAF9F-BFB2-91B7-74B3-836B6AA0096D}"/>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19" name="Group 18">
              <a:extLst>
                <a:ext uri="{FF2B5EF4-FFF2-40B4-BE49-F238E27FC236}">
                  <a16:creationId xmlns:a16="http://schemas.microsoft.com/office/drawing/2014/main" id="{F0AB4145-36BD-614C-6C15-5F610BF283F4}"/>
                </a:ext>
              </a:extLst>
            </p:cNvPr>
            <p:cNvGrpSpPr/>
            <p:nvPr/>
          </p:nvGrpSpPr>
          <p:grpSpPr>
            <a:xfrm>
              <a:off x="10621771" y="762700"/>
              <a:ext cx="562136" cy="634675"/>
              <a:chOff x="760175" y="830142"/>
              <a:chExt cx="867619" cy="979579"/>
            </a:xfrm>
          </p:grpSpPr>
          <p:sp>
            <p:nvSpPr>
              <p:cNvPr id="23" name="Rectangle 22">
                <a:extLst>
                  <a:ext uri="{FF2B5EF4-FFF2-40B4-BE49-F238E27FC236}">
                    <a16:creationId xmlns:a16="http://schemas.microsoft.com/office/drawing/2014/main" id="{6E966B49-6F7E-634B-0580-4A9AD4D918DF}"/>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15</a:t>
                </a:r>
              </a:p>
            </p:txBody>
          </p:sp>
          <p:sp>
            <p:nvSpPr>
              <p:cNvPr id="24" name="Rectangle 23">
                <a:extLst>
                  <a:ext uri="{FF2B5EF4-FFF2-40B4-BE49-F238E27FC236}">
                    <a16:creationId xmlns:a16="http://schemas.microsoft.com/office/drawing/2014/main" id="{54A8175C-4FC6-5077-B8DE-3C7A7B5750FC}"/>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0" name="Group 19">
              <a:extLst>
                <a:ext uri="{FF2B5EF4-FFF2-40B4-BE49-F238E27FC236}">
                  <a16:creationId xmlns:a16="http://schemas.microsoft.com/office/drawing/2014/main" id="{FBB8926E-602F-7196-F428-216A3FD32487}"/>
                </a:ext>
              </a:extLst>
            </p:cNvPr>
            <p:cNvGrpSpPr/>
            <p:nvPr/>
          </p:nvGrpSpPr>
          <p:grpSpPr>
            <a:xfrm>
              <a:off x="11325415" y="762701"/>
              <a:ext cx="182192" cy="634674"/>
              <a:chOff x="2121762" y="2323619"/>
              <a:chExt cx="200378" cy="825210"/>
            </a:xfrm>
          </p:grpSpPr>
          <p:sp>
            <p:nvSpPr>
              <p:cNvPr id="21" name="Isosceles Triangle 20">
                <a:extLst>
                  <a:ext uri="{FF2B5EF4-FFF2-40B4-BE49-F238E27FC236}">
                    <a16:creationId xmlns:a16="http://schemas.microsoft.com/office/drawing/2014/main" id="{11BFF10F-0263-3B42-5FB6-ECA5C8B63DD0}"/>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a:extLst>
                  <a:ext uri="{FF2B5EF4-FFF2-40B4-BE49-F238E27FC236}">
                    <a16:creationId xmlns:a16="http://schemas.microsoft.com/office/drawing/2014/main" id="{D773081E-E471-5202-C842-34358C7C75AE}"/>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33"/>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latin typeface="Arial"/>
                <a:ea typeface="Arial"/>
                <a:cs typeface="Arial"/>
                <a:sym typeface="Arial"/>
              </a:rPr>
              <a:t>Key learning points</a:t>
            </a:r>
            <a:endParaRPr dirty="0"/>
          </a:p>
        </p:txBody>
      </p:sp>
      <p:sp>
        <p:nvSpPr>
          <p:cNvPr id="517" name="Google Shape;517;p33"/>
          <p:cNvSpPr txBox="1"/>
          <p:nvPr/>
        </p:nvSpPr>
        <p:spPr>
          <a:xfrm>
            <a:off x="3680717" y="3546737"/>
            <a:ext cx="5210215"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GB" sz="1800" b="0" i="0" u="none" strike="noStrike" cap="none" dirty="0">
                <a:solidFill>
                  <a:srgbClr val="000000"/>
                </a:solidFill>
                <a:latin typeface="+mn-lt"/>
                <a:ea typeface="Helvetica Neue"/>
                <a:cs typeface="Helvetica Neue"/>
                <a:sym typeface="Helvetica Neue"/>
              </a:rPr>
              <a:t>Understanding the socio-cultural norms regarding child care practices and how family separation is perceived and addressed within the community is necessary to build on protective factors, to ensure the best interests of the child, and to address harmful coping mechanisms.</a:t>
            </a:r>
          </a:p>
        </p:txBody>
      </p:sp>
      <p:sp>
        <p:nvSpPr>
          <p:cNvPr id="518" name="Google Shape;518;p33"/>
          <p:cNvSpPr/>
          <p:nvPr/>
        </p:nvSpPr>
        <p:spPr>
          <a:xfrm>
            <a:off x="5760045" y="2047736"/>
            <a:ext cx="1051560" cy="1051560"/>
          </a:xfrm>
          <a:prstGeom prst="star5">
            <a:avLst>
              <a:gd name="adj" fmla="val 28143"/>
              <a:gd name="hf" fmla="val 105146"/>
              <a:gd name="vf" fmla="val 110557"/>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522"/>
        <p:cNvGrpSpPr/>
        <p:nvPr/>
      </p:nvGrpSpPr>
      <p:grpSpPr>
        <a:xfrm>
          <a:off x="0" y="0"/>
          <a:ext cx="0" cy="0"/>
          <a:chOff x="0" y="0"/>
          <a:chExt cx="0" cy="0"/>
        </a:xfrm>
      </p:grpSpPr>
      <p:sp>
        <p:nvSpPr>
          <p:cNvPr id="523" name="Google Shape;523;p34"/>
          <p:cNvSpPr txBox="1">
            <a:spLocks noGrp="1"/>
          </p:cNvSpPr>
          <p:nvPr>
            <p:ph type="title"/>
          </p:nvPr>
        </p:nvSpPr>
        <p:spPr>
          <a:xfrm>
            <a:off x="796386" y="3099692"/>
            <a:ext cx="4015311" cy="56216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Garamond"/>
              <a:buNone/>
            </a:pPr>
            <a:r>
              <a:rPr lang="en-US" sz="4000" dirty="0"/>
              <a:t>Session 4</a:t>
            </a:r>
            <a:br>
              <a:rPr lang="en-US" sz="4000" dirty="0"/>
            </a:br>
            <a:r>
              <a:rPr lang="en-US" sz="4000" dirty="0"/>
              <a:t>Understanding policies and practices regarding UASC and the role of authorities and key stakeholders </a:t>
            </a:r>
            <a:endParaRPr dirty="0"/>
          </a:p>
        </p:txBody>
      </p:sp>
      <p:sp>
        <p:nvSpPr>
          <p:cNvPr id="2" name="Google Shape;265;p20">
            <a:extLst>
              <a:ext uri="{FF2B5EF4-FFF2-40B4-BE49-F238E27FC236}">
                <a16:creationId xmlns:a16="http://schemas.microsoft.com/office/drawing/2014/main" id="{73A0BF27-6537-CCEB-2E5E-C1BF4EE96736}"/>
              </a:ext>
            </a:extLst>
          </p:cNvPr>
          <p:cNvSpPr txBox="1"/>
          <p:nvPr/>
        </p:nvSpPr>
        <p:spPr>
          <a:xfrm>
            <a:off x="6453713" y="1162096"/>
            <a:ext cx="4941901"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8CC8"/>
              </a:buClr>
              <a:buSzPts val="2400"/>
              <a:buFont typeface="Arial"/>
              <a:buNone/>
            </a:pPr>
            <a:r>
              <a:rPr lang="en-US" sz="2000" b="1" i="0" u="none" strike="noStrike" cap="none" spc="300" dirty="0">
                <a:solidFill>
                  <a:schemeClr val="accent2">
                    <a:lumMod val="75000"/>
                  </a:schemeClr>
                </a:solidFill>
                <a:latin typeface="Arial"/>
                <a:ea typeface="Arial"/>
                <a:cs typeface="Arial"/>
                <a:sym typeface="Arial"/>
              </a:rPr>
              <a:t>LEARNING OBJECTIVES</a:t>
            </a:r>
            <a:endParaRPr sz="2000" spc="300" dirty="0">
              <a:solidFill>
                <a:schemeClr val="accent2">
                  <a:lumMod val="75000"/>
                </a:schemeClr>
              </a:solidFill>
            </a:endParaRPr>
          </a:p>
        </p:txBody>
      </p:sp>
      <p:sp>
        <p:nvSpPr>
          <p:cNvPr id="3" name="Google Shape;266;p20">
            <a:extLst>
              <a:ext uri="{FF2B5EF4-FFF2-40B4-BE49-F238E27FC236}">
                <a16:creationId xmlns:a16="http://schemas.microsoft.com/office/drawing/2014/main" id="{2E68D1BD-C75F-C4D5-4AF5-3BB3D746B69A}"/>
              </a:ext>
            </a:extLst>
          </p:cNvPr>
          <p:cNvSpPr txBox="1"/>
          <p:nvPr/>
        </p:nvSpPr>
        <p:spPr>
          <a:xfrm>
            <a:off x="7388888" y="2021084"/>
            <a:ext cx="4142936" cy="404401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Relate national legal provisions for UASC to daily case management interventions </a:t>
            </a:r>
          </a:p>
          <a:p>
            <a:pPr marL="0" marR="0" lvl="0" indent="0" algn="l" rtl="0">
              <a:lnSpc>
                <a:spcPct val="107000"/>
              </a:lnSpc>
              <a:spcBef>
                <a:spcPts val="0"/>
              </a:spcBef>
              <a:spcAft>
                <a:spcPts val="0"/>
              </a:spcAft>
              <a:buClr>
                <a:srgbClr val="000000"/>
              </a:buClr>
              <a:buSzPts val="2400"/>
              <a:buFont typeface="Arial"/>
              <a:buNone/>
            </a:pPr>
            <a:endParaRPr lang="en-US" sz="2400" b="0" i="0" u="none" strike="noStrike" cap="none" dirty="0">
              <a:solidFill>
                <a:srgbClr val="000000"/>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Describe the roles and responsibilities of the statutory authorities and other key stakeholders in-country </a:t>
            </a:r>
          </a:p>
        </p:txBody>
      </p:sp>
      <p:grpSp>
        <p:nvGrpSpPr>
          <p:cNvPr id="4" name="Google Shape;194;p14">
            <a:extLst>
              <a:ext uri="{FF2B5EF4-FFF2-40B4-BE49-F238E27FC236}">
                <a16:creationId xmlns:a16="http://schemas.microsoft.com/office/drawing/2014/main" id="{338894B9-F5F2-1649-E61E-AFDD5279B2D5}"/>
              </a:ext>
            </a:extLst>
          </p:cNvPr>
          <p:cNvGrpSpPr/>
          <p:nvPr/>
        </p:nvGrpSpPr>
        <p:grpSpPr>
          <a:xfrm>
            <a:off x="6618813" y="2119185"/>
            <a:ext cx="560331" cy="592814"/>
            <a:chOff x="243840" y="1676400"/>
            <a:chExt cx="701040" cy="741680"/>
          </a:xfrm>
          <a:solidFill>
            <a:schemeClr val="accent2">
              <a:lumMod val="75000"/>
            </a:schemeClr>
          </a:solidFill>
        </p:grpSpPr>
        <p:sp>
          <p:nvSpPr>
            <p:cNvPr id="5" name="Google Shape;195;p14">
              <a:extLst>
                <a:ext uri="{FF2B5EF4-FFF2-40B4-BE49-F238E27FC236}">
                  <a16:creationId xmlns:a16="http://schemas.microsoft.com/office/drawing/2014/main" id="{41B97378-E17D-F9A7-53E2-52127AE457F5}"/>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sp>
          <p:nvSpPr>
            <p:cNvPr id="6" name="Google Shape;196;p14">
              <a:extLst>
                <a:ext uri="{FF2B5EF4-FFF2-40B4-BE49-F238E27FC236}">
                  <a16:creationId xmlns:a16="http://schemas.microsoft.com/office/drawing/2014/main" id="{24AF9595-599B-8751-4BFB-5606F41473CF}"/>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grpSp>
      <p:grpSp>
        <p:nvGrpSpPr>
          <p:cNvPr id="7" name="Google Shape;194;p14">
            <a:extLst>
              <a:ext uri="{FF2B5EF4-FFF2-40B4-BE49-F238E27FC236}">
                <a16:creationId xmlns:a16="http://schemas.microsoft.com/office/drawing/2014/main" id="{5C7B8CB6-CF67-CD4C-0752-0FBDF25E3B91}"/>
              </a:ext>
            </a:extLst>
          </p:cNvPr>
          <p:cNvGrpSpPr/>
          <p:nvPr/>
        </p:nvGrpSpPr>
        <p:grpSpPr>
          <a:xfrm>
            <a:off x="6618813" y="4051236"/>
            <a:ext cx="560331" cy="592814"/>
            <a:chOff x="243840" y="1676400"/>
            <a:chExt cx="701040" cy="741680"/>
          </a:xfrm>
          <a:solidFill>
            <a:schemeClr val="accent2">
              <a:lumMod val="75000"/>
            </a:schemeClr>
          </a:solidFill>
        </p:grpSpPr>
        <p:sp>
          <p:nvSpPr>
            <p:cNvPr id="8" name="Google Shape;195;p14">
              <a:extLst>
                <a:ext uri="{FF2B5EF4-FFF2-40B4-BE49-F238E27FC236}">
                  <a16:creationId xmlns:a16="http://schemas.microsoft.com/office/drawing/2014/main" id="{B4A6A6A6-B1BD-F06F-B69B-63A7A6ED9170}"/>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sp>
          <p:nvSpPr>
            <p:cNvPr id="9" name="Google Shape;196;p14">
              <a:extLst>
                <a:ext uri="{FF2B5EF4-FFF2-40B4-BE49-F238E27FC236}">
                  <a16:creationId xmlns:a16="http://schemas.microsoft.com/office/drawing/2014/main" id="{284174BF-3407-3004-58D4-8A71F8B97207}"/>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35"/>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t>International legislation </a:t>
            </a:r>
            <a:endParaRPr dirty="0"/>
          </a:p>
        </p:txBody>
      </p:sp>
      <p:sp>
        <p:nvSpPr>
          <p:cNvPr id="538" name="Google Shape;538;p35"/>
          <p:cNvSpPr txBox="1"/>
          <p:nvPr/>
        </p:nvSpPr>
        <p:spPr>
          <a:xfrm>
            <a:off x="1320798" y="4388832"/>
            <a:ext cx="2565401" cy="646290"/>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chemeClr val="dk1"/>
              </a:buClr>
              <a:buSzPts val="2800"/>
            </a:pPr>
            <a:r>
              <a:rPr lang="en-US" sz="1800" b="0" i="0" u="none" strike="noStrike" cap="none" dirty="0">
                <a:solidFill>
                  <a:schemeClr val="dk1"/>
                </a:solidFill>
                <a:latin typeface="+mn-lt"/>
                <a:ea typeface="Helvetica Neue"/>
                <a:cs typeface="Helvetica Neue"/>
                <a:sym typeface="Helvetica Neue"/>
              </a:rPr>
              <a:t>UN Convention on the Rights of the Child</a:t>
            </a:r>
            <a:endParaRPr sz="1800" dirty="0">
              <a:latin typeface="+mn-lt"/>
            </a:endParaRPr>
          </a:p>
        </p:txBody>
      </p:sp>
      <p:grpSp>
        <p:nvGrpSpPr>
          <p:cNvPr id="11" name="Group 10">
            <a:extLst>
              <a:ext uri="{FF2B5EF4-FFF2-40B4-BE49-F238E27FC236}">
                <a16:creationId xmlns:a16="http://schemas.microsoft.com/office/drawing/2014/main" id="{629914DE-DAA1-B522-26CE-66FCE06BE31A}"/>
              </a:ext>
            </a:extLst>
          </p:cNvPr>
          <p:cNvGrpSpPr/>
          <p:nvPr/>
        </p:nvGrpSpPr>
        <p:grpSpPr>
          <a:xfrm>
            <a:off x="1790699" y="2104903"/>
            <a:ext cx="1625600" cy="1819604"/>
            <a:chOff x="1155699" y="2130303"/>
            <a:chExt cx="1625600" cy="1819604"/>
          </a:xfrm>
        </p:grpSpPr>
        <p:sp>
          <p:nvSpPr>
            <p:cNvPr id="4" name="Rectangle: Single Corner Snipped 3">
              <a:extLst>
                <a:ext uri="{FF2B5EF4-FFF2-40B4-BE49-F238E27FC236}">
                  <a16:creationId xmlns:a16="http://schemas.microsoft.com/office/drawing/2014/main" id="{9AA603F0-3ED7-6C3D-DF68-FA55DDFC0FD3}"/>
                </a:ext>
              </a:extLst>
            </p:cNvPr>
            <p:cNvSpPr/>
            <p:nvPr/>
          </p:nvSpPr>
          <p:spPr>
            <a:xfrm>
              <a:off x="1155699" y="2130303"/>
              <a:ext cx="1625600" cy="1819604"/>
            </a:xfrm>
            <a:prstGeom prst="snip1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 name="Graphic 2" descr="Court with solid fill">
              <a:extLst>
                <a:ext uri="{FF2B5EF4-FFF2-40B4-BE49-F238E27FC236}">
                  <a16:creationId xmlns:a16="http://schemas.microsoft.com/office/drawing/2014/main" id="{E5C6C31F-1853-7FFD-4B81-A13E9588BC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9847" y="2301453"/>
              <a:ext cx="1477305" cy="1477305"/>
            </a:xfrm>
            <a:prstGeom prst="rect">
              <a:avLst/>
            </a:prstGeom>
          </p:spPr>
        </p:pic>
      </p:grpSp>
      <p:sp>
        <p:nvSpPr>
          <p:cNvPr id="9" name="Google Shape;538;p35">
            <a:extLst>
              <a:ext uri="{FF2B5EF4-FFF2-40B4-BE49-F238E27FC236}">
                <a16:creationId xmlns:a16="http://schemas.microsoft.com/office/drawing/2014/main" id="{67000314-F192-848B-C476-26F395DF055C}"/>
              </a:ext>
            </a:extLst>
          </p:cNvPr>
          <p:cNvSpPr txBox="1"/>
          <p:nvPr/>
        </p:nvSpPr>
        <p:spPr>
          <a:xfrm>
            <a:off x="5054597" y="4388832"/>
            <a:ext cx="2565401" cy="923289"/>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chemeClr val="dk1"/>
              </a:buClr>
              <a:buSzPts val="2800"/>
            </a:pPr>
            <a:r>
              <a:rPr lang="en-US" sz="1800" dirty="0">
                <a:solidFill>
                  <a:schemeClr val="dk1"/>
                </a:solidFill>
                <a:latin typeface="+mn-lt"/>
                <a:ea typeface="Helvetica Neue"/>
                <a:cs typeface="Helvetica Neue"/>
                <a:sym typeface="Helvetica Neue"/>
              </a:rPr>
              <a:t>UN</a:t>
            </a:r>
            <a:r>
              <a:rPr lang="en-US" sz="1800" b="0" i="0" u="none" strike="noStrike" cap="none" dirty="0">
                <a:solidFill>
                  <a:schemeClr val="dk1"/>
                </a:solidFill>
                <a:latin typeface="+mn-lt"/>
                <a:ea typeface="Helvetica Neue"/>
                <a:cs typeface="Helvetica Neue"/>
                <a:sym typeface="Helvetica Neue"/>
              </a:rPr>
              <a:t> Guidelines for the Alternative Care of Children</a:t>
            </a:r>
            <a:endParaRPr sz="1800" dirty="0">
              <a:latin typeface="+mn-lt"/>
            </a:endParaRPr>
          </a:p>
        </p:txBody>
      </p:sp>
      <p:sp>
        <p:nvSpPr>
          <p:cNvPr id="10" name="Google Shape;538;p35">
            <a:extLst>
              <a:ext uri="{FF2B5EF4-FFF2-40B4-BE49-F238E27FC236}">
                <a16:creationId xmlns:a16="http://schemas.microsoft.com/office/drawing/2014/main" id="{F553AB49-9E20-C008-70E8-75872515969E}"/>
              </a:ext>
            </a:extLst>
          </p:cNvPr>
          <p:cNvSpPr txBox="1"/>
          <p:nvPr/>
        </p:nvSpPr>
        <p:spPr>
          <a:xfrm>
            <a:off x="8788399" y="4388832"/>
            <a:ext cx="2565401" cy="646290"/>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chemeClr val="dk1"/>
              </a:buClr>
              <a:buSzPts val="2800"/>
            </a:pPr>
            <a:r>
              <a:rPr lang="en-US" sz="1800" b="0" i="0" u="none" strike="noStrike" cap="none" dirty="0">
                <a:solidFill>
                  <a:schemeClr val="dk1"/>
                </a:solidFill>
                <a:latin typeface="+mn-lt"/>
                <a:ea typeface="Helvetica Neue"/>
                <a:cs typeface="Helvetica Neue"/>
                <a:sym typeface="Helvetica Neue"/>
              </a:rPr>
              <a:t>UN Declaration for Human Rights </a:t>
            </a:r>
            <a:endParaRPr sz="1800" dirty="0">
              <a:latin typeface="+mn-lt"/>
            </a:endParaRPr>
          </a:p>
        </p:txBody>
      </p:sp>
      <p:grpSp>
        <p:nvGrpSpPr>
          <p:cNvPr id="12" name="Group 11">
            <a:extLst>
              <a:ext uri="{FF2B5EF4-FFF2-40B4-BE49-F238E27FC236}">
                <a16:creationId xmlns:a16="http://schemas.microsoft.com/office/drawing/2014/main" id="{F2DDE887-9630-C2A1-B886-8E4DD3EDB59E}"/>
              </a:ext>
            </a:extLst>
          </p:cNvPr>
          <p:cNvGrpSpPr/>
          <p:nvPr/>
        </p:nvGrpSpPr>
        <p:grpSpPr>
          <a:xfrm>
            <a:off x="5524498" y="2104903"/>
            <a:ext cx="1625600" cy="1819604"/>
            <a:chOff x="1155699" y="2130303"/>
            <a:chExt cx="1625600" cy="1819604"/>
          </a:xfrm>
        </p:grpSpPr>
        <p:sp>
          <p:nvSpPr>
            <p:cNvPr id="13" name="Rectangle: Single Corner Snipped 12">
              <a:extLst>
                <a:ext uri="{FF2B5EF4-FFF2-40B4-BE49-F238E27FC236}">
                  <a16:creationId xmlns:a16="http://schemas.microsoft.com/office/drawing/2014/main" id="{147A34E0-872A-F31A-D60E-D7965D5511F8}"/>
                </a:ext>
              </a:extLst>
            </p:cNvPr>
            <p:cNvSpPr/>
            <p:nvPr/>
          </p:nvSpPr>
          <p:spPr>
            <a:xfrm>
              <a:off x="1155699" y="2130303"/>
              <a:ext cx="1625600" cy="1819604"/>
            </a:xfrm>
            <a:prstGeom prst="snip1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4" name="Graphic 13" descr="Court with solid fill">
              <a:extLst>
                <a:ext uri="{FF2B5EF4-FFF2-40B4-BE49-F238E27FC236}">
                  <a16:creationId xmlns:a16="http://schemas.microsoft.com/office/drawing/2014/main" id="{238B1B97-2306-3605-19A7-86B7421531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9847" y="2301453"/>
              <a:ext cx="1477305" cy="1477305"/>
            </a:xfrm>
            <a:prstGeom prst="rect">
              <a:avLst/>
            </a:prstGeom>
          </p:spPr>
        </p:pic>
      </p:grpSp>
      <p:grpSp>
        <p:nvGrpSpPr>
          <p:cNvPr id="15" name="Group 14">
            <a:extLst>
              <a:ext uri="{FF2B5EF4-FFF2-40B4-BE49-F238E27FC236}">
                <a16:creationId xmlns:a16="http://schemas.microsoft.com/office/drawing/2014/main" id="{E4598CB9-9DFE-9881-6509-8770C3D406F9}"/>
              </a:ext>
            </a:extLst>
          </p:cNvPr>
          <p:cNvGrpSpPr/>
          <p:nvPr/>
        </p:nvGrpSpPr>
        <p:grpSpPr>
          <a:xfrm>
            <a:off x="9184151" y="2104903"/>
            <a:ext cx="1625600" cy="1819604"/>
            <a:chOff x="1155699" y="2130303"/>
            <a:chExt cx="1625600" cy="1819604"/>
          </a:xfrm>
        </p:grpSpPr>
        <p:sp>
          <p:nvSpPr>
            <p:cNvPr id="16" name="Rectangle: Single Corner Snipped 15">
              <a:extLst>
                <a:ext uri="{FF2B5EF4-FFF2-40B4-BE49-F238E27FC236}">
                  <a16:creationId xmlns:a16="http://schemas.microsoft.com/office/drawing/2014/main" id="{3C2FBC0E-2C95-3083-371E-42CF3F85CC99}"/>
                </a:ext>
              </a:extLst>
            </p:cNvPr>
            <p:cNvSpPr/>
            <p:nvPr/>
          </p:nvSpPr>
          <p:spPr>
            <a:xfrm>
              <a:off x="1155699" y="2130303"/>
              <a:ext cx="1625600" cy="1819604"/>
            </a:xfrm>
            <a:prstGeom prst="snip1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7" name="Graphic 16" descr="Court with solid fill">
              <a:extLst>
                <a:ext uri="{FF2B5EF4-FFF2-40B4-BE49-F238E27FC236}">
                  <a16:creationId xmlns:a16="http://schemas.microsoft.com/office/drawing/2014/main" id="{1A62C465-727D-8C15-FAC3-CCF20C1520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9847" y="2301453"/>
              <a:ext cx="1477305" cy="1477305"/>
            </a:xfrm>
            <a:prstGeom prst="rect">
              <a:avLst/>
            </a:prstGeom>
          </p:spPr>
        </p:pic>
      </p:grpSp>
      <p:grpSp>
        <p:nvGrpSpPr>
          <p:cNvPr id="2" name="Group 1">
            <a:extLst>
              <a:ext uri="{FF2B5EF4-FFF2-40B4-BE49-F238E27FC236}">
                <a16:creationId xmlns:a16="http://schemas.microsoft.com/office/drawing/2014/main" id="{DF355EE1-9F19-12DB-EFA7-4B748FBAAB25}"/>
              </a:ext>
            </a:extLst>
          </p:cNvPr>
          <p:cNvGrpSpPr/>
          <p:nvPr/>
        </p:nvGrpSpPr>
        <p:grpSpPr>
          <a:xfrm>
            <a:off x="10228983" y="337468"/>
            <a:ext cx="1587872" cy="1368854"/>
            <a:chOff x="10228983" y="337468"/>
            <a:chExt cx="1587872" cy="1368854"/>
          </a:xfrm>
        </p:grpSpPr>
        <p:sp>
          <p:nvSpPr>
            <p:cNvPr id="5" name="Hexagon 4">
              <a:extLst>
                <a:ext uri="{FF2B5EF4-FFF2-40B4-BE49-F238E27FC236}">
                  <a16:creationId xmlns:a16="http://schemas.microsoft.com/office/drawing/2014/main" id="{E6D14AE9-9B1D-49B6-8F21-47FB854D2E13}"/>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6" name="Group 5">
              <a:extLst>
                <a:ext uri="{FF2B5EF4-FFF2-40B4-BE49-F238E27FC236}">
                  <a16:creationId xmlns:a16="http://schemas.microsoft.com/office/drawing/2014/main" id="{B49ACAF6-0FAA-12CD-F931-A9BB69169633}"/>
                </a:ext>
              </a:extLst>
            </p:cNvPr>
            <p:cNvGrpSpPr/>
            <p:nvPr/>
          </p:nvGrpSpPr>
          <p:grpSpPr>
            <a:xfrm>
              <a:off x="10621771" y="762700"/>
              <a:ext cx="562136" cy="634675"/>
              <a:chOff x="760175" y="830142"/>
              <a:chExt cx="867619" cy="979579"/>
            </a:xfrm>
          </p:grpSpPr>
          <p:sp>
            <p:nvSpPr>
              <p:cNvPr id="19" name="Rectangle 18">
                <a:extLst>
                  <a:ext uri="{FF2B5EF4-FFF2-40B4-BE49-F238E27FC236}">
                    <a16:creationId xmlns:a16="http://schemas.microsoft.com/office/drawing/2014/main" id="{4FF73748-1EDD-BA35-4DEB-BFDB0677C63E}"/>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17-19</a:t>
                </a:r>
              </a:p>
            </p:txBody>
          </p:sp>
          <p:sp>
            <p:nvSpPr>
              <p:cNvPr id="20" name="Rectangle 19">
                <a:extLst>
                  <a:ext uri="{FF2B5EF4-FFF2-40B4-BE49-F238E27FC236}">
                    <a16:creationId xmlns:a16="http://schemas.microsoft.com/office/drawing/2014/main" id="{0DC2BD66-AE68-A9A3-4880-765A94848857}"/>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7" name="Group 6">
              <a:extLst>
                <a:ext uri="{FF2B5EF4-FFF2-40B4-BE49-F238E27FC236}">
                  <a16:creationId xmlns:a16="http://schemas.microsoft.com/office/drawing/2014/main" id="{BFEC7C31-AB0C-D6B8-EACB-6489824466DE}"/>
                </a:ext>
              </a:extLst>
            </p:cNvPr>
            <p:cNvGrpSpPr/>
            <p:nvPr/>
          </p:nvGrpSpPr>
          <p:grpSpPr>
            <a:xfrm>
              <a:off x="11325415" y="762701"/>
              <a:ext cx="182192" cy="634674"/>
              <a:chOff x="2121762" y="2323619"/>
              <a:chExt cx="200378" cy="825210"/>
            </a:xfrm>
          </p:grpSpPr>
          <p:sp>
            <p:nvSpPr>
              <p:cNvPr id="8" name="Isosceles Triangle 7">
                <a:extLst>
                  <a:ext uri="{FF2B5EF4-FFF2-40B4-BE49-F238E27FC236}">
                    <a16:creationId xmlns:a16="http://schemas.microsoft.com/office/drawing/2014/main" id="{AA0D7947-226D-953D-8C23-35A013C19742}"/>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a:extLst>
                  <a:ext uri="{FF2B5EF4-FFF2-40B4-BE49-F238E27FC236}">
                    <a16:creationId xmlns:a16="http://schemas.microsoft.com/office/drawing/2014/main" id="{6EB721F7-6BC8-E9BA-AC57-2E3C5AE56A53}"/>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3" name="Picture 2" descr="A picture containing sky, outdoor, water, beach&#10;&#10;Description automatically generated">
            <a:extLst>
              <a:ext uri="{FF2B5EF4-FFF2-40B4-BE49-F238E27FC236}">
                <a16:creationId xmlns:a16="http://schemas.microsoft.com/office/drawing/2014/main" id="{034B88A9-7E0B-5BA1-46F5-1F1DCD62BB36}"/>
              </a:ext>
            </a:extLst>
          </p:cNvPr>
          <p:cNvPicPr>
            <a:picLocks noChangeAspect="1"/>
          </p:cNvPicPr>
          <p:nvPr/>
        </p:nvPicPr>
        <p:blipFill rotWithShape="1">
          <a:blip r:embed="rId3">
            <a:duotone>
              <a:prstClr val="black"/>
              <a:schemeClr val="accent2">
                <a:tint val="45000"/>
                <a:satMod val="400000"/>
              </a:schemeClr>
            </a:duotone>
          </a:blip>
          <a:srcRect l="1" t="19986" r="1" b="7813"/>
          <a:stretch/>
        </p:blipFill>
        <p:spPr>
          <a:xfrm>
            <a:off x="0" y="989484"/>
            <a:ext cx="12192000" cy="5868516"/>
          </a:xfrm>
          <a:prstGeom prst="rect">
            <a:avLst/>
          </a:prstGeom>
        </p:spPr>
      </p:pic>
      <p:sp>
        <p:nvSpPr>
          <p:cNvPr id="544" name="Google Shape;544;p36"/>
          <p:cNvSpPr txBox="1">
            <a:spLocks noGrp="1"/>
          </p:cNvSpPr>
          <p:nvPr>
            <p:ph type="title"/>
          </p:nvPr>
        </p:nvSpPr>
        <p:spPr>
          <a:xfrm>
            <a:off x="0" y="120516"/>
            <a:ext cx="10515600" cy="86896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4"/>
              </a:buClr>
              <a:buSzPct val="100000"/>
              <a:buFont typeface="Arial"/>
              <a:buNone/>
            </a:pPr>
            <a:r>
              <a:rPr lang="en-US" dirty="0"/>
              <a:t>The Convention on the Rights of the Child (CRC), 1989</a:t>
            </a:r>
            <a:endParaRPr dirty="0"/>
          </a:p>
        </p:txBody>
      </p:sp>
      <p:sp>
        <p:nvSpPr>
          <p:cNvPr id="5" name="TextBox 4">
            <a:extLst>
              <a:ext uri="{FF2B5EF4-FFF2-40B4-BE49-F238E27FC236}">
                <a16:creationId xmlns:a16="http://schemas.microsoft.com/office/drawing/2014/main" id="{2962EE41-CD85-1D1A-F6E7-218D80F5A27C}"/>
              </a:ext>
            </a:extLst>
          </p:cNvPr>
          <p:cNvSpPr txBox="1"/>
          <p:nvPr/>
        </p:nvSpPr>
        <p:spPr>
          <a:xfrm>
            <a:off x="838200" y="1966997"/>
            <a:ext cx="3238500" cy="2308324"/>
          </a:xfrm>
          <a:prstGeom prst="rect">
            <a:avLst/>
          </a:prstGeom>
          <a:noFill/>
        </p:spPr>
        <p:txBody>
          <a:bodyPr wrap="square">
            <a:spAutoFit/>
          </a:bodyPr>
          <a:lstStyle/>
          <a:p>
            <a:pPr marL="0" marR="0" lvl="0" indent="0" rtl="0">
              <a:spcBef>
                <a:spcPts val="0"/>
              </a:spcBef>
              <a:spcAft>
                <a:spcPts val="0"/>
              </a:spcAft>
              <a:buNone/>
            </a:pPr>
            <a:r>
              <a:rPr lang="en-US" sz="2400" b="1" i="0" u="none" strike="noStrike" cap="none" dirty="0">
                <a:solidFill>
                  <a:schemeClr val="lt1"/>
                </a:solidFill>
                <a:latin typeface="Arial"/>
                <a:ea typeface="Arial"/>
                <a:cs typeface="Arial"/>
                <a:sym typeface="Arial"/>
              </a:rPr>
              <a:t>“children have the right to grow up in a family environment and to be cared for by their parents”</a:t>
            </a:r>
          </a:p>
          <a:p>
            <a:pPr marL="0" marR="0" lvl="0" indent="0" rtl="0">
              <a:spcBef>
                <a:spcPts val="0"/>
              </a:spcBef>
              <a:spcAft>
                <a:spcPts val="0"/>
              </a:spcAft>
              <a:buNone/>
            </a:pPr>
            <a:r>
              <a:rPr lang="en-US" sz="2400" b="1" i="0" u="none" strike="noStrike" cap="none" dirty="0">
                <a:solidFill>
                  <a:schemeClr val="lt1"/>
                </a:solidFill>
                <a:latin typeface="Arial"/>
                <a:ea typeface="Arial"/>
                <a:cs typeface="Arial"/>
                <a:sym typeface="Arial"/>
              </a:rPr>
              <a:t>art. 7, 9, etc.</a:t>
            </a:r>
            <a:endParaRPr lang="en-US" sz="2400" dirty="0"/>
          </a:p>
        </p:txBody>
      </p:sp>
      <p:sp>
        <p:nvSpPr>
          <p:cNvPr id="8" name="TextBox 7">
            <a:extLst>
              <a:ext uri="{FF2B5EF4-FFF2-40B4-BE49-F238E27FC236}">
                <a16:creationId xmlns:a16="http://schemas.microsoft.com/office/drawing/2014/main" id="{3F3FB1B0-56B5-8958-6365-8DB0FC1465A7}"/>
              </a:ext>
            </a:extLst>
          </p:cNvPr>
          <p:cNvSpPr txBox="1"/>
          <p:nvPr/>
        </p:nvSpPr>
        <p:spPr>
          <a:xfrm>
            <a:off x="7848600" y="1966997"/>
            <a:ext cx="3403600" cy="1754326"/>
          </a:xfrm>
          <a:prstGeom prst="rect">
            <a:avLst/>
          </a:prstGeom>
          <a:noFill/>
        </p:spPr>
        <p:txBody>
          <a:bodyPr wrap="square">
            <a:spAutoFit/>
          </a:bodyPr>
          <a:lstStyle/>
          <a:p>
            <a:pPr marL="0" marR="0" lvl="0" indent="0" rtl="0">
              <a:spcBef>
                <a:spcPts val="0"/>
              </a:spcBef>
              <a:spcAft>
                <a:spcPts val="0"/>
              </a:spcAft>
              <a:buNone/>
            </a:pPr>
            <a:r>
              <a:rPr lang="en-US" sz="1800" b="1" i="0" u="none" strike="noStrike" cap="none" dirty="0">
                <a:solidFill>
                  <a:schemeClr val="lt1"/>
                </a:solidFill>
                <a:latin typeface="Arial"/>
                <a:ea typeface="Arial"/>
                <a:cs typeface="Arial"/>
                <a:sym typeface="Arial"/>
              </a:rPr>
              <a:t>“When temporarily or permanently deprived of family environment, children shall be entitled to special protection and assistance”</a:t>
            </a:r>
          </a:p>
          <a:p>
            <a:pPr marL="0" marR="0" lvl="0" indent="0" rtl="0">
              <a:spcBef>
                <a:spcPts val="0"/>
              </a:spcBef>
              <a:spcAft>
                <a:spcPts val="0"/>
              </a:spcAft>
              <a:buNone/>
            </a:pPr>
            <a:r>
              <a:rPr lang="en-US" sz="1800" b="1" dirty="0">
                <a:solidFill>
                  <a:schemeClr val="lt1"/>
                </a:solidFill>
              </a:rPr>
              <a:t>art. 20</a:t>
            </a:r>
            <a:endParaRPr lang="en-US" sz="1800" b="1" i="0" u="none" strike="noStrike" cap="none" dirty="0">
              <a:solidFill>
                <a:schemeClr val="lt1"/>
              </a:solidFill>
              <a:latin typeface="Arial"/>
              <a:ea typeface="Arial"/>
              <a:cs typeface="Arial"/>
              <a:sym typeface="Arial"/>
            </a:endParaRPr>
          </a:p>
        </p:txBody>
      </p:sp>
      <p:sp>
        <p:nvSpPr>
          <p:cNvPr id="9" name="TextBox 8">
            <a:extLst>
              <a:ext uri="{FF2B5EF4-FFF2-40B4-BE49-F238E27FC236}">
                <a16:creationId xmlns:a16="http://schemas.microsoft.com/office/drawing/2014/main" id="{DD37144D-9A7D-4197-47EE-BA7E71F87BC5}"/>
              </a:ext>
            </a:extLst>
          </p:cNvPr>
          <p:cNvSpPr txBox="1"/>
          <p:nvPr/>
        </p:nvSpPr>
        <p:spPr>
          <a:xfrm>
            <a:off x="7848600" y="4155807"/>
            <a:ext cx="3403600" cy="1754326"/>
          </a:xfrm>
          <a:prstGeom prst="rect">
            <a:avLst/>
          </a:prstGeom>
          <a:noFill/>
        </p:spPr>
        <p:txBody>
          <a:bodyPr wrap="square">
            <a:spAutoFit/>
          </a:bodyPr>
          <a:lstStyle/>
          <a:p>
            <a:pPr marL="0" marR="0" lvl="0" indent="0" rtl="0">
              <a:spcBef>
                <a:spcPts val="0"/>
              </a:spcBef>
              <a:spcAft>
                <a:spcPts val="0"/>
              </a:spcAft>
              <a:buNone/>
            </a:pPr>
            <a:r>
              <a:rPr lang="en-US" sz="1800" b="1" i="0" u="none" strike="noStrike" cap="none" dirty="0">
                <a:solidFill>
                  <a:schemeClr val="lt1"/>
                </a:solidFill>
                <a:latin typeface="Arial"/>
                <a:ea typeface="Arial"/>
                <a:cs typeface="Arial"/>
                <a:sym typeface="Arial"/>
              </a:rPr>
              <a:t>“The placement of a child in residential care should only be used as a measure of last resort and for the shortest appropriate period of time”</a:t>
            </a:r>
          </a:p>
          <a:p>
            <a:pPr marL="0" marR="0" lvl="0" indent="0" rtl="0">
              <a:spcBef>
                <a:spcPts val="0"/>
              </a:spcBef>
              <a:spcAft>
                <a:spcPts val="0"/>
              </a:spcAft>
              <a:buNone/>
            </a:pPr>
            <a:r>
              <a:rPr lang="en-US" sz="1800" b="1" i="0" u="none" strike="noStrike" cap="none" dirty="0">
                <a:solidFill>
                  <a:schemeClr val="lt1"/>
                </a:solidFill>
                <a:latin typeface="Arial"/>
                <a:ea typeface="Arial"/>
                <a:cs typeface="Arial"/>
                <a:sym typeface="Arial"/>
              </a:rPr>
              <a:t>art. 37b</a:t>
            </a:r>
          </a:p>
        </p:txBody>
      </p:sp>
      <p:grpSp>
        <p:nvGrpSpPr>
          <p:cNvPr id="2" name="Group 1">
            <a:extLst>
              <a:ext uri="{FF2B5EF4-FFF2-40B4-BE49-F238E27FC236}">
                <a16:creationId xmlns:a16="http://schemas.microsoft.com/office/drawing/2014/main" id="{23046CF9-5E7C-CFC7-425B-3D7E812E9F62}"/>
              </a:ext>
            </a:extLst>
          </p:cNvPr>
          <p:cNvGrpSpPr/>
          <p:nvPr/>
        </p:nvGrpSpPr>
        <p:grpSpPr>
          <a:xfrm>
            <a:off x="10228983" y="337468"/>
            <a:ext cx="1587872" cy="1368854"/>
            <a:chOff x="10228983" y="337468"/>
            <a:chExt cx="1587872" cy="1368854"/>
          </a:xfrm>
        </p:grpSpPr>
        <p:sp>
          <p:nvSpPr>
            <p:cNvPr id="4" name="Hexagon 3">
              <a:extLst>
                <a:ext uri="{FF2B5EF4-FFF2-40B4-BE49-F238E27FC236}">
                  <a16:creationId xmlns:a16="http://schemas.microsoft.com/office/drawing/2014/main" id="{8C2D1BF8-D424-2C55-3D12-08E832D54316}"/>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6" name="Group 5">
              <a:extLst>
                <a:ext uri="{FF2B5EF4-FFF2-40B4-BE49-F238E27FC236}">
                  <a16:creationId xmlns:a16="http://schemas.microsoft.com/office/drawing/2014/main" id="{9125EB45-77E7-8FBA-F30E-18AC41E49692}"/>
                </a:ext>
              </a:extLst>
            </p:cNvPr>
            <p:cNvGrpSpPr/>
            <p:nvPr/>
          </p:nvGrpSpPr>
          <p:grpSpPr>
            <a:xfrm>
              <a:off x="10621771" y="762700"/>
              <a:ext cx="562136" cy="634675"/>
              <a:chOff x="760175" y="830142"/>
              <a:chExt cx="867619" cy="979579"/>
            </a:xfrm>
          </p:grpSpPr>
          <p:sp>
            <p:nvSpPr>
              <p:cNvPr id="12" name="Rectangle 11">
                <a:extLst>
                  <a:ext uri="{FF2B5EF4-FFF2-40B4-BE49-F238E27FC236}">
                    <a16:creationId xmlns:a16="http://schemas.microsoft.com/office/drawing/2014/main" id="{C3ADA7B8-67FC-58BD-BB33-09B7A04FD309}"/>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20-21</a:t>
                </a:r>
              </a:p>
            </p:txBody>
          </p:sp>
          <p:sp>
            <p:nvSpPr>
              <p:cNvPr id="13" name="Rectangle 12">
                <a:extLst>
                  <a:ext uri="{FF2B5EF4-FFF2-40B4-BE49-F238E27FC236}">
                    <a16:creationId xmlns:a16="http://schemas.microsoft.com/office/drawing/2014/main" id="{1D1D4BB5-80E0-6F27-362C-8934435C72C0}"/>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7" name="Group 6">
              <a:extLst>
                <a:ext uri="{FF2B5EF4-FFF2-40B4-BE49-F238E27FC236}">
                  <a16:creationId xmlns:a16="http://schemas.microsoft.com/office/drawing/2014/main" id="{60E6F265-54A2-6012-E913-1A49CC4E1504}"/>
                </a:ext>
              </a:extLst>
            </p:cNvPr>
            <p:cNvGrpSpPr/>
            <p:nvPr/>
          </p:nvGrpSpPr>
          <p:grpSpPr>
            <a:xfrm>
              <a:off x="11325415" y="762701"/>
              <a:ext cx="182192" cy="634674"/>
              <a:chOff x="2121762" y="2323619"/>
              <a:chExt cx="200378" cy="825210"/>
            </a:xfrm>
          </p:grpSpPr>
          <p:sp>
            <p:nvSpPr>
              <p:cNvPr id="10" name="Isosceles Triangle 9">
                <a:extLst>
                  <a:ext uri="{FF2B5EF4-FFF2-40B4-BE49-F238E27FC236}">
                    <a16:creationId xmlns:a16="http://schemas.microsoft.com/office/drawing/2014/main" id="{C543B025-91E7-6140-5DC5-08469C2DF6BB}"/>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a:extLst>
                  <a:ext uri="{FF2B5EF4-FFF2-40B4-BE49-F238E27FC236}">
                    <a16:creationId xmlns:a16="http://schemas.microsoft.com/office/drawing/2014/main" id="{C8302F4E-9D82-7158-DDFC-31FCBCF2D97B}"/>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37"/>
          <p:cNvSpPr txBox="1">
            <a:spLocks noGrp="1"/>
          </p:cNvSpPr>
          <p:nvPr>
            <p:ph type="title"/>
          </p:nvPr>
        </p:nvSpPr>
        <p:spPr>
          <a:xfrm>
            <a:off x="495300" y="120516"/>
            <a:ext cx="11201400" cy="86896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4"/>
              </a:buClr>
              <a:buSzPct val="100000"/>
              <a:buFont typeface="Arial"/>
              <a:buNone/>
            </a:pPr>
            <a:r>
              <a:rPr lang="en-US" dirty="0">
                <a:latin typeface="Arial"/>
                <a:ea typeface="Arial"/>
                <a:cs typeface="Arial"/>
                <a:sym typeface="Arial"/>
              </a:rPr>
              <a:t>National legislation, policies and practices relating to UASC</a:t>
            </a:r>
            <a:endParaRPr dirty="0"/>
          </a:p>
        </p:txBody>
      </p:sp>
      <p:sp>
        <p:nvSpPr>
          <p:cNvPr id="553" name="Google Shape;553;p37"/>
          <p:cNvSpPr txBox="1"/>
          <p:nvPr/>
        </p:nvSpPr>
        <p:spPr>
          <a:xfrm>
            <a:off x="838200" y="1803399"/>
            <a:ext cx="4991100" cy="3721101"/>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rgbClr val="FF0000"/>
              </a:buClr>
              <a:buSzPts val="2800"/>
              <a:buFont typeface="Arial"/>
              <a:buNone/>
            </a:pPr>
            <a:r>
              <a:rPr lang="en-US" sz="1800" b="0" i="0" u="none" strike="noStrike" cap="none" dirty="0">
                <a:solidFill>
                  <a:srgbClr val="FF0000"/>
                </a:solidFill>
                <a:highlight>
                  <a:srgbClr val="FFFF00"/>
                </a:highlight>
                <a:latin typeface="Arial"/>
                <a:ea typeface="Arial"/>
                <a:cs typeface="Arial"/>
                <a:sym typeface="Arial"/>
              </a:rPr>
              <a:t>[Insert contextualized examples here]</a:t>
            </a:r>
            <a:endParaRPr sz="1800" dirty="0">
              <a:highlight>
                <a:srgbClr val="FFFF00"/>
              </a:highlight>
            </a:endParaRPr>
          </a:p>
        </p:txBody>
      </p:sp>
      <p:sp>
        <p:nvSpPr>
          <p:cNvPr id="2" name="Google Shape;553;p37">
            <a:extLst>
              <a:ext uri="{FF2B5EF4-FFF2-40B4-BE49-F238E27FC236}">
                <a16:creationId xmlns:a16="http://schemas.microsoft.com/office/drawing/2014/main" id="{DF5EE9F0-97C6-3028-E9F6-62D746D7BF03}"/>
              </a:ext>
            </a:extLst>
          </p:cNvPr>
          <p:cNvSpPr txBox="1"/>
          <p:nvPr/>
        </p:nvSpPr>
        <p:spPr>
          <a:xfrm>
            <a:off x="6362700" y="1803399"/>
            <a:ext cx="4991100" cy="3721101"/>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rgbClr val="FF0000"/>
              </a:buClr>
              <a:buSzPts val="2800"/>
              <a:buFont typeface="Arial"/>
              <a:buNone/>
            </a:pPr>
            <a:r>
              <a:rPr lang="en-US" sz="1800" b="0" i="0" u="none" strike="noStrike" cap="none" dirty="0">
                <a:solidFill>
                  <a:srgbClr val="FF0000"/>
                </a:solidFill>
                <a:highlight>
                  <a:srgbClr val="FFFF00"/>
                </a:highlight>
                <a:latin typeface="Arial"/>
                <a:ea typeface="Arial"/>
                <a:cs typeface="Arial"/>
                <a:sym typeface="Arial"/>
              </a:rPr>
              <a:t>[Insert contextualized examples here]</a:t>
            </a:r>
            <a:endParaRPr sz="1800" dirty="0">
              <a:highlight>
                <a:srgbClr val="FFFF00"/>
              </a:high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369"/>
        <p:cNvGrpSpPr/>
        <p:nvPr/>
      </p:nvGrpSpPr>
      <p:grpSpPr>
        <a:xfrm>
          <a:off x="0" y="0"/>
          <a:ext cx="0" cy="0"/>
          <a:chOff x="0" y="0"/>
          <a:chExt cx="0" cy="0"/>
        </a:xfrm>
      </p:grpSpPr>
      <p:sp>
        <p:nvSpPr>
          <p:cNvPr id="2" name="Title 72">
            <a:extLst>
              <a:ext uri="{FF2B5EF4-FFF2-40B4-BE49-F238E27FC236}">
                <a16:creationId xmlns:a16="http://schemas.microsoft.com/office/drawing/2014/main" id="{FEA2ED96-B45E-0F29-8693-2B6E51B6FF5A}"/>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CA" sz="5400" b="1" dirty="0">
                <a:solidFill>
                  <a:schemeClr val="bg1">
                    <a:lumMod val="75000"/>
                  </a:schemeClr>
                </a:solidFill>
                <a:latin typeface="Garamond"/>
              </a:rPr>
              <a:t>Extra slide for facilitator notes</a:t>
            </a:r>
            <a:endParaRPr lang="en-CA" sz="5400" b="1" dirty="0">
              <a:solidFill>
                <a:schemeClr val="bg1">
                  <a:lumMod val="75000"/>
                </a:schemeClr>
              </a:solidFill>
            </a:endParaRPr>
          </a:p>
        </p:txBody>
      </p:sp>
    </p:spTree>
    <p:extLst>
      <p:ext uri="{BB962C8B-B14F-4D97-AF65-F5344CB8AC3E}">
        <p14:creationId xmlns:p14="http://schemas.microsoft.com/office/powerpoint/2010/main" val="749011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35"/>
        <p:cNvGrpSpPr/>
        <p:nvPr/>
      </p:nvGrpSpPr>
      <p:grpSpPr>
        <a:xfrm>
          <a:off x="0" y="0"/>
          <a:ext cx="0" cy="0"/>
          <a:chOff x="0" y="0"/>
          <a:chExt cx="0" cy="0"/>
        </a:xfrm>
      </p:grpSpPr>
      <p:sp>
        <p:nvSpPr>
          <p:cNvPr id="2" name="Title 72">
            <a:extLst>
              <a:ext uri="{FF2B5EF4-FFF2-40B4-BE49-F238E27FC236}">
                <a16:creationId xmlns:a16="http://schemas.microsoft.com/office/drawing/2014/main" id="{41605473-5107-7E0D-24F9-9CD4957A994C}"/>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CA" sz="5400" b="1" dirty="0">
                <a:solidFill>
                  <a:schemeClr val="bg1">
                    <a:lumMod val="75000"/>
                  </a:schemeClr>
                </a:solidFill>
                <a:latin typeface="Garamond"/>
              </a:rPr>
              <a:t>Facilitation guidance</a:t>
            </a:r>
            <a:endParaRPr lang="en-CA" sz="5400" b="1" dirty="0">
              <a:solidFill>
                <a:schemeClr val="bg1">
                  <a:lumMod val="75000"/>
                </a:schemeClr>
              </a:solidFill>
            </a:endParaRPr>
          </a:p>
        </p:txBody>
      </p:sp>
    </p:spTree>
    <p:extLst>
      <p:ext uri="{BB962C8B-B14F-4D97-AF65-F5344CB8AC3E}">
        <p14:creationId xmlns:p14="http://schemas.microsoft.com/office/powerpoint/2010/main" val="22761801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39"/>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ct val="100000"/>
              <a:buFont typeface="Arial"/>
              <a:buNone/>
            </a:pPr>
            <a:r>
              <a:rPr lang="en-US" dirty="0"/>
              <a:t>Steps in decision making for UASC </a:t>
            </a:r>
            <a:endParaRPr dirty="0"/>
          </a:p>
        </p:txBody>
      </p:sp>
      <p:sp>
        <p:nvSpPr>
          <p:cNvPr id="574" name="Google Shape;574;p39"/>
          <p:cNvSpPr/>
          <p:nvPr/>
        </p:nvSpPr>
        <p:spPr>
          <a:xfrm>
            <a:off x="1097490" y="2790847"/>
            <a:ext cx="1933290" cy="1276307"/>
          </a:xfrm>
          <a:prstGeom prst="roundRect">
            <a:avLst>
              <a:gd name="adj" fmla="val 10000"/>
            </a:avLst>
          </a:prstGeom>
          <a:solidFill>
            <a:schemeClr val="accent2">
              <a:lumMod val="50000"/>
            </a:scheme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 name="Google Shape;576;p39"/>
          <p:cNvSpPr/>
          <p:nvPr/>
        </p:nvSpPr>
        <p:spPr>
          <a:xfrm rot="19457599">
            <a:off x="2941267" y="3040863"/>
            <a:ext cx="952341" cy="42396"/>
          </a:xfrm>
          <a:custGeom>
            <a:avLst/>
            <a:gdLst/>
            <a:ahLst/>
            <a:cxnLst/>
            <a:rect l="l" t="t" r="r" b="b"/>
            <a:pathLst>
              <a:path w="120000" h="120000" extrusionOk="0">
                <a:moveTo>
                  <a:pt x="0" y="59998"/>
                </a:moveTo>
                <a:lnTo>
                  <a:pt x="120000" y="59998"/>
                </a:lnTo>
              </a:path>
            </a:pathLst>
          </a:custGeom>
          <a:noFill/>
          <a:ln w="12700" cap="flat" cmpd="sng">
            <a:solidFill>
              <a:schemeClr val="accent2">
                <a:lumMod val="5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8" name="Google Shape;578;p39"/>
          <p:cNvSpPr/>
          <p:nvPr/>
        </p:nvSpPr>
        <p:spPr>
          <a:xfrm>
            <a:off x="3804096" y="2056969"/>
            <a:ext cx="1933290" cy="1276307"/>
          </a:xfrm>
          <a:prstGeom prst="roundRect">
            <a:avLst>
              <a:gd name="adj" fmla="val 10000"/>
            </a:avLst>
          </a:prstGeom>
          <a:solidFill>
            <a:schemeClr val="accent2">
              <a:lumMod val="75000"/>
            </a:scheme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 name="Google Shape;580;p39"/>
          <p:cNvSpPr/>
          <p:nvPr/>
        </p:nvSpPr>
        <p:spPr>
          <a:xfrm>
            <a:off x="5737387" y="2673925"/>
            <a:ext cx="773315" cy="42396"/>
          </a:xfrm>
          <a:custGeom>
            <a:avLst/>
            <a:gdLst/>
            <a:ahLst/>
            <a:cxnLst/>
            <a:rect l="l" t="t" r="r" b="b"/>
            <a:pathLst>
              <a:path w="120000" h="120000" extrusionOk="0">
                <a:moveTo>
                  <a:pt x="0" y="59998"/>
                </a:moveTo>
                <a:lnTo>
                  <a:pt x="120000" y="59998"/>
                </a:lnTo>
              </a:path>
            </a:pathLst>
          </a:custGeom>
          <a:noFill/>
          <a:ln w="12700" cap="flat" cmpd="sng">
            <a:solidFill>
              <a:schemeClr val="accent2">
                <a:lumMod val="5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2" name="Google Shape;582;p39"/>
          <p:cNvSpPr/>
          <p:nvPr/>
        </p:nvSpPr>
        <p:spPr>
          <a:xfrm>
            <a:off x="6510703" y="2056969"/>
            <a:ext cx="1933290" cy="1276307"/>
          </a:xfrm>
          <a:prstGeom prst="roundRect">
            <a:avLst>
              <a:gd name="adj" fmla="val 10000"/>
            </a:avLst>
          </a:prstGeom>
          <a:solidFill>
            <a:schemeClr val="accent2">
              <a:lumMod val="60000"/>
              <a:lumOff val="40000"/>
            </a:scheme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4" name="Google Shape;584;p39"/>
          <p:cNvSpPr/>
          <p:nvPr/>
        </p:nvSpPr>
        <p:spPr>
          <a:xfrm rot="2142401">
            <a:off x="2941267" y="3774741"/>
            <a:ext cx="952341" cy="42396"/>
          </a:xfrm>
          <a:custGeom>
            <a:avLst/>
            <a:gdLst/>
            <a:ahLst/>
            <a:cxnLst/>
            <a:rect l="l" t="t" r="r" b="b"/>
            <a:pathLst>
              <a:path w="120000" h="120000" extrusionOk="0">
                <a:moveTo>
                  <a:pt x="0" y="59998"/>
                </a:moveTo>
                <a:lnTo>
                  <a:pt x="120000" y="59998"/>
                </a:lnTo>
              </a:path>
            </a:pathLst>
          </a:custGeom>
          <a:noFill/>
          <a:ln w="12700" cap="flat" cmpd="sng">
            <a:solidFill>
              <a:schemeClr val="accent2">
                <a:lumMod val="5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6" name="Google Shape;586;p39"/>
          <p:cNvSpPr/>
          <p:nvPr/>
        </p:nvSpPr>
        <p:spPr>
          <a:xfrm>
            <a:off x="3804096" y="3524723"/>
            <a:ext cx="1933290" cy="1276307"/>
          </a:xfrm>
          <a:prstGeom prst="roundRect">
            <a:avLst>
              <a:gd name="adj" fmla="val 10000"/>
            </a:avLst>
          </a:prstGeom>
          <a:solidFill>
            <a:schemeClr val="accent2">
              <a:lumMod val="75000"/>
            </a:scheme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8" name="Google Shape;588;p39"/>
          <p:cNvSpPr/>
          <p:nvPr/>
        </p:nvSpPr>
        <p:spPr>
          <a:xfrm>
            <a:off x="5737387" y="4141680"/>
            <a:ext cx="773315" cy="42396"/>
          </a:xfrm>
          <a:custGeom>
            <a:avLst/>
            <a:gdLst/>
            <a:ahLst/>
            <a:cxnLst/>
            <a:rect l="l" t="t" r="r" b="b"/>
            <a:pathLst>
              <a:path w="120000" h="120000" extrusionOk="0">
                <a:moveTo>
                  <a:pt x="0" y="59998"/>
                </a:moveTo>
                <a:lnTo>
                  <a:pt x="120000" y="59998"/>
                </a:lnTo>
              </a:path>
            </a:pathLst>
          </a:custGeom>
          <a:noFill/>
          <a:ln w="12700" cap="flat" cmpd="sng">
            <a:solidFill>
              <a:schemeClr val="accent2">
                <a:lumMod val="5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0" name="Google Shape;590;p39"/>
          <p:cNvSpPr/>
          <p:nvPr/>
        </p:nvSpPr>
        <p:spPr>
          <a:xfrm>
            <a:off x="6510703" y="3524723"/>
            <a:ext cx="1933290" cy="1276307"/>
          </a:xfrm>
          <a:prstGeom prst="roundRect">
            <a:avLst>
              <a:gd name="adj" fmla="val 10000"/>
            </a:avLst>
          </a:prstGeom>
          <a:solidFill>
            <a:schemeClr val="accent2">
              <a:lumMod val="60000"/>
              <a:lumOff val="40000"/>
            </a:scheme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2" name="Google Shape;592;p39"/>
          <p:cNvSpPr/>
          <p:nvPr/>
        </p:nvSpPr>
        <p:spPr>
          <a:xfrm>
            <a:off x="8443994" y="4141680"/>
            <a:ext cx="773315" cy="42396"/>
          </a:xfrm>
          <a:custGeom>
            <a:avLst/>
            <a:gdLst/>
            <a:ahLst/>
            <a:cxnLst/>
            <a:rect l="l" t="t" r="r" b="b"/>
            <a:pathLst>
              <a:path w="120000" h="120000" extrusionOk="0">
                <a:moveTo>
                  <a:pt x="0" y="59998"/>
                </a:moveTo>
                <a:lnTo>
                  <a:pt x="120000" y="59998"/>
                </a:lnTo>
              </a:path>
            </a:pathLst>
          </a:custGeom>
          <a:noFill/>
          <a:ln w="12700" cap="flat" cmpd="sng">
            <a:solidFill>
              <a:schemeClr val="accent2">
                <a:lumMod val="5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3" name="Google Shape;593;p39"/>
          <p:cNvSpPr txBox="1"/>
          <p:nvPr/>
        </p:nvSpPr>
        <p:spPr>
          <a:xfrm>
            <a:off x="8811319" y="4137351"/>
            <a:ext cx="38665" cy="5105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dirty="0">
              <a:solidFill>
                <a:schemeClr val="dk1"/>
              </a:solidFill>
              <a:latin typeface="Calibri"/>
              <a:ea typeface="Calibri"/>
              <a:cs typeface="Calibri"/>
              <a:sym typeface="Calibri"/>
            </a:endParaRPr>
          </a:p>
        </p:txBody>
      </p:sp>
      <p:sp>
        <p:nvSpPr>
          <p:cNvPr id="594" name="Google Shape;594;p39"/>
          <p:cNvSpPr/>
          <p:nvPr/>
        </p:nvSpPr>
        <p:spPr>
          <a:xfrm>
            <a:off x="9217309" y="3524723"/>
            <a:ext cx="1933290" cy="1276307"/>
          </a:xfrm>
          <a:prstGeom prst="roundRect">
            <a:avLst>
              <a:gd name="adj" fmla="val 10000"/>
            </a:avLst>
          </a:prstGeom>
          <a:solidFill>
            <a:schemeClr val="accent2">
              <a:lumMod val="40000"/>
              <a:lumOff val="60000"/>
            </a:scheme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roup 1">
            <a:extLst>
              <a:ext uri="{FF2B5EF4-FFF2-40B4-BE49-F238E27FC236}">
                <a16:creationId xmlns:a16="http://schemas.microsoft.com/office/drawing/2014/main" id="{01B562DB-688F-BD32-61C7-6EBDD4E568D2}"/>
              </a:ext>
            </a:extLst>
          </p:cNvPr>
          <p:cNvGrpSpPr/>
          <p:nvPr/>
        </p:nvGrpSpPr>
        <p:grpSpPr>
          <a:xfrm>
            <a:off x="10228983" y="337468"/>
            <a:ext cx="1587872" cy="1368854"/>
            <a:chOff x="10228983" y="337468"/>
            <a:chExt cx="1587872" cy="1368854"/>
          </a:xfrm>
        </p:grpSpPr>
        <p:sp>
          <p:nvSpPr>
            <p:cNvPr id="3" name="Hexagon 2">
              <a:extLst>
                <a:ext uri="{FF2B5EF4-FFF2-40B4-BE49-F238E27FC236}">
                  <a16:creationId xmlns:a16="http://schemas.microsoft.com/office/drawing/2014/main" id="{52236D9B-0863-7212-FE80-EF45CFC96819}"/>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4" name="Group 3">
              <a:extLst>
                <a:ext uri="{FF2B5EF4-FFF2-40B4-BE49-F238E27FC236}">
                  <a16:creationId xmlns:a16="http://schemas.microsoft.com/office/drawing/2014/main" id="{E3A3F3A0-83A4-B906-BC07-0301C7E0A659}"/>
                </a:ext>
              </a:extLst>
            </p:cNvPr>
            <p:cNvGrpSpPr/>
            <p:nvPr/>
          </p:nvGrpSpPr>
          <p:grpSpPr>
            <a:xfrm>
              <a:off x="10621771" y="762700"/>
              <a:ext cx="562136" cy="634675"/>
              <a:chOff x="760175" y="830142"/>
              <a:chExt cx="867619" cy="979579"/>
            </a:xfrm>
          </p:grpSpPr>
          <p:sp>
            <p:nvSpPr>
              <p:cNvPr id="8" name="Rectangle 7">
                <a:extLst>
                  <a:ext uri="{FF2B5EF4-FFF2-40B4-BE49-F238E27FC236}">
                    <a16:creationId xmlns:a16="http://schemas.microsoft.com/office/drawing/2014/main" id="{1747F5CF-14C0-4AF0-D41A-78D3CAF0989D}"/>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22</a:t>
                </a:r>
              </a:p>
            </p:txBody>
          </p:sp>
          <p:sp>
            <p:nvSpPr>
              <p:cNvPr id="9" name="Rectangle 8">
                <a:extLst>
                  <a:ext uri="{FF2B5EF4-FFF2-40B4-BE49-F238E27FC236}">
                    <a16:creationId xmlns:a16="http://schemas.microsoft.com/office/drawing/2014/main" id="{24E5E75C-12CA-231F-E7F5-03B31774BB78}"/>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5" name="Group 4">
              <a:extLst>
                <a:ext uri="{FF2B5EF4-FFF2-40B4-BE49-F238E27FC236}">
                  <a16:creationId xmlns:a16="http://schemas.microsoft.com/office/drawing/2014/main" id="{B374D705-43A9-067E-E7C1-B75345B9D063}"/>
                </a:ext>
              </a:extLst>
            </p:cNvPr>
            <p:cNvGrpSpPr/>
            <p:nvPr/>
          </p:nvGrpSpPr>
          <p:grpSpPr>
            <a:xfrm>
              <a:off x="11325415" y="762701"/>
              <a:ext cx="182192" cy="634674"/>
              <a:chOff x="2121762" y="2323619"/>
              <a:chExt cx="200378" cy="825210"/>
            </a:xfrm>
          </p:grpSpPr>
          <p:sp>
            <p:nvSpPr>
              <p:cNvPr id="6" name="Isosceles Triangle 5">
                <a:extLst>
                  <a:ext uri="{FF2B5EF4-FFF2-40B4-BE49-F238E27FC236}">
                    <a16:creationId xmlns:a16="http://schemas.microsoft.com/office/drawing/2014/main" id="{03CA77E1-C2D0-356C-79EA-D77938A4A06A}"/>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a:extLst>
                  <a:ext uri="{FF2B5EF4-FFF2-40B4-BE49-F238E27FC236}">
                    <a16:creationId xmlns:a16="http://schemas.microsoft.com/office/drawing/2014/main" id="{AB16095F-442E-A7EE-9F3F-4A3AC91452A6}"/>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369"/>
        <p:cNvGrpSpPr/>
        <p:nvPr/>
      </p:nvGrpSpPr>
      <p:grpSpPr>
        <a:xfrm>
          <a:off x="0" y="0"/>
          <a:ext cx="0" cy="0"/>
          <a:chOff x="0" y="0"/>
          <a:chExt cx="0" cy="0"/>
        </a:xfrm>
      </p:grpSpPr>
      <p:sp>
        <p:nvSpPr>
          <p:cNvPr id="2" name="Title 72">
            <a:extLst>
              <a:ext uri="{FF2B5EF4-FFF2-40B4-BE49-F238E27FC236}">
                <a16:creationId xmlns:a16="http://schemas.microsoft.com/office/drawing/2014/main" id="{FEA2ED96-B45E-0F29-8693-2B6E51B6FF5A}"/>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CA" sz="5400" b="1" dirty="0">
                <a:solidFill>
                  <a:schemeClr val="bg1">
                    <a:lumMod val="75000"/>
                  </a:schemeClr>
                </a:solidFill>
                <a:latin typeface="Garamond"/>
              </a:rPr>
              <a:t>Extra slide for facilitator notes</a:t>
            </a:r>
            <a:endParaRPr lang="en-CA" sz="5400" b="1" dirty="0">
              <a:solidFill>
                <a:schemeClr val="bg1">
                  <a:lumMod val="75000"/>
                </a:schemeClr>
              </a:solidFill>
            </a:endParaRPr>
          </a:p>
        </p:txBody>
      </p:sp>
    </p:spTree>
    <p:extLst>
      <p:ext uri="{BB962C8B-B14F-4D97-AF65-F5344CB8AC3E}">
        <p14:creationId xmlns:p14="http://schemas.microsoft.com/office/powerpoint/2010/main" val="39082750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40"/>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latin typeface="Arial"/>
                <a:ea typeface="Arial"/>
                <a:cs typeface="Arial"/>
                <a:sym typeface="Arial"/>
              </a:rPr>
              <a:t>Key learning points</a:t>
            </a:r>
            <a:endParaRPr dirty="0"/>
          </a:p>
        </p:txBody>
      </p:sp>
      <p:sp>
        <p:nvSpPr>
          <p:cNvPr id="601" name="Google Shape;601;p40"/>
          <p:cNvSpPr txBox="1"/>
          <p:nvPr/>
        </p:nvSpPr>
        <p:spPr>
          <a:xfrm>
            <a:off x="1255134" y="3577810"/>
            <a:ext cx="4770417" cy="1754286"/>
          </a:xfrm>
          <a:prstGeom prst="rect">
            <a:avLst/>
          </a:prstGeom>
          <a:noFill/>
          <a:ln>
            <a:noFill/>
          </a:ln>
        </p:spPr>
        <p:txBody>
          <a:bodyPr spcFirstLastPara="1" wrap="square" lIns="91425" tIns="45700" rIns="91425" bIns="45700" anchor="t" anchorCtr="0">
            <a:spAutoFit/>
          </a:bodyPr>
          <a:lstStyle/>
          <a:p>
            <a:pPr>
              <a:buSzPts val="2400"/>
            </a:pPr>
            <a:r>
              <a:rPr lang="en-US" sz="1800" b="0" i="0" u="none" strike="noStrike" cap="none" dirty="0">
                <a:solidFill>
                  <a:srgbClr val="000000"/>
                </a:solidFill>
                <a:latin typeface="Arial"/>
                <a:ea typeface="Arial"/>
                <a:cs typeface="Arial"/>
                <a:sym typeface="Arial"/>
              </a:rPr>
              <a:t>Understanding the national legal framework, the role of key stakeholders and </a:t>
            </a:r>
            <a:r>
              <a:rPr lang="en-US" sz="1800" dirty="0"/>
              <a:t>the caseworker's </a:t>
            </a:r>
            <a:r>
              <a:rPr lang="en-US" sz="1800" b="0" i="0" u="none" strike="noStrike" cap="none" dirty="0">
                <a:solidFill>
                  <a:srgbClr val="000000"/>
                </a:solidFill>
                <a:latin typeface="Arial"/>
                <a:ea typeface="Arial"/>
                <a:cs typeface="Arial"/>
                <a:sym typeface="Arial"/>
              </a:rPr>
              <a:t>role, enables caseworkers to provide appropriate support to UASC and</a:t>
            </a:r>
            <a:r>
              <a:rPr lang="en-US" sz="1800" dirty="0"/>
              <a:t> </a:t>
            </a:r>
            <a:r>
              <a:rPr lang="en-US" sz="1800" b="0" i="0" u="none" strike="noStrike" cap="none" dirty="0">
                <a:solidFill>
                  <a:srgbClr val="000000"/>
                </a:solidFill>
                <a:latin typeface="Arial"/>
                <a:ea typeface="Arial"/>
                <a:cs typeface="Arial"/>
                <a:sym typeface="Arial"/>
              </a:rPr>
              <a:t> </a:t>
            </a:r>
            <a:r>
              <a:rPr lang="en-US" sz="1800" dirty="0">
                <a:solidFill>
                  <a:srgbClr val="000000"/>
                </a:solidFill>
                <a:latin typeface="Arial"/>
                <a:ea typeface="Arial"/>
                <a:cs typeface="Arial"/>
                <a:sym typeface="Arial"/>
              </a:rPr>
              <a:t>helps ensure </a:t>
            </a:r>
            <a:r>
              <a:rPr lang="en-US" sz="1800" b="0" i="0" u="none" strike="noStrike" cap="none" dirty="0">
                <a:solidFill>
                  <a:srgbClr val="000000"/>
                </a:solidFill>
                <a:latin typeface="Arial"/>
                <a:ea typeface="Arial"/>
                <a:cs typeface="Arial"/>
                <a:sym typeface="Arial"/>
              </a:rPr>
              <a:t>decisions affecting UASC are taken within the legal framework.</a:t>
            </a:r>
            <a:endParaRPr sz="1800" dirty="0"/>
          </a:p>
        </p:txBody>
      </p:sp>
      <p:sp>
        <p:nvSpPr>
          <p:cNvPr id="602" name="Google Shape;602;p40"/>
          <p:cNvSpPr txBox="1"/>
          <p:nvPr/>
        </p:nvSpPr>
        <p:spPr>
          <a:xfrm>
            <a:off x="6584894" y="3577810"/>
            <a:ext cx="4652528" cy="1200288"/>
          </a:xfrm>
          <a:prstGeom prst="rect">
            <a:avLst/>
          </a:prstGeom>
          <a:noFill/>
          <a:ln>
            <a:noFill/>
          </a:ln>
        </p:spPr>
        <p:txBody>
          <a:bodyPr spcFirstLastPara="1" wrap="square" lIns="91425" tIns="45700" rIns="91425" bIns="45700" anchor="t" anchorCtr="0">
            <a:spAutoFit/>
          </a:bodyPr>
          <a:lstStyle/>
          <a:p>
            <a:pPr>
              <a:buSzPts val="2400"/>
            </a:pPr>
            <a:r>
              <a:rPr lang="en-US" sz="1800" b="0" i="0" u="none" strike="noStrike" cap="none" dirty="0">
                <a:solidFill>
                  <a:srgbClr val="000000"/>
                </a:solidFill>
                <a:latin typeface="Arial"/>
                <a:ea typeface="Arial"/>
                <a:cs typeface="Arial"/>
                <a:sym typeface="Arial"/>
              </a:rPr>
              <a:t>As far as possible, case management, </a:t>
            </a:r>
            <a:r>
              <a:rPr lang="en-US" sz="1800" dirty="0"/>
              <a:t>family tracing and reunification, </a:t>
            </a:r>
            <a:r>
              <a:rPr lang="en-US" sz="1800" b="0" i="0" u="none" strike="noStrike" cap="none" dirty="0">
                <a:solidFill>
                  <a:srgbClr val="000000"/>
                </a:solidFill>
                <a:latin typeface="Arial"/>
                <a:ea typeface="Arial"/>
                <a:cs typeface="Arial"/>
                <a:sym typeface="Arial"/>
              </a:rPr>
              <a:t>and alternative care emergency response should strengthen national capacities.</a:t>
            </a:r>
            <a:endParaRPr sz="1800" dirty="0"/>
          </a:p>
        </p:txBody>
      </p:sp>
      <p:sp>
        <p:nvSpPr>
          <p:cNvPr id="603" name="Google Shape;603;p40"/>
          <p:cNvSpPr/>
          <p:nvPr/>
        </p:nvSpPr>
        <p:spPr>
          <a:xfrm>
            <a:off x="3114561" y="1895302"/>
            <a:ext cx="1051560" cy="1051560"/>
          </a:xfrm>
          <a:prstGeom prst="star5">
            <a:avLst>
              <a:gd name="adj" fmla="val 28143"/>
              <a:gd name="hf" fmla="val 105146"/>
              <a:gd name="vf" fmla="val 110557"/>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604" name="Google Shape;604;p40"/>
          <p:cNvSpPr/>
          <p:nvPr/>
        </p:nvSpPr>
        <p:spPr>
          <a:xfrm>
            <a:off x="8385378" y="1895302"/>
            <a:ext cx="1051560" cy="1051560"/>
          </a:xfrm>
          <a:prstGeom prst="star5">
            <a:avLst>
              <a:gd name="adj" fmla="val 28143"/>
              <a:gd name="hf" fmla="val 105146"/>
              <a:gd name="vf" fmla="val 110557"/>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3" name="Hexagon 2">
            <a:extLst>
              <a:ext uri="{FF2B5EF4-FFF2-40B4-BE49-F238E27FC236}">
                <a16:creationId xmlns:a16="http://schemas.microsoft.com/office/drawing/2014/main" id="{F7B268BE-82F2-20C5-7044-5827EDD49CAC}"/>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4">
            <a:extLst>
              <a:ext uri="{FF2B5EF4-FFF2-40B4-BE49-F238E27FC236}">
                <a16:creationId xmlns:a16="http://schemas.microsoft.com/office/drawing/2014/main" id="{EF0D0E9F-8AE4-FA00-E274-35B9D8380EE2}"/>
              </a:ext>
            </a:extLst>
          </p:cNvPr>
          <p:cNvSpPr/>
          <p:nvPr/>
        </p:nvSpPr>
        <p:spPr>
          <a:xfrm>
            <a:off x="10689452" y="762700"/>
            <a:ext cx="494455" cy="6346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b="1" dirty="0">
                <a:latin typeface="Arial"/>
                <a:cs typeface="Arial"/>
              </a:rPr>
              <a:t>23</a:t>
            </a:r>
            <a:endParaRPr lang="en-CA" b="1"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D8D9ECF8-64EA-4459-85A0-06855136A5DD}"/>
              </a:ext>
            </a:extLst>
          </p:cNvPr>
          <p:cNvSpPr/>
          <p:nvPr/>
        </p:nvSpPr>
        <p:spPr>
          <a:xfrm>
            <a:off x="10621771" y="762701"/>
            <a:ext cx="96727" cy="6346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8">
            <a:extLst>
              <a:ext uri="{FF2B5EF4-FFF2-40B4-BE49-F238E27FC236}">
                <a16:creationId xmlns:a16="http://schemas.microsoft.com/office/drawing/2014/main" id="{2DCDB1E1-A1CB-2B4A-90A7-6D8DE07D675F}"/>
              </a:ext>
            </a:extLst>
          </p:cNvPr>
          <p:cNvSpPr/>
          <p:nvPr/>
        </p:nvSpPr>
        <p:spPr>
          <a:xfrm>
            <a:off x="11325415" y="895410"/>
            <a:ext cx="182191" cy="5019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608"/>
        <p:cNvGrpSpPr/>
        <p:nvPr/>
      </p:nvGrpSpPr>
      <p:grpSpPr>
        <a:xfrm>
          <a:off x="0" y="0"/>
          <a:ext cx="0" cy="0"/>
          <a:chOff x="0" y="0"/>
          <a:chExt cx="0" cy="0"/>
        </a:xfrm>
      </p:grpSpPr>
      <p:sp>
        <p:nvSpPr>
          <p:cNvPr id="609" name="Google Shape;609;p41"/>
          <p:cNvSpPr txBox="1">
            <a:spLocks noGrp="1"/>
          </p:cNvSpPr>
          <p:nvPr>
            <p:ph type="title"/>
          </p:nvPr>
        </p:nvSpPr>
        <p:spPr>
          <a:xfrm>
            <a:off x="796386" y="3099692"/>
            <a:ext cx="4015311" cy="56216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aramond"/>
              <a:buNone/>
            </a:pPr>
            <a:r>
              <a:rPr lang="en-US" sz="4400" dirty="0"/>
              <a:t>Session 5</a:t>
            </a:r>
            <a:br>
              <a:rPr lang="en-US" sz="4400" dirty="0"/>
            </a:br>
            <a:r>
              <a:rPr lang="en-US" sz="4000" dirty="0"/>
              <a:t>An overview of UASC programming and coordination</a:t>
            </a:r>
            <a:endParaRPr sz="4400" dirty="0"/>
          </a:p>
        </p:txBody>
      </p:sp>
      <p:sp>
        <p:nvSpPr>
          <p:cNvPr id="4" name="Google Shape;265;p20">
            <a:extLst>
              <a:ext uri="{FF2B5EF4-FFF2-40B4-BE49-F238E27FC236}">
                <a16:creationId xmlns:a16="http://schemas.microsoft.com/office/drawing/2014/main" id="{F079D2D6-63D9-83AD-0563-B9BEB13B7D7B}"/>
              </a:ext>
            </a:extLst>
          </p:cNvPr>
          <p:cNvSpPr txBox="1"/>
          <p:nvPr/>
        </p:nvSpPr>
        <p:spPr>
          <a:xfrm>
            <a:off x="6453713" y="1936796"/>
            <a:ext cx="4941901"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8CC8"/>
              </a:buClr>
              <a:buSzPts val="2400"/>
              <a:buFont typeface="Arial"/>
              <a:buNone/>
            </a:pPr>
            <a:r>
              <a:rPr lang="en-US" sz="2000" b="1" i="0" u="none" strike="noStrike" cap="none" spc="300" dirty="0">
                <a:solidFill>
                  <a:schemeClr val="accent2">
                    <a:lumMod val="75000"/>
                  </a:schemeClr>
                </a:solidFill>
                <a:latin typeface="Arial"/>
                <a:ea typeface="Arial"/>
                <a:cs typeface="Arial"/>
                <a:sym typeface="Arial"/>
              </a:rPr>
              <a:t>LEARNING OBJECTIVES</a:t>
            </a:r>
            <a:endParaRPr sz="2000" spc="300" dirty="0">
              <a:solidFill>
                <a:schemeClr val="accent2">
                  <a:lumMod val="75000"/>
                </a:schemeClr>
              </a:solidFill>
            </a:endParaRPr>
          </a:p>
        </p:txBody>
      </p:sp>
      <p:sp>
        <p:nvSpPr>
          <p:cNvPr id="5" name="Google Shape;266;p20">
            <a:extLst>
              <a:ext uri="{FF2B5EF4-FFF2-40B4-BE49-F238E27FC236}">
                <a16:creationId xmlns:a16="http://schemas.microsoft.com/office/drawing/2014/main" id="{9DAF85CF-A0FB-5C39-0F9D-4960A92BC468}"/>
              </a:ext>
            </a:extLst>
          </p:cNvPr>
          <p:cNvSpPr txBox="1"/>
          <p:nvPr/>
        </p:nvSpPr>
        <p:spPr>
          <a:xfrm>
            <a:off x="7388888" y="2795784"/>
            <a:ext cx="4142936" cy="2068154"/>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Explain the role of the caseworker in supporting UASC as part of the wider case management and child protection system</a:t>
            </a:r>
          </a:p>
        </p:txBody>
      </p:sp>
      <p:grpSp>
        <p:nvGrpSpPr>
          <p:cNvPr id="6" name="Google Shape;194;p14">
            <a:extLst>
              <a:ext uri="{FF2B5EF4-FFF2-40B4-BE49-F238E27FC236}">
                <a16:creationId xmlns:a16="http://schemas.microsoft.com/office/drawing/2014/main" id="{FDB1F414-D40F-6861-B0E8-8A34542DC0DC}"/>
              </a:ext>
            </a:extLst>
          </p:cNvPr>
          <p:cNvGrpSpPr/>
          <p:nvPr/>
        </p:nvGrpSpPr>
        <p:grpSpPr>
          <a:xfrm>
            <a:off x="6618813" y="2893885"/>
            <a:ext cx="560331" cy="592814"/>
            <a:chOff x="243840" y="1676400"/>
            <a:chExt cx="701040" cy="741680"/>
          </a:xfrm>
          <a:solidFill>
            <a:schemeClr val="accent2">
              <a:lumMod val="75000"/>
            </a:schemeClr>
          </a:solidFill>
        </p:grpSpPr>
        <p:sp>
          <p:nvSpPr>
            <p:cNvPr id="7" name="Google Shape;195;p14">
              <a:extLst>
                <a:ext uri="{FF2B5EF4-FFF2-40B4-BE49-F238E27FC236}">
                  <a16:creationId xmlns:a16="http://schemas.microsoft.com/office/drawing/2014/main" id="{AB336E47-E484-DD7A-3138-342F10788460}"/>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sp>
          <p:nvSpPr>
            <p:cNvPr id="8" name="Google Shape;196;p14">
              <a:extLst>
                <a:ext uri="{FF2B5EF4-FFF2-40B4-BE49-F238E27FC236}">
                  <a16:creationId xmlns:a16="http://schemas.microsoft.com/office/drawing/2014/main" id="{FAA68E21-86B9-CB62-B98E-1753063AD4E7}"/>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grpSp>
      <p:sp>
        <p:nvSpPr>
          <p:cNvPr id="3" name="Hexagon 2">
            <a:extLst>
              <a:ext uri="{FF2B5EF4-FFF2-40B4-BE49-F238E27FC236}">
                <a16:creationId xmlns:a16="http://schemas.microsoft.com/office/drawing/2014/main" id="{1278927C-AD7F-B132-53CF-A638D9115B40}"/>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a:extLst>
              <a:ext uri="{FF2B5EF4-FFF2-40B4-BE49-F238E27FC236}">
                <a16:creationId xmlns:a16="http://schemas.microsoft.com/office/drawing/2014/main" id="{D1D1928D-CDBC-8437-B1E0-F3FD9D94ECC8}"/>
              </a:ext>
            </a:extLst>
          </p:cNvPr>
          <p:cNvSpPr/>
          <p:nvPr/>
        </p:nvSpPr>
        <p:spPr>
          <a:xfrm>
            <a:off x="10689452" y="762700"/>
            <a:ext cx="494455" cy="6346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b="1" dirty="0">
                <a:latin typeface="Arial"/>
                <a:cs typeface="Arial"/>
              </a:rPr>
              <a:t>24</a:t>
            </a:r>
            <a:endParaRPr lang="en-CA" b="1"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D5E1E44-6C9E-A52C-A76F-0666B686DF56}"/>
              </a:ext>
            </a:extLst>
          </p:cNvPr>
          <p:cNvSpPr/>
          <p:nvPr/>
        </p:nvSpPr>
        <p:spPr>
          <a:xfrm>
            <a:off x="10621771" y="762701"/>
            <a:ext cx="96727" cy="6346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Rectangle 13">
            <a:extLst>
              <a:ext uri="{FF2B5EF4-FFF2-40B4-BE49-F238E27FC236}">
                <a16:creationId xmlns:a16="http://schemas.microsoft.com/office/drawing/2014/main" id="{7E6FC917-E655-BA89-E6B2-D2346E145809}"/>
              </a:ext>
            </a:extLst>
          </p:cNvPr>
          <p:cNvSpPr/>
          <p:nvPr/>
        </p:nvSpPr>
        <p:spPr>
          <a:xfrm>
            <a:off x="11325415" y="895410"/>
            <a:ext cx="182191" cy="5019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42"/>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highlight>
                  <a:srgbClr val="FFFF00"/>
                </a:highlight>
              </a:rPr>
              <a:t>The building blocks of a UASC program</a:t>
            </a:r>
            <a:endParaRPr dirty="0">
              <a:highlight>
                <a:srgbClr val="FFFF00"/>
              </a:highlight>
            </a:endParaRPr>
          </a:p>
        </p:txBody>
      </p:sp>
      <p:grpSp>
        <p:nvGrpSpPr>
          <p:cNvPr id="13" name="Group 12">
            <a:extLst>
              <a:ext uri="{FF2B5EF4-FFF2-40B4-BE49-F238E27FC236}">
                <a16:creationId xmlns:a16="http://schemas.microsoft.com/office/drawing/2014/main" id="{57A03F9B-7FF9-159F-A73E-535CB3548262}"/>
              </a:ext>
            </a:extLst>
          </p:cNvPr>
          <p:cNvGrpSpPr/>
          <p:nvPr/>
        </p:nvGrpSpPr>
        <p:grpSpPr>
          <a:xfrm>
            <a:off x="2799233" y="1402969"/>
            <a:ext cx="7403823" cy="4416745"/>
            <a:chOff x="2799233" y="1402969"/>
            <a:chExt cx="7403823" cy="4416745"/>
          </a:xfrm>
          <a:solidFill>
            <a:schemeClr val="accent2">
              <a:lumMod val="20000"/>
              <a:lumOff val="80000"/>
            </a:schemeClr>
          </a:solidFill>
        </p:grpSpPr>
        <p:grpSp>
          <p:nvGrpSpPr>
            <p:cNvPr id="10" name="Group 9">
              <a:extLst>
                <a:ext uri="{FF2B5EF4-FFF2-40B4-BE49-F238E27FC236}">
                  <a16:creationId xmlns:a16="http://schemas.microsoft.com/office/drawing/2014/main" id="{4A1DD794-A2A6-9041-9FC4-B0DAF506C953}"/>
                </a:ext>
              </a:extLst>
            </p:cNvPr>
            <p:cNvGrpSpPr/>
            <p:nvPr/>
          </p:nvGrpSpPr>
          <p:grpSpPr>
            <a:xfrm>
              <a:off x="2799233" y="4781555"/>
              <a:ext cx="7403820" cy="1038159"/>
              <a:chOff x="2799233" y="4781555"/>
              <a:chExt cx="7403820" cy="1038159"/>
            </a:xfrm>
            <a:grpFill/>
          </p:grpSpPr>
          <p:sp>
            <p:nvSpPr>
              <p:cNvPr id="11" name="Rectangle 10">
                <a:extLst>
                  <a:ext uri="{FF2B5EF4-FFF2-40B4-BE49-F238E27FC236}">
                    <a16:creationId xmlns:a16="http://schemas.microsoft.com/office/drawing/2014/main" id="{886D449B-7072-D865-DA1B-B9C39AA8F806}"/>
                  </a:ext>
                </a:extLst>
              </p:cNvPr>
              <p:cNvSpPr/>
              <p:nvPr/>
            </p:nvSpPr>
            <p:spPr>
              <a:xfrm>
                <a:off x="2799233" y="4950742"/>
                <a:ext cx="6593530" cy="868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rPr>
                  <a:t>Human resources</a:t>
                </a:r>
              </a:p>
              <a:p>
                <a:pPr algn="ctr"/>
                <a:r>
                  <a:rPr lang="en-GB" dirty="0">
                    <a:solidFill>
                      <a:schemeClr val="tx1"/>
                    </a:solidFill>
                  </a:rPr>
                  <a:t>e.g. the caseworker, child protection staff, volunteers</a:t>
                </a:r>
                <a:endParaRPr lang="en-US" dirty="0">
                  <a:solidFill>
                    <a:schemeClr val="tx1"/>
                  </a:solidFill>
                </a:endParaRPr>
              </a:p>
            </p:txBody>
          </p:sp>
          <p:sp>
            <p:nvSpPr>
              <p:cNvPr id="2" name="Parallelogram 1">
                <a:extLst>
                  <a:ext uri="{FF2B5EF4-FFF2-40B4-BE49-F238E27FC236}">
                    <a16:creationId xmlns:a16="http://schemas.microsoft.com/office/drawing/2014/main" id="{6B526238-DD25-D4D9-1E18-6385FB3022B7}"/>
                  </a:ext>
                </a:extLst>
              </p:cNvPr>
              <p:cNvSpPr/>
              <p:nvPr/>
            </p:nvSpPr>
            <p:spPr>
              <a:xfrm rot="16200000" flipH="1">
                <a:off x="9316929" y="4933591"/>
                <a:ext cx="1038159" cy="73408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9" name="Group 8">
              <a:extLst>
                <a:ext uri="{FF2B5EF4-FFF2-40B4-BE49-F238E27FC236}">
                  <a16:creationId xmlns:a16="http://schemas.microsoft.com/office/drawing/2014/main" id="{D0BB1738-D9CC-442B-B695-D2A05D3A11D0}"/>
                </a:ext>
              </a:extLst>
            </p:cNvPr>
            <p:cNvGrpSpPr/>
            <p:nvPr/>
          </p:nvGrpSpPr>
          <p:grpSpPr>
            <a:xfrm>
              <a:off x="2799233" y="3653639"/>
              <a:ext cx="7403821" cy="1038159"/>
              <a:chOff x="2799233" y="3653639"/>
              <a:chExt cx="7403821" cy="1038159"/>
            </a:xfrm>
            <a:grpFill/>
          </p:grpSpPr>
          <p:sp>
            <p:nvSpPr>
              <p:cNvPr id="14" name="Rectangle 13">
                <a:extLst>
                  <a:ext uri="{FF2B5EF4-FFF2-40B4-BE49-F238E27FC236}">
                    <a16:creationId xmlns:a16="http://schemas.microsoft.com/office/drawing/2014/main" id="{A661154D-AE94-196C-3EC6-C27A2C9E28CD}"/>
                  </a:ext>
                </a:extLst>
              </p:cNvPr>
              <p:cNvSpPr/>
              <p:nvPr/>
            </p:nvSpPr>
            <p:spPr>
              <a:xfrm>
                <a:off x="2799233" y="3822827"/>
                <a:ext cx="6593530" cy="8689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Tools</a:t>
                </a:r>
              </a:p>
              <a:p>
                <a:pPr algn="ctr"/>
                <a:r>
                  <a:rPr lang="de-DE" dirty="0">
                    <a:solidFill>
                      <a:schemeClr val="tx1"/>
                    </a:solidFill>
                  </a:rPr>
                  <a:t>e.g. forms, IM system</a:t>
                </a:r>
              </a:p>
            </p:txBody>
          </p:sp>
          <p:sp>
            <p:nvSpPr>
              <p:cNvPr id="3" name="Parallelogram 2">
                <a:extLst>
                  <a:ext uri="{FF2B5EF4-FFF2-40B4-BE49-F238E27FC236}">
                    <a16:creationId xmlns:a16="http://schemas.microsoft.com/office/drawing/2014/main" id="{97EC6FFB-E820-C0F8-3387-B666406CA347}"/>
                  </a:ext>
                </a:extLst>
              </p:cNvPr>
              <p:cNvSpPr/>
              <p:nvPr/>
            </p:nvSpPr>
            <p:spPr>
              <a:xfrm rot="16200000" flipH="1">
                <a:off x="9316930" y="3805675"/>
                <a:ext cx="1038159" cy="73408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8" name="Group 7">
              <a:extLst>
                <a:ext uri="{FF2B5EF4-FFF2-40B4-BE49-F238E27FC236}">
                  <a16:creationId xmlns:a16="http://schemas.microsoft.com/office/drawing/2014/main" id="{FAE44DA5-DF4F-AF7B-9957-12F351C174BA}"/>
                </a:ext>
              </a:extLst>
            </p:cNvPr>
            <p:cNvGrpSpPr/>
            <p:nvPr/>
          </p:nvGrpSpPr>
          <p:grpSpPr>
            <a:xfrm>
              <a:off x="2799235" y="2615480"/>
              <a:ext cx="7403820" cy="1038159"/>
              <a:chOff x="2799235" y="2530885"/>
              <a:chExt cx="7403820" cy="1038159"/>
            </a:xfrm>
            <a:grpFill/>
          </p:grpSpPr>
          <p:sp>
            <p:nvSpPr>
              <p:cNvPr id="12" name="Rectangle 11">
                <a:extLst>
                  <a:ext uri="{FF2B5EF4-FFF2-40B4-BE49-F238E27FC236}">
                    <a16:creationId xmlns:a16="http://schemas.microsoft.com/office/drawing/2014/main" id="{A2348906-D16A-E7DE-DEDD-E4AA69C520F2}"/>
                  </a:ext>
                </a:extLst>
              </p:cNvPr>
              <p:cNvSpPr/>
              <p:nvPr/>
            </p:nvSpPr>
            <p:spPr>
              <a:xfrm>
                <a:off x="2799235" y="2694912"/>
                <a:ext cx="6593530" cy="868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Procedures</a:t>
                </a:r>
              </a:p>
              <a:p>
                <a:pPr algn="ctr"/>
                <a:r>
                  <a:rPr lang="en-GB" b="1" dirty="0">
                    <a:solidFill>
                      <a:schemeClr val="tx1"/>
                    </a:solidFill>
                  </a:rPr>
                  <a:t> </a:t>
                </a:r>
                <a:r>
                  <a:rPr lang="en-GB" dirty="0">
                    <a:solidFill>
                      <a:schemeClr val="tx1"/>
                    </a:solidFill>
                  </a:rPr>
                  <a:t>e.g. SOP, DPISP</a:t>
                </a:r>
              </a:p>
            </p:txBody>
          </p:sp>
          <p:sp>
            <p:nvSpPr>
              <p:cNvPr id="4" name="Parallelogram 3">
                <a:extLst>
                  <a:ext uri="{FF2B5EF4-FFF2-40B4-BE49-F238E27FC236}">
                    <a16:creationId xmlns:a16="http://schemas.microsoft.com/office/drawing/2014/main" id="{E38FE943-7AA2-A49B-83D3-7167FB1215F3}"/>
                  </a:ext>
                </a:extLst>
              </p:cNvPr>
              <p:cNvSpPr/>
              <p:nvPr/>
            </p:nvSpPr>
            <p:spPr>
              <a:xfrm rot="16200000" flipH="1">
                <a:off x="9316931" y="2682921"/>
                <a:ext cx="1038159" cy="73408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7" name="Group 6">
              <a:extLst>
                <a:ext uri="{FF2B5EF4-FFF2-40B4-BE49-F238E27FC236}">
                  <a16:creationId xmlns:a16="http://schemas.microsoft.com/office/drawing/2014/main" id="{3E8197B9-662B-C2D6-616B-AE1737CCAFB7}"/>
                </a:ext>
              </a:extLst>
            </p:cNvPr>
            <p:cNvGrpSpPr/>
            <p:nvPr/>
          </p:nvGrpSpPr>
          <p:grpSpPr>
            <a:xfrm>
              <a:off x="2799233" y="1402969"/>
              <a:ext cx="7403823" cy="1117592"/>
              <a:chOff x="2799233" y="1318374"/>
              <a:chExt cx="7403823" cy="1117592"/>
            </a:xfrm>
            <a:grpFill/>
          </p:grpSpPr>
          <p:sp>
            <p:nvSpPr>
              <p:cNvPr id="20" name="Rectangle 19">
                <a:extLst>
                  <a:ext uri="{FF2B5EF4-FFF2-40B4-BE49-F238E27FC236}">
                    <a16:creationId xmlns:a16="http://schemas.microsoft.com/office/drawing/2014/main" id="{1A9A7026-3A4B-6167-3E31-89E0025D272A}"/>
                  </a:ext>
                </a:extLst>
              </p:cNvPr>
              <p:cNvSpPr/>
              <p:nvPr/>
            </p:nvSpPr>
            <p:spPr>
              <a:xfrm>
                <a:off x="2799234" y="1566998"/>
                <a:ext cx="6593530" cy="8689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Child protection services</a:t>
                </a:r>
              </a:p>
              <a:p>
                <a:pPr algn="ctr"/>
                <a:r>
                  <a:rPr lang="en-US" dirty="0">
                    <a:solidFill>
                      <a:schemeClr val="tx1"/>
                    </a:solidFill>
                  </a:rPr>
                  <a:t>e.g. case management, alternative care, family tracing, etc.</a:t>
                </a:r>
              </a:p>
            </p:txBody>
          </p:sp>
          <p:sp>
            <p:nvSpPr>
              <p:cNvPr id="5" name="Parallelogram 4">
                <a:extLst>
                  <a:ext uri="{FF2B5EF4-FFF2-40B4-BE49-F238E27FC236}">
                    <a16:creationId xmlns:a16="http://schemas.microsoft.com/office/drawing/2014/main" id="{D2AD1F9A-3760-9ABD-F392-73FB97829D12}"/>
                  </a:ext>
                </a:extLst>
              </p:cNvPr>
              <p:cNvSpPr/>
              <p:nvPr/>
            </p:nvSpPr>
            <p:spPr>
              <a:xfrm rot="16200000" flipH="1">
                <a:off x="9316932" y="1541636"/>
                <a:ext cx="1038159" cy="73408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Parallelogram 5">
                <a:extLst>
                  <a:ext uri="{FF2B5EF4-FFF2-40B4-BE49-F238E27FC236}">
                    <a16:creationId xmlns:a16="http://schemas.microsoft.com/office/drawing/2014/main" id="{A03759A3-5B48-8895-DACA-FD370E735135}"/>
                  </a:ext>
                </a:extLst>
              </p:cNvPr>
              <p:cNvSpPr/>
              <p:nvPr/>
            </p:nvSpPr>
            <p:spPr>
              <a:xfrm flipH="1" flipV="1">
                <a:off x="2799233" y="1318374"/>
                <a:ext cx="7403822" cy="175780"/>
              </a:xfrm>
              <a:prstGeom prst="parallelogram">
                <a:avLst>
                  <a:gd name="adj" fmla="val 4119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43"/>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t>Overview of the support available for UASC</a:t>
            </a:r>
            <a:endParaRPr dirty="0"/>
          </a:p>
        </p:txBody>
      </p:sp>
      <p:sp>
        <p:nvSpPr>
          <p:cNvPr id="642" name="Google Shape;642;p43"/>
          <p:cNvSpPr txBox="1"/>
          <p:nvPr/>
        </p:nvSpPr>
        <p:spPr>
          <a:xfrm>
            <a:off x="1388229" y="2082921"/>
            <a:ext cx="4029661" cy="1200288"/>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n-US" sz="1800" b="0" i="0" u="none" strike="noStrike" cap="none" dirty="0">
                <a:solidFill>
                  <a:srgbClr val="000000"/>
                </a:solidFill>
                <a:latin typeface="Arial"/>
                <a:ea typeface="Arial"/>
                <a:cs typeface="Arial"/>
                <a:sym typeface="Arial"/>
              </a:rPr>
              <a:t>Looking at the building blocks we have discussed, what does this look like practically in terms of the services and support available in our context?</a:t>
            </a:r>
            <a:endParaRPr sz="1800" dirty="0"/>
          </a:p>
        </p:txBody>
      </p:sp>
      <p:sp>
        <p:nvSpPr>
          <p:cNvPr id="3" name="Google Shape;114;p9">
            <a:extLst>
              <a:ext uri="{FF2B5EF4-FFF2-40B4-BE49-F238E27FC236}">
                <a16:creationId xmlns:a16="http://schemas.microsoft.com/office/drawing/2014/main" id="{F9E3FDB8-86FC-2E4F-F4AC-25843EC8D464}"/>
              </a:ext>
            </a:extLst>
          </p:cNvPr>
          <p:cNvSpPr txBox="1"/>
          <p:nvPr/>
        </p:nvSpPr>
        <p:spPr>
          <a:xfrm>
            <a:off x="794079" y="1219596"/>
            <a:ext cx="1559124" cy="36933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n-US" sz="1800" b="1" i="0" u="none" strike="noStrike" cap="none" dirty="0">
                <a:solidFill>
                  <a:schemeClr val="accent2">
                    <a:lumMod val="75000"/>
                  </a:schemeClr>
                </a:solidFill>
                <a:latin typeface="Arial"/>
                <a:ea typeface="Arial"/>
                <a:cs typeface="Arial"/>
                <a:sym typeface="Arial"/>
              </a:rPr>
              <a:t>10 minutes  </a:t>
            </a:r>
            <a:endParaRPr b="1" dirty="0">
              <a:solidFill>
                <a:schemeClr val="accent2">
                  <a:lumMod val="75000"/>
                </a:schemeClr>
              </a:solidFill>
            </a:endParaRPr>
          </a:p>
        </p:txBody>
      </p:sp>
      <p:sp>
        <p:nvSpPr>
          <p:cNvPr id="9" name="Rectangle: Single Corner Snipped 8">
            <a:extLst>
              <a:ext uri="{FF2B5EF4-FFF2-40B4-BE49-F238E27FC236}">
                <a16:creationId xmlns:a16="http://schemas.microsoft.com/office/drawing/2014/main" id="{D911AE44-664A-CAB1-0A48-C511395793A1}"/>
              </a:ext>
            </a:extLst>
          </p:cNvPr>
          <p:cNvSpPr/>
          <p:nvPr/>
        </p:nvSpPr>
        <p:spPr>
          <a:xfrm>
            <a:off x="1388230" y="3716213"/>
            <a:ext cx="1739900" cy="1739900"/>
          </a:xfrm>
          <a:prstGeom prst="snip1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 marR="0" lvl="0" algn="ctr" rtl="0">
              <a:lnSpc>
                <a:spcPct val="100000"/>
              </a:lnSpc>
              <a:spcBef>
                <a:spcPts val="0"/>
              </a:spcBef>
              <a:spcAft>
                <a:spcPts val="0"/>
              </a:spcAft>
              <a:buClr>
                <a:srgbClr val="000000"/>
              </a:buClr>
              <a:buSzPts val="2400"/>
            </a:pPr>
            <a:r>
              <a:rPr lang="en-US" sz="1600" b="1" dirty="0">
                <a:solidFill>
                  <a:schemeClr val="tx1"/>
                </a:solidFill>
              </a:rPr>
              <a:t>F</a:t>
            </a:r>
            <a:r>
              <a:rPr lang="en-US" sz="1600" b="1" i="0" u="none" strike="noStrike" cap="none" dirty="0">
                <a:solidFill>
                  <a:schemeClr val="tx1"/>
                </a:solidFill>
                <a:latin typeface="Arial"/>
                <a:ea typeface="Arial"/>
                <a:cs typeface="Arial"/>
                <a:sym typeface="Arial"/>
              </a:rPr>
              <a:t>ormal</a:t>
            </a:r>
            <a:r>
              <a:rPr lang="en-US" sz="1600" b="0" i="0" u="none" strike="noStrike" cap="none" dirty="0">
                <a:solidFill>
                  <a:schemeClr val="tx1"/>
                </a:solidFill>
                <a:latin typeface="Arial"/>
                <a:ea typeface="Arial"/>
                <a:cs typeface="Arial"/>
                <a:sym typeface="Arial"/>
              </a:rPr>
              <a:t> key service providers, services and types of support</a:t>
            </a:r>
            <a:endParaRPr lang="en-US" sz="1600" dirty="0">
              <a:solidFill>
                <a:schemeClr val="tx1"/>
              </a:solidFill>
            </a:endParaRPr>
          </a:p>
        </p:txBody>
      </p:sp>
      <p:sp>
        <p:nvSpPr>
          <p:cNvPr id="10" name="Rectangle: Single Corner Snipped 9">
            <a:extLst>
              <a:ext uri="{FF2B5EF4-FFF2-40B4-BE49-F238E27FC236}">
                <a16:creationId xmlns:a16="http://schemas.microsoft.com/office/drawing/2014/main" id="{53A84467-F564-64E7-26C2-FFD604DC1960}"/>
              </a:ext>
            </a:extLst>
          </p:cNvPr>
          <p:cNvSpPr/>
          <p:nvPr/>
        </p:nvSpPr>
        <p:spPr>
          <a:xfrm>
            <a:off x="3655180" y="3716213"/>
            <a:ext cx="1739900" cy="1739900"/>
          </a:xfrm>
          <a:prstGeom prst="snip1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 marR="0" lvl="0" algn="ctr" rtl="0">
              <a:lnSpc>
                <a:spcPct val="100000"/>
              </a:lnSpc>
              <a:spcBef>
                <a:spcPts val="0"/>
              </a:spcBef>
              <a:spcAft>
                <a:spcPts val="0"/>
              </a:spcAft>
              <a:buClr>
                <a:srgbClr val="000000"/>
              </a:buClr>
              <a:buSzPts val="2400"/>
            </a:pPr>
            <a:r>
              <a:rPr lang="en-US" sz="1600" b="1" dirty="0">
                <a:solidFill>
                  <a:schemeClr val="tx1"/>
                </a:solidFill>
              </a:rPr>
              <a:t>Informal </a:t>
            </a:r>
            <a:r>
              <a:rPr lang="en-US" sz="1600" dirty="0">
                <a:solidFill>
                  <a:schemeClr val="tx1"/>
                </a:solidFill>
              </a:rPr>
              <a:t>stakeholders, services and types of support</a:t>
            </a:r>
          </a:p>
        </p:txBody>
      </p:sp>
      <p:grpSp>
        <p:nvGrpSpPr>
          <p:cNvPr id="23" name="Group 22">
            <a:extLst>
              <a:ext uri="{FF2B5EF4-FFF2-40B4-BE49-F238E27FC236}">
                <a16:creationId xmlns:a16="http://schemas.microsoft.com/office/drawing/2014/main" id="{E472A9AB-B5F8-0AD5-E7A1-423E1F8CF12F}"/>
              </a:ext>
            </a:extLst>
          </p:cNvPr>
          <p:cNvGrpSpPr/>
          <p:nvPr/>
        </p:nvGrpSpPr>
        <p:grpSpPr>
          <a:xfrm>
            <a:off x="6324600" y="2082921"/>
            <a:ext cx="5029200" cy="3259013"/>
            <a:chOff x="2799233" y="1318374"/>
            <a:chExt cx="7403823" cy="4501340"/>
          </a:xfrm>
          <a:solidFill>
            <a:schemeClr val="accent2">
              <a:lumMod val="20000"/>
              <a:lumOff val="80000"/>
            </a:schemeClr>
          </a:solidFill>
        </p:grpSpPr>
        <p:grpSp>
          <p:nvGrpSpPr>
            <p:cNvPr id="8" name="Group 7">
              <a:extLst>
                <a:ext uri="{FF2B5EF4-FFF2-40B4-BE49-F238E27FC236}">
                  <a16:creationId xmlns:a16="http://schemas.microsoft.com/office/drawing/2014/main" id="{D1D05F03-8C96-6769-2468-49603A22CE28}"/>
                </a:ext>
              </a:extLst>
            </p:cNvPr>
            <p:cNvGrpSpPr/>
            <p:nvPr/>
          </p:nvGrpSpPr>
          <p:grpSpPr>
            <a:xfrm>
              <a:off x="2799233" y="4781555"/>
              <a:ext cx="7403820" cy="1038159"/>
              <a:chOff x="2799233" y="4781555"/>
              <a:chExt cx="7403820" cy="1038159"/>
            </a:xfrm>
            <a:grpFill/>
          </p:grpSpPr>
          <p:sp>
            <p:nvSpPr>
              <p:cNvPr id="11" name="Rectangle 10">
                <a:extLst>
                  <a:ext uri="{FF2B5EF4-FFF2-40B4-BE49-F238E27FC236}">
                    <a16:creationId xmlns:a16="http://schemas.microsoft.com/office/drawing/2014/main" id="{D6983EFA-697F-306B-18E8-9392644950D7}"/>
                  </a:ext>
                </a:extLst>
              </p:cNvPr>
              <p:cNvSpPr/>
              <p:nvPr/>
            </p:nvSpPr>
            <p:spPr>
              <a:xfrm>
                <a:off x="2799233" y="4950742"/>
                <a:ext cx="6593530" cy="868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dirty="0">
                    <a:solidFill>
                      <a:schemeClr val="tx1"/>
                    </a:solidFill>
                  </a:rPr>
                  <a:t>Human resources</a:t>
                </a:r>
              </a:p>
              <a:p>
                <a:pPr algn="ctr"/>
                <a:r>
                  <a:rPr lang="en-GB" sz="1100" dirty="0">
                    <a:solidFill>
                      <a:schemeClr val="tx1"/>
                    </a:solidFill>
                  </a:rPr>
                  <a:t>e.g. the caseworker, child protection staff, volunteers</a:t>
                </a:r>
                <a:endParaRPr lang="en-US" sz="1100" dirty="0">
                  <a:solidFill>
                    <a:schemeClr val="tx1"/>
                  </a:solidFill>
                </a:endParaRPr>
              </a:p>
            </p:txBody>
          </p:sp>
          <p:sp>
            <p:nvSpPr>
              <p:cNvPr id="12" name="Parallelogram 11">
                <a:extLst>
                  <a:ext uri="{FF2B5EF4-FFF2-40B4-BE49-F238E27FC236}">
                    <a16:creationId xmlns:a16="http://schemas.microsoft.com/office/drawing/2014/main" id="{A01C5B75-A1F3-8355-CE43-A079F5B87241}"/>
                  </a:ext>
                </a:extLst>
              </p:cNvPr>
              <p:cNvSpPr/>
              <p:nvPr/>
            </p:nvSpPr>
            <p:spPr>
              <a:xfrm rot="16200000" flipH="1">
                <a:off x="9316929" y="4933591"/>
                <a:ext cx="1038159" cy="73408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dirty="0"/>
              </a:p>
            </p:txBody>
          </p:sp>
        </p:grpSp>
        <p:grpSp>
          <p:nvGrpSpPr>
            <p:cNvPr id="13" name="Group 12">
              <a:extLst>
                <a:ext uri="{FF2B5EF4-FFF2-40B4-BE49-F238E27FC236}">
                  <a16:creationId xmlns:a16="http://schemas.microsoft.com/office/drawing/2014/main" id="{3AE6BCC9-2CFD-C8CF-8B68-58041E26B687}"/>
                </a:ext>
              </a:extLst>
            </p:cNvPr>
            <p:cNvGrpSpPr/>
            <p:nvPr/>
          </p:nvGrpSpPr>
          <p:grpSpPr>
            <a:xfrm>
              <a:off x="2799233" y="3653639"/>
              <a:ext cx="7403821" cy="1038159"/>
              <a:chOff x="2799233" y="3653639"/>
              <a:chExt cx="7403821" cy="1038159"/>
            </a:xfrm>
            <a:grpFill/>
          </p:grpSpPr>
          <p:sp>
            <p:nvSpPr>
              <p:cNvPr id="14" name="Rectangle 13">
                <a:extLst>
                  <a:ext uri="{FF2B5EF4-FFF2-40B4-BE49-F238E27FC236}">
                    <a16:creationId xmlns:a16="http://schemas.microsoft.com/office/drawing/2014/main" id="{D94EE91B-57B5-9D2E-9760-15A07B6E93EC}"/>
                  </a:ext>
                </a:extLst>
              </p:cNvPr>
              <p:cNvSpPr/>
              <p:nvPr/>
            </p:nvSpPr>
            <p:spPr>
              <a:xfrm>
                <a:off x="2799233" y="3822827"/>
                <a:ext cx="6593530" cy="8689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Tools</a:t>
                </a:r>
              </a:p>
              <a:p>
                <a:pPr algn="ctr"/>
                <a:r>
                  <a:rPr lang="de-DE" sz="1100" dirty="0">
                    <a:solidFill>
                      <a:schemeClr val="tx1"/>
                    </a:solidFill>
                  </a:rPr>
                  <a:t>e.g. forms, IM system</a:t>
                </a:r>
              </a:p>
            </p:txBody>
          </p:sp>
          <p:sp>
            <p:nvSpPr>
              <p:cNvPr id="15" name="Parallelogram 14">
                <a:extLst>
                  <a:ext uri="{FF2B5EF4-FFF2-40B4-BE49-F238E27FC236}">
                    <a16:creationId xmlns:a16="http://schemas.microsoft.com/office/drawing/2014/main" id="{22A032B1-3FEC-FF97-97ED-BD1894B39A40}"/>
                  </a:ext>
                </a:extLst>
              </p:cNvPr>
              <p:cNvSpPr/>
              <p:nvPr/>
            </p:nvSpPr>
            <p:spPr>
              <a:xfrm rot="16200000" flipH="1">
                <a:off x="9316930" y="3805675"/>
                <a:ext cx="1038159" cy="73408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dirty="0"/>
              </a:p>
            </p:txBody>
          </p:sp>
        </p:grpSp>
        <p:grpSp>
          <p:nvGrpSpPr>
            <p:cNvPr id="16" name="Group 15">
              <a:extLst>
                <a:ext uri="{FF2B5EF4-FFF2-40B4-BE49-F238E27FC236}">
                  <a16:creationId xmlns:a16="http://schemas.microsoft.com/office/drawing/2014/main" id="{FF6056FB-E7B1-010C-E1EA-234DD794622F}"/>
                </a:ext>
              </a:extLst>
            </p:cNvPr>
            <p:cNvGrpSpPr/>
            <p:nvPr/>
          </p:nvGrpSpPr>
          <p:grpSpPr>
            <a:xfrm>
              <a:off x="2799235" y="2530885"/>
              <a:ext cx="7403820" cy="1038159"/>
              <a:chOff x="2799235" y="2530885"/>
              <a:chExt cx="7403820" cy="1038159"/>
            </a:xfrm>
            <a:grpFill/>
          </p:grpSpPr>
          <p:sp>
            <p:nvSpPr>
              <p:cNvPr id="17" name="Rectangle 16">
                <a:extLst>
                  <a:ext uri="{FF2B5EF4-FFF2-40B4-BE49-F238E27FC236}">
                    <a16:creationId xmlns:a16="http://schemas.microsoft.com/office/drawing/2014/main" id="{6015178B-9CC3-1A60-00C8-C276E1A7FA64}"/>
                  </a:ext>
                </a:extLst>
              </p:cNvPr>
              <p:cNvSpPr/>
              <p:nvPr/>
            </p:nvSpPr>
            <p:spPr>
              <a:xfrm>
                <a:off x="2799235" y="2694912"/>
                <a:ext cx="6593530" cy="868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Procedures</a:t>
                </a:r>
              </a:p>
              <a:p>
                <a:pPr algn="ctr"/>
                <a:r>
                  <a:rPr lang="en-GB" sz="1100" b="1" dirty="0">
                    <a:solidFill>
                      <a:schemeClr val="tx1"/>
                    </a:solidFill>
                  </a:rPr>
                  <a:t> </a:t>
                </a:r>
                <a:r>
                  <a:rPr lang="en-GB" sz="1100" dirty="0">
                    <a:solidFill>
                      <a:schemeClr val="tx1"/>
                    </a:solidFill>
                  </a:rPr>
                  <a:t>e.g. SOP, DPISP</a:t>
                </a:r>
              </a:p>
            </p:txBody>
          </p:sp>
          <p:sp>
            <p:nvSpPr>
              <p:cNvPr id="18" name="Parallelogram 17">
                <a:extLst>
                  <a:ext uri="{FF2B5EF4-FFF2-40B4-BE49-F238E27FC236}">
                    <a16:creationId xmlns:a16="http://schemas.microsoft.com/office/drawing/2014/main" id="{F8D2D120-FC39-63DB-A709-231DBFB2BBBF}"/>
                  </a:ext>
                </a:extLst>
              </p:cNvPr>
              <p:cNvSpPr/>
              <p:nvPr/>
            </p:nvSpPr>
            <p:spPr>
              <a:xfrm rot="16200000" flipH="1">
                <a:off x="9316931" y="2682921"/>
                <a:ext cx="1038159" cy="73408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dirty="0"/>
              </a:p>
            </p:txBody>
          </p:sp>
        </p:grpSp>
        <p:grpSp>
          <p:nvGrpSpPr>
            <p:cNvPr id="19" name="Group 18">
              <a:extLst>
                <a:ext uri="{FF2B5EF4-FFF2-40B4-BE49-F238E27FC236}">
                  <a16:creationId xmlns:a16="http://schemas.microsoft.com/office/drawing/2014/main" id="{BB75227C-97B2-5FEB-2362-54AEE6DD7A0C}"/>
                </a:ext>
              </a:extLst>
            </p:cNvPr>
            <p:cNvGrpSpPr/>
            <p:nvPr/>
          </p:nvGrpSpPr>
          <p:grpSpPr>
            <a:xfrm>
              <a:off x="2799233" y="1318374"/>
              <a:ext cx="7403823" cy="1117592"/>
              <a:chOff x="2799233" y="1318374"/>
              <a:chExt cx="7403823" cy="1117592"/>
            </a:xfrm>
            <a:grpFill/>
          </p:grpSpPr>
          <p:sp>
            <p:nvSpPr>
              <p:cNvPr id="20" name="Rectangle 19">
                <a:extLst>
                  <a:ext uri="{FF2B5EF4-FFF2-40B4-BE49-F238E27FC236}">
                    <a16:creationId xmlns:a16="http://schemas.microsoft.com/office/drawing/2014/main" id="{D7BE5F52-9E10-DB4C-7973-EF8238D8E643}"/>
                  </a:ext>
                </a:extLst>
              </p:cNvPr>
              <p:cNvSpPr/>
              <p:nvPr/>
            </p:nvSpPr>
            <p:spPr>
              <a:xfrm>
                <a:off x="2799234" y="1566998"/>
                <a:ext cx="6593530" cy="8689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Child protection services</a:t>
                </a:r>
              </a:p>
              <a:p>
                <a:pPr algn="ctr"/>
                <a:r>
                  <a:rPr lang="en-US" sz="1100" dirty="0">
                    <a:solidFill>
                      <a:schemeClr val="tx1"/>
                    </a:solidFill>
                  </a:rPr>
                  <a:t>e.g. case management, alternative care, family tracing, etc.</a:t>
                </a:r>
              </a:p>
            </p:txBody>
          </p:sp>
          <p:sp>
            <p:nvSpPr>
              <p:cNvPr id="21" name="Parallelogram 20">
                <a:extLst>
                  <a:ext uri="{FF2B5EF4-FFF2-40B4-BE49-F238E27FC236}">
                    <a16:creationId xmlns:a16="http://schemas.microsoft.com/office/drawing/2014/main" id="{091B3FF8-A55D-F142-B92D-0FF641464A3D}"/>
                  </a:ext>
                </a:extLst>
              </p:cNvPr>
              <p:cNvSpPr/>
              <p:nvPr/>
            </p:nvSpPr>
            <p:spPr>
              <a:xfrm rot="16200000" flipH="1">
                <a:off x="9316932" y="1541636"/>
                <a:ext cx="1038159" cy="73408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dirty="0"/>
              </a:p>
            </p:txBody>
          </p:sp>
          <p:sp>
            <p:nvSpPr>
              <p:cNvPr id="22" name="Parallelogram 21">
                <a:extLst>
                  <a:ext uri="{FF2B5EF4-FFF2-40B4-BE49-F238E27FC236}">
                    <a16:creationId xmlns:a16="http://schemas.microsoft.com/office/drawing/2014/main" id="{1E4E90F3-C9EA-DF0E-29C5-30C584328395}"/>
                  </a:ext>
                </a:extLst>
              </p:cNvPr>
              <p:cNvSpPr/>
              <p:nvPr/>
            </p:nvSpPr>
            <p:spPr>
              <a:xfrm flipH="1" flipV="1">
                <a:off x="2799233" y="1318374"/>
                <a:ext cx="7403822" cy="175780"/>
              </a:xfrm>
              <a:prstGeom prst="parallelogram">
                <a:avLst>
                  <a:gd name="adj" fmla="val 4119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dirty="0"/>
              </a:p>
            </p:txBody>
          </p:sp>
        </p:grpSp>
      </p:grpSp>
      <p:grpSp>
        <p:nvGrpSpPr>
          <p:cNvPr id="24" name="Group 23">
            <a:extLst>
              <a:ext uri="{FF2B5EF4-FFF2-40B4-BE49-F238E27FC236}">
                <a16:creationId xmlns:a16="http://schemas.microsoft.com/office/drawing/2014/main" id="{B7C08872-310A-6008-5679-1166B5A689F2}"/>
              </a:ext>
            </a:extLst>
          </p:cNvPr>
          <p:cNvGrpSpPr/>
          <p:nvPr/>
        </p:nvGrpSpPr>
        <p:grpSpPr>
          <a:xfrm>
            <a:off x="357066" y="1224523"/>
            <a:ext cx="369332" cy="369332"/>
            <a:chOff x="6784825" y="4717805"/>
            <a:chExt cx="1170980" cy="1170980"/>
          </a:xfrm>
        </p:grpSpPr>
        <p:sp>
          <p:nvSpPr>
            <p:cNvPr id="25" name="Oval 24">
              <a:extLst>
                <a:ext uri="{FF2B5EF4-FFF2-40B4-BE49-F238E27FC236}">
                  <a16:creationId xmlns:a16="http://schemas.microsoft.com/office/drawing/2014/main" id="{B72A3F98-5728-B763-8AB6-327A4222DFA4}"/>
                </a:ext>
              </a:extLst>
            </p:cNvPr>
            <p:cNvSpPr/>
            <p:nvPr/>
          </p:nvSpPr>
          <p:spPr>
            <a:xfrm>
              <a:off x="6784825" y="4717805"/>
              <a:ext cx="1170980" cy="1170980"/>
            </a:xfrm>
            <a:prstGeom prst="ellipse">
              <a:avLst/>
            </a:prstGeom>
            <a:solidFill>
              <a:schemeClr val="accent2">
                <a:lumMod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Oval 25">
              <a:extLst>
                <a:ext uri="{FF2B5EF4-FFF2-40B4-BE49-F238E27FC236}">
                  <a16:creationId xmlns:a16="http://schemas.microsoft.com/office/drawing/2014/main" id="{295D5022-F5EA-2820-779B-812E4B7527B3}"/>
                </a:ext>
              </a:extLst>
            </p:cNvPr>
            <p:cNvSpPr/>
            <p:nvPr/>
          </p:nvSpPr>
          <p:spPr>
            <a:xfrm>
              <a:off x="7276868" y="5237982"/>
              <a:ext cx="189079" cy="1890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Rectangle 26">
              <a:extLst>
                <a:ext uri="{FF2B5EF4-FFF2-40B4-BE49-F238E27FC236}">
                  <a16:creationId xmlns:a16="http://schemas.microsoft.com/office/drawing/2014/main" id="{1867E33A-D0EF-12A4-A134-C0D47F98D0DD}"/>
                </a:ext>
              </a:extLst>
            </p:cNvPr>
            <p:cNvSpPr/>
            <p:nvPr/>
          </p:nvSpPr>
          <p:spPr>
            <a:xfrm rot="16200000">
              <a:off x="7134823" y="5040376"/>
              <a:ext cx="464812" cy="113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Rectangle 27">
              <a:extLst>
                <a:ext uri="{FF2B5EF4-FFF2-40B4-BE49-F238E27FC236}">
                  <a16:creationId xmlns:a16="http://schemas.microsoft.com/office/drawing/2014/main" id="{C3DC50C0-A82F-5255-D08F-999FFBB92477}"/>
                </a:ext>
              </a:extLst>
            </p:cNvPr>
            <p:cNvSpPr/>
            <p:nvPr/>
          </p:nvSpPr>
          <p:spPr>
            <a:xfrm rot="13453060">
              <a:off x="7365088" y="5440995"/>
              <a:ext cx="331413" cy="109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B2B08300-1B3C-9CA3-E15B-96E16A5F349D}"/>
              </a:ext>
            </a:extLst>
          </p:cNvPr>
          <p:cNvSpPr/>
          <p:nvPr/>
        </p:nvSpPr>
        <p:spPr>
          <a:xfrm>
            <a:off x="6351759" y="2385011"/>
            <a:ext cx="4631214" cy="51459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spcBef>
                <a:spcPts val="0"/>
              </a:spcBef>
              <a:spcAft>
                <a:spcPts val="0"/>
              </a:spcAft>
              <a:buNone/>
            </a:pPr>
            <a:r>
              <a:rPr lang="en-US" sz="1800" b="1" dirty="0">
                <a:solidFill>
                  <a:schemeClr val="tx1"/>
                </a:solidFill>
                <a:latin typeface="+mn-lt"/>
                <a:ea typeface="Calibri"/>
                <a:cs typeface="Calibri"/>
                <a:sym typeface="Calibri"/>
              </a:rPr>
              <a:t>Coordination</a:t>
            </a:r>
          </a:p>
        </p:txBody>
      </p:sp>
      <p:sp>
        <p:nvSpPr>
          <p:cNvPr id="23" name="Rectangle: Rounded Corners 22">
            <a:extLst>
              <a:ext uri="{FF2B5EF4-FFF2-40B4-BE49-F238E27FC236}">
                <a16:creationId xmlns:a16="http://schemas.microsoft.com/office/drawing/2014/main" id="{C59F1CE1-7335-0F20-3990-931CB49B3782}"/>
              </a:ext>
            </a:extLst>
          </p:cNvPr>
          <p:cNvSpPr/>
          <p:nvPr/>
        </p:nvSpPr>
        <p:spPr>
          <a:xfrm>
            <a:off x="6351759" y="3792901"/>
            <a:ext cx="4631214" cy="51459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spcBef>
                <a:spcPts val="0"/>
              </a:spcBef>
              <a:spcAft>
                <a:spcPts val="0"/>
              </a:spcAft>
              <a:buNone/>
            </a:pPr>
            <a:r>
              <a:rPr lang="en-US" sz="1800" b="1" dirty="0">
                <a:solidFill>
                  <a:schemeClr val="tx1"/>
                </a:solidFill>
                <a:latin typeface="+mn-lt"/>
                <a:ea typeface="Calibri"/>
                <a:cs typeface="Calibri"/>
                <a:sym typeface="Calibri"/>
              </a:rPr>
              <a:t>Information management</a:t>
            </a:r>
          </a:p>
        </p:txBody>
      </p:sp>
      <p:sp>
        <p:nvSpPr>
          <p:cNvPr id="19" name="Rectangle: Rounded Corners 18">
            <a:extLst>
              <a:ext uri="{FF2B5EF4-FFF2-40B4-BE49-F238E27FC236}">
                <a16:creationId xmlns:a16="http://schemas.microsoft.com/office/drawing/2014/main" id="{BEAD850B-47FB-61F2-FBE0-E34F9C17C6C3}"/>
              </a:ext>
            </a:extLst>
          </p:cNvPr>
          <p:cNvSpPr/>
          <p:nvPr/>
        </p:nvSpPr>
        <p:spPr>
          <a:xfrm>
            <a:off x="1765300" y="2055274"/>
            <a:ext cx="4631214" cy="51459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spcBef>
                <a:spcPts val="0"/>
              </a:spcBef>
              <a:spcAft>
                <a:spcPts val="0"/>
              </a:spcAft>
              <a:buNone/>
            </a:pPr>
            <a:r>
              <a:rPr lang="en-US" sz="1800" b="1" dirty="0">
                <a:solidFill>
                  <a:schemeClr val="tx1"/>
                </a:solidFill>
                <a:latin typeface="+mn-lt"/>
                <a:ea typeface="Calibri"/>
                <a:cs typeface="Calibri"/>
                <a:sym typeface="Calibri"/>
              </a:rPr>
              <a:t>Overall</a:t>
            </a:r>
          </a:p>
        </p:txBody>
      </p:sp>
      <p:sp>
        <p:nvSpPr>
          <p:cNvPr id="20" name="Rectangle: Rounded Corners 19">
            <a:extLst>
              <a:ext uri="{FF2B5EF4-FFF2-40B4-BE49-F238E27FC236}">
                <a16:creationId xmlns:a16="http://schemas.microsoft.com/office/drawing/2014/main" id="{2CB5C885-0C6B-2DB5-C20A-428412FC8F54}"/>
              </a:ext>
            </a:extLst>
          </p:cNvPr>
          <p:cNvSpPr/>
          <p:nvPr/>
        </p:nvSpPr>
        <p:spPr>
          <a:xfrm>
            <a:off x="1765300" y="3357883"/>
            <a:ext cx="4631214" cy="51459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spcBef>
                <a:spcPts val="0"/>
              </a:spcBef>
              <a:spcAft>
                <a:spcPts val="0"/>
              </a:spcAft>
              <a:buNone/>
            </a:pPr>
            <a:r>
              <a:rPr lang="en-US" sz="1800" b="1" dirty="0">
                <a:solidFill>
                  <a:schemeClr val="tx1"/>
                </a:solidFill>
                <a:latin typeface="+mn-lt"/>
                <a:ea typeface="Calibri"/>
                <a:cs typeface="Calibri"/>
                <a:sym typeface="Calibri"/>
              </a:rPr>
              <a:t>Alternative care</a:t>
            </a:r>
          </a:p>
        </p:txBody>
      </p:sp>
      <p:sp>
        <p:nvSpPr>
          <p:cNvPr id="21" name="Rectangle: Rounded Corners 20">
            <a:extLst>
              <a:ext uri="{FF2B5EF4-FFF2-40B4-BE49-F238E27FC236}">
                <a16:creationId xmlns:a16="http://schemas.microsoft.com/office/drawing/2014/main" id="{B637A0E9-B8E1-0CF8-BD9D-14778FEC4A61}"/>
              </a:ext>
            </a:extLst>
          </p:cNvPr>
          <p:cNvSpPr/>
          <p:nvPr/>
        </p:nvSpPr>
        <p:spPr>
          <a:xfrm>
            <a:off x="1765300" y="4645918"/>
            <a:ext cx="4631214" cy="51459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rtl="0">
              <a:spcBef>
                <a:spcPts val="0"/>
              </a:spcBef>
              <a:spcAft>
                <a:spcPts val="0"/>
              </a:spcAft>
              <a:buNone/>
            </a:pPr>
            <a:r>
              <a:rPr lang="en-US" sz="1800" b="1" dirty="0">
                <a:solidFill>
                  <a:schemeClr val="tx1"/>
                </a:solidFill>
                <a:latin typeface="+mn-lt"/>
                <a:ea typeface="Calibri"/>
                <a:cs typeface="Calibri"/>
                <a:sym typeface="Calibri"/>
              </a:rPr>
              <a:t>   Family tracing and reunification</a:t>
            </a:r>
          </a:p>
        </p:txBody>
      </p:sp>
      <p:sp>
        <p:nvSpPr>
          <p:cNvPr id="651" name="Google Shape;651;p44"/>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highlight>
                  <a:srgbClr val="FFFF00"/>
                </a:highlight>
              </a:rPr>
              <a:t>The role of the caseworker</a:t>
            </a:r>
            <a:endParaRPr dirty="0">
              <a:highlight>
                <a:srgbClr val="FFFF00"/>
              </a:highlight>
            </a:endParaRPr>
          </a:p>
        </p:txBody>
      </p:sp>
      <p:grpSp>
        <p:nvGrpSpPr>
          <p:cNvPr id="2" name="Group 1">
            <a:extLst>
              <a:ext uri="{FF2B5EF4-FFF2-40B4-BE49-F238E27FC236}">
                <a16:creationId xmlns:a16="http://schemas.microsoft.com/office/drawing/2014/main" id="{8DFA8C51-F8F7-CA0E-FB8B-46ED65176B96}"/>
              </a:ext>
            </a:extLst>
          </p:cNvPr>
          <p:cNvGrpSpPr/>
          <p:nvPr/>
        </p:nvGrpSpPr>
        <p:grpSpPr>
          <a:xfrm>
            <a:off x="5145885" y="1931603"/>
            <a:ext cx="1883552" cy="3360050"/>
            <a:chOff x="5102983" y="1330093"/>
            <a:chExt cx="611190" cy="1090296"/>
          </a:xfrm>
          <a:solidFill>
            <a:schemeClr val="accent2">
              <a:lumMod val="75000"/>
            </a:schemeClr>
          </a:solidFill>
        </p:grpSpPr>
        <p:grpSp>
          <p:nvGrpSpPr>
            <p:cNvPr id="3" name="Group 2">
              <a:extLst>
                <a:ext uri="{FF2B5EF4-FFF2-40B4-BE49-F238E27FC236}">
                  <a16:creationId xmlns:a16="http://schemas.microsoft.com/office/drawing/2014/main" id="{E8848D09-767D-DB44-34B1-1034906B94B5}"/>
                </a:ext>
              </a:extLst>
            </p:cNvPr>
            <p:cNvGrpSpPr/>
            <p:nvPr/>
          </p:nvGrpSpPr>
          <p:grpSpPr>
            <a:xfrm>
              <a:off x="5157952" y="1808115"/>
              <a:ext cx="241654" cy="277569"/>
              <a:chOff x="2968390" y="1782471"/>
              <a:chExt cx="241654" cy="277569"/>
            </a:xfrm>
            <a:grpFill/>
          </p:grpSpPr>
          <p:sp>
            <p:nvSpPr>
              <p:cNvPr id="11" name="Round Same Side Corner Rectangle 25">
                <a:extLst>
                  <a:ext uri="{FF2B5EF4-FFF2-40B4-BE49-F238E27FC236}">
                    <a16:creationId xmlns:a16="http://schemas.microsoft.com/office/drawing/2014/main" id="{9CBFDF2B-49B2-A584-65FA-18E419454633}"/>
                  </a:ext>
                </a:extLst>
              </p:cNvPr>
              <p:cNvSpPr/>
              <p:nvPr/>
            </p:nvSpPr>
            <p:spPr>
              <a:xfrm rot="12859561">
                <a:off x="3108478" y="1782471"/>
                <a:ext cx="101566" cy="245105"/>
              </a:xfrm>
              <a:prstGeom prst="round2SameRect">
                <a:avLst>
                  <a:gd name="adj1" fmla="val 493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ound Same Side Corner Rectangle 26">
                <a:extLst>
                  <a:ext uri="{FF2B5EF4-FFF2-40B4-BE49-F238E27FC236}">
                    <a16:creationId xmlns:a16="http://schemas.microsoft.com/office/drawing/2014/main" id="{AB5E59F4-5D86-BEE3-CE46-BE9DFD304CC7}"/>
                  </a:ext>
                </a:extLst>
              </p:cNvPr>
              <p:cNvSpPr/>
              <p:nvPr/>
            </p:nvSpPr>
            <p:spPr>
              <a:xfrm rot="14101202">
                <a:off x="3000569" y="1926295"/>
                <a:ext cx="101566" cy="165924"/>
              </a:xfrm>
              <a:prstGeom prst="round2SameRect">
                <a:avLst>
                  <a:gd name="adj1" fmla="val 493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4" name="Rectangle 3">
              <a:extLst>
                <a:ext uri="{FF2B5EF4-FFF2-40B4-BE49-F238E27FC236}">
                  <a16:creationId xmlns:a16="http://schemas.microsoft.com/office/drawing/2014/main" id="{FA5F4F0F-5539-D8A8-3BA3-4CF93936AF91}"/>
                </a:ext>
              </a:extLst>
            </p:cNvPr>
            <p:cNvSpPr/>
            <p:nvPr/>
          </p:nvSpPr>
          <p:spPr>
            <a:xfrm rot="20505316">
              <a:off x="5102983" y="1656859"/>
              <a:ext cx="45719" cy="3548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ound Same Side Corner Rectangle 26">
              <a:extLst>
                <a:ext uri="{FF2B5EF4-FFF2-40B4-BE49-F238E27FC236}">
                  <a16:creationId xmlns:a16="http://schemas.microsoft.com/office/drawing/2014/main" id="{AA10F998-7F66-FDA8-342F-E127D09AE93B}"/>
                </a:ext>
              </a:extLst>
            </p:cNvPr>
            <p:cNvSpPr/>
            <p:nvPr/>
          </p:nvSpPr>
          <p:spPr>
            <a:xfrm rot="16535945">
              <a:off x="5265161" y="1680146"/>
              <a:ext cx="101003" cy="279895"/>
            </a:xfrm>
            <a:prstGeom prst="round2SameRect">
              <a:avLst>
                <a:gd name="adj1" fmla="val 493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6" name="Straight Arrow Connector 5">
              <a:extLst>
                <a:ext uri="{FF2B5EF4-FFF2-40B4-BE49-F238E27FC236}">
                  <a16:creationId xmlns:a16="http://schemas.microsoft.com/office/drawing/2014/main" id="{2A1FCC73-62DF-9AF3-999F-78DEE89BF8BC}"/>
                </a:ext>
              </a:extLst>
            </p:cNvPr>
            <p:cNvCxnSpPr>
              <a:cxnSpLocks/>
            </p:cNvCxnSpPr>
            <p:nvPr/>
          </p:nvCxnSpPr>
          <p:spPr>
            <a:xfrm flipH="1">
              <a:off x="5175388" y="1694718"/>
              <a:ext cx="74812" cy="109302"/>
            </a:xfrm>
            <a:prstGeom prst="straightConnector1">
              <a:avLst/>
            </a:prstGeom>
            <a:grpFill/>
            <a:ln w="28575">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9C67BE27-3AF1-556B-B267-78D0C46A4C29}"/>
                </a:ext>
              </a:extLst>
            </p:cNvPr>
            <p:cNvGrpSpPr/>
            <p:nvPr/>
          </p:nvGrpSpPr>
          <p:grpSpPr>
            <a:xfrm>
              <a:off x="5274909" y="1330093"/>
              <a:ext cx="439264" cy="1090296"/>
              <a:chOff x="4152776" y="1302447"/>
              <a:chExt cx="365595" cy="907443"/>
            </a:xfrm>
            <a:grpFill/>
          </p:grpSpPr>
          <p:sp>
            <p:nvSpPr>
              <p:cNvPr id="8" name="Flowchart: Manual Operation 7">
                <a:extLst>
                  <a:ext uri="{FF2B5EF4-FFF2-40B4-BE49-F238E27FC236}">
                    <a16:creationId xmlns:a16="http://schemas.microsoft.com/office/drawing/2014/main" id="{6AE5B04F-6687-52D6-0651-AF1D6E89C61E}"/>
                  </a:ext>
                </a:extLst>
              </p:cNvPr>
              <p:cNvSpPr/>
              <p:nvPr/>
            </p:nvSpPr>
            <p:spPr>
              <a:xfrm rot="10800000">
                <a:off x="4152776" y="1702969"/>
                <a:ext cx="365595" cy="506921"/>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ound Same Side Corner Rectangle 23">
                <a:extLst>
                  <a:ext uri="{FF2B5EF4-FFF2-40B4-BE49-F238E27FC236}">
                    <a16:creationId xmlns:a16="http://schemas.microsoft.com/office/drawing/2014/main" id="{35FA75CA-D582-AA63-04DF-D9776819288A}"/>
                  </a:ext>
                </a:extLst>
              </p:cNvPr>
              <p:cNvSpPr/>
              <p:nvPr/>
            </p:nvSpPr>
            <p:spPr>
              <a:xfrm>
                <a:off x="4202705" y="1618460"/>
                <a:ext cx="266665" cy="584840"/>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E4CF7161-4E87-859D-5D8D-7C470D209C0F}"/>
                  </a:ext>
                </a:extLst>
              </p:cNvPr>
              <p:cNvSpPr/>
              <p:nvPr/>
            </p:nvSpPr>
            <p:spPr>
              <a:xfrm>
                <a:off x="4200727" y="1302447"/>
                <a:ext cx="269696" cy="2696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15" name="Title 72">
            <a:extLst>
              <a:ext uri="{FF2B5EF4-FFF2-40B4-BE49-F238E27FC236}">
                <a16:creationId xmlns:a16="http://schemas.microsoft.com/office/drawing/2014/main" id="{EA65718F-AFF9-4939-49D0-3E711C1C2050}"/>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CA" sz="5400" b="1" dirty="0">
                <a:solidFill>
                  <a:schemeClr val="bg1">
                    <a:lumMod val="75000"/>
                  </a:schemeClr>
                </a:solidFill>
                <a:latin typeface="Garamond"/>
              </a:rPr>
              <a:t>Extra slide for facilitator notes</a:t>
            </a:r>
            <a:endParaRPr lang="en-CA" sz="5400" b="1" dirty="0">
              <a:solidFill>
                <a:schemeClr val="bg1">
                  <a:lumMod val="75000"/>
                </a:schemeClr>
              </a:solidFill>
            </a:endParaRPr>
          </a:p>
        </p:txBody>
      </p:sp>
    </p:spTree>
    <p:extLst>
      <p:ext uri="{BB962C8B-B14F-4D97-AF65-F5344CB8AC3E}">
        <p14:creationId xmlns:p14="http://schemas.microsoft.com/office/powerpoint/2010/main" val="40622449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45"/>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latin typeface="Arial"/>
                <a:ea typeface="Arial"/>
                <a:cs typeface="Arial"/>
                <a:sym typeface="Arial"/>
              </a:rPr>
              <a:t>Key learning points</a:t>
            </a:r>
            <a:endParaRPr dirty="0"/>
          </a:p>
        </p:txBody>
      </p:sp>
      <p:sp>
        <p:nvSpPr>
          <p:cNvPr id="673" name="Google Shape;673;p45"/>
          <p:cNvSpPr/>
          <p:nvPr/>
        </p:nvSpPr>
        <p:spPr>
          <a:xfrm>
            <a:off x="5605193" y="1874115"/>
            <a:ext cx="1051560" cy="1051560"/>
          </a:xfrm>
          <a:prstGeom prst="star5">
            <a:avLst>
              <a:gd name="adj" fmla="val 28143"/>
              <a:gd name="hf" fmla="val 105146"/>
              <a:gd name="vf" fmla="val 110557"/>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674" name="Google Shape;674;p45"/>
          <p:cNvSpPr/>
          <p:nvPr/>
        </p:nvSpPr>
        <p:spPr>
          <a:xfrm>
            <a:off x="9486276" y="1874115"/>
            <a:ext cx="1051560" cy="1051560"/>
          </a:xfrm>
          <a:prstGeom prst="star5">
            <a:avLst>
              <a:gd name="adj" fmla="val 28143"/>
              <a:gd name="hf" fmla="val 105146"/>
              <a:gd name="vf" fmla="val 110557"/>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675" name="Google Shape;675;p45"/>
          <p:cNvSpPr txBox="1"/>
          <p:nvPr/>
        </p:nvSpPr>
        <p:spPr>
          <a:xfrm>
            <a:off x="8403613" y="3429000"/>
            <a:ext cx="3216886" cy="1574108"/>
          </a:xfrm>
          <a:prstGeom prst="rect">
            <a:avLst/>
          </a:prstGeom>
          <a:noFill/>
          <a:ln>
            <a:noFill/>
          </a:ln>
        </p:spPr>
        <p:txBody>
          <a:bodyPr spcFirstLastPara="1" wrap="square" lIns="91425" tIns="45700" rIns="91425" bIns="45700" anchor="t" anchorCtr="0">
            <a:spAutoFit/>
          </a:bodyPr>
          <a:lstStyle/>
          <a:p>
            <a:pPr marL="0" marR="0" lvl="0" indent="0" rtl="0">
              <a:lnSpc>
                <a:spcPct val="107000"/>
              </a:lnSpc>
              <a:spcBef>
                <a:spcPts val="0"/>
              </a:spcBef>
              <a:spcAft>
                <a:spcPts val="0"/>
              </a:spcAft>
              <a:buClr>
                <a:srgbClr val="000000"/>
              </a:buClr>
              <a:buSzPts val="2400"/>
              <a:buFont typeface="Helvetica Neue"/>
              <a:buNone/>
            </a:pPr>
            <a:r>
              <a:rPr lang="en-GB" sz="1800" b="0" i="0" u="none" strike="noStrike" cap="none" dirty="0">
                <a:solidFill>
                  <a:srgbClr val="000000"/>
                </a:solidFill>
                <a:latin typeface="+mn-lt"/>
                <a:ea typeface="Helvetica Neue"/>
                <a:cs typeface="Helvetica Neue"/>
                <a:sym typeface="Helvetica Neue"/>
              </a:rPr>
              <a:t>Where possible, caseworkers should engage closely with community-based groups supporting FTR and alternative care.</a:t>
            </a:r>
            <a:endParaRPr lang="en-GB" sz="1800" dirty="0">
              <a:latin typeface="+mn-lt"/>
            </a:endParaRPr>
          </a:p>
        </p:txBody>
      </p:sp>
      <p:sp>
        <p:nvSpPr>
          <p:cNvPr id="676" name="Google Shape;676;p45"/>
          <p:cNvSpPr txBox="1"/>
          <p:nvPr/>
        </p:nvSpPr>
        <p:spPr>
          <a:xfrm>
            <a:off x="4620907" y="3429000"/>
            <a:ext cx="3488120" cy="1574108"/>
          </a:xfrm>
          <a:prstGeom prst="rect">
            <a:avLst/>
          </a:prstGeom>
          <a:noFill/>
          <a:ln>
            <a:noFill/>
          </a:ln>
        </p:spPr>
        <p:txBody>
          <a:bodyPr spcFirstLastPara="1" wrap="square" lIns="91425" tIns="45700" rIns="91425" bIns="45700" anchor="t" anchorCtr="0">
            <a:spAutoFit/>
          </a:bodyPr>
          <a:lstStyle/>
          <a:p>
            <a:pPr>
              <a:lnSpc>
                <a:spcPct val="107000"/>
              </a:lnSpc>
              <a:buSzPts val="2400"/>
            </a:pPr>
            <a:r>
              <a:rPr lang="en-GB" sz="1800" b="0" i="0" u="none" strike="noStrike" cap="none" dirty="0">
                <a:solidFill>
                  <a:srgbClr val="000000"/>
                </a:solidFill>
                <a:latin typeface="+mn-lt"/>
                <a:ea typeface="Helvetica Neue"/>
                <a:cs typeface="Helvetica Neue"/>
                <a:sym typeface="Helvetica Neue"/>
              </a:rPr>
              <a:t>Close coordination with other key stakeholders involved in FTR and alternative care is essential</a:t>
            </a:r>
            <a:r>
              <a:rPr lang="en-GB" sz="1800" dirty="0">
                <a:latin typeface="+mn-lt"/>
                <a:ea typeface="Helvetica Neue"/>
                <a:cs typeface="Helvetica Neue"/>
                <a:sym typeface="Helvetica Neue"/>
              </a:rPr>
              <a:t> to support individual children's safety and wellbeing.</a:t>
            </a:r>
            <a:endParaRPr lang="en-GB" sz="1800" dirty="0">
              <a:latin typeface="+mn-lt"/>
            </a:endParaRPr>
          </a:p>
        </p:txBody>
      </p:sp>
      <p:sp>
        <p:nvSpPr>
          <p:cNvPr id="677" name="Google Shape;677;p45"/>
          <p:cNvSpPr txBox="1"/>
          <p:nvPr/>
        </p:nvSpPr>
        <p:spPr>
          <a:xfrm>
            <a:off x="838200" y="3429000"/>
            <a:ext cx="3488120" cy="1870472"/>
          </a:xfrm>
          <a:prstGeom prst="rect">
            <a:avLst/>
          </a:prstGeom>
          <a:noFill/>
          <a:ln>
            <a:noFill/>
          </a:ln>
        </p:spPr>
        <p:txBody>
          <a:bodyPr spcFirstLastPara="1" wrap="square" lIns="91425" tIns="45700" rIns="91425" bIns="45700" anchor="t" anchorCtr="0">
            <a:spAutoFit/>
          </a:bodyPr>
          <a:lstStyle/>
          <a:p>
            <a:pPr>
              <a:lnSpc>
                <a:spcPct val="107000"/>
              </a:lnSpc>
              <a:buSzPts val="2400"/>
            </a:pPr>
            <a:r>
              <a:rPr lang="en-GB" sz="1800" b="0" i="0" u="none" strike="noStrike" cap="none" dirty="0">
                <a:solidFill>
                  <a:srgbClr val="000000"/>
                </a:solidFill>
                <a:latin typeface="+mn-lt"/>
                <a:ea typeface="Helvetica Neue"/>
                <a:cs typeface="Helvetica Neue"/>
                <a:sym typeface="Helvetica Neue"/>
              </a:rPr>
              <a:t>Caseworkers can play a vital role in the protection of UASC through supporting FTR and alternative care arrangements, alongside addressing other CP needs.</a:t>
            </a:r>
            <a:r>
              <a:rPr lang="en-GB" sz="1800" dirty="0">
                <a:latin typeface="+mn-lt"/>
                <a:ea typeface="Helvetica Neue"/>
                <a:cs typeface="Helvetica Neue"/>
                <a:sym typeface="Helvetica Neue"/>
              </a:rPr>
              <a:t> </a:t>
            </a:r>
            <a:endParaRPr lang="en-GB" sz="1800" dirty="0">
              <a:latin typeface="+mn-lt"/>
            </a:endParaRPr>
          </a:p>
        </p:txBody>
      </p:sp>
      <p:sp>
        <p:nvSpPr>
          <p:cNvPr id="678" name="Google Shape;678;p45"/>
          <p:cNvSpPr/>
          <p:nvPr/>
        </p:nvSpPr>
        <p:spPr>
          <a:xfrm>
            <a:off x="1776900" y="1874115"/>
            <a:ext cx="1051560" cy="1051560"/>
          </a:xfrm>
          <a:prstGeom prst="star5">
            <a:avLst>
              <a:gd name="adj" fmla="val 28143"/>
              <a:gd name="hf" fmla="val 105146"/>
              <a:gd name="vf" fmla="val 110557"/>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3" name="Hexagon 2">
            <a:extLst>
              <a:ext uri="{FF2B5EF4-FFF2-40B4-BE49-F238E27FC236}">
                <a16:creationId xmlns:a16="http://schemas.microsoft.com/office/drawing/2014/main" id="{21BF7EDF-B880-33B7-7DAC-57E540B61125}"/>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4">
            <a:extLst>
              <a:ext uri="{FF2B5EF4-FFF2-40B4-BE49-F238E27FC236}">
                <a16:creationId xmlns:a16="http://schemas.microsoft.com/office/drawing/2014/main" id="{B419E423-5ACB-1D98-CF81-C5559A008563}"/>
              </a:ext>
            </a:extLst>
          </p:cNvPr>
          <p:cNvSpPr/>
          <p:nvPr/>
        </p:nvSpPr>
        <p:spPr>
          <a:xfrm>
            <a:off x="10689452" y="762700"/>
            <a:ext cx="494455" cy="6346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b="1" dirty="0">
                <a:latin typeface="Arial"/>
                <a:cs typeface="Arial"/>
              </a:rPr>
              <a:t>25</a:t>
            </a:r>
            <a:endParaRPr lang="en-CA" b="1"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342C14C-2A66-9751-DCD0-37084C99F38D}"/>
              </a:ext>
            </a:extLst>
          </p:cNvPr>
          <p:cNvSpPr/>
          <p:nvPr/>
        </p:nvSpPr>
        <p:spPr>
          <a:xfrm>
            <a:off x="10621771" y="762701"/>
            <a:ext cx="96727" cy="6346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8">
            <a:extLst>
              <a:ext uri="{FF2B5EF4-FFF2-40B4-BE49-F238E27FC236}">
                <a16:creationId xmlns:a16="http://schemas.microsoft.com/office/drawing/2014/main" id="{E2561A6F-8B31-6349-F1D4-8C4B90C1EC6C}"/>
              </a:ext>
            </a:extLst>
          </p:cNvPr>
          <p:cNvSpPr/>
          <p:nvPr/>
        </p:nvSpPr>
        <p:spPr>
          <a:xfrm>
            <a:off x="11325415" y="895410"/>
            <a:ext cx="182191" cy="5019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682"/>
        <p:cNvGrpSpPr/>
        <p:nvPr/>
      </p:nvGrpSpPr>
      <p:grpSpPr>
        <a:xfrm>
          <a:off x="0" y="0"/>
          <a:ext cx="0" cy="0"/>
          <a:chOff x="0" y="0"/>
          <a:chExt cx="0" cy="0"/>
        </a:xfrm>
      </p:grpSpPr>
      <p:sp>
        <p:nvSpPr>
          <p:cNvPr id="683" name="Google Shape;683;p46"/>
          <p:cNvSpPr txBox="1">
            <a:spLocks noGrp="1"/>
          </p:cNvSpPr>
          <p:nvPr>
            <p:ph type="title"/>
          </p:nvPr>
        </p:nvSpPr>
        <p:spPr>
          <a:xfrm>
            <a:off x="796386" y="3099692"/>
            <a:ext cx="4015311" cy="56216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800"/>
              <a:buFont typeface="Garamond"/>
              <a:buNone/>
            </a:pPr>
            <a:r>
              <a:rPr lang="en-US" dirty="0"/>
              <a:t>Closing session</a:t>
            </a:r>
            <a:endParaRPr dirty="0"/>
          </a:p>
        </p:txBody>
      </p:sp>
      <p:sp>
        <p:nvSpPr>
          <p:cNvPr id="2" name="Google Shape;265;p20">
            <a:extLst>
              <a:ext uri="{FF2B5EF4-FFF2-40B4-BE49-F238E27FC236}">
                <a16:creationId xmlns:a16="http://schemas.microsoft.com/office/drawing/2014/main" id="{66C6CAAC-9BDB-ABBF-E555-4DB122B7E775}"/>
              </a:ext>
            </a:extLst>
          </p:cNvPr>
          <p:cNvSpPr txBox="1"/>
          <p:nvPr/>
        </p:nvSpPr>
        <p:spPr>
          <a:xfrm>
            <a:off x="6669613" y="1479596"/>
            <a:ext cx="4628125"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8CC8"/>
              </a:buClr>
              <a:buSzPts val="2400"/>
              <a:buFont typeface="Arial"/>
              <a:buNone/>
            </a:pPr>
            <a:r>
              <a:rPr lang="en-US" sz="2000" b="1" i="0" u="none" strike="noStrike" cap="none" spc="300" dirty="0">
                <a:solidFill>
                  <a:schemeClr val="accent2">
                    <a:lumMod val="75000"/>
                  </a:schemeClr>
                </a:solidFill>
                <a:latin typeface="Arial"/>
                <a:ea typeface="Arial"/>
                <a:cs typeface="Arial"/>
                <a:sym typeface="Arial"/>
              </a:rPr>
              <a:t>LEARNING OBJECTIVES</a:t>
            </a:r>
            <a:endParaRPr sz="2000" spc="300" dirty="0">
              <a:solidFill>
                <a:schemeClr val="accent2">
                  <a:lumMod val="75000"/>
                </a:schemeClr>
              </a:solidFill>
            </a:endParaRPr>
          </a:p>
        </p:txBody>
      </p:sp>
      <p:sp>
        <p:nvSpPr>
          <p:cNvPr id="3" name="Google Shape;266;p20">
            <a:extLst>
              <a:ext uri="{FF2B5EF4-FFF2-40B4-BE49-F238E27FC236}">
                <a16:creationId xmlns:a16="http://schemas.microsoft.com/office/drawing/2014/main" id="{78334BC8-2313-B1D7-ADEB-1D0FB0DE80B3}"/>
              </a:ext>
            </a:extLst>
          </p:cNvPr>
          <p:cNvSpPr txBox="1"/>
          <p:nvPr/>
        </p:nvSpPr>
        <p:spPr>
          <a:xfrm>
            <a:off x="7604788" y="2338584"/>
            <a:ext cx="3692950" cy="2858499"/>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To recap and reinforce learning from this module</a:t>
            </a:r>
          </a:p>
          <a:p>
            <a:pPr marL="0" marR="0" lvl="0" indent="0" algn="l" rtl="0">
              <a:lnSpc>
                <a:spcPct val="107000"/>
              </a:lnSpc>
              <a:spcBef>
                <a:spcPts val="0"/>
              </a:spcBef>
              <a:spcAft>
                <a:spcPts val="0"/>
              </a:spcAft>
              <a:buClr>
                <a:srgbClr val="000000"/>
              </a:buClr>
              <a:buSzPts val="2400"/>
              <a:buFont typeface="Arial"/>
              <a:buNone/>
            </a:pPr>
            <a:endParaRPr lang="en-US" sz="2400" dirty="0"/>
          </a:p>
          <a:p>
            <a:pPr marL="0" marR="0" lvl="0" indent="0" algn="l" rtl="0">
              <a:lnSpc>
                <a:spcPct val="107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To provide feedback on the module</a:t>
            </a:r>
          </a:p>
          <a:p>
            <a:pPr marL="0" marR="0" lvl="0" indent="0" algn="l" rtl="0">
              <a:lnSpc>
                <a:spcPct val="107000"/>
              </a:lnSpc>
              <a:spcBef>
                <a:spcPts val="0"/>
              </a:spcBef>
              <a:spcAft>
                <a:spcPts val="0"/>
              </a:spcAft>
              <a:buClr>
                <a:srgbClr val="000000"/>
              </a:buClr>
              <a:buSzPts val="2400"/>
              <a:buFont typeface="Arial"/>
              <a:buNone/>
            </a:pPr>
            <a:endParaRPr lang="en-US" sz="2400" dirty="0"/>
          </a:p>
          <a:p>
            <a:pPr marL="0" marR="0" lvl="0" indent="0" algn="l" rtl="0">
              <a:lnSpc>
                <a:spcPct val="107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To discuss next steps</a:t>
            </a:r>
          </a:p>
        </p:txBody>
      </p:sp>
      <p:grpSp>
        <p:nvGrpSpPr>
          <p:cNvPr id="4" name="Google Shape;194;p14">
            <a:extLst>
              <a:ext uri="{FF2B5EF4-FFF2-40B4-BE49-F238E27FC236}">
                <a16:creationId xmlns:a16="http://schemas.microsoft.com/office/drawing/2014/main" id="{D8E1204D-AD4E-00B1-2320-299E4AAA24B8}"/>
              </a:ext>
            </a:extLst>
          </p:cNvPr>
          <p:cNvGrpSpPr/>
          <p:nvPr/>
        </p:nvGrpSpPr>
        <p:grpSpPr>
          <a:xfrm>
            <a:off x="6834713" y="2436685"/>
            <a:ext cx="560331" cy="592814"/>
            <a:chOff x="243840" y="1676400"/>
            <a:chExt cx="701040" cy="741680"/>
          </a:xfrm>
          <a:solidFill>
            <a:schemeClr val="accent2">
              <a:lumMod val="75000"/>
            </a:schemeClr>
          </a:solidFill>
        </p:grpSpPr>
        <p:sp>
          <p:nvSpPr>
            <p:cNvPr id="5" name="Google Shape;195;p14">
              <a:extLst>
                <a:ext uri="{FF2B5EF4-FFF2-40B4-BE49-F238E27FC236}">
                  <a16:creationId xmlns:a16="http://schemas.microsoft.com/office/drawing/2014/main" id="{4AEB81C2-B803-6F71-D7C6-1236C8C370B1}"/>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sp>
          <p:nvSpPr>
            <p:cNvPr id="6" name="Google Shape;196;p14">
              <a:extLst>
                <a:ext uri="{FF2B5EF4-FFF2-40B4-BE49-F238E27FC236}">
                  <a16:creationId xmlns:a16="http://schemas.microsoft.com/office/drawing/2014/main" id="{A2F4B41A-8F65-9323-2507-FFBD1BB59AF4}"/>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grpSp>
      <p:grpSp>
        <p:nvGrpSpPr>
          <p:cNvPr id="7" name="Google Shape;194;p14">
            <a:extLst>
              <a:ext uri="{FF2B5EF4-FFF2-40B4-BE49-F238E27FC236}">
                <a16:creationId xmlns:a16="http://schemas.microsoft.com/office/drawing/2014/main" id="{38468790-4B2E-3A59-6937-5E710C81B9CE}"/>
              </a:ext>
            </a:extLst>
          </p:cNvPr>
          <p:cNvGrpSpPr/>
          <p:nvPr/>
        </p:nvGrpSpPr>
        <p:grpSpPr>
          <a:xfrm>
            <a:off x="6834713" y="3617785"/>
            <a:ext cx="560331" cy="592814"/>
            <a:chOff x="243840" y="1676400"/>
            <a:chExt cx="701040" cy="741680"/>
          </a:xfrm>
          <a:solidFill>
            <a:schemeClr val="accent2">
              <a:lumMod val="75000"/>
            </a:schemeClr>
          </a:solidFill>
        </p:grpSpPr>
        <p:sp>
          <p:nvSpPr>
            <p:cNvPr id="8" name="Google Shape;195;p14">
              <a:extLst>
                <a:ext uri="{FF2B5EF4-FFF2-40B4-BE49-F238E27FC236}">
                  <a16:creationId xmlns:a16="http://schemas.microsoft.com/office/drawing/2014/main" id="{986AE1A2-8F23-2E00-971A-8D07009B6EFB}"/>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sp>
          <p:nvSpPr>
            <p:cNvPr id="9" name="Google Shape;196;p14">
              <a:extLst>
                <a:ext uri="{FF2B5EF4-FFF2-40B4-BE49-F238E27FC236}">
                  <a16:creationId xmlns:a16="http://schemas.microsoft.com/office/drawing/2014/main" id="{409CD73A-88D9-DB41-963A-F646BEBC65E1}"/>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grpSp>
      <p:grpSp>
        <p:nvGrpSpPr>
          <p:cNvPr id="10" name="Google Shape;194;p14">
            <a:extLst>
              <a:ext uri="{FF2B5EF4-FFF2-40B4-BE49-F238E27FC236}">
                <a16:creationId xmlns:a16="http://schemas.microsoft.com/office/drawing/2014/main" id="{A37B69D8-0927-492A-7505-CC78AF16FC76}"/>
              </a:ext>
            </a:extLst>
          </p:cNvPr>
          <p:cNvGrpSpPr/>
          <p:nvPr/>
        </p:nvGrpSpPr>
        <p:grpSpPr>
          <a:xfrm>
            <a:off x="6834713" y="4786185"/>
            <a:ext cx="560331" cy="592814"/>
            <a:chOff x="243840" y="1676400"/>
            <a:chExt cx="701040" cy="741680"/>
          </a:xfrm>
          <a:solidFill>
            <a:schemeClr val="accent2">
              <a:lumMod val="75000"/>
            </a:schemeClr>
          </a:solidFill>
        </p:grpSpPr>
        <p:sp>
          <p:nvSpPr>
            <p:cNvPr id="11" name="Google Shape;195;p14">
              <a:extLst>
                <a:ext uri="{FF2B5EF4-FFF2-40B4-BE49-F238E27FC236}">
                  <a16:creationId xmlns:a16="http://schemas.microsoft.com/office/drawing/2014/main" id="{0A6F06C5-A73B-5FE5-F3A2-DA8412C3E2E9}"/>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sp>
          <p:nvSpPr>
            <p:cNvPr id="12" name="Google Shape;196;p14">
              <a:extLst>
                <a:ext uri="{FF2B5EF4-FFF2-40B4-BE49-F238E27FC236}">
                  <a16:creationId xmlns:a16="http://schemas.microsoft.com/office/drawing/2014/main" id="{F9376573-AFF3-C4B5-38F7-F1400319C9B4}"/>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35"/>
        <p:cNvGrpSpPr/>
        <p:nvPr/>
      </p:nvGrpSpPr>
      <p:grpSpPr>
        <a:xfrm>
          <a:off x="0" y="0"/>
          <a:ext cx="0" cy="0"/>
          <a:chOff x="0" y="0"/>
          <a:chExt cx="0" cy="0"/>
        </a:xfrm>
      </p:grpSpPr>
      <p:sp>
        <p:nvSpPr>
          <p:cNvPr id="2" name="Title 72">
            <a:extLst>
              <a:ext uri="{FF2B5EF4-FFF2-40B4-BE49-F238E27FC236}">
                <a16:creationId xmlns:a16="http://schemas.microsoft.com/office/drawing/2014/main" id="{41605473-5107-7E0D-24F9-9CD4957A994C}"/>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CA" sz="5400" b="1" dirty="0">
                <a:solidFill>
                  <a:schemeClr val="bg1">
                    <a:lumMod val="75000"/>
                  </a:schemeClr>
                </a:solidFill>
                <a:latin typeface="Garamond"/>
              </a:rPr>
              <a:t>Facilitation guidance</a:t>
            </a:r>
            <a:endParaRPr lang="en-CA" sz="5400" b="1" dirty="0">
              <a:solidFill>
                <a:schemeClr val="bg1">
                  <a:lumMod val="75000"/>
                </a:schemeClr>
              </a:solidFill>
            </a:endParaRPr>
          </a:p>
        </p:txBody>
      </p:sp>
    </p:spTree>
    <p:extLst>
      <p:ext uri="{BB962C8B-B14F-4D97-AF65-F5344CB8AC3E}">
        <p14:creationId xmlns:p14="http://schemas.microsoft.com/office/powerpoint/2010/main" val="34059404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47"/>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latin typeface="Arial"/>
                <a:ea typeface="Arial"/>
                <a:cs typeface="Arial"/>
                <a:sym typeface="Arial"/>
              </a:rPr>
              <a:t>Recap</a:t>
            </a:r>
            <a:endParaRPr dirty="0"/>
          </a:p>
        </p:txBody>
      </p:sp>
      <p:sp>
        <p:nvSpPr>
          <p:cNvPr id="20" name="Google Shape;142;p12">
            <a:extLst>
              <a:ext uri="{FF2B5EF4-FFF2-40B4-BE49-F238E27FC236}">
                <a16:creationId xmlns:a16="http://schemas.microsoft.com/office/drawing/2014/main" id="{E6630BAB-4990-884B-8FA3-6F94806B8DD8}"/>
              </a:ext>
            </a:extLst>
          </p:cNvPr>
          <p:cNvSpPr txBox="1"/>
          <p:nvPr/>
        </p:nvSpPr>
        <p:spPr>
          <a:xfrm>
            <a:off x="8305863" y="3708232"/>
            <a:ext cx="3053844"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000" b="0" i="0" u="none" strike="noStrike" cap="none" dirty="0">
                <a:solidFill>
                  <a:srgbClr val="000000"/>
                </a:solidFill>
                <a:latin typeface="+mn-lt"/>
                <a:ea typeface="Helvetica Neue"/>
                <a:cs typeface="Helvetica Neue"/>
                <a:sym typeface="Helvetica Neue"/>
              </a:rPr>
              <a:t>Describe legal, cultural and contextual standards and practices related to working with UASC</a:t>
            </a:r>
          </a:p>
        </p:txBody>
      </p:sp>
      <p:grpSp>
        <p:nvGrpSpPr>
          <p:cNvPr id="21" name="Google Shape;143;p12">
            <a:extLst>
              <a:ext uri="{FF2B5EF4-FFF2-40B4-BE49-F238E27FC236}">
                <a16:creationId xmlns:a16="http://schemas.microsoft.com/office/drawing/2014/main" id="{8BD0C84F-0598-14DC-E677-579301D05648}"/>
              </a:ext>
            </a:extLst>
          </p:cNvPr>
          <p:cNvGrpSpPr/>
          <p:nvPr/>
        </p:nvGrpSpPr>
        <p:grpSpPr>
          <a:xfrm>
            <a:off x="5404501" y="2228248"/>
            <a:ext cx="1408652" cy="974395"/>
            <a:chOff x="6878053" y="1156317"/>
            <a:chExt cx="1431178" cy="1039513"/>
          </a:xfrm>
          <a:solidFill>
            <a:schemeClr val="accent2">
              <a:lumMod val="75000"/>
            </a:schemeClr>
          </a:solidFill>
        </p:grpSpPr>
        <p:grpSp>
          <p:nvGrpSpPr>
            <p:cNvPr id="22" name="Google Shape;144;p12">
              <a:extLst>
                <a:ext uri="{FF2B5EF4-FFF2-40B4-BE49-F238E27FC236}">
                  <a16:creationId xmlns:a16="http://schemas.microsoft.com/office/drawing/2014/main" id="{EACF1C28-FE11-32CC-8254-35FDC692EC96}"/>
                </a:ext>
              </a:extLst>
            </p:cNvPr>
            <p:cNvGrpSpPr/>
            <p:nvPr/>
          </p:nvGrpSpPr>
          <p:grpSpPr>
            <a:xfrm>
              <a:off x="7672978" y="1156317"/>
              <a:ext cx="412941" cy="436880"/>
              <a:chOff x="243840" y="1676400"/>
              <a:chExt cx="701040" cy="741680"/>
            </a:xfrm>
            <a:grpFill/>
          </p:grpSpPr>
          <p:sp>
            <p:nvSpPr>
              <p:cNvPr id="25" name="Google Shape;145;p12">
                <a:extLst>
                  <a:ext uri="{FF2B5EF4-FFF2-40B4-BE49-F238E27FC236}">
                    <a16:creationId xmlns:a16="http://schemas.microsoft.com/office/drawing/2014/main" id="{917B5A08-CD0B-C312-86D6-D1BD50EC5F75}"/>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6" name="Google Shape;146;p12">
                <a:extLst>
                  <a:ext uri="{FF2B5EF4-FFF2-40B4-BE49-F238E27FC236}">
                    <a16:creationId xmlns:a16="http://schemas.microsoft.com/office/drawing/2014/main" id="{C4323D02-8D26-6D39-9CD8-D755C5156BA0}"/>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grpSp>
        <p:sp>
          <p:nvSpPr>
            <p:cNvPr id="23" name="Google Shape;147;p12">
              <a:extLst>
                <a:ext uri="{FF2B5EF4-FFF2-40B4-BE49-F238E27FC236}">
                  <a16:creationId xmlns:a16="http://schemas.microsoft.com/office/drawing/2014/main" id="{322875B2-3F3D-5505-C99B-55808C9C3AB4}"/>
                </a:ext>
              </a:extLst>
            </p:cNvPr>
            <p:cNvSpPr/>
            <p:nvPr/>
          </p:nvSpPr>
          <p:spPr>
            <a:xfrm>
              <a:off x="7120511" y="1517650"/>
              <a:ext cx="1188720" cy="678180"/>
            </a:xfrm>
            <a:prstGeom prst="triangle">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4" name="Google Shape;148;p12">
              <a:extLst>
                <a:ext uri="{FF2B5EF4-FFF2-40B4-BE49-F238E27FC236}">
                  <a16:creationId xmlns:a16="http://schemas.microsoft.com/office/drawing/2014/main" id="{AB0552BB-BB80-492F-5DBD-8D8BBB45CAD9}"/>
                </a:ext>
              </a:extLst>
            </p:cNvPr>
            <p:cNvSpPr/>
            <p:nvPr/>
          </p:nvSpPr>
          <p:spPr>
            <a:xfrm>
              <a:off x="6878053" y="1727035"/>
              <a:ext cx="821708" cy="468795"/>
            </a:xfrm>
            <a:prstGeom prst="triangle">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grpSp>
      <p:grpSp>
        <p:nvGrpSpPr>
          <p:cNvPr id="27" name="Google Shape;149;p12">
            <a:extLst>
              <a:ext uri="{FF2B5EF4-FFF2-40B4-BE49-F238E27FC236}">
                <a16:creationId xmlns:a16="http://schemas.microsoft.com/office/drawing/2014/main" id="{F30F34BC-2B3D-91AF-C10B-1925346BEBA1}"/>
              </a:ext>
            </a:extLst>
          </p:cNvPr>
          <p:cNvGrpSpPr/>
          <p:nvPr/>
        </p:nvGrpSpPr>
        <p:grpSpPr>
          <a:xfrm>
            <a:off x="1801109" y="2228248"/>
            <a:ext cx="1408652" cy="974395"/>
            <a:chOff x="6878053" y="1156317"/>
            <a:chExt cx="1431178" cy="1039513"/>
          </a:xfrm>
          <a:solidFill>
            <a:schemeClr val="accent2">
              <a:lumMod val="75000"/>
            </a:schemeClr>
          </a:solidFill>
        </p:grpSpPr>
        <p:grpSp>
          <p:nvGrpSpPr>
            <p:cNvPr id="28" name="Google Shape;150;p12">
              <a:extLst>
                <a:ext uri="{FF2B5EF4-FFF2-40B4-BE49-F238E27FC236}">
                  <a16:creationId xmlns:a16="http://schemas.microsoft.com/office/drawing/2014/main" id="{C045B485-DC71-1E61-DF85-18C15102D91C}"/>
                </a:ext>
              </a:extLst>
            </p:cNvPr>
            <p:cNvGrpSpPr/>
            <p:nvPr/>
          </p:nvGrpSpPr>
          <p:grpSpPr>
            <a:xfrm>
              <a:off x="7672978" y="1156317"/>
              <a:ext cx="412941" cy="436880"/>
              <a:chOff x="243840" y="1676400"/>
              <a:chExt cx="701040" cy="741680"/>
            </a:xfrm>
            <a:grpFill/>
          </p:grpSpPr>
          <p:sp>
            <p:nvSpPr>
              <p:cNvPr id="31" name="Google Shape;151;p12">
                <a:extLst>
                  <a:ext uri="{FF2B5EF4-FFF2-40B4-BE49-F238E27FC236}">
                    <a16:creationId xmlns:a16="http://schemas.microsoft.com/office/drawing/2014/main" id="{5F21CE22-975A-699A-AC99-ACD2DE23D57A}"/>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32" name="Google Shape;152;p12">
                <a:extLst>
                  <a:ext uri="{FF2B5EF4-FFF2-40B4-BE49-F238E27FC236}">
                    <a16:creationId xmlns:a16="http://schemas.microsoft.com/office/drawing/2014/main" id="{AC58F95C-0AF9-3406-4A72-E81620BA013C}"/>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grpSp>
        <p:sp>
          <p:nvSpPr>
            <p:cNvPr id="29" name="Google Shape;153;p12">
              <a:extLst>
                <a:ext uri="{FF2B5EF4-FFF2-40B4-BE49-F238E27FC236}">
                  <a16:creationId xmlns:a16="http://schemas.microsoft.com/office/drawing/2014/main" id="{C68B4F56-50E6-3CE3-9B5B-E0349240B779}"/>
                </a:ext>
              </a:extLst>
            </p:cNvPr>
            <p:cNvSpPr/>
            <p:nvPr/>
          </p:nvSpPr>
          <p:spPr>
            <a:xfrm>
              <a:off x="7120511" y="1517650"/>
              <a:ext cx="1188720" cy="678180"/>
            </a:xfrm>
            <a:prstGeom prst="triangle">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30" name="Google Shape;154;p12">
              <a:extLst>
                <a:ext uri="{FF2B5EF4-FFF2-40B4-BE49-F238E27FC236}">
                  <a16:creationId xmlns:a16="http://schemas.microsoft.com/office/drawing/2014/main" id="{1AFCD34E-2DEC-E098-798A-82D3FD044BF1}"/>
                </a:ext>
              </a:extLst>
            </p:cNvPr>
            <p:cNvSpPr/>
            <p:nvPr/>
          </p:nvSpPr>
          <p:spPr>
            <a:xfrm>
              <a:off x="6878053" y="1727035"/>
              <a:ext cx="821708" cy="468795"/>
            </a:xfrm>
            <a:prstGeom prst="triangle">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grpSp>
      <p:grpSp>
        <p:nvGrpSpPr>
          <p:cNvPr id="33" name="Google Shape;155;p12">
            <a:extLst>
              <a:ext uri="{FF2B5EF4-FFF2-40B4-BE49-F238E27FC236}">
                <a16:creationId xmlns:a16="http://schemas.microsoft.com/office/drawing/2014/main" id="{56517B59-43EC-F2E1-80B4-E08824143BF3}"/>
              </a:ext>
            </a:extLst>
          </p:cNvPr>
          <p:cNvGrpSpPr/>
          <p:nvPr/>
        </p:nvGrpSpPr>
        <p:grpSpPr>
          <a:xfrm>
            <a:off x="9024010" y="2228248"/>
            <a:ext cx="1408652" cy="974395"/>
            <a:chOff x="6878053" y="1156317"/>
            <a:chExt cx="1431178" cy="1039513"/>
          </a:xfrm>
          <a:solidFill>
            <a:schemeClr val="accent2">
              <a:lumMod val="75000"/>
            </a:schemeClr>
          </a:solidFill>
        </p:grpSpPr>
        <p:grpSp>
          <p:nvGrpSpPr>
            <p:cNvPr id="34" name="Google Shape;156;p12">
              <a:extLst>
                <a:ext uri="{FF2B5EF4-FFF2-40B4-BE49-F238E27FC236}">
                  <a16:creationId xmlns:a16="http://schemas.microsoft.com/office/drawing/2014/main" id="{8D820A7F-E456-9870-079A-B2BEA0C6CE6D}"/>
                </a:ext>
              </a:extLst>
            </p:cNvPr>
            <p:cNvGrpSpPr/>
            <p:nvPr/>
          </p:nvGrpSpPr>
          <p:grpSpPr>
            <a:xfrm>
              <a:off x="7672978" y="1156317"/>
              <a:ext cx="412941" cy="436880"/>
              <a:chOff x="243840" y="1676400"/>
              <a:chExt cx="701040" cy="741680"/>
            </a:xfrm>
            <a:grpFill/>
          </p:grpSpPr>
          <p:sp>
            <p:nvSpPr>
              <p:cNvPr id="37" name="Google Shape;157;p12">
                <a:extLst>
                  <a:ext uri="{FF2B5EF4-FFF2-40B4-BE49-F238E27FC236}">
                    <a16:creationId xmlns:a16="http://schemas.microsoft.com/office/drawing/2014/main" id="{559E0ECD-CB6F-5B5D-CA97-41660D1EEC8B}"/>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38" name="Google Shape;158;p12">
                <a:extLst>
                  <a:ext uri="{FF2B5EF4-FFF2-40B4-BE49-F238E27FC236}">
                    <a16:creationId xmlns:a16="http://schemas.microsoft.com/office/drawing/2014/main" id="{5B517A6E-0EF3-7B37-E33D-135B95353EFB}"/>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grpSp>
        <p:sp>
          <p:nvSpPr>
            <p:cNvPr id="35" name="Google Shape;159;p12">
              <a:extLst>
                <a:ext uri="{FF2B5EF4-FFF2-40B4-BE49-F238E27FC236}">
                  <a16:creationId xmlns:a16="http://schemas.microsoft.com/office/drawing/2014/main" id="{628457F5-2053-C8B2-925A-0FA56D86C8E8}"/>
                </a:ext>
              </a:extLst>
            </p:cNvPr>
            <p:cNvSpPr/>
            <p:nvPr/>
          </p:nvSpPr>
          <p:spPr>
            <a:xfrm>
              <a:off x="7120511" y="1517650"/>
              <a:ext cx="1188720" cy="678180"/>
            </a:xfrm>
            <a:prstGeom prst="triangle">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36" name="Google Shape;160;p12">
              <a:extLst>
                <a:ext uri="{FF2B5EF4-FFF2-40B4-BE49-F238E27FC236}">
                  <a16:creationId xmlns:a16="http://schemas.microsoft.com/office/drawing/2014/main" id="{003D2D48-8A16-2405-ACB3-F1F804BBACB5}"/>
                </a:ext>
              </a:extLst>
            </p:cNvPr>
            <p:cNvSpPr/>
            <p:nvPr/>
          </p:nvSpPr>
          <p:spPr>
            <a:xfrm>
              <a:off x="6878053" y="1727035"/>
              <a:ext cx="821708" cy="468795"/>
            </a:xfrm>
            <a:prstGeom prst="triangle">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grpSp>
      <p:sp>
        <p:nvSpPr>
          <p:cNvPr id="39" name="Google Shape;161;p12">
            <a:extLst>
              <a:ext uri="{FF2B5EF4-FFF2-40B4-BE49-F238E27FC236}">
                <a16:creationId xmlns:a16="http://schemas.microsoft.com/office/drawing/2014/main" id="{FEEFBA87-5798-4FF8-0E5E-650B756B135B}"/>
              </a:ext>
            </a:extLst>
          </p:cNvPr>
          <p:cNvSpPr txBox="1"/>
          <p:nvPr/>
        </p:nvSpPr>
        <p:spPr>
          <a:xfrm>
            <a:off x="1125728" y="3708232"/>
            <a:ext cx="2759415"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000" b="0" i="0" u="none" strike="noStrike" cap="none" dirty="0">
                <a:solidFill>
                  <a:srgbClr val="000000"/>
                </a:solidFill>
                <a:latin typeface="+mn-lt"/>
                <a:ea typeface="Helvetica Neue"/>
                <a:cs typeface="Helvetica Neue"/>
                <a:sym typeface="Helvetica Neue"/>
              </a:rPr>
              <a:t>Compare and contrast the definitions of UASC</a:t>
            </a:r>
          </a:p>
        </p:txBody>
      </p:sp>
      <p:sp>
        <p:nvSpPr>
          <p:cNvPr id="40" name="Google Shape;162;p12">
            <a:extLst>
              <a:ext uri="{FF2B5EF4-FFF2-40B4-BE49-F238E27FC236}">
                <a16:creationId xmlns:a16="http://schemas.microsoft.com/office/drawing/2014/main" id="{7BC47AA7-A001-EB96-138C-535CC5506786}"/>
              </a:ext>
            </a:extLst>
          </p:cNvPr>
          <p:cNvSpPr txBox="1"/>
          <p:nvPr/>
        </p:nvSpPr>
        <p:spPr>
          <a:xfrm>
            <a:off x="4716292" y="3708232"/>
            <a:ext cx="2759416" cy="16311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000" b="0" i="0" u="none" strike="noStrike" cap="none" dirty="0">
                <a:solidFill>
                  <a:srgbClr val="000000"/>
                </a:solidFill>
                <a:latin typeface="+mn-lt"/>
                <a:ea typeface="Helvetica Neue"/>
                <a:cs typeface="Helvetica Neue"/>
                <a:sym typeface="Helvetica Neue"/>
              </a:rPr>
              <a:t>Analyze how family separation may impact the child, and explain measures to prevent family separation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48"/>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t>End of Module 1</a:t>
            </a:r>
            <a:endParaRPr dirty="0"/>
          </a:p>
        </p:txBody>
      </p:sp>
      <p:sp>
        <p:nvSpPr>
          <p:cNvPr id="2" name="Speech Bubble: Rectangle with Corners Rounded 1">
            <a:extLst>
              <a:ext uri="{FF2B5EF4-FFF2-40B4-BE49-F238E27FC236}">
                <a16:creationId xmlns:a16="http://schemas.microsoft.com/office/drawing/2014/main" id="{D39B8F7D-AB3C-AC61-E83E-5C4BF6B69C63}"/>
              </a:ext>
            </a:extLst>
          </p:cNvPr>
          <p:cNvSpPr/>
          <p:nvPr/>
        </p:nvSpPr>
        <p:spPr>
          <a:xfrm>
            <a:off x="838200" y="2182283"/>
            <a:ext cx="3011003" cy="2493433"/>
          </a:xfrm>
          <a:prstGeom prst="wedgeRoundRectCallout">
            <a:avLst>
              <a:gd name="adj1" fmla="val -9127"/>
              <a:gd name="adj2" fmla="val 69575"/>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Reflection on what I learned today</a:t>
            </a:r>
          </a:p>
        </p:txBody>
      </p:sp>
      <p:sp>
        <p:nvSpPr>
          <p:cNvPr id="3" name="Speech Bubble: Rectangle with Corners Rounded 2">
            <a:extLst>
              <a:ext uri="{FF2B5EF4-FFF2-40B4-BE49-F238E27FC236}">
                <a16:creationId xmlns:a16="http://schemas.microsoft.com/office/drawing/2014/main" id="{6F95ED47-C738-C89D-EDC9-D7CD1F879B71}"/>
              </a:ext>
            </a:extLst>
          </p:cNvPr>
          <p:cNvSpPr/>
          <p:nvPr/>
        </p:nvSpPr>
        <p:spPr>
          <a:xfrm>
            <a:off x="4590498" y="2182283"/>
            <a:ext cx="3011003" cy="2493433"/>
          </a:xfrm>
          <a:prstGeom prst="wedgeRoundRectCallout">
            <a:avLst>
              <a:gd name="adj1" fmla="val 237"/>
              <a:gd name="adj2" fmla="val 67688"/>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Next steps</a:t>
            </a:r>
          </a:p>
        </p:txBody>
      </p:sp>
      <p:sp>
        <p:nvSpPr>
          <p:cNvPr id="4" name="Speech Bubble: Rectangle with Corners Rounded 3">
            <a:extLst>
              <a:ext uri="{FF2B5EF4-FFF2-40B4-BE49-F238E27FC236}">
                <a16:creationId xmlns:a16="http://schemas.microsoft.com/office/drawing/2014/main" id="{D455042A-B2A8-1D05-2C65-4051365489F6}"/>
              </a:ext>
            </a:extLst>
          </p:cNvPr>
          <p:cNvSpPr/>
          <p:nvPr/>
        </p:nvSpPr>
        <p:spPr>
          <a:xfrm>
            <a:off x="8342797" y="2182283"/>
            <a:ext cx="3011003" cy="2493433"/>
          </a:xfrm>
          <a:prstGeom prst="wedgeRoundRectCallout">
            <a:avLst>
              <a:gd name="adj1" fmla="val 237"/>
              <a:gd name="adj2" fmla="val 67688"/>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Closing</a:t>
            </a:r>
          </a:p>
        </p:txBody>
      </p:sp>
      <p:sp>
        <p:nvSpPr>
          <p:cNvPr id="6" name="Hexagon 5">
            <a:extLst>
              <a:ext uri="{FF2B5EF4-FFF2-40B4-BE49-F238E27FC236}">
                <a16:creationId xmlns:a16="http://schemas.microsoft.com/office/drawing/2014/main" id="{EE325EB7-50CA-2CF9-DE55-A3C7FA4338BF}"/>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7">
            <a:extLst>
              <a:ext uri="{FF2B5EF4-FFF2-40B4-BE49-F238E27FC236}">
                <a16:creationId xmlns:a16="http://schemas.microsoft.com/office/drawing/2014/main" id="{6120A9EA-4A88-88EA-1380-238220794D90}"/>
              </a:ext>
            </a:extLst>
          </p:cNvPr>
          <p:cNvSpPr/>
          <p:nvPr/>
        </p:nvSpPr>
        <p:spPr>
          <a:xfrm>
            <a:off x="10689452" y="762700"/>
            <a:ext cx="494455" cy="6346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b="1" dirty="0">
                <a:latin typeface="Arial"/>
                <a:cs typeface="Arial"/>
              </a:rPr>
              <a:t>26</a:t>
            </a:r>
            <a:endParaRPr lang="en-CA" b="1"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B6D2658-24E5-0B19-B639-E166F5614CC6}"/>
              </a:ext>
            </a:extLst>
          </p:cNvPr>
          <p:cNvSpPr/>
          <p:nvPr/>
        </p:nvSpPr>
        <p:spPr>
          <a:xfrm>
            <a:off x="10621771" y="762701"/>
            <a:ext cx="96727" cy="6346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a:extLst>
              <a:ext uri="{FF2B5EF4-FFF2-40B4-BE49-F238E27FC236}">
                <a16:creationId xmlns:a16="http://schemas.microsoft.com/office/drawing/2014/main" id="{B707F6F7-BE15-9251-66EA-385B23922938}"/>
              </a:ext>
            </a:extLst>
          </p:cNvPr>
          <p:cNvSpPr/>
          <p:nvPr/>
        </p:nvSpPr>
        <p:spPr>
          <a:xfrm>
            <a:off x="11325415" y="895410"/>
            <a:ext cx="182191" cy="5019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t>Getting to know each other</a:t>
            </a:r>
            <a:endParaRPr dirty="0"/>
          </a:p>
        </p:txBody>
      </p:sp>
      <p:grpSp>
        <p:nvGrpSpPr>
          <p:cNvPr id="2" name="Google Shape;314;p4">
            <a:extLst>
              <a:ext uri="{FF2B5EF4-FFF2-40B4-BE49-F238E27FC236}">
                <a16:creationId xmlns:a16="http://schemas.microsoft.com/office/drawing/2014/main" id="{E2F7E9DF-7E3F-282A-6DDF-B63299480DFD}"/>
              </a:ext>
            </a:extLst>
          </p:cNvPr>
          <p:cNvGrpSpPr/>
          <p:nvPr/>
        </p:nvGrpSpPr>
        <p:grpSpPr>
          <a:xfrm>
            <a:off x="3278347" y="1779033"/>
            <a:ext cx="5635306" cy="3657490"/>
            <a:chOff x="3400707" y="1772174"/>
            <a:chExt cx="5758105" cy="3737192"/>
          </a:xfrm>
          <a:solidFill>
            <a:schemeClr val="accent4"/>
          </a:solidFill>
        </p:grpSpPr>
        <p:sp>
          <p:nvSpPr>
            <p:cNvPr id="3" name="Google Shape;315;p4">
              <a:extLst>
                <a:ext uri="{FF2B5EF4-FFF2-40B4-BE49-F238E27FC236}">
                  <a16:creationId xmlns:a16="http://schemas.microsoft.com/office/drawing/2014/main" id="{D61AFB98-00A8-79CC-6681-2DD142AAB49D}"/>
                </a:ext>
              </a:extLst>
            </p:cNvPr>
            <p:cNvSpPr/>
            <p:nvPr/>
          </p:nvSpPr>
          <p:spPr>
            <a:xfrm>
              <a:off x="3400707" y="2359766"/>
              <a:ext cx="1412240" cy="1412240"/>
            </a:xfrm>
            <a:prstGeom prst="ellipse">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 name="Google Shape;316;p4">
              <a:extLst>
                <a:ext uri="{FF2B5EF4-FFF2-40B4-BE49-F238E27FC236}">
                  <a16:creationId xmlns:a16="http://schemas.microsoft.com/office/drawing/2014/main" id="{86E7DC15-6A8E-8C62-6B6E-C3D9FCBE250B}"/>
                </a:ext>
              </a:extLst>
            </p:cNvPr>
            <p:cNvSpPr/>
            <p:nvPr/>
          </p:nvSpPr>
          <p:spPr>
            <a:xfrm>
              <a:off x="7746572" y="2359766"/>
              <a:ext cx="1412240" cy="1412240"/>
            </a:xfrm>
            <a:prstGeom prst="ellipse">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 name="Google Shape;317;p4">
              <a:extLst>
                <a:ext uri="{FF2B5EF4-FFF2-40B4-BE49-F238E27FC236}">
                  <a16:creationId xmlns:a16="http://schemas.microsoft.com/office/drawing/2014/main" id="{42C8A092-2BD2-332D-41EE-A4365C872A5F}"/>
                </a:ext>
              </a:extLst>
            </p:cNvPr>
            <p:cNvSpPr/>
            <p:nvPr/>
          </p:nvSpPr>
          <p:spPr>
            <a:xfrm>
              <a:off x="3400707" y="4048152"/>
              <a:ext cx="1335891" cy="1461214"/>
            </a:xfrm>
            <a:prstGeom prst="round2SameRect">
              <a:avLst>
                <a:gd name="adj1" fmla="val 50000"/>
                <a:gd name="adj2" fmla="val 0"/>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 name="Google Shape;318;p4">
              <a:extLst>
                <a:ext uri="{FF2B5EF4-FFF2-40B4-BE49-F238E27FC236}">
                  <a16:creationId xmlns:a16="http://schemas.microsoft.com/office/drawing/2014/main" id="{2B3F2A36-4910-9B51-0E88-BD475868B6BB}"/>
                </a:ext>
              </a:extLst>
            </p:cNvPr>
            <p:cNvSpPr/>
            <p:nvPr/>
          </p:nvSpPr>
          <p:spPr>
            <a:xfrm>
              <a:off x="7822921" y="4048152"/>
              <a:ext cx="1335891" cy="1461214"/>
            </a:xfrm>
            <a:prstGeom prst="round2SameRect">
              <a:avLst>
                <a:gd name="adj1" fmla="val 50000"/>
                <a:gd name="adj2" fmla="val 0"/>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Google Shape;319;p4">
              <a:extLst>
                <a:ext uri="{FF2B5EF4-FFF2-40B4-BE49-F238E27FC236}">
                  <a16:creationId xmlns:a16="http://schemas.microsoft.com/office/drawing/2014/main" id="{959F21D9-1231-9264-BACB-94B863658E06}"/>
                </a:ext>
              </a:extLst>
            </p:cNvPr>
            <p:cNvSpPr/>
            <p:nvPr/>
          </p:nvSpPr>
          <p:spPr>
            <a:xfrm>
              <a:off x="4351095" y="2702772"/>
              <a:ext cx="771005" cy="771005"/>
            </a:xfrm>
            <a:prstGeom prst="chord">
              <a:avLst>
                <a:gd name="adj1" fmla="val 2700000"/>
                <a:gd name="adj2" fmla="val 9734345"/>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 name="Google Shape;320;p4">
              <a:extLst>
                <a:ext uri="{FF2B5EF4-FFF2-40B4-BE49-F238E27FC236}">
                  <a16:creationId xmlns:a16="http://schemas.microsoft.com/office/drawing/2014/main" id="{BC0D9445-38B0-5FE4-5E52-22883BDBABDD}"/>
                </a:ext>
              </a:extLst>
            </p:cNvPr>
            <p:cNvSpPr/>
            <p:nvPr/>
          </p:nvSpPr>
          <p:spPr>
            <a:xfrm flipH="1">
              <a:off x="7347577" y="2785543"/>
              <a:ext cx="950687" cy="771005"/>
            </a:xfrm>
            <a:prstGeom prst="chord">
              <a:avLst>
                <a:gd name="adj1" fmla="val 2700000"/>
                <a:gd name="adj2" fmla="val 9734345"/>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Google Shape;321;p4">
              <a:extLst>
                <a:ext uri="{FF2B5EF4-FFF2-40B4-BE49-F238E27FC236}">
                  <a16:creationId xmlns:a16="http://schemas.microsoft.com/office/drawing/2014/main" id="{0C3FAF09-C49A-45A0-1561-DDCEEA3AA3EA}"/>
                </a:ext>
              </a:extLst>
            </p:cNvPr>
            <p:cNvSpPr/>
            <p:nvPr/>
          </p:nvSpPr>
          <p:spPr>
            <a:xfrm>
              <a:off x="5001335" y="1772174"/>
              <a:ext cx="1524000" cy="1175183"/>
            </a:xfrm>
            <a:prstGeom prst="wedgeRoundRectCallout">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0" name="Google Shape;322;p4">
              <a:extLst>
                <a:ext uri="{FF2B5EF4-FFF2-40B4-BE49-F238E27FC236}">
                  <a16:creationId xmlns:a16="http://schemas.microsoft.com/office/drawing/2014/main" id="{3FEC10E1-F4E7-4B41-6AED-4BFA2050838E}"/>
                </a:ext>
              </a:extLst>
            </p:cNvPr>
            <p:cNvSpPr/>
            <p:nvPr/>
          </p:nvSpPr>
          <p:spPr>
            <a:xfrm>
              <a:off x="6034184" y="2500682"/>
              <a:ext cx="1524000" cy="1175183"/>
            </a:xfrm>
            <a:prstGeom prst="wedgeRoundRectCallout">
              <a:avLst>
                <a:gd name="adj1" fmla="val 59833"/>
                <a:gd name="adj2" fmla="val 21866"/>
                <a:gd name="adj3" fmla="val 16667"/>
              </a:avLst>
            </a:prstGeom>
            <a:solidFill>
              <a:schemeClr val="accent2">
                <a:lumMod val="75000"/>
              </a:schemeClr>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4"/>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t>Learning agreement</a:t>
            </a:r>
            <a:endParaRPr dirty="0"/>
          </a:p>
        </p:txBody>
      </p:sp>
      <p:sp>
        <p:nvSpPr>
          <p:cNvPr id="60" name="Google Shape;60;p4"/>
          <p:cNvSpPr/>
          <p:nvPr/>
        </p:nvSpPr>
        <p:spPr>
          <a:xfrm>
            <a:off x="4752535" y="2450632"/>
            <a:ext cx="2686929" cy="166864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 name="Flowchart: Card 1">
            <a:extLst>
              <a:ext uri="{FF2B5EF4-FFF2-40B4-BE49-F238E27FC236}">
                <a16:creationId xmlns:a16="http://schemas.microsoft.com/office/drawing/2014/main" id="{3DCED1BB-B6FB-0A5C-BBDB-9A1777B6EEEA}"/>
              </a:ext>
            </a:extLst>
          </p:cNvPr>
          <p:cNvSpPr/>
          <p:nvPr/>
        </p:nvSpPr>
        <p:spPr>
          <a:xfrm flipH="1">
            <a:off x="5430177" y="2555382"/>
            <a:ext cx="2146300" cy="2501900"/>
          </a:xfrm>
          <a:prstGeom prst="flowChartPunchedCar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3" name="Group 2">
            <a:extLst>
              <a:ext uri="{FF2B5EF4-FFF2-40B4-BE49-F238E27FC236}">
                <a16:creationId xmlns:a16="http://schemas.microsoft.com/office/drawing/2014/main" id="{A3E2FF25-0F84-04E1-5DAB-61D36676CDAF}"/>
              </a:ext>
            </a:extLst>
          </p:cNvPr>
          <p:cNvGrpSpPr/>
          <p:nvPr/>
        </p:nvGrpSpPr>
        <p:grpSpPr>
          <a:xfrm rot="3724370">
            <a:off x="8492234" y="2677176"/>
            <a:ext cx="262462" cy="1611331"/>
            <a:chOff x="1282700" y="1709132"/>
            <a:chExt cx="165100" cy="1013598"/>
          </a:xfrm>
          <a:solidFill>
            <a:schemeClr val="accent2">
              <a:lumMod val="75000"/>
            </a:schemeClr>
          </a:solidFill>
        </p:grpSpPr>
        <p:sp>
          <p:nvSpPr>
            <p:cNvPr id="4" name="Rectangle 3">
              <a:extLst>
                <a:ext uri="{FF2B5EF4-FFF2-40B4-BE49-F238E27FC236}">
                  <a16:creationId xmlns:a16="http://schemas.microsoft.com/office/drawing/2014/main" id="{46AB11A8-8630-722B-2981-FC61C42E2B42}"/>
                </a:ext>
              </a:extLst>
            </p:cNvPr>
            <p:cNvSpPr/>
            <p:nvPr/>
          </p:nvSpPr>
          <p:spPr>
            <a:xfrm>
              <a:off x="1282700" y="1709132"/>
              <a:ext cx="165100" cy="8689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Isosceles Triangle 4">
              <a:extLst>
                <a:ext uri="{FF2B5EF4-FFF2-40B4-BE49-F238E27FC236}">
                  <a16:creationId xmlns:a16="http://schemas.microsoft.com/office/drawing/2014/main" id="{C2964206-AEDE-A1AE-D761-765A787A60E8}"/>
                </a:ext>
              </a:extLst>
            </p:cNvPr>
            <p:cNvSpPr/>
            <p:nvPr/>
          </p:nvSpPr>
          <p:spPr>
            <a:xfrm rot="10800000">
              <a:off x="1282700" y="2578100"/>
              <a:ext cx="165100" cy="14463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6" name="Oval 5">
            <a:extLst>
              <a:ext uri="{FF2B5EF4-FFF2-40B4-BE49-F238E27FC236}">
                <a16:creationId xmlns:a16="http://schemas.microsoft.com/office/drawing/2014/main" id="{BCDFDD46-D82A-025B-05E0-B0FE17EB5410}"/>
              </a:ext>
            </a:extLst>
          </p:cNvPr>
          <p:cNvSpPr/>
          <p:nvPr/>
        </p:nvSpPr>
        <p:spPr>
          <a:xfrm rot="1924370">
            <a:off x="8278112" y="3072130"/>
            <a:ext cx="919914" cy="91991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7" name="Group 6">
            <a:extLst>
              <a:ext uri="{FF2B5EF4-FFF2-40B4-BE49-F238E27FC236}">
                <a16:creationId xmlns:a16="http://schemas.microsoft.com/office/drawing/2014/main" id="{54EECC2B-90C7-D271-A991-D6541797981D}"/>
              </a:ext>
            </a:extLst>
          </p:cNvPr>
          <p:cNvGrpSpPr/>
          <p:nvPr/>
        </p:nvGrpSpPr>
        <p:grpSpPr>
          <a:xfrm rot="19133848">
            <a:off x="3467093" y="1894104"/>
            <a:ext cx="262462" cy="1611331"/>
            <a:chOff x="1282700" y="1709132"/>
            <a:chExt cx="165100" cy="1013598"/>
          </a:xfrm>
          <a:solidFill>
            <a:schemeClr val="accent2">
              <a:lumMod val="75000"/>
            </a:schemeClr>
          </a:solidFill>
        </p:grpSpPr>
        <p:sp>
          <p:nvSpPr>
            <p:cNvPr id="8" name="Rectangle 7">
              <a:extLst>
                <a:ext uri="{FF2B5EF4-FFF2-40B4-BE49-F238E27FC236}">
                  <a16:creationId xmlns:a16="http://schemas.microsoft.com/office/drawing/2014/main" id="{A1EF89BF-C72C-EE66-AD61-CB2D32F152CE}"/>
                </a:ext>
              </a:extLst>
            </p:cNvPr>
            <p:cNvSpPr/>
            <p:nvPr/>
          </p:nvSpPr>
          <p:spPr>
            <a:xfrm>
              <a:off x="1282700" y="1709132"/>
              <a:ext cx="165100" cy="8689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Isosceles Triangle 8">
              <a:extLst>
                <a:ext uri="{FF2B5EF4-FFF2-40B4-BE49-F238E27FC236}">
                  <a16:creationId xmlns:a16="http://schemas.microsoft.com/office/drawing/2014/main" id="{D7BE72DE-6A0E-3317-164F-A9B5FF7610B9}"/>
                </a:ext>
              </a:extLst>
            </p:cNvPr>
            <p:cNvSpPr/>
            <p:nvPr/>
          </p:nvSpPr>
          <p:spPr>
            <a:xfrm rot="10800000">
              <a:off x="1282700" y="2578100"/>
              <a:ext cx="165100" cy="14463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0" name="Oval 9">
            <a:extLst>
              <a:ext uri="{FF2B5EF4-FFF2-40B4-BE49-F238E27FC236}">
                <a16:creationId xmlns:a16="http://schemas.microsoft.com/office/drawing/2014/main" id="{C6EE1283-6DC1-349E-B946-0AC7DAD2BAC7}"/>
              </a:ext>
            </a:extLst>
          </p:cNvPr>
          <p:cNvSpPr/>
          <p:nvPr/>
        </p:nvSpPr>
        <p:spPr>
          <a:xfrm>
            <a:off x="2973359" y="2271417"/>
            <a:ext cx="919914" cy="91991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Rounded Corners 10">
            <a:extLst>
              <a:ext uri="{FF2B5EF4-FFF2-40B4-BE49-F238E27FC236}">
                <a16:creationId xmlns:a16="http://schemas.microsoft.com/office/drawing/2014/main" id="{62CDF606-4C0E-7D42-6841-3D4A22EEA4BB}"/>
              </a:ext>
            </a:extLst>
          </p:cNvPr>
          <p:cNvSpPr/>
          <p:nvPr/>
        </p:nvSpPr>
        <p:spPr>
          <a:xfrm rot="1207745">
            <a:off x="1519193" y="1989114"/>
            <a:ext cx="1354741" cy="660970"/>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Rounded Corners 11">
            <a:extLst>
              <a:ext uri="{FF2B5EF4-FFF2-40B4-BE49-F238E27FC236}">
                <a16:creationId xmlns:a16="http://schemas.microsoft.com/office/drawing/2014/main" id="{FE2ABBCF-EA58-4E4D-FF9A-01BEDCF69E34}"/>
              </a:ext>
            </a:extLst>
          </p:cNvPr>
          <p:cNvSpPr/>
          <p:nvPr/>
        </p:nvSpPr>
        <p:spPr>
          <a:xfrm rot="21015201">
            <a:off x="2234681" y="4567268"/>
            <a:ext cx="1354741" cy="660970"/>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Rounded Corners 12">
            <a:extLst>
              <a:ext uri="{FF2B5EF4-FFF2-40B4-BE49-F238E27FC236}">
                <a16:creationId xmlns:a16="http://schemas.microsoft.com/office/drawing/2014/main" id="{346EF7E4-9072-DC4C-9379-6C0CACA88572}"/>
              </a:ext>
            </a:extLst>
          </p:cNvPr>
          <p:cNvSpPr/>
          <p:nvPr/>
        </p:nvSpPr>
        <p:spPr>
          <a:xfrm rot="1853661">
            <a:off x="9171759" y="3836560"/>
            <a:ext cx="1354741" cy="660970"/>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14" name="Group 13">
            <a:extLst>
              <a:ext uri="{FF2B5EF4-FFF2-40B4-BE49-F238E27FC236}">
                <a16:creationId xmlns:a16="http://schemas.microsoft.com/office/drawing/2014/main" id="{2F1F63BF-E440-A67D-2082-628D515B2B20}"/>
              </a:ext>
            </a:extLst>
          </p:cNvPr>
          <p:cNvGrpSpPr/>
          <p:nvPr/>
        </p:nvGrpSpPr>
        <p:grpSpPr>
          <a:xfrm rot="16762852">
            <a:off x="4092884" y="3779875"/>
            <a:ext cx="262462" cy="1611331"/>
            <a:chOff x="1282700" y="1709132"/>
            <a:chExt cx="165100" cy="1013598"/>
          </a:xfrm>
          <a:solidFill>
            <a:schemeClr val="accent2">
              <a:lumMod val="75000"/>
            </a:schemeClr>
          </a:solidFill>
        </p:grpSpPr>
        <p:sp>
          <p:nvSpPr>
            <p:cNvPr id="15" name="Rectangle 14">
              <a:extLst>
                <a:ext uri="{FF2B5EF4-FFF2-40B4-BE49-F238E27FC236}">
                  <a16:creationId xmlns:a16="http://schemas.microsoft.com/office/drawing/2014/main" id="{5AA310BF-B8DE-3B6F-9708-C20131DDDF71}"/>
                </a:ext>
              </a:extLst>
            </p:cNvPr>
            <p:cNvSpPr/>
            <p:nvPr/>
          </p:nvSpPr>
          <p:spPr>
            <a:xfrm>
              <a:off x="1282700" y="1709132"/>
              <a:ext cx="165100" cy="8689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Isosceles Triangle 15">
              <a:extLst>
                <a:ext uri="{FF2B5EF4-FFF2-40B4-BE49-F238E27FC236}">
                  <a16:creationId xmlns:a16="http://schemas.microsoft.com/office/drawing/2014/main" id="{440918B8-F9EA-FDD9-1FE2-58582ED97A1B}"/>
                </a:ext>
              </a:extLst>
            </p:cNvPr>
            <p:cNvSpPr/>
            <p:nvPr/>
          </p:nvSpPr>
          <p:spPr>
            <a:xfrm rot="10800000">
              <a:off x="1282700" y="2578100"/>
              <a:ext cx="165100" cy="14463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7" name="Oval 16">
            <a:extLst>
              <a:ext uri="{FF2B5EF4-FFF2-40B4-BE49-F238E27FC236}">
                <a16:creationId xmlns:a16="http://schemas.microsoft.com/office/drawing/2014/main" id="{7DD20313-0431-C0CA-B1D4-37E13C201C84}"/>
              </a:ext>
            </a:extLst>
          </p:cNvPr>
          <p:cNvSpPr/>
          <p:nvPr/>
        </p:nvSpPr>
        <p:spPr>
          <a:xfrm>
            <a:off x="3704514" y="4235850"/>
            <a:ext cx="919914" cy="91991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a:extLst>
              <a:ext uri="{FF2B5EF4-FFF2-40B4-BE49-F238E27FC236}">
                <a16:creationId xmlns:a16="http://schemas.microsoft.com/office/drawing/2014/main" id="{DA8CBA31-915A-70DE-FA1D-C4E808A93168}"/>
              </a:ext>
            </a:extLst>
          </p:cNvPr>
          <p:cNvSpPr/>
          <p:nvPr/>
        </p:nvSpPr>
        <p:spPr>
          <a:xfrm>
            <a:off x="5880694" y="3328096"/>
            <a:ext cx="1260767" cy="201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Rectangle 18">
            <a:extLst>
              <a:ext uri="{FF2B5EF4-FFF2-40B4-BE49-F238E27FC236}">
                <a16:creationId xmlns:a16="http://schemas.microsoft.com/office/drawing/2014/main" id="{2E9BC418-9E74-C58F-3ED6-B56DF06AF866}"/>
              </a:ext>
            </a:extLst>
          </p:cNvPr>
          <p:cNvSpPr/>
          <p:nvPr/>
        </p:nvSpPr>
        <p:spPr>
          <a:xfrm>
            <a:off x="5880694" y="3803397"/>
            <a:ext cx="1260767" cy="201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Rectangle 19">
            <a:extLst>
              <a:ext uri="{FF2B5EF4-FFF2-40B4-BE49-F238E27FC236}">
                <a16:creationId xmlns:a16="http://schemas.microsoft.com/office/drawing/2014/main" id="{A0154D60-5202-8B5C-9DBB-3D232492A891}"/>
              </a:ext>
            </a:extLst>
          </p:cNvPr>
          <p:cNvSpPr/>
          <p:nvPr/>
        </p:nvSpPr>
        <p:spPr>
          <a:xfrm>
            <a:off x="5880694" y="4302844"/>
            <a:ext cx="1260767" cy="201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5"/>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t>Participant workbook </a:t>
            </a:r>
            <a:endParaRPr dirty="0"/>
          </a:p>
        </p:txBody>
      </p:sp>
      <p:sp>
        <p:nvSpPr>
          <p:cNvPr id="76" name="Google Shape;76;p5"/>
          <p:cNvSpPr txBox="1"/>
          <p:nvPr/>
        </p:nvSpPr>
        <p:spPr>
          <a:xfrm>
            <a:off x="6600304" y="3882763"/>
            <a:ext cx="3818416"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dirty="0">
                <a:solidFill>
                  <a:schemeClr val="dk1"/>
                </a:solidFill>
                <a:latin typeface="Arial"/>
                <a:ea typeface="Arial"/>
                <a:cs typeface="Arial"/>
                <a:sym typeface="Arial"/>
              </a:rPr>
              <a:t>Look out for the above symbol - this indicates the corresponding page number in your workbook </a:t>
            </a:r>
            <a:endParaRPr dirty="0"/>
          </a:p>
        </p:txBody>
      </p:sp>
      <p:pic>
        <p:nvPicPr>
          <p:cNvPr id="3" name="Graphic 2" descr="Closed book with solid fill">
            <a:extLst>
              <a:ext uri="{FF2B5EF4-FFF2-40B4-BE49-F238E27FC236}">
                <a16:creationId xmlns:a16="http://schemas.microsoft.com/office/drawing/2014/main" id="{8D3694EF-2E8D-16E0-FCD8-E048E3C574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1887" y="1709292"/>
            <a:ext cx="4134321" cy="4134321"/>
          </a:xfrm>
          <a:prstGeom prst="rect">
            <a:avLst/>
          </a:prstGeom>
        </p:spPr>
      </p:pic>
      <p:grpSp>
        <p:nvGrpSpPr>
          <p:cNvPr id="2" name="Group 1">
            <a:extLst>
              <a:ext uri="{FF2B5EF4-FFF2-40B4-BE49-F238E27FC236}">
                <a16:creationId xmlns:a16="http://schemas.microsoft.com/office/drawing/2014/main" id="{9020B9B2-B940-3663-2B1C-A28CB6705B2F}"/>
              </a:ext>
            </a:extLst>
          </p:cNvPr>
          <p:cNvGrpSpPr/>
          <p:nvPr/>
        </p:nvGrpSpPr>
        <p:grpSpPr>
          <a:xfrm>
            <a:off x="7715576" y="1899568"/>
            <a:ext cx="1587872" cy="1368854"/>
            <a:chOff x="10228983" y="337468"/>
            <a:chExt cx="1587872" cy="1368854"/>
          </a:xfrm>
        </p:grpSpPr>
        <p:sp>
          <p:nvSpPr>
            <p:cNvPr id="4" name="Hexagon 3">
              <a:extLst>
                <a:ext uri="{FF2B5EF4-FFF2-40B4-BE49-F238E27FC236}">
                  <a16:creationId xmlns:a16="http://schemas.microsoft.com/office/drawing/2014/main" id="{5F315FAB-0353-0371-4B0C-4D5AF9637461}"/>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13" name="Group 12">
              <a:extLst>
                <a:ext uri="{FF2B5EF4-FFF2-40B4-BE49-F238E27FC236}">
                  <a16:creationId xmlns:a16="http://schemas.microsoft.com/office/drawing/2014/main" id="{6F01FA2A-F0DB-357D-E4AE-832F2877BD3C}"/>
                </a:ext>
              </a:extLst>
            </p:cNvPr>
            <p:cNvGrpSpPr/>
            <p:nvPr/>
          </p:nvGrpSpPr>
          <p:grpSpPr>
            <a:xfrm>
              <a:off x="10621771" y="762700"/>
              <a:ext cx="562136" cy="634675"/>
              <a:chOff x="760175" y="830142"/>
              <a:chExt cx="867619" cy="979579"/>
            </a:xfrm>
          </p:grpSpPr>
          <p:sp>
            <p:nvSpPr>
              <p:cNvPr id="17" name="Rectangle 16">
                <a:extLst>
                  <a:ext uri="{FF2B5EF4-FFF2-40B4-BE49-F238E27FC236}">
                    <a16:creationId xmlns:a16="http://schemas.microsoft.com/office/drawing/2014/main" id="{B82E2548-4415-E354-EEA6-B55865FC0CA7}"/>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987C4EF1-BDD7-F45D-3C15-3BD72F846D08}"/>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4" name="Group 13">
              <a:extLst>
                <a:ext uri="{FF2B5EF4-FFF2-40B4-BE49-F238E27FC236}">
                  <a16:creationId xmlns:a16="http://schemas.microsoft.com/office/drawing/2014/main" id="{EBC1B5B1-85E3-0D4A-7DC9-57FBEC0C3EB0}"/>
                </a:ext>
              </a:extLst>
            </p:cNvPr>
            <p:cNvGrpSpPr/>
            <p:nvPr/>
          </p:nvGrpSpPr>
          <p:grpSpPr>
            <a:xfrm>
              <a:off x="11325415" y="762701"/>
              <a:ext cx="182192" cy="634674"/>
              <a:chOff x="2121762" y="2323619"/>
              <a:chExt cx="200378" cy="825210"/>
            </a:xfrm>
          </p:grpSpPr>
          <p:sp>
            <p:nvSpPr>
              <p:cNvPr id="15" name="Isosceles Triangle 14">
                <a:extLst>
                  <a:ext uri="{FF2B5EF4-FFF2-40B4-BE49-F238E27FC236}">
                    <a16:creationId xmlns:a16="http://schemas.microsoft.com/office/drawing/2014/main" id="{9F98D393-E2FD-B907-8D44-77F1D78D5043}"/>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Rectangle 15">
                <a:extLst>
                  <a:ext uri="{FF2B5EF4-FFF2-40B4-BE49-F238E27FC236}">
                    <a16:creationId xmlns:a16="http://schemas.microsoft.com/office/drawing/2014/main" id="{DC88808F-98EB-C557-4356-5A40B579BA86}"/>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spTree>
  </p:cSld>
  <p:clrMapOvr>
    <a:masterClrMapping/>
  </p:clrMapOvr>
</p:sld>
</file>

<file path=ppt/theme/theme1.xml><?xml version="1.0" encoding="utf-8"?>
<a:theme xmlns:a="http://schemas.openxmlformats.org/drawingml/2006/main" name="1_Office Theme">
  <a:themeElements>
    <a:clrScheme name="CPCM">
      <a:dk1>
        <a:srgbClr val="000000"/>
      </a:dk1>
      <a:lt1>
        <a:srgbClr val="FFFFFF"/>
      </a:lt1>
      <a:dk2>
        <a:srgbClr val="406078"/>
      </a:dk2>
      <a:lt2>
        <a:srgbClr val="E7E6E6"/>
      </a:lt2>
      <a:accent1>
        <a:srgbClr val="954D84"/>
      </a:accent1>
      <a:accent2>
        <a:srgbClr val="B08BA1"/>
      </a:accent2>
      <a:accent3>
        <a:srgbClr val="8ACA84"/>
      </a:accent3>
      <a:accent4>
        <a:srgbClr val="1D8CC8"/>
      </a:accent4>
      <a:accent5>
        <a:srgbClr val="5FC6C5"/>
      </a:accent5>
      <a:accent6>
        <a:srgbClr val="8D9EAE"/>
      </a:accent6>
      <a:hlink>
        <a:srgbClr val="C190B1"/>
      </a:hlink>
      <a:folHlink>
        <a:srgbClr val="BFE0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10975</Words>
  <Application>Microsoft Office PowerPoint</Application>
  <PresentationFormat>Widescreen</PresentationFormat>
  <Paragraphs>1076</Paragraphs>
  <Slides>61</Slides>
  <Notes>61</Notes>
  <HiddenSlides>11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Garamond</vt:lpstr>
      <vt:lpstr>Helvetica Neue</vt:lpstr>
      <vt:lpstr>Arial</vt:lpstr>
      <vt:lpstr>Calibri</vt:lpstr>
      <vt:lpstr>Britannic Bold</vt:lpstr>
      <vt:lpstr>1_Office Theme</vt:lpstr>
      <vt:lpstr>PowerPoint Presentation</vt:lpstr>
      <vt:lpstr>PowerPoint Presentation</vt:lpstr>
      <vt:lpstr>PowerPoint Presentation</vt:lpstr>
      <vt:lpstr>PowerPoint Presentation</vt:lpstr>
      <vt:lpstr>PowerPoint Presentation</vt:lpstr>
      <vt:lpstr>PowerPoint Presentation</vt:lpstr>
      <vt:lpstr>Getting to know each other</vt:lpstr>
      <vt:lpstr>Learning agreement</vt:lpstr>
      <vt:lpstr>Participant workbook </vt:lpstr>
      <vt:lpstr>Training  aim</vt:lpstr>
      <vt:lpstr>Module 1 sessions</vt:lpstr>
      <vt:lpstr>Module 2 sessions</vt:lpstr>
      <vt:lpstr>Child Protection Minimum Standards</vt:lpstr>
      <vt:lpstr>Pre-training test</vt:lpstr>
      <vt:lpstr>PowerPoint Presentation</vt:lpstr>
      <vt:lpstr>Module aim</vt:lpstr>
      <vt:lpstr>Learning objectives</vt:lpstr>
      <vt:lpstr>Agenda</vt:lpstr>
      <vt:lpstr>Session 1 Introduction and definitions of UASC</vt:lpstr>
      <vt:lpstr>CPMS St 13: Unaccompanied and Separated Children (UASC)</vt:lpstr>
      <vt:lpstr>Defining Family Separation</vt:lpstr>
      <vt:lpstr>Key Definitions</vt:lpstr>
      <vt:lpstr>PowerPoint Presentation</vt:lpstr>
      <vt:lpstr>Unaccompanied or separated?</vt:lpstr>
      <vt:lpstr>Session closing</vt:lpstr>
      <vt:lpstr>Session 2 The causes and impact of family separation</vt:lpstr>
      <vt:lpstr>Causes of separation</vt:lpstr>
      <vt:lpstr>Causes of separation</vt:lpstr>
      <vt:lpstr>PowerPoint Presentation</vt:lpstr>
      <vt:lpstr>  Possible impact and risks of separation </vt:lpstr>
      <vt:lpstr>Secondary separation</vt:lpstr>
      <vt:lpstr>Causes of separation</vt:lpstr>
      <vt:lpstr>PowerPoint Presentation</vt:lpstr>
      <vt:lpstr>PowerPoint Presentation</vt:lpstr>
      <vt:lpstr>PowerPoint Presentation</vt:lpstr>
      <vt:lpstr>The national system and the role of caseworkers </vt:lpstr>
      <vt:lpstr>PowerPoint Presentation</vt:lpstr>
      <vt:lpstr>Key learning points</vt:lpstr>
      <vt:lpstr>Session 3 Understanding norms and practices regarding UASC</vt:lpstr>
      <vt:lpstr>Perceptions of childhood</vt:lpstr>
      <vt:lpstr>Do No Harm and the Best Interests of the Child</vt:lpstr>
      <vt:lpstr>Societal and cultural influences on the care of children</vt:lpstr>
      <vt:lpstr>Applying a socio-ecological approach</vt:lpstr>
      <vt:lpstr>Key learning points</vt:lpstr>
      <vt:lpstr>Session 4 Understanding policies and practices regarding UASC and the role of authorities and key stakeholders </vt:lpstr>
      <vt:lpstr>International legislation </vt:lpstr>
      <vt:lpstr>The Convention on the Rights of the Child (CRC), 1989</vt:lpstr>
      <vt:lpstr>National legislation, policies and practices relating to UASC</vt:lpstr>
      <vt:lpstr>PowerPoint Presentation</vt:lpstr>
      <vt:lpstr>Steps in decision making for UASC </vt:lpstr>
      <vt:lpstr>PowerPoint Presentation</vt:lpstr>
      <vt:lpstr>Key learning points</vt:lpstr>
      <vt:lpstr>Session 5 An overview of UASC programming and coordination</vt:lpstr>
      <vt:lpstr>The building blocks of a UASC program</vt:lpstr>
      <vt:lpstr>Overview of the support available for UASC</vt:lpstr>
      <vt:lpstr>The role of the caseworker</vt:lpstr>
      <vt:lpstr>PowerPoint Presentation</vt:lpstr>
      <vt:lpstr>Key learning points</vt:lpstr>
      <vt:lpstr>Closing session</vt:lpstr>
      <vt:lpstr>Recap</vt:lpstr>
      <vt:lpstr>End of Module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Ilse Van der Straeten</cp:lastModifiedBy>
  <cp:revision>474</cp:revision>
  <cp:lastPrinted>2023-02-16T02:18:31Z</cp:lastPrinted>
  <dcterms:created xsi:type="dcterms:W3CDTF">2017-12-20T18:51:03Z</dcterms:created>
  <dcterms:modified xsi:type="dcterms:W3CDTF">2023-05-26T12:27:24Z</dcterms:modified>
</cp:coreProperties>
</file>