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89" r:id="rId3"/>
    <p:sldId id="290" r:id="rId4"/>
    <p:sldId id="295" r:id="rId5"/>
    <p:sldId id="293" r:id="rId6"/>
    <p:sldId id="292" r:id="rId7"/>
    <p:sldId id="296" r:id="rId8"/>
    <p:sldId id="294" r:id="rId9"/>
    <p:sldId id="297" r:id="rId10"/>
    <p:sldId id="313" r:id="rId11"/>
    <p:sldId id="300" r:id="rId12"/>
    <p:sldId id="299" r:id="rId13"/>
    <p:sldId id="314" r:id="rId14"/>
    <p:sldId id="302" r:id="rId15"/>
    <p:sldId id="275" r:id="rId16"/>
    <p:sldId id="303" r:id="rId17"/>
    <p:sldId id="304" r:id="rId18"/>
    <p:sldId id="311" r:id="rId19"/>
    <p:sldId id="312" r:id="rId20"/>
    <p:sldId id="305" r:id="rId21"/>
    <p:sldId id="306" r:id="rId22"/>
    <p:sldId id="307" r:id="rId23"/>
    <p:sldId id="308" r:id="rId24"/>
    <p:sldId id="309" r:id="rId25"/>
    <p:sldId id="315" r:id="rId26"/>
    <p:sldId id="286" r:id="rId27"/>
    <p:sldId id="291" r:id="rId28"/>
    <p:sldId id="288" r:id="rId29"/>
  </p:sldIdLst>
  <p:sldSz cx="6858000" cy="9906000" type="A4"/>
  <p:notesSz cx="6858000" cy="9525000"/>
  <p:embeddedFontLst>
    <p:embeddedFont>
      <p:font typeface="Calibri" panose="020F0502020204030204" pitchFamily="3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3sVjWvCT+KLO7/4v3OEPTENYN0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A07B6-BF5F-44A6-85E6-08AB19FB53F0}" v="271" dt="2023-02-16T04:20:51.456"/>
    <p1510:client id="{CE68D48D-1B19-43C0-B944-65166A298EFA}" v="30" dt="2023-03-08T15:40:14.787"/>
    <p1510:client id="{D4D076DD-5DEF-44EF-9761-AB5AFC15EAB8}" v="381" dt="2023-03-09T13:08:43.423"/>
  </p1510:revLst>
</p1510:revInfo>
</file>

<file path=ppt/tableStyles.xml><?xml version="1.0" encoding="utf-8"?>
<a:tblStyleLst xmlns:a="http://schemas.openxmlformats.org/drawingml/2006/main" def="{A314E755-B2AA-4937-9A26-76DDAAFDEC49}">
  <a:tblStyle styleId="{A314E755-B2AA-4937-9A26-76DDAAFDEC4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8" d="100"/>
          <a:sy n="48" d="100"/>
        </p:scale>
        <p:origin x="214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56" Type="http://schemas.microsoft.com/office/2016/11/relationships/changesInfo" Target="changesInfos/changesInfo1.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4D076DD-5DEF-44EF-9761-AB5AFC15EAB8}"/>
    <pc:docChg chg="modSld">
      <pc:chgData name="" userId="" providerId="" clId="Web-{D4D076DD-5DEF-44EF-9761-AB5AFC15EAB8}" dt="2023-03-09T12:16:23.599" v="1" actId="20577"/>
      <pc:docMkLst>
        <pc:docMk/>
      </pc:docMkLst>
      <pc:sldChg chg="modSp">
        <pc:chgData name="" userId="" providerId="" clId="Web-{D4D076DD-5DEF-44EF-9761-AB5AFC15EAB8}" dt="2023-03-09T12:16:23.599" v="1" actId="20577"/>
        <pc:sldMkLst>
          <pc:docMk/>
          <pc:sldMk cId="1222793546" sldId="312"/>
        </pc:sldMkLst>
        <pc:spChg chg="mod">
          <ac:chgData name="" userId="" providerId="" clId="Web-{D4D076DD-5DEF-44EF-9761-AB5AFC15EAB8}" dt="2023-03-09T12:16:23.599" v="1" actId="20577"/>
          <ac:spMkLst>
            <pc:docMk/>
            <pc:sldMk cId="1222793546" sldId="312"/>
            <ac:spMk id="3" creationId="{03E0C8F5-4F14-24AA-72DF-9BC26F1D80CC}"/>
          </ac:spMkLst>
        </pc:spChg>
      </pc:sldChg>
    </pc:docChg>
  </pc:docChgLst>
  <pc:docChgLst>
    <pc:chgData name="Crystal Stewart" userId="GKZZVnRSUXtTMPrb39Zri5wg64SiJQpaNi8UeT9rgak=" providerId="None" clId="Web-{CE68D48D-1B19-43C0-B944-65166A298EFA}"/>
    <pc:docChg chg="modSld">
      <pc:chgData name="Crystal Stewart" userId="GKZZVnRSUXtTMPrb39Zri5wg64SiJQpaNi8UeT9rgak=" providerId="None" clId="Web-{CE68D48D-1B19-43C0-B944-65166A298EFA}" dt="2023-03-08T15:40:10.475" v="22"/>
      <pc:docMkLst>
        <pc:docMk/>
      </pc:docMkLst>
      <pc:sldChg chg="modSp">
        <pc:chgData name="Crystal Stewart" userId="GKZZVnRSUXtTMPrb39Zri5wg64SiJQpaNi8UeT9rgak=" providerId="None" clId="Web-{CE68D48D-1B19-43C0-B944-65166A298EFA}" dt="2023-03-08T15:19:13.830" v="1" actId="20577"/>
        <pc:sldMkLst>
          <pc:docMk/>
          <pc:sldMk cId="1275103224" sldId="290"/>
        </pc:sldMkLst>
        <pc:spChg chg="mod">
          <ac:chgData name="Crystal Stewart" userId="GKZZVnRSUXtTMPrb39Zri5wg64SiJQpaNi8UeT9rgak=" providerId="None" clId="Web-{CE68D48D-1B19-43C0-B944-65166A298EFA}" dt="2023-03-08T15:19:13.830" v="1" actId="20577"/>
          <ac:spMkLst>
            <pc:docMk/>
            <pc:sldMk cId="1275103224" sldId="290"/>
            <ac:spMk id="42" creationId="{5AA1BADC-E184-DF92-BD74-C0CA716446E3}"/>
          </ac:spMkLst>
        </pc:spChg>
      </pc:sldChg>
      <pc:sldChg chg="modSp">
        <pc:chgData name="Crystal Stewart" userId="GKZZVnRSUXtTMPrb39Zri5wg64SiJQpaNi8UeT9rgak=" providerId="None" clId="Web-{CE68D48D-1B19-43C0-B944-65166A298EFA}" dt="2023-03-08T15:21:29.913" v="6" actId="20577"/>
        <pc:sldMkLst>
          <pc:docMk/>
          <pc:sldMk cId="4254421133" sldId="291"/>
        </pc:sldMkLst>
        <pc:spChg chg="mod">
          <ac:chgData name="Crystal Stewart" userId="GKZZVnRSUXtTMPrb39Zri5wg64SiJQpaNi8UeT9rgak=" providerId="None" clId="Web-{CE68D48D-1B19-43C0-B944-65166A298EFA}" dt="2023-03-08T15:21:29.913" v="6" actId="20577"/>
          <ac:spMkLst>
            <pc:docMk/>
            <pc:sldMk cId="4254421133" sldId="291"/>
            <ac:spMk id="2" creationId="{E1D9DF82-80A7-FF68-62D6-5882808C834D}"/>
          </ac:spMkLst>
        </pc:spChg>
      </pc:sldChg>
      <pc:sldChg chg="modSp">
        <pc:chgData name="Crystal Stewart" userId="GKZZVnRSUXtTMPrb39Zri5wg64SiJQpaNi8UeT9rgak=" providerId="None" clId="Web-{CE68D48D-1B19-43C0-B944-65166A298EFA}" dt="2023-03-08T15:40:10.475" v="22"/>
        <pc:sldMkLst>
          <pc:docMk/>
          <pc:sldMk cId="305188542" sldId="296"/>
        </pc:sldMkLst>
        <pc:graphicFrameChg chg="mod modGraphic">
          <ac:chgData name="Crystal Stewart" userId="GKZZVnRSUXtTMPrb39Zri5wg64SiJQpaNi8UeT9rgak=" providerId="None" clId="Web-{CE68D48D-1B19-43C0-B944-65166A298EFA}" dt="2023-03-08T15:40:10.475" v="22"/>
          <ac:graphicFrameMkLst>
            <pc:docMk/>
            <pc:sldMk cId="305188542" sldId="296"/>
            <ac:graphicFrameMk id="40" creationId="{8F48798A-9EDC-A1AB-9D6F-36C464FA4812}"/>
          </ac:graphicFrameMkLst>
        </pc:graphicFrameChg>
      </pc:sldChg>
    </pc:docChg>
  </pc:docChgLst>
  <pc:docChgLst>
    <pc:chgData name="Crystal Stewart" userId="GKZZVnRSUXtTMPrb39Zri5wg64SiJQpaNi8UeT9rgak=" providerId="None" clId="Web-{D4D076DD-5DEF-44EF-9761-AB5AFC15EAB8}"/>
    <pc:docChg chg="addSld delSld modSld">
      <pc:chgData name="Crystal Stewart" userId="GKZZVnRSUXtTMPrb39Zri5wg64SiJQpaNi8UeT9rgak=" providerId="None" clId="Web-{D4D076DD-5DEF-44EF-9761-AB5AFC15EAB8}" dt="2023-03-09T13:08:43.423" v="30"/>
      <pc:docMkLst>
        <pc:docMk/>
      </pc:docMkLst>
      <pc:sldChg chg="addSp">
        <pc:chgData name="Crystal Stewart" userId="GKZZVnRSUXtTMPrb39Zri5wg64SiJQpaNi8UeT9rgak=" providerId="None" clId="Web-{D4D076DD-5DEF-44EF-9761-AB5AFC15EAB8}" dt="2023-03-09T13:07:01.857" v="0"/>
        <pc:sldMkLst>
          <pc:docMk/>
          <pc:sldMk cId="2910636470" sldId="309"/>
        </pc:sldMkLst>
        <pc:spChg chg="add">
          <ac:chgData name="Crystal Stewart" userId="GKZZVnRSUXtTMPrb39Zri5wg64SiJQpaNi8UeT9rgak=" providerId="None" clId="Web-{D4D076DD-5DEF-44EF-9761-AB5AFC15EAB8}" dt="2023-03-09T13:07:01.857" v="0"/>
          <ac:spMkLst>
            <pc:docMk/>
            <pc:sldMk cId="2910636470" sldId="309"/>
            <ac:spMk id="4" creationId="{2449FD0F-70BB-07A1-2956-87F88668782F}"/>
          </ac:spMkLst>
        </pc:spChg>
      </pc:sldChg>
      <pc:sldChg chg="del">
        <pc:chgData name="Crystal Stewart" userId="GKZZVnRSUXtTMPrb39Zri5wg64SiJQpaNi8UeT9rgak=" providerId="None" clId="Web-{D4D076DD-5DEF-44EF-9761-AB5AFC15EAB8}" dt="2023-03-09T13:08:43.423" v="30"/>
        <pc:sldMkLst>
          <pc:docMk/>
          <pc:sldMk cId="3280346458" sldId="310"/>
        </pc:sldMkLst>
      </pc:sldChg>
      <pc:sldChg chg="modSp add replId">
        <pc:chgData name="Crystal Stewart" userId="GKZZVnRSUXtTMPrb39Zri5wg64SiJQpaNi8UeT9rgak=" providerId="None" clId="Web-{D4D076DD-5DEF-44EF-9761-AB5AFC15EAB8}" dt="2023-03-09T13:08:29.157" v="29" actId="20577"/>
        <pc:sldMkLst>
          <pc:docMk/>
          <pc:sldMk cId="3945322860" sldId="315"/>
        </pc:sldMkLst>
        <pc:spChg chg="mod">
          <ac:chgData name="Crystal Stewart" userId="GKZZVnRSUXtTMPrb39Zri5wg64SiJQpaNi8UeT9rgak=" providerId="None" clId="Web-{D4D076DD-5DEF-44EF-9761-AB5AFC15EAB8}" dt="2023-03-09T13:08:29.157" v="29" actId="20577"/>
          <ac:spMkLst>
            <pc:docMk/>
            <pc:sldMk cId="3945322860" sldId="315"/>
            <ac:spMk id="4" creationId="{CC7395B3-A36E-C6F7-581B-291814E73BE6}"/>
          </ac:spMkLst>
        </pc:spChg>
      </pc:sldChg>
    </pc:docChg>
  </pc:docChgLst>
  <pc:docChgLst>
    <pc:chgData name="Crystal Stewart" clId="Web-{D4D076DD-5DEF-44EF-9761-AB5AFC15EAB8}"/>
    <pc:docChg chg="modSld">
      <pc:chgData name="Crystal Stewart" userId="" providerId="" clId="Web-{D4D076DD-5DEF-44EF-9761-AB5AFC15EAB8}" dt="2023-03-09T12:49:13.756" v="172" actId="20577"/>
      <pc:docMkLst>
        <pc:docMk/>
      </pc:docMkLst>
      <pc:sldChg chg="modSp">
        <pc:chgData name="Crystal Stewart" userId="" providerId="" clId="Web-{D4D076DD-5DEF-44EF-9761-AB5AFC15EAB8}" dt="2023-03-08T20:57:26.188" v="78" actId="20577"/>
        <pc:sldMkLst>
          <pc:docMk/>
          <pc:sldMk cId="0" sldId="275"/>
        </pc:sldMkLst>
        <pc:spChg chg="mod">
          <ac:chgData name="Crystal Stewart" userId="" providerId="" clId="Web-{D4D076DD-5DEF-44EF-9761-AB5AFC15EAB8}" dt="2023-03-08T20:57:26.188" v="78" actId="20577"/>
          <ac:spMkLst>
            <pc:docMk/>
            <pc:sldMk cId="0" sldId="275"/>
            <ac:spMk id="2" creationId="{1664DE7C-FC16-3321-DDFC-BA8827F0F16C}"/>
          </ac:spMkLst>
        </pc:spChg>
      </pc:sldChg>
      <pc:sldChg chg="addSp delSp modSp">
        <pc:chgData name="Crystal Stewart" userId="" providerId="" clId="Web-{D4D076DD-5DEF-44EF-9761-AB5AFC15EAB8}" dt="2023-03-08T20:21:07.120" v="39" actId="20577"/>
        <pc:sldMkLst>
          <pc:docMk/>
          <pc:sldMk cId="305188542" sldId="296"/>
        </pc:sldMkLst>
        <pc:spChg chg="add del mod">
          <ac:chgData name="Crystal Stewart" userId="" providerId="" clId="Web-{D4D076DD-5DEF-44EF-9761-AB5AFC15EAB8}" dt="2023-03-08T20:18:00.661" v="13"/>
          <ac:spMkLst>
            <pc:docMk/>
            <pc:sldMk cId="305188542" sldId="296"/>
            <ac:spMk id="4" creationId="{AE81560D-A776-2A57-F0EE-BA7B7F49CA84}"/>
          </ac:spMkLst>
        </pc:spChg>
        <pc:spChg chg="add del mod">
          <ac:chgData name="Crystal Stewart" userId="" providerId="" clId="Web-{D4D076DD-5DEF-44EF-9761-AB5AFC15EAB8}" dt="2023-03-08T20:18:46.443" v="15"/>
          <ac:spMkLst>
            <pc:docMk/>
            <pc:sldMk cId="305188542" sldId="296"/>
            <ac:spMk id="5" creationId="{47223F8E-4DD9-650B-64AB-D833FF057057}"/>
          </ac:spMkLst>
        </pc:spChg>
        <pc:spChg chg="add del">
          <ac:chgData name="Crystal Stewart" userId="" providerId="" clId="Web-{D4D076DD-5DEF-44EF-9761-AB5AFC15EAB8}" dt="2023-03-08T20:17:47.004" v="9"/>
          <ac:spMkLst>
            <pc:docMk/>
            <pc:sldMk cId="305188542" sldId="296"/>
            <ac:spMk id="6" creationId="{853E7A40-091A-4318-1A65-F89272E63A16}"/>
          </ac:spMkLst>
        </pc:spChg>
        <pc:spChg chg="add del mod">
          <ac:chgData name="Crystal Stewart" userId="" providerId="" clId="Web-{D4D076DD-5DEF-44EF-9761-AB5AFC15EAB8}" dt="2023-03-08T20:17:55.692" v="12"/>
          <ac:spMkLst>
            <pc:docMk/>
            <pc:sldMk cId="305188542" sldId="296"/>
            <ac:spMk id="7" creationId="{FEDD5B49-7C8A-9BF7-4F36-EC0E812B2B9E}"/>
          </ac:spMkLst>
        </pc:spChg>
        <pc:spChg chg="add mod">
          <ac:chgData name="Crystal Stewart" userId="" providerId="" clId="Web-{D4D076DD-5DEF-44EF-9761-AB5AFC15EAB8}" dt="2023-03-08T20:21:07.120" v="39" actId="20577"/>
          <ac:spMkLst>
            <pc:docMk/>
            <pc:sldMk cId="305188542" sldId="296"/>
            <ac:spMk id="8" creationId="{C9883A1E-8C6B-C37E-1928-3419A62D8341}"/>
          </ac:spMkLst>
        </pc:spChg>
      </pc:sldChg>
      <pc:sldChg chg="addSp delSp modSp">
        <pc:chgData name="Crystal Stewart" userId="" providerId="" clId="Web-{D4D076DD-5DEF-44EF-9761-AB5AFC15EAB8}" dt="2023-03-08T20:24:39.033" v="72" actId="20577"/>
        <pc:sldMkLst>
          <pc:docMk/>
          <pc:sldMk cId="3565741055" sldId="297"/>
        </pc:sldMkLst>
        <pc:spChg chg="add del">
          <ac:chgData name="Crystal Stewart" userId="" providerId="" clId="Web-{D4D076DD-5DEF-44EF-9761-AB5AFC15EAB8}" dt="2023-03-08T20:22:37.794" v="41"/>
          <ac:spMkLst>
            <pc:docMk/>
            <pc:sldMk cId="3565741055" sldId="297"/>
            <ac:spMk id="3" creationId="{55513E0C-9773-4326-14DD-C6F1D0BDF82C}"/>
          </ac:spMkLst>
        </pc:spChg>
        <pc:spChg chg="add mod">
          <ac:chgData name="Crystal Stewart" userId="" providerId="" clId="Web-{D4D076DD-5DEF-44EF-9761-AB5AFC15EAB8}" dt="2023-03-08T20:23:51.625" v="51" actId="1076"/>
          <ac:spMkLst>
            <pc:docMk/>
            <pc:sldMk cId="3565741055" sldId="297"/>
            <ac:spMk id="4" creationId="{55513E0C-9773-4326-14DD-C6F1D0BDF82C}"/>
          </ac:spMkLst>
        </pc:spChg>
        <pc:spChg chg="mod">
          <ac:chgData name="Crystal Stewart" userId="" providerId="" clId="Web-{D4D076DD-5DEF-44EF-9761-AB5AFC15EAB8}" dt="2023-03-08T20:23:16.811" v="42" actId="20577"/>
          <ac:spMkLst>
            <pc:docMk/>
            <pc:sldMk cId="3565741055" sldId="297"/>
            <ac:spMk id="13" creationId="{889AA28E-0CF3-DA8D-1AC5-4218B4966AF7}"/>
          </ac:spMkLst>
        </pc:spChg>
        <pc:spChg chg="mod">
          <ac:chgData name="Crystal Stewart" userId="" providerId="" clId="Web-{D4D076DD-5DEF-44EF-9761-AB5AFC15EAB8}" dt="2023-03-08T20:24:39.033" v="72" actId="20577"/>
          <ac:spMkLst>
            <pc:docMk/>
            <pc:sldMk cId="3565741055" sldId="297"/>
            <ac:spMk id="15" creationId="{50B4E8DD-23D2-7973-17B1-6C0F717D265F}"/>
          </ac:spMkLst>
        </pc:spChg>
      </pc:sldChg>
      <pc:sldChg chg="modSp">
        <pc:chgData name="Crystal Stewart" userId="" providerId="" clId="Web-{D4D076DD-5DEF-44EF-9761-AB5AFC15EAB8}" dt="2023-03-09T12:17:13.554" v="102" actId="14100"/>
        <pc:sldMkLst>
          <pc:docMk/>
          <pc:sldMk cId="3143209469" sldId="299"/>
        </pc:sldMkLst>
        <pc:spChg chg="mod">
          <ac:chgData name="Crystal Stewart" userId="" providerId="" clId="Web-{D4D076DD-5DEF-44EF-9761-AB5AFC15EAB8}" dt="2023-03-09T12:17:13.554" v="102" actId="14100"/>
          <ac:spMkLst>
            <pc:docMk/>
            <pc:sldMk cId="3143209469" sldId="299"/>
            <ac:spMk id="23" creationId="{3F9D4550-12AB-26E1-89FA-BD0426AADA41}"/>
          </ac:spMkLst>
        </pc:spChg>
      </pc:sldChg>
      <pc:sldChg chg="modSp">
        <pc:chgData name="Crystal Stewart" userId="" providerId="" clId="Web-{D4D076DD-5DEF-44EF-9761-AB5AFC15EAB8}" dt="2023-03-09T12:38:01.718" v="128" actId="1076"/>
        <pc:sldMkLst>
          <pc:docMk/>
          <pc:sldMk cId="99869457" sldId="302"/>
        </pc:sldMkLst>
        <pc:spChg chg="mod">
          <ac:chgData name="Crystal Stewart" userId="" providerId="" clId="Web-{D4D076DD-5DEF-44EF-9761-AB5AFC15EAB8}" dt="2023-03-09T12:37:32.029" v="127" actId="20577"/>
          <ac:spMkLst>
            <pc:docMk/>
            <pc:sldMk cId="99869457" sldId="302"/>
            <ac:spMk id="2" creationId="{9C123385-9A1D-F5A2-D61C-512B690D32B5}"/>
          </ac:spMkLst>
        </pc:spChg>
        <pc:spChg chg="mod">
          <ac:chgData name="Crystal Stewart" userId="" providerId="" clId="Web-{D4D076DD-5DEF-44EF-9761-AB5AFC15EAB8}" dt="2023-03-09T12:37:11.450" v="110" actId="20577"/>
          <ac:spMkLst>
            <pc:docMk/>
            <pc:sldMk cId="99869457" sldId="302"/>
            <ac:spMk id="17" creationId="{B592193B-59FD-99DD-6B7C-4926672E43D5}"/>
          </ac:spMkLst>
        </pc:spChg>
        <pc:spChg chg="mod">
          <ac:chgData name="Crystal Stewart" userId="" providerId="" clId="Web-{D4D076DD-5DEF-44EF-9761-AB5AFC15EAB8}" dt="2023-03-09T12:38:01.718" v="128" actId="1076"/>
          <ac:spMkLst>
            <pc:docMk/>
            <pc:sldMk cId="99869457" sldId="302"/>
            <ac:spMk id="23" creationId="{CC818228-1C36-0483-91E9-AD4D7C9A6DCE}"/>
          </ac:spMkLst>
        </pc:spChg>
      </pc:sldChg>
      <pc:sldChg chg="modSp">
        <pc:chgData name="Crystal Stewart" userId="" providerId="" clId="Web-{D4D076DD-5DEF-44EF-9761-AB5AFC15EAB8}" dt="2023-03-09T12:49:13.756" v="172" actId="20577"/>
        <pc:sldMkLst>
          <pc:docMk/>
          <pc:sldMk cId="2617736018" sldId="308"/>
        </pc:sldMkLst>
        <pc:spChg chg="mod">
          <ac:chgData name="Crystal Stewart" userId="" providerId="" clId="Web-{D4D076DD-5DEF-44EF-9761-AB5AFC15EAB8}" dt="2023-03-09T12:49:13.756" v="172" actId="20577"/>
          <ac:spMkLst>
            <pc:docMk/>
            <pc:sldMk cId="2617736018" sldId="308"/>
            <ac:spMk id="4" creationId="{CC7395B3-A36E-C6F7-581B-291814E73BE6}"/>
          </ac:spMkLst>
        </pc:spChg>
        <pc:spChg chg="mod">
          <ac:chgData name="Crystal Stewart" userId="" providerId="" clId="Web-{D4D076DD-5DEF-44EF-9761-AB5AFC15EAB8}" dt="2023-03-09T12:49:00.130" v="142" actId="20577"/>
          <ac:spMkLst>
            <pc:docMk/>
            <pc:sldMk cId="2617736018" sldId="308"/>
            <ac:spMk id="13" creationId="{889AA28E-0CF3-DA8D-1AC5-4218B4966AF7}"/>
          </ac:spMkLst>
        </pc:spChg>
      </pc:sldChg>
      <pc:sldChg chg="modSp">
        <pc:chgData name="Crystal Stewart" userId="" providerId="" clId="Web-{D4D076DD-5DEF-44EF-9761-AB5AFC15EAB8}" dt="2023-03-08T20:57:56.377" v="85" actId="20577"/>
        <pc:sldMkLst>
          <pc:docMk/>
          <pc:sldMk cId="1222793546" sldId="312"/>
        </pc:sldMkLst>
        <pc:spChg chg="mod">
          <ac:chgData name="Crystal Stewart" userId="" providerId="" clId="Web-{D4D076DD-5DEF-44EF-9761-AB5AFC15EAB8}" dt="2023-03-08T20:57:56.377" v="85" actId="20577"/>
          <ac:spMkLst>
            <pc:docMk/>
            <pc:sldMk cId="1222793546" sldId="312"/>
            <ac:spMk id="3" creationId="{03E0C8F5-4F14-24AA-72DF-9BC26F1D80CC}"/>
          </ac:spMkLst>
        </pc:spChg>
      </pc:sldChg>
      <pc:sldChg chg="modSp">
        <pc:chgData name="Crystal Stewart" userId="" providerId="" clId="Web-{D4D076DD-5DEF-44EF-9761-AB5AFC15EAB8}" dt="2023-03-08T20:32:46.845" v="73" actId="20577"/>
        <pc:sldMkLst>
          <pc:docMk/>
          <pc:sldMk cId="2391012113" sldId="313"/>
        </pc:sldMkLst>
        <pc:spChg chg="mod">
          <ac:chgData name="Crystal Stewart" userId="" providerId="" clId="Web-{D4D076DD-5DEF-44EF-9761-AB5AFC15EAB8}" dt="2023-03-08T20:32:46.845" v="73" actId="20577"/>
          <ac:spMkLst>
            <pc:docMk/>
            <pc:sldMk cId="2391012113" sldId="313"/>
            <ac:spMk id="4" creationId="{4D920A60-96CD-A299-DFEE-F60259C21A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779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7790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583906"/>
            <a:ext cx="5486400" cy="375046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047097"/>
            <a:ext cx="2971800" cy="47790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9047097"/>
            <a:ext cx="2971800" cy="47790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9" name="Google Shape;429;p20: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1: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8" name="Google Shape;628;p31: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3:notes"/>
          <p:cNvSpPr txBox="1">
            <a:spLocks noGrp="1"/>
          </p:cNvSpPr>
          <p:nvPr>
            <p:ph type="body" idx="1"/>
          </p:nvPr>
        </p:nvSpPr>
        <p:spPr>
          <a:xfrm>
            <a:off x="685800" y="4583906"/>
            <a:ext cx="5486400" cy="37504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3" name="Google Shape;663;p33:notes"/>
          <p:cNvSpPr>
            <a:spLocks noGrp="1" noRot="1" noChangeAspect="1"/>
          </p:cNvSpPr>
          <p:nvPr>
            <p:ph type="sldImg" idx="2"/>
          </p:nvPr>
        </p:nvSpPr>
        <p:spPr>
          <a:xfrm>
            <a:off x="2317750" y="1190625"/>
            <a:ext cx="2222500" cy="32146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5"/>
        <p:cNvGrpSpPr/>
        <p:nvPr/>
      </p:nvGrpSpPr>
      <p:grpSpPr>
        <a:xfrm>
          <a:off x="0" y="0"/>
          <a:ext cx="0" cy="0"/>
          <a:chOff x="0" y="0"/>
          <a:chExt cx="0" cy="0"/>
        </a:xfrm>
      </p:grpSpPr>
      <p:sp>
        <p:nvSpPr>
          <p:cNvPr id="2" name="Rectangle 1">
            <a:extLst>
              <a:ext uri="{FF2B5EF4-FFF2-40B4-BE49-F238E27FC236}">
                <a16:creationId xmlns:a16="http://schemas.microsoft.com/office/drawing/2014/main" id="{38FB1749-37EA-2FD9-8E5F-3F513770EDA9}"/>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2915543" y="1426283"/>
            <a:ext cx="3471863" cy="7039681"/>
          </a:xfrm>
          <a:prstGeom prst="rect">
            <a:avLst/>
          </a:prstGeom>
          <a:noFill/>
          <a:ln>
            <a:noFill/>
          </a:ln>
        </p:spPr>
      </p:sp>
      <p:sp>
        <p:nvSpPr>
          <p:cNvPr id="68" name="Google Shape;68;p4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4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4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4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4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4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4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4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4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4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4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42"/>
          <p:cNvSpPr/>
          <p:nvPr/>
        </p:nvSpPr>
        <p:spPr>
          <a:xfrm>
            <a:off x="335817" y="9332516"/>
            <a:ext cx="284734" cy="327800"/>
          </a:xfrm>
          <a:prstGeom prst="rect">
            <a:avLst/>
          </a:prstGeom>
          <a:noFill/>
          <a:ln>
            <a:noFill/>
          </a:ln>
        </p:spPr>
      </p:sp>
      <p:pic>
        <p:nvPicPr>
          <p:cNvPr id="4" name="Picture 3">
            <a:extLst>
              <a:ext uri="{FF2B5EF4-FFF2-40B4-BE49-F238E27FC236}">
                <a16:creationId xmlns:a16="http://schemas.microsoft.com/office/drawing/2014/main" id="{9D58F8AA-AECC-5C52-6209-CFBE1E0AD1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5" name="Rectangle 4">
            <a:extLst>
              <a:ext uri="{FF2B5EF4-FFF2-40B4-BE49-F238E27FC236}">
                <a16:creationId xmlns:a16="http://schemas.microsoft.com/office/drawing/2014/main" id="{FC7A34FF-EABC-D31B-D3D0-8293F76739DB}"/>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3: </a:t>
            </a:r>
            <a:r>
              <a:rPr lang="en-US" sz="900" b="1" dirty="0">
                <a:solidFill>
                  <a:schemeClr val="tx1">
                    <a:lumMod val="50000"/>
                    <a:lumOff val="50000"/>
                  </a:schemeClr>
                </a:solidFill>
                <a:latin typeface="Calibri"/>
                <a:ea typeface="Calibri"/>
                <a:cs typeface="Calibri"/>
                <a:sym typeface="Calibri"/>
              </a:rPr>
              <a:t>UASC</a:t>
            </a:r>
            <a:r>
              <a:rPr lang="en-US" sz="900" b="0" dirty="0">
                <a:solidFill>
                  <a:schemeClr val="tx1">
                    <a:lumMod val="50000"/>
                    <a:lumOff val="50000"/>
                  </a:schemeClr>
                </a:solidFill>
                <a:latin typeface="Calibri"/>
                <a:ea typeface="Calibri"/>
                <a:cs typeface="Calibri"/>
                <a:sym typeface="Calibri"/>
              </a:rPr>
              <a:t> Module 1: </a:t>
            </a:r>
            <a:r>
              <a:rPr lang="en-US" sz="900" b="1" dirty="0">
                <a:solidFill>
                  <a:schemeClr val="tx1">
                    <a:lumMod val="50000"/>
                    <a:lumOff val="50000"/>
                  </a:schemeClr>
                </a:solidFill>
                <a:latin typeface="Calibri"/>
                <a:ea typeface="Calibri"/>
                <a:cs typeface="Calibri"/>
                <a:sym typeface="Calibri"/>
              </a:rPr>
              <a:t>Understanding the Causes, Impact and Risks of Family Separation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960A88A-AD97-8E36-0C33-4B9FF43C189F}"/>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4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4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alliancecpha.org/en/system/tdf/library/attachments/cpha012_-_ftr_and_covid_19_v2.pdf?file=1&amp;type=node&amp;id=44698"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684708" y="5497370"/>
            <a:ext cx="5488582"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dk2"/>
                </a:solidFill>
                <a:latin typeface="Garamond"/>
                <a:ea typeface="Garamond"/>
                <a:cs typeface="Garamond"/>
                <a:sym typeface="Garamond"/>
              </a:rPr>
              <a:t>LEVEL 3 Child Protection Case Management - UASC</a:t>
            </a:r>
          </a:p>
          <a:p>
            <a:pPr marL="0" marR="0" lvl="0" indent="0" algn="ctr" rtl="0">
              <a:spcBef>
                <a:spcPts val="0"/>
              </a:spcBef>
              <a:spcAft>
                <a:spcPts val="0"/>
              </a:spcAft>
              <a:buNone/>
            </a:pPr>
            <a:r>
              <a:rPr lang="en-US" sz="2400" b="1" dirty="0">
                <a:solidFill>
                  <a:schemeClr val="dk2"/>
                </a:solidFill>
                <a:latin typeface="Garamond"/>
                <a:ea typeface="Garamond"/>
                <a:cs typeface="Garamond"/>
                <a:sym typeface="Garamond"/>
              </a:rPr>
              <a:t>MODULE 1</a:t>
            </a:r>
            <a:endParaRPr lang="en-US" sz="24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endParaRPr lang="en-US" sz="32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n-US" sz="3600" b="1" i="0" u="none" strike="noStrike" cap="none" dirty="0">
                <a:solidFill>
                  <a:schemeClr val="dk2"/>
                </a:solidFill>
                <a:latin typeface="Garamond"/>
                <a:ea typeface="Garamond"/>
                <a:cs typeface="Garamond"/>
                <a:sym typeface="Garamond"/>
              </a:rPr>
              <a:t>Understanding the Causes, Impact and Risks of Family Separation</a:t>
            </a:r>
            <a:endParaRPr lang="en-US" sz="1200" dirty="0"/>
          </a:p>
        </p:txBody>
      </p:sp>
      <p:pic>
        <p:nvPicPr>
          <p:cNvPr id="90" name="Google Shape;90;p1"/>
          <p:cNvPicPr preferRelativeResize="0"/>
          <p:nvPr/>
        </p:nvPicPr>
        <p:blipFill rotWithShape="1">
          <a:blip r:embed="rId3">
            <a:alphaModFix/>
          </a:blip>
          <a:srcRect l="-2325" t="-858" b="-2501"/>
          <a:stretch/>
        </p:blipFill>
        <p:spPr>
          <a:xfrm>
            <a:off x="4498254" y="9018739"/>
            <a:ext cx="2114099" cy="626301"/>
          </a:xfrm>
          <a:prstGeom prst="rect">
            <a:avLst/>
          </a:prstGeom>
          <a:noFill/>
          <a:ln>
            <a:noFill/>
          </a:ln>
        </p:spPr>
      </p:pic>
      <p:pic>
        <p:nvPicPr>
          <p:cNvPr id="2" name="Picture 1" descr="Icon&#10;&#10;Description automatically generated">
            <a:extLst>
              <a:ext uri="{FF2B5EF4-FFF2-40B4-BE49-F238E27FC236}">
                <a16:creationId xmlns:a16="http://schemas.microsoft.com/office/drawing/2014/main" id="{EE66AC35-D29C-C24F-4BE1-39CC3750C0E6}"/>
              </a:ext>
            </a:extLst>
          </p:cNvPr>
          <p:cNvPicPr>
            <a:picLocks noChangeAspect="1"/>
          </p:cNvPicPr>
          <p:nvPr/>
        </p:nvPicPr>
        <p:blipFill>
          <a:blip r:embed="rId4"/>
          <a:stretch>
            <a:fillRect/>
          </a:stretch>
        </p:blipFill>
        <p:spPr>
          <a:xfrm>
            <a:off x="1594813" y="738765"/>
            <a:ext cx="3668373" cy="41610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2: THE CAUSES AND IMPACT OF FAMILY SEPARATION</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Analyze the causes of family separation in humanitarian crises</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644403"/>
            <a:ext cx="4529568"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Explain the impact of family separation and the potential risks and threats for UASC</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17516"/>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4D920A60-96CD-A299-DFEE-F60259C21A23}"/>
              </a:ext>
            </a:extLst>
          </p:cNvPr>
          <p:cNvSpPr txBox="1"/>
          <p:nvPr/>
        </p:nvSpPr>
        <p:spPr>
          <a:xfrm>
            <a:off x="1720761" y="3293141"/>
            <a:ext cx="4529568" cy="276999"/>
          </a:xfrm>
          <a:prstGeom prst="rect">
            <a:avLst/>
          </a:prstGeom>
          <a:noFill/>
        </p:spPr>
        <p:txBody>
          <a:bodyPr wrap="square" lIns="91440" tIns="45720" rIns="91440" bIns="45720" rtlCol="0" anchor="t">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Describe the importance of preventing </a:t>
            </a:r>
            <a:r>
              <a:rPr lang="en-US" sz="1200" dirty="0">
                <a:solidFill>
                  <a:schemeClr val="tx1"/>
                </a:solidFill>
                <a:latin typeface="+mn-lt"/>
              </a:rPr>
              <a:t>separation</a:t>
            </a:r>
            <a:endParaRPr lang="en-US" sz="1200" dirty="0">
              <a:solidFill>
                <a:schemeClr val="tx1"/>
              </a:solidFill>
              <a:latin typeface="+mn-lt"/>
              <a:ea typeface="Arial"/>
              <a:cs typeface="Arial"/>
              <a:sym typeface="Arial"/>
            </a:endParaRPr>
          </a:p>
        </p:txBody>
      </p:sp>
      <p:grpSp>
        <p:nvGrpSpPr>
          <p:cNvPr id="5" name="Google Shape;194;p14">
            <a:extLst>
              <a:ext uri="{FF2B5EF4-FFF2-40B4-BE49-F238E27FC236}">
                <a16:creationId xmlns:a16="http://schemas.microsoft.com/office/drawing/2014/main" id="{619373FD-1366-13DB-0B39-BA79943237CE}"/>
              </a:ext>
            </a:extLst>
          </p:cNvPr>
          <p:cNvGrpSpPr/>
          <p:nvPr/>
        </p:nvGrpSpPr>
        <p:grpSpPr>
          <a:xfrm>
            <a:off x="1153785" y="3237364"/>
            <a:ext cx="367261" cy="388552"/>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CCDC679D-9D91-EE74-AABB-6130DC846B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179EB959-7D7F-97C2-1FC9-D3D7B7F321A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8" name="TextBox 7">
            <a:extLst>
              <a:ext uri="{FF2B5EF4-FFF2-40B4-BE49-F238E27FC236}">
                <a16:creationId xmlns:a16="http://schemas.microsoft.com/office/drawing/2014/main" id="{583E0C42-FD4D-1D20-52DE-84AF433AB38A}"/>
              </a:ext>
            </a:extLst>
          </p:cNvPr>
          <p:cNvSpPr txBox="1"/>
          <p:nvPr/>
        </p:nvSpPr>
        <p:spPr>
          <a:xfrm>
            <a:off x="996287" y="4169727"/>
            <a:ext cx="5268304" cy="276999"/>
          </a:xfrm>
          <a:prstGeom prst="rect">
            <a:avLst/>
          </a:prstGeom>
          <a:noFill/>
        </p:spPr>
        <p:txBody>
          <a:bodyPr wrap="square" rtlCol="0">
            <a:spAutoFit/>
          </a:bodyPr>
          <a:lstStyle/>
          <a:p>
            <a:r>
              <a:rPr lang="en-CA" sz="1200" b="1" spc="300" dirty="0">
                <a:solidFill>
                  <a:schemeClr val="tx1"/>
                </a:solidFill>
              </a:rPr>
              <a:t>CAUSES OF FAMILY SEPARATION</a:t>
            </a:r>
          </a:p>
        </p:txBody>
      </p:sp>
      <p:sp>
        <p:nvSpPr>
          <p:cNvPr id="9" name="TextBox 8">
            <a:extLst>
              <a:ext uri="{FF2B5EF4-FFF2-40B4-BE49-F238E27FC236}">
                <a16:creationId xmlns:a16="http://schemas.microsoft.com/office/drawing/2014/main" id="{BE423EF0-A3AA-CBA6-822D-5B9B4636A1DF}"/>
              </a:ext>
            </a:extLst>
          </p:cNvPr>
          <p:cNvSpPr txBox="1"/>
          <p:nvPr/>
        </p:nvSpPr>
        <p:spPr>
          <a:xfrm>
            <a:off x="996287" y="4539324"/>
            <a:ext cx="5268303"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Pre-existing causes of family separation in this context:</a:t>
            </a:r>
          </a:p>
        </p:txBody>
      </p:sp>
      <p:sp>
        <p:nvSpPr>
          <p:cNvPr id="10" name="TextBox 9">
            <a:extLst>
              <a:ext uri="{FF2B5EF4-FFF2-40B4-BE49-F238E27FC236}">
                <a16:creationId xmlns:a16="http://schemas.microsoft.com/office/drawing/2014/main" id="{11B818D0-E6A7-5611-2FD8-939AEEE20855}"/>
              </a:ext>
            </a:extLst>
          </p:cNvPr>
          <p:cNvSpPr txBox="1"/>
          <p:nvPr/>
        </p:nvSpPr>
        <p:spPr>
          <a:xfrm>
            <a:off x="996287" y="6687723"/>
            <a:ext cx="5268303"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Causes of family separation due to the emergency:</a:t>
            </a:r>
          </a:p>
        </p:txBody>
      </p:sp>
      <p:sp>
        <p:nvSpPr>
          <p:cNvPr id="11" name="Google Shape;275;p12">
            <a:extLst>
              <a:ext uri="{FF2B5EF4-FFF2-40B4-BE49-F238E27FC236}">
                <a16:creationId xmlns:a16="http://schemas.microsoft.com/office/drawing/2014/main" id="{14C35876-9AF1-3EE1-D7A7-1DAD76C59B87}"/>
              </a:ext>
            </a:extLst>
          </p:cNvPr>
          <p:cNvSpPr/>
          <p:nvPr/>
        </p:nvSpPr>
        <p:spPr>
          <a:xfrm>
            <a:off x="996287" y="4972382"/>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275;p12">
            <a:extLst>
              <a:ext uri="{FF2B5EF4-FFF2-40B4-BE49-F238E27FC236}">
                <a16:creationId xmlns:a16="http://schemas.microsoft.com/office/drawing/2014/main" id="{7D95431F-14B9-166B-A573-13B76B7BB558}"/>
              </a:ext>
            </a:extLst>
          </p:cNvPr>
          <p:cNvSpPr/>
          <p:nvPr/>
        </p:nvSpPr>
        <p:spPr>
          <a:xfrm>
            <a:off x="996287" y="7044613"/>
            <a:ext cx="5254042" cy="155928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Hexagon 12">
            <a:extLst>
              <a:ext uri="{FF2B5EF4-FFF2-40B4-BE49-F238E27FC236}">
                <a16:creationId xmlns:a16="http://schemas.microsoft.com/office/drawing/2014/main" id="{FAEB324C-BF76-F400-031D-B3497CF176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9101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276999"/>
          </a:xfrm>
          <a:prstGeom prst="rect">
            <a:avLst/>
          </a:prstGeom>
          <a:noFill/>
        </p:spPr>
        <p:txBody>
          <a:bodyPr wrap="square" rtlCol="0">
            <a:spAutoFit/>
          </a:bodyPr>
          <a:lstStyle/>
          <a:p>
            <a:r>
              <a:rPr lang="en-US" sz="1200" b="1" spc="300" dirty="0">
                <a:solidFill>
                  <a:schemeClr val="tx1"/>
                </a:solidFill>
              </a:rPr>
              <a:t>THE IMPACT AND RISKS OF SEPARATION</a:t>
            </a:r>
          </a:p>
        </p:txBody>
      </p:sp>
      <p:sp>
        <p:nvSpPr>
          <p:cNvPr id="26" name="Google Shape;275;p12">
            <a:extLst>
              <a:ext uri="{FF2B5EF4-FFF2-40B4-BE49-F238E27FC236}">
                <a16:creationId xmlns:a16="http://schemas.microsoft.com/office/drawing/2014/main" id="{C4F3F325-C7E8-76D0-32AE-FC7199858515}"/>
              </a:ext>
            </a:extLst>
          </p:cNvPr>
          <p:cNvSpPr/>
          <p:nvPr/>
        </p:nvSpPr>
        <p:spPr>
          <a:xfrm>
            <a:off x="996287" y="1291915"/>
            <a:ext cx="5254042" cy="767466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Hexagon 11">
            <a:extLst>
              <a:ext uri="{FF2B5EF4-FFF2-40B4-BE49-F238E27FC236}">
                <a16:creationId xmlns:a16="http://schemas.microsoft.com/office/drawing/2014/main" id="{229BA4FC-59F4-4243-0EC7-41AFD44A557E}"/>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150A7B03-E5F8-A93F-3EEA-6721EB1EF72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F22A0AE2-F649-9786-BF23-EC752C13005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F9F5ECA7-D47C-A9E0-5682-1DEA59B02358}"/>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8C831625-841B-FE2A-9F99-2EFB5BD1401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376EAA9-8E29-A0AE-7419-309EB08767F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A7E7BB21-3386-70FD-C37E-DF31F4C36DB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C2D02A20-0680-195C-C2BE-5D6D4B210CD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F7730082-B88A-A2F9-0187-B54F94399CB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416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96287" y="761627"/>
            <a:ext cx="4913992" cy="276999"/>
          </a:xfrm>
          <a:prstGeom prst="rect">
            <a:avLst/>
          </a:prstGeom>
          <a:noFill/>
        </p:spPr>
        <p:txBody>
          <a:bodyPr wrap="square" rtlCol="0">
            <a:spAutoFit/>
          </a:bodyPr>
          <a:lstStyle/>
          <a:p>
            <a:r>
              <a:rPr lang="en-CA" sz="1200" b="1" spc="300" dirty="0">
                <a:solidFill>
                  <a:schemeClr val="tx1"/>
                </a:solidFill>
              </a:rPr>
              <a:t>CAUSES OF SEPARATION</a:t>
            </a:r>
          </a:p>
        </p:txBody>
      </p:sp>
      <p:sp>
        <p:nvSpPr>
          <p:cNvPr id="20" name="Google Shape;275;p12">
            <a:extLst>
              <a:ext uri="{FF2B5EF4-FFF2-40B4-BE49-F238E27FC236}">
                <a16:creationId xmlns:a16="http://schemas.microsoft.com/office/drawing/2014/main" id="{9B9DF4F5-7403-AB93-75E0-C0023B0A493E}"/>
              </a:ext>
            </a:extLst>
          </p:cNvPr>
          <p:cNvSpPr/>
          <p:nvPr/>
        </p:nvSpPr>
        <p:spPr>
          <a:xfrm>
            <a:off x="2230959" y="1308693"/>
            <a:ext cx="4006067" cy="417618"/>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334;p15">
            <a:extLst>
              <a:ext uri="{FF2B5EF4-FFF2-40B4-BE49-F238E27FC236}">
                <a16:creationId xmlns:a16="http://schemas.microsoft.com/office/drawing/2014/main" id="{7A3141F3-E522-4D6C-7DDA-4C35B68AFECD}"/>
              </a:ext>
            </a:extLst>
          </p:cNvPr>
          <p:cNvSpPr txBox="1"/>
          <p:nvPr/>
        </p:nvSpPr>
        <p:spPr>
          <a:xfrm>
            <a:off x="1001517" y="1990500"/>
            <a:ext cx="110623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Causes of family separation that pre-existed the humanitarian crisis</a:t>
            </a:r>
            <a:endParaRPr dirty="0">
              <a:solidFill>
                <a:schemeClr val="tx1"/>
              </a:solidFill>
            </a:endParaRPr>
          </a:p>
        </p:txBody>
      </p:sp>
      <p:sp>
        <p:nvSpPr>
          <p:cNvPr id="22" name="Google Shape;335;p15">
            <a:extLst>
              <a:ext uri="{FF2B5EF4-FFF2-40B4-BE49-F238E27FC236}">
                <a16:creationId xmlns:a16="http://schemas.microsoft.com/office/drawing/2014/main" id="{DCD44F86-5E2E-0D4B-0D8F-CD37F34CD0A1}"/>
              </a:ext>
            </a:extLst>
          </p:cNvPr>
          <p:cNvSpPr txBox="1"/>
          <p:nvPr/>
        </p:nvSpPr>
        <p:spPr>
          <a:xfrm>
            <a:off x="1001517" y="3821520"/>
            <a:ext cx="110623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Separations resulting from the crisis </a:t>
            </a:r>
            <a:endParaRPr dirty="0">
              <a:solidFill>
                <a:schemeClr val="tx1"/>
              </a:solidFill>
            </a:endParaRPr>
          </a:p>
        </p:txBody>
      </p:sp>
      <p:sp>
        <p:nvSpPr>
          <p:cNvPr id="23" name="Google Shape;336;p15">
            <a:extLst>
              <a:ext uri="{FF2B5EF4-FFF2-40B4-BE49-F238E27FC236}">
                <a16:creationId xmlns:a16="http://schemas.microsoft.com/office/drawing/2014/main" id="{3F9D4550-12AB-26E1-89FA-BD0426AADA41}"/>
              </a:ext>
            </a:extLst>
          </p:cNvPr>
          <p:cNvSpPr txBox="1"/>
          <p:nvPr/>
        </p:nvSpPr>
        <p:spPr>
          <a:xfrm>
            <a:off x="1001517" y="5663229"/>
            <a:ext cx="1230334" cy="600124"/>
          </a:xfrm>
          <a:prstGeom prst="rect">
            <a:avLst/>
          </a:prstGeom>
          <a:noFill/>
          <a:ln>
            <a:noFill/>
          </a:ln>
        </p:spPr>
        <p:txBody>
          <a:bodyPr spcFirstLastPara="1" wrap="square" lIns="91425" tIns="45700" rIns="91425" bIns="45700" anchor="t" anchorCtr="0">
            <a:spAutoFit/>
          </a:bodyPr>
          <a:lstStyle/>
          <a:p>
            <a:r>
              <a:rPr lang="en-US" sz="1100" b="1" dirty="0">
                <a:solidFill>
                  <a:schemeClr val="tx1"/>
                </a:solidFill>
                <a:latin typeface="Calibri"/>
                <a:ea typeface="Calibri"/>
                <a:cs typeface="Calibri"/>
                <a:sym typeface="Calibri"/>
              </a:rPr>
              <a:t>Accidental and deliberate causes of separation</a:t>
            </a:r>
            <a:endParaRPr dirty="0">
              <a:solidFill>
                <a:schemeClr val="tx1"/>
              </a:solidFill>
            </a:endParaRPr>
          </a:p>
        </p:txBody>
      </p:sp>
      <p:sp>
        <p:nvSpPr>
          <p:cNvPr id="24" name="Google Shape;337;p15">
            <a:extLst>
              <a:ext uri="{FF2B5EF4-FFF2-40B4-BE49-F238E27FC236}">
                <a16:creationId xmlns:a16="http://schemas.microsoft.com/office/drawing/2014/main" id="{3FB28F68-9B33-0F44-9FF7-3120C9E3715B}"/>
              </a:ext>
            </a:extLst>
          </p:cNvPr>
          <p:cNvSpPr txBox="1"/>
          <p:nvPr/>
        </p:nvSpPr>
        <p:spPr>
          <a:xfrm>
            <a:off x="1001517" y="7507699"/>
            <a:ext cx="1106238"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tx1"/>
                </a:solidFill>
                <a:latin typeface="Calibri"/>
                <a:ea typeface="Calibri"/>
                <a:cs typeface="Calibri"/>
                <a:sym typeface="Calibri"/>
              </a:rPr>
              <a:t>The potential impact of the separation for the different scenarios</a:t>
            </a:r>
            <a:endParaRPr dirty="0">
              <a:solidFill>
                <a:schemeClr val="tx1"/>
              </a:solidFill>
            </a:endParaRPr>
          </a:p>
        </p:txBody>
      </p:sp>
      <p:sp>
        <p:nvSpPr>
          <p:cNvPr id="25" name="Google Shape;354;p15">
            <a:extLst>
              <a:ext uri="{FF2B5EF4-FFF2-40B4-BE49-F238E27FC236}">
                <a16:creationId xmlns:a16="http://schemas.microsoft.com/office/drawing/2014/main" id="{1EE223EF-70E2-2FB0-CA5B-0D591ED148CB}"/>
              </a:ext>
            </a:extLst>
          </p:cNvPr>
          <p:cNvSpPr txBox="1"/>
          <p:nvPr/>
        </p:nvSpPr>
        <p:spPr>
          <a:xfrm>
            <a:off x="1001518" y="1379022"/>
            <a:ext cx="122944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tx1"/>
                </a:solidFill>
                <a:latin typeface="Calibri"/>
                <a:ea typeface="Calibri"/>
                <a:cs typeface="Calibri"/>
                <a:sym typeface="Calibri"/>
              </a:rPr>
              <a:t>My Scenario(s):</a:t>
            </a:r>
            <a:endParaRPr dirty="0">
              <a:solidFill>
                <a:schemeClr val="tx1"/>
              </a:solidFill>
            </a:endParaRPr>
          </a:p>
        </p:txBody>
      </p:sp>
      <p:sp>
        <p:nvSpPr>
          <p:cNvPr id="26" name="Google Shape;275;p12">
            <a:extLst>
              <a:ext uri="{FF2B5EF4-FFF2-40B4-BE49-F238E27FC236}">
                <a16:creationId xmlns:a16="http://schemas.microsoft.com/office/drawing/2014/main" id="{C4F3F325-C7E8-76D0-32AE-FC7199858515}"/>
              </a:ext>
            </a:extLst>
          </p:cNvPr>
          <p:cNvSpPr/>
          <p:nvPr/>
        </p:nvSpPr>
        <p:spPr>
          <a:xfrm>
            <a:off x="2230959" y="200523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6F7CCF4B-8C61-C942-F1DA-E1B01FD45875}"/>
              </a:ext>
            </a:extLst>
          </p:cNvPr>
          <p:cNvSpPr/>
          <p:nvPr/>
        </p:nvSpPr>
        <p:spPr>
          <a:xfrm>
            <a:off x="2230959" y="3821520"/>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275;p12">
            <a:extLst>
              <a:ext uri="{FF2B5EF4-FFF2-40B4-BE49-F238E27FC236}">
                <a16:creationId xmlns:a16="http://schemas.microsoft.com/office/drawing/2014/main" id="{C57B5721-9648-75ED-231B-ECD4895A5E5E}"/>
              </a:ext>
            </a:extLst>
          </p:cNvPr>
          <p:cNvSpPr/>
          <p:nvPr/>
        </p:nvSpPr>
        <p:spPr>
          <a:xfrm>
            <a:off x="2230959" y="5606488"/>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Google Shape;275;p12">
            <a:extLst>
              <a:ext uri="{FF2B5EF4-FFF2-40B4-BE49-F238E27FC236}">
                <a16:creationId xmlns:a16="http://schemas.microsoft.com/office/drawing/2014/main" id="{8DE6DB0B-5331-3D05-3800-156D1C120CF7}"/>
              </a:ext>
            </a:extLst>
          </p:cNvPr>
          <p:cNvSpPr/>
          <p:nvPr/>
        </p:nvSpPr>
        <p:spPr>
          <a:xfrm>
            <a:off x="2230959" y="7391456"/>
            <a:ext cx="4006067" cy="150688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 name="Hexagon 39">
            <a:extLst>
              <a:ext uri="{FF2B5EF4-FFF2-40B4-BE49-F238E27FC236}">
                <a16:creationId xmlns:a16="http://schemas.microsoft.com/office/drawing/2014/main" id="{1E100544-3D75-2DFC-2D86-A48D1AD3AA7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ADE645E-BC0B-34CA-C7F4-DEDECA0F06E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BD34A42-B466-CB78-1D91-49A85041609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E673F3C6-923E-B6CD-C862-708FB8AAEF0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5DC606D2-D792-0402-53A0-BDE975C9FFC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03BA7244-5155-379C-BC50-6AE9F99646C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75E246EA-D267-7304-F6C3-9964F3CCF8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B496A192-F2A3-3AA4-6A1F-9637E056414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E1B29E21-0FB4-46E9-3B67-55CAC127DFF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320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n-CA" sz="1200" b="1" spc="300" dirty="0">
                <a:solidFill>
                  <a:schemeClr val="tx1"/>
                </a:solidFill>
              </a:rPr>
              <a:t>KEY LEARNING POINTS</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70199"/>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248606"/>
            <a:ext cx="4637303"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It is important to understand the causes of family separation in order to prevent secondary separation and to provide personalized support.</a:t>
            </a: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74236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76474"/>
            <a:ext cx="4637302"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Understanding the impact of family separation means we can respond to the needs of each individual child.</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920703"/>
            <a:ext cx="5254042" cy="499106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3397436"/>
            <a:ext cx="4637302" cy="276999"/>
          </a:xfrm>
          <a:prstGeom prst="rect">
            <a:avLst/>
          </a:prstGeom>
          <a:noFill/>
        </p:spPr>
        <p:txBody>
          <a:bodyPr wrap="square" rtlCol="0">
            <a:spAutoFit/>
          </a:bodyPr>
          <a:lstStyle/>
          <a:p>
            <a:r>
              <a:rPr lang="en-CA" sz="1200" b="1" spc="300" dirty="0">
                <a:solidFill>
                  <a:schemeClr val="tx1"/>
                </a:solidFill>
              </a:rPr>
              <a:t>SESSION NOTES</a:t>
            </a:r>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Google Shape;258;p19">
            <a:extLst>
              <a:ext uri="{FF2B5EF4-FFF2-40B4-BE49-F238E27FC236}">
                <a16:creationId xmlns:a16="http://schemas.microsoft.com/office/drawing/2014/main" id="{8EF68701-5213-84DD-9F7C-EB1E26F39EF8}"/>
              </a:ext>
            </a:extLst>
          </p:cNvPr>
          <p:cNvSpPr txBox="1"/>
          <p:nvPr/>
        </p:nvSpPr>
        <p:spPr>
          <a:xfrm>
            <a:off x="1599724" y="2304342"/>
            <a:ext cx="4637302"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Family separation can have a severe long-term impact, therefore registration of UASC for case management and family tracing and reunification is an urgent priority.</a:t>
            </a:r>
          </a:p>
        </p:txBody>
      </p:sp>
      <p:sp>
        <p:nvSpPr>
          <p:cNvPr id="10" name="Google Shape;256;p19">
            <a:extLst>
              <a:ext uri="{FF2B5EF4-FFF2-40B4-BE49-F238E27FC236}">
                <a16:creationId xmlns:a16="http://schemas.microsoft.com/office/drawing/2014/main" id="{8AC876CC-E6F0-B523-9C93-AD989FA3CBFB}"/>
              </a:ext>
            </a:extLst>
          </p:cNvPr>
          <p:cNvSpPr/>
          <p:nvPr/>
        </p:nvSpPr>
        <p:spPr>
          <a:xfrm>
            <a:off x="1072579" y="2428181"/>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Hexagon 25">
            <a:extLst>
              <a:ext uri="{FF2B5EF4-FFF2-40B4-BE49-F238E27FC236}">
                <a16:creationId xmlns:a16="http://schemas.microsoft.com/office/drawing/2014/main" id="{F6F443AF-E8B8-F8AA-E7EE-F414B307923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3E256FF-AA07-D271-D8AD-B64596D0487B}"/>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58E2998-F545-A68E-4A49-5046816CE8B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54B40776-E413-DE82-13F3-D41626B6291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38531291-C7F0-457C-BBC3-84E6B4612EC3}"/>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5016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3" cy="523220"/>
          </a:xfrm>
          <a:prstGeom prst="rect">
            <a:avLst/>
          </a:prstGeom>
          <a:noFill/>
        </p:spPr>
        <p:txBody>
          <a:bodyPr wrap="square" lIns="91440" tIns="45720" rIns="91440" bIns="45720" anchor="t">
            <a:spAutoFit/>
          </a:bodyPr>
          <a:lstStyle/>
          <a:p>
            <a:pPr>
              <a:spcAft>
                <a:spcPts val="1800"/>
              </a:spcAft>
            </a:pPr>
            <a:r>
              <a:rPr lang="en-US" b="1" spc="300" dirty="0">
                <a:solidFill>
                  <a:schemeClr val="bg1"/>
                </a:solidFill>
                <a:highlight>
                  <a:srgbClr val="8D607A"/>
                </a:highlight>
                <a:latin typeface="Calibri"/>
                <a:ea typeface="Calibri"/>
                <a:cs typeface="Calibri"/>
                <a:sym typeface="Calibri"/>
              </a:rPr>
              <a:t>SESSION 3: UNDERSTANDING CULTURAL NORMS AND PRACTICES  REGARDING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625489"/>
            <a:ext cx="491399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11087" y="2053490"/>
            <a:ext cx="4639242" cy="461665"/>
          </a:xfrm>
          <a:prstGeom prst="rect">
            <a:avLst/>
          </a:prstGeom>
          <a:noFill/>
        </p:spPr>
        <p:txBody>
          <a:bodyPr wrap="square" lIns="91440" tIns="45720" rIns="91440" bIns="45720" rtlCol="0" anchor="t">
            <a:spAutoFit/>
          </a:bodyPr>
          <a:lstStyle/>
          <a:p>
            <a:r>
              <a:rPr lang="en-US" sz="1200" dirty="0">
                <a:solidFill>
                  <a:schemeClr val="tx1"/>
                </a:solidFill>
                <a:latin typeface="+mn-lt"/>
                <a:ea typeface="Arial"/>
                <a:cs typeface="Arial"/>
                <a:sym typeface="Arial"/>
              </a:rPr>
              <a:t>Describe the socio-cultural and religious norms and traditional practices related to UASC</a:t>
            </a:r>
            <a:r>
              <a:rPr lang="en-US" sz="1200" dirty="0">
                <a:solidFill>
                  <a:schemeClr val="tx1"/>
                </a:solidFill>
                <a:latin typeface="+mn-lt"/>
              </a:rPr>
              <a:t> </a:t>
            </a:r>
            <a:r>
              <a:rPr lang="en-US" sz="1200" dirty="0">
                <a:solidFill>
                  <a:schemeClr val="tx1"/>
                </a:solidFill>
                <a:latin typeface="+mn-lt"/>
                <a:ea typeface="Arial"/>
                <a:cs typeface="Arial"/>
                <a:sym typeface="Arial"/>
              </a:rPr>
              <a:t>and why this is important </a:t>
            </a:r>
            <a:r>
              <a:rPr lang="en-US" sz="1200" dirty="0">
                <a:solidFill>
                  <a:schemeClr val="tx1"/>
                </a:solidFill>
                <a:latin typeface="+mn-lt"/>
              </a:rPr>
              <a:t>in casework</a:t>
            </a:r>
            <a:endParaRPr lang="en-US" sz="1200" dirty="0">
              <a:solidFill>
                <a:schemeClr val="tx1"/>
              </a:solidFill>
              <a:latin typeface="+mn-lt"/>
              <a:ea typeface="Arial"/>
              <a:cs typeface="Arial"/>
              <a:sym typeface="Arial"/>
            </a:endParaRP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15237"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14" name="TextBox 13">
            <a:extLst>
              <a:ext uri="{FF2B5EF4-FFF2-40B4-BE49-F238E27FC236}">
                <a16:creationId xmlns:a16="http://schemas.microsoft.com/office/drawing/2014/main" id="{C795D598-87E8-CFAD-A3F0-3B9526C5CEDC}"/>
              </a:ext>
            </a:extLst>
          </p:cNvPr>
          <p:cNvSpPr txBox="1"/>
          <p:nvPr/>
        </p:nvSpPr>
        <p:spPr>
          <a:xfrm>
            <a:off x="982985" y="3070016"/>
            <a:ext cx="5267344" cy="461665"/>
          </a:xfrm>
          <a:prstGeom prst="rect">
            <a:avLst/>
          </a:prstGeom>
          <a:noFill/>
        </p:spPr>
        <p:txBody>
          <a:bodyPr wrap="square" rtlCol="0">
            <a:spAutoFit/>
          </a:bodyPr>
          <a:lstStyle/>
          <a:p>
            <a:r>
              <a:rPr lang="en-US" sz="1200" b="1" spc="300" dirty="0">
                <a:solidFill>
                  <a:schemeClr val="tx1"/>
                </a:solidFill>
              </a:rPr>
              <a:t>SOCIETAL AND CULTURAL INFLUENCES ON THE CARE OF CHILDREN</a:t>
            </a:r>
            <a:endParaRPr lang="en-CA" sz="1200" b="1" spc="300" dirty="0">
              <a:solidFill>
                <a:schemeClr val="tx1"/>
              </a:solidFill>
            </a:endParaRPr>
          </a:p>
        </p:txBody>
      </p:sp>
      <p:sp>
        <p:nvSpPr>
          <p:cNvPr id="21" name="Google Shape;413;p19">
            <a:extLst>
              <a:ext uri="{FF2B5EF4-FFF2-40B4-BE49-F238E27FC236}">
                <a16:creationId xmlns:a16="http://schemas.microsoft.com/office/drawing/2014/main" id="{C0B09FB9-5518-DFD2-04F3-94DECC621C2F}"/>
              </a:ext>
            </a:extLst>
          </p:cNvPr>
          <p:cNvSpPr txBox="1"/>
          <p:nvPr/>
        </p:nvSpPr>
        <p:spPr>
          <a:xfrm>
            <a:off x="999126" y="3772376"/>
            <a:ext cx="150795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Does the society have a strong tradition of community responsibility for children without parental care?</a:t>
            </a:r>
            <a:endParaRPr dirty="0">
              <a:solidFill>
                <a:schemeClr val="tx1"/>
              </a:solidFill>
            </a:endParaRPr>
          </a:p>
        </p:txBody>
      </p:sp>
      <p:sp>
        <p:nvSpPr>
          <p:cNvPr id="22" name="Google Shape;414;p19">
            <a:extLst>
              <a:ext uri="{FF2B5EF4-FFF2-40B4-BE49-F238E27FC236}">
                <a16:creationId xmlns:a16="http://schemas.microsoft.com/office/drawing/2014/main" id="{72D8BC17-4332-ADD8-84FA-4F8095A74743}"/>
              </a:ext>
            </a:extLst>
          </p:cNvPr>
          <p:cNvSpPr txBox="1"/>
          <p:nvPr/>
        </p:nvSpPr>
        <p:spPr>
          <a:xfrm>
            <a:off x="999125" y="5128378"/>
            <a:ext cx="1507957"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How are children without parental care normally  cared for i.e. outside of an emergency?</a:t>
            </a:r>
            <a:endParaRPr dirty="0">
              <a:solidFill>
                <a:schemeClr val="tx1"/>
              </a:solidFill>
            </a:endParaRPr>
          </a:p>
        </p:txBody>
      </p:sp>
      <p:sp>
        <p:nvSpPr>
          <p:cNvPr id="23" name="Google Shape;415;p19">
            <a:extLst>
              <a:ext uri="{FF2B5EF4-FFF2-40B4-BE49-F238E27FC236}">
                <a16:creationId xmlns:a16="http://schemas.microsoft.com/office/drawing/2014/main" id="{CC818228-1C36-0483-91E9-AD4D7C9A6DCE}"/>
              </a:ext>
            </a:extLst>
          </p:cNvPr>
          <p:cNvSpPr txBox="1"/>
          <p:nvPr/>
        </p:nvSpPr>
        <p:spPr>
          <a:xfrm>
            <a:off x="999125" y="6465169"/>
            <a:ext cx="15079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What are the religious and cultural influences on alternative care if any?</a:t>
            </a:r>
            <a:endParaRPr dirty="0">
              <a:solidFill>
                <a:schemeClr val="tx1"/>
              </a:solidFill>
            </a:endParaRPr>
          </a:p>
        </p:txBody>
      </p:sp>
      <p:sp>
        <p:nvSpPr>
          <p:cNvPr id="24" name="Google Shape;416;p19">
            <a:extLst>
              <a:ext uri="{FF2B5EF4-FFF2-40B4-BE49-F238E27FC236}">
                <a16:creationId xmlns:a16="http://schemas.microsoft.com/office/drawing/2014/main" id="{B92A3BE2-C345-CBC7-7E0F-CC9307E5FAD5}"/>
              </a:ext>
            </a:extLst>
          </p:cNvPr>
          <p:cNvSpPr txBox="1"/>
          <p:nvPr/>
        </p:nvSpPr>
        <p:spPr>
          <a:xfrm>
            <a:off x="999124" y="7788514"/>
            <a:ext cx="150795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The role and structure of the (extended) family including in caring for children within the extended family</a:t>
            </a:r>
            <a:endParaRPr dirty="0">
              <a:solidFill>
                <a:schemeClr val="tx1"/>
              </a:solidFill>
            </a:endParaRPr>
          </a:p>
        </p:txBody>
      </p:sp>
      <p:sp>
        <p:nvSpPr>
          <p:cNvPr id="18" name="Google Shape;275;p12">
            <a:extLst>
              <a:ext uri="{FF2B5EF4-FFF2-40B4-BE49-F238E27FC236}">
                <a16:creationId xmlns:a16="http://schemas.microsoft.com/office/drawing/2014/main" id="{15014E01-D797-E44F-CAE3-49BAA12CE8B6}"/>
              </a:ext>
            </a:extLst>
          </p:cNvPr>
          <p:cNvSpPr/>
          <p:nvPr/>
        </p:nvSpPr>
        <p:spPr>
          <a:xfrm>
            <a:off x="2699656" y="3774650"/>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275;p12">
            <a:extLst>
              <a:ext uri="{FF2B5EF4-FFF2-40B4-BE49-F238E27FC236}">
                <a16:creationId xmlns:a16="http://schemas.microsoft.com/office/drawing/2014/main" id="{4C696BDA-4913-50D9-8AAB-EB490D64CE5D}"/>
              </a:ext>
            </a:extLst>
          </p:cNvPr>
          <p:cNvSpPr/>
          <p:nvPr/>
        </p:nvSpPr>
        <p:spPr>
          <a:xfrm>
            <a:off x="2699656" y="5121026"/>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 name="Google Shape;275;p12">
            <a:extLst>
              <a:ext uri="{FF2B5EF4-FFF2-40B4-BE49-F238E27FC236}">
                <a16:creationId xmlns:a16="http://schemas.microsoft.com/office/drawing/2014/main" id="{F321DECF-9D81-CEC2-E15C-287E74B24542}"/>
              </a:ext>
            </a:extLst>
          </p:cNvPr>
          <p:cNvSpPr/>
          <p:nvPr/>
        </p:nvSpPr>
        <p:spPr>
          <a:xfrm>
            <a:off x="2699656" y="6467402"/>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75;p12">
            <a:extLst>
              <a:ext uri="{FF2B5EF4-FFF2-40B4-BE49-F238E27FC236}">
                <a16:creationId xmlns:a16="http://schemas.microsoft.com/office/drawing/2014/main" id="{8E3ABDA1-666D-6BC7-5FA9-DFD314C6D74E}"/>
              </a:ext>
            </a:extLst>
          </p:cNvPr>
          <p:cNvSpPr/>
          <p:nvPr/>
        </p:nvSpPr>
        <p:spPr>
          <a:xfrm>
            <a:off x="2699656" y="7813779"/>
            <a:ext cx="3537369" cy="1082690"/>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 name="Hexagon 28">
            <a:extLst>
              <a:ext uri="{FF2B5EF4-FFF2-40B4-BE49-F238E27FC236}">
                <a16:creationId xmlns:a16="http://schemas.microsoft.com/office/drawing/2014/main" id="{E08DBED7-4789-6B2B-1906-0449688F65E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DA4EA212-F7AF-4385-77DF-C407E3E7B67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EE9252F1-5E5A-0804-FC47-E7B77F1A1A2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566A3772-3CB9-6C15-2AC1-1B3D1FD089A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D4A14A64-8012-9DD9-6B18-753ED3DAB7A2}"/>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2E05AE7C-276B-F93A-BCC7-52EE2144D35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81774DF-B0FF-349A-7E8A-90116790F87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FAAC9A1-E651-2A3D-49AB-E9B9737BA63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C2EC2160-FC86-7C37-A9A0-A907A6FB2C8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986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3" name="Google Shape;433;p20"/>
          <p:cNvSpPr/>
          <p:nvPr/>
        </p:nvSpPr>
        <p:spPr>
          <a:xfrm>
            <a:off x="2303756" y="1745358"/>
            <a:ext cx="4554244" cy="4380534"/>
          </a:xfrm>
          <a:prstGeom prst="ellipse">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4" name="Google Shape;434;p20"/>
          <p:cNvSpPr/>
          <p:nvPr/>
        </p:nvSpPr>
        <p:spPr>
          <a:xfrm>
            <a:off x="2652867" y="2087492"/>
            <a:ext cx="3837988" cy="3691597"/>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5" name="Google Shape;435;p20"/>
          <p:cNvSpPr/>
          <p:nvPr/>
        </p:nvSpPr>
        <p:spPr>
          <a:xfrm>
            <a:off x="2991482" y="2405960"/>
            <a:ext cx="3143644" cy="302373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6" name="Google Shape;436;p20"/>
          <p:cNvSpPr/>
          <p:nvPr/>
        </p:nvSpPr>
        <p:spPr>
          <a:xfrm>
            <a:off x="3353181" y="2732902"/>
            <a:ext cx="2420245" cy="2327931"/>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7" name="Google Shape;437;p20"/>
          <p:cNvSpPr/>
          <p:nvPr/>
        </p:nvSpPr>
        <p:spPr>
          <a:xfrm>
            <a:off x="3762737" y="3086039"/>
            <a:ext cx="1636283" cy="1573871"/>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1" name="Google Shape;441;p20"/>
          <p:cNvSpPr txBox="1"/>
          <p:nvPr/>
        </p:nvSpPr>
        <p:spPr>
          <a:xfrm>
            <a:off x="832655" y="1745358"/>
            <a:ext cx="3609615" cy="342052"/>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n-US" sz="1400" b="1" i="0" u="none" strike="noStrike" cap="none" dirty="0">
                <a:solidFill>
                  <a:srgbClr val="FFFFFF"/>
                </a:solidFill>
                <a:latin typeface="Helvetica Neue"/>
                <a:ea typeface="Helvetica Neue"/>
                <a:cs typeface="Helvetica Neue"/>
                <a:sym typeface="Helvetica Neue"/>
              </a:rPr>
              <a:t>	Socio-cultural norms</a:t>
            </a:r>
            <a:endParaRPr dirty="0"/>
          </a:p>
        </p:txBody>
      </p:sp>
      <p:sp>
        <p:nvSpPr>
          <p:cNvPr id="442" name="Google Shape;442;p20"/>
          <p:cNvSpPr txBox="1"/>
          <p:nvPr/>
        </p:nvSpPr>
        <p:spPr>
          <a:xfrm>
            <a:off x="1042988" y="2087410"/>
            <a:ext cx="3399283" cy="316968"/>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FFFFFF"/>
              </a:buClr>
              <a:buSzPts val="1400"/>
              <a:buFont typeface="Helvetica Neue"/>
              <a:buNone/>
            </a:pPr>
            <a:r>
              <a:rPr lang="en-US" sz="1400" b="1" i="0" u="none" strike="noStrike" cap="none" dirty="0">
                <a:solidFill>
                  <a:srgbClr val="FFFFFF"/>
                </a:solidFill>
                <a:latin typeface="Helvetica Neue"/>
                <a:ea typeface="Helvetica Neue"/>
                <a:cs typeface="Helvetica Neue"/>
                <a:sym typeface="Helvetica Neue"/>
              </a:rPr>
              <a:t>	Society</a:t>
            </a:r>
            <a:endParaRPr dirty="0"/>
          </a:p>
        </p:txBody>
      </p:sp>
      <p:sp>
        <p:nvSpPr>
          <p:cNvPr id="443" name="Google Shape;443;p20"/>
          <p:cNvSpPr txBox="1"/>
          <p:nvPr/>
        </p:nvSpPr>
        <p:spPr>
          <a:xfrm>
            <a:off x="1419658" y="2406669"/>
            <a:ext cx="3143645" cy="32544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400"/>
              <a:buFont typeface="Helvetica Neue"/>
              <a:buNone/>
            </a:pPr>
            <a:r>
              <a:rPr lang="en-US" sz="1400" b="1" i="0" u="none" strike="noStrike" cap="none" dirty="0">
                <a:solidFill>
                  <a:srgbClr val="000000"/>
                </a:solidFill>
                <a:latin typeface="Helvetica Neue"/>
                <a:ea typeface="Helvetica Neue"/>
                <a:cs typeface="Helvetica Neue"/>
                <a:sym typeface="Helvetica Neue"/>
              </a:rPr>
              <a:t>	Community</a:t>
            </a:r>
            <a:endParaRPr dirty="0"/>
          </a:p>
        </p:txBody>
      </p:sp>
      <p:sp>
        <p:nvSpPr>
          <p:cNvPr id="444" name="Google Shape;444;p20"/>
          <p:cNvSpPr txBox="1"/>
          <p:nvPr/>
        </p:nvSpPr>
        <p:spPr>
          <a:xfrm>
            <a:off x="2143058" y="2725426"/>
            <a:ext cx="2420245" cy="354016"/>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n-US" sz="1600" b="1" i="0" u="none" strike="noStrike" cap="none" dirty="0">
                <a:solidFill>
                  <a:srgbClr val="000000"/>
                </a:solidFill>
                <a:latin typeface="Helvetica Neue"/>
                <a:ea typeface="Helvetica Neue"/>
                <a:cs typeface="Helvetica Neue"/>
                <a:sym typeface="Helvetica Neue"/>
              </a:rPr>
              <a:t>	</a:t>
            </a:r>
            <a:r>
              <a:rPr lang="en-US" sz="1400" b="1" i="0" u="none" strike="noStrike" cap="none" dirty="0">
                <a:solidFill>
                  <a:srgbClr val="000000"/>
                </a:solidFill>
                <a:latin typeface="Helvetica Neue"/>
                <a:ea typeface="Helvetica Neue"/>
                <a:cs typeface="Helvetica Neue"/>
                <a:sym typeface="Helvetica Neue"/>
              </a:rPr>
              <a:t>Family</a:t>
            </a:r>
            <a:endParaRPr sz="1600" b="1" i="0" u="none" strike="noStrike" cap="none" dirty="0">
              <a:solidFill>
                <a:srgbClr val="000000"/>
              </a:solidFill>
              <a:latin typeface="Helvetica Neue"/>
              <a:ea typeface="Helvetica Neue"/>
              <a:cs typeface="Helvetica Neue"/>
              <a:sym typeface="Helvetica Neue"/>
            </a:endParaRPr>
          </a:p>
        </p:txBody>
      </p:sp>
      <p:sp>
        <p:nvSpPr>
          <p:cNvPr id="445" name="Google Shape;445;p20"/>
          <p:cNvSpPr txBox="1"/>
          <p:nvPr/>
        </p:nvSpPr>
        <p:spPr>
          <a:xfrm>
            <a:off x="2652867" y="3086305"/>
            <a:ext cx="2050051" cy="377169"/>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rgbClr val="000000"/>
              </a:buClr>
              <a:buSzPts val="1600"/>
              <a:buFont typeface="Helvetica Neue"/>
              <a:buNone/>
            </a:pPr>
            <a:r>
              <a:rPr lang="en-US" sz="1600" b="1" i="0" u="none" strike="noStrike" cap="none" dirty="0">
                <a:solidFill>
                  <a:srgbClr val="000000"/>
                </a:solidFill>
                <a:latin typeface="Helvetica Neue"/>
                <a:ea typeface="Helvetica Neue"/>
                <a:cs typeface="Helvetica Neue"/>
                <a:sym typeface="Helvetica Neue"/>
              </a:rPr>
              <a:t>	</a:t>
            </a:r>
            <a:r>
              <a:rPr lang="en-US" sz="1400" b="1" i="0" u="none" strike="noStrike" cap="none" dirty="0">
                <a:solidFill>
                  <a:srgbClr val="000000"/>
                </a:solidFill>
                <a:latin typeface="Helvetica Neue"/>
                <a:ea typeface="Helvetica Neue"/>
                <a:cs typeface="Helvetica Neue"/>
                <a:sym typeface="Helvetica Neue"/>
              </a:rPr>
              <a:t>Child</a:t>
            </a:r>
            <a:endParaRPr sz="1600" b="1" i="0" u="none" strike="noStrike" cap="none" dirty="0">
              <a:solidFill>
                <a:srgbClr val="000000"/>
              </a:solidFill>
              <a:latin typeface="Helvetica Neue"/>
              <a:ea typeface="Helvetica Neue"/>
              <a:cs typeface="Helvetica Neue"/>
              <a:sym typeface="Helvetica Neue"/>
            </a:endParaRPr>
          </a:p>
        </p:txBody>
      </p:sp>
      <p:cxnSp>
        <p:nvCxnSpPr>
          <p:cNvPr id="446" name="Google Shape;446;p20"/>
          <p:cNvCxnSpPr>
            <a:stCxn id="437" idx="5"/>
          </p:cNvCxnSpPr>
          <p:nvPr/>
        </p:nvCxnSpPr>
        <p:spPr>
          <a:xfrm>
            <a:off x="5159391" y="4429422"/>
            <a:ext cx="614100" cy="24999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7" name="Google Shape;447;p20"/>
          <p:cNvCxnSpPr>
            <a:stCxn id="436" idx="4"/>
          </p:cNvCxnSpPr>
          <p:nvPr/>
        </p:nvCxnSpPr>
        <p:spPr>
          <a:xfrm>
            <a:off x="4563303" y="5060833"/>
            <a:ext cx="596100" cy="2640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8" name="Google Shape;448;p20"/>
          <p:cNvCxnSpPr>
            <a:stCxn id="435" idx="3"/>
          </p:cNvCxnSpPr>
          <p:nvPr/>
        </p:nvCxnSpPr>
        <p:spPr>
          <a:xfrm flipH="1">
            <a:off x="2414458" y="4986881"/>
            <a:ext cx="1037400" cy="11610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49" name="Google Shape;449;p20"/>
          <p:cNvCxnSpPr>
            <a:stCxn id="434" idx="2"/>
          </p:cNvCxnSpPr>
          <p:nvPr/>
        </p:nvCxnSpPr>
        <p:spPr>
          <a:xfrm flipH="1">
            <a:off x="1419567" y="3933290"/>
            <a:ext cx="1233300" cy="7710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0" name="Google Shape;450;p20"/>
          <p:cNvCxnSpPr/>
          <p:nvPr/>
        </p:nvCxnSpPr>
        <p:spPr>
          <a:xfrm flipH="1">
            <a:off x="3762737" y="5429697"/>
            <a:ext cx="606046" cy="2388811"/>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1" name="Google Shape;451;p20"/>
          <p:cNvCxnSpPr/>
          <p:nvPr/>
        </p:nvCxnSpPr>
        <p:spPr>
          <a:xfrm flipH="1">
            <a:off x="838200" y="4724688"/>
            <a:ext cx="1576388" cy="668450"/>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cxnSp>
        <p:nvCxnSpPr>
          <p:cNvPr id="452" name="Google Shape;452;p20"/>
          <p:cNvCxnSpPr/>
          <p:nvPr/>
        </p:nvCxnSpPr>
        <p:spPr>
          <a:xfrm flipH="1">
            <a:off x="2414588" y="4659910"/>
            <a:ext cx="1954195" cy="3500732"/>
          </a:xfrm>
          <a:prstGeom prst="straightConnector1">
            <a:avLst/>
          </a:prstGeom>
          <a:noFill/>
          <a:ln w="9525" cap="flat" cmpd="sng">
            <a:solidFill>
              <a:schemeClr val="accent2">
                <a:lumMod val="40000"/>
                <a:lumOff val="60000"/>
              </a:schemeClr>
            </a:solidFill>
            <a:prstDash val="solid"/>
            <a:miter lim="800000"/>
            <a:headEnd type="none" w="sm" len="sm"/>
            <a:tailEnd type="none" w="sm" len="sm"/>
          </a:ln>
        </p:spPr>
      </p:cxnSp>
      <p:sp>
        <p:nvSpPr>
          <p:cNvPr id="2" name="TextBox 1">
            <a:extLst>
              <a:ext uri="{FF2B5EF4-FFF2-40B4-BE49-F238E27FC236}">
                <a16:creationId xmlns:a16="http://schemas.microsoft.com/office/drawing/2014/main" id="{1664DE7C-FC16-3321-DDFC-BA8827F0F16C}"/>
              </a:ext>
            </a:extLst>
          </p:cNvPr>
          <p:cNvSpPr txBox="1"/>
          <p:nvPr/>
        </p:nvSpPr>
        <p:spPr>
          <a:xfrm>
            <a:off x="1336337" y="713169"/>
            <a:ext cx="4914338" cy="461665"/>
          </a:xfrm>
          <a:prstGeom prst="rect">
            <a:avLst/>
          </a:prstGeom>
          <a:noFill/>
        </p:spPr>
        <p:txBody>
          <a:bodyPr wrap="square" lIns="91440" tIns="45720" rIns="91440" bIns="45720" rtlCol="0" anchor="t">
            <a:spAutoFit/>
          </a:bodyPr>
          <a:lstStyle/>
          <a:p>
            <a:r>
              <a:rPr lang="en-CA" sz="1200" b="1" spc="300" dirty="0">
                <a:solidFill>
                  <a:schemeClr val="tx1"/>
                </a:solidFill>
              </a:rPr>
              <a:t>APPLYING A SOCIO-ECOLOGICAL APPROACH</a:t>
            </a:r>
          </a:p>
        </p:txBody>
      </p:sp>
      <p:grpSp>
        <p:nvGrpSpPr>
          <p:cNvPr id="438" name="Google Shape;438;p20"/>
          <p:cNvGrpSpPr/>
          <p:nvPr/>
        </p:nvGrpSpPr>
        <p:grpSpPr>
          <a:xfrm>
            <a:off x="4368783" y="3454977"/>
            <a:ext cx="392125" cy="838396"/>
            <a:chOff x="3524508" y="2679091"/>
            <a:chExt cx="327409" cy="727787"/>
          </a:xfrm>
          <a:solidFill>
            <a:schemeClr val="accent2">
              <a:lumMod val="75000"/>
            </a:schemeClr>
          </a:solidFill>
        </p:grpSpPr>
        <p:sp>
          <p:nvSpPr>
            <p:cNvPr id="439" name="Google Shape;439;p20"/>
            <p:cNvSpPr/>
            <p:nvPr/>
          </p:nvSpPr>
          <p:spPr>
            <a:xfrm>
              <a:off x="3526909" y="3062732"/>
              <a:ext cx="323729" cy="344146"/>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0" name="Google Shape;440;p20"/>
            <p:cNvSpPr/>
            <p:nvPr/>
          </p:nvSpPr>
          <p:spPr>
            <a:xfrm>
              <a:off x="3524508" y="2679091"/>
              <a:ext cx="327409" cy="327409"/>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8" name="Hexagon 7">
            <a:extLst>
              <a:ext uri="{FF2B5EF4-FFF2-40B4-BE49-F238E27FC236}">
                <a16:creationId xmlns:a16="http://schemas.microsoft.com/office/drawing/2014/main" id="{3DD1AA55-DF91-80A7-4694-FB972F86594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5F4FE33-7B13-5598-6CAC-6ED6B6032AE9}"/>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0895646-4346-08F8-CC2E-9874CE5C46C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5A9D5434-6EA1-780E-8C0C-27C66158920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A817FF2-6FA0-A258-AB20-7CCEF12982E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71BC998-13C8-D756-0927-693E700CCE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80D3610C-58CB-B9EA-06A8-A41299935FC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F563B2F7-0894-DD98-9DFD-0D802E8A6AF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71E933CA-0D3C-3910-779D-F0EB4177934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3" y="713169"/>
            <a:ext cx="4325427" cy="276999"/>
          </a:xfrm>
          <a:prstGeom prst="rect">
            <a:avLst/>
          </a:prstGeom>
          <a:noFill/>
        </p:spPr>
        <p:txBody>
          <a:bodyPr wrap="square" rtlCol="0">
            <a:spAutoFit/>
          </a:bodyPr>
          <a:lstStyle/>
          <a:p>
            <a:r>
              <a:rPr lang="en-CA" sz="1200" b="1" spc="300" dirty="0">
                <a:solidFill>
                  <a:schemeClr val="tx1"/>
                </a:solidFill>
              </a:rPr>
              <a:t>KEY LEARNING POINTS</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61451" y="13714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38514" y="1197983"/>
            <a:ext cx="4698512" cy="81685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Understanding the socio-cultural norms regarding child care practices and how family separation is perceived and addressed within the community is necessary to build on protective factors, to ensure the best interests of the child, and to address harmful coping mechanisms.</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3" y="2855843"/>
            <a:ext cx="5254043" cy="5987906"/>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3" y="2332575"/>
            <a:ext cx="4325427" cy="276999"/>
          </a:xfrm>
          <a:prstGeom prst="rect">
            <a:avLst/>
          </a:prstGeom>
          <a:noFill/>
        </p:spPr>
        <p:txBody>
          <a:bodyPr wrap="square" rtlCol="0">
            <a:spAutoFit/>
          </a:bodyPr>
          <a:lstStyle/>
          <a:p>
            <a:r>
              <a:rPr lang="en-CA" sz="1200" b="1" spc="300" dirty="0">
                <a:solidFill>
                  <a:schemeClr val="tx1"/>
                </a:solidFill>
              </a:rPr>
              <a:t>SESSION NOTES</a:t>
            </a:r>
          </a:p>
        </p:txBody>
      </p:sp>
      <p:sp>
        <p:nvSpPr>
          <p:cNvPr id="22" name="Hexagon 21">
            <a:extLst>
              <a:ext uri="{FF2B5EF4-FFF2-40B4-BE49-F238E27FC236}">
                <a16:creationId xmlns:a16="http://schemas.microsoft.com/office/drawing/2014/main" id="{CABE44E1-259D-576C-985E-CCAC87794B6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056917BD-DEF2-2C31-A10A-6C624A4B2F4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CEF7AA52-7BD2-C647-9941-5730BBE4009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380755B6-2669-1B80-D9D0-9DDC3581E00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3A05B30-3E07-5D0D-0680-1E67F9674DBA}"/>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810172BD-24B0-4E69-7F30-129C481919CD}"/>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8A184003-9098-63B2-C624-1BB063BF2C4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BCF4BC58-EB73-D057-35FD-6DB026B3CB1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3E48EDFB-50D8-E454-DD17-B9FDD13F4B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1020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3" cy="738664"/>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4: UNDERSTANDING POLICIES AND PRACTICES REGARDING UASC AND THE ROLE OF AUTHORITIES AND KEY STAKEHOLDERS </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82985" y="1766108"/>
            <a:ext cx="5267344"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87499" y="2301882"/>
            <a:ext cx="4562829"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Relate national legal provisions for UASC to daily case management interventions </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60560" y="2301882"/>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00AD7956-3DE2-F927-A797-F253DBD99209}"/>
              </a:ext>
            </a:extLst>
          </p:cNvPr>
          <p:cNvSpPr txBox="1"/>
          <p:nvPr/>
        </p:nvSpPr>
        <p:spPr>
          <a:xfrm>
            <a:off x="1687499" y="3020588"/>
            <a:ext cx="4562829"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Describe the roles and responsibilities of the statutory authorities and other key stakeholders in-country </a:t>
            </a:r>
          </a:p>
        </p:txBody>
      </p:sp>
      <p:grpSp>
        <p:nvGrpSpPr>
          <p:cNvPr id="4" name="Google Shape;194;p14">
            <a:extLst>
              <a:ext uri="{FF2B5EF4-FFF2-40B4-BE49-F238E27FC236}">
                <a16:creationId xmlns:a16="http://schemas.microsoft.com/office/drawing/2014/main" id="{669DB5C9-E411-539B-EBA5-178D84B51F59}"/>
              </a:ext>
            </a:extLst>
          </p:cNvPr>
          <p:cNvGrpSpPr/>
          <p:nvPr/>
        </p:nvGrpSpPr>
        <p:grpSpPr>
          <a:xfrm>
            <a:off x="1160560" y="3020588"/>
            <a:ext cx="367261" cy="388552"/>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030EA5DF-4722-5DB0-6C8B-A94B9F1AC3F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47155A1A-FAF7-8592-B897-6AB3388C152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11158007-4462-38EA-3C23-53AE82EA22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DAB7CB7B-DD3F-1694-6389-F73A1AF0319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47FC4559-7FF9-F55F-A1BA-124F617C655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F425757E-FCD4-5855-37F3-73A82D94D153}"/>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C3732CF0-8DDB-3675-1AB5-19FBB3D376D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6290F030-60A4-4151-3E7C-553F1FFA52CA}"/>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94B223EB-A7C9-8D3E-DB07-BD7155BCBB6D}"/>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D85FC72F-7E7D-B6F2-7FC4-1C3B2AA491E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extBox 48">
            <a:extLst>
              <a:ext uri="{FF2B5EF4-FFF2-40B4-BE49-F238E27FC236}">
                <a16:creationId xmlns:a16="http://schemas.microsoft.com/office/drawing/2014/main" id="{34C585E1-3188-73D3-11FD-CB0DC1BAB6EC}"/>
              </a:ext>
            </a:extLst>
          </p:cNvPr>
          <p:cNvSpPr txBox="1"/>
          <p:nvPr/>
        </p:nvSpPr>
        <p:spPr>
          <a:xfrm>
            <a:off x="982984" y="3894483"/>
            <a:ext cx="5267345" cy="461665"/>
          </a:xfrm>
          <a:prstGeom prst="rect">
            <a:avLst/>
          </a:prstGeom>
          <a:noFill/>
        </p:spPr>
        <p:txBody>
          <a:bodyPr wrap="square" rtlCol="0">
            <a:spAutoFit/>
          </a:bodyPr>
          <a:lstStyle/>
          <a:p>
            <a:r>
              <a:rPr lang="en-US" sz="1200" b="1" spc="300" dirty="0">
                <a:solidFill>
                  <a:schemeClr val="tx1"/>
                </a:solidFill>
              </a:rPr>
              <a:t>INTERNATIONAL LEGAL FRAMEWORK FOR UASC AND ALTERNATIVE CARE</a:t>
            </a:r>
          </a:p>
        </p:txBody>
      </p:sp>
      <p:sp>
        <p:nvSpPr>
          <p:cNvPr id="50" name="TextBox 49">
            <a:extLst>
              <a:ext uri="{FF2B5EF4-FFF2-40B4-BE49-F238E27FC236}">
                <a16:creationId xmlns:a16="http://schemas.microsoft.com/office/drawing/2014/main" id="{66DF70ED-84EA-D6B0-7CD7-A6FAD4751E5D}"/>
              </a:ext>
            </a:extLst>
          </p:cNvPr>
          <p:cNvSpPr txBox="1"/>
          <p:nvPr/>
        </p:nvSpPr>
        <p:spPr>
          <a:xfrm>
            <a:off x="982985" y="4552767"/>
            <a:ext cx="5267344" cy="2292935"/>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United Nations Convention on the Rights of the Child (CRC), 1989</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The CRC is the most widely ratified convention relating to the rights of children. It offers the highest standards of protection and assistance for children on issues relating to their care and protection. It is applicable to all children at all times, with additional clauses relating to the rights of children who are refugees. </a:t>
            </a: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CRC stresses the importance of growing up in a family environment. By</a:t>
            </a: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stipulating the right of each child to be cared for by her/his parents (Articles 7, 8, 9, 18, 27 CRC), the CRC requires that interventions in the context of family separation be aimed at: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preserving family unity as a matter of priority and at</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reuniting separated families as soon as possible. </a:t>
            </a:r>
          </a:p>
          <a:p>
            <a:pPr marL="0" marR="0" lvl="0" indent="0" algn="l" rtl="0">
              <a:spcBef>
                <a:spcPts val="0"/>
              </a:spcBef>
              <a:spcAft>
                <a:spcPts val="0"/>
              </a:spcAft>
              <a:buNone/>
            </a:pPr>
            <a:endParaRPr lang="en-US" sz="1100" dirty="0">
              <a:solidFill>
                <a:schemeClr val="dk1"/>
              </a:solidFill>
              <a:latin typeface="+mn-lt"/>
              <a:ea typeface="Helvetica Neue"/>
              <a:cs typeface="Helvetica Neue"/>
              <a:sym typeface="Helvetica Neue"/>
            </a:endParaRPr>
          </a:p>
        </p:txBody>
      </p:sp>
      <p:sp>
        <p:nvSpPr>
          <p:cNvPr id="53" name="Hexagon 52">
            <a:extLst>
              <a:ext uri="{FF2B5EF4-FFF2-40B4-BE49-F238E27FC236}">
                <a16:creationId xmlns:a16="http://schemas.microsoft.com/office/drawing/2014/main" id="{EE617453-F590-3A4C-9A9F-FE4CDE6BF7C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6329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7540526"/>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principal rights in the CRC that are also specifically relevant to UASC are as follows:</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have all actions based on the child’s best interests (article 3)</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birth registration, and to know and be cared for by his or her parents (article 7)</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have his or her identity preserved (article 8)</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live with his or her parents unless this is deemed incompatible with the child's best interests (article 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maintain contact with both parents if separated from one or both (article 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family reunification, including the right of children and their parents to leave or enter a State Party for purposes of reunion or the maintenance of the child-parent relationship (article 10)</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express his or her opinion freely and to have that opinion taken into account in any matter or procedure affecting the child. (article 12)</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of parents, legal guardians and others responsible for the child to have support in fulfilling their child-rearing responsibilities and in ensuring living conditions are adequate for the child's physical, mental, spiritual, moral and social development.(article 18, 27)</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adequate alternative care where necessary (article 20)</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protection from abuse, neglect, and exploitation by parents or others responsible for the care of the child (articles 19, 32, 33, 34, 35, 36)</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physical and psychological recovery and social reintegration for child survivors of any form of neglect, exploitation, or abuse; torture or any other form of cruel, inhuman or degrading treatment or punishment; or armed conflicts (article 19, 20, 39).</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for adoption to be carried out in accordance with the child’s best interests, and then only with the authorization of competent authorities, and safeguards for the child (article 21)</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regular evaluation of the child’s care placement (article 25)</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right to education and access to leisure, play and recreational facilities appropriate to the age of the child (article 28, 29, 31)</a:t>
            </a:r>
          </a:p>
          <a:p>
            <a:pPr marL="171450" marR="0" lvl="0" indent="-171450" algn="l" rtl="0">
              <a:spcBef>
                <a:spcPts val="0"/>
              </a:spcBef>
              <a:spcAft>
                <a:spcPts val="0"/>
              </a:spcAft>
              <a:buFont typeface="Arial" panose="020B0604020202020204" pitchFamily="34" charset="0"/>
              <a:buChar char="•"/>
            </a:pPr>
            <a:endParaRPr lang="en-US" sz="11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More specifically in relation to alternative care, the CRC stipulates: </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A child temporarily or permanently deprived of his or her family environment, or in whose own best interests cannot be allowed to remain in that environment, shall be entitled to special protection and assistance provided by the State.</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States Parties shall in accordance with their national laws ensure alternative care for such a child.</a:t>
            </a: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Such care could include, inter alia, foster placement, kafalah of Islamic law, adoption or if necessary placement in suitable institutions for the care of children. When considering solutions, due regard shall be paid to the desirability of continuity in a child's upbringing and to the child's ethnic, religious, cultural and linguistic background</a:t>
            </a:r>
          </a:p>
          <a:p>
            <a:pPr marL="171450" marR="0" lvl="0" indent="-171450" algn="l" rtl="0">
              <a:spcBef>
                <a:spcPts val="0"/>
              </a:spcBef>
              <a:spcAft>
                <a:spcPts val="0"/>
              </a:spcAft>
              <a:buFont typeface="Arial" panose="020B0604020202020204" pitchFamily="34" charset="0"/>
              <a:buChar char="•"/>
            </a:pPr>
            <a:endParaRPr lang="en-US" sz="1100" dirty="0">
              <a:solidFill>
                <a:schemeClr val="dk1"/>
              </a:solidFill>
              <a:latin typeface="+mn-lt"/>
              <a:ea typeface="Helvetica Neue"/>
              <a:cs typeface="Helvetica Neue"/>
              <a:sym typeface="Helvetica Neue"/>
            </a:endParaRPr>
          </a:p>
        </p:txBody>
      </p:sp>
      <p:sp>
        <p:nvSpPr>
          <p:cNvPr id="5" name="Hexagon 4">
            <a:extLst>
              <a:ext uri="{FF2B5EF4-FFF2-40B4-BE49-F238E27FC236}">
                <a16:creationId xmlns:a16="http://schemas.microsoft.com/office/drawing/2014/main" id="{62CBC840-AF70-FBD5-0389-0FAD169936A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37E095C-0998-067E-0D96-7B9673F078F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BB86816B-35FC-C8B0-084D-EA00CA504F6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8260400-19B4-4B19-BC75-CC4E4F4C0C2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6889BC5-4F93-FA83-AE20-1ED55B32E08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232F13F-9CE7-9A7C-BBEE-1898F2E8E88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7C7A4245-03ED-7D62-01C4-56BA409CE8A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8C16E5D-8A80-4C7B-6D26-F5426930758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EA46DC40-77C5-B5AD-5EAC-000A67498036}"/>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6765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C8F5-4F14-24AA-72DF-9BC26F1D80CC}"/>
              </a:ext>
            </a:extLst>
          </p:cNvPr>
          <p:cNvSpPr txBox="1"/>
          <p:nvPr/>
        </p:nvSpPr>
        <p:spPr>
          <a:xfrm>
            <a:off x="982985" y="713169"/>
            <a:ext cx="5267344" cy="7263527"/>
          </a:xfrm>
          <a:prstGeom prst="rect">
            <a:avLst/>
          </a:prstGeom>
          <a:noFill/>
        </p:spPr>
        <p:txBody>
          <a:bodyPr wrap="square" lIns="91440" tIns="45720" rIns="91440" bIns="45720" anchor="t">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Universal Declaration of Human Rights and The Convention of 1951 relating to the Status of Refugees also stresses family unity</a:t>
            </a:r>
          </a:p>
          <a:p>
            <a:pPr marL="0" marR="0" lvl="0" indent="0" algn="l" rtl="0">
              <a:spcBef>
                <a:spcPts val="0"/>
              </a:spcBef>
              <a:spcAft>
                <a:spcPts val="0"/>
              </a:spcAft>
              <a:buNone/>
            </a:pPr>
            <a:endParaRPr lang="en-US"/>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Hague Convention on the Protection of Children and Cooperation in respect of Intercountry Adoption (THC), 1993</a:t>
            </a:r>
            <a:endParaRPr lang="en-US">
              <a:solidFill>
                <a:schemeClr val="dk1"/>
              </a:solidFill>
            </a:endParaRPr>
          </a:p>
          <a:p>
            <a:pPr marL="171450" indent="-171450">
              <a:buFont typeface="Arial" panose="020B0604020202020204" pitchFamily="34" charset="0"/>
              <a:buChar char="•"/>
            </a:pPr>
            <a:r>
              <a:rPr lang="en-US" sz="1100" dirty="0">
                <a:solidFill>
                  <a:schemeClr val="dk1"/>
                </a:solidFill>
                <a:latin typeface="+mn-lt"/>
                <a:ea typeface="Helvetica Neue"/>
                <a:cs typeface="Helvetica Neue"/>
                <a:sym typeface="Helvetica Neue"/>
              </a:rPr>
              <a:t>The Hague Convention is the international regulation that sets standards for how adoption should be carried out between countries. </a:t>
            </a:r>
            <a:endParaRPr lang="en-US">
              <a:sym typeface="Helvetica Neue"/>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It provides the framework for international cooperation to ensure that inter-country adoptions take place in the best interests of a child and with respect to his or her fundamental rights. </a:t>
            </a:r>
            <a:endParaRPr lang="en-US"/>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These safeguards are intended to prevent the abduction, sale, trafficking or other abuse of children placed in adoption.</a:t>
            </a:r>
            <a:endParaRPr lang="en-US">
              <a:solidFill>
                <a:schemeClr val="dk1"/>
              </a:solidFill>
            </a:endParaRPr>
          </a:p>
          <a:p>
            <a:pPr marL="0" marR="0" lvl="0" indent="0" algn="l" rtl="0">
              <a:spcBef>
                <a:spcPts val="0"/>
              </a:spcBef>
              <a:spcAft>
                <a:spcPts val="0"/>
              </a:spcAft>
              <a:buNone/>
            </a:pPr>
            <a:endParaRPr lang="en-US"/>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The Hague Convention on Jurisdiction, Applicable Law, Recognition, Enforcement and Cooperation in Respect of Parental Responsibility and Measures for the Protection of Children, 1996</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This treaty has special relevance to situations where children are in need of alternative care by virtue of being outside their country of habitual residence.</a:t>
            </a:r>
            <a:endParaRPr lang="en-US">
              <a:solidFill>
                <a:schemeClr val="dk1"/>
              </a:solidFill>
            </a:endParaRPr>
          </a:p>
          <a:p>
            <a:pPr marL="0" marR="0" lvl="0" indent="0" algn="l" rtl="0">
              <a:spcBef>
                <a:spcPts val="0"/>
              </a:spcBef>
              <a:spcAft>
                <a:spcPts val="0"/>
              </a:spcAft>
              <a:buNone/>
            </a:pPr>
            <a:endParaRPr lang="en-US"/>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Guidelines for the Alternative Care of Children, United Nations, 2009</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guiding principles for quality care are outlined in the Guidelines for the Alternative Care for Children. These guidelines stipulate that emergency and interim care provision must adhere to the following core principles, namely:</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Children should not be placed in alternative care unnecessarily</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Efforts should primarily be directed at enabling children to remain in, or return to the care of their parents, or where necessary, of other close family members</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removal of a child from his family should be considered an option of last resort and for the shortest possible duration</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Only where the family is unable, even with appropriate support, to provide adequate care for the child, the State is responsible, for ensuring appropriate alternative care</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Any alternative care placement should be decided and provided on a case-by-case basis, by qualified professionals, and should respond to the best interests of the child concerned, in consultation with the child.</a:t>
            </a:r>
            <a:endParaRPr lang="en-US">
              <a:solidFill>
                <a:schemeClr val="dk1"/>
              </a:solidFill>
            </a:endParaRPr>
          </a:p>
          <a:p>
            <a:pPr marL="0" marR="0" lvl="0" indent="0" algn="l" rtl="0">
              <a:spcBef>
                <a:spcPts val="0"/>
              </a:spcBef>
              <a:spcAft>
                <a:spcPts val="0"/>
              </a:spcAft>
              <a:buNone/>
            </a:pPr>
            <a:endParaRPr lang="en-US"/>
          </a:p>
          <a:p>
            <a:r>
              <a:rPr lang="en-US" sz="1100" b="1">
                <a:solidFill>
                  <a:schemeClr val="dk1"/>
                </a:solidFill>
                <a:latin typeface="+mn-lt"/>
                <a:ea typeface="Helvetica Neue"/>
                <a:cs typeface="Helvetica Neue"/>
                <a:sym typeface="Helvetica Neue"/>
              </a:rPr>
              <a:t>Standards and Guidance</a:t>
            </a:r>
            <a:endParaRPr lang="en-US" sz="1100" b="1">
              <a:solidFill>
                <a:schemeClr val="dk1"/>
              </a:solidFill>
              <a:latin typeface="+mn-lt"/>
              <a:ea typeface="Helvetica Neue"/>
              <a:cs typeface="Helvetica Neue"/>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The Alliance for Child Protection in Humanitarian Action, Minimum Standards for Child Protection in Humanitarian Action, Standard 13 and 19, 2019 Edition, 2019.</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International Committee of the Red Cross, Inter-agency Guiding Principles on Unaccompanied and Separated Children, 2004</a:t>
            </a:r>
            <a:endParaRPr lang="en-US">
              <a:solidFill>
                <a:schemeClr val="dk1"/>
              </a:solidFill>
            </a:endParaRPr>
          </a:p>
          <a:p>
            <a:pPr marL="171450" marR="0" lvl="0" indent="-171450" algn="l" rtl="0">
              <a:spcBef>
                <a:spcPts val="0"/>
              </a:spcBef>
              <a:spcAft>
                <a:spcPts val="0"/>
              </a:spcAft>
              <a:buFont typeface="Arial" panose="020B0604020202020204" pitchFamily="34" charset="0"/>
              <a:buChar char="•"/>
            </a:pPr>
            <a:r>
              <a:rPr lang="en-US" sz="1100" dirty="0">
                <a:solidFill>
                  <a:schemeClr val="dk1"/>
                </a:solidFill>
                <a:latin typeface="+mn-lt"/>
                <a:ea typeface="Helvetica Neue"/>
                <a:cs typeface="Helvetica Neue"/>
                <a:sym typeface="Helvetica Neue"/>
              </a:rPr>
              <a:t>Guidelines on Assessing and Determining the Best Interests of the Child, UNHCR, 2019.</a:t>
            </a:r>
            <a:endParaRPr lang="en-US">
              <a:solidFill>
                <a:schemeClr val="dk1"/>
              </a:solidFill>
            </a:endParaRPr>
          </a:p>
          <a:p>
            <a:pPr marL="0" marR="0" lvl="0" indent="0" algn="l" rtl="0">
              <a:spcBef>
                <a:spcPts val="0"/>
              </a:spcBef>
              <a:spcAft>
                <a:spcPts val="0"/>
              </a:spcAft>
              <a:buNone/>
            </a:pPr>
            <a:endParaRPr lang="en-US"/>
          </a:p>
        </p:txBody>
      </p:sp>
      <p:sp>
        <p:nvSpPr>
          <p:cNvPr id="5" name="Hexagon 4">
            <a:extLst>
              <a:ext uri="{FF2B5EF4-FFF2-40B4-BE49-F238E27FC236}">
                <a16:creationId xmlns:a16="http://schemas.microsoft.com/office/drawing/2014/main" id="{D45B9580-C3DA-B09B-1F42-C398F965C90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655D8DD-2B2B-41E5-056A-C16DA8DF457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2958C2C-CD31-616F-E3B0-6921E2B3284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26FA016-2E85-AD9F-B2B9-1AC2296048A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83815A9-ADCB-BFF6-4267-BCC2924534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5D949E1-F68B-B858-56EC-9E3A00D6E79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0AF8865C-7F60-F921-C596-333F14F3FBB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E79B105-6075-28D5-F197-2E9F3BA621D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910310BD-FBFC-46F0-C209-3722AD2460F5}"/>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279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4DEF0-2852-5BF6-B998-946C37CBD212}"/>
              </a:ext>
            </a:extLst>
          </p:cNvPr>
          <p:cNvSpPr txBox="1"/>
          <p:nvPr/>
        </p:nvSpPr>
        <p:spPr>
          <a:xfrm>
            <a:off x="1567786" y="1310779"/>
            <a:ext cx="4682543" cy="3801041"/>
          </a:xfrm>
          <a:prstGeom prst="rect">
            <a:avLst/>
          </a:prstGeom>
          <a:noFill/>
        </p:spPr>
        <p:txBody>
          <a:bodyPr wrap="square" rtlCol="0">
            <a:spAutoFit/>
          </a:bodyPr>
          <a:lstStyle/>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About this training</a:t>
            </a:r>
          </a:p>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Introduction and definitions of UASC</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The causes and impact of family separation</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Socio-cultural and religious norms and traditional practices regarding UASC</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Understanding legislation, policies and practices regarding UASC and the role of statutory authorities and other key stakeholders</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UASC programming overview</a:t>
            </a:r>
            <a:endParaRPr lang="en-US" sz="1100" dirty="0">
              <a:solidFill>
                <a:schemeClr val="tx1"/>
              </a:solidFill>
            </a:endParaRPr>
          </a:p>
          <a:p>
            <a:pPr marL="0" marR="0" lvl="0" indent="0" algn="l" rtl="0">
              <a:spcBef>
                <a:spcPts val="0"/>
              </a:spcBef>
              <a:spcAft>
                <a:spcPts val="1800"/>
              </a:spcAft>
              <a:buNone/>
            </a:pPr>
            <a:r>
              <a:rPr lang="en-US" sz="1100" dirty="0">
                <a:solidFill>
                  <a:schemeClr val="tx1"/>
                </a:solidFill>
                <a:latin typeface="Calibri"/>
                <a:ea typeface="Calibri"/>
                <a:cs typeface="Calibri"/>
                <a:sym typeface="Calibri"/>
              </a:rPr>
              <a:t>Module closing </a:t>
            </a:r>
          </a:p>
          <a:p>
            <a:pPr marL="0" marR="0" lvl="0" indent="0" algn="l" rtl="0">
              <a:spcBef>
                <a:spcPts val="0"/>
              </a:spcBef>
              <a:spcAft>
                <a:spcPts val="1800"/>
              </a:spcAft>
              <a:buNone/>
            </a:pPr>
            <a:r>
              <a:rPr lang="en-US" sz="1100" dirty="0">
                <a:solidFill>
                  <a:schemeClr val="tx1"/>
                </a:solidFill>
                <a:latin typeface="Calibri"/>
                <a:cs typeface="Calibri"/>
                <a:sym typeface="Calibri"/>
              </a:rPr>
              <a:t>Resources for further reading</a:t>
            </a:r>
            <a:endParaRPr lang="en-US" sz="1100" dirty="0">
              <a:solidFill>
                <a:schemeClr val="tx1"/>
              </a:solidFill>
            </a:endParaRPr>
          </a:p>
        </p:txBody>
      </p:sp>
      <p:sp>
        <p:nvSpPr>
          <p:cNvPr id="4" name="TextBox 3">
            <a:extLst>
              <a:ext uri="{FF2B5EF4-FFF2-40B4-BE49-F238E27FC236}">
                <a16:creationId xmlns:a16="http://schemas.microsoft.com/office/drawing/2014/main" id="{20B95ED0-0DE9-4A6C-00D1-FF9F3715D49E}"/>
              </a:ext>
            </a:extLst>
          </p:cNvPr>
          <p:cNvSpPr txBox="1"/>
          <p:nvPr/>
        </p:nvSpPr>
        <p:spPr>
          <a:xfrm>
            <a:off x="1064660" y="1310779"/>
            <a:ext cx="503127" cy="3801041"/>
          </a:xfrm>
          <a:prstGeom prst="rect">
            <a:avLst/>
          </a:prstGeom>
          <a:noFill/>
        </p:spPr>
        <p:txBody>
          <a:bodyPr wrap="square" rtlCol="0">
            <a:spAutoFit/>
          </a:bodyPr>
          <a:lstStyle/>
          <a:p>
            <a:pPr>
              <a:spcAft>
                <a:spcPts val="1800"/>
              </a:spcAft>
            </a:pPr>
            <a:r>
              <a:rPr lang="en-CA" sz="1100" dirty="0">
                <a:solidFill>
                  <a:schemeClr val="tx1"/>
                </a:solidFill>
                <a:latin typeface="+mn-lt"/>
              </a:rPr>
              <a:t>3</a:t>
            </a:r>
          </a:p>
          <a:p>
            <a:pPr>
              <a:spcAft>
                <a:spcPts val="1800"/>
              </a:spcAft>
            </a:pPr>
            <a:r>
              <a:rPr lang="en-CA" sz="1100" dirty="0">
                <a:solidFill>
                  <a:schemeClr val="tx1"/>
                </a:solidFill>
                <a:latin typeface="+mn-lt"/>
              </a:rPr>
              <a:t>4</a:t>
            </a:r>
          </a:p>
          <a:p>
            <a:pPr>
              <a:spcAft>
                <a:spcPts val="1800"/>
              </a:spcAft>
            </a:pPr>
            <a:r>
              <a:rPr lang="en-CA" sz="1100" dirty="0">
                <a:solidFill>
                  <a:schemeClr val="tx1"/>
                </a:solidFill>
                <a:latin typeface="+mn-lt"/>
              </a:rPr>
              <a:t>7</a:t>
            </a:r>
          </a:p>
          <a:p>
            <a:pPr>
              <a:spcAft>
                <a:spcPts val="1800"/>
              </a:spcAft>
            </a:pPr>
            <a:r>
              <a:rPr lang="en-CA" sz="1100" dirty="0">
                <a:solidFill>
                  <a:schemeClr val="tx1"/>
                </a:solidFill>
                <a:latin typeface="+mn-lt"/>
              </a:rPr>
              <a:t>10</a:t>
            </a:r>
          </a:p>
          <a:p>
            <a:pPr>
              <a:spcAft>
                <a:spcPts val="1800"/>
              </a:spcAft>
            </a:pPr>
            <a:r>
              <a:rPr lang="en-CA" sz="1100" dirty="0">
                <a:solidFill>
                  <a:schemeClr val="tx1"/>
                </a:solidFill>
                <a:latin typeface="+mn-lt"/>
              </a:rPr>
              <a:t>14</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solidFill>
                  <a:schemeClr val="tx1"/>
                </a:solidFill>
                <a:latin typeface="+mn-lt"/>
              </a:rPr>
              <a:t>17</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solidFill>
                  <a:schemeClr val="tx1"/>
                </a:solidFill>
                <a:latin typeface="+mn-lt"/>
              </a:rPr>
              <a:t>24</a:t>
            </a:r>
          </a:p>
          <a:p>
            <a:pPr>
              <a:spcAft>
                <a:spcPts val="1800"/>
              </a:spcAft>
            </a:pPr>
            <a:r>
              <a:rPr lang="en-CA" sz="1100" dirty="0">
                <a:solidFill>
                  <a:schemeClr val="tx1"/>
                </a:solidFill>
                <a:latin typeface="+mn-lt"/>
              </a:rPr>
              <a:t>26</a:t>
            </a:r>
          </a:p>
          <a:p>
            <a:pPr>
              <a:spcAft>
                <a:spcPts val="1800"/>
              </a:spcAft>
            </a:pPr>
            <a:r>
              <a:rPr lang="en-CA" sz="1100" dirty="0">
                <a:solidFill>
                  <a:schemeClr val="tx1"/>
                </a:solidFill>
                <a:latin typeface="+mn-lt"/>
              </a:rPr>
              <a:t>27</a:t>
            </a:r>
          </a:p>
        </p:txBody>
      </p:sp>
      <p:sp>
        <p:nvSpPr>
          <p:cNvPr id="5" name="Hexagon 4">
            <a:extLst>
              <a:ext uri="{FF2B5EF4-FFF2-40B4-BE49-F238E27FC236}">
                <a16:creationId xmlns:a16="http://schemas.microsoft.com/office/drawing/2014/main" id="{1C375FB2-37D5-B520-B0A7-5D567FC5443F}"/>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75516C0-0431-F48B-30AC-96CF1609F40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7C78886-B090-C431-97CE-CBC142BB45B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40420F3C-2915-1246-6E58-5E612C685605}"/>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3E12FF9-F4A0-CC8A-76DC-D4FA91ABDAF8}"/>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3A883FF-A5D6-38E8-EE12-3DA5484B20E4}"/>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4BAFEF5C-2FE6-A5EE-166E-B31FC72008DF}"/>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729F194-01AA-0707-6B25-7ECB9D46D02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BB3FBFA7-555D-7CB2-624A-AA6D47F7220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TABLE OF CONTENTS</a:t>
            </a:r>
          </a:p>
        </p:txBody>
      </p:sp>
      <p:sp>
        <p:nvSpPr>
          <p:cNvPr id="19" name="Hexagon 18">
            <a:extLst>
              <a:ext uri="{FF2B5EF4-FFF2-40B4-BE49-F238E27FC236}">
                <a16:creationId xmlns:a16="http://schemas.microsoft.com/office/drawing/2014/main" id="{CBBD3BE9-8E60-F0B7-B032-DBF4030BAE5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2022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983" y="699799"/>
            <a:ext cx="5267346" cy="461665"/>
          </a:xfrm>
          <a:prstGeom prst="rect">
            <a:avLst/>
          </a:prstGeom>
          <a:noFill/>
        </p:spPr>
        <p:txBody>
          <a:bodyPr wrap="square" rtlCol="0">
            <a:spAutoFit/>
          </a:bodyPr>
          <a:lstStyle/>
          <a:p>
            <a:r>
              <a:rPr lang="en-US" sz="1200" b="1" spc="300" dirty="0">
                <a:solidFill>
                  <a:schemeClr val="tx1"/>
                </a:solidFill>
              </a:rPr>
              <a:t>THE NATIONAL SYSTEM AND THE ROLE OF CASEWORKERS </a:t>
            </a:r>
          </a:p>
        </p:txBody>
      </p:sp>
      <p:sp>
        <p:nvSpPr>
          <p:cNvPr id="2" name="TextBox 1">
            <a:extLst>
              <a:ext uri="{FF2B5EF4-FFF2-40B4-BE49-F238E27FC236}">
                <a16:creationId xmlns:a16="http://schemas.microsoft.com/office/drawing/2014/main" id="{9C123385-9A1D-F5A2-D61C-512B690D32B5}"/>
              </a:ext>
            </a:extLst>
          </p:cNvPr>
          <p:cNvSpPr txBox="1"/>
          <p:nvPr/>
        </p:nvSpPr>
        <p:spPr>
          <a:xfrm>
            <a:off x="982983" y="1394656"/>
            <a:ext cx="4913991" cy="276999"/>
          </a:xfrm>
          <a:prstGeom prst="rect">
            <a:avLst/>
          </a:prstGeom>
          <a:noFill/>
        </p:spPr>
        <p:txBody>
          <a:bodyPr wrap="square" rtlCol="0">
            <a:spAutoFit/>
          </a:bodyPr>
          <a:lstStyle/>
          <a:p>
            <a:pPr marL="0" marR="0" lvl="0" indent="0" algn="l" rtl="0">
              <a:spcBef>
                <a:spcPts val="0"/>
              </a:spcBef>
              <a:spcAft>
                <a:spcPts val="0"/>
              </a:spcAft>
              <a:buNone/>
            </a:pPr>
            <a:r>
              <a:rPr lang="en-US" sz="1200" b="1" dirty="0">
                <a:solidFill>
                  <a:schemeClr val="tx1"/>
                </a:solidFill>
                <a:latin typeface="+mn-lt"/>
                <a:ea typeface="Arial"/>
                <a:cs typeface="Arial"/>
                <a:sym typeface="Arial"/>
              </a:rPr>
              <a:t>National provisions and decision-making processes for:</a:t>
            </a:r>
          </a:p>
        </p:txBody>
      </p:sp>
      <p:sp>
        <p:nvSpPr>
          <p:cNvPr id="13" name="Google Shape;413;p19">
            <a:extLst>
              <a:ext uri="{FF2B5EF4-FFF2-40B4-BE49-F238E27FC236}">
                <a16:creationId xmlns:a16="http://schemas.microsoft.com/office/drawing/2014/main" id="{2577E943-7FB1-5346-6BFA-8899D4E64271}"/>
              </a:ext>
            </a:extLst>
          </p:cNvPr>
          <p:cNvSpPr txBox="1"/>
          <p:nvPr/>
        </p:nvSpPr>
        <p:spPr>
          <a:xfrm>
            <a:off x="996287" y="1904847"/>
            <a:ext cx="1507957" cy="1703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UASC and children who are at heightened risk and need to be placed out of home for safety purposes</a:t>
            </a:r>
          </a:p>
        </p:txBody>
      </p:sp>
      <p:sp>
        <p:nvSpPr>
          <p:cNvPr id="14" name="Google Shape;414;p19">
            <a:extLst>
              <a:ext uri="{FF2B5EF4-FFF2-40B4-BE49-F238E27FC236}">
                <a16:creationId xmlns:a16="http://schemas.microsoft.com/office/drawing/2014/main" id="{4EF71546-C4E0-697A-5105-BA955DBA48C2}"/>
              </a:ext>
            </a:extLst>
          </p:cNvPr>
          <p:cNvSpPr txBox="1"/>
          <p:nvPr/>
        </p:nvSpPr>
        <p:spPr>
          <a:xfrm>
            <a:off x="996286" y="4366156"/>
            <a:ext cx="1507957" cy="4747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Family reunification</a:t>
            </a:r>
          </a:p>
        </p:txBody>
      </p:sp>
      <p:sp>
        <p:nvSpPr>
          <p:cNvPr id="15" name="Google Shape;415;p19">
            <a:extLst>
              <a:ext uri="{FF2B5EF4-FFF2-40B4-BE49-F238E27FC236}">
                <a16:creationId xmlns:a16="http://schemas.microsoft.com/office/drawing/2014/main" id="{CFB21776-87DB-037D-E700-A6A38A1863AC}"/>
              </a:ext>
            </a:extLst>
          </p:cNvPr>
          <p:cNvSpPr txBox="1"/>
          <p:nvPr/>
        </p:nvSpPr>
        <p:spPr>
          <a:xfrm>
            <a:off x="996286" y="6787803"/>
            <a:ext cx="1507957" cy="7820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tx1"/>
                </a:solidFill>
                <a:latin typeface="Calibri"/>
                <a:ea typeface="Calibri"/>
                <a:cs typeface="Calibri"/>
                <a:sym typeface="Calibri"/>
              </a:rPr>
              <a:t>Placement in alternative care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2698446" y="1908974"/>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275;p12">
            <a:extLst>
              <a:ext uri="{FF2B5EF4-FFF2-40B4-BE49-F238E27FC236}">
                <a16:creationId xmlns:a16="http://schemas.microsoft.com/office/drawing/2014/main" id="{58655793-D559-A073-6CFC-B0FCE3748399}"/>
              </a:ext>
            </a:extLst>
          </p:cNvPr>
          <p:cNvSpPr/>
          <p:nvPr/>
        </p:nvSpPr>
        <p:spPr>
          <a:xfrm>
            <a:off x="2698446" y="4352811"/>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275;p12">
            <a:extLst>
              <a:ext uri="{FF2B5EF4-FFF2-40B4-BE49-F238E27FC236}">
                <a16:creationId xmlns:a16="http://schemas.microsoft.com/office/drawing/2014/main" id="{DB0A6B26-E379-94DB-3CD9-125E6473812A}"/>
              </a:ext>
            </a:extLst>
          </p:cNvPr>
          <p:cNvSpPr/>
          <p:nvPr/>
        </p:nvSpPr>
        <p:spPr>
          <a:xfrm>
            <a:off x="2698446" y="6796648"/>
            <a:ext cx="3551883" cy="2129637"/>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Hexagon 26">
            <a:extLst>
              <a:ext uri="{FF2B5EF4-FFF2-40B4-BE49-F238E27FC236}">
                <a16:creationId xmlns:a16="http://schemas.microsoft.com/office/drawing/2014/main" id="{F0CAA4A6-BB5A-5024-3082-802253AA489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FD414C09-6ABD-A399-AD2E-16EBC1F611C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177A0DC-79D1-B607-E0A6-BE970E68A55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5D6F0055-2523-F0A0-B8C5-80DE31BF1BB7}"/>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25296CB8-B74A-C69A-40E9-FA374667DDB4}"/>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70DDA869-244A-552B-4D24-12A0B626BCD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F2B1DB6D-A1AD-7103-0C03-0CE50ED9C02C}"/>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C40FFAFB-A35B-A8FD-BD9B-A30820EC9B69}"/>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29A9AD52-819E-2CB8-57E6-D9F0DDA04D4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8553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23385-9A1D-F5A2-D61C-512B690D32B5}"/>
              </a:ext>
            </a:extLst>
          </p:cNvPr>
          <p:cNvSpPr txBox="1"/>
          <p:nvPr/>
        </p:nvSpPr>
        <p:spPr>
          <a:xfrm>
            <a:off x="982027" y="699799"/>
            <a:ext cx="526830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Do you know if there are gaps and challenges in the national child protection framework/ system? What about success stories?</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348249"/>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F134C8C6-1875-D65B-9359-B53ACA28E5C9}"/>
              </a:ext>
            </a:extLst>
          </p:cNvPr>
          <p:cNvSpPr txBox="1"/>
          <p:nvPr/>
        </p:nvSpPr>
        <p:spPr>
          <a:xfrm>
            <a:off x="982027" y="4499744"/>
            <a:ext cx="526830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Do you know how your role as caseworker is defined within the national child protection framework/ system? </a:t>
            </a:r>
          </a:p>
        </p:txBody>
      </p:sp>
      <p:sp>
        <p:nvSpPr>
          <p:cNvPr id="12" name="Google Shape;275;p12">
            <a:extLst>
              <a:ext uri="{FF2B5EF4-FFF2-40B4-BE49-F238E27FC236}">
                <a16:creationId xmlns:a16="http://schemas.microsoft.com/office/drawing/2014/main" id="{4B5E5AF0-C75C-2BC7-4604-262C5B3F7ED5}"/>
              </a:ext>
            </a:extLst>
          </p:cNvPr>
          <p:cNvSpPr/>
          <p:nvPr/>
        </p:nvSpPr>
        <p:spPr>
          <a:xfrm>
            <a:off x="982984" y="5148194"/>
            <a:ext cx="5254042" cy="2909893"/>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Hexagon 20">
            <a:extLst>
              <a:ext uri="{FF2B5EF4-FFF2-40B4-BE49-F238E27FC236}">
                <a16:creationId xmlns:a16="http://schemas.microsoft.com/office/drawing/2014/main" id="{76CA7D91-4E8C-9810-8D95-F178193C86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7C519C55-F250-7FF8-9244-FC65CD88C0E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C51CEFC0-74B3-B22E-9F2B-0974EF984F9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3A08D49C-62CF-7FAB-8B1C-D08E29412BEE}"/>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B5F9BA59-4C29-015D-26BD-9A12E3D63C2A}"/>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F3E37778-FF8A-329E-A5B7-110BCB9995AE}"/>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1820756-AC0C-A5A4-FA2A-80E8C2C66EB8}"/>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23EF5774-5E99-20BC-3EFC-8D9FBEA414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8C02CC52-DEA7-3B87-521B-0CEBEFBF438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983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03F443-FE0E-9E53-E320-1BB04742B19F}"/>
              </a:ext>
            </a:extLst>
          </p:cNvPr>
          <p:cNvSpPr txBox="1"/>
          <p:nvPr/>
        </p:nvSpPr>
        <p:spPr>
          <a:xfrm>
            <a:off x="982025" y="699799"/>
            <a:ext cx="5268303" cy="461665"/>
          </a:xfrm>
          <a:prstGeom prst="rect">
            <a:avLst/>
          </a:prstGeom>
          <a:noFill/>
        </p:spPr>
        <p:txBody>
          <a:bodyPr wrap="square" rtlCol="0">
            <a:spAutoFit/>
          </a:bodyPr>
          <a:lstStyle/>
          <a:p>
            <a:r>
              <a:rPr lang="en-US" sz="1200" b="1" spc="300" dirty="0">
                <a:solidFill>
                  <a:schemeClr val="tx1"/>
                </a:solidFill>
              </a:rPr>
              <a:t>STEPS IN DECISION MAKING FOR UASC NATIONAL LEGAL FRAMEWORK </a:t>
            </a:r>
          </a:p>
        </p:txBody>
      </p:sp>
      <p:sp>
        <p:nvSpPr>
          <p:cNvPr id="2" name="TextBox 1">
            <a:extLst>
              <a:ext uri="{FF2B5EF4-FFF2-40B4-BE49-F238E27FC236}">
                <a16:creationId xmlns:a16="http://schemas.microsoft.com/office/drawing/2014/main" id="{9C123385-9A1D-F5A2-D61C-512B690D32B5}"/>
              </a:ext>
            </a:extLst>
          </p:cNvPr>
          <p:cNvSpPr txBox="1"/>
          <p:nvPr/>
        </p:nvSpPr>
        <p:spPr>
          <a:xfrm>
            <a:off x="982026" y="1348490"/>
            <a:ext cx="5268302"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Draw the decision-making process for UASC based on the group activity </a:t>
            </a:r>
          </a:p>
        </p:txBody>
      </p:sp>
      <p:sp>
        <p:nvSpPr>
          <p:cNvPr id="16" name="Google Shape;275;p12">
            <a:extLst>
              <a:ext uri="{FF2B5EF4-FFF2-40B4-BE49-F238E27FC236}">
                <a16:creationId xmlns:a16="http://schemas.microsoft.com/office/drawing/2014/main" id="{2F74266B-74FE-AAB9-7786-6A23209FAE6D}"/>
              </a:ext>
            </a:extLst>
          </p:cNvPr>
          <p:cNvSpPr/>
          <p:nvPr/>
        </p:nvSpPr>
        <p:spPr>
          <a:xfrm>
            <a:off x="982984" y="1858681"/>
            <a:ext cx="5254042" cy="706173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 name="Hexagon 23">
            <a:extLst>
              <a:ext uri="{FF2B5EF4-FFF2-40B4-BE49-F238E27FC236}">
                <a16:creationId xmlns:a16="http://schemas.microsoft.com/office/drawing/2014/main" id="{27632580-336D-78CC-8C1D-F2AEC87E9AB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4C684ED9-DF9A-50A8-3D28-A5BAB76282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032708E4-C71D-1111-BAA8-94D2FE49F02C}"/>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5AA94D3B-85F5-A029-F3A8-FCBB1B3881CA}"/>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D676FB5-587D-E53B-390A-DDE7FCDBFC0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FAAC427-1C58-7AA7-8A6E-F0B5D56E8E5C}"/>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AAB973BD-42F0-44E1-BBFC-8E2848359712}"/>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AC74FAED-AE45-D839-7E7E-F73F9488B28E}"/>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632F6703-0B93-6F02-A631-F96AFF7AFE9F}"/>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4107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4" y="713169"/>
            <a:ext cx="4325427" cy="276999"/>
          </a:xfrm>
          <a:prstGeom prst="rect">
            <a:avLst/>
          </a:prstGeom>
          <a:noFill/>
        </p:spPr>
        <p:txBody>
          <a:bodyPr wrap="square" rtlCol="0">
            <a:spAutoFit/>
          </a:bodyPr>
          <a:lstStyle/>
          <a:p>
            <a:r>
              <a:rPr lang="en-CA" sz="1200" b="1" spc="300" dirty="0">
                <a:solidFill>
                  <a:schemeClr val="tx1"/>
                </a:solidFill>
              </a:rPr>
              <a:t>KEY LEARNING POINTS</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88573" y="13714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84686" y="1197983"/>
            <a:ext cx="4652340" cy="816850"/>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n-US" sz="1100" b="0" i="0" u="none" strike="noStrike" cap="none" dirty="0">
                <a:solidFill>
                  <a:srgbClr val="000000"/>
                </a:solidFill>
                <a:latin typeface="+mn-lt"/>
                <a:ea typeface="Arial"/>
                <a:cs typeface="Arial"/>
                <a:sym typeface="Arial"/>
              </a:rPr>
              <a:t>Understanding the national legal framework, the role of key stakeholders and </a:t>
            </a:r>
            <a:r>
              <a:rPr lang="en-US" sz="1100" dirty="0">
                <a:latin typeface="+mn-lt"/>
              </a:rPr>
              <a:t>the caseworker's role</a:t>
            </a:r>
            <a:r>
              <a:rPr lang="en-US" sz="1100" b="0" i="0" u="none" strike="noStrike" cap="none" dirty="0">
                <a:solidFill>
                  <a:srgbClr val="000000"/>
                </a:solidFill>
                <a:latin typeface="+mn-lt"/>
                <a:ea typeface="Arial"/>
                <a:cs typeface="Arial"/>
                <a:sym typeface="Arial"/>
              </a:rPr>
              <a:t>, enables caseworkers to provide appropriate support to UASC and helps ensure decisions affecting UASC are taken within the legal framework.</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492065"/>
            <a:ext cx="5254042" cy="5406275"/>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2968797"/>
            <a:ext cx="4325427" cy="276999"/>
          </a:xfrm>
          <a:prstGeom prst="rect">
            <a:avLst/>
          </a:prstGeom>
          <a:noFill/>
        </p:spPr>
        <p:txBody>
          <a:bodyPr wrap="square" rtlCol="0">
            <a:spAutoFit/>
          </a:bodyPr>
          <a:lstStyle/>
          <a:p>
            <a:r>
              <a:rPr lang="en-CA" sz="1200" b="1" spc="300" dirty="0">
                <a:solidFill>
                  <a:schemeClr val="tx1"/>
                </a:solidFill>
              </a:rPr>
              <a:t>SESSION NOTES</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088573" y="2216577"/>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84686" y="2161148"/>
            <a:ext cx="4652340" cy="454571"/>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n-US" sz="1100" b="0" i="0" u="none" strike="noStrike" cap="none" dirty="0">
                <a:solidFill>
                  <a:srgbClr val="000000"/>
                </a:solidFill>
                <a:latin typeface="+mn-lt"/>
                <a:ea typeface="Arial"/>
                <a:cs typeface="Arial"/>
                <a:sym typeface="Arial"/>
              </a:rPr>
              <a:t>As far as possible, case management, </a:t>
            </a:r>
            <a:r>
              <a:rPr lang="en-US" sz="1100" dirty="0">
                <a:latin typeface="+mn-lt"/>
              </a:rPr>
              <a:t>family tracing and reunification</a:t>
            </a:r>
            <a:r>
              <a:rPr lang="en-US" sz="1100" b="0" i="0" u="none" strike="noStrike" cap="none" dirty="0">
                <a:solidFill>
                  <a:srgbClr val="000000"/>
                </a:solidFill>
                <a:latin typeface="+mn-lt"/>
                <a:ea typeface="Arial"/>
                <a:cs typeface="Arial"/>
                <a:sym typeface="Arial"/>
              </a:rPr>
              <a:t> and alternative care emergency response should strengthen national capacities.</a:t>
            </a:r>
          </a:p>
        </p:txBody>
      </p:sp>
      <p:sp>
        <p:nvSpPr>
          <p:cNvPr id="14" name="Hexagon 13">
            <a:extLst>
              <a:ext uri="{FF2B5EF4-FFF2-40B4-BE49-F238E27FC236}">
                <a16:creationId xmlns:a16="http://schemas.microsoft.com/office/drawing/2014/main" id="{A3CC13E0-BD39-3FB4-8BDA-FACA5A3D2DB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BDCFB7A-0CAC-601D-E8DB-5BA44E357F0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DE14246-E167-D480-F4BA-4AD63F45141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6D7A753-D687-3291-0C04-F8A6AECF78A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C496CFBA-413D-A246-2124-0E974EC0346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F1F04EC3-595C-1A4F-91C7-66FF8ECF4CE9}"/>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6C527997-E08B-57D6-7F95-9B16599CD34A}"/>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50F2ED94-3E09-2C8B-915C-48930D8E33D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1A3843B2-8A05-6D0C-1D2A-EA9354FC291A}"/>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1773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82985" y="713169"/>
            <a:ext cx="5267344"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5: UASC PROGRAMMING OVERVIEW</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581626"/>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8415" y="2117400"/>
            <a:ext cx="4571914"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Explain the role of the caseworker in supporting UASC as part of the wider case management and child protection system</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083371" y="2117400"/>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25" name="Hexagon 24">
            <a:extLst>
              <a:ext uri="{FF2B5EF4-FFF2-40B4-BE49-F238E27FC236}">
                <a16:creationId xmlns:a16="http://schemas.microsoft.com/office/drawing/2014/main" id="{0C0752FF-5722-D264-D01B-0F19163CB8B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87A421EE-FDC0-6FFE-0622-20B8EDFEA51C}"/>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C5CC2AC5-89A0-D906-2C00-D0D34B0ED8D2}"/>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3BA9C1B1-E52A-D160-9932-D81BAD0F1065}"/>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17E8AFE0-F8C8-7E6B-D173-7F3766D17B9F}"/>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63694A7C-6553-D7B5-2C63-B74A64E3EFF5}"/>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D79DF4B5-2908-8503-04DB-57615F4B665E}"/>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93BDA30E-2BE1-AE93-D069-A29EE9D8F2EC}"/>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DAA2E3B9-7FE9-3EBC-9AC0-A70344CFF578}"/>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10636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4" y="713169"/>
            <a:ext cx="4325427" cy="276999"/>
          </a:xfrm>
          <a:prstGeom prst="rect">
            <a:avLst/>
          </a:prstGeom>
          <a:noFill/>
        </p:spPr>
        <p:txBody>
          <a:bodyPr wrap="square" rtlCol="0">
            <a:spAutoFit/>
          </a:bodyPr>
          <a:lstStyle/>
          <a:p>
            <a:r>
              <a:rPr lang="en-CA" sz="1200" b="1" spc="300" dirty="0">
                <a:solidFill>
                  <a:schemeClr val="tx1"/>
                </a:solidFill>
              </a:rPr>
              <a:t>KEY LEARNING POINTS</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103088" y="1330684"/>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201" y="1197983"/>
            <a:ext cx="4637825" cy="63571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Caseworkers can play a vital role in the protection of  UASC through supporting FTR and alternative care arrangements, alongside addressing other CP needs. </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797834"/>
            <a:ext cx="5254042" cy="5073212"/>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4" y="3274565"/>
            <a:ext cx="4325427" cy="276999"/>
          </a:xfrm>
          <a:prstGeom prst="rect">
            <a:avLst/>
          </a:prstGeom>
          <a:noFill/>
        </p:spPr>
        <p:txBody>
          <a:bodyPr wrap="square" rtlCol="0">
            <a:spAutoFit/>
          </a:bodyPr>
          <a:lstStyle/>
          <a:p>
            <a:r>
              <a:rPr lang="en-CA" sz="1200" b="1" spc="300" dirty="0">
                <a:solidFill>
                  <a:schemeClr val="tx1"/>
                </a:solidFill>
              </a:rPr>
              <a:t>SESSION NOTES</a:t>
            </a:r>
          </a:p>
        </p:txBody>
      </p:sp>
      <p:sp>
        <p:nvSpPr>
          <p:cNvPr id="3" name="Google Shape;256;p19">
            <a:extLst>
              <a:ext uri="{FF2B5EF4-FFF2-40B4-BE49-F238E27FC236}">
                <a16:creationId xmlns:a16="http://schemas.microsoft.com/office/drawing/2014/main" id="{233649B4-459A-AE70-2CDB-0418BC1DE75F}"/>
              </a:ext>
            </a:extLst>
          </p:cNvPr>
          <p:cNvSpPr/>
          <p:nvPr/>
        </p:nvSpPr>
        <p:spPr>
          <a:xfrm>
            <a:off x="1103088" y="1932679"/>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Google Shape;258;p19">
            <a:extLst>
              <a:ext uri="{FF2B5EF4-FFF2-40B4-BE49-F238E27FC236}">
                <a16:creationId xmlns:a16="http://schemas.microsoft.com/office/drawing/2014/main" id="{CC7395B3-A36E-C6F7-581B-291814E73BE6}"/>
              </a:ext>
            </a:extLst>
          </p:cNvPr>
          <p:cNvSpPr txBox="1"/>
          <p:nvPr/>
        </p:nvSpPr>
        <p:spPr>
          <a:xfrm>
            <a:off x="1599201" y="1904971"/>
            <a:ext cx="4637825" cy="454571"/>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n-US" sz="1100" b="0" i="0" u="none" strike="noStrike" cap="none" dirty="0">
                <a:solidFill>
                  <a:srgbClr val="000000"/>
                </a:solidFill>
                <a:latin typeface="+mn-lt"/>
                <a:ea typeface="Arial"/>
                <a:cs typeface="Arial"/>
                <a:sym typeface="Arial"/>
              </a:rPr>
              <a:t>Close coordination with other key stakeholders involved in FTR and alternative care is essential</a:t>
            </a:r>
            <a:r>
              <a:rPr lang="en-US" sz="1100" dirty="0">
                <a:latin typeface="+mn-lt"/>
              </a:rPr>
              <a:t> to support individual children's safety and wellbeing.</a:t>
            </a:r>
            <a:endParaRPr lang="en-US" sz="1100" b="0" i="0" u="none" strike="noStrike" cap="none" dirty="0">
              <a:solidFill>
                <a:srgbClr val="000000"/>
              </a:solidFill>
              <a:latin typeface="+mn-lt"/>
              <a:ea typeface="Arial"/>
              <a:cs typeface="Arial"/>
              <a:sym typeface="Arial"/>
            </a:endParaRPr>
          </a:p>
        </p:txBody>
      </p:sp>
      <p:sp>
        <p:nvSpPr>
          <p:cNvPr id="12" name="Google Shape;256;p19">
            <a:extLst>
              <a:ext uri="{FF2B5EF4-FFF2-40B4-BE49-F238E27FC236}">
                <a16:creationId xmlns:a16="http://schemas.microsoft.com/office/drawing/2014/main" id="{CE21EAAE-B223-EDB3-D4C7-00499801AA58}"/>
              </a:ext>
            </a:extLst>
          </p:cNvPr>
          <p:cNvSpPr/>
          <p:nvPr/>
        </p:nvSpPr>
        <p:spPr>
          <a:xfrm>
            <a:off x="1103088" y="2506166"/>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258;p19">
            <a:extLst>
              <a:ext uri="{FF2B5EF4-FFF2-40B4-BE49-F238E27FC236}">
                <a16:creationId xmlns:a16="http://schemas.microsoft.com/office/drawing/2014/main" id="{07F79408-17F5-3492-B7AA-8E4C1DA598F0}"/>
              </a:ext>
            </a:extLst>
          </p:cNvPr>
          <p:cNvSpPr txBox="1"/>
          <p:nvPr/>
        </p:nvSpPr>
        <p:spPr>
          <a:xfrm>
            <a:off x="1599201" y="2478458"/>
            <a:ext cx="4637825" cy="4545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r>
              <a:rPr lang="en-US" sz="1100" b="0" i="0" u="none" strike="noStrike" cap="none" dirty="0">
                <a:solidFill>
                  <a:srgbClr val="000000"/>
                </a:solidFill>
                <a:latin typeface="+mn-lt"/>
                <a:ea typeface="Arial"/>
                <a:cs typeface="Arial"/>
                <a:sym typeface="Arial"/>
              </a:rPr>
              <a:t>Where possible, caseworkers should engage closely with community-based groups supporting FTR and alternative care.</a:t>
            </a:r>
          </a:p>
        </p:txBody>
      </p:sp>
      <p:sp>
        <p:nvSpPr>
          <p:cNvPr id="18" name="Hexagon 17">
            <a:extLst>
              <a:ext uri="{FF2B5EF4-FFF2-40B4-BE49-F238E27FC236}">
                <a16:creationId xmlns:a16="http://schemas.microsoft.com/office/drawing/2014/main" id="{95E9CBEC-1198-F2BB-9D02-C990108E3EF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759DF514-D9F5-6B28-2600-C1AD3348F25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E742A239-AC27-32E8-FF21-8E83A652ADF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99B90443-003E-A98D-784E-7C919F21A24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EEAE6172-218B-3B4F-D43F-8D5A2A62BAB7}"/>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4A1AC5D5-B20A-D397-24F1-DCF2A411CDB8}"/>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59239EE8-D1BE-F209-952A-0ED1466B4309}"/>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3C90C519-40EF-3432-CE6A-FAA9A6467290}"/>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E6394841-FF3C-6763-DAF8-2C9D0CE28A2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4532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 name="Hexagon 1">
            <a:extLst>
              <a:ext uri="{FF2B5EF4-FFF2-40B4-BE49-F238E27FC236}">
                <a16:creationId xmlns:a16="http://schemas.microsoft.com/office/drawing/2014/main" id="{0B69174F-461F-663A-37AB-D2620EF73C0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FFDDCE2F-85C5-B49E-4523-5377B348D51C}"/>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0702DFD2-11C1-27D3-EB50-CB60A762529F}"/>
              </a:ext>
            </a:extLst>
          </p:cNvPr>
          <p:cNvSpPr txBox="1"/>
          <p:nvPr/>
        </p:nvSpPr>
        <p:spPr>
          <a:xfrm>
            <a:off x="982984" y="5123453"/>
            <a:ext cx="4190704" cy="261610"/>
          </a:xfrm>
          <a:prstGeom prst="rect">
            <a:avLst/>
          </a:prstGeom>
          <a:noFill/>
          <a:ln>
            <a:noFill/>
          </a:ln>
        </p:spPr>
        <p:txBody>
          <a:bodyPr wrap="square" rtlCol="0">
            <a:spAutoFit/>
          </a:bodyPr>
          <a:lstStyle/>
          <a:p>
            <a:r>
              <a:rPr lang="en-US" sz="1100" dirty="0">
                <a:solidFill>
                  <a:schemeClr val="tx1"/>
                </a:solidFill>
                <a:latin typeface="+mn-lt"/>
              </a:rPr>
              <a:t>Three things I learnt today</a:t>
            </a:r>
            <a:endParaRPr lang="en-CA" sz="1100" dirty="0">
              <a:solidFill>
                <a:schemeClr val="tx1"/>
              </a:solidFill>
              <a:latin typeface="+mn-lt"/>
            </a:endParaRPr>
          </a:p>
        </p:txBody>
      </p:sp>
      <p:sp>
        <p:nvSpPr>
          <p:cNvPr id="8" name="TextBox 7">
            <a:extLst>
              <a:ext uri="{FF2B5EF4-FFF2-40B4-BE49-F238E27FC236}">
                <a16:creationId xmlns:a16="http://schemas.microsoft.com/office/drawing/2014/main" id="{3179E944-E3CA-32D5-2DB5-C90A668381A6}"/>
              </a:ext>
            </a:extLst>
          </p:cNvPr>
          <p:cNvSpPr txBox="1"/>
          <p:nvPr/>
        </p:nvSpPr>
        <p:spPr>
          <a:xfrm>
            <a:off x="982984" y="1608238"/>
            <a:ext cx="3790073" cy="397201"/>
          </a:xfrm>
          <a:prstGeom prst="rect">
            <a:avLst/>
          </a:prstGeom>
          <a:noFill/>
          <a:ln>
            <a:noFill/>
          </a:ln>
        </p:spPr>
        <p:txBody>
          <a:bodyPr wrap="square" lIns="90000" tIns="90000" rIns="90000" bIns="90000" rtlCol="0">
            <a:spAutoFit/>
          </a:bodyPr>
          <a:lstStyle/>
          <a:p>
            <a:r>
              <a:rPr lang="en-US" sz="1400" b="1" dirty="0">
                <a:solidFill>
                  <a:schemeClr val="accent2">
                    <a:lumMod val="75000"/>
                  </a:schemeClr>
                </a:solidFill>
                <a:latin typeface="+mn-lt"/>
              </a:rPr>
              <a:t>3 key points</a:t>
            </a:r>
          </a:p>
        </p:txBody>
      </p:sp>
      <p:sp>
        <p:nvSpPr>
          <p:cNvPr id="9" name="5-Point Star 5">
            <a:extLst>
              <a:ext uri="{FF2B5EF4-FFF2-40B4-BE49-F238E27FC236}">
                <a16:creationId xmlns:a16="http://schemas.microsoft.com/office/drawing/2014/main" id="{3C8180BD-8A33-ED6E-FD6D-7FA1EF49BCCF}"/>
              </a:ext>
            </a:extLst>
          </p:cNvPr>
          <p:cNvSpPr/>
          <p:nvPr/>
        </p:nvSpPr>
        <p:spPr>
          <a:xfrm>
            <a:off x="1114767" y="2204536"/>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5-Point Star 30">
            <a:extLst>
              <a:ext uri="{FF2B5EF4-FFF2-40B4-BE49-F238E27FC236}">
                <a16:creationId xmlns:a16="http://schemas.microsoft.com/office/drawing/2014/main" id="{1FBFF36A-F13A-5FCB-3B98-8C3CC1BC98AD}"/>
              </a:ext>
            </a:extLst>
          </p:cNvPr>
          <p:cNvSpPr/>
          <p:nvPr/>
        </p:nvSpPr>
        <p:spPr>
          <a:xfrm>
            <a:off x="1114767" y="2862707"/>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5-Point Star 31">
            <a:extLst>
              <a:ext uri="{FF2B5EF4-FFF2-40B4-BE49-F238E27FC236}">
                <a16:creationId xmlns:a16="http://schemas.microsoft.com/office/drawing/2014/main" id="{1C05CFA3-4D0D-E604-3C13-CC60B98840BE}"/>
              </a:ext>
            </a:extLst>
          </p:cNvPr>
          <p:cNvSpPr/>
          <p:nvPr/>
        </p:nvSpPr>
        <p:spPr>
          <a:xfrm>
            <a:off x="1114767" y="3422373"/>
            <a:ext cx="197010" cy="19701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AAADC201-21D1-93A5-4C73-249CEA7BDF60}"/>
              </a:ext>
            </a:extLst>
          </p:cNvPr>
          <p:cNvSpPr txBox="1"/>
          <p:nvPr/>
        </p:nvSpPr>
        <p:spPr>
          <a:xfrm>
            <a:off x="982985" y="4694592"/>
            <a:ext cx="3790073" cy="397201"/>
          </a:xfrm>
          <a:prstGeom prst="rect">
            <a:avLst/>
          </a:prstGeom>
          <a:noFill/>
          <a:ln>
            <a:noFill/>
          </a:ln>
        </p:spPr>
        <p:txBody>
          <a:bodyPr wrap="square" lIns="90000" tIns="90000" rIns="90000" bIns="90000" rtlCol="0">
            <a:spAutoFit/>
          </a:bodyPr>
          <a:lstStyle/>
          <a:p>
            <a:r>
              <a:rPr lang="en-US" sz="1400" b="1" dirty="0">
                <a:solidFill>
                  <a:schemeClr val="accent2">
                    <a:lumMod val="75000"/>
                  </a:schemeClr>
                </a:solidFill>
                <a:latin typeface="+mn-lt"/>
              </a:rPr>
              <a:t>3 things I learnt today</a:t>
            </a:r>
          </a:p>
        </p:txBody>
      </p:sp>
      <p:sp>
        <p:nvSpPr>
          <p:cNvPr id="6" name="Rectangle 5">
            <a:extLst>
              <a:ext uri="{FF2B5EF4-FFF2-40B4-BE49-F238E27FC236}">
                <a16:creationId xmlns:a16="http://schemas.microsoft.com/office/drawing/2014/main" id="{BF6FC3FC-E3DF-B478-261A-04C726BD847A}"/>
              </a:ext>
            </a:extLst>
          </p:cNvPr>
          <p:cNvSpPr/>
          <p:nvPr/>
        </p:nvSpPr>
        <p:spPr>
          <a:xfrm>
            <a:off x="1558498" y="5631856"/>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2D25C651-25B2-BA65-96CC-51673D876C5C}"/>
              </a:ext>
            </a:extLst>
          </p:cNvPr>
          <p:cNvSpPr/>
          <p:nvPr/>
        </p:nvSpPr>
        <p:spPr>
          <a:xfrm>
            <a:off x="1558498" y="6492788"/>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6015864-ED1E-4618-D57D-ADE1384F4405}"/>
              </a:ext>
            </a:extLst>
          </p:cNvPr>
          <p:cNvSpPr/>
          <p:nvPr/>
        </p:nvSpPr>
        <p:spPr>
          <a:xfrm>
            <a:off x="1558498" y="7353720"/>
            <a:ext cx="4678529" cy="6581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A95937AB-E04B-82AB-E409-321EDB474938}"/>
              </a:ext>
            </a:extLst>
          </p:cNvPr>
          <p:cNvSpPr txBox="1"/>
          <p:nvPr/>
        </p:nvSpPr>
        <p:spPr>
          <a:xfrm>
            <a:off x="982985" y="5731562"/>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1</a:t>
            </a:r>
          </a:p>
        </p:txBody>
      </p:sp>
      <p:sp>
        <p:nvSpPr>
          <p:cNvPr id="16" name="TextBox 15">
            <a:extLst>
              <a:ext uri="{FF2B5EF4-FFF2-40B4-BE49-F238E27FC236}">
                <a16:creationId xmlns:a16="http://schemas.microsoft.com/office/drawing/2014/main" id="{6B6058F7-7F76-93CA-46C3-A44319068E56}"/>
              </a:ext>
            </a:extLst>
          </p:cNvPr>
          <p:cNvSpPr txBox="1"/>
          <p:nvPr/>
        </p:nvSpPr>
        <p:spPr>
          <a:xfrm>
            <a:off x="982985" y="6592494"/>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2</a:t>
            </a:r>
          </a:p>
        </p:txBody>
      </p:sp>
      <p:sp>
        <p:nvSpPr>
          <p:cNvPr id="17" name="TextBox 16">
            <a:extLst>
              <a:ext uri="{FF2B5EF4-FFF2-40B4-BE49-F238E27FC236}">
                <a16:creationId xmlns:a16="http://schemas.microsoft.com/office/drawing/2014/main" id="{0326299A-9826-588E-BF86-56381ADC9BC2}"/>
              </a:ext>
            </a:extLst>
          </p:cNvPr>
          <p:cNvSpPr txBox="1"/>
          <p:nvPr/>
        </p:nvSpPr>
        <p:spPr>
          <a:xfrm>
            <a:off x="982985" y="7453426"/>
            <a:ext cx="358922" cy="397201"/>
          </a:xfrm>
          <a:prstGeom prst="rect">
            <a:avLst/>
          </a:prstGeom>
          <a:noFill/>
          <a:ln>
            <a:noFill/>
          </a:ln>
        </p:spPr>
        <p:txBody>
          <a:bodyPr wrap="square" lIns="90000" tIns="90000" rIns="90000" bIns="90000" rtlCol="0">
            <a:spAutoFit/>
          </a:bodyPr>
          <a:lstStyle/>
          <a:p>
            <a:r>
              <a:rPr lang="en-US" b="1" dirty="0">
                <a:solidFill>
                  <a:schemeClr val="accent2">
                    <a:lumMod val="75000"/>
                  </a:schemeClr>
                </a:solidFill>
              </a:rPr>
              <a:t>3</a:t>
            </a:r>
          </a:p>
        </p:txBody>
      </p:sp>
      <p:sp>
        <p:nvSpPr>
          <p:cNvPr id="18" name="TextBox 17">
            <a:extLst>
              <a:ext uri="{FF2B5EF4-FFF2-40B4-BE49-F238E27FC236}">
                <a16:creationId xmlns:a16="http://schemas.microsoft.com/office/drawing/2014/main" id="{29DF0B86-957C-A99A-5A05-67E59CE2FFD6}"/>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MODULE CLOSING</a:t>
            </a:r>
          </a:p>
        </p:txBody>
      </p:sp>
      <p:sp>
        <p:nvSpPr>
          <p:cNvPr id="21" name="Hexagon 20">
            <a:extLst>
              <a:ext uri="{FF2B5EF4-FFF2-40B4-BE49-F238E27FC236}">
                <a16:creationId xmlns:a16="http://schemas.microsoft.com/office/drawing/2014/main" id="{D8A71650-6BB9-B886-5284-CF018FE82CB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414C5A84-7DB8-2B65-AB8E-CEDF541C83B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BDC94FB4-CDE4-EF16-5CDE-8FE570717F41}"/>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8949A80D-5B1F-F87B-A4A5-EDB1F1C82861}"/>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C1EF70DE-7AA6-54D2-56BF-64A41C0CA985}"/>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7369BBF6-2569-782E-C970-1C9EDC50CCE4}"/>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A160772B-B7BD-2169-2706-0F84BAFA3E23}"/>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70112FFF-A91A-09AC-8227-74547050234C}"/>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20F68029-536B-8735-AEA0-F49F57E1CBA9}"/>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9DF82-80A7-FF68-62D6-5882808C834D}"/>
              </a:ext>
            </a:extLst>
          </p:cNvPr>
          <p:cNvSpPr txBox="1"/>
          <p:nvPr/>
        </p:nvSpPr>
        <p:spPr>
          <a:xfrm>
            <a:off x="982984" y="1232953"/>
            <a:ext cx="5267345" cy="749435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100" dirty="0">
                <a:latin typeface="+mn-lt"/>
              </a:rPr>
              <a:t>Field Handbook on Unaccompanied and Separated Children, Interagency Working Group on Unaccompanied and Separated Children (2017)</a:t>
            </a:r>
          </a:p>
          <a:p>
            <a:pPr marL="171450" indent="-171450">
              <a:spcAft>
                <a:spcPts val="600"/>
              </a:spcAft>
              <a:buFont typeface="Arial" panose="020B0604020202020204" pitchFamily="34" charset="0"/>
              <a:buChar char="•"/>
            </a:pPr>
            <a:r>
              <a:rPr lang="en-US" sz="1100" dirty="0"/>
              <a:t>UN Guidelines for the Alternative Care of Children (2010):  https://resourcecentre.savethechildren.net/document/united-nations-guidelines-alternative-care-children/</a:t>
            </a:r>
            <a:endParaRPr lang="en-US" sz="1100" dirty="0">
              <a:latin typeface="+mn-lt"/>
            </a:endParaRPr>
          </a:p>
          <a:p>
            <a:pPr marL="171450" indent="-171450">
              <a:spcAft>
                <a:spcPts val="600"/>
              </a:spcAft>
              <a:buFont typeface="Arial" panose="020B0604020202020204" pitchFamily="34" charset="0"/>
              <a:buChar char="•"/>
            </a:pPr>
            <a:r>
              <a:rPr lang="en-US" sz="1100" dirty="0">
                <a:latin typeface="+mn-lt"/>
              </a:rPr>
              <a:t>UNHCR Best Interests Procedures (BIP) Guidelines, Assessing and Determining the Bests Interests of the Child (2021)</a:t>
            </a:r>
          </a:p>
          <a:p>
            <a:pPr marL="171450" indent="-171450">
              <a:spcAft>
                <a:spcPts val="600"/>
              </a:spcAft>
              <a:buFont typeface="Arial" panose="020B0604020202020204" pitchFamily="34" charset="0"/>
              <a:buChar char="•"/>
            </a:pPr>
            <a:r>
              <a:rPr lang="en-US" sz="1100" dirty="0">
                <a:latin typeface="+mn-lt"/>
              </a:rPr>
              <a:t>The lost ones: Emergency Care for Separated Children from birth to five years, UNICEF (2007)</a:t>
            </a:r>
          </a:p>
          <a:p>
            <a:pPr marL="171450" indent="-171450">
              <a:spcAft>
                <a:spcPts val="600"/>
              </a:spcAft>
              <a:buFont typeface="Arial" panose="020B0604020202020204" pitchFamily="34" charset="0"/>
              <a:buChar char="•"/>
            </a:pPr>
            <a:r>
              <a:rPr lang="en-US" sz="1100" dirty="0">
                <a:latin typeface="+mn-lt"/>
              </a:rPr>
              <a:t>Key Considerations: Family Tracing and Reunification (FTR) for Unaccompanied and Separated Children (UASC) relating to the COVID-19 Pandemic and other</a:t>
            </a:r>
          </a:p>
          <a:p>
            <a:pPr marL="171450" indent="-171450">
              <a:spcAft>
                <a:spcPts val="600"/>
              </a:spcAft>
              <a:buFont typeface="Arial" panose="020B0604020202020204" pitchFamily="34" charset="0"/>
              <a:buChar char="•"/>
            </a:pPr>
            <a:r>
              <a:rPr lang="en-US" sz="1100" dirty="0">
                <a:latin typeface="+mn-lt"/>
              </a:rPr>
              <a:t>Potential Infectious Disease Outbreaks, The Alliance for Child Protection in Humanitarian Action and UNICEF (2021)</a:t>
            </a:r>
          </a:p>
          <a:p>
            <a:pPr marL="171450" indent="-171450">
              <a:spcAft>
                <a:spcPts val="600"/>
              </a:spcAft>
              <a:buFont typeface="Arial" panose="020B0604020202020204" pitchFamily="34" charset="0"/>
              <a:buChar char="•"/>
            </a:pPr>
            <a:r>
              <a:rPr lang="en-US" sz="1100" dirty="0">
                <a:latin typeface="+mn-lt"/>
              </a:rPr>
              <a:t>Learning and Development Toolkit, The Alliance for Child Protection in Humanitarian Action </a:t>
            </a:r>
          </a:p>
          <a:p>
            <a:pPr marL="171450" indent="-171450">
              <a:spcAft>
                <a:spcPts val="600"/>
              </a:spcAft>
              <a:buFont typeface="Arial" panose="020B0604020202020204" pitchFamily="34" charset="0"/>
              <a:buChar char="•"/>
            </a:pPr>
            <a:r>
              <a:rPr lang="en-US" sz="1100" dirty="0">
                <a:latin typeface="+mn-lt"/>
              </a:rPr>
              <a:t>Alternative Care in Emergencies (ACE)Toolkit, Interagency Working Group on Unaccompanied and Separated Children (2013) </a:t>
            </a:r>
          </a:p>
          <a:p>
            <a:pPr marL="171450" indent="-171450">
              <a:spcAft>
                <a:spcPts val="600"/>
              </a:spcAft>
              <a:buFont typeface="Arial" panose="020B0604020202020204" pitchFamily="34" charset="0"/>
              <a:buChar char="•"/>
            </a:pPr>
            <a:r>
              <a:rPr lang="en-US" sz="1100" dirty="0">
                <a:latin typeface="+mn-lt"/>
              </a:rPr>
              <a:t>Guidance for Alternative Care Provision During COVID-19, CPHA 2020 </a:t>
            </a:r>
          </a:p>
          <a:p>
            <a:pPr marL="171450" indent="-171450">
              <a:spcAft>
                <a:spcPts val="600"/>
              </a:spcAft>
              <a:buFont typeface="Arial" panose="020B0604020202020204" pitchFamily="34" charset="0"/>
              <a:buChar char="•"/>
            </a:pPr>
            <a:r>
              <a:rPr lang="en-US" sz="1100" dirty="0">
                <a:latin typeface="+mn-lt"/>
              </a:rPr>
              <a:t>Toolkit for Monitoring and Evaluating Child Protection When Using Cash and Voucher Assistance, Save the Children, 2021</a:t>
            </a:r>
          </a:p>
          <a:p>
            <a:pPr marL="171450" indent="-171450">
              <a:spcAft>
                <a:spcPts val="600"/>
              </a:spcAft>
              <a:buFont typeface="Arial" panose="020B0604020202020204" pitchFamily="34" charset="0"/>
              <a:buChar char="•"/>
            </a:pPr>
            <a:r>
              <a:rPr lang="en-US" sz="1100" dirty="0">
                <a:latin typeface="+mn-lt"/>
              </a:rPr>
              <a:t>Money Matters, A Toolkit for Caseworkers to Support Adult and Adolescent Clients with basic Money Management, Save the Children, 2021 </a:t>
            </a:r>
          </a:p>
          <a:p>
            <a:pPr marL="171450" indent="-171450">
              <a:spcAft>
                <a:spcPts val="600"/>
              </a:spcAft>
              <a:buFont typeface="Arial" panose="020B0604020202020204" pitchFamily="34" charset="0"/>
              <a:buChar char="•"/>
            </a:pPr>
            <a:r>
              <a:rPr lang="en-US" sz="1100" dirty="0">
                <a:latin typeface="+mn-lt"/>
              </a:rPr>
              <a:t>Promoting Child Protection Outcomes through Cash-Based Interventions (UNHCR, 2021, Provisional Release)</a:t>
            </a:r>
          </a:p>
          <a:p>
            <a:pPr marL="171450" indent="-171450">
              <a:spcAft>
                <a:spcPts val="600"/>
              </a:spcAft>
              <a:buFont typeface="Arial" panose="020B0604020202020204" pitchFamily="34" charset="0"/>
              <a:buChar char="•"/>
            </a:pPr>
            <a:r>
              <a:rPr lang="en-US" sz="1100" dirty="0">
                <a:latin typeface="+mn-lt"/>
              </a:rPr>
              <a:t>Guidance Note on Designing Cash and Voucher Assistance for Child Headed Households (CHH) and Unaccompanied Children (UAC), Save the Children, (forthcoming). </a:t>
            </a:r>
          </a:p>
          <a:p>
            <a:pPr marL="171450" indent="-171450">
              <a:spcAft>
                <a:spcPts val="600"/>
              </a:spcAft>
              <a:buFont typeface="Arial" panose="020B0604020202020204" pitchFamily="34" charset="0"/>
              <a:buChar char="•"/>
            </a:pPr>
            <a:r>
              <a:rPr lang="en-US" sz="1100" dirty="0">
                <a:latin typeface="+mn-lt"/>
                <a:hlinkClick r:id="rId2"/>
              </a:rPr>
              <a:t>https://www.alliancecpha.org/en/system/tdf/library/attachments/cpha012_-_ftr_and_covid_19_v2.pdf?file=1&amp;type=node&amp;id=44698</a:t>
            </a:r>
            <a:r>
              <a:rPr lang="en-US" sz="1100" dirty="0">
                <a:latin typeface="+mn-lt"/>
              </a:rPr>
              <a:t> </a:t>
            </a:r>
          </a:p>
          <a:p>
            <a:pPr marL="171450" indent="-171450">
              <a:spcAft>
                <a:spcPts val="600"/>
              </a:spcAft>
              <a:buFont typeface="Arial" panose="020B0604020202020204" pitchFamily="34" charset="0"/>
              <a:buChar char="•"/>
            </a:pPr>
            <a:r>
              <a:rPr lang="en-US" sz="1100" dirty="0">
                <a:latin typeface="+mn-lt"/>
              </a:rPr>
              <a:t>https://www.alliancecpha.org/en/system/tdf/library/attachments/the_alliance_ld_toolkit.pdf?file=1&amp;type=node&amp;id=44420</a:t>
            </a:r>
          </a:p>
          <a:p>
            <a:pPr marL="171450" indent="-171450">
              <a:spcAft>
                <a:spcPts val="600"/>
              </a:spcAft>
              <a:buFont typeface="Arial" panose="020B0604020202020204" pitchFamily="34" charset="0"/>
              <a:buChar char="•"/>
            </a:pPr>
            <a:r>
              <a:rPr lang="en-US" sz="1100" dirty="0">
                <a:latin typeface="+mn-lt"/>
              </a:rPr>
              <a:t>https://resourcecentre.savethechildren.net/library/toolkit-monitoring-and-evaluating-child-protection-when-using-cash-and-voucher-assistance</a:t>
            </a:r>
          </a:p>
          <a:p>
            <a:pPr marL="171450" indent="-171450">
              <a:spcAft>
                <a:spcPts val="600"/>
              </a:spcAft>
              <a:buFont typeface="Arial" panose="020B0604020202020204" pitchFamily="34" charset="0"/>
              <a:buChar char="•"/>
            </a:pPr>
            <a:r>
              <a:rPr lang="en-US" sz="1100" dirty="0">
                <a:latin typeface="+mn-lt"/>
              </a:rPr>
              <a:t>https://resourcecentre.savethechildren.net/library/money-matters-toolkit-caseworkers-support-adult-and-adolescent-clients-basic-money</a:t>
            </a:r>
          </a:p>
          <a:p>
            <a:pPr marL="171450" indent="-171450">
              <a:spcAft>
                <a:spcPts val="600"/>
              </a:spcAft>
              <a:buFont typeface="Arial" panose="020B0604020202020204" pitchFamily="34" charset="0"/>
              <a:buChar char="•"/>
            </a:pPr>
            <a:r>
              <a:rPr lang="en-US" sz="1100" dirty="0">
                <a:latin typeface="+mn-lt"/>
              </a:rPr>
              <a:t>https://www.unhcr.org/60d43f824</a:t>
            </a:r>
          </a:p>
        </p:txBody>
      </p:sp>
      <p:sp>
        <p:nvSpPr>
          <p:cNvPr id="4" name="TextBox 3">
            <a:extLst>
              <a:ext uri="{FF2B5EF4-FFF2-40B4-BE49-F238E27FC236}">
                <a16:creationId xmlns:a16="http://schemas.microsoft.com/office/drawing/2014/main" id="{7FC55695-D1E6-9302-48BC-03A4E25F8EB8}"/>
              </a:ext>
            </a:extLst>
          </p:cNvPr>
          <p:cNvSpPr txBox="1"/>
          <p:nvPr/>
        </p:nvSpPr>
        <p:spPr>
          <a:xfrm>
            <a:off x="982984" y="713169"/>
            <a:ext cx="4913991"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RESOURCES FOR FURTHER READING</a:t>
            </a:r>
          </a:p>
        </p:txBody>
      </p:sp>
      <p:sp>
        <p:nvSpPr>
          <p:cNvPr id="12" name="Hexagon 11">
            <a:extLst>
              <a:ext uri="{FF2B5EF4-FFF2-40B4-BE49-F238E27FC236}">
                <a16:creationId xmlns:a16="http://schemas.microsoft.com/office/drawing/2014/main" id="{84FDEC9E-9BEB-05B5-1EB3-8CC993726C57}"/>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D700462-8D60-4A66-5339-323A0FB59841}"/>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8D601D0-E4C5-55D3-44F7-29B32DEE0A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5224208B-AF38-B4A9-8480-40B5339A690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D5BF43D5-9AAD-B76B-25DB-0DE46A1E637E}"/>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489C5996-5700-EB1A-AEC9-F22231EB7CA3}"/>
              </a:ext>
            </a:extLst>
          </p:cNvPr>
          <p:cNvSpPr/>
          <p:nvPr/>
        </p:nvSpPr>
        <p:spPr>
          <a:xfrm rot="1782986">
            <a:off x="286724" y="261533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3BC8EB0A-6586-489E-11EA-8030824E181B}"/>
              </a:ext>
            </a:extLst>
          </p:cNvPr>
          <p:cNvSpPr/>
          <p:nvPr/>
        </p:nvSpPr>
        <p:spPr>
          <a:xfrm rot="1782986">
            <a:off x="286725" y="3078179"/>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6B1B530-BF4B-5DDF-C977-76BD8062F1DE}"/>
              </a:ext>
            </a:extLst>
          </p:cNvPr>
          <p:cNvSpPr/>
          <p:nvPr/>
        </p:nvSpPr>
        <p:spPr>
          <a:xfrm rot="1782986">
            <a:off x="286726" y="3541021"/>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511F2DC8-AF8D-74F9-1AE7-0FB9F8439B79}"/>
              </a:ext>
            </a:extLst>
          </p:cNvPr>
          <p:cNvSpPr/>
          <p:nvPr/>
        </p:nvSpPr>
        <p:spPr>
          <a:xfrm rot="1782986">
            <a:off x="286726" y="4003862"/>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5442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3" name="Picture 2">
            <a:extLst>
              <a:ext uri="{FF2B5EF4-FFF2-40B4-BE49-F238E27FC236}">
                <a16:creationId xmlns:a16="http://schemas.microsoft.com/office/drawing/2014/main" id="{553FAE65-F685-C271-B293-C8FCBD1CF5B6}"/>
              </a:ext>
            </a:extLst>
          </p:cNvPr>
          <p:cNvPicPr>
            <a:picLocks noChangeAspect="1"/>
          </p:cNvPicPr>
          <p:nvPr/>
        </p:nvPicPr>
        <p:blipFill rotWithShape="1">
          <a:blip r:embed="rId3"/>
          <a:srcRect l="-2325" t="-858" b="-2502"/>
          <a:stretch/>
        </p:blipFill>
        <p:spPr>
          <a:xfrm>
            <a:off x="2562826" y="7077696"/>
            <a:ext cx="1452492" cy="430300"/>
          </a:xfrm>
          <a:prstGeom prst="rect">
            <a:avLst/>
          </a:prstGeom>
        </p:spPr>
      </p:pic>
      <p:pic>
        <p:nvPicPr>
          <p:cNvPr id="5" name="Picture 4">
            <a:extLst>
              <a:ext uri="{FF2B5EF4-FFF2-40B4-BE49-F238E27FC236}">
                <a16:creationId xmlns:a16="http://schemas.microsoft.com/office/drawing/2014/main" id="{2967D9C0-5D33-5E8A-56C8-1A9B1BE81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1037016" y="1243538"/>
            <a:ext cx="5213311" cy="276999"/>
          </a:xfrm>
          <a:prstGeom prst="rect">
            <a:avLst/>
          </a:prstGeom>
          <a:noFill/>
        </p:spPr>
        <p:txBody>
          <a:bodyPr wrap="square" rtlCol="0">
            <a:spAutoFit/>
          </a:bodyPr>
          <a:lstStyle/>
          <a:p>
            <a:r>
              <a:rPr lang="en-CA" sz="1200" b="1" spc="300" dirty="0">
                <a:solidFill>
                  <a:schemeClr val="tx1"/>
                </a:solidFill>
              </a:rPr>
              <a:t>TRAINING AIM</a:t>
            </a:r>
          </a:p>
        </p:txBody>
      </p:sp>
      <p:sp>
        <p:nvSpPr>
          <p:cNvPr id="17" name="TextBox 16">
            <a:extLst>
              <a:ext uri="{FF2B5EF4-FFF2-40B4-BE49-F238E27FC236}">
                <a16:creationId xmlns:a16="http://schemas.microsoft.com/office/drawing/2014/main" id="{B592193B-59FD-99DD-6B7C-4926672E43D5}"/>
              </a:ext>
            </a:extLst>
          </p:cNvPr>
          <p:cNvSpPr txBox="1"/>
          <p:nvPr/>
        </p:nvSpPr>
        <p:spPr>
          <a:xfrm>
            <a:off x="1037016" y="699799"/>
            <a:ext cx="3807163"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ABOUT THIS TRAINING</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85957"/>
            <a:ext cx="5254042" cy="646331"/>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By the end of this training child protection case management caseworkers will have the knowledge and skills to prevent and address child protection concerns related to family separation </a:t>
            </a:r>
            <a:endParaRPr lang="en-US" sz="1200" dirty="0">
              <a:solidFill>
                <a:schemeClr val="tx1"/>
              </a:solidFill>
              <a:latin typeface="+mn-lt"/>
            </a:endParaRP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68250"/>
            <a:ext cx="5254042" cy="276999"/>
          </a:xfrm>
          <a:prstGeom prst="rect">
            <a:avLst/>
          </a:prstGeom>
          <a:noFill/>
        </p:spPr>
        <p:txBody>
          <a:bodyPr wrap="square" rtlCol="0">
            <a:spAutoFit/>
          </a:bodyPr>
          <a:lstStyle/>
          <a:p>
            <a:r>
              <a:rPr lang="en-CA" sz="1200" b="1" spc="300" dirty="0">
                <a:solidFill>
                  <a:schemeClr val="tx1"/>
                </a:solidFill>
              </a:rPr>
              <a:t>MINIMUM STANDARDS FOR CHILD PROTECTION</a:t>
            </a:r>
          </a:p>
        </p:txBody>
      </p:sp>
      <p:sp>
        <p:nvSpPr>
          <p:cNvPr id="41" name="Rectangle: Rounded Corners 40">
            <a:extLst>
              <a:ext uri="{FF2B5EF4-FFF2-40B4-BE49-F238E27FC236}">
                <a16:creationId xmlns:a16="http://schemas.microsoft.com/office/drawing/2014/main" id="{2AEB59AB-4708-2563-1C73-02F04C66A0D3}"/>
              </a:ext>
            </a:extLst>
          </p:cNvPr>
          <p:cNvSpPr/>
          <p:nvPr/>
        </p:nvSpPr>
        <p:spPr>
          <a:xfrm>
            <a:off x="2074460" y="3543161"/>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Standard 16: </a:t>
            </a:r>
            <a:r>
              <a:rPr lang="en-US" sz="1100" b="1" dirty="0">
                <a:solidFill>
                  <a:schemeClr val="tx1"/>
                </a:solidFill>
              </a:rPr>
              <a:t>Strengthening Family and Caregiver Environments </a:t>
            </a:r>
          </a:p>
        </p:txBody>
      </p:sp>
      <p:sp>
        <p:nvSpPr>
          <p:cNvPr id="42" name="Rectangle: Rounded Corners 41">
            <a:extLst>
              <a:ext uri="{FF2B5EF4-FFF2-40B4-BE49-F238E27FC236}">
                <a16:creationId xmlns:a16="http://schemas.microsoft.com/office/drawing/2014/main" id="{5AA1BADC-E184-DF92-BD74-C0CA716446E3}"/>
              </a:ext>
            </a:extLst>
          </p:cNvPr>
          <p:cNvSpPr/>
          <p:nvPr/>
        </p:nvSpPr>
        <p:spPr>
          <a:xfrm>
            <a:off x="2074460" y="2980588"/>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31825"/>
            <a:r>
              <a:rPr lang="en-CA" sz="1100" dirty="0">
                <a:solidFill>
                  <a:schemeClr val="tx1"/>
                </a:solidFill>
              </a:rPr>
              <a:t>Standard 13: </a:t>
            </a:r>
            <a:r>
              <a:rPr lang="en-CA" sz="1100" b="1" dirty="0">
                <a:solidFill>
                  <a:schemeClr val="tx1"/>
                </a:solidFill>
              </a:rPr>
              <a:t>Unaccompanied and Separated Children</a:t>
            </a:r>
          </a:p>
        </p:txBody>
      </p:sp>
      <p:sp>
        <p:nvSpPr>
          <p:cNvPr id="44" name="Rectangle: Rounded Corners 43">
            <a:extLst>
              <a:ext uri="{FF2B5EF4-FFF2-40B4-BE49-F238E27FC236}">
                <a16:creationId xmlns:a16="http://schemas.microsoft.com/office/drawing/2014/main" id="{B7B16A70-E82E-F3C0-F3DF-FE72E8A4A7E5}"/>
              </a:ext>
            </a:extLst>
          </p:cNvPr>
          <p:cNvSpPr/>
          <p:nvPr/>
        </p:nvSpPr>
        <p:spPr>
          <a:xfrm>
            <a:off x="2074461" y="4668729"/>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Standard 19: </a:t>
            </a:r>
            <a:r>
              <a:rPr lang="en-CA" sz="1100" b="1" dirty="0">
                <a:solidFill>
                  <a:schemeClr val="tx1"/>
                </a:solidFill>
              </a:rPr>
              <a:t>Alternative Care</a:t>
            </a:r>
          </a:p>
        </p:txBody>
      </p:sp>
      <p:sp>
        <p:nvSpPr>
          <p:cNvPr id="47" name="Rectangle: Rounded Corners 46">
            <a:extLst>
              <a:ext uri="{FF2B5EF4-FFF2-40B4-BE49-F238E27FC236}">
                <a16:creationId xmlns:a16="http://schemas.microsoft.com/office/drawing/2014/main" id="{E424D39C-1A73-00C1-8952-C6887CFE66E9}"/>
              </a:ext>
            </a:extLst>
          </p:cNvPr>
          <p:cNvSpPr/>
          <p:nvPr/>
        </p:nvSpPr>
        <p:spPr>
          <a:xfrm>
            <a:off x="2074460" y="4105734"/>
            <a:ext cx="4175868" cy="46166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1100" dirty="0">
                <a:solidFill>
                  <a:schemeClr val="tx1"/>
                </a:solidFill>
              </a:rPr>
              <a:t>Standard 18: </a:t>
            </a:r>
            <a:r>
              <a:rPr lang="en-CA" sz="1100" b="1" dirty="0">
                <a:solidFill>
                  <a:schemeClr val="tx1"/>
                </a:solidFill>
              </a:rPr>
              <a:t>Case Management </a:t>
            </a:r>
          </a:p>
        </p:txBody>
      </p:sp>
      <p:pic>
        <p:nvPicPr>
          <p:cNvPr id="45" name="Google Shape;98;p8">
            <a:extLst>
              <a:ext uri="{FF2B5EF4-FFF2-40B4-BE49-F238E27FC236}">
                <a16:creationId xmlns:a16="http://schemas.microsoft.com/office/drawing/2014/main" id="{AB7F8B25-F3E7-3D61-81AA-EC01B1D645B2}"/>
              </a:ext>
            </a:extLst>
          </p:cNvPr>
          <p:cNvPicPr preferRelativeResize="0"/>
          <p:nvPr/>
        </p:nvPicPr>
        <p:blipFill rotWithShape="1">
          <a:blip r:embed="rId2">
            <a:alphaModFix/>
          </a:blip>
          <a:srcRect/>
          <a:stretch/>
        </p:blipFill>
        <p:spPr>
          <a:xfrm>
            <a:off x="996287" y="2968797"/>
            <a:ext cx="1585398" cy="2187408"/>
          </a:xfrm>
          <a:prstGeom prst="rect">
            <a:avLst/>
          </a:prstGeom>
          <a:noFill/>
          <a:ln w="9525" cap="flat" cmpd="sng">
            <a:solidFill>
              <a:schemeClr val="accent2">
                <a:lumMod val="75000"/>
              </a:schemeClr>
            </a:solidFill>
            <a:prstDash val="solid"/>
            <a:round/>
            <a:headEnd type="none" w="sm" len="sm"/>
            <a:tailEnd type="none" w="sm" len="sm"/>
          </a:ln>
        </p:spPr>
      </p:pic>
      <p:sp>
        <p:nvSpPr>
          <p:cNvPr id="50" name="Hexagon 49">
            <a:extLst>
              <a:ext uri="{FF2B5EF4-FFF2-40B4-BE49-F238E27FC236}">
                <a16:creationId xmlns:a16="http://schemas.microsoft.com/office/drawing/2014/main" id="{539DB844-E706-08CD-77AF-2C2EF06A1E4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2F0263A8-9B3E-09EF-18DE-B3EDFC86C0D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D18AFBAF-13E2-CFBD-9957-05BF49EB5136}"/>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28ED2069-7A32-94DC-8C53-B80A6F45EF73}"/>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FE4A772-0AC6-4F77-362F-C4E9057E2E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AF0965B2-748A-FEB6-8299-A7D4BCC0AD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Hexagon 55">
            <a:extLst>
              <a:ext uri="{FF2B5EF4-FFF2-40B4-BE49-F238E27FC236}">
                <a16:creationId xmlns:a16="http://schemas.microsoft.com/office/drawing/2014/main" id="{A5350FE9-88D1-27A1-8400-D0C2955ACBD7}"/>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A762E853-FAB4-0055-FF8A-00BBA0121C7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Hexagon 62">
            <a:extLst>
              <a:ext uri="{FF2B5EF4-FFF2-40B4-BE49-F238E27FC236}">
                <a16:creationId xmlns:a16="http://schemas.microsoft.com/office/drawing/2014/main" id="{224BE46D-AEEC-EAE3-170F-F2511639E0B0}"/>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7510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MODULE OPENING</a:t>
            </a:r>
          </a:p>
        </p:txBody>
      </p:sp>
      <p:sp>
        <p:nvSpPr>
          <p:cNvPr id="18" name="TextBox 17">
            <a:extLst>
              <a:ext uri="{FF2B5EF4-FFF2-40B4-BE49-F238E27FC236}">
                <a16:creationId xmlns:a16="http://schemas.microsoft.com/office/drawing/2014/main" id="{C6DEA057-25C3-363A-3303-F5D1B0E5296D}"/>
              </a:ext>
            </a:extLst>
          </p:cNvPr>
          <p:cNvSpPr txBox="1"/>
          <p:nvPr/>
        </p:nvSpPr>
        <p:spPr>
          <a:xfrm>
            <a:off x="996287" y="1599327"/>
            <a:ext cx="5254042" cy="646331"/>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To enhance participants’ understanding of the causes and impact of family separation; social, cultural and legal framework and context for a response to unaccompanied and separated children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2481620"/>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675087" y="3034522"/>
            <a:ext cx="4575242"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Compare and contrast the definitions of UASC </a:t>
            </a:r>
          </a:p>
        </p:txBody>
      </p:sp>
      <p:sp>
        <p:nvSpPr>
          <p:cNvPr id="3" name="TextBox 2">
            <a:extLst>
              <a:ext uri="{FF2B5EF4-FFF2-40B4-BE49-F238E27FC236}">
                <a16:creationId xmlns:a16="http://schemas.microsoft.com/office/drawing/2014/main" id="{A0F55873-C223-01AF-7EF6-42E0DF46C035}"/>
              </a:ext>
            </a:extLst>
          </p:cNvPr>
          <p:cNvSpPr txBox="1"/>
          <p:nvPr/>
        </p:nvSpPr>
        <p:spPr>
          <a:xfrm>
            <a:off x="1675087" y="3739197"/>
            <a:ext cx="457524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Analyze how family separation may impact the child, and explain measures to prevent family separation</a:t>
            </a:r>
          </a:p>
        </p:txBody>
      </p:sp>
      <p:sp>
        <p:nvSpPr>
          <p:cNvPr id="4" name="TextBox 3">
            <a:extLst>
              <a:ext uri="{FF2B5EF4-FFF2-40B4-BE49-F238E27FC236}">
                <a16:creationId xmlns:a16="http://schemas.microsoft.com/office/drawing/2014/main" id="{26493B30-1C91-2F6A-DC88-C26C58DE2D75}"/>
              </a:ext>
            </a:extLst>
          </p:cNvPr>
          <p:cNvSpPr txBox="1"/>
          <p:nvPr/>
        </p:nvSpPr>
        <p:spPr>
          <a:xfrm>
            <a:off x="1675087" y="4488775"/>
            <a:ext cx="4575242"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Describe legal, cultural and contextual standards and practices related to working with UASC</a:t>
            </a:r>
          </a:p>
        </p:txBody>
      </p:sp>
      <p:grpSp>
        <p:nvGrpSpPr>
          <p:cNvPr id="12" name="Google Shape;149;p12">
            <a:extLst>
              <a:ext uri="{FF2B5EF4-FFF2-40B4-BE49-F238E27FC236}">
                <a16:creationId xmlns:a16="http://schemas.microsoft.com/office/drawing/2014/main" id="{876E270B-85D9-1D09-8D81-FA5874228B11}"/>
              </a:ext>
            </a:extLst>
          </p:cNvPr>
          <p:cNvGrpSpPr/>
          <p:nvPr/>
        </p:nvGrpSpPr>
        <p:grpSpPr>
          <a:xfrm>
            <a:off x="1020268" y="2984572"/>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5312FFAF-FB39-C573-FD4A-241C32B85E10}"/>
                </a:ext>
              </a:extLst>
            </p:cNvPr>
            <p:cNvGrpSpPr/>
            <p:nvPr/>
          </p:nvGrpSpPr>
          <p:grpSpPr>
            <a:xfrm>
              <a:off x="7672978" y="1156317"/>
              <a:ext cx="412941" cy="436880"/>
              <a:chOff x="243840" y="1676400"/>
              <a:chExt cx="701040" cy="741680"/>
            </a:xfrm>
            <a:grpFill/>
          </p:grpSpPr>
          <p:sp>
            <p:nvSpPr>
              <p:cNvPr id="16" name="Google Shape;151;p12">
                <a:extLst>
                  <a:ext uri="{FF2B5EF4-FFF2-40B4-BE49-F238E27FC236}">
                    <a16:creationId xmlns:a16="http://schemas.microsoft.com/office/drawing/2014/main" id="{2304F31F-2E4E-0FEB-DA8E-1D6872B73F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 name="Google Shape;152;p12">
                <a:extLst>
                  <a:ext uri="{FF2B5EF4-FFF2-40B4-BE49-F238E27FC236}">
                    <a16:creationId xmlns:a16="http://schemas.microsoft.com/office/drawing/2014/main" id="{04402056-23C3-4867-D45A-B1465742E3A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9BE77EA4-42E2-48DA-0E6B-88C1C5F58F9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154;p12">
              <a:extLst>
                <a:ext uri="{FF2B5EF4-FFF2-40B4-BE49-F238E27FC236}">
                  <a16:creationId xmlns:a16="http://schemas.microsoft.com/office/drawing/2014/main" id="{E3ADD346-678E-AF4E-190C-C800FD5D3F3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1" name="Google Shape;149;p12">
            <a:extLst>
              <a:ext uri="{FF2B5EF4-FFF2-40B4-BE49-F238E27FC236}">
                <a16:creationId xmlns:a16="http://schemas.microsoft.com/office/drawing/2014/main" id="{1F14098E-9A4C-CD4B-A50A-10B2CED7814D}"/>
              </a:ext>
            </a:extLst>
          </p:cNvPr>
          <p:cNvGrpSpPr/>
          <p:nvPr/>
        </p:nvGrpSpPr>
        <p:grpSpPr>
          <a:xfrm>
            <a:off x="1020268" y="3739197"/>
            <a:ext cx="559955" cy="387333"/>
            <a:chOff x="6878053" y="1156317"/>
            <a:chExt cx="1431178" cy="1039513"/>
          </a:xfrm>
          <a:solidFill>
            <a:schemeClr val="accent2">
              <a:lumMod val="75000"/>
            </a:schemeClr>
          </a:solidFill>
        </p:grpSpPr>
        <p:grpSp>
          <p:nvGrpSpPr>
            <p:cNvPr id="22" name="Google Shape;150;p12">
              <a:extLst>
                <a:ext uri="{FF2B5EF4-FFF2-40B4-BE49-F238E27FC236}">
                  <a16:creationId xmlns:a16="http://schemas.microsoft.com/office/drawing/2014/main" id="{7AB1E578-2F26-D2E9-B89B-DB62D2E6703A}"/>
                </a:ext>
              </a:extLst>
            </p:cNvPr>
            <p:cNvGrpSpPr/>
            <p:nvPr/>
          </p:nvGrpSpPr>
          <p:grpSpPr>
            <a:xfrm>
              <a:off x="7672978" y="1156317"/>
              <a:ext cx="412941" cy="436880"/>
              <a:chOff x="243840" y="1676400"/>
              <a:chExt cx="701040" cy="741680"/>
            </a:xfrm>
            <a:grpFill/>
          </p:grpSpPr>
          <p:sp>
            <p:nvSpPr>
              <p:cNvPr id="25" name="Google Shape;151;p12">
                <a:extLst>
                  <a:ext uri="{FF2B5EF4-FFF2-40B4-BE49-F238E27FC236}">
                    <a16:creationId xmlns:a16="http://schemas.microsoft.com/office/drawing/2014/main" id="{CABA4911-6B66-78F6-E998-61050D20BBC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152;p12">
                <a:extLst>
                  <a:ext uri="{FF2B5EF4-FFF2-40B4-BE49-F238E27FC236}">
                    <a16:creationId xmlns:a16="http://schemas.microsoft.com/office/drawing/2014/main" id="{CCA0A2D7-303A-ADCC-0FB3-4022C56686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3" name="Google Shape;153;p12">
              <a:extLst>
                <a:ext uri="{FF2B5EF4-FFF2-40B4-BE49-F238E27FC236}">
                  <a16:creationId xmlns:a16="http://schemas.microsoft.com/office/drawing/2014/main" id="{CFB4201C-8B1A-5EE8-FD03-CEF3CF6BE40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4;p12">
              <a:extLst>
                <a:ext uri="{FF2B5EF4-FFF2-40B4-BE49-F238E27FC236}">
                  <a16:creationId xmlns:a16="http://schemas.microsoft.com/office/drawing/2014/main" id="{2D0E36DC-1F74-0B3A-603F-8AD97EF58B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7" name="Google Shape;149;p12">
            <a:extLst>
              <a:ext uri="{FF2B5EF4-FFF2-40B4-BE49-F238E27FC236}">
                <a16:creationId xmlns:a16="http://schemas.microsoft.com/office/drawing/2014/main" id="{AC34CDB6-470D-6FFD-EE29-63C7892D5377}"/>
              </a:ext>
            </a:extLst>
          </p:cNvPr>
          <p:cNvGrpSpPr/>
          <p:nvPr/>
        </p:nvGrpSpPr>
        <p:grpSpPr>
          <a:xfrm>
            <a:off x="1020268" y="4530399"/>
            <a:ext cx="559955" cy="387333"/>
            <a:chOff x="6878053" y="1156317"/>
            <a:chExt cx="1431178" cy="1039513"/>
          </a:xfrm>
          <a:solidFill>
            <a:schemeClr val="accent2">
              <a:lumMod val="75000"/>
            </a:schemeClr>
          </a:solidFill>
        </p:grpSpPr>
        <p:grpSp>
          <p:nvGrpSpPr>
            <p:cNvPr id="28" name="Google Shape;150;p12">
              <a:extLst>
                <a:ext uri="{FF2B5EF4-FFF2-40B4-BE49-F238E27FC236}">
                  <a16:creationId xmlns:a16="http://schemas.microsoft.com/office/drawing/2014/main" id="{D9400002-A72D-2CBD-6D97-64BA817B7DA4}"/>
                </a:ext>
              </a:extLst>
            </p:cNvPr>
            <p:cNvGrpSpPr/>
            <p:nvPr/>
          </p:nvGrpSpPr>
          <p:grpSpPr>
            <a:xfrm>
              <a:off x="7672978" y="1156317"/>
              <a:ext cx="412941" cy="436880"/>
              <a:chOff x="243840" y="1676400"/>
              <a:chExt cx="701040" cy="741680"/>
            </a:xfrm>
            <a:grpFill/>
          </p:grpSpPr>
          <p:sp>
            <p:nvSpPr>
              <p:cNvPr id="31" name="Google Shape;151;p12">
                <a:extLst>
                  <a:ext uri="{FF2B5EF4-FFF2-40B4-BE49-F238E27FC236}">
                    <a16:creationId xmlns:a16="http://schemas.microsoft.com/office/drawing/2014/main" id="{2712E1EC-63DC-C4C4-9DB1-F8677F1FAAB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152;p12">
                <a:extLst>
                  <a:ext uri="{FF2B5EF4-FFF2-40B4-BE49-F238E27FC236}">
                    <a16:creationId xmlns:a16="http://schemas.microsoft.com/office/drawing/2014/main" id="{CAF2609A-5688-8065-BE45-A6B5A78E4E1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9" name="Google Shape;153;p12">
              <a:extLst>
                <a:ext uri="{FF2B5EF4-FFF2-40B4-BE49-F238E27FC236}">
                  <a16:creationId xmlns:a16="http://schemas.microsoft.com/office/drawing/2014/main" id="{9B79947F-CA0C-CC57-2A13-0006ABC4CB0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4;p12">
              <a:extLst>
                <a:ext uri="{FF2B5EF4-FFF2-40B4-BE49-F238E27FC236}">
                  <a16:creationId xmlns:a16="http://schemas.microsoft.com/office/drawing/2014/main" id="{6D97DBA0-4AB6-74F9-7F60-F70D6C7800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Hexagon 35">
            <a:extLst>
              <a:ext uri="{FF2B5EF4-FFF2-40B4-BE49-F238E27FC236}">
                <a16:creationId xmlns:a16="http://schemas.microsoft.com/office/drawing/2014/main" id="{0B20A2C4-F8F5-A186-9986-9ABCE203BD5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0B6B5445-A828-5A1D-C09F-425E1A6E9AC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E4E19591-4AF1-C63E-4888-30229295151F}"/>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1BD8E6EF-267D-1BAC-279D-C5D5A7A7241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3C690A20-807E-94C9-5C00-BCF4F8E9F3C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0078E355-B0D0-2636-BF05-FF2CA33000A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EF128D8B-6E0A-6ABD-200E-23F0671738A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10EDAE18-5126-5C21-0766-ABD327B2F30F}"/>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481A89E9-C621-89DE-BC47-0A6B96D598F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3865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F835B-A659-F76E-E502-FA3B2B611958}"/>
              </a:ext>
            </a:extLst>
          </p:cNvPr>
          <p:cNvSpPr txBox="1"/>
          <p:nvPr/>
        </p:nvSpPr>
        <p:spPr>
          <a:xfrm>
            <a:off x="996287" y="699799"/>
            <a:ext cx="4665478" cy="276999"/>
          </a:xfrm>
          <a:prstGeom prst="rect">
            <a:avLst/>
          </a:prstGeom>
          <a:noFill/>
        </p:spPr>
        <p:txBody>
          <a:bodyPr wrap="square" rtlCol="0">
            <a:spAutoFit/>
          </a:bodyPr>
          <a:lstStyle/>
          <a:p>
            <a:r>
              <a:rPr lang="en-CA" sz="1200" b="1" spc="300" dirty="0">
                <a:solidFill>
                  <a:schemeClr val="tx1"/>
                </a:solidFill>
              </a:rPr>
              <a:t>CASE STUDY SCENARIOS</a:t>
            </a:r>
          </a:p>
        </p:txBody>
      </p:sp>
      <p:sp>
        <p:nvSpPr>
          <p:cNvPr id="13" name="TextBox 12">
            <a:extLst>
              <a:ext uri="{FF2B5EF4-FFF2-40B4-BE49-F238E27FC236}">
                <a16:creationId xmlns:a16="http://schemas.microsoft.com/office/drawing/2014/main" id="{7E025A20-FF0F-F4A7-29A0-719C322DDDFB}"/>
              </a:ext>
            </a:extLst>
          </p:cNvPr>
          <p:cNvSpPr txBox="1"/>
          <p:nvPr/>
        </p:nvSpPr>
        <p:spPr>
          <a:xfrm>
            <a:off x="996287" y="1162644"/>
            <a:ext cx="5254042" cy="5509200"/>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The following scenarios will be referenced throughout the module and utilized in different sessions. </a:t>
            </a:r>
          </a:p>
          <a:p>
            <a:pPr marL="0" marR="0" lvl="0" indent="0" algn="l" rtl="0">
              <a:spcBef>
                <a:spcPts val="0"/>
              </a:spcBef>
              <a:spcAft>
                <a:spcPts val="0"/>
              </a:spcAft>
              <a:buNone/>
            </a:pPr>
            <a:endParaRPr lang="en-US" sz="1100" b="1" dirty="0">
              <a:solidFill>
                <a:schemeClr val="tx1"/>
              </a:solidFill>
              <a:latin typeface="+mj-lt"/>
              <a:ea typeface="Helvetica Neue"/>
              <a:cs typeface="Helvetica Neue"/>
              <a:sym typeface="Helvetica Neue"/>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Scenario 1</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Hashim is a 15-year-old boy, who was living with his parents and his 2 younger sisters before violence broke out in his country of origin. For safety reasons, particularly the fear of recruitment by armed groups, his parents decided to send him to one of the neighboring countries to live with his uncle and his wife and their two children. Hashim is working and has to wash cars in a garage. He sends part of the money he earns to his parents in the country of origin. Hashim is sometimes in contact with his parents through WhatsApp and phone calls. If he does not send enough money home, his parents express their anger to him. They also regularly talk to Hashim’s uncle to discuss ways on how he can provide sufficient money. </a:t>
            </a:r>
          </a:p>
          <a:p>
            <a:pPr marL="0" marR="0" lvl="0" indent="0" algn="l" rtl="0">
              <a:spcBef>
                <a:spcPts val="0"/>
              </a:spcBef>
              <a:spcAft>
                <a:spcPts val="0"/>
              </a:spcAft>
              <a:buNone/>
            </a:pP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Scenario 2</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Bennu is a 3-year-old girl who is currently living with her grandparents. Until Bennu was 1 year old, she was living with both her parents and her older brother. Then, her parents decided to divorce. After the divorce, her mother moved into her parents’ house with Bennu, while her older brother remained with his father who had remarried. One year later, armed conflict broke out and Bennu’s maternal grandparents decided to move to a neighboring country for safety reasons and took Bennu with them. Bennu’s mother remained in the country of origin in order to remarry. Meanwhile, Bennu’s father has reportedly been killed. </a:t>
            </a:r>
          </a:p>
          <a:p>
            <a:pPr marL="0" marR="0" lvl="0" indent="0" algn="l" rtl="0">
              <a:spcBef>
                <a:spcPts val="0"/>
              </a:spcBef>
              <a:spcAft>
                <a:spcPts val="0"/>
              </a:spcAft>
              <a:buNone/>
            </a:pP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b="1" dirty="0">
                <a:solidFill>
                  <a:schemeClr val="tx1"/>
                </a:solidFill>
                <a:latin typeface="+mj-lt"/>
                <a:ea typeface="Helvetica Neue"/>
                <a:cs typeface="Helvetica Neue"/>
                <a:sym typeface="Helvetica Neue"/>
              </a:rPr>
              <a:t>Scenario 3</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r>
              <a:rPr lang="en-US" sz="1100" dirty="0">
                <a:solidFill>
                  <a:schemeClr val="tx1"/>
                </a:solidFill>
                <a:latin typeface="+mj-lt"/>
                <a:ea typeface="Helvetica Neue"/>
                <a:cs typeface="Helvetica Neue"/>
                <a:sym typeface="Helvetica Neue"/>
              </a:rPr>
              <a:t>Marianne is a 14-year-old girl. When Marianne was 5 years old, her mother passed away and her father remarried and Marianne went to live with her paternal grandparents. After the outbreak of an infectious disease in the country, both her grandparents lost their main source of income. They decided to borrow money and send Marianne</a:t>
            </a:r>
            <a:r>
              <a:rPr lang="en-US" sz="1100" b="1" dirty="0">
                <a:solidFill>
                  <a:schemeClr val="tx1"/>
                </a:solidFill>
                <a:latin typeface="+mj-lt"/>
                <a:ea typeface="Helvetica Neue"/>
                <a:cs typeface="Helvetica Neue"/>
                <a:sym typeface="Helvetica Neue"/>
              </a:rPr>
              <a:t> </a:t>
            </a:r>
            <a:r>
              <a:rPr lang="en-US" sz="1100" dirty="0">
                <a:solidFill>
                  <a:schemeClr val="tx1"/>
                </a:solidFill>
                <a:latin typeface="+mj-lt"/>
                <a:ea typeface="Helvetica Neue"/>
                <a:cs typeface="Helvetica Neue"/>
                <a:sym typeface="Helvetica Neue"/>
              </a:rPr>
              <a:t>to Europe in the hope that she may be able to find work. Marianne is travelling with a group amongst whom are some members of her community.</a:t>
            </a:r>
          </a:p>
        </p:txBody>
      </p:sp>
      <p:sp>
        <p:nvSpPr>
          <p:cNvPr id="21" name="Hexagon 20">
            <a:extLst>
              <a:ext uri="{FF2B5EF4-FFF2-40B4-BE49-F238E27FC236}">
                <a16:creationId xmlns:a16="http://schemas.microsoft.com/office/drawing/2014/main" id="{9114ED25-6BEF-A0EF-6792-A1BD7822FF5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7E41E54F-BC6B-45E4-B6EA-007F43177D8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B1966DD7-9BA4-D96D-FC53-021568C608E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4F0AE859-46CA-9864-E6D4-5ABC7DBED00E}"/>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6DFD236-AC08-4AF9-1610-A83445FB1BE9}"/>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73C3729-7D2B-DE69-ED18-C67945C7C0B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61E89AC8-4D58-EDC7-40F9-3629EC42A7C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5AAA6BA9-515A-91AC-2F04-7B66164DE0A7}"/>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907BF7BE-816A-C4FB-B973-024691F69A3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320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E025A20-FF0F-F4A7-29A0-719C322DDDFB}"/>
              </a:ext>
            </a:extLst>
          </p:cNvPr>
          <p:cNvSpPr txBox="1"/>
          <p:nvPr/>
        </p:nvSpPr>
        <p:spPr>
          <a:xfrm>
            <a:off x="996287" y="699799"/>
            <a:ext cx="5254042" cy="5339923"/>
          </a:xfrm>
          <a:prstGeom prst="rect">
            <a:avLst/>
          </a:prstGeom>
          <a:noFill/>
        </p:spPr>
        <p:txBody>
          <a:bodyPr wrap="square">
            <a:spAutoFit/>
          </a:bodyPr>
          <a:lstStyle/>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Scenario 4</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Bienvenu is a 17-year-old boy who fled together with a group of people of the same village to a safe area after a sudden outbreak of violence. When this happened, Bienvenu’s parents were at home, while Bienvenu was at school. As a result, he has been separated from his parents and his three siblings and he has not heard from his parents ever since. He arrived in a displacement camp, and a few days later, during a food distribution, he saw his 19-year-old sister, who started to look after him. He lives in the same block next to two of his friends, who live by themselves, as they also lost track of their families. His sister is married; the whereabouts of her husband are currently not known, but she hopes to be able to find him quickly. Before the separation with his family, Bienvenu used to go to school and play with his younger brother after school. He always felt supported by his parents. His grandparents used to live next door and Bienvenu says he misses them, his parents and his younger brother. </a:t>
            </a:r>
            <a:r>
              <a:rPr lang="en-US" sz="1100" dirty="0">
                <a:solidFill>
                  <a:schemeClr val="tx1"/>
                </a:solidFill>
                <a:latin typeface="+mj-lt"/>
                <a:ea typeface="Helvetica Neue"/>
                <a:cs typeface="Helvetica Neue"/>
                <a:sym typeface="Helvetica Neue"/>
              </a:rPr>
              <a:t> </a:t>
            </a:r>
            <a:endParaRPr lang="en-US" sz="1100" dirty="0">
              <a:solidFill>
                <a:schemeClr val="tx1"/>
              </a:solidFill>
              <a:latin typeface="+mj-lt"/>
              <a:ea typeface="Times New Roman"/>
              <a:cs typeface="Times New Roman"/>
              <a:sym typeface="Times New Roman"/>
            </a:endParaRPr>
          </a:p>
          <a:p>
            <a:pPr marL="0" marR="0" lvl="0" indent="0" algn="l" rtl="0">
              <a:spcBef>
                <a:spcPts val="0"/>
              </a:spcBef>
              <a:spcAft>
                <a:spcPts val="0"/>
              </a:spcAft>
              <a:buNone/>
            </a:pPr>
            <a:endParaRPr lang="en-US" sz="1100" b="1"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Scenario 5 </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Aliou and Diarra are two siblings of 5 and 7 years old. They were living in an orphanage before the conflict. Their parents had sent both brothers to the institution as they found it difficult to care for all their children and hoped Aliou and Diarra could benefit from education in the institution. When fighting broke out, the brothers fled with the rest of the population to a safer area, where they were spontaneously hosted by a family from their same home village.</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b="1" dirty="0">
                <a:solidFill>
                  <a:schemeClr val="dk1"/>
                </a:solidFill>
                <a:latin typeface="+mn-lt"/>
                <a:ea typeface="Helvetica Neue"/>
                <a:cs typeface="Helvetica Neue"/>
                <a:sym typeface="Helvetica Neue"/>
              </a:rPr>
              <a:t>Scenario 6 </a:t>
            </a:r>
            <a:endParaRPr lang="en-US" sz="1100" dirty="0">
              <a:solidFill>
                <a:schemeClr val="dk1"/>
              </a:solidFill>
              <a:latin typeface="+mn-lt"/>
              <a:ea typeface="Times New Roman"/>
              <a:cs typeface="Times New Roman"/>
              <a:sym typeface="Times New Roman"/>
            </a:endParaRPr>
          </a:p>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Rose is a 3-year-old girl, who was living with both her parents. Recently, her father has been infected with an infectious disease and, soon after, he passed away in the intensive care unit of a nearby hospital. Her mother decided to place Rose in an orphanage in a town around 150 km away from where she lives. She felt she is not able to provide adequate care for Rose by herself as she lost her job following the spread of the pandemic in the area and does not generate an income these days. </a:t>
            </a:r>
            <a:endParaRPr lang="en-US" sz="1100" dirty="0">
              <a:solidFill>
                <a:schemeClr val="dk1"/>
              </a:solidFill>
              <a:latin typeface="+mn-lt"/>
              <a:ea typeface="Times New Roman"/>
              <a:cs typeface="Times New Roman"/>
              <a:sym typeface="Times New Roman"/>
            </a:endParaRPr>
          </a:p>
        </p:txBody>
      </p:sp>
      <p:sp>
        <p:nvSpPr>
          <p:cNvPr id="21" name="Hexagon 20">
            <a:extLst>
              <a:ext uri="{FF2B5EF4-FFF2-40B4-BE49-F238E27FC236}">
                <a16:creationId xmlns:a16="http://schemas.microsoft.com/office/drawing/2014/main" id="{FD195B7A-EDA4-C535-2194-1D3E70FED59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C3610D40-BC05-0643-F580-C8323B4DB6D4}"/>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E12E4CD0-D8B9-98EB-6561-9B1CA120108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D3945518-1408-12CD-03D0-693DDBC538B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1E688264-C2E7-B5D2-80A1-9A27B66C6D3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0A58DEB5-70DA-2CE7-8900-598144564F0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00B30FD-3DB3-7878-4186-DBED075620F4}"/>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D70F140C-872B-4E09-AB16-38D9F2193ECD}"/>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43D7D992-579E-4012-3D58-1366EBA29DEB}"/>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5794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592193B-59FD-99DD-6B7C-4926672E43D5}"/>
              </a:ext>
            </a:extLst>
          </p:cNvPr>
          <p:cNvSpPr txBox="1"/>
          <p:nvPr/>
        </p:nvSpPr>
        <p:spPr>
          <a:xfrm>
            <a:off x="996287" y="713169"/>
            <a:ext cx="4913991" cy="523220"/>
          </a:xfrm>
          <a:prstGeom prst="rect">
            <a:avLst/>
          </a:prstGeom>
          <a:noFill/>
        </p:spPr>
        <p:txBody>
          <a:bodyPr wrap="square">
            <a:spAutoFit/>
          </a:bodyPr>
          <a:lstStyle/>
          <a:p>
            <a:pPr marL="0" marR="0" lvl="0" indent="0" algn="l" rtl="0">
              <a:spcBef>
                <a:spcPts val="0"/>
              </a:spcBef>
              <a:spcAft>
                <a:spcPts val="1800"/>
              </a:spcAft>
              <a:buNone/>
            </a:pPr>
            <a:r>
              <a:rPr lang="en-US" b="1" spc="300" dirty="0">
                <a:solidFill>
                  <a:schemeClr val="bg1"/>
                </a:solidFill>
                <a:highlight>
                  <a:srgbClr val="8D607A"/>
                </a:highlight>
                <a:latin typeface="Calibri"/>
                <a:ea typeface="Calibri"/>
                <a:cs typeface="Calibri"/>
                <a:sym typeface="Calibri"/>
              </a:rPr>
              <a:t>SESSION 1: INTRODUCTION AND DEFINITIONS OF UASC</a:t>
            </a:r>
          </a:p>
        </p:txBody>
      </p:sp>
      <p:sp>
        <p:nvSpPr>
          <p:cNvPr id="19" name="TextBox 18">
            <a:extLst>
              <a:ext uri="{FF2B5EF4-FFF2-40B4-BE49-F238E27FC236}">
                <a16:creationId xmlns:a16="http://schemas.microsoft.com/office/drawing/2014/main" id="{3803F443-FE0E-9E53-E320-1BB04742B19F}"/>
              </a:ext>
            </a:extLst>
          </p:cNvPr>
          <p:cNvSpPr txBox="1"/>
          <p:nvPr/>
        </p:nvSpPr>
        <p:spPr>
          <a:xfrm>
            <a:off x="996287" y="1625489"/>
            <a:ext cx="491399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2" name="TextBox 1">
            <a:extLst>
              <a:ext uri="{FF2B5EF4-FFF2-40B4-BE49-F238E27FC236}">
                <a16:creationId xmlns:a16="http://schemas.microsoft.com/office/drawing/2014/main" id="{9C123385-9A1D-F5A2-D61C-512B690D32B5}"/>
              </a:ext>
            </a:extLst>
          </p:cNvPr>
          <p:cNvSpPr txBox="1"/>
          <p:nvPr/>
        </p:nvSpPr>
        <p:spPr>
          <a:xfrm>
            <a:off x="1720761" y="2178391"/>
            <a:ext cx="4529568" cy="461665"/>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Define terminology related to unaccompanied and separated children in emergencies</a:t>
            </a:r>
          </a:p>
        </p:txBody>
      </p:sp>
      <p:sp>
        <p:nvSpPr>
          <p:cNvPr id="3" name="TextBox 2">
            <a:extLst>
              <a:ext uri="{FF2B5EF4-FFF2-40B4-BE49-F238E27FC236}">
                <a16:creationId xmlns:a16="http://schemas.microsoft.com/office/drawing/2014/main" id="{A0F55873-C223-01AF-7EF6-42E0DF46C035}"/>
              </a:ext>
            </a:extLst>
          </p:cNvPr>
          <p:cNvSpPr txBox="1"/>
          <p:nvPr/>
        </p:nvSpPr>
        <p:spPr>
          <a:xfrm>
            <a:off x="1720761" y="2883066"/>
            <a:ext cx="4529568" cy="276999"/>
          </a:xfrm>
          <a:prstGeom prst="rect">
            <a:avLst/>
          </a:prstGeom>
          <a:noFill/>
        </p:spPr>
        <p:txBody>
          <a:bodyPr wrap="square" rtlCol="0">
            <a:spAutoFit/>
          </a:bodyPr>
          <a:lstStyle/>
          <a:p>
            <a:pPr marL="0" marR="0" lvl="0" indent="0" algn="l" rtl="0">
              <a:spcBef>
                <a:spcPts val="0"/>
              </a:spcBef>
              <a:spcAft>
                <a:spcPts val="0"/>
              </a:spcAft>
              <a:buNone/>
            </a:pPr>
            <a:r>
              <a:rPr lang="en-US" sz="1200" dirty="0">
                <a:solidFill>
                  <a:schemeClr val="tx1"/>
                </a:solidFill>
                <a:latin typeface="+mn-lt"/>
                <a:ea typeface="Arial"/>
                <a:cs typeface="Arial"/>
                <a:sym typeface="Arial"/>
              </a:rPr>
              <a:t>Recall the minimum standards related to UASC</a:t>
            </a:r>
          </a:p>
        </p:txBody>
      </p:sp>
      <p:grpSp>
        <p:nvGrpSpPr>
          <p:cNvPr id="33" name="Google Shape;194;p14">
            <a:extLst>
              <a:ext uri="{FF2B5EF4-FFF2-40B4-BE49-F238E27FC236}">
                <a16:creationId xmlns:a16="http://schemas.microsoft.com/office/drawing/2014/main" id="{01BC34CA-DE6A-6A1B-8925-1E5E81907828}"/>
              </a:ext>
            </a:extLst>
          </p:cNvPr>
          <p:cNvGrpSpPr/>
          <p:nvPr/>
        </p:nvGrpSpPr>
        <p:grpSpPr>
          <a:xfrm>
            <a:off x="1153785" y="2161263"/>
            <a:ext cx="367261" cy="388552"/>
            <a:chOff x="243840" y="1676400"/>
            <a:chExt cx="701040" cy="741680"/>
          </a:xfrm>
          <a:solidFill>
            <a:schemeClr val="accent2">
              <a:lumMod val="75000"/>
            </a:schemeClr>
          </a:solidFill>
        </p:grpSpPr>
        <p:sp>
          <p:nvSpPr>
            <p:cNvPr id="34" name="Google Shape;195;p14">
              <a:extLst>
                <a:ext uri="{FF2B5EF4-FFF2-40B4-BE49-F238E27FC236}">
                  <a16:creationId xmlns:a16="http://schemas.microsoft.com/office/drawing/2014/main" id="{836C395A-34BA-2044-3814-CEB5BD14DD0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5" name="Google Shape;196;p14">
              <a:extLst>
                <a:ext uri="{FF2B5EF4-FFF2-40B4-BE49-F238E27FC236}">
                  <a16:creationId xmlns:a16="http://schemas.microsoft.com/office/drawing/2014/main" id="{1F02318C-6C3E-56DA-E1FE-063BF637A06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grpSp>
        <p:nvGrpSpPr>
          <p:cNvPr id="36" name="Google Shape;194;p14">
            <a:extLst>
              <a:ext uri="{FF2B5EF4-FFF2-40B4-BE49-F238E27FC236}">
                <a16:creationId xmlns:a16="http://schemas.microsoft.com/office/drawing/2014/main" id="{F416F821-0615-D27F-11BA-C884CDDB5918}"/>
              </a:ext>
            </a:extLst>
          </p:cNvPr>
          <p:cNvGrpSpPr/>
          <p:nvPr/>
        </p:nvGrpSpPr>
        <p:grpSpPr>
          <a:xfrm>
            <a:off x="1153785" y="2786939"/>
            <a:ext cx="367261" cy="388552"/>
            <a:chOff x="243840" y="1676400"/>
            <a:chExt cx="701040" cy="741680"/>
          </a:xfrm>
          <a:solidFill>
            <a:schemeClr val="accent2">
              <a:lumMod val="75000"/>
            </a:schemeClr>
          </a:solidFill>
        </p:grpSpPr>
        <p:sp>
          <p:nvSpPr>
            <p:cNvPr id="37" name="Google Shape;195;p14">
              <a:extLst>
                <a:ext uri="{FF2B5EF4-FFF2-40B4-BE49-F238E27FC236}">
                  <a16:creationId xmlns:a16="http://schemas.microsoft.com/office/drawing/2014/main" id="{EAE035D6-A015-CED2-667F-DBBEE14B11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38" name="Google Shape;196;p14">
              <a:extLst>
                <a:ext uri="{FF2B5EF4-FFF2-40B4-BE49-F238E27FC236}">
                  <a16:creationId xmlns:a16="http://schemas.microsoft.com/office/drawing/2014/main" id="{A36079ED-F758-0A3B-0C07-6FFE8659990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
        <p:nvSpPr>
          <p:cNvPr id="39" name="TextBox 38">
            <a:extLst>
              <a:ext uri="{FF2B5EF4-FFF2-40B4-BE49-F238E27FC236}">
                <a16:creationId xmlns:a16="http://schemas.microsoft.com/office/drawing/2014/main" id="{08C4F17B-EF31-8514-3613-1A09BDE4430D}"/>
              </a:ext>
            </a:extLst>
          </p:cNvPr>
          <p:cNvSpPr txBox="1"/>
          <p:nvPr/>
        </p:nvSpPr>
        <p:spPr>
          <a:xfrm>
            <a:off x="996287" y="3572294"/>
            <a:ext cx="4325427" cy="276999"/>
          </a:xfrm>
          <a:prstGeom prst="rect">
            <a:avLst/>
          </a:prstGeom>
          <a:noFill/>
        </p:spPr>
        <p:txBody>
          <a:bodyPr wrap="square" rtlCol="0">
            <a:spAutoFit/>
          </a:bodyPr>
          <a:lstStyle/>
          <a:p>
            <a:r>
              <a:rPr lang="en-CA" sz="1200" b="1" spc="300" dirty="0">
                <a:solidFill>
                  <a:schemeClr val="tx1"/>
                </a:solidFill>
              </a:rPr>
              <a:t>DEFINITIONS</a:t>
            </a:r>
          </a:p>
        </p:txBody>
      </p:sp>
      <p:graphicFrame>
        <p:nvGraphicFramePr>
          <p:cNvPr id="40" name="Google Shape;245;p10">
            <a:extLst>
              <a:ext uri="{FF2B5EF4-FFF2-40B4-BE49-F238E27FC236}">
                <a16:creationId xmlns:a16="http://schemas.microsoft.com/office/drawing/2014/main" id="{8F48798A-9EDC-A1AB-9D6F-36C464FA4812}"/>
              </a:ext>
            </a:extLst>
          </p:cNvPr>
          <p:cNvGraphicFramePr/>
          <p:nvPr>
            <p:extLst>
              <p:ext uri="{D42A27DB-BD31-4B8C-83A1-F6EECF244321}">
                <p14:modId xmlns:p14="http://schemas.microsoft.com/office/powerpoint/2010/main" val="2776027425"/>
              </p:ext>
            </p:extLst>
          </p:nvPr>
        </p:nvGraphicFramePr>
        <p:xfrm>
          <a:off x="996287" y="4107729"/>
          <a:ext cx="5254042" cy="4092278"/>
        </p:xfrm>
        <a:graphic>
          <a:graphicData uri="http://schemas.openxmlformats.org/drawingml/2006/table">
            <a:tbl>
              <a:tblPr firstRow="1" bandRow="1">
                <a:noFill/>
                <a:tableStyleId>{A314E755-B2AA-4937-9A26-76DDAAFDEC49}</a:tableStyleId>
              </a:tblPr>
              <a:tblGrid>
                <a:gridCol w="1208989">
                  <a:extLst>
                    <a:ext uri="{9D8B030D-6E8A-4147-A177-3AD203B41FA5}">
                      <a16:colId xmlns:a16="http://schemas.microsoft.com/office/drawing/2014/main" val="20000"/>
                    </a:ext>
                  </a:extLst>
                </a:gridCol>
                <a:gridCol w="4045053">
                  <a:extLst>
                    <a:ext uri="{9D8B030D-6E8A-4147-A177-3AD203B41FA5}">
                      <a16:colId xmlns:a16="http://schemas.microsoft.com/office/drawing/2014/main" val="20001"/>
                    </a:ext>
                  </a:extLst>
                </a:gridCol>
              </a:tblGrid>
              <a:tr h="434857">
                <a:tc>
                  <a:txBody>
                    <a:bodyPr/>
                    <a:lstStyle/>
                    <a:p>
                      <a:pPr marL="0" marR="0" lvl="0" indent="0" algn="l" rtl="0">
                        <a:spcBef>
                          <a:spcPts val="0"/>
                        </a:spcBef>
                        <a:spcAft>
                          <a:spcPts val="0"/>
                        </a:spcAft>
                        <a:buNone/>
                      </a:pPr>
                      <a:r>
                        <a:rPr lang="en-US" sz="1100" b="1" i="0" u="none" strike="noStrike" cap="none" dirty="0"/>
                        <a:t>Child</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Any person under the age of 18 (CRC, Art. 1)</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186">
                <a:tc>
                  <a:txBody>
                    <a:bodyPr/>
                    <a:lstStyle/>
                    <a:p>
                      <a:pPr marL="0" marR="0" lvl="0" indent="0" algn="l" rtl="0">
                        <a:spcBef>
                          <a:spcPts val="0"/>
                        </a:spcBef>
                        <a:spcAft>
                          <a:spcPts val="0"/>
                        </a:spcAft>
                        <a:buNone/>
                      </a:pPr>
                      <a:r>
                        <a:rPr lang="en-US" sz="1100" b="1" i="0" dirty="0"/>
                        <a:t>Unaccompanied children</a:t>
                      </a:r>
                      <a:endParaRPr sz="1100" b="1" i="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Separated from both parents, AND other relatives, AND are not being cared for by an adult, who by law or custom, is responsible for doing so. </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8088">
                <a:tc>
                  <a:txBody>
                    <a:bodyPr/>
                    <a:lstStyle/>
                    <a:p>
                      <a:pPr marL="0" marR="0" lvl="0" indent="0" algn="l" rtl="0">
                        <a:spcBef>
                          <a:spcPts val="0"/>
                        </a:spcBef>
                        <a:spcAft>
                          <a:spcPts val="0"/>
                        </a:spcAft>
                        <a:buNone/>
                      </a:pPr>
                      <a:r>
                        <a:rPr lang="en-US" sz="1100" b="1" i="0" dirty="0"/>
                        <a:t>Separated children</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Those separated from both parents, or from previous legal or customary primary caregiver, but not necessarily from other relative. These may, therefore, include children accompanied by other adult family members.</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16550">
                <a:tc>
                  <a:txBody>
                    <a:bodyPr/>
                    <a:lstStyle/>
                    <a:p>
                      <a:pPr marL="0" marR="0" lvl="0" indent="0" algn="l" rtl="0">
                        <a:spcBef>
                          <a:spcPts val="0"/>
                        </a:spcBef>
                        <a:spcAft>
                          <a:spcPts val="0"/>
                        </a:spcAft>
                        <a:buNone/>
                      </a:pPr>
                      <a:r>
                        <a:rPr lang="en-US" sz="1100" b="1" i="0" dirty="0"/>
                        <a:t>Child Headed Households (CHH)</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A household in which a child or children (typically an older sibling) assumes the primary, day-to-day responsibility for running the household, and providing and caring for those within it.</a:t>
                      </a:r>
                      <a:endParaRPr sz="1100" dirty="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7201">
                <a:tc>
                  <a:txBody>
                    <a:bodyPr/>
                    <a:lstStyle/>
                    <a:p>
                      <a:pPr marL="0" marR="0" lvl="0" indent="0" algn="l" rtl="0">
                        <a:spcBef>
                          <a:spcPts val="0"/>
                        </a:spcBef>
                        <a:spcAft>
                          <a:spcPts val="0"/>
                        </a:spcAft>
                        <a:buNone/>
                      </a:pPr>
                      <a:r>
                        <a:rPr lang="en-US" sz="1100" b="1" i="0" dirty="0"/>
                        <a:t>Orphan</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100" dirty="0"/>
                        <a:t>Children both of whose parents are known to be dead.</a:t>
                      </a:r>
                      <a:endParaRPr sz="1100" dirty="0"/>
                    </a:p>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98546">
                <a:tc>
                  <a:txBody>
                    <a:bodyPr/>
                    <a:lstStyle/>
                    <a:p>
                      <a:pPr marL="0" marR="0" lvl="0" indent="0" algn="l" rtl="0">
                        <a:spcBef>
                          <a:spcPts val="0"/>
                        </a:spcBef>
                        <a:spcAft>
                          <a:spcPts val="0"/>
                        </a:spcAft>
                        <a:buNone/>
                      </a:pPr>
                      <a:r>
                        <a:rPr lang="en-US" sz="1100" b="1" i="0" dirty="0"/>
                        <a:t>Primary Caregiver</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rtl="0">
                        <a:spcBef>
                          <a:spcPts val="0"/>
                        </a:spcBef>
                        <a:spcAft>
                          <a:spcPts val="0"/>
                        </a:spcAft>
                        <a:buNone/>
                      </a:pPr>
                      <a:r>
                        <a:rPr lang="en-US" sz="1100" dirty="0"/>
                        <a:t>An individual, community, or institution (including the State) with clear</a:t>
                      </a:r>
                      <a:endParaRPr sz="1100" dirty="0"/>
                    </a:p>
                    <a:p>
                      <a:pPr marL="0" marR="0" lvl="0" indent="0" algn="l" rtl="0">
                        <a:spcBef>
                          <a:spcPts val="0"/>
                        </a:spcBef>
                        <a:spcAft>
                          <a:spcPts val="0"/>
                        </a:spcAft>
                        <a:buNone/>
                      </a:pPr>
                      <a:r>
                        <a:rPr lang="en-US" sz="1100" dirty="0"/>
                        <a:t>responsibility (by custom or by law) for the well-being of the child. It most</a:t>
                      </a:r>
                      <a:endParaRPr sz="1100" dirty="0"/>
                    </a:p>
                    <a:p>
                      <a:pPr marL="0" marR="0" lvl="0" indent="0" algn="l" rtl="0">
                        <a:spcBef>
                          <a:spcPts val="0"/>
                        </a:spcBef>
                        <a:spcAft>
                          <a:spcPts val="0"/>
                        </a:spcAft>
                        <a:buNone/>
                      </a:pPr>
                      <a:r>
                        <a:rPr lang="en-US" sz="1100" dirty="0"/>
                        <a:t>often refers to a person with whom the child lives and who provides daily care to the child.</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8" name="Hexagon 47">
            <a:extLst>
              <a:ext uri="{FF2B5EF4-FFF2-40B4-BE49-F238E27FC236}">
                <a16:creationId xmlns:a16="http://schemas.microsoft.com/office/drawing/2014/main" id="{8B140037-F5B4-B49B-BB87-8FCF04CD56C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F4144A6A-CD1C-F73C-457B-CCDE7050E79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BBE70907-4E67-39D4-0962-4EE51FBA0A8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FEC97EEA-575F-7AF4-5EF7-DD926F696B9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FB00F2C-E0BB-6FB6-7E12-57DA1EA9D97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9DE32CB8-0667-0AB1-0CAA-FDC071E885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B5B7266A-FC9F-6865-15AB-DAD9F34E484B}"/>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CF23F629-4637-92B1-DEA3-23561892E906}"/>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77C9342F-73F8-F26E-A77E-8A94183FDB14}"/>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C9883A1E-8C6B-C37E-1928-3419A62D8341}"/>
              </a:ext>
            </a:extLst>
          </p:cNvPr>
          <p:cNvSpPr txBox="1"/>
          <p:nvPr/>
        </p:nvSpPr>
        <p:spPr>
          <a:xfrm>
            <a:off x="938016" y="8380692"/>
            <a:ext cx="52936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rgbClr val="444444"/>
                </a:solidFill>
                <a:latin typeface="Calibri"/>
              </a:rPr>
              <a:t>Definitions are taken from the UN CRC, Minimum Standards on Child Protection in Humanitarian Action, the Field Handbook on UASC, and Interagency Guiding Principles on UASC</a:t>
            </a:r>
            <a:r>
              <a:rPr lang="en-US" sz="1200" dirty="0">
                <a:solidFill>
                  <a:srgbClr val="444444"/>
                </a:solidFill>
                <a:latin typeface="Calibri"/>
              </a:rPr>
              <a:t>​</a:t>
            </a:r>
            <a:endParaRPr lang="en-US"/>
          </a:p>
        </p:txBody>
      </p:sp>
    </p:spTree>
    <p:extLst>
      <p:ext uri="{BB962C8B-B14F-4D97-AF65-F5344CB8AC3E}">
        <p14:creationId xmlns:p14="http://schemas.microsoft.com/office/powerpoint/2010/main" val="3051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96286" y="713169"/>
            <a:ext cx="4624748" cy="276999"/>
          </a:xfrm>
          <a:prstGeom prst="rect">
            <a:avLst/>
          </a:prstGeom>
          <a:noFill/>
        </p:spPr>
        <p:txBody>
          <a:bodyPr wrap="square" rtlCol="0">
            <a:spAutoFit/>
          </a:bodyPr>
          <a:lstStyle/>
          <a:p>
            <a:r>
              <a:rPr lang="en-CA" sz="1200" b="1" spc="300" dirty="0">
                <a:solidFill>
                  <a:schemeClr val="tx1"/>
                </a:solidFill>
              </a:rPr>
              <a:t>UNACCOMPANIED OR SEPARATED?</a:t>
            </a:r>
          </a:p>
        </p:txBody>
      </p:sp>
      <p:graphicFrame>
        <p:nvGraphicFramePr>
          <p:cNvPr id="3" name="Table 2">
            <a:extLst>
              <a:ext uri="{FF2B5EF4-FFF2-40B4-BE49-F238E27FC236}">
                <a16:creationId xmlns:a16="http://schemas.microsoft.com/office/drawing/2014/main" id="{93007695-406E-9028-413C-FBCE78364741}"/>
              </a:ext>
            </a:extLst>
          </p:cNvPr>
          <p:cNvGraphicFramePr>
            <a:graphicFrameLocks noGrp="1"/>
          </p:cNvGraphicFramePr>
          <p:nvPr>
            <p:extLst>
              <p:ext uri="{D42A27DB-BD31-4B8C-83A1-F6EECF244321}">
                <p14:modId xmlns:p14="http://schemas.microsoft.com/office/powerpoint/2010/main" val="3278187500"/>
              </p:ext>
            </p:extLst>
          </p:nvPr>
        </p:nvGraphicFramePr>
        <p:xfrm>
          <a:off x="996286" y="1634064"/>
          <a:ext cx="5254041" cy="2997010"/>
        </p:xfrm>
        <a:graphic>
          <a:graphicData uri="http://schemas.openxmlformats.org/drawingml/2006/table">
            <a:tbl>
              <a:tblPr firstRow="1" bandRow="1">
                <a:noFill/>
                <a:tableStyleId>{A314E755-B2AA-4937-9A26-76DDAAFDEC49}</a:tableStyleId>
              </a:tblPr>
              <a:tblGrid>
                <a:gridCol w="1102976">
                  <a:extLst>
                    <a:ext uri="{9D8B030D-6E8A-4147-A177-3AD203B41FA5}">
                      <a16:colId xmlns:a16="http://schemas.microsoft.com/office/drawing/2014/main" val="3292857714"/>
                    </a:ext>
                  </a:extLst>
                </a:gridCol>
                <a:gridCol w="4151065">
                  <a:extLst>
                    <a:ext uri="{9D8B030D-6E8A-4147-A177-3AD203B41FA5}">
                      <a16:colId xmlns:a16="http://schemas.microsoft.com/office/drawing/2014/main" val="3534196842"/>
                    </a:ext>
                  </a:extLst>
                </a:gridCol>
              </a:tblGrid>
              <a:tr h="261040">
                <a:tc>
                  <a:txBody>
                    <a:bodyPr/>
                    <a:lstStyle/>
                    <a:p>
                      <a:pPr marL="0" marR="0" lvl="0" indent="0" algn="l" rtl="0">
                        <a:spcBef>
                          <a:spcPts val="0"/>
                        </a:spcBef>
                        <a:spcAft>
                          <a:spcPts val="0"/>
                        </a:spcAft>
                        <a:buNone/>
                      </a:pPr>
                      <a:r>
                        <a:rPr lang="en-US" sz="1100" b="1" i="0" dirty="0">
                          <a:solidFill>
                            <a:schemeClr val="tx1"/>
                          </a:solidFill>
                        </a:rPr>
                        <a:t>Scenario</a:t>
                      </a:r>
                      <a:endParaRPr sz="1100" dirty="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rtl="0">
                        <a:spcBef>
                          <a:spcPts val="0"/>
                        </a:spcBef>
                        <a:spcAft>
                          <a:spcPts val="0"/>
                        </a:spcAft>
                        <a:buNone/>
                      </a:pPr>
                      <a:r>
                        <a:rPr lang="en-US" sz="1100" b="1" dirty="0">
                          <a:solidFill>
                            <a:schemeClr val="tx1"/>
                          </a:solidFill>
                        </a:rPr>
                        <a:t>Unaccompanied or Separated?</a:t>
                      </a:r>
                      <a:endParaRPr sz="1100" dirty="0">
                        <a:solidFill>
                          <a:schemeClr val="tx1"/>
                        </a:solidFill>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1946463"/>
                  </a:ext>
                </a:extLst>
              </a:tr>
              <a:tr h="455995">
                <a:tc>
                  <a:txBody>
                    <a:bodyPr/>
                    <a:lstStyle/>
                    <a:p>
                      <a:pPr marL="0" marR="0" lvl="0" indent="0" algn="l" rtl="0">
                        <a:spcBef>
                          <a:spcPts val="0"/>
                        </a:spcBef>
                        <a:spcAft>
                          <a:spcPts val="0"/>
                        </a:spcAft>
                        <a:buNone/>
                      </a:pPr>
                      <a:r>
                        <a:rPr lang="en-US" sz="1100" b="1" i="0" dirty="0"/>
                        <a:t>1</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39458132"/>
                  </a:ext>
                </a:extLst>
              </a:tr>
              <a:tr h="455995">
                <a:tc>
                  <a:txBody>
                    <a:bodyPr/>
                    <a:lstStyle/>
                    <a:p>
                      <a:pPr marL="0" marR="0" lvl="0" indent="0" algn="l" rtl="0">
                        <a:spcBef>
                          <a:spcPts val="0"/>
                        </a:spcBef>
                        <a:spcAft>
                          <a:spcPts val="0"/>
                        </a:spcAft>
                        <a:buNone/>
                      </a:pPr>
                      <a:r>
                        <a:rPr lang="en-US" sz="1100" b="1" i="0" dirty="0"/>
                        <a:t>2</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74166236"/>
                  </a:ext>
                </a:extLst>
              </a:tr>
              <a:tr h="455995">
                <a:tc>
                  <a:txBody>
                    <a:bodyPr/>
                    <a:lstStyle/>
                    <a:p>
                      <a:pPr marL="0" marR="0" lvl="0" indent="0" algn="l" rtl="0">
                        <a:spcBef>
                          <a:spcPts val="0"/>
                        </a:spcBef>
                        <a:spcAft>
                          <a:spcPts val="0"/>
                        </a:spcAft>
                        <a:buNone/>
                      </a:pPr>
                      <a:r>
                        <a:rPr lang="en-US" sz="1100" b="1" i="0" dirty="0"/>
                        <a:t>3</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100" dirty="0">
                        <a:solidFill>
                          <a:schemeClr val="dk1"/>
                        </a:solidFill>
                        <a:latin typeface="Calibri"/>
                        <a:ea typeface="Calibri"/>
                        <a:cs typeface="Calibri"/>
                        <a:sym typeface="Calibri"/>
                      </a:endParaRPr>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014538198"/>
                  </a:ext>
                </a:extLst>
              </a:tr>
              <a:tr h="455995">
                <a:tc>
                  <a:txBody>
                    <a:bodyPr/>
                    <a:lstStyle/>
                    <a:p>
                      <a:pPr marL="0" marR="0" lvl="0" indent="0" algn="l" rtl="0">
                        <a:spcBef>
                          <a:spcPts val="0"/>
                        </a:spcBef>
                        <a:spcAft>
                          <a:spcPts val="0"/>
                        </a:spcAft>
                        <a:buNone/>
                      </a:pPr>
                      <a:r>
                        <a:rPr lang="en-US" sz="1100" b="1" i="0" dirty="0"/>
                        <a:t>4</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70983951"/>
                  </a:ext>
                </a:extLst>
              </a:tr>
              <a:tr h="455995">
                <a:tc>
                  <a:txBody>
                    <a:bodyPr/>
                    <a:lstStyle/>
                    <a:p>
                      <a:pPr marL="0" marR="0" lvl="0" indent="0" algn="l" rtl="0">
                        <a:spcBef>
                          <a:spcPts val="0"/>
                        </a:spcBef>
                        <a:spcAft>
                          <a:spcPts val="0"/>
                        </a:spcAft>
                        <a:buNone/>
                      </a:pPr>
                      <a:r>
                        <a:rPr lang="en-US" sz="1100" b="1" i="0" dirty="0"/>
                        <a:t>5</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388169130"/>
                  </a:ext>
                </a:extLst>
              </a:tr>
              <a:tr h="455995">
                <a:tc>
                  <a:txBody>
                    <a:bodyPr/>
                    <a:lstStyle/>
                    <a:p>
                      <a:pPr marL="0" marR="0" lvl="0" indent="0" algn="l" rtl="0">
                        <a:spcBef>
                          <a:spcPts val="0"/>
                        </a:spcBef>
                        <a:spcAft>
                          <a:spcPts val="0"/>
                        </a:spcAft>
                        <a:buNone/>
                      </a:pPr>
                      <a:r>
                        <a:rPr lang="en-US" sz="1100" b="1" i="0" dirty="0"/>
                        <a:t>6</a:t>
                      </a: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lt1"/>
                    </a:solidFill>
                  </a:tcPr>
                </a:tc>
                <a:tc>
                  <a:txBody>
                    <a:bodyPr/>
                    <a:lstStyle/>
                    <a:p>
                      <a:pPr marL="0" marR="0" lvl="0" indent="0" algn="l" rtl="0">
                        <a:spcBef>
                          <a:spcPts val="0"/>
                        </a:spcBef>
                        <a:spcAft>
                          <a:spcPts val="0"/>
                        </a:spcAft>
                        <a:buNone/>
                      </a:pPr>
                      <a:endParaRPr sz="1100" dirty="0"/>
                    </a:p>
                  </a:txBody>
                  <a:tcPr marL="91450" marR="91450" marT="45725" marB="45725">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895557522"/>
                  </a:ext>
                </a:extLst>
              </a:tr>
            </a:tbl>
          </a:graphicData>
        </a:graphic>
      </p:graphicFrame>
      <p:sp>
        <p:nvSpPr>
          <p:cNvPr id="12" name="TextBox 11">
            <a:extLst>
              <a:ext uri="{FF2B5EF4-FFF2-40B4-BE49-F238E27FC236}">
                <a16:creationId xmlns:a16="http://schemas.microsoft.com/office/drawing/2014/main" id="{C440A78C-7D2F-4F4C-BCE1-9986ADC140F9}"/>
              </a:ext>
            </a:extLst>
          </p:cNvPr>
          <p:cNvSpPr txBox="1"/>
          <p:nvPr/>
        </p:nvSpPr>
        <p:spPr>
          <a:xfrm>
            <a:off x="997207" y="1181311"/>
            <a:ext cx="5239820" cy="261610"/>
          </a:xfrm>
          <a:prstGeom prst="rect">
            <a:avLst/>
          </a:prstGeom>
          <a:noFill/>
        </p:spPr>
        <p:txBody>
          <a:bodyPr wrap="square">
            <a:spAutoFit/>
          </a:bodyPr>
          <a:lstStyle/>
          <a:p>
            <a:pPr marL="0" marR="0" lvl="0" indent="0" algn="l" rtl="0">
              <a:spcBef>
                <a:spcPts val="0"/>
              </a:spcBef>
              <a:spcAft>
                <a:spcPts val="0"/>
              </a:spcAft>
              <a:buNone/>
            </a:pPr>
            <a:r>
              <a:rPr lang="en-US" sz="1100" dirty="0">
                <a:solidFill>
                  <a:schemeClr val="dk1"/>
                </a:solidFill>
                <a:latin typeface="+mn-lt"/>
                <a:ea typeface="Helvetica Neue"/>
                <a:cs typeface="Helvetica Neue"/>
                <a:sym typeface="Helvetica Neue"/>
              </a:rPr>
              <a:t>Find the scenarios on page 5-6</a:t>
            </a:r>
            <a:endParaRPr lang="en-US" sz="1100" dirty="0">
              <a:solidFill>
                <a:schemeClr val="tx1"/>
              </a:solidFill>
              <a:latin typeface="+mj-lt"/>
              <a:ea typeface="Times New Roman"/>
              <a:cs typeface="Times New Roman"/>
              <a:sym typeface="Times New Roman"/>
            </a:endParaRPr>
          </a:p>
        </p:txBody>
      </p:sp>
      <p:sp>
        <p:nvSpPr>
          <p:cNvPr id="27" name="Hexagon 26">
            <a:extLst>
              <a:ext uri="{FF2B5EF4-FFF2-40B4-BE49-F238E27FC236}">
                <a16:creationId xmlns:a16="http://schemas.microsoft.com/office/drawing/2014/main" id="{7DE90816-D940-2E73-F7E7-CCEB25C99E6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C84D8B76-0463-99C0-69C2-55AC4F56DEE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983513AA-9BC4-54E8-5B08-DE64C8F6A201}"/>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B32DDC95-77A9-86F0-79E9-541A9D01CAA5}"/>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F9F6E6CC-EFAE-BD9E-37F4-04E36B80B264}"/>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23351804-8EED-097E-A7EA-5F360052CA8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21F7BB44-4C82-D071-2DDE-68BFA5050470}"/>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126561F8-9454-B62C-330B-18D4FF1702E6}"/>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827A66BC-E7EF-555C-F1BF-B404DC9B6B5C}"/>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887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5C113-8FCE-3DDD-0D92-CE56DC55344B}"/>
              </a:ext>
            </a:extLst>
          </p:cNvPr>
          <p:cNvSpPr txBox="1"/>
          <p:nvPr/>
        </p:nvSpPr>
        <p:spPr>
          <a:xfrm>
            <a:off x="982985" y="713169"/>
            <a:ext cx="4325427" cy="276999"/>
          </a:xfrm>
          <a:prstGeom prst="rect">
            <a:avLst/>
          </a:prstGeom>
          <a:noFill/>
        </p:spPr>
        <p:txBody>
          <a:bodyPr wrap="square" rtlCol="0">
            <a:spAutoFit/>
          </a:bodyPr>
          <a:lstStyle/>
          <a:p>
            <a:r>
              <a:rPr lang="en-CA" sz="1200" b="1" spc="300" dirty="0">
                <a:solidFill>
                  <a:schemeClr val="tx1"/>
                </a:solidFill>
              </a:rPr>
              <a:t>KEY LEARNING POINTS</a:t>
            </a:r>
          </a:p>
        </p:txBody>
      </p:sp>
      <p:sp>
        <p:nvSpPr>
          <p:cNvPr id="11" name="Google Shape;256;p19">
            <a:extLst>
              <a:ext uri="{FF2B5EF4-FFF2-40B4-BE49-F238E27FC236}">
                <a16:creationId xmlns:a16="http://schemas.microsoft.com/office/drawing/2014/main" id="{4B4BAE65-425D-6981-DD81-97025B1C6D4B}"/>
              </a:ext>
            </a:extLst>
          </p:cNvPr>
          <p:cNvSpPr/>
          <p:nvPr/>
        </p:nvSpPr>
        <p:spPr>
          <a:xfrm>
            <a:off x="1072579" y="1226353"/>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 name="Google Shape;258;p19">
            <a:extLst>
              <a:ext uri="{FF2B5EF4-FFF2-40B4-BE49-F238E27FC236}">
                <a16:creationId xmlns:a16="http://schemas.microsoft.com/office/drawing/2014/main" id="{889AA28E-0CF3-DA8D-1AC5-4218B4966AF7}"/>
              </a:ext>
            </a:extLst>
          </p:cNvPr>
          <p:cNvSpPr txBox="1"/>
          <p:nvPr/>
        </p:nvSpPr>
        <p:spPr>
          <a:xfrm>
            <a:off x="1599723" y="1322576"/>
            <a:ext cx="4637303" cy="27343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2400"/>
              <a:buFont typeface="Arial"/>
              <a:buNone/>
            </a:pPr>
            <a:endParaRPr lang="en-US" sz="1100" b="0" i="0" u="none" cap="none" dirty="0">
              <a:latin typeface="+mn-lt"/>
              <a:ea typeface="Arial"/>
              <a:cs typeface="Arial"/>
            </a:endParaRPr>
          </a:p>
        </p:txBody>
      </p:sp>
      <p:sp>
        <p:nvSpPr>
          <p:cNvPr id="14" name="Google Shape;256;p19">
            <a:extLst>
              <a:ext uri="{FF2B5EF4-FFF2-40B4-BE49-F238E27FC236}">
                <a16:creationId xmlns:a16="http://schemas.microsoft.com/office/drawing/2014/main" id="{B6FB47BA-3B85-B48A-6972-510DA438B0AF}"/>
              </a:ext>
            </a:extLst>
          </p:cNvPr>
          <p:cNvSpPr/>
          <p:nvPr/>
        </p:nvSpPr>
        <p:spPr>
          <a:xfrm>
            <a:off x="1072579" y="1849668"/>
            <a:ext cx="343714" cy="343714"/>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258;p19">
            <a:extLst>
              <a:ext uri="{FF2B5EF4-FFF2-40B4-BE49-F238E27FC236}">
                <a16:creationId xmlns:a16="http://schemas.microsoft.com/office/drawing/2014/main" id="{50B4E8DD-23D2-7973-17B1-6C0F717D265F}"/>
              </a:ext>
            </a:extLst>
          </p:cNvPr>
          <p:cNvSpPr txBox="1"/>
          <p:nvPr/>
        </p:nvSpPr>
        <p:spPr>
          <a:xfrm>
            <a:off x="1599724" y="1749621"/>
            <a:ext cx="4637302" cy="635711"/>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n-US" sz="1100" b="0" i="0" u="none" strike="noStrike" cap="none" dirty="0">
                <a:solidFill>
                  <a:srgbClr val="000000"/>
                </a:solidFill>
                <a:latin typeface="+mn-lt"/>
                <a:ea typeface="Arial"/>
                <a:cs typeface="Arial"/>
                <a:sym typeface="Arial"/>
              </a:rPr>
              <a:t>Family separation should not be regarded as a ‘stand alone’ issue, but must be considered as one characteristic among a range of others, </a:t>
            </a:r>
            <a:r>
              <a:rPr lang="en-US" sz="1100" dirty="0">
                <a:latin typeface="+mn-lt"/>
              </a:rPr>
              <a:t>that is part</a:t>
            </a:r>
            <a:r>
              <a:rPr lang="en-US" sz="1100" b="0" i="0" u="none" strike="noStrike" cap="none" dirty="0">
                <a:solidFill>
                  <a:srgbClr val="000000"/>
                </a:solidFill>
                <a:latin typeface="+mn-lt"/>
                <a:ea typeface="Arial"/>
                <a:cs typeface="Arial"/>
                <a:sym typeface="Arial"/>
              </a:rPr>
              <a:t> of a </a:t>
            </a:r>
            <a:r>
              <a:rPr lang="en-US" sz="1100" dirty="0">
                <a:latin typeface="+mn-lt"/>
              </a:rPr>
              <a:t>comprehensive </a:t>
            </a:r>
            <a:r>
              <a:rPr lang="en-US" sz="1100" b="0" i="0" u="none" strike="noStrike" cap="none" dirty="0">
                <a:solidFill>
                  <a:srgbClr val="000000"/>
                </a:solidFill>
                <a:latin typeface="+mn-lt"/>
                <a:ea typeface="Arial"/>
                <a:cs typeface="Arial"/>
                <a:sym typeface="Arial"/>
              </a:rPr>
              <a:t>approach.</a:t>
            </a:r>
          </a:p>
        </p:txBody>
      </p:sp>
      <p:sp>
        <p:nvSpPr>
          <p:cNvPr id="16" name="Google Shape;275;p12">
            <a:extLst>
              <a:ext uri="{FF2B5EF4-FFF2-40B4-BE49-F238E27FC236}">
                <a16:creationId xmlns:a16="http://schemas.microsoft.com/office/drawing/2014/main" id="{D694830F-549C-D6B3-4034-5C42085E9B34}"/>
              </a:ext>
            </a:extLst>
          </p:cNvPr>
          <p:cNvSpPr/>
          <p:nvPr/>
        </p:nvSpPr>
        <p:spPr>
          <a:xfrm>
            <a:off x="982985" y="3222823"/>
            <a:ext cx="5254042" cy="5456824"/>
          </a:xfrm>
          <a:prstGeom prst="rect">
            <a:avLst/>
          </a:prstGeom>
          <a:noFill/>
          <a:ln w="1270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D299B37E-DD48-BC3E-0FFA-3CDAB9A45965}"/>
              </a:ext>
            </a:extLst>
          </p:cNvPr>
          <p:cNvSpPr txBox="1"/>
          <p:nvPr/>
        </p:nvSpPr>
        <p:spPr>
          <a:xfrm>
            <a:off x="982985" y="2699555"/>
            <a:ext cx="4637302" cy="276999"/>
          </a:xfrm>
          <a:prstGeom prst="rect">
            <a:avLst/>
          </a:prstGeom>
          <a:noFill/>
        </p:spPr>
        <p:txBody>
          <a:bodyPr wrap="square" rtlCol="0">
            <a:spAutoFit/>
          </a:bodyPr>
          <a:lstStyle/>
          <a:p>
            <a:r>
              <a:rPr lang="en-CA" sz="1200" b="1" spc="300" dirty="0">
                <a:solidFill>
                  <a:schemeClr val="tx1"/>
                </a:solidFill>
              </a:rPr>
              <a:t>SESSION NOTES</a:t>
            </a:r>
          </a:p>
        </p:txBody>
      </p:sp>
      <p:sp>
        <p:nvSpPr>
          <p:cNvPr id="21" name="Hexagon 20">
            <a:extLst>
              <a:ext uri="{FF2B5EF4-FFF2-40B4-BE49-F238E27FC236}">
                <a16:creationId xmlns:a16="http://schemas.microsoft.com/office/drawing/2014/main" id="{57B1549C-6E8A-5284-5E78-BC2F7E8F6BBB}"/>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53E4DF64-F492-8734-1AFC-7EC3D903BB1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A0A1D70E-F1F5-DC3B-52CD-17497188B64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813647E-1693-B5A8-0867-2DD6061B4030}"/>
              </a:ext>
            </a:extLst>
          </p:cNvPr>
          <p:cNvSpPr/>
          <p:nvPr/>
        </p:nvSpPr>
        <p:spPr>
          <a:xfrm rot="1782986">
            <a:off x="286725" y="3078179"/>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A3A1281-BC52-1BF8-FC81-689851DE3D45}"/>
              </a:ext>
            </a:extLst>
          </p:cNvPr>
          <p:cNvSpPr/>
          <p:nvPr/>
        </p:nvSpPr>
        <p:spPr>
          <a:xfrm rot="1782986">
            <a:off x="286726" y="3541021"/>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CEB5E6A5-ECBD-836C-610F-7B4F4C4EFBA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0CA0E75B-4189-C601-DB31-A204AEAAFEA2}"/>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823A5D9D-09A2-8C91-C9EE-6B7B7D3B97A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4B5710F0-3981-94EF-A9E8-1EF8806E014E}"/>
              </a:ext>
            </a:extLst>
          </p:cNvPr>
          <p:cNvSpPr/>
          <p:nvPr/>
        </p:nvSpPr>
        <p:spPr>
          <a:xfrm rot="1782986">
            <a:off x="286726" y="4003862"/>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Google Shape;258;p19">
            <a:extLst>
              <a:ext uri="{FF2B5EF4-FFF2-40B4-BE49-F238E27FC236}">
                <a16:creationId xmlns:a16="http://schemas.microsoft.com/office/drawing/2014/main" id="{55513E0C-9773-4326-14DD-C6F1D0BDF82C}"/>
              </a:ext>
            </a:extLst>
          </p:cNvPr>
          <p:cNvSpPr txBox="1"/>
          <p:nvPr/>
        </p:nvSpPr>
        <p:spPr>
          <a:xfrm>
            <a:off x="1601870" y="1223928"/>
            <a:ext cx="4801189" cy="45457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7000"/>
              </a:lnSpc>
              <a:buSzPts val="2400"/>
            </a:pPr>
            <a:r>
              <a:rPr lang="en-US" sz="1100" dirty="0">
                <a:latin typeface="Calibri"/>
              </a:rPr>
              <a:t>Unaccompanied</a:t>
            </a:r>
            <a:r>
              <a:rPr lang="en-US" sz="1100" b="0" i="0" u="none" strike="noStrike" cap="none" dirty="0">
                <a:solidFill>
                  <a:srgbClr val="000000"/>
                </a:solidFill>
                <a:latin typeface="Calibri"/>
                <a:ea typeface="Arial"/>
                <a:cs typeface="Arial"/>
                <a:sym typeface="Arial"/>
              </a:rPr>
              <a:t> and separated children can be </a:t>
            </a:r>
            <a:r>
              <a:rPr lang="en-US" sz="1100" dirty="0">
                <a:latin typeface="Calibri"/>
              </a:rPr>
              <a:t>at higher risk of experiencing protection concerns due to their situation.</a:t>
            </a:r>
            <a:endParaRPr lang="en-US" sz="1100" b="0" i="0" u="none" cap="none" dirty="0">
              <a:latin typeface="Calibri"/>
              <a:ea typeface="Arial"/>
              <a:cs typeface="Arial"/>
            </a:endParaRPr>
          </a:p>
        </p:txBody>
      </p:sp>
    </p:spTree>
    <p:extLst>
      <p:ext uri="{BB962C8B-B14F-4D97-AF65-F5344CB8AC3E}">
        <p14:creationId xmlns:p14="http://schemas.microsoft.com/office/powerpoint/2010/main" val="3565741055"/>
      </p:ext>
    </p:extLst>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3473</Words>
  <Application>Microsoft Office PowerPoint</Application>
  <PresentationFormat>A4 Paper (210x297 mm)</PresentationFormat>
  <Paragraphs>230</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Garamond</vt:lpstr>
      <vt:lpstr>Helvetica Neue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70</cp:revision>
  <dcterms:created xsi:type="dcterms:W3CDTF">2021-10-28T18:27:06Z</dcterms:created>
  <dcterms:modified xsi:type="dcterms:W3CDTF">2023-05-26T12:27:30Z</dcterms:modified>
</cp:coreProperties>
</file>